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webextensions/webextension1.xml" ContentType="application/vnd.ms-office.webextension+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2.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webextensions/webextension3.xml" ContentType="application/vnd.ms-office.webextension+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4.xml" ContentType="application/vnd.ms-office.webextension+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3"/>
  </p:notesMasterIdLst>
  <p:sldIdLst>
    <p:sldId id="256" r:id="rId2"/>
    <p:sldId id="257" r:id="rId3"/>
    <p:sldId id="259" r:id="rId4"/>
    <p:sldId id="258" r:id="rId5"/>
    <p:sldId id="280" r:id="rId6"/>
    <p:sldId id="281" r:id="rId7"/>
    <p:sldId id="261" r:id="rId8"/>
    <p:sldId id="262" r:id="rId9"/>
    <p:sldId id="264" r:id="rId10"/>
    <p:sldId id="266" r:id="rId11"/>
    <p:sldId id="282" r:id="rId12"/>
    <p:sldId id="283" r:id="rId13"/>
    <p:sldId id="285" r:id="rId14"/>
    <p:sldId id="288" r:id="rId15"/>
    <p:sldId id="291" r:id="rId16"/>
    <p:sldId id="292" r:id="rId17"/>
    <p:sldId id="268" r:id="rId18"/>
    <p:sldId id="293" r:id="rId19"/>
    <p:sldId id="290" r:id="rId20"/>
    <p:sldId id="289" r:id="rId21"/>
    <p:sldId id="269" r:id="rId22"/>
    <p:sldId id="286" r:id="rId23"/>
    <p:sldId id="287" r:id="rId24"/>
    <p:sldId id="270" r:id="rId25"/>
    <p:sldId id="271" r:id="rId26"/>
    <p:sldId id="273" r:id="rId27"/>
    <p:sldId id="274" r:id="rId28"/>
    <p:sldId id="275" r:id="rId29"/>
    <p:sldId id="276" r:id="rId30"/>
    <p:sldId id="277" r:id="rId31"/>
    <p:sldId id="278" r:id="rId32"/>
  </p:sldIdLst>
  <p:sldSz cx="9144000" cy="5143500" type="screen16x9"/>
  <p:notesSz cx="6858000" cy="9144000"/>
  <p:embeddedFontLst>
    <p:embeddedFont>
      <p:font typeface="Caveat" pitchFamily="2" charset="0"/>
      <p:regular r:id="rId34"/>
      <p:bold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734FC1-D65C-4C40-A0FF-99AF2471D75C}">
  <a:tblStyle styleId="{AF734FC1-D65C-4C40-A0FF-99AF2471D75C}"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2"/>
    <p:restoredTop sz="69552" autoAdjust="0"/>
  </p:normalViewPr>
  <p:slideViewPr>
    <p:cSldViewPr snapToGrid="0">
      <p:cViewPr varScale="1">
        <p:scale>
          <a:sx n="101" d="100"/>
          <a:sy n="101" d="100"/>
        </p:scale>
        <p:origin x="167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2345149c5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2345149c5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b154700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b154700c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22222"/>
                </a:solidFill>
                <a:highlight>
                  <a:srgbClr val="FFFFFF"/>
                </a:highlight>
              </a:rPr>
              <a:t>I would like each of you to take a few minutes to review the handout titled “Agile Maturity Assessment Categories” and thinking about where you’re organization is today, and the problems you are trying to solve, select at least 2 categories you might assess with your teams or organization. You can also choose a category that is not on this list. Write them down on your notes handout, leaving 3 – 5 spaces between each category. This will allow us to add maturity levels later. Once you’ve selected your levels, share what you came up with your at table and why you chose it. I’ll ask virtual attendees to share the same in the chat. </a:t>
            </a:r>
            <a:r>
              <a:rPr lang="en-US" sz="1200" dirty="0">
                <a:solidFill>
                  <a:srgbClr val="222222"/>
                </a:solidFill>
                <a:highlight>
                  <a:srgbClr val="FFFFFF"/>
                </a:highlight>
              </a:rPr>
              <a:t>We’ll spend 5 minutes on this activity so I’ll put up a slide with the activity details and a timer. Please let me know if you have questions. </a:t>
            </a:r>
            <a:endParaRPr sz="1200" dirty="0">
              <a:solidFill>
                <a:srgbClr val="222222"/>
              </a:solidFill>
              <a:highlight>
                <a:srgbClr val="FFFFFF"/>
              </a:highlight>
            </a:endParaRPr>
          </a:p>
        </p:txBody>
      </p:sp>
    </p:spTree>
    <p:extLst>
      <p:ext uri="{BB962C8B-B14F-4D97-AF65-F5344CB8AC3E}">
        <p14:creationId xmlns:p14="http://schemas.microsoft.com/office/powerpoint/2010/main" val="190398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Okay great, welcome back</a:t>
            </a:r>
          </a:p>
        </p:txBody>
      </p:sp>
    </p:spTree>
    <p:extLst>
      <p:ext uri="{BB962C8B-B14F-4D97-AF65-F5344CB8AC3E}">
        <p14:creationId xmlns:p14="http://schemas.microsoft.com/office/powerpoint/2010/main" val="289113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Okay great, welcome back, I’m curious to know what categories each of you selected. I’m going to open up another poll so you can share the categories you selected to include in your assessment. </a:t>
            </a:r>
          </a:p>
        </p:txBody>
      </p:sp>
    </p:spTree>
    <p:extLst>
      <p:ext uri="{BB962C8B-B14F-4D97-AF65-F5344CB8AC3E}">
        <p14:creationId xmlns:p14="http://schemas.microsoft.com/office/powerpoint/2010/main" val="123683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bda05a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2bda05a6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we’ll define the different levels of maturity within each category. First you’ll determine how many levels you would like. Should have at least 3 but no more than 5</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you’ve determined how many maturity levels you will have you will need to write a description for each level. As you determine the levels you want to ensure they are behavior driven. You want to remove subjectivity as much as possible and you want clear separation between levels.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or example, instead of using “The team does not estimate well” you might say “The team uses time when estimating and often misses delivery dates”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get started</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436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bda05a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2bda05a6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we’ll define the different levels of maturity within each category. First you’ll determine how many levels you would like. Should have at least 3 but no more than 5</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you’ve determined how many maturity levels you will have you will need to write a description for each level. As you determine the levels you want to ensure they are behavior driven. You want to remove subjectivity as much as possible and you want clear separation between levels.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or example, instead of using “The team does not estimate well” you might say “The team uses time when estimating and often misses delivery dates”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get started</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915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Okay great, welcome back</a:t>
            </a:r>
          </a:p>
        </p:txBody>
      </p:sp>
    </p:spTree>
    <p:extLst>
      <p:ext uri="{BB962C8B-B14F-4D97-AF65-F5344CB8AC3E}">
        <p14:creationId xmlns:p14="http://schemas.microsoft.com/office/powerpoint/2010/main" val="372623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bda05a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2bda05a6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we’ll define the different levels of maturity within each category. First you’ll determine how many levels you would like. Should have at least 3 but no more than 5</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you’ve determined how many maturity levels you will have you will need to write a description for each level. As you determine the levels you want to ensure they are behavior driven. You want to remove subjectivity as much as possible and you want clear separation between levels.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or example, instead of using “The team does not estimate well” you might say “The team uses time when estimating and often misses delivery dates”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get started</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Okay great, welcome back</a:t>
            </a:r>
          </a:p>
        </p:txBody>
      </p:sp>
    </p:spTree>
    <p:extLst>
      <p:ext uri="{BB962C8B-B14F-4D97-AF65-F5344CB8AC3E}">
        <p14:creationId xmlns:p14="http://schemas.microsoft.com/office/powerpoint/2010/main" val="229215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bda05a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2bda05a6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we’ll define the different levels of maturity within each category. First you’ll determine how many levels you would like. Should have at least 3 but no more than 5</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you’ve determined how many maturity levels you will have you will need to write a description for each level. As you determine the levels you want to ensure they are behavior driven. You want to remove subjectivity as much as possible and you want clear separation between levels.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or example, instead of using “The team does not estimate well” you might say “The team uses time when estimating and often misses delivery dates”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get started</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298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bda05a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2bda05a6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we’ll define the different levels of maturity within each category. First you’ll determine how many levels you would like. Should have at least 3 but no more than 5</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you’ve determined how many maturity levels you will have you will need to write a description for each level. As you determine the levels you want to ensure they are behavior driven. You want to remove subjectivity as much as possible and you want clear separation between levels.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or example, instead of using “The team does not estimate well” you might say “The team uses time when estimating and often misses delivery dates”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get started</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1253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eddfc9b9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eddfc9b9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b4037c00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b4037c00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You’ve all got a handout titled Assessment Maturity Levels. There are examples from the assessment build by myself and my colleagues. You can use this to create your levels or you can come up with your own. We going to take about 15 minutes to build in some levels of maturity for the categories you selected earlier. You can take notes on your assessment handout. I’ll put up a slide with the instructions and a timer, and please as always let me know if you have questions or get stuck, this is the most difficult part of creating your own assessment.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86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Okay, let’s reflect on that as a large </a:t>
            </a:r>
            <a:r>
              <a:rPr lang="en-US" dirty="0" err="1"/>
              <a:t>gorup</a:t>
            </a:r>
            <a:r>
              <a:rPr lang="en-US" dirty="0"/>
              <a:t>. How did you do? What was challenging? What did you like?</a:t>
            </a:r>
          </a:p>
          <a:p>
            <a:pPr marL="158750" indent="0">
              <a:buNone/>
            </a:pPr>
            <a:endParaRPr lang="en-US" dirty="0"/>
          </a:p>
          <a:p>
            <a:pPr marL="158750" indent="0">
              <a:buNone/>
            </a:pPr>
            <a:r>
              <a:rPr lang="en-US" dirty="0"/>
              <a:t>Let’s hear from some of you in the room and then we’ll read some comments from the chat</a:t>
            </a:r>
          </a:p>
          <a:p>
            <a:pPr marL="158750" indent="0">
              <a:buNone/>
            </a:pPr>
            <a:endParaRPr lang="en-US" dirty="0"/>
          </a:p>
          <a:p>
            <a:pPr marL="158750" indent="0">
              <a:buNone/>
            </a:pPr>
            <a:r>
              <a:rPr lang="en-US" dirty="0"/>
              <a:t>Well congratulations, you’ve just gotten through the most difficult part of the workshop, you’ve built an assessment. Of course it will take more time and focus when you are really ready to build but you’ve gotten started.</a:t>
            </a:r>
          </a:p>
          <a:p>
            <a:pPr marL="158750" indent="0">
              <a:buNone/>
            </a:pPr>
            <a:endParaRPr lang="en-US" dirty="0"/>
          </a:p>
          <a:p>
            <a:pPr marL="158750" indent="0">
              <a:buNone/>
            </a:pPr>
            <a:r>
              <a:rPr lang="en-US" dirty="0"/>
              <a:t>During our remaining time together we will discuss recommended approaches to facilitation, analyzing results, and acting on the data you’ve collected. Before we move into that discussion are there any other questions or comments?</a:t>
            </a:r>
          </a:p>
          <a:p>
            <a:pPr marL="158750" indent="0">
              <a:buNone/>
            </a:pPr>
            <a:endParaRPr lang="en-US" dirty="0"/>
          </a:p>
          <a:p>
            <a:pPr marL="158750" indent="0">
              <a:buNone/>
            </a:pPr>
            <a:r>
              <a:rPr lang="en-US" dirty="0"/>
              <a:t>Okay, let’s jump into facilitating the assessment.</a:t>
            </a:r>
          </a:p>
        </p:txBody>
      </p:sp>
    </p:spTree>
    <p:extLst>
      <p:ext uri="{BB962C8B-B14F-4D97-AF65-F5344CB8AC3E}">
        <p14:creationId xmlns:p14="http://schemas.microsoft.com/office/powerpoint/2010/main" val="210080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6cdf56e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6cdf56e0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Facilitation can really impact the experience of the teams that are participating in the assessment as well as the data you rec</a:t>
            </a:r>
            <a:r>
              <a:rPr lang="en-US" dirty="0" err="1"/>
              <a:t>ei</a:t>
            </a:r>
            <a:r>
              <a:rPr lang="en" dirty="0" err="1"/>
              <a:t>ve</a:t>
            </a:r>
            <a:r>
              <a:rPr lang="en" dirty="0"/>
              <a:t> so you really want to be in</a:t>
            </a:r>
            <a:r>
              <a:rPr lang="en-US" dirty="0"/>
              <a:t>t</a:t>
            </a:r>
            <a:r>
              <a:rPr lang="en" dirty="0" err="1"/>
              <a:t>entional</a:t>
            </a:r>
            <a:r>
              <a:rPr lang="en" dirty="0"/>
              <a:t> and prepared. </a:t>
            </a:r>
          </a:p>
          <a:p>
            <a:pPr marL="0" lvl="0" indent="0" algn="l" rtl="0">
              <a:spcBef>
                <a:spcPts val="0"/>
              </a:spcBef>
              <a:spcAft>
                <a:spcPts val="0"/>
              </a:spcAft>
              <a:buNone/>
            </a:pPr>
            <a:r>
              <a:rPr lang="en" dirty="0"/>
              <a:t>When determining your approach to facilitation is is important to facilitate in a way where you can avoid group-think. Y</a:t>
            </a:r>
            <a:r>
              <a:rPr lang="en-US" dirty="0"/>
              <a:t>o</a:t>
            </a:r>
            <a:r>
              <a:rPr lang="en" dirty="0"/>
              <a:t>u don’t want responses that are influenced by others. </a:t>
            </a:r>
            <a:r>
              <a:rPr lang="en-US" dirty="0"/>
              <a:t>Y</a:t>
            </a:r>
            <a:r>
              <a:rPr lang="en" dirty="0" err="1"/>
              <a:t>ou</a:t>
            </a:r>
            <a:r>
              <a:rPr lang="en" dirty="0"/>
              <a:t> really want to get each individuals unique perspective on the category you are assessing. </a:t>
            </a:r>
          </a:p>
          <a:p>
            <a:pPr marL="0" lvl="0" indent="0" algn="l" rtl="0">
              <a:spcBef>
                <a:spcPts val="0"/>
              </a:spcBef>
              <a:spcAft>
                <a:spcPts val="0"/>
              </a:spcAft>
              <a:buNone/>
            </a:pPr>
            <a:r>
              <a:rPr lang="en" dirty="0"/>
              <a:t>With that being said, it is important to create a safe environment so be selective in who you include in the assessment. For example, it is probably a good idea to leave managers off the invite so the team c</a:t>
            </a:r>
            <a:r>
              <a:rPr lang="en-US" dirty="0"/>
              <a:t>an</a:t>
            </a:r>
            <a:r>
              <a:rPr lang="en" dirty="0"/>
              <a:t> speak freely. I recommend having a neutral facilitator like an agile coach and including the delivery team, scrum master, and product owner in the assessment. </a:t>
            </a:r>
          </a:p>
          <a:p>
            <a:pPr marL="0" lvl="0" indent="0" algn="l" rtl="0">
              <a:spcBef>
                <a:spcPts val="0"/>
              </a:spcBef>
              <a:spcAft>
                <a:spcPts val="0"/>
              </a:spcAft>
              <a:buNone/>
            </a:pPr>
            <a:r>
              <a:rPr lang="en" dirty="0"/>
              <a:t>Tooling is another consideration. You want to be sensitive to the fact that this process is new so if you are introducing a new tool for polling or collecting data it can take away from the focus on the assessment itself.</a:t>
            </a:r>
          </a:p>
          <a:p>
            <a:pPr marL="0" lvl="0" indent="0" algn="l" rtl="0">
              <a:spcBef>
                <a:spcPts val="0"/>
              </a:spcBef>
              <a:spcAft>
                <a:spcPts val="0"/>
              </a:spcAft>
              <a:buNone/>
            </a:pPr>
            <a:r>
              <a:rPr lang="en" dirty="0"/>
              <a:t>Finally, it is really beneficial to discuss the results immediately after the assessment is complete so design a way to quickly gather insights on the data. We created an excel spread</a:t>
            </a:r>
            <a:r>
              <a:rPr lang="en-US" dirty="0" err="1"/>
              <a:t>sh</a:t>
            </a:r>
            <a:r>
              <a:rPr lang="en" dirty="0" err="1"/>
              <a:t>eet</a:t>
            </a:r>
            <a:r>
              <a:rPr lang="en" dirty="0"/>
              <a:t> that had a list of the categories, a place to document the score, and any important notes with pre-configured charts that we filled out as we went through the assessment. This allowed us to move immediately from questions to results easily.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you have a plan for facilitation you are ready to facilitate the assessment with your teams.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6cdf56e0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26cdf56e0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begin to facilitate the assessment, you will want to discuss how the information will be used and who it will be shared with. This will help to create a safe environment and set clear expectations for the teams. Discuss how data will be used to form organizational trends and if team level data is available to leadership. I recommend only sharing team level info with the team and their direct leadership group. Use trend data for the Senior leadership level.</a:t>
            </a:r>
          </a:p>
          <a:p>
            <a:pPr marL="0" lvl="0" indent="0" algn="l" rtl="0">
              <a:spcBef>
                <a:spcPts val="0"/>
              </a:spcBef>
              <a:spcAft>
                <a:spcPts val="0"/>
              </a:spcAft>
              <a:buNone/>
            </a:pPr>
            <a:r>
              <a:rPr lang="en-US" dirty="0"/>
              <a:t>As teams are going through the maturity levels, make sure they are understood. If more detail would be helpful take time to explain each level before the team votes.</a:t>
            </a:r>
          </a:p>
          <a:p>
            <a:pPr marL="0" lvl="0" indent="0" algn="l" rtl="0">
              <a:spcBef>
                <a:spcPts val="0"/>
              </a:spcBef>
              <a:spcAft>
                <a:spcPts val="0"/>
              </a:spcAft>
              <a:buNone/>
            </a:pPr>
            <a:r>
              <a:rPr lang="en-US" dirty="0"/>
              <a:t>This next one is tough for teams so it is important to explain this upfront. When I say the lowest level behavior identified is the score what that means is that if the team feels like multiple levels could apply because they are doing things in level 1 but are also doing things in level 2, then the team scores a 1. The reason behind this is that if a team is demonstrating behaviors from a lower level, it is limiting there ability to be agile. They should no longer see any of the behaviors from the lower level before they score themselves at the higher level. I usually tell teams to start reading from the lowest level and as soon as they identify a behavior displayed on the team to stop and select that score. </a:t>
            </a:r>
          </a:p>
          <a:p>
            <a:pPr marL="0" lvl="0" indent="0" algn="l" rtl="0">
              <a:spcBef>
                <a:spcPts val="0"/>
              </a:spcBef>
              <a:spcAft>
                <a:spcPts val="0"/>
              </a:spcAft>
              <a:buNone/>
            </a:pPr>
            <a:r>
              <a:rPr lang="en-US" dirty="0"/>
              <a:t>As individuals select scores, ensure they are considering team behaviors and not rating themselves but even as they evaluate the team, it is inevitable that there will be different levels selected across the individual team members. Each team member should share the behaviors they see that influenced their vote. Once everyone has shared, have the team re-vote until they come to consensus. Be mindful of the time you are spending on each category. I recommend setting a time-box and if need be, table the question and come back to it later.</a:t>
            </a:r>
          </a:p>
          <a:p>
            <a:pPr marL="0" lvl="0" indent="0" algn="l" rtl="0">
              <a:spcBef>
                <a:spcPts val="0"/>
              </a:spcBef>
              <a:spcAft>
                <a:spcPts val="0"/>
              </a:spcAft>
              <a:buNone/>
            </a:pPr>
            <a:r>
              <a:rPr lang="en-US" dirty="0"/>
              <a:t>Once you have gotten through all the categories you are ready to analyze the results.</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6f135aa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26f135aa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we discussed earlier, immediate results are preferred. Give the team a short break if you need some time to put the data together but I highly recommend you don’t wait days or weeks to review and discuss. The conversation is fresh and that will be really valuable as the team reviews the outcomes of the assessment.</a:t>
            </a:r>
          </a:p>
          <a:p>
            <a:pPr marL="0" lvl="0" indent="0" algn="l" rtl="0">
              <a:spcBef>
                <a:spcPts val="0"/>
              </a:spcBef>
              <a:spcAft>
                <a:spcPts val="0"/>
              </a:spcAft>
              <a:buNone/>
            </a:pPr>
            <a:r>
              <a:rPr lang="en-US" dirty="0"/>
              <a:t>If the team has taken the assessment before, have that trend data available so they can see how they progressed, regressed, or maintained agile maturity patterns quarter over quarter</a:t>
            </a:r>
          </a:p>
          <a:p>
            <a:pPr marL="0" lvl="0" indent="0" algn="l" rtl="0">
              <a:spcBef>
                <a:spcPts val="0"/>
              </a:spcBef>
              <a:spcAft>
                <a:spcPts val="0"/>
              </a:spcAft>
              <a:buNone/>
            </a:pPr>
            <a:r>
              <a:rPr lang="en-US" dirty="0"/>
              <a:t>Make sure your confidentiality agreements are maintained, saving the files in a location where only those agreed upon can view the information. Avoid sending copies that could be forwarded.</a:t>
            </a:r>
          </a:p>
          <a:p>
            <a:pPr marL="0" lvl="0" indent="0" algn="l" rtl="0">
              <a:spcBef>
                <a:spcPts val="0"/>
              </a:spcBef>
              <a:spcAft>
                <a:spcPts val="0"/>
              </a:spcAft>
              <a:buNone/>
            </a:pPr>
            <a:r>
              <a:rPr lang="en-US" dirty="0"/>
              <a:t>Use rollup data for organizational trends, sharing with the team how they compare to organizational trends.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6f135aa7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6f135aa7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Team level results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3 categories assessed over 3 quarters: leadership agility, agile practices, and team dynamics</a:t>
            </a:r>
          </a:p>
          <a:p>
            <a:pPr marL="0" lvl="0" indent="0" algn="l" rtl="0">
              <a:spcBef>
                <a:spcPts val="0"/>
              </a:spcBef>
              <a:spcAft>
                <a:spcPts val="0"/>
              </a:spcAft>
              <a:buNone/>
            </a:pPr>
            <a:r>
              <a:rPr lang="en" dirty="0"/>
              <a:t>This particular team scored Leadership agility at a 3 each quarter</a:t>
            </a:r>
          </a:p>
          <a:p>
            <a:pPr marL="0" lvl="0" indent="0" algn="l" rtl="0">
              <a:spcBef>
                <a:spcPts val="0"/>
              </a:spcBef>
              <a:spcAft>
                <a:spcPts val="0"/>
              </a:spcAft>
              <a:buNone/>
            </a:pPr>
            <a:r>
              <a:rPr lang="en" dirty="0"/>
              <a:t>Matured in agile practices from q1 to q2 but regressed in q3</a:t>
            </a:r>
          </a:p>
          <a:p>
            <a:pPr marL="0" lvl="0" indent="0" algn="l" rtl="0">
              <a:spcBef>
                <a:spcPts val="0"/>
              </a:spcBef>
              <a:spcAft>
                <a:spcPts val="0"/>
              </a:spcAft>
              <a:buNone/>
            </a:pPr>
            <a:r>
              <a:rPr lang="en-US" dirty="0"/>
              <a:t>A</a:t>
            </a:r>
            <a:r>
              <a:rPr lang="en" dirty="0" err="1"/>
              <a:t>nd</a:t>
            </a:r>
            <a:r>
              <a:rPr lang="en" dirty="0"/>
              <a:t> continuously matured in the team health category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Once the team has reviewed the results it is time to build a plan for </a:t>
            </a:r>
            <a:r>
              <a:rPr lang="en" dirty="0" err="1"/>
              <a:t>contin</a:t>
            </a:r>
            <a:r>
              <a:rPr lang="en-US" dirty="0"/>
              <a:t>u</a:t>
            </a:r>
            <a:r>
              <a:rPr lang="en" dirty="0" err="1"/>
              <a:t>ous</a:t>
            </a:r>
            <a:r>
              <a:rPr lang="en" dirty="0"/>
              <a:t> improvement</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6cdf56e0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6cdf56e0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helpful to choose just a couple of areas to focus on for improvement. If the team selects too many areas to improve on their ability to focus and see progress will be limited. Having too many areas of focus decreases the team’s ability to achieve their goals.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9ccf69b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29ccf69b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9ccf69b8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9ccf69b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b5a3ae96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b5a3ae96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and in-person attendees</a:t>
            </a:r>
            <a:endParaRPr/>
          </a:p>
          <a:p>
            <a:pPr marL="0" lvl="0" indent="0" algn="l" rtl="0">
              <a:spcBef>
                <a:spcPts val="0"/>
              </a:spcBef>
              <a:spcAft>
                <a:spcPts val="0"/>
              </a:spcAft>
              <a:buNone/>
            </a:pPr>
            <a:r>
              <a:rPr lang="en"/>
              <a:t>Location of speaker</a:t>
            </a:r>
            <a:endParaRPr/>
          </a:p>
          <a:p>
            <a:pPr marL="0" lvl="0" indent="0" algn="l" rtl="0">
              <a:spcBef>
                <a:spcPts val="0"/>
              </a:spcBef>
              <a:spcAft>
                <a:spcPts val="0"/>
              </a:spcAft>
              <a:buNone/>
            </a:pPr>
            <a:r>
              <a:rPr lang="en"/>
              <a:t>Engaging all participants - each table will be group and all online attendees will be a group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9ccf69b8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9ccf69b8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b5a3ae9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b5a3ae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the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when you walk out of here today you will have a tool you can use to immediately assess agile maturity with your teams. So hopefully that is why you are here. If you want to assess agile maturity that is probably an indication that you don’t think your teams are perfectly agile, you probably don’t think your organization is perfectly agile. So let’s start with a poll ….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According to the 2022 state of agile report by Digital.ai formerly version one the top challenges are inconsistencies in process and practices, culture, resistance to change, lack of skills and experience and absence of leadership participation</a:t>
            </a:r>
          </a:p>
        </p:txBody>
      </p:sp>
    </p:spTree>
    <p:extLst>
      <p:ext uri="{BB962C8B-B14F-4D97-AF65-F5344CB8AC3E}">
        <p14:creationId xmlns:p14="http://schemas.microsoft.com/office/powerpoint/2010/main" val="29043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b4037c00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b4037c00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22222"/>
                </a:solidFill>
                <a:highlight>
                  <a:srgbClr val="FFFFFF"/>
                </a:highlight>
              </a:rPr>
              <a:t>By using a tool like an agile maturity assessment you can start to address some of those challenges. Agile maturity assessments help build a common understanding of what good looks like. It helps the teams to align on and build a path to get better. By painting a clear picture of what agile maturity looks like you start to see increased alignment on processes across teams and product lines. The data and insights that are gained help to engage leadership. And it helps teams to truly understand where your organization is at on the spectrum of doing agile and being agile. By going through this assessment a team will learn things about themselves. Information emerges that they may not have been aware of and they gain a common understanding of where they want to go next.</a:t>
            </a:r>
            <a:endParaRPr sz="1200" dirty="0">
              <a:solidFill>
                <a:srgbClr val="222222"/>
              </a:solidFill>
              <a:highlight>
                <a:srgbClr val="FFFFFF"/>
              </a:highlight>
            </a:endParaRPr>
          </a:p>
          <a:p>
            <a:pPr marL="0" lvl="0" indent="0" algn="l" rtl="0">
              <a:spcBef>
                <a:spcPts val="0"/>
              </a:spcBef>
              <a:spcAft>
                <a:spcPts val="0"/>
              </a:spcAft>
              <a:buNone/>
            </a:pPr>
            <a:endParaRPr sz="1200" dirty="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2bda05a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2bda05a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The first decision you have to make when you are ready to assess agile maturity is do we build or do we buy.</a:t>
            </a:r>
          </a:p>
          <a:p>
            <a:pPr marL="0" lvl="0" indent="0" algn="l" rtl="0">
              <a:spcBef>
                <a:spcPts val="0"/>
              </a:spcBef>
              <a:spcAft>
                <a:spcPts val="0"/>
              </a:spcAft>
              <a:buNone/>
            </a:pPr>
            <a:r>
              <a:rPr lang="en" sz="1200" dirty="0">
                <a:solidFill>
                  <a:srgbClr val="222222"/>
                </a:solidFill>
                <a:highlight>
                  <a:srgbClr val="FFFFFF"/>
                </a:highlight>
              </a:rPr>
              <a:t>There are a lot of great assessments on the market that have already been created for you. They come with in-depth metrics, technology, and reporting. But .. they are pricey, and many times organizations don’t want to fund something like this until they see the value so Budget is a consideration. Do you have it or not. </a:t>
            </a:r>
          </a:p>
          <a:p>
            <a:pPr marL="0" lvl="0" indent="0" algn="l" rtl="0">
              <a:spcBef>
                <a:spcPts val="0"/>
              </a:spcBef>
              <a:spcAft>
                <a:spcPts val="0"/>
              </a:spcAft>
              <a:buNone/>
            </a:pPr>
            <a:r>
              <a:rPr lang="en" sz="1200" dirty="0">
                <a:solidFill>
                  <a:srgbClr val="222222"/>
                </a:solidFill>
                <a:highlight>
                  <a:srgbClr val="FFFFFF"/>
                </a:highlight>
              </a:rPr>
              <a:t>The next consideration is scale. How many teams will be completing the assessment. If you are starting small with a few teams, it may make sense to build your own. If you plan to involve 100’s of teams then the manual collection of data becomes </a:t>
            </a:r>
            <a:r>
              <a:rPr lang="en" sz="1200" dirty="0" err="1">
                <a:solidFill>
                  <a:srgbClr val="222222"/>
                </a:solidFill>
                <a:highlight>
                  <a:srgbClr val="FFFFFF"/>
                </a:highlight>
              </a:rPr>
              <a:t>unmanag</a:t>
            </a:r>
            <a:r>
              <a:rPr lang="en-US" sz="1200" dirty="0">
                <a:solidFill>
                  <a:srgbClr val="222222"/>
                </a:solidFill>
                <a:highlight>
                  <a:srgbClr val="FFFFFF"/>
                </a:highlight>
              </a:rPr>
              <a:t>e</a:t>
            </a:r>
            <a:r>
              <a:rPr lang="en" sz="1200" dirty="0">
                <a:solidFill>
                  <a:srgbClr val="222222"/>
                </a:solidFill>
                <a:highlight>
                  <a:srgbClr val="FFFFFF"/>
                </a:highlight>
              </a:rPr>
              <a:t>able so buying something with automated reporting and dashboarding may be better for you.</a:t>
            </a:r>
          </a:p>
          <a:p>
            <a:pPr marL="0" lvl="0" indent="0" algn="l" rtl="0">
              <a:spcBef>
                <a:spcPts val="0"/>
              </a:spcBef>
              <a:spcAft>
                <a:spcPts val="0"/>
              </a:spcAft>
              <a:buNone/>
            </a:pPr>
            <a:r>
              <a:rPr lang="en" sz="1200" dirty="0">
                <a:solidFill>
                  <a:srgbClr val="222222"/>
                </a:solidFill>
                <a:highlight>
                  <a:srgbClr val="FFFFFF"/>
                </a:highlight>
              </a:rPr>
              <a:t>Think about where your organization is at in its agile journey. If you are just starting out, buying an assessment tool may not be fit for purpose. </a:t>
            </a:r>
          </a:p>
          <a:p>
            <a:pPr marL="0" lvl="0" indent="0" algn="l" rtl="0">
              <a:spcBef>
                <a:spcPts val="0"/>
              </a:spcBef>
              <a:spcAft>
                <a:spcPts val="0"/>
              </a:spcAft>
              <a:buNone/>
            </a:pPr>
            <a:r>
              <a:rPr lang="en" sz="1200" dirty="0">
                <a:solidFill>
                  <a:srgbClr val="222222"/>
                </a:solidFill>
                <a:highlight>
                  <a:srgbClr val="FFFFFF"/>
                </a:highlight>
              </a:rPr>
              <a:t>And timing or sense of urgency is important. If you have a need to assess quickly, building is the better option because many of the options on the market require a lot of effort to get started; there is training on facilitation, software configuration, security issues to address, the list goes on.</a:t>
            </a:r>
          </a:p>
          <a:p>
            <a:pPr marL="0" lvl="0" indent="0" algn="l" rtl="0">
              <a:spcBef>
                <a:spcPts val="0"/>
              </a:spcBef>
              <a:spcAft>
                <a:spcPts val="0"/>
              </a:spcAft>
              <a:buNone/>
            </a:pPr>
            <a:r>
              <a:rPr lang="en" sz="1200" dirty="0">
                <a:solidFill>
                  <a:srgbClr val="222222"/>
                </a:solidFill>
                <a:highlight>
                  <a:srgbClr val="FFFFFF"/>
                </a:highlight>
              </a:rPr>
              <a:t>Most importantly can you find one on the market that is fit for purpose. Does is use the appropriate language, assess the things that are important to your organization, and provide data that helps drive continuous improvement.</a:t>
            </a:r>
          </a:p>
          <a:p>
            <a:pPr marL="0" lvl="0" indent="0" algn="l" rtl="0">
              <a:spcBef>
                <a:spcPts val="0"/>
              </a:spcBef>
              <a:spcAft>
                <a:spcPts val="0"/>
              </a:spcAft>
              <a:buNone/>
            </a:pPr>
            <a:endParaRPr lang="en" sz="1200" dirty="0">
              <a:solidFill>
                <a:srgbClr val="222222"/>
              </a:solidFill>
              <a:highlight>
                <a:srgbClr val="FFFFFF"/>
              </a:highlight>
            </a:endParaRPr>
          </a:p>
          <a:p>
            <a:pPr marL="0" lvl="0" indent="0" algn="l" rtl="0">
              <a:spcBef>
                <a:spcPts val="0"/>
              </a:spcBef>
              <a:spcAft>
                <a:spcPts val="0"/>
              </a:spcAft>
              <a:buNone/>
            </a:pPr>
            <a:r>
              <a:rPr lang="en" sz="1200" dirty="0">
                <a:solidFill>
                  <a:srgbClr val="222222"/>
                </a:solidFill>
                <a:highlight>
                  <a:srgbClr val="FFFFFF"/>
                </a:highlight>
              </a:rPr>
              <a:t> Unfortunately, I haven’t found one that is perfectly fit-for-purpose for all organizations, teams, or agile frameworks. Often there are so many dimensions, questions, and measures that it becomes overwhelming and simply unusable. So I, along with several other agile coaches, decided to build our own as you will learn to do here today.</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2bda05a6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2bda05a6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200" dirty="0">
                <a:solidFill>
                  <a:srgbClr val="222222"/>
                </a:solidFill>
                <a:highlight>
                  <a:srgbClr val="FFFFFF"/>
                </a:highlight>
              </a:rPr>
              <a:t>My recommendation is to build an assessment that covers the basics and gives you enough information to act. You don’t want to measure things you won’t use. KEEP IT SIMPLE and Be intentional about what you include, </a:t>
            </a:r>
          </a:p>
          <a:p>
            <a:pPr marL="0" lvl="0" indent="0" algn="l" rtl="0">
              <a:lnSpc>
                <a:spcPct val="115000"/>
              </a:lnSpc>
              <a:spcBef>
                <a:spcPts val="1800"/>
              </a:spcBef>
              <a:spcAft>
                <a:spcPts val="0"/>
              </a:spcAft>
              <a:buClr>
                <a:schemeClr val="dk1"/>
              </a:buClr>
              <a:buSzPts val="1100"/>
              <a:buFont typeface="Arial"/>
              <a:buNone/>
            </a:pPr>
            <a:r>
              <a:rPr lang="en" sz="1200" dirty="0">
                <a:solidFill>
                  <a:srgbClr val="222222"/>
                </a:solidFill>
                <a:highlight>
                  <a:srgbClr val="FFFFFF"/>
                </a:highlight>
              </a:rPr>
              <a:t>you may not want to include measures for things your organization is not ready to change. For example, if you know the structure of your teams is an issue, but leadership has made it clear this will not change in the near future, don’t measure it. You already know the team structure is an issue so assessing this will not provide value.</a:t>
            </a:r>
            <a:endParaRPr sz="1200" dirty="0">
              <a:solidFill>
                <a:srgbClr val="222222"/>
              </a:solidFill>
              <a:highlight>
                <a:srgbClr val="FFFFFF"/>
              </a:highlight>
            </a:endParaRPr>
          </a:p>
          <a:p>
            <a:pPr marL="0" lvl="0" indent="0" algn="l" rtl="0">
              <a:lnSpc>
                <a:spcPct val="115000"/>
              </a:lnSpc>
              <a:spcBef>
                <a:spcPts val="1800"/>
              </a:spcBef>
              <a:spcAft>
                <a:spcPts val="0"/>
              </a:spcAft>
              <a:buClr>
                <a:schemeClr val="dk1"/>
              </a:buClr>
              <a:buSzPts val="1100"/>
              <a:buFont typeface="Arial"/>
              <a:buNone/>
            </a:pPr>
            <a:r>
              <a:rPr lang="en" sz="1200" dirty="0">
                <a:solidFill>
                  <a:srgbClr val="222222"/>
                </a:solidFill>
                <a:highlight>
                  <a:srgbClr val="FFFFFF"/>
                </a:highlight>
              </a:rPr>
              <a:t>You don’t have to start from scratch either. There are many assessments that have been shared in agile communities you can use as your starting point. Ben </a:t>
            </a:r>
            <a:r>
              <a:rPr lang="en" sz="1200" dirty="0" err="1">
                <a:solidFill>
                  <a:srgbClr val="222222"/>
                </a:solidFill>
                <a:highlight>
                  <a:srgbClr val="FFFFFF"/>
                </a:highlight>
              </a:rPr>
              <a:t>Linders</a:t>
            </a:r>
            <a:r>
              <a:rPr lang="en" sz="1200" dirty="0">
                <a:solidFill>
                  <a:srgbClr val="222222"/>
                </a:solidFill>
                <a:highlight>
                  <a:srgbClr val="FFFFFF"/>
                </a:highlight>
              </a:rPr>
              <a:t> has a great site with over 90 shared assessments that people have built on their own.</a:t>
            </a:r>
          </a:p>
          <a:p>
            <a:pPr marL="0" lvl="0" indent="0" algn="l" rtl="0">
              <a:lnSpc>
                <a:spcPct val="115000"/>
              </a:lnSpc>
              <a:spcBef>
                <a:spcPts val="1800"/>
              </a:spcBef>
              <a:spcAft>
                <a:spcPts val="0"/>
              </a:spcAft>
              <a:buClr>
                <a:schemeClr val="dk1"/>
              </a:buClr>
              <a:buSzPts val="1100"/>
              <a:buFont typeface="Arial"/>
              <a:buNone/>
            </a:pPr>
            <a:endParaRPr lang="en" sz="1200" dirty="0">
              <a:solidFill>
                <a:srgbClr val="222222"/>
              </a:solidFill>
              <a:highlight>
                <a:srgbClr val="FFFFFF"/>
              </a:highlight>
            </a:endParaRPr>
          </a:p>
          <a:p>
            <a:pPr marL="0" lvl="0" indent="0" algn="l" rtl="0">
              <a:lnSpc>
                <a:spcPct val="115000"/>
              </a:lnSpc>
              <a:spcBef>
                <a:spcPts val="1800"/>
              </a:spcBef>
              <a:spcAft>
                <a:spcPts val="0"/>
              </a:spcAft>
              <a:buClr>
                <a:schemeClr val="dk1"/>
              </a:buClr>
              <a:buSzPts val="1100"/>
              <a:buFont typeface="Arial"/>
              <a:buNone/>
            </a:pPr>
            <a:r>
              <a:rPr lang="en" sz="1200" dirty="0">
                <a:solidFill>
                  <a:srgbClr val="222222"/>
                </a:solidFill>
                <a:highlight>
                  <a:srgbClr val="FFFFFF"/>
                </a:highlight>
              </a:rPr>
              <a:t>And then as you mature your process and you scale to additional teams or product lines or business units, when you have buy-in and budget, consider purchasing a tool</a:t>
            </a:r>
          </a:p>
          <a:p>
            <a:pPr marL="0" marR="0" lvl="0" indent="0" algn="l" defTabSz="914400" rtl="0" eaLnBrk="1" fontAlgn="auto" latinLnBrk="0" hangingPunct="1">
              <a:lnSpc>
                <a:spcPct val="115000"/>
              </a:lnSpc>
              <a:spcBef>
                <a:spcPts val="1800"/>
              </a:spcBef>
              <a:spcAft>
                <a:spcPts val="0"/>
              </a:spcAft>
              <a:buClr>
                <a:schemeClr val="dk1"/>
              </a:buClr>
              <a:buSzPts val="1100"/>
              <a:buFont typeface="Arial"/>
              <a:buNone/>
              <a:tabLst/>
              <a:defRPr/>
            </a:pPr>
            <a:r>
              <a:rPr lang="en-US" dirty="0"/>
              <a:t>The Lean Agile Intelligence assessment platform is a great tool to mature into because it allows you to completely customize your assessment so you can use what you’ve already built and grow from there. </a:t>
            </a:r>
          </a:p>
          <a:p>
            <a:pPr marL="0" marR="0" lvl="0" indent="0" algn="l" defTabSz="914400" rtl="0" eaLnBrk="1" fontAlgn="auto" latinLnBrk="0" hangingPunct="1">
              <a:lnSpc>
                <a:spcPct val="115000"/>
              </a:lnSpc>
              <a:spcBef>
                <a:spcPts val="180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15000"/>
              </a:lnSpc>
              <a:spcBef>
                <a:spcPts val="1800"/>
              </a:spcBef>
              <a:spcAft>
                <a:spcPts val="0"/>
              </a:spcAft>
              <a:buClr>
                <a:schemeClr val="dk1"/>
              </a:buClr>
              <a:buSzPts val="1100"/>
              <a:buFont typeface="Arial"/>
              <a:buNone/>
              <a:tabLst/>
              <a:defRPr/>
            </a:pPr>
            <a:r>
              <a:rPr lang="en-US" dirty="0"/>
              <a:t>So if you are in a place where building as assessment makes sense, we’re going to walk through the process of putting it together, facilitating it, and analyzing the data together today .. So let’s jump in.</a:t>
            </a:r>
          </a:p>
          <a:p>
            <a:pPr marL="0" lvl="0" indent="0" algn="l" rtl="0">
              <a:lnSpc>
                <a:spcPct val="115000"/>
              </a:lnSpc>
              <a:spcBef>
                <a:spcPts val="180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b154700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b154700c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22222"/>
                </a:solidFill>
                <a:highlight>
                  <a:srgbClr val="FFFFFF"/>
                </a:highlight>
              </a:rPr>
              <a:t>The first step is choosing the categories you would like to assess. You can select as many categories as you want but you’ll want to ensure you make the assessment right-sized, the more categories you have, the longer it takes to </a:t>
            </a:r>
            <a:r>
              <a:rPr lang="en" sz="1200" dirty="0" err="1">
                <a:solidFill>
                  <a:srgbClr val="222222"/>
                </a:solidFill>
                <a:highlight>
                  <a:srgbClr val="FFFFFF"/>
                </a:highlight>
              </a:rPr>
              <a:t>facili</a:t>
            </a:r>
            <a:r>
              <a:rPr lang="en-US" sz="1200" dirty="0">
                <a:solidFill>
                  <a:srgbClr val="222222"/>
                </a:solidFill>
                <a:highlight>
                  <a:srgbClr val="FFFFFF"/>
                </a:highlight>
              </a:rPr>
              <a:t>t</a:t>
            </a:r>
            <a:r>
              <a:rPr lang="en" sz="1200" dirty="0">
                <a:solidFill>
                  <a:srgbClr val="222222"/>
                </a:solidFill>
                <a:highlight>
                  <a:srgbClr val="FFFFFF"/>
                </a:highlight>
              </a:rPr>
              <a:t>ate the assessment and you can get more data than you can act on which isn’t really value add. </a:t>
            </a:r>
          </a:p>
          <a:p>
            <a:pPr marL="0" lvl="0" indent="0" algn="l" rtl="0">
              <a:spcBef>
                <a:spcPts val="0"/>
              </a:spcBef>
              <a:spcAft>
                <a:spcPts val="0"/>
              </a:spcAft>
              <a:buNone/>
            </a:pPr>
            <a:endParaRPr lang="en" sz="1200" dirty="0">
              <a:solidFill>
                <a:srgbClr val="222222"/>
              </a:solidFill>
              <a:highlight>
                <a:srgbClr val="FFFFFF"/>
              </a:highlight>
            </a:endParaRPr>
          </a:p>
          <a:p>
            <a:pPr marL="0" lvl="0" indent="0" algn="l" rtl="0">
              <a:spcBef>
                <a:spcPts val="0"/>
              </a:spcBef>
              <a:spcAft>
                <a:spcPts val="0"/>
              </a:spcAft>
              <a:buNone/>
            </a:pPr>
            <a:r>
              <a:rPr lang="en" sz="1200" dirty="0">
                <a:solidFill>
                  <a:srgbClr val="222222"/>
                </a:solidFill>
                <a:highlight>
                  <a:srgbClr val="FFFFFF"/>
                </a:highlight>
              </a:rPr>
              <a:t>When selecting the topics to assess, there are some fundamental things that will provide a lot of value.</a:t>
            </a:r>
            <a:endParaRPr sz="1200" dirty="0">
              <a:solidFill>
                <a:srgbClr val="222222"/>
              </a:solidFill>
              <a:highlight>
                <a:srgbClr val="FFFFFF"/>
              </a:highlight>
            </a:endParaRPr>
          </a:p>
          <a:p>
            <a:pPr marL="0" lvl="0" indent="0" algn="l" rtl="0">
              <a:spcBef>
                <a:spcPts val="0"/>
              </a:spcBef>
              <a:spcAft>
                <a:spcPts val="0"/>
              </a:spcAft>
              <a:buNone/>
            </a:pPr>
            <a:endParaRPr sz="1200" dirty="0">
              <a:solidFill>
                <a:srgbClr val="222222"/>
              </a:solidFill>
              <a:highlight>
                <a:srgbClr val="FFFFFF"/>
              </a:highlight>
            </a:endParaRPr>
          </a:p>
          <a:p>
            <a:pPr marL="0" lvl="0" indent="0" algn="l" rtl="0">
              <a:spcBef>
                <a:spcPts val="0"/>
              </a:spcBef>
              <a:spcAft>
                <a:spcPts val="0"/>
              </a:spcAft>
              <a:buNone/>
            </a:pPr>
            <a:r>
              <a:rPr lang="en" sz="1200" dirty="0">
                <a:solidFill>
                  <a:srgbClr val="222222"/>
                </a:solidFill>
                <a:highlight>
                  <a:srgbClr val="FFFFFF"/>
                </a:highlight>
              </a:rPr>
              <a:t>Assessing how teams are doing with some basic agile principles and practices can be very beneficial. Evaluating things like how they prioritize, how they collaborate with customers, how they visualize work, and how often they are meeting commitments can help identify places where the team has not adopted practices that are going to help shift their behaviors and experiences. </a:t>
            </a:r>
          </a:p>
          <a:p>
            <a:pPr marL="0" lvl="0" indent="0" algn="l" rtl="0">
              <a:spcBef>
                <a:spcPts val="0"/>
              </a:spcBef>
              <a:spcAft>
                <a:spcPts val="0"/>
              </a:spcAft>
              <a:buNone/>
            </a:pPr>
            <a:endParaRPr lang="en" sz="1200" dirty="0">
              <a:solidFill>
                <a:srgbClr val="222222"/>
              </a:solidFill>
              <a:highlight>
                <a:srgbClr val="FFFFFF"/>
              </a:highlight>
            </a:endParaRPr>
          </a:p>
          <a:p>
            <a:pPr marL="0" lvl="0" indent="0" algn="l" rtl="0">
              <a:spcBef>
                <a:spcPts val="0"/>
              </a:spcBef>
              <a:spcAft>
                <a:spcPts val="0"/>
              </a:spcAft>
              <a:buNone/>
            </a:pPr>
            <a:r>
              <a:rPr lang="en" sz="1200" dirty="0">
                <a:solidFill>
                  <a:srgbClr val="222222"/>
                </a:solidFill>
                <a:highlight>
                  <a:srgbClr val="FFFFFF"/>
                </a:highlight>
              </a:rPr>
              <a:t>With Leadership agility being one of the top challenges in agile transformations, this category can help to uncover where opportunities to improve leadership support exist. </a:t>
            </a:r>
          </a:p>
          <a:p>
            <a:pPr marL="0" lvl="0" indent="0" algn="l" rtl="0">
              <a:spcBef>
                <a:spcPts val="0"/>
              </a:spcBef>
              <a:spcAft>
                <a:spcPts val="0"/>
              </a:spcAft>
              <a:buNone/>
            </a:pPr>
            <a:endParaRPr lang="en" sz="1200" dirty="0">
              <a:solidFill>
                <a:srgbClr val="222222"/>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222222"/>
                </a:solidFill>
                <a:highlight>
                  <a:srgbClr val="FFFFFF"/>
                </a:highlight>
              </a:rPr>
              <a:t>Another critical piece of the puzzle is how teams are approaching things technically. If the team is missing this piece they are really going to struggle to deliver value. This would be a category where you would uncover opportunities around quality, </a:t>
            </a:r>
            <a:r>
              <a:rPr lang="en-US" sz="1200" dirty="0" err="1">
                <a:solidFill>
                  <a:srgbClr val="222222"/>
                </a:solidFill>
                <a:highlight>
                  <a:srgbClr val="FFFFFF"/>
                </a:highlight>
              </a:rPr>
              <a:t>devops</a:t>
            </a:r>
            <a:r>
              <a:rPr lang="en-US" sz="1200" dirty="0">
                <a:solidFill>
                  <a:srgbClr val="222222"/>
                </a:solidFill>
                <a:highlight>
                  <a:srgbClr val="FFFFFF"/>
                </a:highlight>
              </a:rPr>
              <a:t> practices, or the state of technical debt.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222222"/>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rgbClr val="222222"/>
                </a:solidFill>
                <a:highlight>
                  <a:srgbClr val="FFFFFF"/>
                </a:highlight>
              </a:rPr>
              <a:t>In addition, teams can only be as successful as their environment allows. If the way the teams are working is at odds with the culture of the organization, their ability to effectively deliver value and mature in their agility will be stifled. Assessing operational agility can be helpful in identifying areas where there may be misalignment.</a:t>
            </a:r>
          </a:p>
          <a:p>
            <a:pPr marL="0" lvl="0" indent="0" algn="l" rtl="0">
              <a:spcBef>
                <a:spcPts val="0"/>
              </a:spcBef>
              <a:spcAft>
                <a:spcPts val="0"/>
              </a:spcAft>
              <a:buNone/>
            </a:pPr>
            <a:endParaRPr sz="1200" dirty="0">
              <a:solidFill>
                <a:srgbClr val="222222"/>
              </a:solidFill>
              <a:highlight>
                <a:srgbClr val="FFFFFF"/>
              </a:highlight>
            </a:endParaRPr>
          </a:p>
          <a:p>
            <a:pPr marL="0" lvl="0" indent="0" algn="l" rtl="0">
              <a:spcBef>
                <a:spcPts val="0"/>
              </a:spcBef>
              <a:spcAft>
                <a:spcPts val="0"/>
              </a:spcAft>
              <a:buNone/>
            </a:pPr>
            <a:r>
              <a:rPr lang="en" sz="1200" dirty="0">
                <a:solidFill>
                  <a:srgbClr val="222222"/>
                </a:solidFill>
                <a:highlight>
                  <a:srgbClr val="FFFFFF"/>
                </a:highlight>
              </a:rPr>
              <a:t>And finally, Team Health or team dynamics is another area to consider in the assessment. When we think about how a mature agile team might work together, we expect to see things like swarming, knowledge sharing, trust, and accountability. These are all things we can measure through an agile maturity assessment.</a:t>
            </a:r>
            <a:endParaRPr sz="1200" dirty="0">
              <a:solidFill>
                <a:srgbClr val="222222"/>
              </a:solidFill>
              <a:highlight>
                <a:srgbClr val="FFFFFF"/>
              </a:highlight>
            </a:endParaRPr>
          </a:p>
          <a:p>
            <a:pPr marL="0" lvl="0" indent="0" algn="l" rtl="0">
              <a:spcBef>
                <a:spcPts val="0"/>
              </a:spcBef>
              <a:spcAft>
                <a:spcPts val="0"/>
              </a:spcAft>
              <a:buNone/>
            </a:pPr>
            <a:endParaRPr sz="1200" dirty="0">
              <a:solidFill>
                <a:srgbClr val="222222"/>
              </a:solidFill>
              <a:highlight>
                <a:srgbClr val="FFFFFF"/>
              </a:highlight>
            </a:endParaRPr>
          </a:p>
          <a:p>
            <a:pPr marL="0" lvl="0" indent="0" algn="l" rtl="0">
              <a:spcBef>
                <a:spcPts val="0"/>
              </a:spcBef>
              <a:spcAft>
                <a:spcPts val="0"/>
              </a:spcAft>
              <a:buNone/>
            </a:pPr>
            <a:r>
              <a:rPr lang="en-US" sz="1200" dirty="0">
                <a:solidFill>
                  <a:srgbClr val="222222"/>
                </a:solidFill>
                <a:highlight>
                  <a:srgbClr val="FFFFFF"/>
                </a:highlight>
              </a:rPr>
              <a:t>The is not an exhaustive list, there are a few more that we’ve included in assessments on your handout as well. We’re going to get started with building an agile maturity assessment by selecting the categories we’d like to assess. </a:t>
            </a:r>
          </a:p>
          <a:p>
            <a:pPr marL="0" lvl="0" indent="0" algn="l" rtl="0">
              <a:spcBef>
                <a:spcPts val="0"/>
              </a:spcBef>
              <a:spcAft>
                <a:spcPts val="0"/>
              </a:spcAft>
              <a:buNone/>
            </a:pPr>
            <a:endParaRPr lang="en-US" sz="1200" dirty="0">
              <a:solidFill>
                <a:srgbClr val="222222"/>
              </a:solidFill>
              <a:highlight>
                <a:srgbClr val="FFFFFF"/>
              </a:highlight>
            </a:endParaRPr>
          </a:p>
          <a:p>
            <a:pPr marL="0" lvl="0" indent="0" algn="l" rtl="0">
              <a:spcBef>
                <a:spcPts val="0"/>
              </a:spcBef>
              <a:spcAft>
                <a:spcPts val="0"/>
              </a:spcAft>
              <a:buNone/>
            </a:pPr>
            <a:endParaRPr sz="1200" dirty="0">
              <a:solidFill>
                <a:srgbClr val="222222"/>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slide" type="title">
  <p:cSld name="TITLE">
    <p:bg>
      <p:bgPr>
        <a:solidFill>
          <a:srgbClr val="1F619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b="1">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54900" y="4191798"/>
            <a:ext cx="1921725" cy="854525"/>
          </a:xfrm>
          <a:prstGeom prst="rect">
            <a:avLst/>
          </a:prstGeom>
          <a:noFill/>
          <a:ln>
            <a:noFill/>
          </a:ln>
        </p:spPr>
      </p:pic>
      <p:sp>
        <p:nvSpPr>
          <p:cNvPr id="14" name="Google Shape;14;p2"/>
          <p:cNvSpPr txBox="1">
            <a:spLocks noGrp="1"/>
          </p:cNvSpPr>
          <p:nvPr>
            <p:ph type="subTitle" idx="2"/>
          </p:nvPr>
        </p:nvSpPr>
        <p:spPr>
          <a:xfrm>
            <a:off x="311700" y="3450200"/>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100"/>
              <a:buNone/>
              <a:defRPr sz="21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hite slide">
  <p:cSld name="TITLE_1_1">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200"/>
              <a:buNone/>
              <a:defRPr sz="5200" b="1">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800"/>
              <a:buNone/>
              <a:defRPr sz="28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ctrTitle" idx="2"/>
          </p:nvPr>
        </p:nvSpPr>
        <p:spPr>
          <a:xfrm>
            <a:off x="958801" y="744575"/>
            <a:ext cx="72264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3"/>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1" name="Google Shape;21;p3"/>
          <p:cNvPicPr preferRelativeResize="0"/>
          <p:nvPr/>
        </p:nvPicPr>
        <p:blipFill rotWithShape="1">
          <a:blip r:embed="rId2">
            <a:alphaModFix/>
          </a:blip>
          <a:srcRect/>
          <a:stretch/>
        </p:blipFill>
        <p:spPr>
          <a:xfrm>
            <a:off x="154900" y="4191798"/>
            <a:ext cx="1921725" cy="854525"/>
          </a:xfrm>
          <a:prstGeom prst="rect">
            <a:avLst/>
          </a:prstGeom>
          <a:noFill/>
          <a:ln>
            <a:noFill/>
          </a:ln>
        </p:spPr>
      </p:pic>
      <p:sp>
        <p:nvSpPr>
          <p:cNvPr id="22" name="Google Shape;22;p3"/>
          <p:cNvSpPr txBox="1">
            <a:spLocks noGrp="1"/>
          </p:cNvSpPr>
          <p:nvPr>
            <p:ph type="subTitle" idx="4"/>
          </p:nvPr>
        </p:nvSpPr>
        <p:spPr>
          <a:xfrm>
            <a:off x="311700" y="3450200"/>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64A5D"/>
              </a:buClr>
              <a:buSzPts val="2100"/>
              <a:buNone/>
              <a:defRPr sz="2100">
                <a:solidFill>
                  <a:srgbClr val="264A5D"/>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design">
  <p:cSld name="TITLE_1_1_1">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200"/>
              <a:buNone/>
              <a:defRPr sz="5200" b="1">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26" name="Google Shape;26;p4"/>
          <p:cNvPicPr preferRelativeResize="0"/>
          <p:nvPr/>
        </p:nvPicPr>
        <p:blipFill rotWithShape="1">
          <a:blip r:embed="rId2">
            <a:alphaModFix/>
          </a:blip>
          <a:srcRect t="37620" b="15558"/>
          <a:stretch/>
        </p:blipFill>
        <p:spPr>
          <a:xfrm>
            <a:off x="0" y="0"/>
            <a:ext cx="9143999" cy="5143501"/>
          </a:xfrm>
          <a:prstGeom prst="rect">
            <a:avLst/>
          </a:prstGeom>
          <a:noFill/>
          <a:ln>
            <a:noFill/>
          </a:ln>
        </p:spPr>
      </p:pic>
      <p:sp>
        <p:nvSpPr>
          <p:cNvPr id="27" name="Google Shape;27;p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500"/>
              <a:buNone/>
              <a:defRPr sz="25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 name="Google Shape;28;p4"/>
          <p:cNvSpPr txBox="1">
            <a:spLocks noGrp="1"/>
          </p:cNvSpPr>
          <p:nvPr>
            <p:ph type="ctrTitle" idx="2"/>
          </p:nvPr>
        </p:nvSpPr>
        <p:spPr>
          <a:xfrm>
            <a:off x="958801" y="744575"/>
            <a:ext cx="72264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200"/>
              <a:buNone/>
              <a:defRPr sz="5200" b="1">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4"/>
          <p:cNvSpPr txBox="1">
            <a:spLocks noGrp="1"/>
          </p:cNvSpPr>
          <p:nvPr>
            <p:ph type="subTitle" idx="3"/>
          </p:nvPr>
        </p:nvSpPr>
        <p:spPr>
          <a:xfrm>
            <a:off x="311700" y="3450200"/>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100"/>
              <a:buNone/>
              <a:defRPr sz="21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F6192"/>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a:blip r:embed="rId2">
            <a:alphaModFix/>
          </a:blip>
          <a:stretch>
            <a:fillRect/>
          </a:stretch>
        </p:blipFill>
        <p:spPr>
          <a:xfrm>
            <a:off x="154900" y="4191798"/>
            <a:ext cx="1921725" cy="854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64A5D"/>
              </a:buClr>
              <a:buSzPts val="2800"/>
              <a:buNone/>
              <a:defRPr>
                <a:solidFill>
                  <a:srgbClr val="264A5D"/>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264A5D"/>
              </a:buClr>
              <a:buSzPts val="1400"/>
              <a:buChar char="●"/>
              <a:defRPr sz="1400">
                <a:solidFill>
                  <a:srgbClr val="264A5D"/>
                </a:solidFill>
              </a:defRPr>
            </a:lvl1pPr>
            <a:lvl2pPr marL="914400" lvl="1" indent="-304800">
              <a:spcBef>
                <a:spcPts val="0"/>
              </a:spcBef>
              <a:spcAft>
                <a:spcPts val="0"/>
              </a:spcAft>
              <a:buClr>
                <a:srgbClr val="264A5D"/>
              </a:buClr>
              <a:buSzPts val="1200"/>
              <a:buChar char="○"/>
              <a:defRPr sz="1200">
                <a:solidFill>
                  <a:srgbClr val="264A5D"/>
                </a:solidFill>
              </a:defRPr>
            </a:lvl2pPr>
            <a:lvl3pPr marL="1371600" lvl="2" indent="-304800">
              <a:spcBef>
                <a:spcPts val="0"/>
              </a:spcBef>
              <a:spcAft>
                <a:spcPts val="0"/>
              </a:spcAft>
              <a:buClr>
                <a:srgbClr val="264A5D"/>
              </a:buClr>
              <a:buSzPts val="1200"/>
              <a:buChar char="■"/>
              <a:defRPr sz="1200">
                <a:solidFill>
                  <a:srgbClr val="264A5D"/>
                </a:solidFill>
              </a:defRPr>
            </a:lvl3pPr>
            <a:lvl4pPr marL="1828800" lvl="3" indent="-304800">
              <a:spcBef>
                <a:spcPts val="0"/>
              </a:spcBef>
              <a:spcAft>
                <a:spcPts val="0"/>
              </a:spcAft>
              <a:buClr>
                <a:srgbClr val="264A5D"/>
              </a:buClr>
              <a:buSzPts val="1200"/>
              <a:buChar char="●"/>
              <a:defRPr sz="1200">
                <a:solidFill>
                  <a:srgbClr val="264A5D"/>
                </a:solidFill>
              </a:defRPr>
            </a:lvl4pPr>
            <a:lvl5pPr marL="2286000" lvl="4" indent="-304800">
              <a:spcBef>
                <a:spcPts val="0"/>
              </a:spcBef>
              <a:spcAft>
                <a:spcPts val="0"/>
              </a:spcAft>
              <a:buClr>
                <a:srgbClr val="264A5D"/>
              </a:buClr>
              <a:buSzPts val="1200"/>
              <a:buChar char="○"/>
              <a:defRPr sz="1200">
                <a:solidFill>
                  <a:srgbClr val="264A5D"/>
                </a:solidFill>
              </a:defRPr>
            </a:lvl5pPr>
            <a:lvl6pPr marL="2743200" lvl="5" indent="-304800">
              <a:spcBef>
                <a:spcPts val="0"/>
              </a:spcBef>
              <a:spcAft>
                <a:spcPts val="0"/>
              </a:spcAft>
              <a:buClr>
                <a:srgbClr val="264A5D"/>
              </a:buClr>
              <a:buSzPts val="1200"/>
              <a:buChar char="■"/>
              <a:defRPr sz="1200">
                <a:solidFill>
                  <a:srgbClr val="264A5D"/>
                </a:solidFill>
              </a:defRPr>
            </a:lvl6pPr>
            <a:lvl7pPr marL="3200400" lvl="6" indent="-304800">
              <a:spcBef>
                <a:spcPts val="0"/>
              </a:spcBef>
              <a:spcAft>
                <a:spcPts val="0"/>
              </a:spcAft>
              <a:buClr>
                <a:srgbClr val="264A5D"/>
              </a:buClr>
              <a:buSzPts val="1200"/>
              <a:buChar char="●"/>
              <a:defRPr sz="1200">
                <a:solidFill>
                  <a:srgbClr val="264A5D"/>
                </a:solidFill>
              </a:defRPr>
            </a:lvl7pPr>
            <a:lvl8pPr marL="3657600" lvl="7" indent="-304800">
              <a:spcBef>
                <a:spcPts val="0"/>
              </a:spcBef>
              <a:spcAft>
                <a:spcPts val="0"/>
              </a:spcAft>
              <a:buClr>
                <a:srgbClr val="264A5D"/>
              </a:buClr>
              <a:buSzPts val="1200"/>
              <a:buChar char="○"/>
              <a:defRPr sz="1200">
                <a:solidFill>
                  <a:srgbClr val="264A5D"/>
                </a:solidFill>
              </a:defRPr>
            </a:lvl8pPr>
            <a:lvl9pPr marL="4114800" lvl="8" indent="-304800">
              <a:spcBef>
                <a:spcPts val="0"/>
              </a:spcBef>
              <a:spcAft>
                <a:spcPts val="0"/>
              </a:spcAft>
              <a:buClr>
                <a:srgbClr val="264A5D"/>
              </a:buClr>
              <a:buSzPts val="1200"/>
              <a:buChar char="■"/>
              <a:defRPr sz="1200">
                <a:solidFill>
                  <a:srgbClr val="264A5D"/>
                </a:solidFill>
              </a:defRPr>
            </a:lvl9pPr>
          </a:lstStyle>
          <a:p>
            <a:endParaRPr/>
          </a:p>
        </p:txBody>
      </p:sp>
      <p:sp>
        <p:nvSpPr>
          <p:cNvPr id="37" name="Google Shape;37;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264A5D"/>
              </a:buClr>
              <a:buSzPts val="1400"/>
              <a:buChar char="●"/>
              <a:defRPr sz="1400">
                <a:solidFill>
                  <a:srgbClr val="264A5D"/>
                </a:solidFill>
              </a:defRPr>
            </a:lvl1pPr>
            <a:lvl2pPr marL="914400" lvl="1" indent="-304800">
              <a:spcBef>
                <a:spcPts val="0"/>
              </a:spcBef>
              <a:spcAft>
                <a:spcPts val="0"/>
              </a:spcAft>
              <a:buClr>
                <a:srgbClr val="264A5D"/>
              </a:buClr>
              <a:buSzPts val="1200"/>
              <a:buChar char="○"/>
              <a:defRPr sz="1200">
                <a:solidFill>
                  <a:srgbClr val="264A5D"/>
                </a:solidFill>
              </a:defRPr>
            </a:lvl2pPr>
            <a:lvl3pPr marL="1371600" lvl="2" indent="-304800">
              <a:spcBef>
                <a:spcPts val="0"/>
              </a:spcBef>
              <a:spcAft>
                <a:spcPts val="0"/>
              </a:spcAft>
              <a:buClr>
                <a:srgbClr val="264A5D"/>
              </a:buClr>
              <a:buSzPts val="1200"/>
              <a:buChar char="■"/>
              <a:defRPr sz="1200">
                <a:solidFill>
                  <a:srgbClr val="264A5D"/>
                </a:solidFill>
              </a:defRPr>
            </a:lvl3pPr>
            <a:lvl4pPr marL="1828800" lvl="3" indent="-304800">
              <a:spcBef>
                <a:spcPts val="0"/>
              </a:spcBef>
              <a:spcAft>
                <a:spcPts val="0"/>
              </a:spcAft>
              <a:buClr>
                <a:srgbClr val="264A5D"/>
              </a:buClr>
              <a:buSzPts val="1200"/>
              <a:buChar char="●"/>
              <a:defRPr sz="1200">
                <a:solidFill>
                  <a:srgbClr val="264A5D"/>
                </a:solidFill>
              </a:defRPr>
            </a:lvl4pPr>
            <a:lvl5pPr marL="2286000" lvl="4" indent="-304800">
              <a:spcBef>
                <a:spcPts val="0"/>
              </a:spcBef>
              <a:spcAft>
                <a:spcPts val="0"/>
              </a:spcAft>
              <a:buClr>
                <a:srgbClr val="264A5D"/>
              </a:buClr>
              <a:buSzPts val="1200"/>
              <a:buChar char="○"/>
              <a:defRPr sz="1200">
                <a:solidFill>
                  <a:srgbClr val="264A5D"/>
                </a:solidFill>
              </a:defRPr>
            </a:lvl5pPr>
            <a:lvl6pPr marL="2743200" lvl="5" indent="-304800">
              <a:spcBef>
                <a:spcPts val="0"/>
              </a:spcBef>
              <a:spcAft>
                <a:spcPts val="0"/>
              </a:spcAft>
              <a:buClr>
                <a:srgbClr val="264A5D"/>
              </a:buClr>
              <a:buSzPts val="1200"/>
              <a:buChar char="■"/>
              <a:defRPr sz="1200">
                <a:solidFill>
                  <a:srgbClr val="264A5D"/>
                </a:solidFill>
              </a:defRPr>
            </a:lvl6pPr>
            <a:lvl7pPr marL="3200400" lvl="6" indent="-304800">
              <a:spcBef>
                <a:spcPts val="0"/>
              </a:spcBef>
              <a:spcAft>
                <a:spcPts val="0"/>
              </a:spcAft>
              <a:buClr>
                <a:srgbClr val="264A5D"/>
              </a:buClr>
              <a:buSzPts val="1200"/>
              <a:buChar char="●"/>
              <a:defRPr sz="1200">
                <a:solidFill>
                  <a:srgbClr val="264A5D"/>
                </a:solidFill>
              </a:defRPr>
            </a:lvl7pPr>
            <a:lvl8pPr marL="3657600" lvl="7" indent="-304800">
              <a:spcBef>
                <a:spcPts val="0"/>
              </a:spcBef>
              <a:spcAft>
                <a:spcPts val="0"/>
              </a:spcAft>
              <a:buClr>
                <a:srgbClr val="264A5D"/>
              </a:buClr>
              <a:buSzPts val="1200"/>
              <a:buChar char="○"/>
              <a:defRPr sz="1200">
                <a:solidFill>
                  <a:srgbClr val="264A5D"/>
                </a:solidFill>
              </a:defRPr>
            </a:lvl8pPr>
            <a:lvl9pPr marL="4114800" lvl="8" indent="-304800">
              <a:spcBef>
                <a:spcPts val="0"/>
              </a:spcBef>
              <a:spcAft>
                <a:spcPts val="0"/>
              </a:spcAft>
              <a:buClr>
                <a:srgbClr val="264A5D"/>
              </a:buClr>
              <a:buSzPts val="1200"/>
              <a:buChar char="■"/>
              <a:defRPr sz="1200">
                <a:solidFill>
                  <a:srgbClr val="264A5D"/>
                </a:solidFill>
              </a:defRPr>
            </a:lvl9pPr>
          </a:lstStyle>
          <a:p>
            <a:endParaRPr/>
          </a:p>
        </p:txBody>
      </p:sp>
      <p:sp>
        <p:nvSpPr>
          <p:cNvPr id="38" name="Google Shape;3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64A5D"/>
              </a:buClr>
              <a:buSzPts val="2800"/>
              <a:buNone/>
              <a:defRPr>
                <a:solidFill>
                  <a:srgbClr val="264A5D"/>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264A5D"/>
              </a:buClr>
              <a:buSzPts val="4800"/>
              <a:buNone/>
              <a:defRPr sz="4800">
                <a:solidFill>
                  <a:srgbClr val="264A5D"/>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Clr>
                <a:srgbClr val="264A5D"/>
              </a:buClr>
              <a:buSzPts val="4200"/>
              <a:buNone/>
              <a:defRPr sz="4200">
                <a:solidFill>
                  <a:srgbClr val="264A5D"/>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8" name="Google Shape;4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264A5D"/>
              </a:buClr>
              <a:buSzPts val="2100"/>
              <a:buNone/>
              <a:defRPr sz="2100">
                <a:solidFill>
                  <a:srgbClr val="264A5D"/>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rgbClr val="264A5D"/>
              </a:buClr>
              <a:buSzPts val="1800"/>
              <a:buChar char="●"/>
              <a:defRPr>
                <a:solidFill>
                  <a:srgbClr val="264A5D"/>
                </a:solidFill>
              </a:defRPr>
            </a:lvl1pPr>
            <a:lvl2pPr marL="914400" lvl="1" indent="-317500">
              <a:spcBef>
                <a:spcPts val="0"/>
              </a:spcBef>
              <a:spcAft>
                <a:spcPts val="0"/>
              </a:spcAft>
              <a:buClr>
                <a:srgbClr val="264A5D"/>
              </a:buClr>
              <a:buSzPts val="1400"/>
              <a:buChar char="○"/>
              <a:defRPr>
                <a:solidFill>
                  <a:srgbClr val="264A5D"/>
                </a:solidFill>
              </a:defRPr>
            </a:lvl2pPr>
            <a:lvl3pPr marL="1371600" lvl="2" indent="-317500">
              <a:spcBef>
                <a:spcPts val="0"/>
              </a:spcBef>
              <a:spcAft>
                <a:spcPts val="0"/>
              </a:spcAft>
              <a:buClr>
                <a:srgbClr val="264A5D"/>
              </a:buClr>
              <a:buSzPts val="1400"/>
              <a:buChar char="■"/>
              <a:defRPr>
                <a:solidFill>
                  <a:srgbClr val="264A5D"/>
                </a:solidFill>
              </a:defRPr>
            </a:lvl3pPr>
            <a:lvl4pPr marL="1828800" lvl="3" indent="-317500">
              <a:spcBef>
                <a:spcPts val="0"/>
              </a:spcBef>
              <a:spcAft>
                <a:spcPts val="0"/>
              </a:spcAft>
              <a:buClr>
                <a:srgbClr val="264A5D"/>
              </a:buClr>
              <a:buSzPts val="1400"/>
              <a:buChar char="●"/>
              <a:defRPr>
                <a:solidFill>
                  <a:srgbClr val="264A5D"/>
                </a:solidFill>
              </a:defRPr>
            </a:lvl4pPr>
            <a:lvl5pPr marL="2286000" lvl="4" indent="-317500">
              <a:spcBef>
                <a:spcPts val="0"/>
              </a:spcBef>
              <a:spcAft>
                <a:spcPts val="0"/>
              </a:spcAft>
              <a:buClr>
                <a:srgbClr val="264A5D"/>
              </a:buClr>
              <a:buSzPts val="1400"/>
              <a:buChar char="○"/>
              <a:defRPr>
                <a:solidFill>
                  <a:srgbClr val="264A5D"/>
                </a:solidFill>
              </a:defRPr>
            </a:lvl5pPr>
            <a:lvl6pPr marL="2743200" lvl="5" indent="-317500">
              <a:spcBef>
                <a:spcPts val="0"/>
              </a:spcBef>
              <a:spcAft>
                <a:spcPts val="0"/>
              </a:spcAft>
              <a:buClr>
                <a:srgbClr val="264A5D"/>
              </a:buClr>
              <a:buSzPts val="1400"/>
              <a:buChar char="■"/>
              <a:defRPr>
                <a:solidFill>
                  <a:srgbClr val="264A5D"/>
                </a:solidFill>
              </a:defRPr>
            </a:lvl6pPr>
            <a:lvl7pPr marL="3200400" lvl="6" indent="-317500">
              <a:spcBef>
                <a:spcPts val="0"/>
              </a:spcBef>
              <a:spcAft>
                <a:spcPts val="0"/>
              </a:spcAft>
              <a:buClr>
                <a:srgbClr val="264A5D"/>
              </a:buClr>
              <a:buSzPts val="1400"/>
              <a:buChar char="●"/>
              <a:defRPr>
                <a:solidFill>
                  <a:srgbClr val="264A5D"/>
                </a:solidFill>
              </a:defRPr>
            </a:lvl7pPr>
            <a:lvl8pPr marL="3657600" lvl="7" indent="-317500">
              <a:spcBef>
                <a:spcPts val="0"/>
              </a:spcBef>
              <a:spcAft>
                <a:spcPts val="0"/>
              </a:spcAft>
              <a:buClr>
                <a:srgbClr val="264A5D"/>
              </a:buClr>
              <a:buSzPts val="1400"/>
              <a:buChar char="○"/>
              <a:defRPr>
                <a:solidFill>
                  <a:srgbClr val="264A5D"/>
                </a:solidFill>
              </a:defRPr>
            </a:lvl8pPr>
            <a:lvl9pPr marL="4114800" lvl="8" indent="-317500">
              <a:spcBef>
                <a:spcPts val="0"/>
              </a:spcBef>
              <a:spcAft>
                <a:spcPts val="0"/>
              </a:spcAft>
              <a:buClr>
                <a:srgbClr val="264A5D"/>
              </a:buClr>
              <a:buSzPts val="1400"/>
              <a:buChar char="■"/>
              <a:defRPr>
                <a:solidFill>
                  <a:srgbClr val="264A5D"/>
                </a:solidFill>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8A664-C426-6885-BDC9-66718DDF69FB}"/>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27644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64A5D"/>
              </a:buClr>
              <a:buSzPts val="2800"/>
              <a:buNone/>
              <a:defRPr sz="2800" b="1">
                <a:solidFill>
                  <a:srgbClr val="264A5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64A5D"/>
              </a:buClr>
              <a:buSzPts val="1800"/>
              <a:buChar char="●"/>
              <a:defRPr sz="1800">
                <a:solidFill>
                  <a:srgbClr val="264A5D"/>
                </a:solidFill>
              </a:defRPr>
            </a:lvl1pPr>
            <a:lvl2pPr marL="914400" lvl="1" indent="-317500">
              <a:lnSpc>
                <a:spcPct val="115000"/>
              </a:lnSpc>
              <a:spcBef>
                <a:spcPts val="0"/>
              </a:spcBef>
              <a:spcAft>
                <a:spcPts val="0"/>
              </a:spcAft>
              <a:buClr>
                <a:srgbClr val="264A5D"/>
              </a:buClr>
              <a:buSzPts val="1400"/>
              <a:buChar char="○"/>
              <a:defRPr>
                <a:solidFill>
                  <a:srgbClr val="264A5D"/>
                </a:solidFill>
              </a:defRPr>
            </a:lvl2pPr>
            <a:lvl3pPr marL="1371600" lvl="2" indent="-317500">
              <a:lnSpc>
                <a:spcPct val="115000"/>
              </a:lnSpc>
              <a:spcBef>
                <a:spcPts val="0"/>
              </a:spcBef>
              <a:spcAft>
                <a:spcPts val="0"/>
              </a:spcAft>
              <a:buClr>
                <a:srgbClr val="264A5D"/>
              </a:buClr>
              <a:buSzPts val="1400"/>
              <a:buChar char="■"/>
              <a:defRPr>
                <a:solidFill>
                  <a:srgbClr val="264A5D"/>
                </a:solidFill>
              </a:defRPr>
            </a:lvl3pPr>
            <a:lvl4pPr marL="1828800" lvl="3" indent="-317500">
              <a:lnSpc>
                <a:spcPct val="115000"/>
              </a:lnSpc>
              <a:spcBef>
                <a:spcPts val="0"/>
              </a:spcBef>
              <a:spcAft>
                <a:spcPts val="0"/>
              </a:spcAft>
              <a:buClr>
                <a:srgbClr val="264A5D"/>
              </a:buClr>
              <a:buSzPts val="1400"/>
              <a:buChar char="●"/>
              <a:defRPr>
                <a:solidFill>
                  <a:srgbClr val="264A5D"/>
                </a:solidFill>
              </a:defRPr>
            </a:lvl4pPr>
            <a:lvl5pPr marL="2286000" lvl="4" indent="-317500">
              <a:lnSpc>
                <a:spcPct val="115000"/>
              </a:lnSpc>
              <a:spcBef>
                <a:spcPts val="0"/>
              </a:spcBef>
              <a:spcAft>
                <a:spcPts val="0"/>
              </a:spcAft>
              <a:buClr>
                <a:srgbClr val="264A5D"/>
              </a:buClr>
              <a:buSzPts val="1400"/>
              <a:buChar char="○"/>
              <a:defRPr>
                <a:solidFill>
                  <a:srgbClr val="264A5D"/>
                </a:solidFill>
              </a:defRPr>
            </a:lvl5pPr>
            <a:lvl6pPr marL="2743200" lvl="5" indent="-317500">
              <a:lnSpc>
                <a:spcPct val="115000"/>
              </a:lnSpc>
              <a:spcBef>
                <a:spcPts val="0"/>
              </a:spcBef>
              <a:spcAft>
                <a:spcPts val="0"/>
              </a:spcAft>
              <a:buClr>
                <a:srgbClr val="264A5D"/>
              </a:buClr>
              <a:buSzPts val="1400"/>
              <a:buChar char="■"/>
              <a:defRPr>
                <a:solidFill>
                  <a:srgbClr val="264A5D"/>
                </a:solidFill>
              </a:defRPr>
            </a:lvl6pPr>
            <a:lvl7pPr marL="3200400" lvl="6" indent="-317500">
              <a:lnSpc>
                <a:spcPct val="115000"/>
              </a:lnSpc>
              <a:spcBef>
                <a:spcPts val="0"/>
              </a:spcBef>
              <a:spcAft>
                <a:spcPts val="0"/>
              </a:spcAft>
              <a:buClr>
                <a:srgbClr val="264A5D"/>
              </a:buClr>
              <a:buSzPts val="1400"/>
              <a:buChar char="●"/>
              <a:defRPr>
                <a:solidFill>
                  <a:srgbClr val="264A5D"/>
                </a:solidFill>
              </a:defRPr>
            </a:lvl7pPr>
            <a:lvl8pPr marL="3657600" lvl="7" indent="-317500">
              <a:lnSpc>
                <a:spcPct val="115000"/>
              </a:lnSpc>
              <a:spcBef>
                <a:spcPts val="0"/>
              </a:spcBef>
              <a:spcAft>
                <a:spcPts val="0"/>
              </a:spcAft>
              <a:buClr>
                <a:srgbClr val="264A5D"/>
              </a:buClr>
              <a:buSzPts val="1400"/>
              <a:buChar char="○"/>
              <a:defRPr>
                <a:solidFill>
                  <a:srgbClr val="264A5D"/>
                </a:solidFill>
              </a:defRPr>
            </a:lvl8pPr>
            <a:lvl9pPr marL="4114800" lvl="8" indent="-317500">
              <a:lnSpc>
                <a:spcPct val="115000"/>
              </a:lnSpc>
              <a:spcBef>
                <a:spcPts val="0"/>
              </a:spcBef>
              <a:spcAft>
                <a:spcPts val="0"/>
              </a:spcAft>
              <a:buClr>
                <a:srgbClr val="264A5D"/>
              </a:buClr>
              <a:buSzPts val="1400"/>
              <a:buChar char="■"/>
              <a:defRPr>
                <a:solidFill>
                  <a:srgbClr val="264A5D"/>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iconfinder.com/icons/515211/categories_category_draft_email_inbox_letters_mail_ic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notesSlide" Target="../notesSlides/notesSlide1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9.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norwalkcc.libguides.com/c.php?g=841852&amp;p=601552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norwalkcc.libguides.com/c.php?g=841852&amp;p=6015526" TargetMode="External"/></Relationships>
</file>

<file path=ppt/slides/_rels/slide16.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shutterstock.com/es/search/high+medium+low+risk"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11/relationships/webextension" Target="../webextensions/webextension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iconfinder.com/icons/5972326/apply_challenges_development_support_technical_icon"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xml"/><Relationship Id="rId7" Type="http://schemas.openxmlformats.org/officeDocument/2006/relationships/notesSlide" Target="../notesSlides/notesSlide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9.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117650" y="786325"/>
            <a:ext cx="6908700" cy="2047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Building Your Own Agile Maturity Assessment</a:t>
            </a:r>
            <a:endParaRPr/>
          </a:p>
        </p:txBody>
      </p:sp>
      <p:sp>
        <p:nvSpPr>
          <p:cNvPr id="56" name="Google Shape;56;p1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endParaRPr/>
          </a:p>
          <a:p>
            <a:pPr marL="0" lvl="0" indent="0" algn="ctr" rtl="0">
              <a:spcBef>
                <a:spcPts val="0"/>
              </a:spcBef>
              <a:spcAft>
                <a:spcPts val="0"/>
              </a:spcAft>
              <a:buNone/>
            </a:pPr>
            <a:r>
              <a:rPr lang="en"/>
              <a:t>Kasie Kremenak</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46" name="Google Shape;146;p20"/>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Step 1: Select the categories you want to assess.</a:t>
            </a:r>
            <a:endParaRPr sz="2400" b="1">
              <a:solidFill>
                <a:schemeClr val="accent5"/>
              </a:solidFill>
            </a:endParaRPr>
          </a:p>
        </p:txBody>
      </p:sp>
      <p:sp>
        <p:nvSpPr>
          <p:cNvPr id="5" name="Google Shape;104;p15">
            <a:extLst>
              <a:ext uri="{FF2B5EF4-FFF2-40B4-BE49-F238E27FC236}">
                <a16:creationId xmlns:a16="http://schemas.microsoft.com/office/drawing/2014/main" id="{C5D9C415-5744-C478-1B45-093757634BE8}"/>
              </a:ext>
            </a:extLst>
          </p:cNvPr>
          <p:cNvSpPr txBox="1"/>
          <p:nvPr/>
        </p:nvSpPr>
        <p:spPr>
          <a:xfrm>
            <a:off x="1318000" y="1962377"/>
            <a:ext cx="5905200" cy="2492960"/>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Agile Practices</a:t>
            </a:r>
          </a:p>
          <a:p>
            <a:pPr marL="457200" lvl="0" indent="-273050" algn="l" rtl="0">
              <a:spcBef>
                <a:spcPts val="0"/>
              </a:spcBef>
              <a:spcAft>
                <a:spcPts val="1200"/>
              </a:spcAft>
              <a:buSzPts val="700"/>
              <a:buChar char="●"/>
            </a:pPr>
            <a:r>
              <a:rPr lang="en-US" sz="2000" dirty="0">
                <a:solidFill>
                  <a:schemeClr val="dk2"/>
                </a:solidFill>
              </a:rPr>
              <a:t>Leadership Agility</a:t>
            </a:r>
          </a:p>
          <a:p>
            <a:pPr marL="457200" lvl="0" indent="-273050" algn="l" rtl="0">
              <a:spcBef>
                <a:spcPts val="0"/>
              </a:spcBef>
              <a:spcAft>
                <a:spcPts val="1200"/>
              </a:spcAft>
              <a:buSzPts val="700"/>
              <a:buChar char="●"/>
            </a:pPr>
            <a:r>
              <a:rPr lang="en-US" sz="2000" dirty="0">
                <a:solidFill>
                  <a:schemeClr val="dk2"/>
                </a:solidFill>
              </a:rPr>
              <a:t>Technical Practices</a:t>
            </a:r>
          </a:p>
          <a:p>
            <a:pPr marL="457200" lvl="0" indent="-273050" algn="l" rtl="0">
              <a:spcBef>
                <a:spcPts val="0"/>
              </a:spcBef>
              <a:spcAft>
                <a:spcPts val="1200"/>
              </a:spcAft>
              <a:buSzPts val="700"/>
              <a:buChar char="●"/>
            </a:pPr>
            <a:r>
              <a:rPr lang="en-US" sz="2000" dirty="0">
                <a:solidFill>
                  <a:schemeClr val="dk2"/>
                </a:solidFill>
              </a:rPr>
              <a:t>Team Health</a:t>
            </a:r>
          </a:p>
          <a:p>
            <a:pPr marL="457200" lvl="0" indent="-273050" algn="l" rtl="0">
              <a:spcBef>
                <a:spcPts val="0"/>
              </a:spcBef>
              <a:spcAft>
                <a:spcPts val="1200"/>
              </a:spcAft>
              <a:buSzPts val="700"/>
              <a:buChar char="●"/>
            </a:pPr>
            <a:endParaRPr sz="2000" dirty="0">
              <a:solidFill>
                <a:schemeClr val="dk2"/>
              </a:solidFill>
            </a:endParaRPr>
          </a:p>
        </p:txBody>
      </p:sp>
      <p:pic>
        <p:nvPicPr>
          <p:cNvPr id="3" name="Picture 2" descr="A black and white image of a person's face&#10;&#10;Description automatically generated with low confidence">
            <a:extLst>
              <a:ext uri="{FF2B5EF4-FFF2-40B4-BE49-F238E27FC236}">
                <a16:creationId xmlns:a16="http://schemas.microsoft.com/office/drawing/2014/main" id="{F57C5F70-6126-0DF1-2FD8-1E4931023987}"/>
              </a:ext>
            </a:extLst>
          </p:cNvPr>
          <p:cNvPicPr>
            <a:picLocks noChangeAspect="1"/>
          </p:cNvPicPr>
          <p:nvPr/>
        </p:nvPicPr>
        <p:blipFill>
          <a:blip r:embed="rId3">
            <a:duotone>
              <a:schemeClr val="accent5">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6925043" y="3115089"/>
            <a:ext cx="1801913" cy="18019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46" name="Google Shape;146;p20"/>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Step 1: Select the categories you want to assess.</a:t>
            </a:r>
            <a:endParaRPr sz="2400" b="1">
              <a:solidFill>
                <a:schemeClr val="accent5"/>
              </a:solidFill>
            </a:endParaRPr>
          </a:p>
        </p:txBody>
      </p:sp>
      <p:pic>
        <p:nvPicPr>
          <p:cNvPr id="147" name="Google Shape;147;p20"/>
          <p:cNvPicPr preferRelativeResize="0"/>
          <p:nvPr/>
        </p:nvPicPr>
        <p:blipFill>
          <a:blip r:embed="rId3">
            <a:alphaModFix/>
          </a:blip>
          <a:stretch>
            <a:fillRect/>
          </a:stretch>
        </p:blipFill>
        <p:spPr>
          <a:xfrm>
            <a:off x="1840733" y="1571825"/>
            <a:ext cx="1825356" cy="3266875"/>
          </a:xfrm>
          <a:prstGeom prst="rect">
            <a:avLst/>
          </a:prstGeom>
          <a:noFill/>
          <a:ln>
            <a:noFill/>
          </a:ln>
        </p:spPr>
      </p:pic>
      <p:pic>
        <p:nvPicPr>
          <p:cNvPr id="2" name="Picture 1">
            <a:extLst>
              <a:ext uri="{FF2B5EF4-FFF2-40B4-BE49-F238E27FC236}">
                <a16:creationId xmlns:a16="http://schemas.microsoft.com/office/drawing/2014/main" id="{6A583FA7-E995-6EF0-8613-F6F8E920F3EF}"/>
              </a:ext>
            </a:extLst>
          </p:cNvPr>
          <p:cNvPicPr>
            <a:picLocks noChangeAspect="1"/>
          </p:cNvPicPr>
          <p:nvPr/>
        </p:nvPicPr>
        <p:blipFill>
          <a:blip r:embed="rId4"/>
          <a:stretch>
            <a:fillRect/>
          </a:stretch>
        </p:blipFill>
        <p:spPr>
          <a:xfrm>
            <a:off x="4080170" y="1859062"/>
            <a:ext cx="3606887" cy="2692400"/>
          </a:xfrm>
          <a:prstGeom prst="rect">
            <a:avLst/>
          </a:prstGeom>
        </p:spPr>
      </p:pic>
    </p:spTree>
    <p:extLst>
      <p:ext uri="{BB962C8B-B14F-4D97-AF65-F5344CB8AC3E}">
        <p14:creationId xmlns:p14="http://schemas.microsoft.com/office/powerpoint/2010/main" val="3984865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E7C-BF6E-ECF6-A579-584FC3126710}"/>
              </a:ext>
            </a:extLst>
          </p:cNvPr>
          <p:cNvSpPr>
            <a:spLocks noGrp="1"/>
          </p:cNvSpPr>
          <p:nvPr>
            <p:ph type="title"/>
          </p:nvPr>
        </p:nvSpPr>
        <p:spPr/>
        <p:txBody>
          <a:bodyPr>
            <a:normAutofit fontScale="90000"/>
          </a:bodyPr>
          <a:lstStyle/>
          <a:p>
            <a:r>
              <a:rPr lang="en-US" dirty="0"/>
              <a:t>5 Minutes </a:t>
            </a:r>
            <a:br>
              <a:rPr lang="en-US" dirty="0"/>
            </a:br>
            <a:endParaRPr lang="en-US" dirty="0"/>
          </a:p>
        </p:txBody>
      </p:sp>
      <p:sp>
        <p:nvSpPr>
          <p:cNvPr id="3" name="Google Shape;104;p15">
            <a:extLst>
              <a:ext uri="{FF2B5EF4-FFF2-40B4-BE49-F238E27FC236}">
                <a16:creationId xmlns:a16="http://schemas.microsoft.com/office/drawing/2014/main" id="{1BD6917E-7541-1BA2-83CF-0673D0737C70}"/>
              </a:ext>
            </a:extLst>
          </p:cNvPr>
          <p:cNvSpPr txBox="1"/>
          <p:nvPr/>
        </p:nvSpPr>
        <p:spPr>
          <a:xfrm>
            <a:off x="1437921" y="1094437"/>
            <a:ext cx="5905200" cy="2185183"/>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Select at least 2 categories you would like to assess with your teams.</a:t>
            </a:r>
          </a:p>
          <a:p>
            <a:pPr marL="457200" lvl="0" indent="-273050" algn="l" rtl="0">
              <a:spcBef>
                <a:spcPts val="0"/>
              </a:spcBef>
              <a:spcAft>
                <a:spcPts val="1200"/>
              </a:spcAft>
              <a:buSzPts val="700"/>
              <a:buChar char="●"/>
            </a:pPr>
            <a:r>
              <a:rPr lang="en-US" sz="2000" dirty="0">
                <a:solidFill>
                  <a:schemeClr val="dk2"/>
                </a:solidFill>
              </a:rPr>
              <a:t>Discuss the options you chose and why you chose them.</a:t>
            </a:r>
          </a:p>
          <a:p>
            <a:pPr marL="457200" lvl="0" indent="-273050" algn="l" rtl="0">
              <a:spcBef>
                <a:spcPts val="0"/>
              </a:spcBef>
              <a:spcAft>
                <a:spcPts val="1200"/>
              </a:spcAft>
              <a:buSzPts val="700"/>
              <a:buChar char="●"/>
            </a:pPr>
            <a:endParaRPr sz="2000" dirty="0">
              <a:solidFill>
                <a:schemeClr val="dk2"/>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EasyTimer">
                <a:extLst>
                  <a:ext uri="{FF2B5EF4-FFF2-40B4-BE49-F238E27FC236}">
                    <a16:creationId xmlns:a16="http://schemas.microsoft.com/office/drawing/2014/main" id="{CB6B7E51-1E46-D255-72A4-682C6823D2D9}"/>
                  </a:ext>
                </a:extLst>
              </p:cNvPr>
              <p:cNvGraphicFramePr>
                <a:graphicFrameLocks noGrp="1"/>
              </p:cNvGraphicFramePr>
              <p:nvPr>
                <p:extLst>
                  <p:ext uri="{D42A27DB-BD31-4B8C-83A1-F6EECF244321}">
                    <p14:modId xmlns:p14="http://schemas.microsoft.com/office/powerpoint/2010/main" val="1913506829"/>
                  </p:ext>
                </p:extLst>
              </p:nvPr>
            </p:nvGraphicFramePr>
            <p:xfrm>
              <a:off x="1800879" y="2780155"/>
              <a:ext cx="5034242" cy="224316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6" name="Add-in 5" title="EasyTimer">
                <a:extLst>
                  <a:ext uri="{FF2B5EF4-FFF2-40B4-BE49-F238E27FC236}">
                    <a16:creationId xmlns:a16="http://schemas.microsoft.com/office/drawing/2014/main" id="{CB6B7E51-1E46-D255-72A4-682C6823D2D9}"/>
                  </a:ext>
                </a:extLst>
              </p:cNvPr>
              <p:cNvPicPr>
                <a:picLocks noGrp="1" noRot="1" noChangeAspect="1" noMove="1" noResize="1" noEditPoints="1" noAdjustHandles="1" noChangeArrowheads="1" noChangeShapeType="1"/>
              </p:cNvPicPr>
              <p:nvPr/>
            </p:nvPicPr>
            <p:blipFill>
              <a:blip r:embed="rId4"/>
              <a:stretch>
                <a:fillRect/>
              </a:stretch>
            </p:blipFill>
            <p:spPr>
              <a:xfrm>
                <a:off x="1800879" y="2780155"/>
                <a:ext cx="5034242" cy="2243168"/>
              </a:xfrm>
              <a:prstGeom prst="rect">
                <a:avLst/>
              </a:prstGeom>
            </p:spPr>
          </p:pic>
        </mc:Fallback>
      </mc:AlternateContent>
    </p:spTree>
    <p:extLst>
      <p:ext uri="{BB962C8B-B14F-4D97-AF65-F5344CB8AC3E}">
        <p14:creationId xmlns:p14="http://schemas.microsoft.com/office/powerpoint/2010/main" val="709113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E2211-3870-8C54-F069-A55FD86725D9}"/>
              </a:ext>
            </a:extLst>
          </p:cNvPr>
          <p:cNvPicPr>
            <a:picLocks/>
          </p:cNvPicPr>
          <p:nvPr>
            <p:custDataLst>
              <p:tags r:id="rId2"/>
            </p:custDataLst>
          </p:nvPr>
        </p:nvPicPr>
        <p:blipFill>
          <a:blip r:embed="rId8"/>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7485E41F-927D-A9EE-274B-EA5C1FF499D9}"/>
              </a:ext>
            </a:extLst>
          </p:cNvPr>
          <p:cNvPicPr>
            <a:picLocks/>
          </p:cNvPicPr>
          <p:nvPr>
            <p:custDataLst>
              <p:tags r:id="rId3"/>
            </p:custDataLst>
          </p:nvPr>
        </p:nvPicPr>
        <p:blipFill>
          <a:blip r:embed="rId9"/>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C850D654-4CB3-7317-1FFE-29A0425135EA}"/>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Which Categories did you Choose?</a:t>
            </a:r>
          </a:p>
        </p:txBody>
      </p:sp>
      <p:sp>
        <p:nvSpPr>
          <p:cNvPr id="7" name="Rectangle 6">
            <a:extLst>
              <a:ext uri="{FF2B5EF4-FFF2-40B4-BE49-F238E27FC236}">
                <a16:creationId xmlns:a16="http://schemas.microsoft.com/office/drawing/2014/main" id="{E326283E-9E0C-F06E-2F56-4767AC8708A2}"/>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1897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0" name="Google Shape;160;p22"/>
          <p:cNvSpPr txBox="1"/>
          <p:nvPr/>
        </p:nvSpPr>
        <p:spPr>
          <a:xfrm>
            <a:off x="1318000" y="1017725"/>
            <a:ext cx="71847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2: Define topics to assess under your categories</a:t>
            </a:r>
            <a:endParaRPr sz="2400" b="1" dirty="0">
              <a:solidFill>
                <a:schemeClr val="accent5"/>
              </a:solidFill>
            </a:endParaRPr>
          </a:p>
        </p:txBody>
      </p:sp>
      <p:sp>
        <p:nvSpPr>
          <p:cNvPr id="162" name="Google Shape;162;p22"/>
          <p:cNvSpPr txBox="1"/>
          <p:nvPr/>
        </p:nvSpPr>
        <p:spPr>
          <a:xfrm>
            <a:off x="1491300" y="1941024"/>
            <a:ext cx="5905200" cy="2133887"/>
          </a:xfrm>
          <a:prstGeom prst="rect">
            <a:avLst/>
          </a:prstGeom>
          <a:noFill/>
          <a:ln>
            <a:noFill/>
          </a:ln>
        </p:spPr>
        <p:txBody>
          <a:bodyPr spcFirstLastPara="1" wrap="square" lIns="91425" tIns="91425" rIns="91425" bIns="91425" anchor="t" anchorCtr="0">
            <a:spAutoFit/>
          </a:bodyPr>
          <a:lstStyle/>
          <a:p>
            <a:pPr marL="184150" lvl="0" algn="l" rtl="0">
              <a:spcBef>
                <a:spcPts val="1000"/>
              </a:spcBef>
              <a:spcAft>
                <a:spcPts val="0"/>
              </a:spcAft>
              <a:buSzPts val="700"/>
            </a:pPr>
            <a:r>
              <a:rPr lang="en" sz="1700" dirty="0">
                <a:solidFill>
                  <a:schemeClr val="dk2"/>
                </a:solidFill>
              </a:rPr>
              <a:t>Agile Practices</a:t>
            </a:r>
          </a:p>
          <a:p>
            <a:pPr marL="457200" lvl="4" indent="-273050">
              <a:spcBef>
                <a:spcPts val="1000"/>
              </a:spcBef>
              <a:buSzPts val="700"/>
              <a:buChar char="●"/>
            </a:pPr>
            <a:r>
              <a:rPr lang="en-US" sz="1700" dirty="0">
                <a:solidFill>
                  <a:schemeClr val="dk2"/>
                </a:solidFill>
              </a:rPr>
              <a:t>Feedback Loops</a:t>
            </a:r>
          </a:p>
          <a:p>
            <a:pPr marL="457200" lvl="4" indent="-273050">
              <a:spcBef>
                <a:spcPts val="1000"/>
              </a:spcBef>
              <a:buSzPts val="700"/>
              <a:buChar char="●"/>
            </a:pPr>
            <a:r>
              <a:rPr lang="en-US" sz="1700" dirty="0">
                <a:solidFill>
                  <a:schemeClr val="dk2"/>
                </a:solidFill>
              </a:rPr>
              <a:t>Prioritization</a:t>
            </a:r>
          </a:p>
          <a:p>
            <a:pPr marL="457200" lvl="4" indent="-273050">
              <a:spcBef>
                <a:spcPts val="1000"/>
              </a:spcBef>
              <a:buSzPts val="700"/>
              <a:buChar char="●"/>
            </a:pPr>
            <a:r>
              <a:rPr lang="en-US" sz="1700" dirty="0">
                <a:solidFill>
                  <a:schemeClr val="dk2"/>
                </a:solidFill>
              </a:rPr>
              <a:t>Predictable Delivery</a:t>
            </a:r>
          </a:p>
          <a:p>
            <a:pPr marL="457200" lvl="4" indent="-273050">
              <a:spcBef>
                <a:spcPts val="1000"/>
              </a:spcBef>
              <a:buSzPts val="700"/>
              <a:buChar char="●"/>
            </a:pPr>
            <a:r>
              <a:rPr lang="en-US" sz="1700" dirty="0">
                <a:solidFill>
                  <a:schemeClr val="dk2"/>
                </a:solidFill>
              </a:rPr>
              <a:t>Agile Framework</a:t>
            </a:r>
            <a:endParaRPr sz="1700" dirty="0">
              <a:solidFill>
                <a:schemeClr val="dk2"/>
              </a:solidFill>
            </a:endParaRPr>
          </a:p>
        </p:txBody>
      </p:sp>
      <p:pic>
        <p:nvPicPr>
          <p:cNvPr id="4" name="Picture 3" descr="Icon&#10;&#10;Description automatically generated">
            <a:extLst>
              <a:ext uri="{FF2B5EF4-FFF2-40B4-BE49-F238E27FC236}">
                <a16:creationId xmlns:a16="http://schemas.microsoft.com/office/drawing/2014/main" id="{FD6D82F8-F3F0-8269-9392-35A170623DD6}"/>
              </a:ext>
            </a:extLst>
          </p:cNvPr>
          <p:cNvPicPr>
            <a:picLocks noChangeAspect="1"/>
          </p:cNvPicPr>
          <p:nvPr/>
        </p:nvPicPr>
        <p:blipFill>
          <a:blip r:embed="rId3">
            <a:duotone>
              <a:schemeClr val="accent5">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124700" y="3269650"/>
            <a:ext cx="1588100" cy="1588100"/>
          </a:xfrm>
          <a:prstGeom prst="rect">
            <a:avLst/>
          </a:prstGeom>
        </p:spPr>
      </p:pic>
    </p:spTree>
    <p:extLst>
      <p:ext uri="{BB962C8B-B14F-4D97-AF65-F5344CB8AC3E}">
        <p14:creationId xmlns:p14="http://schemas.microsoft.com/office/powerpoint/2010/main" val="871008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base">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
                                            <p:txEl>
                                              <p:pRg st="1" end="1"/>
                                            </p:txEl>
                                          </p:spTgt>
                                        </p:tgtEl>
                                        <p:attrNameLst>
                                          <p:attrName>style.visibility</p:attrName>
                                        </p:attrNameLst>
                                      </p:cBhvr>
                                      <p:to>
                                        <p:strVal val="visible"/>
                                      </p:to>
                                    </p:set>
                                    <p:anim calcmode="lin" valueType="num">
                                      <p:cBhvr additive="base">
                                        <p:cTn id="13" dur="5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 calcmode="lin" valueType="num">
                                      <p:cBhvr additive="base">
                                        <p:cTn id="17" dur="500" fill="hold"/>
                                        <p:tgtEl>
                                          <p:spTgt spid="16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2">
                                            <p:txEl>
                                              <p:pRg st="3" end="3"/>
                                            </p:txEl>
                                          </p:spTgt>
                                        </p:tgtEl>
                                        <p:attrNameLst>
                                          <p:attrName>style.visibility</p:attrName>
                                        </p:attrNameLst>
                                      </p:cBhvr>
                                      <p:to>
                                        <p:strVal val="visible"/>
                                      </p:to>
                                    </p:set>
                                    <p:anim calcmode="lin" valueType="num">
                                      <p:cBhvr additive="base">
                                        <p:cTn id="21" dur="500" fill="hold"/>
                                        <p:tgtEl>
                                          <p:spTgt spid="16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2">
                                            <p:txEl>
                                              <p:pRg st="4" end="4"/>
                                            </p:txEl>
                                          </p:spTgt>
                                        </p:tgtEl>
                                        <p:attrNameLst>
                                          <p:attrName>style.visibility</p:attrName>
                                        </p:attrNameLst>
                                      </p:cBhvr>
                                      <p:to>
                                        <p:strVal val="visible"/>
                                      </p:to>
                                    </p:set>
                                    <p:anim calcmode="lin" valueType="num">
                                      <p:cBhvr additive="base">
                                        <p:cTn id="25" dur="500" fill="hold"/>
                                        <p:tgtEl>
                                          <p:spTgt spid="1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0" name="Google Shape;160;p22"/>
          <p:cNvSpPr txBox="1"/>
          <p:nvPr/>
        </p:nvSpPr>
        <p:spPr>
          <a:xfrm>
            <a:off x="1318000" y="1017725"/>
            <a:ext cx="71847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2: Define topics to assess under your categories</a:t>
            </a:r>
            <a:endParaRPr sz="2400" b="1" dirty="0">
              <a:solidFill>
                <a:schemeClr val="accent5"/>
              </a:solidFill>
            </a:endParaRPr>
          </a:p>
        </p:txBody>
      </p:sp>
      <p:sp>
        <p:nvSpPr>
          <p:cNvPr id="162" name="Google Shape;162;p22"/>
          <p:cNvSpPr txBox="1"/>
          <p:nvPr/>
        </p:nvSpPr>
        <p:spPr>
          <a:xfrm>
            <a:off x="1491300" y="1941024"/>
            <a:ext cx="5905200" cy="1744037"/>
          </a:xfrm>
          <a:prstGeom prst="rect">
            <a:avLst/>
          </a:prstGeom>
          <a:noFill/>
          <a:ln>
            <a:noFill/>
          </a:ln>
        </p:spPr>
        <p:txBody>
          <a:bodyPr spcFirstLastPara="1" wrap="square" lIns="91425" tIns="91425" rIns="91425" bIns="91425" anchor="t" anchorCtr="0">
            <a:spAutoFit/>
          </a:bodyPr>
          <a:lstStyle/>
          <a:p>
            <a:pPr marL="184150" lvl="0" algn="l" rtl="0">
              <a:spcBef>
                <a:spcPts val="1000"/>
              </a:spcBef>
              <a:spcAft>
                <a:spcPts val="0"/>
              </a:spcAft>
              <a:buSzPts val="700"/>
            </a:pPr>
            <a:r>
              <a:rPr lang="en" sz="1700" dirty="0">
                <a:solidFill>
                  <a:schemeClr val="dk2"/>
                </a:solidFill>
              </a:rPr>
              <a:t>Technical Practices</a:t>
            </a:r>
          </a:p>
          <a:p>
            <a:pPr marL="457200" lvl="4" indent="-273050">
              <a:spcBef>
                <a:spcPts val="1000"/>
              </a:spcBef>
              <a:buSzPts val="700"/>
              <a:buChar char="●"/>
            </a:pPr>
            <a:r>
              <a:rPr lang="en-US" sz="1700" dirty="0">
                <a:solidFill>
                  <a:schemeClr val="dk2"/>
                </a:solidFill>
              </a:rPr>
              <a:t>Quality</a:t>
            </a:r>
          </a:p>
          <a:p>
            <a:pPr marL="457200" lvl="4" indent="-273050">
              <a:spcBef>
                <a:spcPts val="1000"/>
              </a:spcBef>
              <a:buSzPts val="700"/>
              <a:buChar char="●"/>
            </a:pPr>
            <a:r>
              <a:rPr lang="en-US" sz="1700" dirty="0">
                <a:solidFill>
                  <a:schemeClr val="dk2"/>
                </a:solidFill>
              </a:rPr>
              <a:t>Code Changes</a:t>
            </a:r>
          </a:p>
          <a:p>
            <a:pPr marL="457200" lvl="4" indent="-273050">
              <a:spcBef>
                <a:spcPts val="1000"/>
              </a:spcBef>
              <a:buSzPts val="700"/>
              <a:buChar char="●"/>
            </a:pPr>
            <a:r>
              <a:rPr lang="en-US" sz="1700" dirty="0">
                <a:solidFill>
                  <a:schemeClr val="dk2"/>
                </a:solidFill>
              </a:rPr>
              <a:t>Deployments</a:t>
            </a:r>
            <a:endParaRPr sz="1700" dirty="0">
              <a:solidFill>
                <a:schemeClr val="dk2"/>
              </a:solidFill>
            </a:endParaRPr>
          </a:p>
        </p:txBody>
      </p:sp>
      <p:pic>
        <p:nvPicPr>
          <p:cNvPr id="4" name="Picture 3" descr="Icon&#10;&#10;Description automatically generated">
            <a:extLst>
              <a:ext uri="{FF2B5EF4-FFF2-40B4-BE49-F238E27FC236}">
                <a16:creationId xmlns:a16="http://schemas.microsoft.com/office/drawing/2014/main" id="{FD6D82F8-F3F0-8269-9392-35A170623DD6}"/>
              </a:ext>
            </a:extLst>
          </p:cNvPr>
          <p:cNvPicPr>
            <a:picLocks noChangeAspect="1"/>
          </p:cNvPicPr>
          <p:nvPr/>
        </p:nvPicPr>
        <p:blipFill>
          <a:blip r:embed="rId3">
            <a:duotone>
              <a:schemeClr val="accent5">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124700" y="3269650"/>
            <a:ext cx="1588100" cy="1588100"/>
          </a:xfrm>
          <a:prstGeom prst="rect">
            <a:avLst/>
          </a:prstGeom>
        </p:spPr>
      </p:pic>
    </p:spTree>
    <p:extLst>
      <p:ext uri="{BB962C8B-B14F-4D97-AF65-F5344CB8AC3E}">
        <p14:creationId xmlns:p14="http://schemas.microsoft.com/office/powerpoint/2010/main" val="147298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base">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
                                            <p:txEl>
                                              <p:pRg st="1" end="1"/>
                                            </p:txEl>
                                          </p:spTgt>
                                        </p:tgtEl>
                                        <p:attrNameLst>
                                          <p:attrName>style.visibility</p:attrName>
                                        </p:attrNameLst>
                                      </p:cBhvr>
                                      <p:to>
                                        <p:strVal val="visible"/>
                                      </p:to>
                                    </p:set>
                                    <p:anim calcmode="lin" valueType="num">
                                      <p:cBhvr additive="base">
                                        <p:cTn id="13" dur="5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 calcmode="lin" valueType="num">
                                      <p:cBhvr additive="base">
                                        <p:cTn id="17" dur="500" fill="hold"/>
                                        <p:tgtEl>
                                          <p:spTgt spid="16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2">
                                            <p:txEl>
                                              <p:pRg st="3" end="3"/>
                                            </p:txEl>
                                          </p:spTgt>
                                        </p:tgtEl>
                                        <p:attrNameLst>
                                          <p:attrName>style.visibility</p:attrName>
                                        </p:attrNameLst>
                                      </p:cBhvr>
                                      <p:to>
                                        <p:strVal val="visible"/>
                                      </p:to>
                                    </p:set>
                                    <p:anim calcmode="lin" valueType="num">
                                      <p:cBhvr additive="base">
                                        <p:cTn id="21" dur="500" fill="hold"/>
                                        <p:tgtEl>
                                          <p:spTgt spid="16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E7C-BF6E-ECF6-A579-584FC3126710}"/>
              </a:ext>
            </a:extLst>
          </p:cNvPr>
          <p:cNvSpPr>
            <a:spLocks noGrp="1"/>
          </p:cNvSpPr>
          <p:nvPr>
            <p:ph type="title"/>
          </p:nvPr>
        </p:nvSpPr>
        <p:spPr/>
        <p:txBody>
          <a:bodyPr>
            <a:normAutofit fontScale="90000"/>
          </a:bodyPr>
          <a:lstStyle/>
          <a:p>
            <a:r>
              <a:rPr lang="en-US" dirty="0"/>
              <a:t>7 Minutes </a:t>
            </a:r>
            <a:br>
              <a:rPr lang="en-US" dirty="0"/>
            </a:br>
            <a:endParaRPr lang="en-US" dirty="0"/>
          </a:p>
        </p:txBody>
      </p:sp>
      <p:sp>
        <p:nvSpPr>
          <p:cNvPr id="3" name="Google Shape;104;p15">
            <a:extLst>
              <a:ext uri="{FF2B5EF4-FFF2-40B4-BE49-F238E27FC236}">
                <a16:creationId xmlns:a16="http://schemas.microsoft.com/office/drawing/2014/main" id="{1BD6917E-7541-1BA2-83CF-0673D0737C70}"/>
              </a:ext>
            </a:extLst>
          </p:cNvPr>
          <p:cNvSpPr txBox="1"/>
          <p:nvPr/>
        </p:nvSpPr>
        <p:spPr>
          <a:xfrm>
            <a:off x="1437921" y="1094437"/>
            <a:ext cx="5905200" cy="1877407"/>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Determine which topics you will assess under each category.</a:t>
            </a:r>
          </a:p>
          <a:p>
            <a:pPr marL="457200" lvl="0" indent="-273050" algn="l" rtl="0">
              <a:spcBef>
                <a:spcPts val="0"/>
              </a:spcBef>
              <a:spcAft>
                <a:spcPts val="1200"/>
              </a:spcAft>
              <a:buSzPts val="700"/>
              <a:buChar char="●"/>
            </a:pPr>
            <a:r>
              <a:rPr lang="en-US" sz="2000" dirty="0">
                <a:solidFill>
                  <a:schemeClr val="dk2"/>
                </a:solidFill>
              </a:rPr>
              <a:t>Share at your tables or via chat.</a:t>
            </a:r>
          </a:p>
          <a:p>
            <a:pPr marL="457200" lvl="0" indent="-273050" algn="l" rtl="0">
              <a:spcBef>
                <a:spcPts val="0"/>
              </a:spcBef>
              <a:spcAft>
                <a:spcPts val="1200"/>
              </a:spcAft>
              <a:buSzPts val="700"/>
              <a:buChar char="●"/>
            </a:pPr>
            <a:endParaRPr sz="2000" dirty="0">
              <a:solidFill>
                <a:schemeClr val="dk2"/>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EasyTimer">
                <a:extLst>
                  <a:ext uri="{FF2B5EF4-FFF2-40B4-BE49-F238E27FC236}">
                    <a16:creationId xmlns:a16="http://schemas.microsoft.com/office/drawing/2014/main" id="{CB6B7E51-1E46-D255-72A4-682C6823D2D9}"/>
                  </a:ext>
                </a:extLst>
              </p:cNvPr>
              <p:cNvGraphicFramePr>
                <a:graphicFrameLocks noGrp="1"/>
              </p:cNvGraphicFramePr>
              <p:nvPr/>
            </p:nvGraphicFramePr>
            <p:xfrm>
              <a:off x="1800879" y="2780155"/>
              <a:ext cx="5034242" cy="224316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6" name="Add-in 5" title="EasyTimer">
                <a:extLst>
                  <a:ext uri="{FF2B5EF4-FFF2-40B4-BE49-F238E27FC236}">
                    <a16:creationId xmlns:a16="http://schemas.microsoft.com/office/drawing/2014/main" id="{CB6B7E51-1E46-D255-72A4-682C6823D2D9}"/>
                  </a:ext>
                </a:extLst>
              </p:cNvPr>
              <p:cNvPicPr>
                <a:picLocks noGrp="1" noRot="1" noChangeAspect="1" noMove="1" noResize="1" noEditPoints="1" noAdjustHandles="1" noChangeArrowheads="1" noChangeShapeType="1"/>
              </p:cNvPicPr>
              <p:nvPr/>
            </p:nvPicPr>
            <p:blipFill>
              <a:blip r:embed="rId4"/>
              <a:stretch>
                <a:fillRect/>
              </a:stretch>
            </p:blipFill>
            <p:spPr>
              <a:xfrm>
                <a:off x="1800879" y="2780155"/>
                <a:ext cx="5034242" cy="2243168"/>
              </a:xfrm>
              <a:prstGeom prst="rect">
                <a:avLst/>
              </a:prstGeom>
            </p:spPr>
          </p:pic>
        </mc:Fallback>
      </mc:AlternateContent>
    </p:spTree>
    <p:extLst>
      <p:ext uri="{BB962C8B-B14F-4D97-AF65-F5344CB8AC3E}">
        <p14:creationId xmlns:p14="http://schemas.microsoft.com/office/powerpoint/2010/main" val="1224621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0" name="Google Shape;160;p22"/>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3: Define Maturity Levels.</a:t>
            </a:r>
            <a:endParaRPr sz="2400" b="1" dirty="0">
              <a:solidFill>
                <a:schemeClr val="accent5"/>
              </a:solidFill>
            </a:endParaRPr>
          </a:p>
        </p:txBody>
      </p:sp>
      <p:sp>
        <p:nvSpPr>
          <p:cNvPr id="162" name="Google Shape;162;p22"/>
          <p:cNvSpPr txBox="1"/>
          <p:nvPr/>
        </p:nvSpPr>
        <p:spPr>
          <a:xfrm>
            <a:off x="1504000" y="1449825"/>
            <a:ext cx="5905200" cy="446246"/>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SzPts val="700"/>
              <a:buChar char="●"/>
            </a:pPr>
            <a:r>
              <a:rPr lang="en-US" sz="1700" dirty="0">
                <a:solidFill>
                  <a:schemeClr val="dk2"/>
                </a:solidFill>
              </a:rPr>
              <a:t>Determine what the levels will be</a:t>
            </a:r>
            <a:endParaRPr sz="1700" dirty="0">
              <a:solidFill>
                <a:schemeClr val="dk2"/>
              </a:solidFill>
            </a:endParaRPr>
          </a:p>
        </p:txBody>
      </p:sp>
      <p:pic>
        <p:nvPicPr>
          <p:cNvPr id="4" name="Picture 3">
            <a:extLst>
              <a:ext uri="{FF2B5EF4-FFF2-40B4-BE49-F238E27FC236}">
                <a16:creationId xmlns:a16="http://schemas.microsoft.com/office/drawing/2014/main" id="{51770497-4083-1B60-0DE3-543EBB900228}"/>
              </a:ext>
            </a:extLst>
          </p:cNvPr>
          <p:cNvPicPr>
            <a:picLocks noChangeAspect="1"/>
          </p:cNvPicPr>
          <p:nvPr/>
        </p:nvPicPr>
        <p:blipFill rotWithShape="1">
          <a:blip r:embed="rId3"/>
          <a:srcRect r="3226"/>
          <a:stretch/>
        </p:blipFill>
        <p:spPr>
          <a:xfrm>
            <a:off x="1143000" y="1896071"/>
            <a:ext cx="6858000" cy="298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base">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E7C-BF6E-ECF6-A579-584FC3126710}"/>
              </a:ext>
            </a:extLst>
          </p:cNvPr>
          <p:cNvSpPr>
            <a:spLocks noGrp="1"/>
          </p:cNvSpPr>
          <p:nvPr>
            <p:ph type="title"/>
          </p:nvPr>
        </p:nvSpPr>
        <p:spPr/>
        <p:txBody>
          <a:bodyPr>
            <a:normAutofit fontScale="90000"/>
          </a:bodyPr>
          <a:lstStyle/>
          <a:p>
            <a:r>
              <a:rPr lang="en-US" dirty="0"/>
              <a:t>2 Minutes </a:t>
            </a:r>
            <a:br>
              <a:rPr lang="en-US" dirty="0"/>
            </a:br>
            <a:endParaRPr lang="en-US" dirty="0"/>
          </a:p>
        </p:txBody>
      </p:sp>
      <p:sp>
        <p:nvSpPr>
          <p:cNvPr id="3" name="Google Shape;104;p15">
            <a:extLst>
              <a:ext uri="{FF2B5EF4-FFF2-40B4-BE49-F238E27FC236}">
                <a16:creationId xmlns:a16="http://schemas.microsoft.com/office/drawing/2014/main" id="{1BD6917E-7541-1BA2-83CF-0673D0737C70}"/>
              </a:ext>
            </a:extLst>
          </p:cNvPr>
          <p:cNvSpPr txBox="1"/>
          <p:nvPr/>
        </p:nvSpPr>
        <p:spPr>
          <a:xfrm>
            <a:off x="1437921" y="1094437"/>
            <a:ext cx="5905200" cy="1877407"/>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Determine how many maturity levels you will have and what numbering system you will use</a:t>
            </a:r>
          </a:p>
          <a:p>
            <a:pPr marL="457200" lvl="0" indent="-273050" algn="l" rtl="0">
              <a:spcBef>
                <a:spcPts val="0"/>
              </a:spcBef>
              <a:spcAft>
                <a:spcPts val="1200"/>
              </a:spcAft>
              <a:buSzPts val="700"/>
              <a:buChar char="●"/>
            </a:pPr>
            <a:r>
              <a:rPr lang="en-US" sz="2000" dirty="0">
                <a:solidFill>
                  <a:schemeClr val="dk2"/>
                </a:solidFill>
              </a:rPr>
              <a:t>Label them</a:t>
            </a:r>
          </a:p>
          <a:p>
            <a:pPr marL="457200" lvl="0" indent="-273050" algn="l" rtl="0">
              <a:spcBef>
                <a:spcPts val="0"/>
              </a:spcBef>
              <a:spcAft>
                <a:spcPts val="1200"/>
              </a:spcAft>
              <a:buSzPts val="700"/>
              <a:buChar char="●"/>
            </a:pPr>
            <a:endParaRPr sz="2000" dirty="0">
              <a:solidFill>
                <a:schemeClr val="dk2"/>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title="EasyTimer">
                <a:extLst>
                  <a:ext uri="{FF2B5EF4-FFF2-40B4-BE49-F238E27FC236}">
                    <a16:creationId xmlns:a16="http://schemas.microsoft.com/office/drawing/2014/main" id="{CB6B7E51-1E46-D255-72A4-682C6823D2D9}"/>
                  </a:ext>
                </a:extLst>
              </p:cNvPr>
              <p:cNvGraphicFramePr>
                <a:graphicFrameLocks noGrp="1"/>
              </p:cNvGraphicFramePr>
              <p:nvPr/>
            </p:nvGraphicFramePr>
            <p:xfrm>
              <a:off x="1800879" y="2780155"/>
              <a:ext cx="5034242" cy="224316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Add-in 5" title="EasyTimer">
                <a:extLst>
                  <a:ext uri="{FF2B5EF4-FFF2-40B4-BE49-F238E27FC236}">
                    <a16:creationId xmlns:a16="http://schemas.microsoft.com/office/drawing/2014/main" id="{CB6B7E51-1E46-D255-72A4-682C6823D2D9}"/>
                  </a:ext>
                </a:extLst>
              </p:cNvPr>
              <p:cNvPicPr>
                <a:picLocks noGrp="1" noRot="1" noChangeAspect="1" noMove="1" noResize="1" noEditPoints="1" noAdjustHandles="1" noChangeArrowheads="1" noChangeShapeType="1"/>
              </p:cNvPicPr>
              <p:nvPr/>
            </p:nvPicPr>
            <p:blipFill>
              <a:blip r:embed="rId4"/>
              <a:stretch>
                <a:fillRect/>
              </a:stretch>
            </p:blipFill>
            <p:spPr>
              <a:xfrm>
                <a:off x="1800879" y="2780155"/>
                <a:ext cx="5034242" cy="2243168"/>
              </a:xfrm>
              <a:prstGeom prst="rect">
                <a:avLst/>
              </a:prstGeom>
            </p:spPr>
          </p:pic>
        </mc:Fallback>
      </mc:AlternateContent>
    </p:spTree>
    <p:extLst>
      <p:ext uri="{BB962C8B-B14F-4D97-AF65-F5344CB8AC3E}">
        <p14:creationId xmlns:p14="http://schemas.microsoft.com/office/powerpoint/2010/main" val="1568484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0" name="Google Shape;160;p22"/>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3: Define Maturity Levels.</a:t>
            </a:r>
            <a:endParaRPr sz="2400" b="1" dirty="0">
              <a:solidFill>
                <a:schemeClr val="accent5"/>
              </a:solidFill>
            </a:endParaRPr>
          </a:p>
        </p:txBody>
      </p:sp>
      <p:sp>
        <p:nvSpPr>
          <p:cNvPr id="162" name="Google Shape;162;p22"/>
          <p:cNvSpPr txBox="1"/>
          <p:nvPr/>
        </p:nvSpPr>
        <p:spPr>
          <a:xfrm>
            <a:off x="1504000" y="1653588"/>
            <a:ext cx="5905200" cy="1482427"/>
          </a:xfrm>
          <a:prstGeom prst="rect">
            <a:avLst/>
          </a:prstGeom>
          <a:noFill/>
          <a:ln>
            <a:noFill/>
          </a:ln>
        </p:spPr>
        <p:txBody>
          <a:bodyPr spcFirstLastPara="1" wrap="square" lIns="91425" tIns="91425" rIns="91425" bIns="91425" anchor="t" anchorCtr="0">
            <a:spAutoFit/>
          </a:bodyPr>
          <a:lstStyle/>
          <a:p>
            <a:pPr marL="457200" lvl="0" indent="-273050" algn="l" rtl="0">
              <a:spcBef>
                <a:spcPts val="1000"/>
              </a:spcBef>
              <a:spcAft>
                <a:spcPts val="0"/>
              </a:spcAft>
              <a:buSzPts val="700"/>
              <a:buChar char="●"/>
            </a:pPr>
            <a:r>
              <a:rPr lang="en" sz="1700" dirty="0">
                <a:solidFill>
                  <a:schemeClr val="dk2"/>
                </a:solidFill>
              </a:rPr>
              <a:t>Write descriptions for each level</a:t>
            </a:r>
          </a:p>
          <a:p>
            <a:pPr marL="457200" lvl="4" indent="-273050">
              <a:spcBef>
                <a:spcPts val="1000"/>
              </a:spcBef>
              <a:buSzPts val="700"/>
              <a:buChar char="●"/>
            </a:pPr>
            <a:r>
              <a:rPr lang="en" sz="1700" dirty="0">
                <a:solidFill>
                  <a:schemeClr val="dk2"/>
                </a:solidFill>
              </a:rPr>
              <a:t>Remove subjectivity</a:t>
            </a:r>
            <a:endParaRPr sz="1700" dirty="0">
              <a:solidFill>
                <a:schemeClr val="dk2"/>
              </a:solidFill>
            </a:endParaRPr>
          </a:p>
          <a:p>
            <a:pPr marL="457200" lvl="0" indent="-273050" algn="l" rtl="0">
              <a:spcBef>
                <a:spcPts val="1000"/>
              </a:spcBef>
              <a:spcAft>
                <a:spcPts val="1000"/>
              </a:spcAft>
              <a:buSzPts val="700"/>
              <a:buChar char="●"/>
            </a:pPr>
            <a:r>
              <a:rPr lang="en" sz="1700" dirty="0">
                <a:solidFill>
                  <a:schemeClr val="dk2"/>
                </a:solidFill>
              </a:rPr>
              <a:t>Clear separation between levels</a:t>
            </a:r>
            <a:endParaRPr sz="1700" dirty="0">
              <a:solidFill>
                <a:schemeClr val="dk2"/>
              </a:solidFill>
            </a:endParaRPr>
          </a:p>
        </p:txBody>
      </p:sp>
      <p:pic>
        <p:nvPicPr>
          <p:cNvPr id="3" name="Picture 2">
            <a:extLst>
              <a:ext uri="{FF2B5EF4-FFF2-40B4-BE49-F238E27FC236}">
                <a16:creationId xmlns:a16="http://schemas.microsoft.com/office/drawing/2014/main" id="{E929357D-20CE-6586-534A-F938D66D7EEA}"/>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rcRect b="12845"/>
          <a:stretch/>
        </p:blipFill>
        <p:spPr>
          <a:xfrm>
            <a:off x="4572000" y="3355080"/>
            <a:ext cx="4299375" cy="1343395"/>
          </a:xfrm>
          <a:prstGeom prst="rect">
            <a:avLst/>
          </a:prstGeom>
        </p:spPr>
      </p:pic>
    </p:spTree>
    <p:extLst>
      <p:ext uri="{BB962C8B-B14F-4D97-AF65-F5344CB8AC3E}">
        <p14:creationId xmlns:p14="http://schemas.microsoft.com/office/powerpoint/2010/main" val="793539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additive="base">
                                        <p:cTn id="7" dur="500" fill="hold"/>
                                        <p:tgtEl>
                                          <p:spTgt spid="1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
                                            <p:txEl>
                                              <p:pRg st="1" end="1"/>
                                            </p:txEl>
                                          </p:spTgt>
                                        </p:tgtEl>
                                        <p:attrNameLst>
                                          <p:attrName>style.visibility</p:attrName>
                                        </p:attrNameLst>
                                      </p:cBhvr>
                                      <p:to>
                                        <p:strVal val="visible"/>
                                      </p:to>
                                    </p:set>
                                    <p:anim calcmode="lin" valueType="num">
                                      <p:cBhvr additive="base">
                                        <p:cTn id="13" dur="500" fill="hold"/>
                                        <p:tgtEl>
                                          <p:spTgt spid="1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2">
                                            <p:txEl>
                                              <p:pRg st="2" end="2"/>
                                            </p:txEl>
                                          </p:spTgt>
                                        </p:tgtEl>
                                        <p:attrNameLst>
                                          <p:attrName>style.visibility</p:attrName>
                                        </p:attrNameLst>
                                      </p:cBhvr>
                                      <p:to>
                                        <p:strVal val="visible"/>
                                      </p:to>
                                    </p:set>
                                    <p:anim calcmode="lin" valueType="num">
                                      <p:cBhvr additive="base">
                                        <p:cTn id="19" dur="500" fill="hold"/>
                                        <p:tgtEl>
                                          <p:spTgt spid="1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930725" y="802750"/>
            <a:ext cx="4671000" cy="55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endParaRPr sz="2540">
              <a:solidFill>
                <a:srgbClr val="1F6192"/>
              </a:solidFill>
            </a:endParaRPr>
          </a:p>
          <a:p>
            <a:pPr marL="0" lvl="0" indent="0" algn="ctr" rtl="0">
              <a:spcBef>
                <a:spcPts val="0"/>
              </a:spcBef>
              <a:spcAft>
                <a:spcPts val="0"/>
              </a:spcAft>
              <a:buSzPts val="990"/>
              <a:buNone/>
            </a:pPr>
            <a:r>
              <a:rPr lang="en" sz="2540"/>
              <a:t>Kasie Kremenak</a:t>
            </a:r>
            <a:endParaRPr sz="2540"/>
          </a:p>
          <a:p>
            <a:pPr marL="0" lvl="0" indent="0" algn="ctr" rtl="0">
              <a:spcBef>
                <a:spcPts val="0"/>
              </a:spcBef>
              <a:spcAft>
                <a:spcPts val="0"/>
              </a:spcAft>
              <a:buSzPts val="990"/>
              <a:buNone/>
            </a:pPr>
            <a:r>
              <a:rPr lang="en" sz="2240">
                <a:latin typeface="Caveat"/>
                <a:ea typeface="Caveat"/>
                <a:cs typeface="Caveat"/>
                <a:sym typeface="Caveat"/>
              </a:rPr>
              <a:t>CoachingwithKasie.com</a:t>
            </a:r>
            <a:endParaRPr sz="2240">
              <a:latin typeface="Caveat"/>
              <a:ea typeface="Caveat"/>
              <a:cs typeface="Caveat"/>
              <a:sym typeface="Caveat"/>
            </a:endParaRPr>
          </a:p>
        </p:txBody>
      </p:sp>
      <p:pic>
        <p:nvPicPr>
          <p:cNvPr id="62" name="Google Shape;62;p11"/>
          <p:cNvPicPr preferRelativeResize="0"/>
          <p:nvPr/>
        </p:nvPicPr>
        <p:blipFill>
          <a:blip r:embed="rId3">
            <a:alphaModFix/>
          </a:blip>
          <a:stretch>
            <a:fillRect/>
          </a:stretch>
        </p:blipFill>
        <p:spPr>
          <a:xfrm>
            <a:off x="3938456" y="2353725"/>
            <a:ext cx="893262" cy="934804"/>
          </a:xfrm>
          <a:prstGeom prst="rect">
            <a:avLst/>
          </a:prstGeom>
          <a:noFill/>
          <a:ln>
            <a:noFill/>
          </a:ln>
        </p:spPr>
      </p:pic>
      <p:pic>
        <p:nvPicPr>
          <p:cNvPr id="63" name="Google Shape;63;p11"/>
          <p:cNvPicPr preferRelativeResize="0"/>
          <p:nvPr/>
        </p:nvPicPr>
        <p:blipFill>
          <a:blip r:embed="rId4">
            <a:alphaModFix/>
          </a:blip>
          <a:stretch>
            <a:fillRect/>
          </a:stretch>
        </p:blipFill>
        <p:spPr>
          <a:xfrm>
            <a:off x="4693311" y="3243796"/>
            <a:ext cx="849886" cy="889412"/>
          </a:xfrm>
          <a:prstGeom prst="rect">
            <a:avLst/>
          </a:prstGeom>
          <a:noFill/>
          <a:ln>
            <a:noFill/>
          </a:ln>
        </p:spPr>
      </p:pic>
      <p:pic>
        <p:nvPicPr>
          <p:cNvPr id="64" name="Google Shape;64;p11"/>
          <p:cNvPicPr preferRelativeResize="0"/>
          <p:nvPr/>
        </p:nvPicPr>
        <p:blipFill>
          <a:blip r:embed="rId5">
            <a:alphaModFix/>
          </a:blip>
          <a:stretch>
            <a:fillRect/>
          </a:stretch>
        </p:blipFill>
        <p:spPr>
          <a:xfrm>
            <a:off x="5543191" y="2353725"/>
            <a:ext cx="893262" cy="934804"/>
          </a:xfrm>
          <a:prstGeom prst="rect">
            <a:avLst/>
          </a:prstGeom>
          <a:noFill/>
          <a:ln>
            <a:noFill/>
          </a:ln>
        </p:spPr>
      </p:pic>
      <p:pic>
        <p:nvPicPr>
          <p:cNvPr id="65" name="Google Shape;65;p11"/>
          <p:cNvPicPr preferRelativeResize="0"/>
          <p:nvPr/>
        </p:nvPicPr>
        <p:blipFill>
          <a:blip r:embed="rId6">
            <a:alphaModFix/>
          </a:blip>
          <a:stretch>
            <a:fillRect/>
          </a:stretch>
        </p:blipFill>
        <p:spPr>
          <a:xfrm>
            <a:off x="7055635" y="2339318"/>
            <a:ext cx="919249" cy="963604"/>
          </a:xfrm>
          <a:prstGeom prst="rect">
            <a:avLst/>
          </a:prstGeom>
          <a:noFill/>
          <a:ln>
            <a:noFill/>
          </a:ln>
        </p:spPr>
      </p:pic>
      <p:pic>
        <p:nvPicPr>
          <p:cNvPr id="66" name="Google Shape;66;p11"/>
          <p:cNvPicPr preferRelativeResize="0"/>
          <p:nvPr/>
        </p:nvPicPr>
        <p:blipFill>
          <a:blip r:embed="rId7">
            <a:alphaModFix/>
          </a:blip>
          <a:stretch>
            <a:fillRect/>
          </a:stretch>
        </p:blipFill>
        <p:spPr>
          <a:xfrm>
            <a:off x="7826957" y="3277458"/>
            <a:ext cx="1016039" cy="1063292"/>
          </a:xfrm>
          <a:prstGeom prst="rect">
            <a:avLst/>
          </a:prstGeom>
          <a:noFill/>
          <a:ln>
            <a:noFill/>
          </a:ln>
        </p:spPr>
      </p:pic>
      <p:pic>
        <p:nvPicPr>
          <p:cNvPr id="67" name="Google Shape;67;p11"/>
          <p:cNvPicPr preferRelativeResize="0"/>
          <p:nvPr/>
        </p:nvPicPr>
        <p:blipFill>
          <a:blip r:embed="rId8">
            <a:alphaModFix/>
          </a:blip>
          <a:stretch>
            <a:fillRect/>
          </a:stretch>
        </p:blipFill>
        <p:spPr>
          <a:xfrm>
            <a:off x="6298020" y="3327300"/>
            <a:ext cx="919249" cy="963591"/>
          </a:xfrm>
          <a:prstGeom prst="rect">
            <a:avLst/>
          </a:prstGeom>
          <a:noFill/>
          <a:ln>
            <a:noFill/>
          </a:ln>
        </p:spPr>
      </p:pic>
      <p:pic>
        <p:nvPicPr>
          <p:cNvPr id="68" name="Google Shape;68;p11"/>
          <p:cNvPicPr preferRelativeResize="0"/>
          <p:nvPr/>
        </p:nvPicPr>
        <p:blipFill rotWithShape="1">
          <a:blip r:embed="rId9">
            <a:alphaModFix/>
          </a:blip>
          <a:srcRect r="9189"/>
          <a:stretch/>
        </p:blipFill>
        <p:spPr>
          <a:xfrm>
            <a:off x="2441625" y="1739950"/>
            <a:ext cx="1283250" cy="1995801"/>
          </a:xfrm>
          <a:prstGeom prst="rect">
            <a:avLst/>
          </a:prstGeom>
          <a:noFill/>
          <a:ln>
            <a:noFill/>
          </a:ln>
        </p:spPr>
      </p:pic>
      <p:pic>
        <p:nvPicPr>
          <p:cNvPr id="69" name="Google Shape;69;p11"/>
          <p:cNvPicPr preferRelativeResize="0"/>
          <p:nvPr/>
        </p:nvPicPr>
        <p:blipFill>
          <a:blip r:embed="rId10">
            <a:alphaModFix/>
          </a:blip>
          <a:stretch>
            <a:fillRect/>
          </a:stretch>
        </p:blipFill>
        <p:spPr>
          <a:xfrm>
            <a:off x="1117150" y="513900"/>
            <a:ext cx="1496831" cy="1995775"/>
          </a:xfrm>
          <a:prstGeom prst="rect">
            <a:avLst/>
          </a:prstGeom>
          <a:noFill/>
          <a:ln>
            <a:noFill/>
          </a:ln>
        </p:spPr>
      </p:pic>
      <p:pic>
        <p:nvPicPr>
          <p:cNvPr id="70" name="Google Shape;70;p11"/>
          <p:cNvPicPr preferRelativeResize="0"/>
          <p:nvPr/>
        </p:nvPicPr>
        <p:blipFill>
          <a:blip r:embed="rId11">
            <a:alphaModFix/>
          </a:blip>
          <a:stretch>
            <a:fillRect/>
          </a:stretch>
        </p:blipFill>
        <p:spPr>
          <a:xfrm>
            <a:off x="555875" y="1785775"/>
            <a:ext cx="1243400" cy="2151200"/>
          </a:xfrm>
          <a:prstGeom prst="rect">
            <a:avLst/>
          </a:prstGeom>
          <a:noFill/>
          <a:ln>
            <a:noFill/>
          </a:ln>
        </p:spPr>
      </p:pic>
      <p:pic>
        <p:nvPicPr>
          <p:cNvPr id="71" name="Google Shape;71;p11"/>
          <p:cNvPicPr preferRelativeResize="0"/>
          <p:nvPr/>
        </p:nvPicPr>
        <p:blipFill>
          <a:blip r:embed="rId12">
            <a:alphaModFix/>
          </a:blip>
          <a:stretch>
            <a:fillRect/>
          </a:stretch>
        </p:blipFill>
        <p:spPr>
          <a:xfrm>
            <a:off x="1584790" y="2852475"/>
            <a:ext cx="1152100" cy="1536148"/>
          </a:xfrm>
          <a:prstGeom prst="rect">
            <a:avLst/>
          </a:prstGeom>
          <a:noFill/>
          <a:ln>
            <a:noFill/>
          </a:ln>
        </p:spPr>
      </p:pic>
      <p:pic>
        <p:nvPicPr>
          <p:cNvPr id="5" name="Picture 4" descr="A picture containing text, clipart&#10;&#10;Description automatically generated">
            <a:extLst>
              <a:ext uri="{FF2B5EF4-FFF2-40B4-BE49-F238E27FC236}">
                <a16:creationId xmlns:a16="http://schemas.microsoft.com/office/drawing/2014/main" id="{A3D40A16-8C5E-AE3C-902E-A30A813D25C1}"/>
              </a:ext>
            </a:extLst>
          </p:cNvPr>
          <p:cNvPicPr>
            <a:picLocks noChangeAspect="1"/>
          </p:cNvPicPr>
          <p:nvPr/>
        </p:nvPicPr>
        <p:blipFill>
          <a:blip r:embed="rId13"/>
          <a:stretch>
            <a:fillRect/>
          </a:stretch>
        </p:blipFill>
        <p:spPr>
          <a:xfrm>
            <a:off x="5034203" y="1413977"/>
            <a:ext cx="2523958" cy="480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0" name="Google Shape;160;p22"/>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Step 2: Define Maturity Levels.</a:t>
            </a:r>
            <a:endParaRPr sz="2400" b="1">
              <a:solidFill>
                <a:schemeClr val="accent5"/>
              </a:solidFill>
            </a:endParaRPr>
          </a:p>
        </p:txBody>
      </p:sp>
      <p:pic>
        <p:nvPicPr>
          <p:cNvPr id="4" name="Picture 3">
            <a:extLst>
              <a:ext uri="{FF2B5EF4-FFF2-40B4-BE49-F238E27FC236}">
                <a16:creationId xmlns:a16="http://schemas.microsoft.com/office/drawing/2014/main" id="{8A574CF5-B3AA-088D-91FA-9BB1948DF490}"/>
              </a:ext>
            </a:extLst>
          </p:cNvPr>
          <p:cNvPicPr>
            <a:picLocks noChangeAspect="1"/>
          </p:cNvPicPr>
          <p:nvPr/>
        </p:nvPicPr>
        <p:blipFill>
          <a:blip r:embed="rId3"/>
          <a:stretch>
            <a:fillRect/>
          </a:stretch>
        </p:blipFill>
        <p:spPr>
          <a:xfrm>
            <a:off x="381000" y="2144525"/>
            <a:ext cx="8382000" cy="2084575"/>
          </a:xfrm>
          <a:prstGeom prst="rect">
            <a:avLst/>
          </a:prstGeom>
        </p:spPr>
      </p:pic>
    </p:spTree>
    <p:extLst>
      <p:ext uri="{BB962C8B-B14F-4D97-AF65-F5344CB8AC3E}">
        <p14:creationId xmlns:p14="http://schemas.microsoft.com/office/powerpoint/2010/main" val="2334134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68" name="Google Shape;168;p23"/>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3: Define Maturity Levels.</a:t>
            </a:r>
            <a:endParaRPr sz="2400" b="1" dirty="0">
              <a:solidFill>
                <a:schemeClr val="accent5"/>
              </a:solidFill>
            </a:endParaRPr>
          </a:p>
        </p:txBody>
      </p:sp>
      <p:pic>
        <p:nvPicPr>
          <p:cNvPr id="169" name="Google Shape;169;p23"/>
          <p:cNvPicPr preferRelativeResize="0"/>
          <p:nvPr/>
        </p:nvPicPr>
        <p:blipFill>
          <a:blip r:embed="rId3">
            <a:alphaModFix/>
          </a:blip>
          <a:stretch>
            <a:fillRect/>
          </a:stretch>
        </p:blipFill>
        <p:spPr>
          <a:xfrm>
            <a:off x="2008805" y="1961526"/>
            <a:ext cx="5126390" cy="2736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5E7C-BF6E-ECF6-A579-584FC3126710}"/>
              </a:ext>
            </a:extLst>
          </p:cNvPr>
          <p:cNvSpPr>
            <a:spLocks noGrp="1"/>
          </p:cNvSpPr>
          <p:nvPr>
            <p:ph type="title"/>
          </p:nvPr>
        </p:nvSpPr>
        <p:spPr/>
        <p:txBody>
          <a:bodyPr>
            <a:normAutofit fontScale="90000"/>
          </a:bodyPr>
          <a:lstStyle/>
          <a:p>
            <a:r>
              <a:rPr lang="en-US" dirty="0"/>
              <a:t>10 Minutes </a:t>
            </a:r>
            <a:br>
              <a:rPr lang="en-US" dirty="0"/>
            </a:br>
            <a:endParaRPr lang="en-US" dirty="0"/>
          </a:p>
        </p:txBody>
      </p:sp>
      <p:sp>
        <p:nvSpPr>
          <p:cNvPr id="3" name="Google Shape;104;p15">
            <a:extLst>
              <a:ext uri="{FF2B5EF4-FFF2-40B4-BE49-F238E27FC236}">
                <a16:creationId xmlns:a16="http://schemas.microsoft.com/office/drawing/2014/main" id="{1BD6917E-7541-1BA2-83CF-0673D0737C70}"/>
              </a:ext>
            </a:extLst>
          </p:cNvPr>
          <p:cNvSpPr txBox="1"/>
          <p:nvPr/>
        </p:nvSpPr>
        <p:spPr>
          <a:xfrm>
            <a:off x="1437921" y="1094437"/>
            <a:ext cx="5905200" cy="1415742"/>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Describe each level clearly, removing subjectivity as much as possible</a:t>
            </a:r>
            <a:r>
              <a:rPr lang="en-US" sz="2000">
                <a:solidFill>
                  <a:schemeClr val="dk2"/>
                </a:solidFill>
              </a:rPr>
              <a:t>. </a:t>
            </a:r>
            <a:endParaRPr lang="en-US" sz="2000" dirty="0">
              <a:solidFill>
                <a:schemeClr val="dk2"/>
              </a:solidFill>
            </a:endParaRPr>
          </a:p>
          <a:p>
            <a:pPr marL="457200" lvl="0" indent="-273050" algn="l" rtl="0">
              <a:spcBef>
                <a:spcPts val="0"/>
              </a:spcBef>
              <a:spcAft>
                <a:spcPts val="1200"/>
              </a:spcAft>
              <a:buSzPts val="700"/>
              <a:buChar char="●"/>
            </a:pPr>
            <a:endParaRPr sz="2000" dirty="0">
              <a:solidFill>
                <a:schemeClr val="dk2"/>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EasyTimer">
                <a:extLst>
                  <a:ext uri="{FF2B5EF4-FFF2-40B4-BE49-F238E27FC236}">
                    <a16:creationId xmlns:a16="http://schemas.microsoft.com/office/drawing/2014/main" id="{56E01B40-3DDC-D4BB-DA2D-07ADE433067B}"/>
                  </a:ext>
                </a:extLst>
              </p:cNvPr>
              <p:cNvGraphicFramePr>
                <a:graphicFrameLocks noGrp="1"/>
              </p:cNvGraphicFramePr>
              <p:nvPr/>
            </p:nvGraphicFramePr>
            <p:xfrm>
              <a:off x="1973766" y="2966224"/>
              <a:ext cx="4541527" cy="1839069"/>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title="EasyTimer">
                <a:extLst>
                  <a:ext uri="{FF2B5EF4-FFF2-40B4-BE49-F238E27FC236}">
                    <a16:creationId xmlns:a16="http://schemas.microsoft.com/office/drawing/2014/main" id="{56E01B40-3DDC-D4BB-DA2D-07ADE433067B}"/>
                  </a:ext>
                </a:extLst>
              </p:cNvPr>
              <p:cNvPicPr>
                <a:picLocks noGrp="1" noRot="1" noChangeAspect="1" noMove="1" noResize="1" noEditPoints="1" noAdjustHandles="1" noChangeArrowheads="1" noChangeShapeType="1"/>
              </p:cNvPicPr>
              <p:nvPr/>
            </p:nvPicPr>
            <p:blipFill>
              <a:blip r:embed="rId4"/>
              <a:stretch>
                <a:fillRect/>
              </a:stretch>
            </p:blipFill>
            <p:spPr>
              <a:xfrm>
                <a:off x="1973766" y="2966224"/>
                <a:ext cx="4541527" cy="1839069"/>
              </a:xfrm>
              <a:prstGeom prst="rect">
                <a:avLst/>
              </a:prstGeom>
            </p:spPr>
          </p:pic>
        </mc:Fallback>
      </mc:AlternateContent>
    </p:spTree>
    <p:extLst>
      <p:ext uri="{BB962C8B-B14F-4D97-AF65-F5344CB8AC3E}">
        <p14:creationId xmlns:p14="http://schemas.microsoft.com/office/powerpoint/2010/main" val="3530469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A9B6-F5AD-9E38-AF1F-BAA3CCBDD978}"/>
              </a:ext>
            </a:extLst>
          </p:cNvPr>
          <p:cNvSpPr>
            <a:spLocks noGrp="1"/>
          </p:cNvSpPr>
          <p:nvPr>
            <p:ph type="title"/>
          </p:nvPr>
        </p:nvSpPr>
        <p:spPr/>
        <p:txBody>
          <a:bodyPr>
            <a:normAutofit fontScale="90000"/>
          </a:bodyPr>
          <a:lstStyle/>
          <a:p>
            <a:r>
              <a:rPr lang="en-US" dirty="0"/>
              <a:t>Discussion ….</a:t>
            </a:r>
          </a:p>
        </p:txBody>
      </p:sp>
      <p:pic>
        <p:nvPicPr>
          <p:cNvPr id="3" name="Google Shape;86;p13">
            <a:extLst>
              <a:ext uri="{FF2B5EF4-FFF2-40B4-BE49-F238E27FC236}">
                <a16:creationId xmlns:a16="http://schemas.microsoft.com/office/drawing/2014/main" id="{1C31B21D-CDF1-B7F8-2E9E-11BDA6FC696E}"/>
              </a:ext>
            </a:extLst>
          </p:cNvPr>
          <p:cNvPicPr preferRelativeResize="0"/>
          <p:nvPr/>
        </p:nvPicPr>
        <p:blipFill>
          <a:blip r:embed="rId3">
            <a:alphaModFix/>
            <a:duotone>
              <a:schemeClr val="accent5">
                <a:shade val="45000"/>
                <a:satMod val="135000"/>
              </a:schemeClr>
              <a:prstClr val="white"/>
            </a:duotone>
          </a:blip>
          <a:stretch>
            <a:fillRect/>
          </a:stretch>
        </p:blipFill>
        <p:spPr>
          <a:xfrm>
            <a:off x="6150077" y="2949677"/>
            <a:ext cx="2468870" cy="2193823"/>
          </a:xfrm>
          <a:prstGeom prst="rect">
            <a:avLst/>
          </a:prstGeom>
          <a:noFill/>
          <a:ln>
            <a:noFill/>
          </a:ln>
        </p:spPr>
      </p:pic>
      <p:sp>
        <p:nvSpPr>
          <p:cNvPr id="4" name="Google Shape;104;p15">
            <a:extLst>
              <a:ext uri="{FF2B5EF4-FFF2-40B4-BE49-F238E27FC236}">
                <a16:creationId xmlns:a16="http://schemas.microsoft.com/office/drawing/2014/main" id="{0CA84325-AC39-81E7-F660-F488F0C37037}"/>
              </a:ext>
            </a:extLst>
          </p:cNvPr>
          <p:cNvSpPr txBox="1"/>
          <p:nvPr/>
        </p:nvSpPr>
        <p:spPr>
          <a:xfrm>
            <a:off x="1260941" y="1556102"/>
            <a:ext cx="5905200" cy="2031295"/>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How did that go?</a:t>
            </a:r>
          </a:p>
          <a:p>
            <a:pPr marL="457200" lvl="0" indent="-273050" algn="l" rtl="0">
              <a:spcBef>
                <a:spcPts val="0"/>
              </a:spcBef>
              <a:spcAft>
                <a:spcPts val="1200"/>
              </a:spcAft>
              <a:buSzPts val="700"/>
              <a:buChar char="●"/>
            </a:pPr>
            <a:r>
              <a:rPr lang="en-US" sz="2000" dirty="0">
                <a:solidFill>
                  <a:schemeClr val="dk2"/>
                </a:solidFill>
              </a:rPr>
              <a:t>What was challenging?</a:t>
            </a:r>
          </a:p>
          <a:p>
            <a:pPr marL="457200" lvl="0" indent="-273050" algn="l" rtl="0">
              <a:spcBef>
                <a:spcPts val="0"/>
              </a:spcBef>
              <a:spcAft>
                <a:spcPts val="1200"/>
              </a:spcAft>
              <a:buSzPts val="700"/>
              <a:buChar char="●"/>
            </a:pPr>
            <a:r>
              <a:rPr lang="en-US" sz="2000" dirty="0">
                <a:solidFill>
                  <a:schemeClr val="dk2"/>
                </a:solidFill>
              </a:rPr>
              <a:t>What did you like about it?</a:t>
            </a:r>
          </a:p>
          <a:p>
            <a:pPr marL="457200" lvl="0" indent="-273050" algn="l" rtl="0">
              <a:spcBef>
                <a:spcPts val="0"/>
              </a:spcBef>
              <a:spcAft>
                <a:spcPts val="1200"/>
              </a:spcAft>
              <a:buSzPts val="700"/>
              <a:buChar char="●"/>
            </a:pPr>
            <a:endParaRPr sz="2000" dirty="0">
              <a:solidFill>
                <a:schemeClr val="dk2"/>
              </a:solidFill>
            </a:endParaRPr>
          </a:p>
        </p:txBody>
      </p:sp>
    </p:spTree>
    <p:extLst>
      <p:ext uri="{BB962C8B-B14F-4D97-AF65-F5344CB8AC3E}">
        <p14:creationId xmlns:p14="http://schemas.microsoft.com/office/powerpoint/2010/main" val="2527645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Create an Assessment</a:t>
            </a:r>
            <a:endParaRPr/>
          </a:p>
        </p:txBody>
      </p:sp>
      <p:sp>
        <p:nvSpPr>
          <p:cNvPr id="175" name="Google Shape;175;p24"/>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4: Determine Facilitation Approach.</a:t>
            </a:r>
            <a:endParaRPr sz="2400" b="1" dirty="0">
              <a:solidFill>
                <a:schemeClr val="accent5"/>
              </a:solidFill>
            </a:endParaRPr>
          </a:p>
        </p:txBody>
      </p:sp>
      <p:pic>
        <p:nvPicPr>
          <p:cNvPr id="176" name="Google Shape;176;p24"/>
          <p:cNvPicPr preferRelativeResize="0"/>
          <p:nvPr/>
        </p:nvPicPr>
        <p:blipFill>
          <a:blip r:embed="rId3">
            <a:alphaModFix/>
            <a:duotone>
              <a:schemeClr val="accent5">
                <a:shade val="45000"/>
                <a:satMod val="135000"/>
              </a:schemeClr>
              <a:prstClr val="white"/>
            </a:duotone>
          </a:blip>
          <a:stretch>
            <a:fillRect/>
          </a:stretch>
        </p:blipFill>
        <p:spPr>
          <a:xfrm>
            <a:off x="6294341" y="2885450"/>
            <a:ext cx="2053734" cy="1931926"/>
          </a:xfrm>
          <a:prstGeom prst="rect">
            <a:avLst/>
          </a:prstGeom>
          <a:noFill/>
          <a:ln>
            <a:noFill/>
          </a:ln>
        </p:spPr>
      </p:pic>
      <p:sp>
        <p:nvSpPr>
          <p:cNvPr id="177" name="Google Shape;177;p24"/>
          <p:cNvSpPr txBox="1"/>
          <p:nvPr/>
        </p:nvSpPr>
        <p:spPr>
          <a:xfrm>
            <a:off x="1504000" y="1653588"/>
            <a:ext cx="5905200" cy="1616100"/>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SzPts val="700"/>
              <a:buChar char="●"/>
            </a:pPr>
            <a:r>
              <a:rPr lang="en" sz="1700">
                <a:solidFill>
                  <a:schemeClr val="dk2"/>
                </a:solidFill>
              </a:rPr>
              <a:t>Avoid groupthink</a:t>
            </a:r>
            <a:endParaRPr sz="1700">
              <a:solidFill>
                <a:schemeClr val="dk2"/>
              </a:solidFill>
            </a:endParaRPr>
          </a:p>
          <a:p>
            <a:pPr marL="457200" lvl="0" indent="-273050" algn="l" rtl="0">
              <a:spcBef>
                <a:spcPts val="1000"/>
              </a:spcBef>
              <a:spcAft>
                <a:spcPts val="0"/>
              </a:spcAft>
              <a:buSzPts val="700"/>
              <a:buChar char="●"/>
            </a:pPr>
            <a:r>
              <a:rPr lang="en" sz="1700">
                <a:solidFill>
                  <a:schemeClr val="dk2"/>
                </a:solidFill>
              </a:rPr>
              <a:t>Create a safe environment</a:t>
            </a:r>
            <a:endParaRPr sz="1700">
              <a:solidFill>
                <a:schemeClr val="dk2"/>
              </a:solidFill>
            </a:endParaRPr>
          </a:p>
          <a:p>
            <a:pPr marL="457200" lvl="0" indent="-273050" algn="l" rtl="0">
              <a:spcBef>
                <a:spcPts val="1000"/>
              </a:spcBef>
              <a:spcAft>
                <a:spcPts val="0"/>
              </a:spcAft>
              <a:buSzPts val="700"/>
              <a:buChar char="●"/>
            </a:pPr>
            <a:r>
              <a:rPr lang="en" sz="1700">
                <a:solidFill>
                  <a:schemeClr val="dk2"/>
                </a:solidFill>
              </a:rPr>
              <a:t>Simplify tooling</a:t>
            </a:r>
            <a:endParaRPr sz="1700">
              <a:solidFill>
                <a:schemeClr val="dk2"/>
              </a:solidFill>
            </a:endParaRPr>
          </a:p>
          <a:p>
            <a:pPr marL="457200" lvl="0" indent="-273050" algn="l" rtl="0">
              <a:spcBef>
                <a:spcPts val="1000"/>
              </a:spcBef>
              <a:spcAft>
                <a:spcPts val="1000"/>
              </a:spcAft>
              <a:buSzPts val="700"/>
              <a:buChar char="●"/>
            </a:pPr>
            <a:r>
              <a:rPr lang="en" sz="1700">
                <a:solidFill>
                  <a:schemeClr val="dk2"/>
                </a:solidFill>
              </a:rPr>
              <a:t>Quick analytics turn-around</a:t>
            </a:r>
            <a:endParaRPr sz="17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fill="hold"/>
                                        <p:tgtEl>
                                          <p:spTgt spid="1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7">
                                            <p:txEl>
                                              <p:pRg st="1" end="1"/>
                                            </p:txEl>
                                          </p:spTgt>
                                        </p:tgtEl>
                                        <p:attrNameLst>
                                          <p:attrName>style.visibility</p:attrName>
                                        </p:attrNameLst>
                                      </p:cBhvr>
                                      <p:to>
                                        <p:strVal val="visible"/>
                                      </p:to>
                                    </p:set>
                                    <p:anim calcmode="lin" valueType="num">
                                      <p:cBhvr additive="base">
                                        <p:cTn id="13" dur="500" fill="hold"/>
                                        <p:tgtEl>
                                          <p:spTgt spid="17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7">
                                            <p:txEl>
                                              <p:pRg st="2" end="2"/>
                                            </p:txEl>
                                          </p:spTgt>
                                        </p:tgtEl>
                                        <p:attrNameLst>
                                          <p:attrName>style.visibility</p:attrName>
                                        </p:attrNameLst>
                                      </p:cBhvr>
                                      <p:to>
                                        <p:strVal val="visible"/>
                                      </p:to>
                                    </p:set>
                                    <p:anim calcmode="lin" valueType="num">
                                      <p:cBhvr additive="base">
                                        <p:cTn id="19" dur="500" fill="hold"/>
                                        <p:tgtEl>
                                          <p:spTgt spid="17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7">
                                            <p:txEl>
                                              <p:pRg st="3" end="3"/>
                                            </p:txEl>
                                          </p:spTgt>
                                        </p:tgtEl>
                                        <p:attrNameLst>
                                          <p:attrName>style.visibility</p:attrName>
                                        </p:attrNameLst>
                                      </p:cBhvr>
                                      <p:to>
                                        <p:strVal val="visible"/>
                                      </p:to>
                                    </p:set>
                                    <p:anim calcmode="lin" valueType="num">
                                      <p:cBhvr additive="base">
                                        <p:cTn id="25" dur="500" fill="hold"/>
                                        <p:tgtEl>
                                          <p:spTgt spid="17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to Execute</a:t>
            </a:r>
            <a:endParaRPr/>
          </a:p>
        </p:txBody>
      </p:sp>
      <p:sp>
        <p:nvSpPr>
          <p:cNvPr id="183" name="Google Shape;183;p25"/>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5: Facilitate the Assessment.</a:t>
            </a:r>
            <a:endParaRPr sz="2400" b="1" dirty="0">
              <a:solidFill>
                <a:schemeClr val="accent5"/>
              </a:solidFill>
            </a:endParaRPr>
          </a:p>
        </p:txBody>
      </p:sp>
      <p:pic>
        <p:nvPicPr>
          <p:cNvPr id="184" name="Google Shape;184;p25"/>
          <p:cNvPicPr preferRelativeResize="0"/>
          <p:nvPr/>
        </p:nvPicPr>
        <p:blipFill>
          <a:blip r:embed="rId3">
            <a:alphaModFix/>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616402" y="2851150"/>
            <a:ext cx="2215900" cy="2075374"/>
          </a:xfrm>
          <a:prstGeom prst="rect">
            <a:avLst/>
          </a:prstGeom>
          <a:noFill/>
          <a:ln>
            <a:noFill/>
          </a:ln>
        </p:spPr>
      </p:pic>
      <p:sp>
        <p:nvSpPr>
          <p:cNvPr id="185" name="Google Shape;185;p25"/>
          <p:cNvSpPr txBox="1"/>
          <p:nvPr/>
        </p:nvSpPr>
        <p:spPr>
          <a:xfrm>
            <a:off x="1504000" y="1653600"/>
            <a:ext cx="6818700" cy="2005647"/>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SzPts val="700"/>
              <a:buChar char="●"/>
            </a:pPr>
            <a:r>
              <a:rPr lang="en" sz="1700" dirty="0">
                <a:solidFill>
                  <a:schemeClr val="dk2"/>
                </a:solidFill>
              </a:rPr>
              <a:t>Create a safe environment</a:t>
            </a:r>
            <a:endParaRPr sz="1700" dirty="0">
              <a:solidFill>
                <a:schemeClr val="dk2"/>
              </a:solidFill>
            </a:endParaRPr>
          </a:p>
          <a:p>
            <a:pPr marL="457200" lvl="0" indent="-273050" algn="l" rtl="0">
              <a:spcBef>
                <a:spcPts val="1000"/>
              </a:spcBef>
              <a:spcAft>
                <a:spcPts val="0"/>
              </a:spcAft>
              <a:buSzPts val="700"/>
              <a:buChar char="●"/>
            </a:pPr>
            <a:r>
              <a:rPr lang="en" sz="1700" dirty="0">
                <a:solidFill>
                  <a:schemeClr val="dk2"/>
                </a:solidFill>
              </a:rPr>
              <a:t>Ensure the levels are understood</a:t>
            </a:r>
          </a:p>
          <a:p>
            <a:pPr marL="457200" lvl="0" indent="-273050" algn="l" rtl="0">
              <a:spcBef>
                <a:spcPts val="1000"/>
              </a:spcBef>
              <a:spcAft>
                <a:spcPts val="0"/>
              </a:spcAft>
              <a:buSzPts val="700"/>
              <a:buChar char="●"/>
            </a:pPr>
            <a:r>
              <a:rPr lang="en" sz="1700" dirty="0">
                <a:solidFill>
                  <a:schemeClr val="dk2"/>
                </a:solidFill>
              </a:rPr>
              <a:t>Explain team vs individual assessment</a:t>
            </a:r>
            <a:endParaRPr sz="1700" dirty="0">
              <a:solidFill>
                <a:schemeClr val="dk2"/>
              </a:solidFill>
            </a:endParaRPr>
          </a:p>
          <a:p>
            <a:pPr marL="457200" lvl="0" indent="-273050" algn="l" rtl="0">
              <a:spcBef>
                <a:spcPts val="1000"/>
              </a:spcBef>
              <a:spcAft>
                <a:spcPts val="0"/>
              </a:spcAft>
              <a:buSzPts val="700"/>
              <a:buChar char="●"/>
            </a:pPr>
            <a:r>
              <a:rPr lang="en-US" sz="1700" dirty="0">
                <a:solidFill>
                  <a:schemeClr val="dk2"/>
                </a:solidFill>
              </a:rPr>
              <a:t>The lowest level behavior identified is the score</a:t>
            </a:r>
            <a:endParaRPr sz="1700" dirty="0">
              <a:solidFill>
                <a:schemeClr val="dk2"/>
              </a:solidFill>
            </a:endParaRPr>
          </a:p>
          <a:p>
            <a:pPr marL="457200" lvl="0" indent="-273050" algn="l" rtl="0">
              <a:spcBef>
                <a:spcPts val="1000"/>
              </a:spcBef>
              <a:spcAft>
                <a:spcPts val="0"/>
              </a:spcAft>
              <a:buSzPts val="700"/>
              <a:buChar char="●"/>
            </a:pPr>
            <a:r>
              <a:rPr lang="en" sz="1700" dirty="0">
                <a:solidFill>
                  <a:schemeClr val="dk2"/>
                </a:solidFill>
              </a:rPr>
              <a:t>Discuss and come to consensus</a:t>
            </a:r>
            <a:endParaRPr sz="1700"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fill="hold"/>
                                        <p:tgtEl>
                                          <p:spTgt spid="1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5">
                                            <p:txEl>
                                              <p:pRg st="2" end="2"/>
                                            </p:txEl>
                                          </p:spTgt>
                                        </p:tgtEl>
                                        <p:attrNameLst>
                                          <p:attrName>style.visibility</p:attrName>
                                        </p:attrNameLst>
                                      </p:cBhvr>
                                      <p:to>
                                        <p:strVal val="visible"/>
                                      </p:to>
                                    </p:set>
                                    <p:anim calcmode="lin" valueType="num">
                                      <p:cBhvr additive="base">
                                        <p:cTn id="19" dur="500" fill="hold"/>
                                        <p:tgtEl>
                                          <p:spTgt spid="1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5">
                                            <p:txEl>
                                              <p:pRg st="3" end="3"/>
                                            </p:txEl>
                                          </p:spTgt>
                                        </p:tgtEl>
                                        <p:attrNameLst>
                                          <p:attrName>style.visibility</p:attrName>
                                        </p:attrNameLst>
                                      </p:cBhvr>
                                      <p:to>
                                        <p:strVal val="visible"/>
                                      </p:to>
                                    </p:set>
                                    <p:anim calcmode="lin" valueType="num">
                                      <p:cBhvr additive="base">
                                        <p:cTn id="25" dur="500" fill="hold"/>
                                        <p:tgtEl>
                                          <p:spTgt spid="18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5">
                                            <p:txEl>
                                              <p:pRg st="4" end="4"/>
                                            </p:txEl>
                                          </p:spTgt>
                                        </p:tgtEl>
                                        <p:attrNameLst>
                                          <p:attrName>style.visibility</p:attrName>
                                        </p:attrNameLst>
                                      </p:cBhvr>
                                      <p:to>
                                        <p:strVal val="visible"/>
                                      </p:to>
                                    </p:set>
                                    <p:anim calcmode="lin" valueType="num">
                                      <p:cBhvr additive="base">
                                        <p:cTn id="31" dur="500" fill="hold"/>
                                        <p:tgtEl>
                                          <p:spTgt spid="18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Analyze the Results</a:t>
            </a:r>
            <a:endParaRPr/>
          </a:p>
        </p:txBody>
      </p:sp>
      <p:sp>
        <p:nvSpPr>
          <p:cNvPr id="199" name="Google Shape;199;p27"/>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6: Compile Results. </a:t>
            </a:r>
            <a:endParaRPr sz="2400" b="1" dirty="0">
              <a:solidFill>
                <a:schemeClr val="accent5"/>
              </a:solidFill>
            </a:endParaRPr>
          </a:p>
        </p:txBody>
      </p:sp>
      <p:pic>
        <p:nvPicPr>
          <p:cNvPr id="200" name="Google Shape;200;p27"/>
          <p:cNvPicPr preferRelativeResize="0"/>
          <p:nvPr/>
        </p:nvPicPr>
        <p:blipFill>
          <a:blip r:embed="rId3">
            <a:alphaModFix/>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967124" y="3229450"/>
            <a:ext cx="2726301" cy="1642125"/>
          </a:xfrm>
          <a:prstGeom prst="rect">
            <a:avLst/>
          </a:prstGeom>
          <a:noFill/>
          <a:ln>
            <a:noFill/>
          </a:ln>
        </p:spPr>
      </p:pic>
      <p:sp>
        <p:nvSpPr>
          <p:cNvPr id="201" name="Google Shape;201;p27"/>
          <p:cNvSpPr txBox="1"/>
          <p:nvPr/>
        </p:nvSpPr>
        <p:spPr>
          <a:xfrm>
            <a:off x="1504000" y="1653588"/>
            <a:ext cx="5905200" cy="1616100"/>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SzPts val="700"/>
              <a:buChar char="●"/>
            </a:pPr>
            <a:r>
              <a:rPr lang="en" sz="1700">
                <a:solidFill>
                  <a:schemeClr val="dk2"/>
                </a:solidFill>
              </a:rPr>
              <a:t>Immediate results are preferred</a:t>
            </a:r>
            <a:endParaRPr sz="1700">
              <a:solidFill>
                <a:schemeClr val="dk2"/>
              </a:solidFill>
            </a:endParaRPr>
          </a:p>
          <a:p>
            <a:pPr marL="457200" lvl="0" indent="-273050" algn="l" rtl="0">
              <a:spcBef>
                <a:spcPts val="1000"/>
              </a:spcBef>
              <a:spcAft>
                <a:spcPts val="0"/>
              </a:spcAft>
              <a:buSzPts val="700"/>
              <a:buChar char="●"/>
            </a:pPr>
            <a:r>
              <a:rPr lang="en" sz="1700">
                <a:solidFill>
                  <a:schemeClr val="dk2"/>
                </a:solidFill>
              </a:rPr>
              <a:t>Have trend data available</a:t>
            </a:r>
            <a:endParaRPr sz="1700">
              <a:solidFill>
                <a:schemeClr val="dk2"/>
              </a:solidFill>
            </a:endParaRPr>
          </a:p>
          <a:p>
            <a:pPr marL="457200" lvl="0" indent="-273050" algn="l" rtl="0">
              <a:spcBef>
                <a:spcPts val="1000"/>
              </a:spcBef>
              <a:spcAft>
                <a:spcPts val="0"/>
              </a:spcAft>
              <a:buSzPts val="700"/>
              <a:buChar char="●"/>
            </a:pPr>
            <a:r>
              <a:rPr lang="en" sz="1700">
                <a:solidFill>
                  <a:schemeClr val="dk2"/>
                </a:solidFill>
              </a:rPr>
              <a:t>Confidentiality agreements should be maintained</a:t>
            </a:r>
            <a:endParaRPr sz="1700">
              <a:solidFill>
                <a:schemeClr val="dk2"/>
              </a:solidFill>
            </a:endParaRPr>
          </a:p>
          <a:p>
            <a:pPr marL="457200" lvl="0" indent="-273050" algn="l" rtl="0">
              <a:spcBef>
                <a:spcPts val="1000"/>
              </a:spcBef>
              <a:spcAft>
                <a:spcPts val="1000"/>
              </a:spcAft>
              <a:buSzPts val="700"/>
              <a:buChar char="●"/>
            </a:pPr>
            <a:r>
              <a:rPr lang="en" sz="1700">
                <a:solidFill>
                  <a:schemeClr val="dk2"/>
                </a:solidFill>
              </a:rPr>
              <a:t>Rollup data for organizational trends</a:t>
            </a:r>
            <a:endParaRPr sz="17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 calcmode="lin" valueType="num">
                                      <p:cBhvr additive="base">
                                        <p:cTn id="7" dur="500" fill="hold"/>
                                        <p:tgtEl>
                                          <p:spTgt spid="2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
                                            <p:txEl>
                                              <p:pRg st="1" end="1"/>
                                            </p:txEl>
                                          </p:spTgt>
                                        </p:tgtEl>
                                        <p:attrNameLst>
                                          <p:attrName>style.visibility</p:attrName>
                                        </p:attrNameLst>
                                      </p:cBhvr>
                                      <p:to>
                                        <p:strVal val="visible"/>
                                      </p:to>
                                    </p:set>
                                    <p:anim calcmode="lin" valueType="num">
                                      <p:cBhvr additive="base">
                                        <p:cTn id="13" dur="500" fill="hold"/>
                                        <p:tgtEl>
                                          <p:spTgt spid="2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1">
                                            <p:txEl>
                                              <p:pRg st="2" end="2"/>
                                            </p:txEl>
                                          </p:spTgt>
                                        </p:tgtEl>
                                        <p:attrNameLst>
                                          <p:attrName>style.visibility</p:attrName>
                                        </p:attrNameLst>
                                      </p:cBhvr>
                                      <p:to>
                                        <p:strVal val="visible"/>
                                      </p:to>
                                    </p:set>
                                    <p:anim calcmode="lin" valueType="num">
                                      <p:cBhvr additive="base">
                                        <p:cTn id="19" dur="500" fill="hold"/>
                                        <p:tgtEl>
                                          <p:spTgt spid="2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1">
                                            <p:txEl>
                                              <p:pRg st="3" end="3"/>
                                            </p:txEl>
                                          </p:spTgt>
                                        </p:tgtEl>
                                        <p:attrNameLst>
                                          <p:attrName>style.visibility</p:attrName>
                                        </p:attrNameLst>
                                      </p:cBhvr>
                                      <p:to>
                                        <p:strVal val="visible"/>
                                      </p:to>
                                    </p:set>
                                    <p:anim calcmode="lin" valueType="num">
                                      <p:cBhvr additive="base">
                                        <p:cTn id="25" dur="500" fill="hold"/>
                                        <p:tgtEl>
                                          <p:spTgt spid="2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Analyze the Results</a:t>
            </a:r>
            <a:endParaRPr/>
          </a:p>
        </p:txBody>
      </p:sp>
      <p:sp>
        <p:nvSpPr>
          <p:cNvPr id="207" name="Google Shape;207;p28"/>
          <p:cNvSpPr txBox="1"/>
          <p:nvPr/>
        </p:nvSpPr>
        <p:spPr>
          <a:xfrm>
            <a:off x="1318000" y="1017725"/>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6: Compile Results. </a:t>
            </a:r>
            <a:endParaRPr sz="2400" b="1" dirty="0">
              <a:solidFill>
                <a:schemeClr val="accent5"/>
              </a:solidFill>
            </a:endParaRPr>
          </a:p>
        </p:txBody>
      </p:sp>
      <p:pic>
        <p:nvPicPr>
          <p:cNvPr id="208" name="Google Shape;208;p28" title="Chart"/>
          <p:cNvPicPr preferRelativeResize="0"/>
          <p:nvPr/>
        </p:nvPicPr>
        <p:blipFill>
          <a:blip r:embed="rId3">
            <a:alphaModFix/>
          </a:blip>
          <a:stretch>
            <a:fillRect/>
          </a:stretch>
        </p:blipFill>
        <p:spPr>
          <a:xfrm>
            <a:off x="1930325" y="1769725"/>
            <a:ext cx="5283354" cy="3266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9"/>
          <p:cNvPicPr preferRelativeResize="0"/>
          <p:nvPr/>
        </p:nvPicPr>
        <p:blipFill>
          <a:blip r:embed="rId3">
            <a:alphaModFix/>
            <a:duotone>
              <a:schemeClr val="accent5">
                <a:shade val="45000"/>
                <a:satMod val="135000"/>
              </a:schemeClr>
              <a:prstClr val="white"/>
            </a:duotone>
          </a:blip>
          <a:stretch>
            <a:fillRect/>
          </a:stretch>
        </p:blipFill>
        <p:spPr>
          <a:xfrm>
            <a:off x="7310625" y="3309050"/>
            <a:ext cx="1707450" cy="1707450"/>
          </a:xfrm>
          <a:prstGeom prst="rect">
            <a:avLst/>
          </a:prstGeom>
          <a:noFill/>
          <a:ln>
            <a:noFill/>
          </a:ln>
        </p:spPr>
      </p:pic>
      <p:sp>
        <p:nvSpPr>
          <p:cNvPr id="214" name="Google Shape;21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Time to Act</a:t>
            </a:r>
            <a:endParaRPr dirty="0"/>
          </a:p>
        </p:txBody>
      </p:sp>
      <p:sp>
        <p:nvSpPr>
          <p:cNvPr id="215" name="Google Shape;215;p29"/>
          <p:cNvSpPr txBox="1"/>
          <p:nvPr/>
        </p:nvSpPr>
        <p:spPr>
          <a:xfrm>
            <a:off x="979650" y="1851162"/>
            <a:ext cx="7184700" cy="1231076"/>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2"/>
              </a:buClr>
              <a:buSzPts val="2400"/>
              <a:buChar char="●"/>
            </a:pPr>
            <a:r>
              <a:rPr lang="en" sz="1700" dirty="0">
                <a:solidFill>
                  <a:schemeClr val="dk2"/>
                </a:solidFill>
              </a:rPr>
              <a:t>Facilitate a </a:t>
            </a:r>
            <a:r>
              <a:rPr lang="en" sz="1700" dirty="0">
                <a:solidFill>
                  <a:schemeClr val="accent5"/>
                </a:solidFill>
              </a:rPr>
              <a:t>conversation</a:t>
            </a:r>
            <a:r>
              <a:rPr lang="en" sz="1700" dirty="0">
                <a:solidFill>
                  <a:schemeClr val="dk2"/>
                </a:solidFill>
              </a:rPr>
              <a:t> to identify where the team would like to </a:t>
            </a:r>
            <a:r>
              <a:rPr lang="en" sz="1700" dirty="0">
                <a:solidFill>
                  <a:schemeClr val="accent5"/>
                </a:solidFill>
              </a:rPr>
              <a:t>focus</a:t>
            </a:r>
            <a:endParaRPr lang="en-US" sz="1700" dirty="0">
              <a:solidFill>
                <a:schemeClr val="accent5"/>
              </a:solidFill>
            </a:endParaRPr>
          </a:p>
          <a:p>
            <a:pPr marL="457200" lvl="0" indent="-381000" algn="l" rtl="0">
              <a:spcBef>
                <a:spcPts val="0"/>
              </a:spcBef>
              <a:spcAft>
                <a:spcPts val="0"/>
              </a:spcAft>
              <a:buClr>
                <a:schemeClr val="dk2"/>
              </a:buClr>
              <a:buSzPts val="2400"/>
              <a:buChar char="●"/>
            </a:pPr>
            <a:r>
              <a:rPr lang="en" sz="1700" dirty="0">
                <a:solidFill>
                  <a:schemeClr val="dk2"/>
                </a:solidFill>
              </a:rPr>
              <a:t>Set </a:t>
            </a:r>
            <a:r>
              <a:rPr lang="en" sz="1700" dirty="0">
                <a:solidFill>
                  <a:schemeClr val="accent5"/>
                </a:solidFill>
              </a:rPr>
              <a:t>clear goals</a:t>
            </a:r>
            <a:r>
              <a:rPr lang="en" sz="1700" dirty="0">
                <a:solidFill>
                  <a:schemeClr val="dk2"/>
                </a:solidFill>
              </a:rPr>
              <a:t> and </a:t>
            </a:r>
            <a:r>
              <a:rPr lang="en" sz="1700" dirty="0">
                <a:solidFill>
                  <a:schemeClr val="accent5"/>
                </a:solidFill>
              </a:rPr>
              <a:t>timelines</a:t>
            </a:r>
            <a:r>
              <a:rPr lang="en" sz="1700" dirty="0">
                <a:solidFill>
                  <a:schemeClr val="dk2"/>
                </a:solidFill>
              </a:rPr>
              <a:t> for improvements</a:t>
            </a:r>
            <a:endParaRPr sz="1700" dirty="0">
              <a:solidFill>
                <a:schemeClr val="dk2"/>
              </a:solidFill>
            </a:endParaRPr>
          </a:p>
          <a:p>
            <a:pPr marL="457200" lvl="0" indent="-381000" algn="l" rtl="0">
              <a:spcBef>
                <a:spcPts val="0"/>
              </a:spcBef>
              <a:spcAft>
                <a:spcPts val="0"/>
              </a:spcAft>
              <a:buClr>
                <a:schemeClr val="dk2"/>
              </a:buClr>
              <a:buSzPts val="2400"/>
              <a:buChar char="●"/>
            </a:pPr>
            <a:r>
              <a:rPr lang="en" sz="1700" dirty="0">
                <a:solidFill>
                  <a:schemeClr val="dk2"/>
                </a:solidFill>
              </a:rPr>
              <a:t>Determine</a:t>
            </a:r>
            <a:r>
              <a:rPr lang="en" sz="1700" dirty="0">
                <a:solidFill>
                  <a:schemeClr val="accent5"/>
                </a:solidFill>
              </a:rPr>
              <a:t> </a:t>
            </a:r>
            <a:r>
              <a:rPr lang="en" sz="1700" dirty="0">
                <a:solidFill>
                  <a:schemeClr val="dk2"/>
                </a:solidFill>
              </a:rPr>
              <a:t>process and cadence for</a:t>
            </a:r>
            <a:r>
              <a:rPr lang="en" sz="1700" dirty="0">
                <a:solidFill>
                  <a:schemeClr val="accent5"/>
                </a:solidFill>
              </a:rPr>
              <a:t> revisiting</a:t>
            </a:r>
            <a:endParaRPr sz="1700" dirty="0">
              <a:solidFill>
                <a:schemeClr val="accent5"/>
              </a:solidFill>
            </a:endParaRPr>
          </a:p>
        </p:txBody>
      </p:sp>
      <p:sp>
        <p:nvSpPr>
          <p:cNvPr id="5" name="Google Shape;207;p28">
            <a:extLst>
              <a:ext uri="{FF2B5EF4-FFF2-40B4-BE49-F238E27FC236}">
                <a16:creationId xmlns:a16="http://schemas.microsoft.com/office/drawing/2014/main" id="{E0729F9C-F6FA-A84C-6F37-FC8A4C03DB05}"/>
              </a:ext>
            </a:extLst>
          </p:cNvPr>
          <p:cNvSpPr txBox="1"/>
          <p:nvPr/>
        </p:nvSpPr>
        <p:spPr>
          <a:xfrm>
            <a:off x="594100" y="1070250"/>
            <a:ext cx="718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dk2"/>
                </a:solidFill>
              </a:rPr>
              <a:t>Step 7: Build an Action Plan.</a:t>
            </a:r>
            <a:endParaRPr sz="2400" b="1" dirty="0">
              <a:solidFill>
                <a:schemeClr val="accent5"/>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fill="hold"/>
                                        <p:tgtEl>
                                          <p:spTgt spid="2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
                                            <p:txEl>
                                              <p:pRg st="1" end="1"/>
                                            </p:txEl>
                                          </p:spTgt>
                                        </p:tgtEl>
                                        <p:attrNameLst>
                                          <p:attrName>style.visibility</p:attrName>
                                        </p:attrNameLst>
                                      </p:cBhvr>
                                      <p:to>
                                        <p:strVal val="visible"/>
                                      </p:to>
                                    </p:set>
                                    <p:anim calcmode="lin" valueType="num">
                                      <p:cBhvr additive="base">
                                        <p:cTn id="13" dur="500" fill="hold"/>
                                        <p:tgtEl>
                                          <p:spTgt spid="2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
                                            <p:txEl>
                                              <p:pRg st="2" end="2"/>
                                            </p:txEl>
                                          </p:spTgt>
                                        </p:tgtEl>
                                        <p:attrNameLst>
                                          <p:attrName>style.visibility</p:attrName>
                                        </p:attrNameLst>
                                      </p:cBhvr>
                                      <p:to>
                                        <p:strVal val="visible"/>
                                      </p:to>
                                    </p:set>
                                    <p:anim calcmode="lin" valueType="num">
                                      <p:cBhvr additive="base">
                                        <p:cTn id="19" dur="500" fill="hold"/>
                                        <p:tgtEl>
                                          <p:spTgt spid="2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Summary ….</a:t>
            </a:r>
            <a:endParaRPr/>
          </a:p>
        </p:txBody>
      </p:sp>
      <p:sp>
        <p:nvSpPr>
          <p:cNvPr id="223" name="Google Shape;223;p30"/>
          <p:cNvSpPr txBox="1"/>
          <p:nvPr/>
        </p:nvSpPr>
        <p:spPr>
          <a:xfrm>
            <a:off x="886800" y="1186500"/>
            <a:ext cx="7945500" cy="3508623"/>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2"/>
              </a:buClr>
              <a:buSzPts val="2400"/>
              <a:buChar char="●"/>
            </a:pPr>
            <a:r>
              <a:rPr lang="en" sz="2400" dirty="0">
                <a:solidFill>
                  <a:schemeClr val="dk2"/>
                </a:solidFill>
              </a:rPr>
              <a:t>Understand and Focus on the </a:t>
            </a:r>
            <a:r>
              <a:rPr lang="en" sz="2400" b="1" dirty="0">
                <a:solidFill>
                  <a:schemeClr val="accent5"/>
                </a:solidFill>
              </a:rPr>
              <a:t>Why</a:t>
            </a:r>
            <a:endParaRPr sz="2400" b="1" dirty="0">
              <a:solidFill>
                <a:schemeClr val="accent5"/>
              </a:solidFill>
            </a:endParaRPr>
          </a:p>
          <a:p>
            <a:pPr marL="457200" lvl="0" indent="-381000" algn="l" rtl="0">
              <a:spcBef>
                <a:spcPts val="0"/>
              </a:spcBef>
              <a:spcAft>
                <a:spcPts val="0"/>
              </a:spcAft>
              <a:buClr>
                <a:schemeClr val="dk2"/>
              </a:buClr>
              <a:buSzPts val="2400"/>
              <a:buChar char="●"/>
            </a:pPr>
            <a:r>
              <a:rPr lang="en" sz="2400" dirty="0">
                <a:solidFill>
                  <a:schemeClr val="dk2"/>
                </a:solidFill>
              </a:rPr>
              <a:t>Measure what is </a:t>
            </a:r>
            <a:r>
              <a:rPr lang="en" sz="2400" b="1" dirty="0">
                <a:solidFill>
                  <a:schemeClr val="accent5"/>
                </a:solidFill>
              </a:rPr>
              <a:t>Important</a:t>
            </a:r>
            <a:r>
              <a:rPr lang="en" sz="2400" dirty="0">
                <a:solidFill>
                  <a:schemeClr val="dk2"/>
                </a:solidFill>
              </a:rPr>
              <a:t> and </a:t>
            </a:r>
            <a:r>
              <a:rPr lang="en" sz="2400" b="1" dirty="0">
                <a:solidFill>
                  <a:schemeClr val="accent5"/>
                </a:solidFill>
              </a:rPr>
              <a:t>Useful</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Remove </a:t>
            </a:r>
            <a:r>
              <a:rPr lang="en" sz="2400" b="1" dirty="0">
                <a:solidFill>
                  <a:schemeClr val="accent5"/>
                </a:solidFill>
              </a:rPr>
              <a:t>Subjectivity</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Good </a:t>
            </a:r>
            <a:r>
              <a:rPr lang="en" sz="2400" b="1" dirty="0">
                <a:solidFill>
                  <a:schemeClr val="accent5"/>
                </a:solidFill>
              </a:rPr>
              <a:t>Facilitation Skills</a:t>
            </a:r>
            <a:r>
              <a:rPr lang="en" sz="2400" dirty="0">
                <a:solidFill>
                  <a:schemeClr val="dk2"/>
                </a:solidFill>
              </a:rPr>
              <a:t> are key</a:t>
            </a:r>
            <a:endParaRPr sz="2400" dirty="0">
              <a:solidFill>
                <a:schemeClr val="accent5"/>
              </a:solidFill>
            </a:endParaRPr>
          </a:p>
          <a:p>
            <a:pPr marL="457200" lvl="0" indent="-381000" algn="l" rtl="0">
              <a:spcBef>
                <a:spcPts val="0"/>
              </a:spcBef>
              <a:spcAft>
                <a:spcPts val="0"/>
              </a:spcAft>
              <a:buClr>
                <a:schemeClr val="dk2"/>
              </a:buClr>
              <a:buSzPts val="2400"/>
              <a:buChar char="●"/>
            </a:pPr>
            <a:r>
              <a:rPr lang="en" sz="2400" b="1" dirty="0">
                <a:solidFill>
                  <a:schemeClr val="accent5"/>
                </a:solidFill>
              </a:rPr>
              <a:t>Immediate</a:t>
            </a:r>
            <a:r>
              <a:rPr lang="en" sz="2400" dirty="0">
                <a:solidFill>
                  <a:schemeClr val="dk2"/>
                </a:solidFill>
              </a:rPr>
              <a:t> results and discussion are recommended</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Build </a:t>
            </a:r>
            <a:r>
              <a:rPr lang="en" sz="2400" b="1" dirty="0">
                <a:solidFill>
                  <a:schemeClr val="accent5"/>
                </a:solidFill>
              </a:rPr>
              <a:t>Action</a:t>
            </a:r>
            <a:r>
              <a:rPr lang="en" sz="2400" dirty="0">
                <a:solidFill>
                  <a:schemeClr val="dk2"/>
                </a:solidFill>
              </a:rPr>
              <a:t> plans and make them </a:t>
            </a:r>
            <a:r>
              <a:rPr lang="en" sz="2400" b="1" dirty="0">
                <a:solidFill>
                  <a:schemeClr val="accent5"/>
                </a:solidFill>
              </a:rPr>
              <a:t>Visible</a:t>
            </a:r>
          </a:p>
          <a:p>
            <a:pPr marL="457200" indent="-381000">
              <a:buClr>
                <a:schemeClr val="dk2"/>
              </a:buClr>
              <a:buSzPts val="2400"/>
              <a:buFont typeface="Arial"/>
              <a:buChar char="●"/>
            </a:pPr>
            <a:r>
              <a:rPr lang="en" sz="2400" b="1" dirty="0">
                <a:solidFill>
                  <a:schemeClr val="accent5"/>
                </a:solidFill>
              </a:rPr>
              <a:t>Reflect </a:t>
            </a:r>
            <a:r>
              <a:rPr lang="en" sz="2400" dirty="0">
                <a:solidFill>
                  <a:schemeClr val="dk2"/>
                </a:solidFill>
              </a:rPr>
              <a:t>on how the assessment process went and </a:t>
            </a:r>
            <a:r>
              <a:rPr lang="en" sz="2400" b="1" dirty="0">
                <a:solidFill>
                  <a:schemeClr val="accent5"/>
                </a:solidFill>
              </a:rPr>
              <a:t>Adjust</a:t>
            </a:r>
          </a:p>
          <a:p>
            <a:pPr marL="457200" lvl="0" indent="-381000" algn="l" rtl="0">
              <a:spcBef>
                <a:spcPts val="0"/>
              </a:spcBef>
              <a:spcAft>
                <a:spcPts val="0"/>
              </a:spcAft>
              <a:buClr>
                <a:schemeClr val="dk2"/>
              </a:buClr>
              <a:buSzPts val="2400"/>
              <a:buChar char="●"/>
            </a:pPr>
            <a:endParaRPr sz="2400"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 calcmode="lin" valueType="num">
                                      <p:cBhvr additive="base">
                                        <p:cTn id="7" dur="500" fill="hold"/>
                                        <p:tgtEl>
                                          <p:spTgt spid="2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
                                            <p:txEl>
                                              <p:pRg st="1" end="1"/>
                                            </p:txEl>
                                          </p:spTgt>
                                        </p:tgtEl>
                                        <p:attrNameLst>
                                          <p:attrName>style.visibility</p:attrName>
                                        </p:attrNameLst>
                                      </p:cBhvr>
                                      <p:to>
                                        <p:strVal val="visible"/>
                                      </p:to>
                                    </p:set>
                                    <p:anim calcmode="lin" valueType="num">
                                      <p:cBhvr additive="base">
                                        <p:cTn id="13" dur="500" fill="hold"/>
                                        <p:tgtEl>
                                          <p:spTgt spid="2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3">
                                            <p:txEl>
                                              <p:pRg st="2" end="2"/>
                                            </p:txEl>
                                          </p:spTgt>
                                        </p:tgtEl>
                                        <p:attrNameLst>
                                          <p:attrName>style.visibility</p:attrName>
                                        </p:attrNameLst>
                                      </p:cBhvr>
                                      <p:to>
                                        <p:strVal val="visible"/>
                                      </p:to>
                                    </p:set>
                                    <p:anim calcmode="lin" valueType="num">
                                      <p:cBhvr additive="base">
                                        <p:cTn id="19" dur="500" fill="hold"/>
                                        <p:tgtEl>
                                          <p:spTgt spid="2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3">
                                            <p:txEl>
                                              <p:pRg st="3" end="3"/>
                                            </p:txEl>
                                          </p:spTgt>
                                        </p:tgtEl>
                                        <p:attrNameLst>
                                          <p:attrName>style.visibility</p:attrName>
                                        </p:attrNameLst>
                                      </p:cBhvr>
                                      <p:to>
                                        <p:strVal val="visible"/>
                                      </p:to>
                                    </p:set>
                                    <p:anim calcmode="lin" valueType="num">
                                      <p:cBhvr additive="base">
                                        <p:cTn id="25" dur="500" fill="hold"/>
                                        <p:tgtEl>
                                          <p:spTgt spid="2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3">
                                            <p:txEl>
                                              <p:pRg st="4" end="4"/>
                                            </p:txEl>
                                          </p:spTgt>
                                        </p:tgtEl>
                                        <p:attrNameLst>
                                          <p:attrName>style.visibility</p:attrName>
                                        </p:attrNameLst>
                                      </p:cBhvr>
                                      <p:to>
                                        <p:strVal val="visible"/>
                                      </p:to>
                                    </p:set>
                                    <p:anim calcmode="lin" valueType="num">
                                      <p:cBhvr additive="base">
                                        <p:cTn id="31" dur="500" fill="hold"/>
                                        <p:tgtEl>
                                          <p:spTgt spid="2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3">
                                            <p:txEl>
                                              <p:pRg st="5" end="5"/>
                                            </p:txEl>
                                          </p:spTgt>
                                        </p:tgtEl>
                                        <p:attrNameLst>
                                          <p:attrName>style.visibility</p:attrName>
                                        </p:attrNameLst>
                                      </p:cBhvr>
                                      <p:to>
                                        <p:strVal val="visible"/>
                                      </p:to>
                                    </p:set>
                                    <p:anim calcmode="lin" valueType="num">
                                      <p:cBhvr additive="base">
                                        <p:cTn id="37" dur="500" fill="hold"/>
                                        <p:tgtEl>
                                          <p:spTgt spid="2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3">
                                            <p:txEl>
                                              <p:pRg st="6" end="6"/>
                                            </p:txEl>
                                          </p:spTgt>
                                        </p:tgtEl>
                                        <p:attrNameLst>
                                          <p:attrName>style.visibility</p:attrName>
                                        </p:attrNameLst>
                                      </p:cBhvr>
                                      <p:to>
                                        <p:strVal val="visible"/>
                                      </p:to>
                                    </p:set>
                                    <p:anim calcmode="lin" valueType="num">
                                      <p:cBhvr additive="base">
                                        <p:cTn id="43" dur="500" fill="hold"/>
                                        <p:tgtEl>
                                          <p:spTgt spid="2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to Expect ….</a:t>
            </a:r>
            <a:endParaRPr/>
          </a:p>
        </p:txBody>
      </p:sp>
      <p:sp>
        <p:nvSpPr>
          <p:cNvPr id="83" name="Google Shape;83;p13"/>
          <p:cNvSpPr txBox="1"/>
          <p:nvPr/>
        </p:nvSpPr>
        <p:spPr>
          <a:xfrm>
            <a:off x="1227200" y="1017725"/>
            <a:ext cx="7525500" cy="769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sz="2400">
                <a:solidFill>
                  <a:schemeClr val="dk2"/>
                </a:solidFill>
              </a:rPr>
              <a:t>Presentation</a:t>
            </a:r>
            <a:endParaRPr sz="2400">
              <a:solidFill>
                <a:schemeClr val="dk2"/>
              </a:solidFill>
            </a:endParaRPr>
          </a:p>
          <a:p>
            <a:pPr marL="457200" lvl="0" indent="0" algn="l" rtl="0">
              <a:spcBef>
                <a:spcPts val="0"/>
              </a:spcBef>
              <a:spcAft>
                <a:spcPts val="0"/>
              </a:spcAft>
              <a:buNone/>
            </a:pPr>
            <a:endParaRPr/>
          </a:p>
        </p:txBody>
      </p:sp>
      <p:pic>
        <p:nvPicPr>
          <p:cNvPr id="85" name="Google Shape;85;p13"/>
          <p:cNvPicPr preferRelativeResize="0"/>
          <p:nvPr/>
        </p:nvPicPr>
        <p:blipFill>
          <a:blip r:embed="rId3">
            <a:alphaModFix/>
            <a:duotone>
              <a:schemeClr val="accent5">
                <a:shade val="45000"/>
                <a:satMod val="135000"/>
              </a:schemeClr>
              <a:prstClr val="white"/>
            </a:duotone>
          </a:blip>
          <a:stretch>
            <a:fillRect/>
          </a:stretch>
        </p:blipFill>
        <p:spPr>
          <a:xfrm>
            <a:off x="4947533" y="3361787"/>
            <a:ext cx="1474600" cy="1474600"/>
          </a:xfrm>
          <a:prstGeom prst="rect">
            <a:avLst/>
          </a:prstGeom>
          <a:noFill/>
          <a:ln>
            <a:noFill/>
          </a:ln>
        </p:spPr>
      </p:pic>
      <p:pic>
        <p:nvPicPr>
          <p:cNvPr id="86" name="Google Shape;86;p13"/>
          <p:cNvPicPr preferRelativeResize="0"/>
          <p:nvPr/>
        </p:nvPicPr>
        <p:blipFill>
          <a:blip r:embed="rId4">
            <a:alphaModFix/>
            <a:duotone>
              <a:schemeClr val="accent2">
                <a:shade val="45000"/>
                <a:satMod val="135000"/>
              </a:schemeClr>
              <a:prstClr val="white"/>
            </a:duotone>
          </a:blip>
          <a:stretch>
            <a:fillRect/>
          </a:stretch>
        </p:blipFill>
        <p:spPr>
          <a:xfrm>
            <a:off x="6775700" y="3132125"/>
            <a:ext cx="1813750" cy="1813750"/>
          </a:xfrm>
          <a:prstGeom prst="rect">
            <a:avLst/>
          </a:prstGeom>
          <a:noFill/>
          <a:ln>
            <a:noFill/>
          </a:ln>
        </p:spPr>
      </p:pic>
      <p:sp>
        <p:nvSpPr>
          <p:cNvPr id="87" name="Google Shape;87;p13"/>
          <p:cNvSpPr txBox="1"/>
          <p:nvPr/>
        </p:nvSpPr>
        <p:spPr>
          <a:xfrm>
            <a:off x="1227200" y="1993592"/>
            <a:ext cx="7525500" cy="769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sz="2400">
                <a:solidFill>
                  <a:schemeClr val="dk2"/>
                </a:solidFill>
              </a:rPr>
              <a:t>Small Group Collaboration/Independent Work</a:t>
            </a:r>
            <a:endParaRPr sz="2400">
              <a:solidFill>
                <a:schemeClr val="dk2"/>
              </a:solidFill>
            </a:endParaRPr>
          </a:p>
          <a:p>
            <a:pPr marL="457200" lvl="0" indent="0" algn="l" rtl="0">
              <a:spcBef>
                <a:spcPts val="0"/>
              </a:spcBef>
              <a:spcAft>
                <a:spcPts val="0"/>
              </a:spcAft>
              <a:buNone/>
            </a:pPr>
            <a:endParaRPr/>
          </a:p>
        </p:txBody>
      </p:sp>
      <p:sp>
        <p:nvSpPr>
          <p:cNvPr id="88" name="Google Shape;88;p13"/>
          <p:cNvSpPr txBox="1"/>
          <p:nvPr/>
        </p:nvSpPr>
        <p:spPr>
          <a:xfrm>
            <a:off x="1227200" y="2459300"/>
            <a:ext cx="7525500" cy="554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sz="2400">
                <a:solidFill>
                  <a:schemeClr val="dk2"/>
                </a:solidFill>
              </a:rPr>
              <a:t>Large Group Sharing and Discussion</a:t>
            </a:r>
            <a:endParaRPr/>
          </a:p>
        </p:txBody>
      </p:sp>
      <p:sp>
        <p:nvSpPr>
          <p:cNvPr id="89" name="Google Shape;89;p13"/>
          <p:cNvSpPr txBox="1"/>
          <p:nvPr/>
        </p:nvSpPr>
        <p:spPr>
          <a:xfrm>
            <a:off x="1227200" y="1505658"/>
            <a:ext cx="7525500" cy="769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Char char="●"/>
            </a:pPr>
            <a:r>
              <a:rPr lang="en" sz="2400">
                <a:solidFill>
                  <a:schemeClr val="dk2"/>
                </a:solidFill>
              </a:rPr>
              <a:t>Polling</a:t>
            </a:r>
            <a:endParaRPr sz="2400">
              <a:solidFill>
                <a:schemeClr val="dk2"/>
              </a:solidFill>
            </a:endParaRPr>
          </a:p>
          <a:p>
            <a:pPr marL="457200" lvl="0" indent="0" algn="l" rtl="0">
              <a:spcBef>
                <a:spcPts val="0"/>
              </a:spcBef>
              <a:spcAft>
                <a:spcPts val="0"/>
              </a:spcAft>
              <a:buNone/>
            </a:pPr>
            <a:endParaRPr/>
          </a:p>
        </p:txBody>
      </p:sp>
      <p:pic>
        <p:nvPicPr>
          <p:cNvPr id="6" name="Picture 6" descr="Text, whiteboard&#10;&#10;Description automatically generated">
            <a:extLst>
              <a:ext uri="{FF2B5EF4-FFF2-40B4-BE49-F238E27FC236}">
                <a16:creationId xmlns:a16="http://schemas.microsoft.com/office/drawing/2014/main" id="{00114E75-DA28-3D9B-ACC5-9A4FD36D0256}"/>
              </a:ext>
            </a:extLst>
          </p:cNvPr>
          <p:cNvPicPr>
            <a:picLocks noChangeAspect="1"/>
          </p:cNvPicPr>
          <p:nvPr/>
        </p:nvPicPr>
        <p:blipFill>
          <a:blip r:embed="rId5">
            <a:duotone>
              <a:schemeClr val="accent2">
                <a:shade val="45000"/>
                <a:satMod val="135000"/>
              </a:schemeClr>
              <a:prstClr val="white"/>
            </a:duotone>
          </a:blip>
          <a:stretch>
            <a:fillRect/>
          </a:stretch>
        </p:blipFill>
        <p:spPr>
          <a:xfrm>
            <a:off x="2574471" y="3358394"/>
            <a:ext cx="2008415" cy="1465639"/>
          </a:xfrm>
          <a:prstGeom prst="rect">
            <a:avLst/>
          </a:prstGeom>
        </p:spPr>
      </p:pic>
      <p:pic>
        <p:nvPicPr>
          <p:cNvPr id="7" name="Picture 7" descr="Icon&#10;&#10;Description automatically generated">
            <a:extLst>
              <a:ext uri="{FF2B5EF4-FFF2-40B4-BE49-F238E27FC236}">
                <a16:creationId xmlns:a16="http://schemas.microsoft.com/office/drawing/2014/main" id="{5F33DEC3-774B-B583-8514-ABACC27BF9EE}"/>
              </a:ext>
            </a:extLst>
          </p:cNvPr>
          <p:cNvPicPr>
            <a:picLocks noChangeAspect="1"/>
          </p:cNvPicPr>
          <p:nvPr/>
        </p:nvPicPr>
        <p:blipFill>
          <a:blip r:embed="rId6">
            <a:duotone>
              <a:schemeClr val="accent5">
                <a:shade val="45000"/>
                <a:satMod val="135000"/>
              </a:schemeClr>
              <a:prstClr val="white"/>
            </a:duotone>
          </a:blip>
          <a:stretch>
            <a:fillRect/>
          </a:stretch>
        </p:blipFill>
        <p:spPr>
          <a:xfrm>
            <a:off x="485094" y="3476851"/>
            <a:ext cx="1751240" cy="1301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 calcmode="lin" valueType="num">
                                      <p:cBhvr additive="base">
                                        <p:cTn id="7"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1000"/>
                                        <p:tgtEl>
                                          <p:spTgt spid="89"/>
                                        </p:tgtEl>
                                        <p:attrNameLst>
                                          <p:attrName>ppt_x</p:attrName>
                                        </p:attrNameLst>
                                      </p:cBhvr>
                                      <p:tavLst>
                                        <p:tav tm="0">
                                          <p:val>
                                            <p:strVal val="#ppt_x-1"/>
                                          </p:val>
                                        </p:tav>
                                        <p:tav tm="100000">
                                          <p:val>
                                            <p:strVal val="#ppt_x"/>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p:tgtEl>
                                          <p:spTgt spid="87"/>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1000"/>
                                        <p:tgtEl>
                                          <p:spTgt spid="85"/>
                                        </p:tgtEl>
                                        <p:attrNameLst>
                                          <p:attrName>ppt_x</p:attrName>
                                        </p:attrNameLst>
                                      </p:cBhvr>
                                      <p:tavLst>
                                        <p:tav tm="0">
                                          <p:val>
                                            <p:strVal val="#ppt_x+1"/>
                                          </p:val>
                                        </p:tav>
                                        <p:tav tm="100000">
                                          <p:val>
                                            <p:strVal val="#ppt_x"/>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additive="base">
                                        <p:cTn id="34" dur="1000"/>
                                        <p:tgtEl>
                                          <p:spTgt spid="88"/>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1000"/>
                                        <p:tgtEl>
                                          <p:spTgt spid="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Questions/Comments</a:t>
            </a:r>
            <a:endParaRPr/>
          </a:p>
        </p:txBody>
      </p:sp>
      <p:sp>
        <p:nvSpPr>
          <p:cNvPr id="230" name="Google Shape;230;p31"/>
          <p:cNvSpPr txBox="1">
            <a:spLocks noGrp="1"/>
          </p:cNvSpPr>
          <p:nvPr>
            <p:ph type="ctrTitle" idx="2"/>
          </p:nvPr>
        </p:nvSpPr>
        <p:spPr>
          <a:xfrm>
            <a:off x="958801" y="744575"/>
            <a:ext cx="72264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Questions or Comments????</a:t>
            </a:r>
            <a:endParaRPr>
              <a:solidFill>
                <a:schemeClr val="accent5"/>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p:cTn id="7" dur="1000" fill="hold"/>
                                        <p:tgtEl>
                                          <p:spTgt spid="230"/>
                                        </p:tgtEl>
                                        <p:attrNameLst>
                                          <p:attrName>ppt_w</p:attrName>
                                        </p:attrNameLst>
                                      </p:cBhvr>
                                      <p:tavLst>
                                        <p:tav tm="0">
                                          <p:val>
                                            <p:fltVal val="0"/>
                                          </p:val>
                                        </p:tav>
                                        <p:tav tm="100000">
                                          <p:val>
                                            <p:strVal val="#ppt_w"/>
                                          </p:val>
                                        </p:tav>
                                      </p:tavLst>
                                    </p:anim>
                                    <p:anim calcmode="lin" valueType="num">
                                      <p:cBhvr>
                                        <p:cTn id="8" dur="1000" fill="hold"/>
                                        <p:tgtEl>
                                          <p:spTgt spid="230"/>
                                        </p:tgtEl>
                                        <p:attrNameLst>
                                          <p:attrName>ppt_h</p:attrName>
                                        </p:attrNameLst>
                                      </p:cBhvr>
                                      <p:tavLst>
                                        <p:tav tm="0">
                                          <p:val>
                                            <p:fltVal val="0"/>
                                          </p:val>
                                        </p:tav>
                                        <p:tav tm="100000">
                                          <p:val>
                                            <p:strVal val="#ppt_h"/>
                                          </p:val>
                                        </p:tav>
                                      </p:tavLst>
                                    </p:anim>
                                    <p:anim calcmode="lin" valueType="num">
                                      <p:cBhvr>
                                        <p:cTn id="9" dur="1000" fill="hold"/>
                                        <p:tgtEl>
                                          <p:spTgt spid="230"/>
                                        </p:tgtEl>
                                        <p:attrNameLst>
                                          <p:attrName>style.rotation</p:attrName>
                                        </p:attrNameLst>
                                      </p:cBhvr>
                                      <p:tavLst>
                                        <p:tav tm="0">
                                          <p:val>
                                            <p:fltVal val="90"/>
                                          </p:val>
                                        </p:tav>
                                        <p:tav tm="100000">
                                          <p:val>
                                            <p:fltVal val="0"/>
                                          </p:val>
                                        </p:tav>
                                      </p:tavLst>
                                    </p:anim>
                                    <p:animEffect transition="in" filter="fade">
                                      <p:cBhvr>
                                        <p:cTn id="10"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ctrTitle"/>
          </p:nvPr>
        </p:nvSpPr>
        <p:spPr>
          <a:xfrm>
            <a:off x="311700" y="744575"/>
            <a:ext cx="8520600" cy="1291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a:t>
            </a:r>
            <a:endParaRPr/>
          </a:p>
        </p:txBody>
      </p:sp>
      <p:sp>
        <p:nvSpPr>
          <p:cNvPr id="236" name="Google Shape;236;p32"/>
          <p:cNvSpPr txBox="1">
            <a:spLocks noGrp="1"/>
          </p:cNvSpPr>
          <p:nvPr>
            <p:ph type="subTitle" idx="1"/>
          </p:nvPr>
        </p:nvSpPr>
        <p:spPr>
          <a:xfrm>
            <a:off x="368800" y="23310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800">
                <a:latin typeface="Caveat"/>
                <a:ea typeface="Caveat"/>
                <a:cs typeface="Caveat"/>
                <a:sym typeface="Caveat"/>
              </a:rPr>
              <a:t>CoachingwithKasie.com</a:t>
            </a:r>
            <a:endParaRPr sz="3800">
              <a:latin typeface="Caveat"/>
              <a:ea typeface="Caveat"/>
              <a:cs typeface="Caveat"/>
              <a:sym typeface="Cavea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After this Workshop …. </a:t>
            </a:r>
            <a:endParaRPr/>
          </a:p>
        </p:txBody>
      </p:sp>
      <p:sp>
        <p:nvSpPr>
          <p:cNvPr id="77" name="Google Shape;77;p12"/>
          <p:cNvSpPr txBox="1"/>
          <p:nvPr/>
        </p:nvSpPr>
        <p:spPr>
          <a:xfrm>
            <a:off x="1337925" y="1740600"/>
            <a:ext cx="6735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You will have the necessary </a:t>
            </a:r>
            <a:r>
              <a:rPr lang="en" sz="2400" b="1">
                <a:solidFill>
                  <a:schemeClr val="accent5"/>
                </a:solidFill>
              </a:rPr>
              <a:t>tools</a:t>
            </a:r>
            <a:r>
              <a:rPr lang="en" sz="2400">
                <a:solidFill>
                  <a:schemeClr val="dk2"/>
                </a:solidFill>
              </a:rPr>
              <a:t> to </a:t>
            </a:r>
            <a:r>
              <a:rPr lang="en" sz="2400" b="1">
                <a:solidFill>
                  <a:schemeClr val="accent5"/>
                </a:solidFill>
              </a:rPr>
              <a:t>create</a:t>
            </a:r>
            <a:r>
              <a:rPr lang="en" sz="2400">
                <a:solidFill>
                  <a:schemeClr val="dk2"/>
                </a:solidFill>
              </a:rPr>
              <a:t> and </a:t>
            </a:r>
            <a:r>
              <a:rPr lang="en" sz="2400" b="1">
                <a:solidFill>
                  <a:schemeClr val="accent5"/>
                </a:solidFill>
              </a:rPr>
              <a:t>facilitate</a:t>
            </a:r>
            <a:r>
              <a:rPr lang="en" sz="2400">
                <a:solidFill>
                  <a:schemeClr val="dk2"/>
                </a:solidFill>
              </a:rPr>
              <a:t> an </a:t>
            </a:r>
            <a:r>
              <a:rPr lang="en" sz="2400" b="1">
                <a:solidFill>
                  <a:schemeClr val="accent5"/>
                </a:solidFill>
              </a:rPr>
              <a:t>agile maturity assessment</a:t>
            </a:r>
            <a:r>
              <a:rPr lang="en" sz="2400">
                <a:solidFill>
                  <a:schemeClr val="dk2"/>
                </a:solidFill>
              </a:rPr>
              <a:t> that is </a:t>
            </a:r>
            <a:r>
              <a:rPr lang="en" sz="2400" b="1">
                <a:solidFill>
                  <a:schemeClr val="accent5"/>
                </a:solidFill>
              </a:rPr>
              <a:t>relevant</a:t>
            </a:r>
            <a:r>
              <a:rPr lang="en" sz="2400">
                <a:solidFill>
                  <a:schemeClr val="dk2"/>
                </a:solidFill>
              </a:rPr>
              <a:t> to your teams or your organization and can be used to </a:t>
            </a:r>
            <a:r>
              <a:rPr lang="en" sz="2400" b="1">
                <a:solidFill>
                  <a:schemeClr val="accent5"/>
                </a:solidFill>
              </a:rPr>
              <a:t>improve</a:t>
            </a:r>
            <a:r>
              <a:rPr lang="en" sz="2400">
                <a:solidFill>
                  <a:schemeClr val="dk2"/>
                </a:solidFill>
              </a:rPr>
              <a:t> </a:t>
            </a:r>
            <a:r>
              <a:rPr lang="en" sz="2400" b="1">
                <a:solidFill>
                  <a:schemeClr val="accent5"/>
                </a:solidFill>
              </a:rPr>
              <a:t>agility</a:t>
            </a:r>
            <a:r>
              <a:rPr lang="en" sz="2400">
                <a:solidFill>
                  <a:schemeClr val="dk2"/>
                </a:solidFill>
              </a:rPr>
              <a:t>.</a:t>
            </a:r>
            <a:endParaRPr sz="2400" b="1">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91E5-A921-433C-2B3B-2B79B271242B}"/>
              </a:ext>
            </a:extLst>
          </p:cNvPr>
          <p:cNvSpPr>
            <a:spLocks noGrp="1"/>
          </p:cNvSpPr>
          <p:nvPr>
            <p:ph type="title"/>
          </p:nvPr>
        </p:nvSpPr>
        <p:spPr/>
        <p:txBody>
          <a:bodyPr>
            <a:normAutofit fontScale="90000"/>
          </a:bodyPr>
          <a:lstStyle/>
          <a:p>
            <a:pPr algn="ctr"/>
            <a:r>
              <a:rPr lang="en-US" dirty="0"/>
              <a:t>What are the Biggest Challenges you Face with your Agile Transformation?</a:t>
            </a:r>
          </a:p>
        </p:txBody>
      </p:sp>
      <p:pic>
        <p:nvPicPr>
          <p:cNvPr id="4" name="Picture 3" descr="Icon&#10;&#10;Description automatically generated">
            <a:extLst>
              <a:ext uri="{FF2B5EF4-FFF2-40B4-BE49-F238E27FC236}">
                <a16:creationId xmlns:a16="http://schemas.microsoft.com/office/drawing/2014/main" id="{B4616452-A0AF-8677-98A7-C0C1B3C67F48}"/>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3275516" y="1735785"/>
            <a:ext cx="2592967" cy="2592967"/>
          </a:xfrm>
          <a:prstGeom prst="rect">
            <a:avLst/>
          </a:prstGeom>
        </p:spPr>
      </p:pic>
    </p:spTree>
    <p:extLst>
      <p:ext uri="{BB962C8B-B14F-4D97-AF65-F5344CB8AC3E}">
        <p14:creationId xmlns:p14="http://schemas.microsoft.com/office/powerpoint/2010/main" val="18046471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7660B-514E-1DAA-2EC4-D152F84A9DBA}"/>
              </a:ext>
            </a:extLst>
          </p:cNvPr>
          <p:cNvPicPr>
            <a:picLocks/>
          </p:cNvPicPr>
          <p:nvPr>
            <p:custDataLst>
              <p:tags r:id="rId2"/>
            </p:custDataLst>
          </p:nvPr>
        </p:nvPicPr>
        <p:blipFill>
          <a:blip r:embed="rId8"/>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355C98F2-CF79-6F52-835A-8FB25F573EFF}"/>
              </a:ext>
            </a:extLst>
          </p:cNvPr>
          <p:cNvPicPr>
            <a:picLocks/>
          </p:cNvPicPr>
          <p:nvPr>
            <p:custDataLst>
              <p:tags r:id="rId3"/>
            </p:custDataLst>
          </p:nvPr>
        </p:nvPicPr>
        <p:blipFill>
          <a:blip r:embed="rId9"/>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2C3CC1C0-296E-5EA5-DCAB-14A9CC7C791B}"/>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What are the Biggest Challenges you Face with your Agile Transformation?</a:t>
            </a:r>
          </a:p>
        </p:txBody>
      </p:sp>
      <p:sp>
        <p:nvSpPr>
          <p:cNvPr id="7" name="Rectangle 6">
            <a:extLst>
              <a:ext uri="{FF2B5EF4-FFF2-40B4-BE49-F238E27FC236}">
                <a16:creationId xmlns:a16="http://schemas.microsoft.com/office/drawing/2014/main" id="{B87E2A1B-CB94-421A-DFF6-A40DF837FAA2}"/>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001721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p:cNvPicPr preferRelativeResize="0"/>
          <p:nvPr/>
        </p:nvPicPr>
        <p:blipFill>
          <a:blip r:embed="rId3">
            <a:alphaModFix/>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5153257" y="2993826"/>
            <a:ext cx="4091594" cy="2149674"/>
          </a:xfrm>
          <a:prstGeom prst="rect">
            <a:avLst/>
          </a:prstGeom>
          <a:noFill/>
          <a:ln>
            <a:noFill/>
          </a:ln>
        </p:spPr>
      </p:pic>
      <p:sp>
        <p:nvSpPr>
          <p:cNvPr id="103" name="Google Shape;10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Why Behind Agile Maturity Assessments ….</a:t>
            </a:r>
            <a:endParaRPr/>
          </a:p>
        </p:txBody>
      </p:sp>
      <p:sp>
        <p:nvSpPr>
          <p:cNvPr id="104" name="Google Shape;104;p15"/>
          <p:cNvSpPr txBox="1"/>
          <p:nvPr/>
        </p:nvSpPr>
        <p:spPr>
          <a:xfrm>
            <a:off x="1476325" y="1402500"/>
            <a:ext cx="5905200" cy="3313697"/>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 sz="2000" dirty="0">
                <a:solidFill>
                  <a:schemeClr val="dk2"/>
                </a:solidFill>
              </a:rPr>
              <a:t>Help teams come to a common understanding of what agile maturity looks like</a:t>
            </a:r>
            <a:endParaRPr sz="2000" dirty="0">
              <a:solidFill>
                <a:schemeClr val="dk2"/>
              </a:solidFill>
            </a:endParaRPr>
          </a:p>
          <a:p>
            <a:pPr marL="457200" lvl="0" indent="-273050" algn="l" rtl="0">
              <a:spcBef>
                <a:spcPts val="1000"/>
              </a:spcBef>
              <a:spcAft>
                <a:spcPts val="1200"/>
              </a:spcAft>
              <a:buSzPts val="700"/>
              <a:buChar char="●"/>
            </a:pPr>
            <a:r>
              <a:rPr lang="en" sz="2000" dirty="0">
                <a:solidFill>
                  <a:schemeClr val="dk2"/>
                </a:solidFill>
              </a:rPr>
              <a:t>Build a clear path for continuous improvement</a:t>
            </a:r>
          </a:p>
          <a:p>
            <a:pPr marL="457200" lvl="0" indent="-273050" algn="l" rtl="0">
              <a:spcBef>
                <a:spcPts val="1000"/>
              </a:spcBef>
              <a:spcAft>
                <a:spcPts val="1200"/>
              </a:spcAft>
              <a:buSzPts val="700"/>
              <a:buChar char="●"/>
            </a:pPr>
            <a:r>
              <a:rPr lang="en" sz="2000" dirty="0">
                <a:solidFill>
                  <a:schemeClr val="dk2"/>
                </a:solidFill>
              </a:rPr>
              <a:t>Alignment on practices and processes</a:t>
            </a:r>
            <a:endParaRPr sz="2000" dirty="0">
              <a:solidFill>
                <a:schemeClr val="dk2"/>
              </a:solidFill>
            </a:endParaRPr>
          </a:p>
          <a:p>
            <a:pPr marL="457200" lvl="0" indent="-273050" algn="l" rtl="0">
              <a:spcBef>
                <a:spcPts val="1000"/>
              </a:spcBef>
              <a:spcAft>
                <a:spcPts val="1200"/>
              </a:spcAft>
              <a:buSzPts val="700"/>
              <a:buChar char="●"/>
            </a:pPr>
            <a:r>
              <a:rPr lang="en-US" sz="2000" dirty="0">
                <a:solidFill>
                  <a:schemeClr val="dk2"/>
                </a:solidFill>
              </a:rPr>
              <a:t>Leadership engagement</a:t>
            </a:r>
            <a:endParaRPr sz="2000" dirty="0">
              <a:solidFill>
                <a:schemeClr val="dk2"/>
              </a:solidFill>
            </a:endParaRPr>
          </a:p>
          <a:p>
            <a:pPr marL="457200" lvl="0" indent="-273050" algn="l" rtl="0">
              <a:spcBef>
                <a:spcPts val="1000"/>
              </a:spcBef>
              <a:spcAft>
                <a:spcPts val="1200"/>
              </a:spcAft>
              <a:buSzPts val="700"/>
              <a:buChar char="●"/>
            </a:pPr>
            <a:r>
              <a:rPr lang="en" sz="2000" dirty="0">
                <a:solidFill>
                  <a:schemeClr val="dk2"/>
                </a:solidFill>
              </a:rPr>
              <a:t>Doing Agile vs Being Agile</a:t>
            </a:r>
            <a:endParaRPr sz="2000"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
                                            <p:txEl>
                                              <p:pRg st="3" end="3"/>
                                            </p:txEl>
                                          </p:spTgt>
                                        </p:tgtEl>
                                        <p:attrNameLst>
                                          <p:attrName>style.visibility</p:attrName>
                                        </p:attrNameLst>
                                      </p:cBhvr>
                                      <p:to>
                                        <p:strVal val="visible"/>
                                      </p:to>
                                    </p:set>
                                    <p:anim calcmode="lin" valueType="num">
                                      <p:cBhvr additive="base">
                                        <p:cTn id="25" dur="500" fill="hold"/>
                                        <p:tgtEl>
                                          <p:spTgt spid="10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
                                            <p:txEl>
                                              <p:pRg st="4" end="4"/>
                                            </p:txEl>
                                          </p:spTgt>
                                        </p:tgtEl>
                                        <p:attrNameLst>
                                          <p:attrName>style.visibility</p:attrName>
                                        </p:attrNameLst>
                                      </p:cBhvr>
                                      <p:to>
                                        <p:strVal val="visible"/>
                                      </p:to>
                                    </p:set>
                                    <p:anim calcmode="lin" valueType="num">
                                      <p:cBhvr additive="base">
                                        <p:cTn id="31" dur="500" fill="hold"/>
                                        <p:tgtEl>
                                          <p:spTgt spid="10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Build vs Buy ….</a:t>
            </a:r>
            <a:endParaRPr dirty="0"/>
          </a:p>
        </p:txBody>
      </p:sp>
      <p:sp>
        <p:nvSpPr>
          <p:cNvPr id="2" name="Google Shape;104;p15">
            <a:extLst>
              <a:ext uri="{FF2B5EF4-FFF2-40B4-BE49-F238E27FC236}">
                <a16:creationId xmlns:a16="http://schemas.microsoft.com/office/drawing/2014/main" id="{F99F3F70-5CFE-ADAC-BAFF-A0EF62CF9D6E}"/>
              </a:ext>
            </a:extLst>
          </p:cNvPr>
          <p:cNvSpPr txBox="1"/>
          <p:nvPr/>
        </p:nvSpPr>
        <p:spPr>
          <a:xfrm>
            <a:off x="2447311" y="1584243"/>
            <a:ext cx="4577692" cy="2492960"/>
          </a:xfrm>
          <a:prstGeom prst="rect">
            <a:avLst/>
          </a:prstGeom>
          <a:noFill/>
          <a:ln>
            <a:noFill/>
          </a:ln>
        </p:spPr>
        <p:txBody>
          <a:bodyPr spcFirstLastPara="1" wrap="square" lIns="91425" tIns="91425" rIns="91425" bIns="91425" numCol="1" anchor="t" anchorCtr="0">
            <a:spAutoFit/>
          </a:bodyPr>
          <a:lstStyle/>
          <a:p>
            <a:pPr marL="457200" indent="-273050">
              <a:spcAft>
                <a:spcPts val="1200"/>
              </a:spcAft>
              <a:buSzPts val="700"/>
              <a:buChar char="●"/>
            </a:pPr>
            <a:r>
              <a:rPr lang="en" sz="2000" dirty="0">
                <a:solidFill>
                  <a:schemeClr val="dk2"/>
                </a:solidFill>
              </a:rPr>
              <a:t>Budget</a:t>
            </a:r>
          </a:p>
          <a:p>
            <a:pPr marL="457200" indent="-273050">
              <a:spcAft>
                <a:spcPts val="1200"/>
              </a:spcAft>
              <a:buSzPts val="700"/>
              <a:buChar char="●"/>
            </a:pPr>
            <a:r>
              <a:rPr lang="en" sz="2000" dirty="0">
                <a:solidFill>
                  <a:schemeClr val="dk2"/>
                </a:solidFill>
              </a:rPr>
              <a:t>Scale</a:t>
            </a:r>
          </a:p>
          <a:p>
            <a:pPr marL="457200" indent="-273050">
              <a:spcAft>
                <a:spcPts val="1200"/>
              </a:spcAft>
              <a:buSzPts val="700"/>
              <a:buChar char="●"/>
            </a:pPr>
            <a:r>
              <a:rPr lang="en" sz="2000" dirty="0">
                <a:solidFill>
                  <a:schemeClr val="dk2"/>
                </a:solidFill>
              </a:rPr>
              <a:t>State of Agile Transformation</a:t>
            </a:r>
          </a:p>
          <a:p>
            <a:pPr marL="457200" indent="-273050">
              <a:spcAft>
                <a:spcPts val="1200"/>
              </a:spcAft>
              <a:buSzPts val="700"/>
              <a:buChar char="●"/>
            </a:pPr>
            <a:r>
              <a:rPr lang="en" sz="2000" dirty="0">
                <a:solidFill>
                  <a:schemeClr val="dk2"/>
                </a:solidFill>
              </a:rPr>
              <a:t>Timing</a:t>
            </a:r>
          </a:p>
          <a:p>
            <a:pPr marL="457200" indent="-273050">
              <a:spcAft>
                <a:spcPts val="1200"/>
              </a:spcAft>
              <a:buSzPts val="700"/>
              <a:buChar char="●"/>
            </a:pPr>
            <a:r>
              <a:rPr lang="en" sz="2000" dirty="0">
                <a:solidFill>
                  <a:schemeClr val="dk2"/>
                </a:solidFill>
              </a:rPr>
              <a:t>Right Fit</a:t>
            </a:r>
          </a:p>
        </p:txBody>
      </p:sp>
      <p:pic>
        <p:nvPicPr>
          <p:cNvPr id="1026" name="Picture 2" descr="Build vs Buy: Recommendations for a best-fit software solution | Headspring">
            <a:extLst>
              <a:ext uri="{FF2B5EF4-FFF2-40B4-BE49-F238E27FC236}">
                <a16:creationId xmlns:a16="http://schemas.microsoft.com/office/drawing/2014/main" id="{1B7A4B4E-F767-F12A-094E-04B4089B0BA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7801" y="2656671"/>
            <a:ext cx="2376802" cy="2376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4" name="Title 3">
            <a:extLst>
              <a:ext uri="{FF2B5EF4-FFF2-40B4-BE49-F238E27FC236}">
                <a16:creationId xmlns:a16="http://schemas.microsoft.com/office/drawing/2014/main" id="{2F36B42E-967A-A678-A9AC-FCD0F7BF25E0}"/>
              </a:ext>
            </a:extLst>
          </p:cNvPr>
          <p:cNvSpPr>
            <a:spLocks noGrp="1"/>
          </p:cNvSpPr>
          <p:nvPr>
            <p:ph type="title"/>
          </p:nvPr>
        </p:nvSpPr>
        <p:spPr/>
        <p:txBody>
          <a:bodyPr>
            <a:normAutofit fontScale="90000"/>
          </a:bodyPr>
          <a:lstStyle/>
          <a:p>
            <a:r>
              <a:rPr lang="en-US" dirty="0"/>
              <a:t>Keep it Simple ….</a:t>
            </a:r>
          </a:p>
        </p:txBody>
      </p:sp>
      <p:sp>
        <p:nvSpPr>
          <p:cNvPr id="7" name="Google Shape;104;p15">
            <a:extLst>
              <a:ext uri="{FF2B5EF4-FFF2-40B4-BE49-F238E27FC236}">
                <a16:creationId xmlns:a16="http://schemas.microsoft.com/office/drawing/2014/main" id="{783F4FA8-D454-AE83-0908-8701D9C94C32}"/>
              </a:ext>
            </a:extLst>
          </p:cNvPr>
          <p:cNvSpPr txBox="1"/>
          <p:nvPr/>
        </p:nvSpPr>
        <p:spPr>
          <a:xfrm>
            <a:off x="1476325" y="1229529"/>
            <a:ext cx="5905200" cy="3005921"/>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1200"/>
              </a:spcAft>
              <a:buSzPts val="700"/>
              <a:buChar char="●"/>
            </a:pPr>
            <a:r>
              <a:rPr lang="en-US" sz="2000" dirty="0">
                <a:solidFill>
                  <a:schemeClr val="dk2"/>
                </a:solidFill>
              </a:rPr>
              <a:t>Cover the basics</a:t>
            </a:r>
            <a:endParaRPr sz="2000" dirty="0">
              <a:solidFill>
                <a:schemeClr val="dk2"/>
              </a:solidFill>
            </a:endParaRPr>
          </a:p>
          <a:p>
            <a:pPr marL="457200" lvl="0" indent="-273050" algn="l" rtl="0">
              <a:spcBef>
                <a:spcPts val="1000"/>
              </a:spcBef>
              <a:spcAft>
                <a:spcPts val="1200"/>
              </a:spcAft>
              <a:buSzPts val="700"/>
              <a:buChar char="●"/>
            </a:pPr>
            <a:r>
              <a:rPr lang="en" sz="2000" dirty="0">
                <a:solidFill>
                  <a:schemeClr val="dk2"/>
                </a:solidFill>
              </a:rPr>
              <a:t>Gather enough information to ACT</a:t>
            </a:r>
          </a:p>
          <a:p>
            <a:pPr marL="457200" lvl="0" indent="-273050" algn="l" rtl="0">
              <a:spcBef>
                <a:spcPts val="1000"/>
              </a:spcBef>
              <a:spcAft>
                <a:spcPts val="1200"/>
              </a:spcAft>
              <a:buSzPts val="700"/>
              <a:buChar char="●"/>
            </a:pPr>
            <a:r>
              <a:rPr lang="en-US" sz="2000" dirty="0">
                <a:solidFill>
                  <a:schemeClr val="dk2"/>
                </a:solidFill>
              </a:rPr>
              <a:t>Be intentional</a:t>
            </a:r>
            <a:endParaRPr sz="2000" dirty="0">
              <a:solidFill>
                <a:schemeClr val="dk2"/>
              </a:solidFill>
            </a:endParaRPr>
          </a:p>
          <a:p>
            <a:pPr marL="457200" lvl="0" indent="-273050" algn="l" rtl="0">
              <a:spcBef>
                <a:spcPts val="1000"/>
              </a:spcBef>
              <a:spcAft>
                <a:spcPts val="1200"/>
              </a:spcAft>
              <a:buSzPts val="700"/>
              <a:buChar char="●"/>
            </a:pPr>
            <a:r>
              <a:rPr lang="en-US" sz="2000" dirty="0">
                <a:solidFill>
                  <a:schemeClr val="dk2"/>
                </a:solidFill>
              </a:rPr>
              <a:t>Use what’s already out there</a:t>
            </a:r>
          </a:p>
          <a:p>
            <a:pPr marL="457200" lvl="0" indent="-273050" algn="l" rtl="0">
              <a:spcBef>
                <a:spcPts val="1000"/>
              </a:spcBef>
              <a:spcAft>
                <a:spcPts val="1200"/>
              </a:spcAft>
              <a:buSzPts val="700"/>
              <a:buChar char="●"/>
            </a:pPr>
            <a:r>
              <a:rPr lang="en-US" sz="2000" dirty="0">
                <a:solidFill>
                  <a:schemeClr val="dk2"/>
                </a:solidFill>
              </a:rPr>
              <a:t>Purchase a tool when you’re ready</a:t>
            </a:r>
            <a:endParaRPr sz="2000" dirty="0">
              <a:solidFill>
                <a:schemeClr val="dk2"/>
              </a:solidFill>
            </a:endParaRPr>
          </a:p>
        </p:txBody>
      </p:sp>
      <p:pic>
        <p:nvPicPr>
          <p:cNvPr id="2050" name="Picture 2" descr="simple Icon - Download simple Icon 3883810 | Noun Project">
            <a:extLst>
              <a:ext uri="{FF2B5EF4-FFF2-40B4-BE49-F238E27FC236}">
                <a16:creationId xmlns:a16="http://schemas.microsoft.com/office/drawing/2014/main" id="{F4C5ECBB-9E24-3120-E0B0-FB8133EF76F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4800" y="3390900"/>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21;p17">
            <a:extLst>
              <a:ext uri="{FF2B5EF4-FFF2-40B4-BE49-F238E27FC236}">
                <a16:creationId xmlns:a16="http://schemas.microsoft.com/office/drawing/2014/main" id="{5AA03284-4068-9D4D-A696-43945879AC6B}"/>
              </a:ext>
            </a:extLst>
          </p:cNvPr>
          <p:cNvPicPr preferRelativeResize="0"/>
          <p:nvPr/>
        </p:nvPicPr>
        <p:blipFill>
          <a:blip r:embed="rId4">
            <a:alphaModFix/>
          </a:blip>
          <a:stretch>
            <a:fillRect/>
          </a:stretch>
        </p:blipFill>
        <p:spPr>
          <a:xfrm>
            <a:off x="2051675" y="3558685"/>
            <a:ext cx="3066425" cy="17771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e16affcd-8a48-46da-b13d-0e6758246e8b"/>
  <p:tag name="SLIDO_EVENT_SECTION_UUID" val="5616514d-4e3a-4f08-9a06-6c16ccc2bb2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M2NjIzNjh9"/>
  <p:tag name="SLIDO_TYPE" val="SlidoPoll"/>
  <p:tag name="SLIDO_POLL_UUID" val="7964356b-965f-43e5-b358-56ea4201ac90"/>
  <p:tag name="SLIDO_TIMELINE" val="W3sicG9sbFF1ZXN0aW9uVXVpZCI6IjllNmI2YmFjLWFlYjUtNGQ0ZS05ZmJhLTkxY2VkZTYwYzgxN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M2NjYzMTR9"/>
  <p:tag name="SLIDO_TYPE" val="SlidoPoll"/>
  <p:tag name="SLIDO_POLL_UUID" val="2b669b97-ebfc-4740-82a9-97952230b6cc"/>
  <p:tag name="SLIDO_TIMELINE" val="W3sicG9sbFF1ZXN0aW9uVXVpZCI6IjMyMTg0ODk3LTk3NTItNDA4OS1hMjdjLTUzODhlZDhmODE2Z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34.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38.png"/></Relationships>
</file>

<file path=ppt/webextensions/webextension1.xml><?xml version="1.0" encoding="utf-8"?>
<we:webextension xmlns:we="http://schemas.microsoft.com/office/webextensions/webextension/2010/11" id="{B752782F-815F-5A4A-B892-EDF84ADEC944}">
  <we:reference id="wa104382064" version="1.0.0.2" store="en-US" storeType="OMEX"/>
  <we:alternateReferences>
    <we:reference id="wa104382064" version="1.0.0.2" store="wa104382064" storeType="OMEX"/>
  </we:alternateReferences>
  <we:properties>
    <we:property name="HH" value="0"/>
    <we:property name="HH-reminder" value="&quot;--&quot;"/>
    <we:property name="MM" value="5"/>
    <we:property name="MM-reminder" value="1"/>
    <we:property name="SS" value="0"/>
    <we:property name="SS-reminder" value="&quot;--&quot;"/>
    <we:property name="canvash" value="160"/>
    <we:property name="canvasw" value="160"/>
    <we:property name="clocktype" value="&quot;digital&quot;"/>
    <we:property name="interval" value="5"/>
    <we:property name="radius" value="72"/>
    <we:property name="tickType" value="&quot;none&quot;"/>
    <we:property name="timeupType" value="&quot;alarm&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B752782F-815F-5A4A-B892-EDF84ADEC944}">
  <we:reference id="wa104382064" version="1.0.0.2" store="en-US" storeType="OMEX"/>
  <we:alternateReferences>
    <we:reference id="wa104382064" version="1.0.0.2" store="wa104382064" storeType="OMEX"/>
  </we:alternateReferences>
  <we:properties>
    <we:property name="HH" value="0"/>
    <we:property name="HH-reminder" value="&quot;--&quot;"/>
    <we:property name="MM" value="7"/>
    <we:property name="MM-reminder" value="1"/>
    <we:property name="SS" value="0"/>
    <we:property name="SS-reminder" value="&quot;--&quot;"/>
    <we:property name="canvash" value="160"/>
    <we:property name="canvasw" value="160"/>
    <we:property name="clocktype" value="&quot;digital&quot;"/>
    <we:property name="interval" value="5"/>
    <we:property name="radius" value="72"/>
    <we:property name="tickType" value="&quot;none&quot;"/>
    <we:property name="timeupType" value="&quot;alarm&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B752782F-815F-5A4A-B892-EDF84ADEC944}">
  <we:reference id="wa104382064" version="1.0.0.2" store="en-US" storeType="OMEX"/>
  <we:alternateReferences>
    <we:reference id="wa104382064" version="1.0.0.2" store="wa104382064" storeType="OMEX"/>
  </we:alternateReferences>
  <we:properties>
    <we:property name="HH" value="0"/>
    <we:property name="HH-reminder" value="&quot;--&quot;"/>
    <we:property name="MM" value="2"/>
    <we:property name="MM-reminder" value="1"/>
    <we:property name="SS" value="0"/>
    <we:property name="SS-reminder" value="&quot;--&quot;"/>
    <we:property name="canvash" value="160"/>
    <we:property name="canvasw" value="160"/>
    <we:property name="clocktype" value="&quot;digital&quot;"/>
    <we:property name="interval" value="5"/>
    <we:property name="radius" value="72"/>
    <we:property name="tickType" value="&quot;none&quot;"/>
    <we:property name="timeupType" value="&quot;alarm&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4107AB9D-0D9E-42DA-B9DD-A45AB5124AC9}">
  <we:reference id="wa104382064" version="1.0.0.2" store="en-US" storeType="OMEX"/>
  <we:alternateReferences>
    <we:reference id="wa104382064" version="1.0.0.2" store="wa104382064" storeType="OMEX"/>
  </we:alternateReferences>
  <we:properties>
    <we:property name="HH" value="0"/>
    <we:property name="HH-reminder" value="&quot;--&quot;"/>
    <we:property name="MM" value="10"/>
    <we:property name="MM-reminder" value="2"/>
    <we:property name="SS" value="0"/>
    <we:property name="SS-reminder" value="&quot;--&quot;"/>
    <we:property name="canvash" value="131"/>
    <we:property name="canvasw" value="131"/>
    <we:property name="clocktype" value="&quot;digital&quot;"/>
    <we:property name="interval" value="5"/>
    <we:property name="isCountUp" value="false"/>
    <we:property name="radius" value="58.95"/>
    <we:property name="showCombi" value="false"/>
    <we:property name="tickType" value="&quot;none&quot;"/>
    <we:property name="timeupType" value="&quot;alar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8324</TotalTime>
  <Words>3904</Words>
  <Application>Microsoft Macintosh PowerPoint</Application>
  <PresentationFormat>On-screen Show (16:9)</PresentationFormat>
  <Paragraphs>236</Paragraphs>
  <Slides>31</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Caveat</vt:lpstr>
      <vt:lpstr>Arial</vt:lpstr>
      <vt:lpstr>Simple Light</vt:lpstr>
      <vt:lpstr>Building Your Own Agile Maturity Assessment</vt:lpstr>
      <vt:lpstr> Kasie Kremenak CoachingwithKasie.com</vt:lpstr>
      <vt:lpstr>What to Expect ….</vt:lpstr>
      <vt:lpstr>After this Workshop …. </vt:lpstr>
      <vt:lpstr>What are the Biggest Challenges you Face with your Agile Transformation?</vt:lpstr>
      <vt:lpstr>PowerPoint Presentation</vt:lpstr>
      <vt:lpstr>The Why Behind Agile Maturity Assessments ….</vt:lpstr>
      <vt:lpstr>Build vs Buy ….</vt:lpstr>
      <vt:lpstr>Keep it Simple ….</vt:lpstr>
      <vt:lpstr>Let’s Create an Assessment</vt:lpstr>
      <vt:lpstr>Let’s Create an Assessment</vt:lpstr>
      <vt:lpstr>5 Minutes  </vt:lpstr>
      <vt:lpstr>PowerPoint Presentation</vt:lpstr>
      <vt:lpstr>Let’s Create an Assessment</vt:lpstr>
      <vt:lpstr>Let’s Create an Assessment</vt:lpstr>
      <vt:lpstr>7 Minutes  </vt:lpstr>
      <vt:lpstr>Let’s Create an Assessment</vt:lpstr>
      <vt:lpstr>2 Minutes  </vt:lpstr>
      <vt:lpstr>Let’s Create an Assessment</vt:lpstr>
      <vt:lpstr>Let’s Create an Assessment</vt:lpstr>
      <vt:lpstr>Let’s Create an Assessment</vt:lpstr>
      <vt:lpstr>10 Minutes  </vt:lpstr>
      <vt:lpstr>Discussion ….</vt:lpstr>
      <vt:lpstr>Let’s Create an Assessment</vt:lpstr>
      <vt:lpstr>Time to Execute</vt:lpstr>
      <vt:lpstr>Analyze the Results</vt:lpstr>
      <vt:lpstr>Analyze the Results</vt:lpstr>
      <vt:lpstr>Time to Act</vt:lpstr>
      <vt:lpstr>In Summary ….</vt:lpstr>
      <vt:lpstr>Questions/Comments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Your Own Agile Maturity Assessment</dc:title>
  <dc:creator>fireb</dc:creator>
  <cp:lastModifiedBy>kasie lombardi</cp:lastModifiedBy>
  <cp:revision>40</cp:revision>
  <dcterms:modified xsi:type="dcterms:W3CDTF">2022-06-07T13:56:20Z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1.3.1.2927</vt:lpwstr>
  </property>
</Properties>
</file>