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13"/>
  </p:notesMasterIdLst>
  <p:sldIdLst>
    <p:sldId id="256" r:id="rId3"/>
    <p:sldId id="257" r:id="rId4"/>
    <p:sldId id="258" r:id="rId5"/>
    <p:sldId id="261" r:id="rId6"/>
    <p:sldId id="262" r:id="rId7"/>
    <p:sldId id="270" r:id="rId8"/>
    <p:sldId id="259" r:id="rId9"/>
    <p:sldId id="260" r:id="rId10"/>
    <p:sldId id="267" r:id="rId11"/>
    <p:sldId id="269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5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0" name="Shape 17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3000" spc="-29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z="12800" spc="-128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Fact information</a:t>
            </a:r>
          </a:p>
        </p:txBody>
      </p:sp>
      <p:sp>
        <p:nvSpPr>
          <p:cNvPr id="107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>
            <a:spLocks noGrp="1"/>
          </p:cNvSpPr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915009552_2264x1509.jpg"/>
          <p:cNvSpPr>
            <a:spLocks noGrp="1"/>
          </p:cNvSpPr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740519873_3318x2212.jpg"/>
          <p:cNvSpPr>
            <a:spLocks noGrp="1"/>
          </p:cNvSpPr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>
            <a:spLocks noGrp="1"/>
          </p:cNvSpPr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 7"/>
          <p:cNvSpPr/>
          <p:nvPr/>
        </p:nvSpPr>
        <p:spPr>
          <a:xfrm>
            <a:off x="-3" y="0"/>
            <a:ext cx="24377654" cy="3810000"/>
          </a:xfrm>
          <a:prstGeom prst="rect">
            <a:avLst/>
          </a:prstGeom>
          <a:solidFill>
            <a:srgbClr val="549E39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0" name="Rectangle 8"/>
          <p:cNvSpPr/>
          <p:nvPr/>
        </p:nvSpPr>
        <p:spPr>
          <a:xfrm>
            <a:off x="-3" y="10204704"/>
            <a:ext cx="24377654" cy="3511296"/>
          </a:xfrm>
          <a:prstGeom prst="rect">
            <a:avLst/>
          </a:prstGeom>
          <a:solidFill>
            <a:srgbClr val="549E39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1" name="Title Text"/>
          <p:cNvSpPr txBox="1">
            <a:spLocks noGrp="1"/>
          </p:cNvSpPr>
          <p:nvPr>
            <p:ph type="title"/>
          </p:nvPr>
        </p:nvSpPr>
        <p:spPr>
          <a:xfrm>
            <a:off x="2590800" y="4572000"/>
            <a:ext cx="19202400" cy="3035808"/>
          </a:xfrm>
          <a:prstGeom prst="rect">
            <a:avLst/>
          </a:prstGeom>
        </p:spPr>
        <p:txBody>
          <a:bodyPr lIns="91439" tIns="91439" rIns="91439" bIns="91439" anchor="b"/>
          <a:lstStyle>
            <a:lvl1pPr defTabSz="1828800">
              <a:lnSpc>
                <a:spcPct val="90000"/>
              </a:lnSpc>
              <a:defRPr sz="10800" spc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5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590800" y="7918704"/>
            <a:ext cx="19202400" cy="1828801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algn="ctr" defTabSz="1828800">
              <a:spcBef>
                <a:spcPts val="0"/>
              </a:spcBef>
              <a:buSzTx/>
              <a:buNone/>
              <a:defRPr sz="4000" cap="al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 defTabSz="1828800">
              <a:spcBef>
                <a:spcPts val="0"/>
              </a:spcBef>
              <a:buSzTx/>
              <a:buNone/>
              <a:defRPr sz="4000" cap="al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 defTabSz="1828800">
              <a:spcBef>
                <a:spcPts val="0"/>
              </a:spcBef>
              <a:buSzTx/>
              <a:buNone/>
              <a:defRPr sz="4000" cap="al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 defTabSz="1828800">
              <a:spcBef>
                <a:spcPts val="0"/>
              </a:spcBef>
              <a:buSzTx/>
              <a:buNone/>
              <a:defRPr sz="4000" cap="al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 defTabSz="1828800">
              <a:spcBef>
                <a:spcPts val="0"/>
              </a:spcBef>
              <a:buSzTx/>
              <a:buNone/>
              <a:defRPr sz="4000" cap="al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Rectangle 6"/>
          <p:cNvSpPr/>
          <p:nvPr/>
        </p:nvSpPr>
        <p:spPr>
          <a:xfrm>
            <a:off x="0" y="548639"/>
            <a:ext cx="24384000" cy="12618722"/>
          </a:xfrm>
          <a:prstGeom prst="rect">
            <a:avLst/>
          </a:prstGeom>
          <a:solidFill>
            <a:srgbClr val="549E39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lnSpc>
                <a:spcPct val="100000"/>
              </a:lnSpc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1" name="Title Text"/>
          <p:cNvSpPr txBox="1">
            <a:spLocks noGrp="1"/>
          </p:cNvSpPr>
          <p:nvPr>
            <p:ph type="title"/>
          </p:nvPr>
        </p:nvSpPr>
        <p:spPr>
          <a:xfrm>
            <a:off x="2590800" y="4261103"/>
            <a:ext cx="19202400" cy="4718305"/>
          </a:xfrm>
          <a:prstGeom prst="rect">
            <a:avLst/>
          </a:prstGeom>
        </p:spPr>
        <p:txBody>
          <a:bodyPr lIns="91439" tIns="91439" rIns="91439" bIns="91439" anchor="b"/>
          <a:lstStyle>
            <a:lvl1pPr defTabSz="1828800">
              <a:lnSpc>
                <a:spcPct val="90000"/>
              </a:lnSpc>
              <a:defRPr sz="10800" spc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6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590800" y="9144000"/>
            <a:ext cx="19202400" cy="1682496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algn="ctr" defTabSz="1828800">
              <a:spcBef>
                <a:spcPts val="0"/>
              </a:spcBef>
              <a:buSzTx/>
              <a:buNone/>
              <a:defRPr sz="4000" cap="all"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 defTabSz="1828800">
              <a:spcBef>
                <a:spcPts val="0"/>
              </a:spcBef>
              <a:buSzTx/>
              <a:buNone/>
              <a:defRPr sz="4000" cap="all"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 defTabSz="1828800">
              <a:spcBef>
                <a:spcPts val="0"/>
              </a:spcBef>
              <a:buSzTx/>
              <a:buNone/>
              <a:defRPr sz="4000" cap="all"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 defTabSz="1828800">
              <a:spcBef>
                <a:spcPts val="0"/>
              </a:spcBef>
              <a:buSzTx/>
              <a:buNone/>
              <a:defRPr sz="4000" cap="all"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 defTabSz="1828800">
              <a:spcBef>
                <a:spcPts val="0"/>
              </a:spcBef>
              <a:buSzTx/>
              <a:buNone/>
              <a:defRPr sz="4000" cap="all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1222960" y="13203272"/>
            <a:ext cx="478801" cy="476817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11986162"/>
            <a:ext cx="21945600" cy="60579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3000" spc="-28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z="12800" spc="-128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7567581"/>
            <a:ext cx="21945600" cy="2250594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60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60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60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60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60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53597" y="12718893"/>
            <a:ext cx="415178" cy="4103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6408128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z="12800" spc="-128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6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6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6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6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6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19201" y="11988800"/>
            <a:ext cx="21945602" cy="60579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3000" spc="-28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Author and Date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893584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z="12800" spc="-128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3000" spc="-29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Author and Date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15497" y="4585103"/>
            <a:ext cx="9757338" cy="2540002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3" name="Image"/>
          <p:cNvSpPr>
            <a:spLocks noGrp="1"/>
          </p:cNvSpPr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7016751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8911551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1" y="2384649"/>
            <a:ext cx="21945602" cy="832614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Slide Subtitle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904074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53597" y="12718893"/>
            <a:ext cx="415178" cy="4103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1436906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1" name="Image"/>
          <p:cNvSpPr>
            <a:spLocks noGrp="1"/>
          </p:cNvSpPr>
          <p:nvPr>
            <p:ph type="pic" idx="21"/>
          </p:nvPr>
        </p:nvSpPr>
        <p:spPr>
          <a:xfrm>
            <a:off x="12192645" y="718588"/>
            <a:ext cx="10972802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2" name="Slide Subtitl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19201" y="2387600"/>
            <a:ext cx="9757570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Slide Subtitle</a:t>
            </a:r>
          </a:p>
        </p:txBody>
      </p:sp>
      <p:sp>
        <p:nvSpPr>
          <p:cNvPr id="6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19201" y="4023222"/>
            <a:ext cx="9757570" cy="838468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56137" y="12718893"/>
            <a:ext cx="415178" cy="4103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0463319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3242271"/>
            <a:ext cx="21945600" cy="6604002"/>
          </a:xfrm>
          <a:prstGeom prst="rect">
            <a:avLst/>
          </a:prstGeom>
        </p:spPr>
        <p:txBody>
          <a:bodyPr anchor="ctr"/>
          <a:lstStyle>
            <a:lvl1pPr>
              <a:defRPr sz="12800" spc="0"/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53597" y="12718893"/>
            <a:ext cx="415178" cy="4103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7827290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1" y="2384649"/>
            <a:ext cx="21945602" cy="832614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53597" y="12718893"/>
            <a:ext cx="415178" cy="4103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8796516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1" y="2387117"/>
            <a:ext cx="21945602" cy="832614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Agenda Subtitle</a:t>
            </a:r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53597" y="12718893"/>
            <a:ext cx="415178" cy="4103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2387890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3540706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1" y="8462241"/>
            <a:ext cx="21945602" cy="832614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Fact information</a:t>
            </a:r>
          </a:p>
        </p:txBody>
      </p:sp>
      <p:sp>
        <p:nvSpPr>
          <p:cNvPr id="107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8151594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1" y="11100055"/>
            <a:ext cx="21945602" cy="832614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19200" y="4178301"/>
            <a:ext cx="21945600" cy="4416426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53597" y="12718893"/>
            <a:ext cx="415178" cy="4103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58651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3" name="Image"/>
          <p:cNvSpPr>
            <a:spLocks noGrp="1"/>
          </p:cNvSpPr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>
            <a:spLocks noGrp="1"/>
          </p:cNvSpPr>
          <p:nvPr>
            <p:ph type="pic" sz="quarter" idx="21"/>
          </p:nvPr>
        </p:nvSpPr>
        <p:spPr>
          <a:xfrm>
            <a:off x="15744826" y="5581753"/>
            <a:ext cx="7365408" cy="82804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915009552_2264x1509.jpg"/>
          <p:cNvSpPr>
            <a:spLocks noGrp="1"/>
          </p:cNvSpPr>
          <p:nvPr>
            <p:ph type="pic" sz="quarter" idx="22"/>
          </p:nvPr>
        </p:nvSpPr>
        <p:spPr>
          <a:xfrm>
            <a:off x="15363826" y="1270001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740519873_3318x2212.jpg"/>
          <p:cNvSpPr>
            <a:spLocks noGrp="1"/>
          </p:cNvSpPr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53597" y="12718893"/>
            <a:ext cx="415178" cy="4103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9526748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>
            <a:spLocks noGrp="1"/>
          </p:cNvSpPr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53597" y="12718893"/>
            <a:ext cx="415178" cy="4103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8425553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53597" y="12718893"/>
            <a:ext cx="415178" cy="4103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8805781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 7"/>
          <p:cNvSpPr/>
          <p:nvPr/>
        </p:nvSpPr>
        <p:spPr>
          <a:xfrm>
            <a:off x="-3" y="0"/>
            <a:ext cx="24377654" cy="3810000"/>
          </a:xfrm>
          <a:prstGeom prst="rect">
            <a:avLst/>
          </a:prstGeom>
          <a:solidFill>
            <a:srgbClr val="549E39"/>
          </a:solidFill>
          <a:ln w="12700">
            <a:miter lim="400000"/>
          </a:ln>
        </p:spPr>
        <p:txBody>
          <a:bodyPr tIns="91440" bIns="91440" anchor="ctr"/>
          <a:lstStyle/>
          <a:p>
            <a:pPr defTabSz="1828800">
              <a:lnSpc>
                <a:spcPct val="100000"/>
              </a:lnSpc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3600"/>
          </a:p>
        </p:txBody>
      </p:sp>
      <p:sp>
        <p:nvSpPr>
          <p:cNvPr id="150" name="Rectangle 8"/>
          <p:cNvSpPr/>
          <p:nvPr/>
        </p:nvSpPr>
        <p:spPr>
          <a:xfrm>
            <a:off x="-3" y="10204704"/>
            <a:ext cx="24377654" cy="3511296"/>
          </a:xfrm>
          <a:prstGeom prst="rect">
            <a:avLst/>
          </a:prstGeom>
          <a:solidFill>
            <a:srgbClr val="549E39"/>
          </a:solidFill>
          <a:ln w="12700">
            <a:miter lim="400000"/>
          </a:ln>
        </p:spPr>
        <p:txBody>
          <a:bodyPr tIns="91440" bIns="91440" anchor="ctr"/>
          <a:lstStyle/>
          <a:p>
            <a:pPr defTabSz="1828800">
              <a:lnSpc>
                <a:spcPct val="100000"/>
              </a:lnSpc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3600"/>
          </a:p>
        </p:txBody>
      </p:sp>
      <p:sp>
        <p:nvSpPr>
          <p:cNvPr id="151" name="Title Text"/>
          <p:cNvSpPr txBox="1">
            <a:spLocks noGrp="1"/>
          </p:cNvSpPr>
          <p:nvPr>
            <p:ph type="title"/>
          </p:nvPr>
        </p:nvSpPr>
        <p:spPr>
          <a:xfrm>
            <a:off x="2590800" y="4572000"/>
            <a:ext cx="19202400" cy="3035808"/>
          </a:xfrm>
          <a:prstGeom prst="rect">
            <a:avLst/>
          </a:prstGeom>
        </p:spPr>
        <p:txBody>
          <a:bodyPr lIns="91439" tIns="91439" rIns="91439" bIns="91439" anchor="b"/>
          <a:lstStyle>
            <a:lvl1pPr defTabSz="1828800">
              <a:lnSpc>
                <a:spcPct val="90000"/>
              </a:lnSpc>
              <a:defRPr sz="10800" spc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5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590800" y="7918705"/>
            <a:ext cx="19202400" cy="1828802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algn="ctr" defTabSz="1828800">
              <a:spcBef>
                <a:spcPts val="0"/>
              </a:spcBef>
              <a:buSzTx/>
              <a:buNone/>
              <a:defRPr sz="4000" cap="al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 defTabSz="1828800">
              <a:spcBef>
                <a:spcPts val="0"/>
              </a:spcBef>
              <a:buSzTx/>
              <a:buNone/>
              <a:defRPr sz="4000" cap="al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 defTabSz="1828800">
              <a:spcBef>
                <a:spcPts val="0"/>
              </a:spcBef>
              <a:buSzTx/>
              <a:buNone/>
              <a:defRPr sz="4000" cap="al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 defTabSz="1828800">
              <a:spcBef>
                <a:spcPts val="0"/>
              </a:spcBef>
              <a:buSzTx/>
              <a:buNone/>
              <a:defRPr sz="4000" cap="al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 defTabSz="1828800">
              <a:spcBef>
                <a:spcPts val="0"/>
              </a:spcBef>
              <a:buSzTx/>
              <a:buNone/>
              <a:defRPr sz="4000" cap="al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957111" y="12451093"/>
            <a:ext cx="518089" cy="523218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1111035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Rectangle 6"/>
          <p:cNvSpPr/>
          <p:nvPr/>
        </p:nvSpPr>
        <p:spPr>
          <a:xfrm>
            <a:off x="0" y="548641"/>
            <a:ext cx="24384000" cy="12618722"/>
          </a:xfrm>
          <a:prstGeom prst="rect">
            <a:avLst/>
          </a:prstGeom>
          <a:solidFill>
            <a:srgbClr val="549E39"/>
          </a:solidFill>
          <a:ln w="12700">
            <a:miter lim="400000"/>
          </a:ln>
        </p:spPr>
        <p:txBody>
          <a:bodyPr tIns="91440" bIns="91440" anchor="ctr"/>
          <a:lstStyle/>
          <a:p>
            <a:pPr defTabSz="1828800">
              <a:lnSpc>
                <a:spcPct val="100000"/>
              </a:lnSpc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3600"/>
          </a:p>
        </p:txBody>
      </p:sp>
      <p:sp>
        <p:nvSpPr>
          <p:cNvPr id="161" name="Title Text"/>
          <p:cNvSpPr txBox="1">
            <a:spLocks noGrp="1"/>
          </p:cNvSpPr>
          <p:nvPr>
            <p:ph type="title"/>
          </p:nvPr>
        </p:nvSpPr>
        <p:spPr>
          <a:xfrm>
            <a:off x="2590800" y="4261105"/>
            <a:ext cx="19202400" cy="4718306"/>
          </a:xfrm>
          <a:prstGeom prst="rect">
            <a:avLst/>
          </a:prstGeom>
        </p:spPr>
        <p:txBody>
          <a:bodyPr lIns="91439" tIns="91439" rIns="91439" bIns="91439" anchor="b"/>
          <a:lstStyle>
            <a:lvl1pPr defTabSz="1828800">
              <a:lnSpc>
                <a:spcPct val="90000"/>
              </a:lnSpc>
              <a:defRPr sz="10800" spc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6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590800" y="9144000"/>
            <a:ext cx="19202400" cy="1682496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algn="ctr" defTabSz="1828800">
              <a:spcBef>
                <a:spcPts val="0"/>
              </a:spcBef>
              <a:buSzTx/>
              <a:buNone/>
              <a:defRPr sz="4000" cap="all"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 defTabSz="1828800">
              <a:spcBef>
                <a:spcPts val="0"/>
              </a:spcBef>
              <a:buSzTx/>
              <a:buNone/>
              <a:defRPr sz="4000" cap="all"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 defTabSz="1828800">
              <a:spcBef>
                <a:spcPts val="0"/>
              </a:spcBef>
              <a:buSzTx/>
              <a:buNone/>
              <a:defRPr sz="4000" cap="all"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 defTabSz="1828800">
              <a:spcBef>
                <a:spcPts val="0"/>
              </a:spcBef>
              <a:buSzTx/>
              <a:buNone/>
              <a:defRPr sz="4000" cap="all"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 defTabSz="1828800">
              <a:spcBef>
                <a:spcPts val="0"/>
              </a:spcBef>
              <a:buSzTx/>
              <a:buNone/>
              <a:defRPr sz="4000" cap="all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1183674" y="13180073"/>
            <a:ext cx="518089" cy="523218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477478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Slide Subtitle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1" name="Image"/>
          <p:cNvSpPr>
            <a:spLocks noGrp="1"/>
          </p:cNvSpPr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2" name="Slide Subtitl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Slide Subtitle</a:t>
            </a:r>
          </a:p>
        </p:txBody>
      </p:sp>
      <p:sp>
        <p:nvSpPr>
          <p:cNvPr id="6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403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z="12800" spc="0"/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Agenda Subtitle</a:t>
            </a:r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97689" y="12700000"/>
            <a:ext cx="388621" cy="4292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1" y="4013200"/>
            <a:ext cx="21948578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49787" y="12718893"/>
            <a:ext cx="415178" cy="41036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2035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transition spd="med"/>
  <p:txStyles>
    <p:titleStyle>
      <a:lvl1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itle 1"/>
          <p:cNvSpPr txBox="1">
            <a:spLocks noGrp="1"/>
          </p:cNvSpPr>
          <p:nvPr>
            <p:ph type="title"/>
          </p:nvPr>
        </p:nvSpPr>
        <p:spPr>
          <a:xfrm>
            <a:off x="673765" y="4572000"/>
            <a:ext cx="23245012" cy="3035809"/>
          </a:xfrm>
          <a:prstGeom prst="rect">
            <a:avLst/>
          </a:prstGeom>
        </p:spPr>
        <p:txBody>
          <a:bodyPr/>
          <a:lstStyle>
            <a:lvl1pPr>
              <a:defRPr sz="9600"/>
            </a:lvl1pPr>
          </a:lstStyle>
          <a:p>
            <a:r>
              <a:rPr dirty="0"/>
              <a:t>Presenting a Plan for </a:t>
            </a:r>
            <a:r>
              <a:rPr lang="en-US" dirty="0" smtClean="0"/>
              <a:t>Creating 24/7 </a:t>
            </a:r>
            <a:br>
              <a:rPr lang="en-US" dirty="0" smtClean="0"/>
            </a:br>
            <a:r>
              <a:rPr dirty="0" smtClean="0"/>
              <a:t>Animal </a:t>
            </a:r>
            <a:r>
              <a:rPr dirty="0"/>
              <a:t>Emergency </a:t>
            </a:r>
            <a:r>
              <a:rPr lang="en-US" dirty="0" smtClean="0"/>
              <a:t>Care</a:t>
            </a:r>
            <a:r>
              <a:rPr dirty="0" smtClean="0"/>
              <a:t> </a:t>
            </a:r>
            <a:r>
              <a:rPr dirty="0"/>
              <a:t>in Las Cruces</a:t>
            </a:r>
          </a:p>
        </p:txBody>
      </p:sp>
      <p:sp>
        <p:nvSpPr>
          <p:cNvPr id="173" name="Subtitle 2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1792223">
              <a:defRPr sz="3920"/>
            </a:pPr>
            <a:r>
              <a:t>Prepared by Dawn Duncan</a:t>
            </a:r>
          </a:p>
          <a:p>
            <a:pPr defTabSz="1792223">
              <a:defRPr sz="3920"/>
            </a:pPr>
            <a:r>
              <a:t>for</a:t>
            </a:r>
          </a:p>
          <a:p>
            <a:pPr defTabSz="1792223">
              <a:defRPr sz="3920"/>
            </a:pPr>
            <a:r>
              <a:t>Animal Companions of Las Cruces</a:t>
            </a:r>
          </a:p>
        </p:txBody>
      </p:sp>
      <p:pic>
        <p:nvPicPr>
          <p:cNvPr id="174" name="ACLOGO_tg.pdf" descr="ACLOGO_tg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0093" y="279400"/>
            <a:ext cx="3681414" cy="36814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itle 3"/>
          <p:cNvSpPr txBox="1">
            <a:spLocks noGrp="1"/>
          </p:cNvSpPr>
          <p:nvPr>
            <p:ph type="title"/>
          </p:nvPr>
        </p:nvSpPr>
        <p:spPr>
          <a:xfrm>
            <a:off x="4463625" y="1115740"/>
            <a:ext cx="19202401" cy="2380329"/>
          </a:xfrm>
          <a:prstGeom prst="rect">
            <a:avLst/>
          </a:prstGeom>
        </p:spPr>
        <p:txBody>
          <a:bodyPr/>
          <a:lstStyle>
            <a:lvl1pPr algn="l">
              <a:defRPr sz="12000" b="1" i="1"/>
            </a:lvl1pPr>
          </a:lstStyle>
          <a:p>
            <a:r>
              <a:rPr lang="en-US" dirty="0" smtClean="0"/>
              <a:t>	</a:t>
            </a:r>
            <a:r>
              <a:rPr dirty="0" smtClean="0"/>
              <a:t>Let’s </a:t>
            </a:r>
            <a:r>
              <a:rPr dirty="0"/>
              <a:t>Make This Happen!</a:t>
            </a:r>
          </a:p>
        </p:txBody>
      </p:sp>
      <p:sp>
        <p:nvSpPr>
          <p:cNvPr id="237" name="Text Placeholder 4"/>
          <p:cNvSpPr txBox="1">
            <a:spLocks noGrp="1"/>
          </p:cNvSpPr>
          <p:nvPr>
            <p:ph type="body" sz="half" idx="1"/>
          </p:nvPr>
        </p:nvSpPr>
        <p:spPr>
          <a:xfrm>
            <a:off x="445496" y="5122111"/>
            <a:ext cx="14004759" cy="7176835"/>
          </a:xfrm>
          <a:prstGeom prst="rect">
            <a:avLst/>
          </a:prstGeom>
        </p:spPr>
        <p:txBody>
          <a:bodyPr/>
          <a:lstStyle/>
          <a:p>
            <a:pPr marL="672084" indent="-672084" algn="l" defTabSz="1792223">
              <a:buSzPct val="80000"/>
              <a:buFont typeface="Arial"/>
              <a:buChar char="•"/>
              <a:defRPr sz="5488" cap="none"/>
            </a:pPr>
            <a:r>
              <a:rPr dirty="0"/>
              <a:t>Animal Companions of Las Cruces is here to make our pets, our vets, and the lives of all in our community better through the creation of </a:t>
            </a:r>
            <a:r>
              <a:rPr lang="en-US" dirty="0" smtClean="0"/>
              <a:t>24/7 emergency care </a:t>
            </a:r>
            <a:r>
              <a:rPr dirty="0" smtClean="0"/>
              <a:t>in </a:t>
            </a:r>
            <a:r>
              <a:rPr dirty="0"/>
              <a:t>Las Cruces, NM that will serve our region.</a:t>
            </a:r>
          </a:p>
          <a:p>
            <a:pPr marL="672084" indent="-672084" algn="l" defTabSz="1792223">
              <a:buSzPct val="80000"/>
              <a:buFont typeface="Arial"/>
              <a:buChar char="•"/>
              <a:defRPr sz="5488" cap="none"/>
            </a:pPr>
            <a:r>
              <a:rPr dirty="0"/>
              <a:t>The need is great!</a:t>
            </a:r>
          </a:p>
          <a:p>
            <a:pPr marL="672084" indent="-672084" algn="l" defTabSz="1792223">
              <a:buSzPct val="80000"/>
              <a:buFont typeface="Arial"/>
              <a:buChar char="•"/>
              <a:defRPr sz="5488" cap="none"/>
            </a:pPr>
            <a:r>
              <a:rPr dirty="0"/>
              <a:t>What can you do to help? And how can we help you?</a:t>
            </a:r>
          </a:p>
          <a:p>
            <a:pPr marL="672084" indent="-672084" algn="l" defTabSz="1792223">
              <a:buSzPct val="80000"/>
              <a:buFont typeface="Arial"/>
              <a:buChar char="•"/>
              <a:defRPr sz="5488" cap="none"/>
            </a:pPr>
            <a:r>
              <a:rPr dirty="0"/>
              <a:t>We welcome your assistance.</a:t>
            </a:r>
          </a:p>
        </p:txBody>
      </p:sp>
      <p:pic>
        <p:nvPicPr>
          <p:cNvPr id="238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34582" y="5967328"/>
            <a:ext cx="7315201" cy="5486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ACLOGO_tg.pdf" descr="ACLOGO_tg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5496" y="918657"/>
            <a:ext cx="3681414" cy="36814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itle 3"/>
          <p:cNvSpPr txBox="1">
            <a:spLocks noGrp="1"/>
          </p:cNvSpPr>
          <p:nvPr>
            <p:ph type="title"/>
          </p:nvPr>
        </p:nvSpPr>
        <p:spPr>
          <a:xfrm>
            <a:off x="4909750" y="-1471476"/>
            <a:ext cx="19202401" cy="4718305"/>
          </a:xfrm>
          <a:prstGeom prst="rect">
            <a:avLst/>
          </a:prstGeom>
        </p:spPr>
        <p:txBody>
          <a:bodyPr/>
          <a:lstStyle>
            <a:lvl1pPr algn="l">
              <a:defRPr sz="12000" b="1" i="1"/>
            </a:lvl1pPr>
          </a:lstStyle>
          <a:p>
            <a:r>
              <a:rPr lang="en-US" dirty="0" smtClean="0"/>
              <a:t>	</a:t>
            </a:r>
            <a:r>
              <a:rPr dirty="0" smtClean="0"/>
              <a:t>MISSION</a:t>
            </a:r>
            <a:endParaRPr dirty="0"/>
          </a:p>
        </p:txBody>
      </p:sp>
      <p:sp>
        <p:nvSpPr>
          <p:cNvPr id="177" name="Text Placeholder 4"/>
          <p:cNvSpPr txBox="1">
            <a:spLocks noGrp="1"/>
          </p:cNvSpPr>
          <p:nvPr>
            <p:ph type="body" sz="quarter" idx="1"/>
          </p:nvPr>
        </p:nvSpPr>
        <p:spPr>
          <a:xfrm>
            <a:off x="1625600" y="8293006"/>
            <a:ext cx="20294600" cy="349259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>
              <a:defRPr sz="3600" b="1"/>
            </a:lvl1pPr>
          </a:lstStyle>
          <a:p>
            <a:r>
              <a:rPr lang="en-US" sz="4800" dirty="0"/>
              <a:t>Animal Companions </a:t>
            </a:r>
            <a:r>
              <a:rPr lang="en-US" sz="4800" dirty="0" smtClean="0"/>
              <a:t>Provides support </a:t>
            </a:r>
            <a:r>
              <a:rPr lang="en-US" sz="4800" dirty="0"/>
              <a:t>and </a:t>
            </a:r>
            <a:r>
              <a:rPr lang="en-US" sz="4800" dirty="0" smtClean="0"/>
              <a:t>resources For Expanding </a:t>
            </a:r>
            <a:r>
              <a:rPr lang="en-US" sz="4800" dirty="0"/>
              <a:t>and </a:t>
            </a:r>
            <a:r>
              <a:rPr lang="en-US" sz="4800" dirty="0" smtClean="0"/>
              <a:t>sustaining </a:t>
            </a:r>
            <a:r>
              <a:rPr lang="en-US" sz="4800" dirty="0"/>
              <a:t>24/7 emergency services in Las </a:t>
            </a:r>
            <a:r>
              <a:rPr lang="en-US" sz="4800" dirty="0" smtClean="0"/>
              <a:t>Cruces</a:t>
            </a:r>
            <a:r>
              <a:rPr lang="en-US" sz="4800" dirty="0"/>
              <a:t> </a:t>
            </a:r>
            <a:r>
              <a:rPr lang="en-US" sz="4800" dirty="0" smtClean="0"/>
              <a:t>to serve a </a:t>
            </a:r>
            <a:r>
              <a:rPr lang="en-US" sz="4800" dirty="0"/>
              <a:t>wide community of pet owners  in southern new Mexico and to ease the burden of veterinary </a:t>
            </a:r>
            <a:r>
              <a:rPr lang="en-US" sz="4800" dirty="0" smtClean="0"/>
              <a:t>staff.</a:t>
            </a:r>
            <a:endParaRPr sz="4800" dirty="0"/>
          </a:p>
        </p:txBody>
      </p:sp>
      <p:pic>
        <p:nvPicPr>
          <p:cNvPr id="178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88592" y="2064768"/>
            <a:ext cx="6842151" cy="53839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ACLOGO_tg.pdf" descr="ACLOGO_tg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9583" y="1075348"/>
            <a:ext cx="3681414" cy="36814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itle 3"/>
          <p:cNvSpPr txBox="1">
            <a:spLocks noGrp="1"/>
          </p:cNvSpPr>
          <p:nvPr>
            <p:ph type="title"/>
          </p:nvPr>
        </p:nvSpPr>
        <p:spPr>
          <a:xfrm>
            <a:off x="4378277" y="797954"/>
            <a:ext cx="19202401" cy="2380329"/>
          </a:xfrm>
          <a:prstGeom prst="rect">
            <a:avLst/>
          </a:prstGeom>
        </p:spPr>
        <p:txBody>
          <a:bodyPr/>
          <a:lstStyle>
            <a:lvl1pPr algn="l">
              <a:defRPr sz="12000" b="1" i="1"/>
            </a:lvl1pPr>
          </a:lstStyle>
          <a:p>
            <a:r>
              <a:rPr lang="en-US" dirty="0" smtClean="0"/>
              <a:t>	</a:t>
            </a:r>
            <a:r>
              <a:rPr dirty="0" smtClean="0"/>
              <a:t>The </a:t>
            </a:r>
            <a:r>
              <a:rPr dirty="0"/>
              <a:t>Need</a:t>
            </a:r>
          </a:p>
        </p:txBody>
      </p:sp>
      <p:sp>
        <p:nvSpPr>
          <p:cNvPr id="182" name="Text Placeholder 4"/>
          <p:cNvSpPr txBox="1">
            <a:spLocks noGrp="1"/>
          </p:cNvSpPr>
          <p:nvPr>
            <p:ph type="body" sz="half" idx="1"/>
          </p:nvPr>
        </p:nvSpPr>
        <p:spPr>
          <a:xfrm>
            <a:off x="770662" y="4808466"/>
            <a:ext cx="14004758" cy="7387391"/>
          </a:xfrm>
          <a:prstGeom prst="rect">
            <a:avLst/>
          </a:prstGeom>
        </p:spPr>
        <p:txBody>
          <a:bodyPr/>
          <a:lstStyle/>
          <a:p>
            <a:pPr marL="1143000" indent="-1143000" algn="l">
              <a:buSzPct val="80000"/>
              <a:buFont typeface="Arial"/>
              <a:buChar char="•"/>
              <a:defRPr sz="6400"/>
            </a:pPr>
            <a:r>
              <a:t>The only emergency hospitals in the region are in Albuquerque &amp; el Paso, 1-3 hours away</a:t>
            </a:r>
          </a:p>
          <a:p>
            <a:pPr algn="l">
              <a:defRPr sz="6400"/>
            </a:pPr>
            <a:endParaRPr/>
          </a:p>
          <a:p>
            <a:pPr marL="1143000" indent="-1143000" algn="l">
              <a:buSzPct val="80000"/>
              <a:buFont typeface="Arial"/>
              <a:buChar char="•"/>
              <a:defRPr sz="6400"/>
            </a:pPr>
            <a:r>
              <a:t>Veterinarians IN the region, when surveyed, affirm the need and their willingness to send clients to las Cruces</a:t>
            </a:r>
          </a:p>
        </p:txBody>
      </p:sp>
      <p:pic>
        <p:nvPicPr>
          <p:cNvPr id="183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5400000">
            <a:off x="16074576" y="4683052"/>
            <a:ext cx="7323513" cy="54947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ACLOGO_tg.pdf" descr="ACLOGO_tg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6863" y="797954"/>
            <a:ext cx="3681414" cy="36814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itle 3"/>
          <p:cNvSpPr txBox="1">
            <a:spLocks noGrp="1"/>
          </p:cNvSpPr>
          <p:nvPr>
            <p:ph type="title"/>
          </p:nvPr>
        </p:nvSpPr>
        <p:spPr>
          <a:xfrm>
            <a:off x="4535349" y="844135"/>
            <a:ext cx="19202401" cy="2380329"/>
          </a:xfrm>
          <a:prstGeom prst="rect">
            <a:avLst/>
          </a:prstGeom>
        </p:spPr>
        <p:txBody>
          <a:bodyPr/>
          <a:lstStyle>
            <a:lvl1pPr algn="l">
              <a:defRPr sz="12000" b="1" i="1"/>
            </a:lvl1pPr>
          </a:lstStyle>
          <a:p>
            <a:r>
              <a:rPr lang="en-US" dirty="0" smtClean="0"/>
              <a:t>	</a:t>
            </a:r>
            <a:r>
              <a:rPr dirty="0" smtClean="0"/>
              <a:t>Relevant </a:t>
            </a:r>
            <a:r>
              <a:rPr dirty="0"/>
              <a:t>Data</a:t>
            </a:r>
          </a:p>
        </p:txBody>
      </p:sp>
      <p:sp>
        <p:nvSpPr>
          <p:cNvPr id="197" name="Text Placeholder 4"/>
          <p:cNvSpPr txBox="1">
            <a:spLocks noGrp="1"/>
          </p:cNvSpPr>
          <p:nvPr>
            <p:ph type="body" sz="half" idx="1"/>
          </p:nvPr>
        </p:nvSpPr>
        <p:spPr>
          <a:xfrm>
            <a:off x="220093" y="4240463"/>
            <a:ext cx="13691113" cy="9476103"/>
          </a:xfrm>
          <a:prstGeom prst="rect">
            <a:avLst/>
          </a:prstGeom>
        </p:spPr>
        <p:txBody>
          <a:bodyPr/>
          <a:lstStyle/>
          <a:p>
            <a:pPr marL="685800" indent="-685800" algn="l">
              <a:buSzPct val="80000"/>
              <a:buFont typeface="Arial"/>
              <a:buChar char="•"/>
              <a:defRPr sz="5300" cap="none"/>
            </a:pPr>
            <a:r>
              <a:t>100 Cities nationwide comparable to Las Cruces in size—pie chart results</a:t>
            </a:r>
          </a:p>
          <a:p>
            <a:pPr marL="685800" indent="-685800" algn="l">
              <a:buSzPct val="80000"/>
              <a:buFont typeface="Arial"/>
              <a:buChar char="•"/>
              <a:defRPr sz="5300" cap="none"/>
            </a:pPr>
            <a:r>
              <a:t>Only 1 of 3 out of 100 without emergency care</a:t>
            </a:r>
          </a:p>
          <a:p>
            <a:pPr marL="685800" indent="-685800" algn="l">
              <a:buSzPct val="80000"/>
              <a:buFont typeface="Arial"/>
              <a:buChar char="•"/>
              <a:defRPr sz="5300" cap="none"/>
            </a:pPr>
            <a:r>
              <a:t>57 of 100 have their own in-town emergency care</a:t>
            </a:r>
          </a:p>
          <a:p>
            <a:pPr marL="685800" indent="-685800" algn="l">
              <a:buSzPct val="80000"/>
              <a:buFont typeface="Arial"/>
              <a:buChar char="•"/>
              <a:defRPr sz="5300" cap="none"/>
            </a:pPr>
            <a:r>
              <a:t>40 of 100 have emergency care within 25 miles.</a:t>
            </a:r>
          </a:p>
          <a:p>
            <a:pPr marL="685800" indent="-685800" algn="l">
              <a:buSzPct val="80000"/>
              <a:buFont typeface="Arial"/>
              <a:buChar char="•"/>
              <a:defRPr sz="5300" cap="none"/>
            </a:pPr>
            <a:r>
              <a:t>6 of those cities that have their own also have lower median income</a:t>
            </a:r>
          </a:p>
          <a:p>
            <a:pPr marL="685800" indent="-685800" algn="l">
              <a:buSzPct val="80000"/>
              <a:buFont typeface="Arial"/>
              <a:buChar char="•"/>
              <a:defRPr sz="5300" cap="none"/>
            </a:pPr>
            <a:r>
              <a:t>Last 10 years have shown a growth rate in Las Cruces of 14.10%</a:t>
            </a:r>
          </a:p>
        </p:txBody>
      </p:sp>
      <p:pic>
        <p:nvPicPr>
          <p:cNvPr id="198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33174" y="3999179"/>
            <a:ext cx="9615425" cy="77795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ACLOGO_tg.pdf" descr="ACLOGO_tg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0093" y="559050"/>
            <a:ext cx="3681414" cy="36814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itle 3"/>
          <p:cNvSpPr txBox="1">
            <a:spLocks noGrp="1"/>
          </p:cNvSpPr>
          <p:nvPr>
            <p:ph type="title"/>
          </p:nvPr>
        </p:nvSpPr>
        <p:spPr>
          <a:xfrm>
            <a:off x="4101186" y="936499"/>
            <a:ext cx="19202401" cy="2380329"/>
          </a:xfrm>
          <a:prstGeom prst="rect">
            <a:avLst/>
          </a:prstGeom>
        </p:spPr>
        <p:txBody>
          <a:bodyPr/>
          <a:lstStyle>
            <a:lvl1pPr algn="l">
              <a:defRPr sz="12000" b="1" i="1"/>
            </a:lvl1pPr>
          </a:lstStyle>
          <a:p>
            <a:r>
              <a:rPr lang="en-US" dirty="0" smtClean="0"/>
              <a:t>	</a:t>
            </a:r>
            <a:r>
              <a:rPr dirty="0" smtClean="0"/>
              <a:t>Towns </a:t>
            </a:r>
            <a:r>
              <a:rPr dirty="0"/>
              <a:t>Surveyed</a:t>
            </a:r>
          </a:p>
        </p:txBody>
      </p:sp>
      <p:sp>
        <p:nvSpPr>
          <p:cNvPr id="202" name="Text Placeholder 4"/>
          <p:cNvSpPr txBox="1">
            <a:spLocks noGrp="1"/>
          </p:cNvSpPr>
          <p:nvPr>
            <p:ph type="body" sz="half" idx="1"/>
          </p:nvPr>
        </p:nvSpPr>
        <p:spPr>
          <a:xfrm>
            <a:off x="635729" y="4933191"/>
            <a:ext cx="13691113" cy="9476103"/>
          </a:xfrm>
          <a:prstGeom prst="rect">
            <a:avLst/>
          </a:prstGeom>
        </p:spPr>
        <p:txBody>
          <a:bodyPr/>
          <a:lstStyle/>
          <a:p>
            <a:pPr marL="685800" indent="-685800" algn="l">
              <a:buSzPct val="80000"/>
              <a:buFont typeface="Arial"/>
              <a:buChar char="•"/>
              <a:defRPr sz="5600" cap="none"/>
            </a:pPr>
            <a:r>
              <a:t>Mapping and Creating Perimeter: ½ Way Points between Las Cruces and </a:t>
            </a:r>
            <a:r>
              <a:rPr b="1"/>
              <a:t>3 Cities</a:t>
            </a:r>
            <a:r>
              <a:t>—El Paso, Albuquerque, and Silver City.</a:t>
            </a:r>
          </a:p>
          <a:p>
            <a:pPr marL="685800" indent="-685800" algn="l">
              <a:buSzPct val="80000"/>
              <a:buFont typeface="Arial"/>
              <a:buChar char="•"/>
              <a:defRPr sz="5600" cap="none"/>
            </a:pPr>
            <a:r>
              <a:t>Researched 63 Towns within the Radius </a:t>
            </a:r>
          </a:p>
          <a:p>
            <a:pPr marL="685800" indent="-685800" algn="l">
              <a:buSzPct val="80000"/>
              <a:buFont typeface="Arial"/>
              <a:buChar char="•"/>
              <a:defRPr sz="5600" cap="none"/>
            </a:pPr>
            <a:r>
              <a:t>Only 11 Towns within the radius have any veterinary services</a:t>
            </a:r>
          </a:p>
          <a:p>
            <a:pPr marL="685800" indent="-685800" algn="l">
              <a:buSzPct val="80000"/>
              <a:buFont typeface="Arial"/>
              <a:buChar char="•"/>
              <a:defRPr sz="5600" b="1" cap="none"/>
            </a:pPr>
            <a:r>
              <a:t>*Note: We discovered that Silver City no longer offers emergency care, so the scope could grow</a:t>
            </a:r>
          </a:p>
        </p:txBody>
      </p:sp>
      <p:pic>
        <p:nvPicPr>
          <p:cNvPr id="203" name="Picture Placeholder 6" descr="Picture Placeholder 6"/>
          <p:cNvPicPr>
            <a:picLocks noChangeAspect="1"/>
          </p:cNvPicPr>
          <p:nvPr/>
        </p:nvPicPr>
        <p:blipFill>
          <a:blip r:embed="rId2">
            <a:extLst/>
          </a:blip>
          <a:srcRect l="17314" r="17314"/>
          <a:stretch>
            <a:fillRect/>
          </a:stretch>
        </p:blipFill>
        <p:spPr>
          <a:xfrm rot="5400000">
            <a:off x="15101856" y="3571804"/>
            <a:ext cx="7937404" cy="91064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ACLOGO_tg.pdf" descr="ACLOGO_tg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5729" y="936499"/>
            <a:ext cx="3681414" cy="36814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itle 3"/>
          <p:cNvSpPr txBox="1">
            <a:spLocks noGrp="1"/>
          </p:cNvSpPr>
          <p:nvPr>
            <p:ph type="title"/>
          </p:nvPr>
        </p:nvSpPr>
        <p:spPr>
          <a:xfrm>
            <a:off x="4653059" y="991139"/>
            <a:ext cx="19202402" cy="239579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2000" b="1" i="1"/>
            </a:lvl1pPr>
          </a:lstStyle>
          <a:p>
            <a:r>
              <a:rPr lang="en-US" sz="10800" dirty="0"/>
              <a:t>Data Indicating Potential Gains</a:t>
            </a:r>
            <a:endParaRPr sz="10800" dirty="0"/>
          </a:p>
        </p:txBody>
      </p:sp>
      <p:sp>
        <p:nvSpPr>
          <p:cNvPr id="207" name="Text Placeholder 4"/>
          <p:cNvSpPr txBox="1">
            <a:spLocks noGrp="1"/>
          </p:cNvSpPr>
          <p:nvPr>
            <p:ph type="body" idx="1"/>
          </p:nvPr>
        </p:nvSpPr>
        <p:spPr>
          <a:xfrm>
            <a:off x="279585" y="5384124"/>
            <a:ext cx="16244046" cy="697841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685800" indent="-685800" algn="l">
              <a:buSzPct val="80000"/>
              <a:buFont typeface="Arial"/>
              <a:buChar char="•"/>
              <a:defRPr sz="5300" cap="none"/>
            </a:pPr>
            <a:r>
              <a:rPr sz="5600" dirty="0"/>
              <a:t>Vets surveyed within the region report referring 5-15 cases a week  to emergency care </a:t>
            </a:r>
            <a:endParaRPr lang="en-US" sz="5600" dirty="0"/>
          </a:p>
          <a:p>
            <a:pPr algn="l">
              <a:buSzPct val="80000"/>
              <a:defRPr sz="5300" cap="none"/>
            </a:pPr>
            <a:endParaRPr sz="5600" dirty="0"/>
          </a:p>
          <a:p>
            <a:pPr marL="685800" indent="-685800" algn="l">
              <a:buSzPct val="80000"/>
              <a:buFont typeface="Arial"/>
              <a:buChar char="•"/>
              <a:defRPr sz="5300" cap="none"/>
            </a:pPr>
            <a:r>
              <a:rPr sz="5600" dirty="0"/>
              <a:t>They report the cost of such services generally between $450-$1,150 per case</a:t>
            </a:r>
            <a:endParaRPr lang="en-US" sz="5600" dirty="0"/>
          </a:p>
          <a:p>
            <a:pPr algn="l">
              <a:buSzPct val="80000"/>
              <a:defRPr sz="5300" cap="none"/>
            </a:pPr>
            <a:endParaRPr sz="5600" dirty="0"/>
          </a:p>
          <a:p>
            <a:pPr marL="685800" indent="-685800" algn="l">
              <a:buSzPct val="80000"/>
              <a:buFont typeface="Arial"/>
              <a:buChar char="•"/>
              <a:defRPr sz="5300" cap="none"/>
            </a:pPr>
            <a:r>
              <a:rPr sz="5600" dirty="0"/>
              <a:t>Extrapolating </a:t>
            </a:r>
            <a:r>
              <a:rPr lang="en-US" sz="5600" dirty="0"/>
              <a:t>for clinics in the area, this would amount to </a:t>
            </a:r>
            <a:r>
              <a:rPr sz="5600" dirty="0"/>
              <a:t>$</a:t>
            </a:r>
            <a:r>
              <a:rPr lang="en-US" sz="5600" dirty="0"/>
              <a:t>144,000</a:t>
            </a:r>
            <a:r>
              <a:rPr sz="5600" dirty="0"/>
              <a:t> weekly, or $</a:t>
            </a:r>
            <a:r>
              <a:rPr lang="en-US" sz="5600" dirty="0"/>
              <a:t>619,200</a:t>
            </a:r>
            <a:r>
              <a:rPr sz="5600" dirty="0"/>
              <a:t> monthly, or $</a:t>
            </a:r>
            <a:r>
              <a:rPr lang="en-US" sz="5600" dirty="0"/>
              <a:t>7,430,400</a:t>
            </a:r>
            <a:r>
              <a:rPr sz="5600" dirty="0"/>
              <a:t> yearly</a:t>
            </a:r>
          </a:p>
        </p:txBody>
      </p:sp>
      <p:pic>
        <p:nvPicPr>
          <p:cNvPr id="20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1945" y="3386929"/>
            <a:ext cx="7315202" cy="5486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ACLOGO_tg.pdf" descr="ACLOGO_tg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7749" y="844137"/>
            <a:ext cx="3681414" cy="368141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0678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itle 3"/>
          <p:cNvSpPr txBox="1">
            <a:spLocks noGrp="1"/>
          </p:cNvSpPr>
          <p:nvPr>
            <p:ph type="title"/>
          </p:nvPr>
        </p:nvSpPr>
        <p:spPr>
          <a:xfrm>
            <a:off x="4378277" y="953293"/>
            <a:ext cx="19202401" cy="23803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2000" b="1" i="1"/>
            </a:lvl1pPr>
          </a:lstStyle>
          <a:p>
            <a:r>
              <a:rPr lang="en-US" dirty="0" smtClean="0"/>
              <a:t>	</a:t>
            </a:r>
            <a:r>
              <a:rPr lang="en-US" sz="8900" dirty="0" smtClean="0"/>
              <a:t>Where We Began: Three</a:t>
            </a:r>
            <a:r>
              <a:rPr sz="8900" dirty="0" smtClean="0"/>
              <a:t> </a:t>
            </a:r>
            <a:r>
              <a:rPr sz="8900" dirty="0"/>
              <a:t>Options</a:t>
            </a:r>
          </a:p>
        </p:txBody>
      </p:sp>
      <p:sp>
        <p:nvSpPr>
          <p:cNvPr id="187" name="Text Placeholder 4"/>
          <p:cNvSpPr txBox="1">
            <a:spLocks noGrp="1"/>
          </p:cNvSpPr>
          <p:nvPr>
            <p:ph type="body" idx="1"/>
          </p:nvPr>
        </p:nvSpPr>
        <p:spPr>
          <a:xfrm>
            <a:off x="301468" y="4876801"/>
            <a:ext cx="15499891" cy="8305800"/>
          </a:xfrm>
          <a:prstGeom prst="rect">
            <a:avLst/>
          </a:prstGeom>
        </p:spPr>
        <p:txBody>
          <a:bodyPr/>
          <a:lstStyle/>
          <a:p>
            <a:pPr marL="1143000" indent="-1143000" algn="l">
              <a:buSzPct val="80000"/>
              <a:buFont typeface="Arial"/>
              <a:buChar char="•"/>
              <a:defRPr sz="6400"/>
            </a:pPr>
            <a:r>
              <a:rPr dirty="0"/>
              <a:t>Local </a:t>
            </a:r>
            <a:r>
              <a:rPr dirty="0" smtClean="0"/>
              <a:t>Consortium—</a:t>
            </a:r>
            <a:r>
              <a:rPr lang="en-US" dirty="0" smtClean="0"/>
              <a:t>depending on will of local vets</a:t>
            </a:r>
          </a:p>
          <a:p>
            <a:pPr marL="1143000" indent="-1143000" algn="l">
              <a:buSzPct val="80000"/>
              <a:buFont typeface="Arial"/>
              <a:buChar char="•"/>
              <a:defRPr sz="6400"/>
            </a:pPr>
            <a:r>
              <a:rPr dirty="0" smtClean="0"/>
              <a:t>Corporate—entice </a:t>
            </a:r>
            <a:r>
              <a:rPr dirty="0"/>
              <a:t>nationally recognized corporate veterinary service that specializes in emergency care to our </a:t>
            </a:r>
            <a:r>
              <a:rPr dirty="0" smtClean="0"/>
              <a:t>city</a:t>
            </a:r>
            <a:endParaRPr lang="en-US" dirty="0" smtClean="0"/>
          </a:p>
          <a:p>
            <a:pPr marL="1143000" indent="-1143000" algn="l">
              <a:buSzPct val="80000"/>
              <a:buFont typeface="Arial"/>
              <a:buChar char="•"/>
              <a:defRPr sz="6400"/>
            </a:pPr>
            <a:r>
              <a:rPr lang="en-US" dirty="0" smtClean="0"/>
              <a:t>Create New Hospital and Recruit Veterinarians Trained in Urgent Care</a:t>
            </a:r>
            <a:endParaRPr dirty="0"/>
          </a:p>
        </p:txBody>
      </p:sp>
      <p:pic>
        <p:nvPicPr>
          <p:cNvPr id="188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196754" y="3333621"/>
            <a:ext cx="7325177" cy="54930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ACLOGO_tg.pdf" descr="ACLOGO_tg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6863" y="953293"/>
            <a:ext cx="3681414" cy="36814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itle 3"/>
          <p:cNvSpPr txBox="1">
            <a:spLocks noGrp="1"/>
          </p:cNvSpPr>
          <p:nvPr>
            <p:ph type="title"/>
          </p:nvPr>
        </p:nvSpPr>
        <p:spPr>
          <a:xfrm>
            <a:off x="4516823" y="844135"/>
            <a:ext cx="19202401" cy="2380329"/>
          </a:xfrm>
          <a:prstGeom prst="rect">
            <a:avLst/>
          </a:prstGeom>
        </p:spPr>
        <p:txBody>
          <a:bodyPr/>
          <a:lstStyle>
            <a:lvl1pPr algn="l">
              <a:defRPr sz="12000" b="1" i="1"/>
            </a:lvl1pPr>
          </a:lstStyle>
          <a:p>
            <a:r>
              <a:rPr lang="en-US" dirty="0" smtClean="0"/>
              <a:t>	</a:t>
            </a:r>
            <a:r>
              <a:rPr dirty="0" smtClean="0"/>
              <a:t>Our </a:t>
            </a:r>
            <a:r>
              <a:rPr lang="en-US" dirty="0" smtClean="0"/>
              <a:t>New Goals</a:t>
            </a:r>
            <a:endParaRPr dirty="0"/>
          </a:p>
        </p:txBody>
      </p:sp>
      <p:sp>
        <p:nvSpPr>
          <p:cNvPr id="192" name="Text Placeholder 4"/>
          <p:cNvSpPr txBox="1">
            <a:spLocks noGrp="1"/>
          </p:cNvSpPr>
          <p:nvPr>
            <p:ph type="body" sz="half" idx="1"/>
          </p:nvPr>
        </p:nvSpPr>
        <p:spPr>
          <a:xfrm>
            <a:off x="870164" y="4851400"/>
            <a:ext cx="14004759" cy="7747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85800" indent="-685800" algn="l">
              <a:buSzPct val="80000"/>
              <a:buFont typeface="Arial"/>
              <a:buChar char="•"/>
              <a:defRPr sz="5600" cap="none"/>
            </a:pPr>
            <a:r>
              <a:rPr lang="en-US" sz="5600" cap="none" dirty="0"/>
              <a:t>Provide support and resources so our local veterinary clinics can expand </a:t>
            </a:r>
            <a:r>
              <a:rPr lang="en-US" sz="5600" cap="none" dirty="0" smtClean="0"/>
              <a:t>services</a:t>
            </a:r>
          </a:p>
          <a:p>
            <a:pPr marL="685800" indent="-685800" algn="l">
              <a:buSzPct val="80000"/>
              <a:buFont typeface="Arial"/>
              <a:buChar char="•"/>
              <a:defRPr sz="5600" cap="none"/>
            </a:pPr>
            <a:r>
              <a:rPr lang="en-US" dirty="0" smtClean="0"/>
              <a:t>Support</a:t>
            </a:r>
            <a:r>
              <a:rPr dirty="0" smtClean="0"/>
              <a:t> </a:t>
            </a:r>
            <a:r>
              <a:rPr dirty="0"/>
              <a:t>a </a:t>
            </a:r>
            <a:r>
              <a:rPr lang="en-US" dirty="0" smtClean="0"/>
              <a:t>Televet Call Line for After Hours</a:t>
            </a:r>
            <a:endParaRPr dirty="0"/>
          </a:p>
          <a:p>
            <a:pPr marL="685800" indent="-685800" algn="l">
              <a:buSzPct val="80000"/>
              <a:buFont typeface="Arial"/>
              <a:buChar char="•"/>
              <a:defRPr sz="5600" cap="none"/>
            </a:pPr>
            <a:r>
              <a:rPr lang="en-US" dirty="0"/>
              <a:t>Recruit Veterinarians to the Community</a:t>
            </a:r>
          </a:p>
          <a:p>
            <a:pPr marL="685800" indent="-685800" algn="l">
              <a:buSzPct val="80000"/>
              <a:buFont typeface="Arial"/>
              <a:buChar char="•"/>
              <a:defRPr sz="5600" cap="none"/>
            </a:pPr>
            <a:r>
              <a:rPr lang="en-US" dirty="0" smtClean="0"/>
              <a:t>Advocate for Vet Tech Licensing and Educational Programs Leading to Licensure</a:t>
            </a:r>
            <a:endParaRPr dirty="0"/>
          </a:p>
          <a:p>
            <a:pPr marL="685800" indent="-685800" algn="l">
              <a:buSzPct val="80000"/>
              <a:buFont typeface="Arial"/>
              <a:buChar char="•"/>
              <a:defRPr sz="5600" cap="none"/>
            </a:pPr>
            <a:r>
              <a:rPr lang="en-US" dirty="0" smtClean="0"/>
              <a:t>Seek Funding to Assist with Achieving Our Goals</a:t>
            </a:r>
            <a:endParaRPr dirty="0"/>
          </a:p>
        </p:txBody>
      </p:sp>
      <p:pic>
        <p:nvPicPr>
          <p:cNvPr id="193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5400000">
            <a:off x="16269281" y="4871878"/>
            <a:ext cx="7323513" cy="54947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ACLOGO_tg.pdf" descr="ACLOGO_tg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9365" y="844135"/>
            <a:ext cx="3681414" cy="36814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itle 3"/>
          <p:cNvSpPr txBox="1">
            <a:spLocks noGrp="1"/>
          </p:cNvSpPr>
          <p:nvPr>
            <p:ph type="title"/>
          </p:nvPr>
        </p:nvSpPr>
        <p:spPr>
          <a:xfrm>
            <a:off x="4231143" y="895534"/>
            <a:ext cx="19202401" cy="238032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>
              <a:defRPr sz="12000" b="1" i="1"/>
            </a:lvl1pPr>
          </a:lstStyle>
          <a:p>
            <a:r>
              <a:rPr lang="en-US" dirty="0" smtClean="0"/>
              <a:t>	</a:t>
            </a:r>
            <a:r>
              <a:rPr dirty="0" smtClean="0"/>
              <a:t>Long-term </a:t>
            </a:r>
            <a:r>
              <a:rPr dirty="0"/>
              <a:t>Staffing Solution</a:t>
            </a:r>
          </a:p>
        </p:txBody>
      </p:sp>
      <p:sp>
        <p:nvSpPr>
          <p:cNvPr id="227" name="Text Placeholder 4"/>
          <p:cNvSpPr txBox="1">
            <a:spLocks noGrp="1"/>
          </p:cNvSpPr>
          <p:nvPr>
            <p:ph type="body" sz="half" idx="1"/>
          </p:nvPr>
        </p:nvSpPr>
        <p:spPr>
          <a:xfrm>
            <a:off x="384604" y="4995123"/>
            <a:ext cx="14004759" cy="8548437"/>
          </a:xfrm>
          <a:prstGeom prst="rect">
            <a:avLst/>
          </a:prstGeom>
        </p:spPr>
        <p:txBody>
          <a:bodyPr/>
          <a:lstStyle/>
          <a:p>
            <a:pPr marL="685800" indent="-685800" algn="l">
              <a:buSzPct val="80000"/>
              <a:buFont typeface="Arial"/>
              <a:buChar char="•"/>
              <a:defRPr sz="5600" cap="none"/>
            </a:pPr>
            <a:r>
              <a:t>Create a brochure and presentation to entice Veterinary School graduates to Las Cruces</a:t>
            </a:r>
          </a:p>
          <a:p>
            <a:pPr marL="685800" indent="-685800" algn="l">
              <a:buSzPct val="80000"/>
              <a:buFont typeface="Arial"/>
              <a:buChar char="•"/>
              <a:defRPr sz="5600" cap="none"/>
            </a:pPr>
            <a:r>
              <a:t>Focus on what attracts young people: </a:t>
            </a:r>
          </a:p>
          <a:p>
            <a:pPr marL="1143000" lvl="1" indent="-685800" algn="l">
              <a:spcBef>
                <a:spcPts val="2000"/>
              </a:spcBef>
              <a:buSzPct val="80000"/>
              <a:buFont typeface="Arial"/>
              <a:buChar char="•"/>
              <a:defRPr sz="5200" cap="none">
                <a:solidFill>
                  <a:srgbClr val="FFFFFF"/>
                </a:solidFill>
              </a:defRPr>
            </a:pPr>
            <a:r>
              <a:t>Outdoor living and recreation</a:t>
            </a:r>
            <a:endParaRPr sz="3600"/>
          </a:p>
          <a:p>
            <a:pPr marL="1143000" lvl="1" indent="-685800" algn="l">
              <a:spcBef>
                <a:spcPts val="2000"/>
              </a:spcBef>
              <a:buSzPct val="80000"/>
              <a:buFont typeface="Arial"/>
              <a:buChar char="•"/>
              <a:defRPr sz="5200" cap="none">
                <a:solidFill>
                  <a:srgbClr val="FFFFFF"/>
                </a:solidFill>
              </a:defRPr>
            </a:pPr>
            <a:r>
              <a:t>University town</a:t>
            </a:r>
            <a:endParaRPr sz="3600"/>
          </a:p>
          <a:p>
            <a:pPr marL="1143000" lvl="1" indent="-685800" algn="l">
              <a:spcBef>
                <a:spcPts val="2000"/>
              </a:spcBef>
              <a:buSzPct val="80000"/>
              <a:buFont typeface="Arial"/>
              <a:buChar char="•"/>
              <a:defRPr sz="5200" cap="none">
                <a:solidFill>
                  <a:srgbClr val="FFFFFF"/>
                </a:solidFill>
              </a:defRPr>
            </a:pPr>
            <a:r>
              <a:t>Good place to raise family</a:t>
            </a:r>
            <a:endParaRPr sz="3600"/>
          </a:p>
          <a:p>
            <a:pPr marL="1143000" lvl="1" indent="-685800" algn="l">
              <a:spcBef>
                <a:spcPts val="2000"/>
              </a:spcBef>
              <a:buSzPct val="80000"/>
              <a:buFont typeface="Arial"/>
              <a:buChar char="•"/>
              <a:defRPr sz="5200" cap="none">
                <a:solidFill>
                  <a:srgbClr val="FFFFFF"/>
                </a:solidFill>
              </a:defRPr>
            </a:pPr>
            <a:r>
              <a:t>Arts and Festivals</a:t>
            </a:r>
            <a:endParaRPr sz="3600"/>
          </a:p>
          <a:p>
            <a:pPr marL="1143000" lvl="1" indent="-685800" algn="l">
              <a:spcBef>
                <a:spcPts val="2000"/>
              </a:spcBef>
              <a:buSzPct val="80000"/>
              <a:buFont typeface="Arial"/>
              <a:buChar char="•"/>
              <a:defRPr sz="5200" cap="none">
                <a:solidFill>
                  <a:srgbClr val="FFFFFF"/>
                </a:solidFill>
              </a:defRPr>
            </a:pPr>
            <a:r>
              <a:t>Low cost of living</a:t>
            </a:r>
          </a:p>
        </p:txBody>
      </p:sp>
      <p:pic>
        <p:nvPicPr>
          <p:cNvPr id="228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757049" y="6018138"/>
            <a:ext cx="7315201" cy="5486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ACLOGO_tg.pdf" descr="ACLOGO_tg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5604" y="895534"/>
            <a:ext cx="3681414" cy="36814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4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430</Words>
  <Application>Microsoft Office PowerPoint</Application>
  <PresentationFormat>Custom</PresentationFormat>
  <Paragraphs>51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Calibri</vt:lpstr>
      <vt:lpstr>Canela Bold</vt:lpstr>
      <vt:lpstr>Canela Deck Regular</vt:lpstr>
      <vt:lpstr>Canela Regular</vt:lpstr>
      <vt:lpstr>Canela Text Regular</vt:lpstr>
      <vt:lpstr>Graphik</vt:lpstr>
      <vt:lpstr>Graphik Medium</vt:lpstr>
      <vt:lpstr>Graphik Semibold</vt:lpstr>
      <vt:lpstr>Helvetica Neue</vt:lpstr>
      <vt:lpstr>23_ClassicWhite</vt:lpstr>
      <vt:lpstr>24_ClassicWhite</vt:lpstr>
      <vt:lpstr>Presenting a Plan for Creating 24/7  Animal Emergency Care in Las Cruces</vt:lpstr>
      <vt:lpstr> MISSION</vt:lpstr>
      <vt:lpstr> The Need</vt:lpstr>
      <vt:lpstr> Relevant Data</vt:lpstr>
      <vt:lpstr> Towns Surveyed</vt:lpstr>
      <vt:lpstr>Data Indicating Potential Gains</vt:lpstr>
      <vt:lpstr> Where We Began: Three Options</vt:lpstr>
      <vt:lpstr> Our New Goals</vt:lpstr>
      <vt:lpstr> Long-term Staffing Solution</vt:lpstr>
      <vt:lpstr> Let’s Make This Happen!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Presenting a Plan for Creating an Animal Emergency Hospital in Las Cruces</dc:title>
  <dc:creator>Dawn Duncan</dc:creator>
  <cp:lastModifiedBy>Dawn Duncan</cp:lastModifiedBy>
  <cp:revision>11</cp:revision>
  <dcterms:modified xsi:type="dcterms:W3CDTF">2021-12-12T17:57:18Z</dcterms:modified>
</cp:coreProperties>
</file>