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0" d="100"/>
          <a:sy n="80" d="100"/>
        </p:scale>
        <p:origin x="754"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F1110"/>
        </a:solidFill>
        <a:effectLst/>
      </p:bgPr>
    </p:bg>
    <p:spTree>
      <p:nvGrpSpPr>
        <p:cNvPr id="1" name=""/>
        <p:cNvGrpSpPr/>
        <p:nvPr/>
      </p:nvGrpSpPr>
      <p:grpSpPr>
        <a:xfrm>
          <a:off x="0" y="0"/>
          <a:ext cx="0" cy="0"/>
          <a:chOff x="0" y="0"/>
          <a:chExt cx="0" cy="0"/>
        </a:xfrm>
      </p:grpSpPr>
      <p:sp>
        <p:nvSpPr>
          <p:cNvPr id="2" name="Oval 1"/>
          <p:cNvSpPr/>
          <p:nvPr/>
        </p:nvSpPr>
        <p:spPr>
          <a:xfrm>
            <a:off x="7863840" y="-914400"/>
            <a:ext cx="4572000" cy="4572000"/>
          </a:xfrm>
          <a:prstGeom prst="ellipse">
            <a:avLst/>
          </a:prstGeom>
          <a:solidFill>
            <a:srgbClr val="6C7E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9601200" y="1463040"/>
            <a:ext cx="2926080" cy="2926080"/>
          </a:xfrm>
          <a:prstGeom prst="ellipse">
            <a:avLst/>
          </a:prstGeom>
          <a:solidFill>
            <a:srgbClr val="1D89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7680960" y="4480560"/>
            <a:ext cx="5120640" cy="502920"/>
          </a:xfrm>
          <a:prstGeom prst="rect">
            <a:avLst/>
          </a:prstGeom>
          <a:solidFill>
            <a:srgbClr val="E867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rot="21120000">
            <a:off x="7132320" y="5074920"/>
            <a:ext cx="5852160" cy="109728"/>
          </a:xfrm>
          <a:prstGeom prst="rect">
            <a:avLst/>
          </a:prstGeom>
          <a:solidFill>
            <a:srgbClr val="F4F1E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Untitled design.png"/>
          <p:cNvPicPr>
            <a:picLocks noChangeAspect="1"/>
          </p:cNvPicPr>
          <p:nvPr/>
        </p:nvPicPr>
        <p:blipFill>
          <a:blip r:embed="rId2"/>
          <a:stretch>
            <a:fillRect/>
          </a:stretch>
        </p:blipFill>
        <p:spPr>
          <a:xfrm>
            <a:off x="502920" y="320040"/>
            <a:ext cx="2743200" cy="2743200"/>
          </a:xfrm>
          <a:prstGeom prst="rect">
            <a:avLst/>
          </a:prstGeom>
        </p:spPr>
      </p:pic>
      <p:sp>
        <p:nvSpPr>
          <p:cNvPr id="7" name="TextBox 6"/>
          <p:cNvSpPr txBox="1"/>
          <p:nvPr/>
        </p:nvSpPr>
        <p:spPr>
          <a:xfrm>
            <a:off x="566928" y="2788920"/>
            <a:ext cx="7040880" cy="777240"/>
          </a:xfrm>
          <a:prstGeom prst="rect">
            <a:avLst/>
          </a:prstGeom>
          <a:noFill/>
        </p:spPr>
        <p:txBody>
          <a:bodyPr wrap="square" lIns="9144" tIns="9144" rIns="9144" bIns="9144" anchor="ctr">
            <a:spAutoFit/>
          </a:bodyPr>
          <a:lstStyle/>
          <a:p>
            <a:pPr algn="l"/>
            <a:r>
              <a:rPr sz="3400" b="1">
                <a:solidFill>
                  <a:srgbClr val="F4F1E2"/>
                </a:solidFill>
                <a:latin typeface="Aptos"/>
              </a:rPr>
              <a:t>ALTERNATIVE PROVISION</a:t>
            </a:r>
          </a:p>
        </p:txBody>
      </p:sp>
      <p:sp>
        <p:nvSpPr>
          <p:cNvPr id="8" name="TextBox 7"/>
          <p:cNvSpPr txBox="1"/>
          <p:nvPr/>
        </p:nvSpPr>
        <p:spPr>
          <a:xfrm>
            <a:off x="566928" y="3547872"/>
            <a:ext cx="7132320" cy="594360"/>
          </a:xfrm>
          <a:prstGeom prst="rect">
            <a:avLst/>
          </a:prstGeom>
          <a:noFill/>
        </p:spPr>
        <p:txBody>
          <a:bodyPr wrap="square" lIns="9144" tIns="9144" rIns="9144" bIns="9144" anchor="ctr">
            <a:spAutoFit/>
          </a:bodyPr>
          <a:lstStyle/>
          <a:p>
            <a:pPr algn="l"/>
            <a:r>
              <a:rPr sz="2200" b="0">
                <a:solidFill>
                  <a:srgbClr val="FFFFFF"/>
                </a:solidFill>
                <a:latin typeface="Aptos"/>
              </a:rPr>
              <a:t>A modern route back to engagement</a:t>
            </a:r>
          </a:p>
        </p:txBody>
      </p:sp>
      <p:sp>
        <p:nvSpPr>
          <p:cNvPr id="9" name="TextBox 8"/>
          <p:cNvSpPr txBox="1"/>
          <p:nvPr/>
        </p:nvSpPr>
        <p:spPr>
          <a:xfrm>
            <a:off x="594360" y="4315968"/>
            <a:ext cx="5760720" cy="658368"/>
          </a:xfrm>
          <a:prstGeom prst="rect">
            <a:avLst/>
          </a:prstGeom>
          <a:noFill/>
        </p:spPr>
        <p:txBody>
          <a:bodyPr wrap="square" lIns="18288" tIns="18288" rIns="18288" bIns="18288">
            <a:spAutoFit/>
          </a:bodyPr>
          <a:lstStyle/>
          <a:p>
            <a:r>
              <a:rPr sz="1400">
                <a:solidFill>
                  <a:srgbClr val="F4F1E2"/>
                </a:solidFill>
                <a:latin typeface="Aptos"/>
              </a:rPr>
              <a:t>Corporate overview | ReCon Devon</a:t>
            </a:r>
          </a:p>
        </p:txBody>
      </p:sp>
      <p:sp>
        <p:nvSpPr>
          <p:cNvPr id="10" name="TextBox 9"/>
          <p:cNvSpPr txBox="1"/>
          <p:nvPr/>
        </p:nvSpPr>
        <p:spPr>
          <a:xfrm>
            <a:off x="594360" y="5715000"/>
            <a:ext cx="4754880" cy="274320"/>
          </a:xfrm>
          <a:prstGeom prst="rect">
            <a:avLst/>
          </a:prstGeom>
          <a:noFill/>
        </p:spPr>
        <p:txBody>
          <a:bodyPr wrap="square" lIns="9144" tIns="9144" rIns="9144" bIns="9144" anchor="ctr">
            <a:spAutoFit/>
          </a:bodyPr>
          <a:lstStyle/>
          <a:p>
            <a:pPr algn="l"/>
            <a:r>
              <a:rPr sz="1000" b="1">
                <a:solidFill>
                  <a:srgbClr val="E8671B"/>
                </a:solidFill>
                <a:latin typeface="Aptos"/>
              </a:rPr>
              <a:t>RECONNECT  •  EXPLORE  •  THRIVE</a:t>
            </a:r>
          </a:p>
        </p:txBody>
      </p:sp>
      <p:sp>
        <p:nvSpPr>
          <p:cNvPr id="11" name="TextBox 10"/>
          <p:cNvSpPr txBox="1"/>
          <p:nvPr/>
        </p:nvSpPr>
        <p:spPr>
          <a:xfrm>
            <a:off x="502920" y="6528816"/>
            <a:ext cx="2926080" cy="146304"/>
          </a:xfrm>
          <a:prstGeom prst="rect">
            <a:avLst/>
          </a:prstGeom>
          <a:noFill/>
        </p:spPr>
        <p:txBody>
          <a:bodyPr wrap="square" lIns="9144" tIns="9144" rIns="9144" bIns="9144" anchor="ctr">
            <a:spAutoFit/>
          </a:bodyPr>
          <a:lstStyle/>
          <a:p>
            <a:pPr algn="l"/>
            <a:r>
              <a:rPr sz="650" b="1">
                <a:solidFill>
                  <a:srgbClr val="FFFFFF"/>
                </a:solidFill>
                <a:latin typeface="Aptos"/>
              </a:rPr>
              <a:t>RECON DEVON  |  ALTERNATIVE PROVISION</a:t>
            </a:r>
          </a:p>
        </p:txBody>
      </p:sp>
      <p:sp>
        <p:nvSpPr>
          <p:cNvPr id="12" name="TextBox 11"/>
          <p:cNvSpPr txBox="1"/>
          <p:nvPr/>
        </p:nvSpPr>
        <p:spPr>
          <a:xfrm>
            <a:off x="11201400" y="6528816"/>
            <a:ext cx="457200" cy="146304"/>
          </a:xfrm>
          <a:prstGeom prst="rect">
            <a:avLst/>
          </a:prstGeom>
          <a:noFill/>
        </p:spPr>
        <p:txBody>
          <a:bodyPr wrap="square" lIns="9144" tIns="9144" rIns="9144" bIns="9144" anchor="ctr">
            <a:spAutoFit/>
          </a:bodyPr>
          <a:lstStyle/>
          <a:p>
            <a:pPr algn="r"/>
            <a:r>
              <a:rPr sz="650" b="1">
                <a:solidFill>
                  <a:srgbClr val="FFFFFF"/>
                </a:solidFill>
                <a:latin typeface="Aptos"/>
              </a:rPr>
              <a:t>01</a:t>
            </a: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F9F4"/>
        </a:solidFill>
        <a:effectLst/>
      </p:bgPr>
    </p:bg>
    <p:spTree>
      <p:nvGrpSpPr>
        <p:cNvPr id="1" name=""/>
        <p:cNvGrpSpPr/>
        <p:nvPr/>
      </p:nvGrpSpPr>
      <p:grpSpPr>
        <a:xfrm>
          <a:off x="0" y="0"/>
          <a:ext cx="0" cy="0"/>
          <a:chOff x="0" y="0"/>
          <a:chExt cx="0" cy="0"/>
        </a:xfrm>
      </p:grpSpPr>
      <p:sp>
        <p:nvSpPr>
          <p:cNvPr id="2" name="TextBox 1"/>
          <p:cNvSpPr txBox="1"/>
          <p:nvPr/>
        </p:nvSpPr>
        <p:spPr>
          <a:xfrm>
            <a:off x="502920" y="384048"/>
            <a:ext cx="3657600" cy="256032"/>
          </a:xfrm>
          <a:prstGeom prst="rect">
            <a:avLst/>
          </a:prstGeom>
          <a:noFill/>
        </p:spPr>
        <p:txBody>
          <a:bodyPr wrap="square" lIns="9144" tIns="9144" rIns="9144" bIns="9144" anchor="ctr">
            <a:spAutoFit/>
          </a:bodyPr>
          <a:lstStyle/>
          <a:p>
            <a:pPr algn="l"/>
            <a:r>
              <a:rPr sz="900" b="1">
                <a:solidFill>
                  <a:srgbClr val="E8671B"/>
                </a:solidFill>
                <a:latin typeface="Aptos"/>
              </a:rPr>
              <a:t>EXECUTIVE OVERVIEW</a:t>
            </a:r>
          </a:p>
        </p:txBody>
      </p:sp>
      <p:sp>
        <p:nvSpPr>
          <p:cNvPr id="3" name="TextBox 2"/>
          <p:cNvSpPr txBox="1"/>
          <p:nvPr/>
        </p:nvSpPr>
        <p:spPr>
          <a:xfrm>
            <a:off x="502920" y="749808"/>
            <a:ext cx="7680960" cy="594360"/>
          </a:xfrm>
          <a:prstGeom prst="rect">
            <a:avLst/>
          </a:prstGeom>
          <a:noFill/>
        </p:spPr>
        <p:txBody>
          <a:bodyPr wrap="square" lIns="9144" tIns="9144" rIns="9144" bIns="9144" anchor="ctr">
            <a:spAutoFit/>
          </a:bodyPr>
          <a:lstStyle/>
          <a:p>
            <a:pPr algn="l"/>
            <a:r>
              <a:rPr sz="2800" b="1">
                <a:solidFill>
                  <a:srgbClr val="0F1110"/>
                </a:solidFill>
                <a:latin typeface="Aptos"/>
              </a:rPr>
              <a:t>A different environment. A clear purpose.</a:t>
            </a:r>
          </a:p>
        </p:txBody>
      </p:sp>
      <p:sp>
        <p:nvSpPr>
          <p:cNvPr id="4" name="Rectangle 3"/>
          <p:cNvSpPr/>
          <p:nvPr/>
        </p:nvSpPr>
        <p:spPr>
          <a:xfrm>
            <a:off x="502920" y="1444752"/>
            <a:ext cx="960120" cy="54864"/>
          </a:xfrm>
          <a:prstGeom prst="rect">
            <a:avLst/>
          </a:prstGeom>
          <a:solidFill>
            <a:srgbClr val="E867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02920" y="1755648"/>
            <a:ext cx="4937760" cy="1097280"/>
          </a:xfrm>
          <a:prstGeom prst="rect">
            <a:avLst/>
          </a:prstGeom>
          <a:noFill/>
        </p:spPr>
        <p:txBody>
          <a:bodyPr wrap="square" lIns="18288" tIns="18288" rIns="18288" bIns="18288">
            <a:spAutoFit/>
          </a:bodyPr>
          <a:lstStyle/>
          <a:p>
            <a:r>
              <a:rPr sz="1500">
                <a:solidFill>
                  <a:srgbClr val="262A27"/>
                </a:solidFill>
                <a:latin typeface="Aptos"/>
              </a:rPr>
              <a:t>ReCon Devon provides purposeful alternative provision designed around relationship, practical experience and individual need. The aim is not to replace ambition - it is to create the conditions in which ambition can become possible again.</a:t>
            </a:r>
          </a:p>
        </p:txBody>
      </p:sp>
      <p:sp>
        <p:nvSpPr>
          <p:cNvPr id="6" name="Rounded Rectangle 5"/>
          <p:cNvSpPr/>
          <p:nvPr/>
        </p:nvSpPr>
        <p:spPr>
          <a:xfrm>
            <a:off x="5897880" y="1828800"/>
            <a:ext cx="1600200" cy="3246120"/>
          </a:xfrm>
          <a:prstGeom prst="roundRect">
            <a:avLst/>
          </a:prstGeom>
          <a:solidFill>
            <a:srgbClr val="FFFFFF"/>
          </a:solidFill>
          <a:ln>
            <a:solidFill>
              <a:srgbClr val="E2E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6400800" y="2148840"/>
            <a:ext cx="594360" cy="594360"/>
          </a:xfrm>
          <a:prstGeom prst="ellipse">
            <a:avLst/>
          </a:prstGeom>
          <a:solidFill>
            <a:srgbClr val="E867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062472" y="2971800"/>
            <a:ext cx="1280160" cy="320040"/>
          </a:xfrm>
          <a:prstGeom prst="rect">
            <a:avLst/>
          </a:prstGeom>
          <a:noFill/>
        </p:spPr>
        <p:txBody>
          <a:bodyPr wrap="square" lIns="9144" tIns="9144" rIns="9144" bIns="9144" anchor="ctr">
            <a:spAutoFit/>
          </a:bodyPr>
          <a:lstStyle/>
          <a:p>
            <a:pPr algn="ctr"/>
            <a:r>
              <a:rPr sz="1200" b="1">
                <a:solidFill>
                  <a:srgbClr val="0F1110"/>
                </a:solidFill>
                <a:latin typeface="Aptos"/>
              </a:rPr>
              <a:t>ENGAGE</a:t>
            </a:r>
          </a:p>
        </p:txBody>
      </p:sp>
      <p:sp>
        <p:nvSpPr>
          <p:cNvPr id="9" name="TextBox 8"/>
          <p:cNvSpPr txBox="1"/>
          <p:nvPr/>
        </p:nvSpPr>
        <p:spPr>
          <a:xfrm>
            <a:off x="6062472" y="3429000"/>
            <a:ext cx="1280160" cy="1143000"/>
          </a:xfrm>
          <a:prstGeom prst="rect">
            <a:avLst/>
          </a:prstGeom>
          <a:noFill/>
        </p:spPr>
        <p:txBody>
          <a:bodyPr wrap="square" lIns="18288" tIns="18288" rIns="18288" bIns="18288">
            <a:spAutoFit/>
          </a:bodyPr>
          <a:lstStyle/>
          <a:p>
            <a:r>
              <a:rPr sz="1050">
                <a:solidFill>
                  <a:srgbClr val="71766F"/>
                </a:solidFill>
                <a:latin typeface="Aptos"/>
              </a:rPr>
              <a:t>Create a credible route back into learning.</a:t>
            </a:r>
          </a:p>
        </p:txBody>
      </p:sp>
      <p:sp>
        <p:nvSpPr>
          <p:cNvPr id="10" name="Rounded Rectangle 9"/>
          <p:cNvSpPr/>
          <p:nvPr/>
        </p:nvSpPr>
        <p:spPr>
          <a:xfrm>
            <a:off x="7772400" y="1828800"/>
            <a:ext cx="1600200" cy="3246120"/>
          </a:xfrm>
          <a:prstGeom prst="roundRect">
            <a:avLst/>
          </a:prstGeom>
          <a:solidFill>
            <a:srgbClr val="FFFFFF"/>
          </a:solidFill>
          <a:ln>
            <a:solidFill>
              <a:srgbClr val="E2E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8275320" y="2148840"/>
            <a:ext cx="594360" cy="594360"/>
          </a:xfrm>
          <a:prstGeom prst="ellipse">
            <a:avLst/>
          </a:prstGeom>
          <a:solidFill>
            <a:srgbClr val="6C7E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7936992" y="2971800"/>
            <a:ext cx="1280160" cy="320040"/>
          </a:xfrm>
          <a:prstGeom prst="rect">
            <a:avLst/>
          </a:prstGeom>
          <a:noFill/>
        </p:spPr>
        <p:txBody>
          <a:bodyPr wrap="square" lIns="9144" tIns="9144" rIns="9144" bIns="9144" anchor="ctr">
            <a:spAutoFit/>
          </a:bodyPr>
          <a:lstStyle/>
          <a:p>
            <a:pPr algn="ctr"/>
            <a:r>
              <a:rPr sz="1200" b="1">
                <a:solidFill>
                  <a:srgbClr val="0F1110"/>
                </a:solidFill>
                <a:latin typeface="Aptos"/>
              </a:rPr>
              <a:t>DEVELOP</a:t>
            </a:r>
          </a:p>
        </p:txBody>
      </p:sp>
      <p:sp>
        <p:nvSpPr>
          <p:cNvPr id="13" name="TextBox 12"/>
          <p:cNvSpPr txBox="1"/>
          <p:nvPr/>
        </p:nvSpPr>
        <p:spPr>
          <a:xfrm>
            <a:off x="7936992" y="3429000"/>
            <a:ext cx="1280160" cy="1143000"/>
          </a:xfrm>
          <a:prstGeom prst="rect">
            <a:avLst/>
          </a:prstGeom>
          <a:noFill/>
        </p:spPr>
        <p:txBody>
          <a:bodyPr wrap="square" lIns="18288" tIns="18288" rIns="18288" bIns="18288">
            <a:spAutoFit/>
          </a:bodyPr>
          <a:lstStyle/>
          <a:p>
            <a:r>
              <a:rPr sz="1050">
                <a:solidFill>
                  <a:srgbClr val="71766F"/>
                </a:solidFill>
                <a:latin typeface="Aptos"/>
              </a:rPr>
              <a:t>Build confidence, communication and practical capability.</a:t>
            </a:r>
          </a:p>
        </p:txBody>
      </p:sp>
      <p:sp>
        <p:nvSpPr>
          <p:cNvPr id="14" name="Rounded Rectangle 13"/>
          <p:cNvSpPr/>
          <p:nvPr/>
        </p:nvSpPr>
        <p:spPr>
          <a:xfrm>
            <a:off x="9646920" y="1828800"/>
            <a:ext cx="1600200" cy="3246120"/>
          </a:xfrm>
          <a:prstGeom prst="roundRect">
            <a:avLst/>
          </a:prstGeom>
          <a:solidFill>
            <a:srgbClr val="FFFFFF"/>
          </a:solidFill>
          <a:ln>
            <a:solidFill>
              <a:srgbClr val="E2E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10149840" y="2148840"/>
            <a:ext cx="594360" cy="594360"/>
          </a:xfrm>
          <a:prstGeom prst="ellipse">
            <a:avLst/>
          </a:prstGeom>
          <a:solidFill>
            <a:srgbClr val="1D89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811512" y="2971800"/>
            <a:ext cx="1280160" cy="320040"/>
          </a:xfrm>
          <a:prstGeom prst="rect">
            <a:avLst/>
          </a:prstGeom>
          <a:noFill/>
        </p:spPr>
        <p:txBody>
          <a:bodyPr wrap="square" lIns="9144" tIns="9144" rIns="9144" bIns="9144" anchor="ctr">
            <a:spAutoFit/>
          </a:bodyPr>
          <a:lstStyle/>
          <a:p>
            <a:pPr algn="ctr"/>
            <a:r>
              <a:rPr sz="1200" b="1">
                <a:solidFill>
                  <a:srgbClr val="0F1110"/>
                </a:solidFill>
                <a:latin typeface="Aptos"/>
              </a:rPr>
              <a:t>CONNECT</a:t>
            </a:r>
          </a:p>
        </p:txBody>
      </p:sp>
      <p:sp>
        <p:nvSpPr>
          <p:cNvPr id="17" name="TextBox 16"/>
          <p:cNvSpPr txBox="1"/>
          <p:nvPr/>
        </p:nvSpPr>
        <p:spPr>
          <a:xfrm>
            <a:off x="9811512" y="3429000"/>
            <a:ext cx="1280160" cy="1143000"/>
          </a:xfrm>
          <a:prstGeom prst="rect">
            <a:avLst/>
          </a:prstGeom>
          <a:noFill/>
        </p:spPr>
        <p:txBody>
          <a:bodyPr wrap="square" lIns="18288" tIns="18288" rIns="18288" bIns="18288">
            <a:spAutoFit/>
          </a:bodyPr>
          <a:lstStyle/>
          <a:p>
            <a:r>
              <a:rPr sz="1050">
                <a:solidFill>
                  <a:srgbClr val="71766F"/>
                </a:solidFill>
                <a:latin typeface="Aptos"/>
              </a:rPr>
              <a:t>Keep the young person, family and school moving in the same direction.</a:t>
            </a:r>
          </a:p>
        </p:txBody>
      </p:sp>
      <p:sp>
        <p:nvSpPr>
          <p:cNvPr id="18" name="TextBox 17"/>
          <p:cNvSpPr txBox="1"/>
          <p:nvPr/>
        </p:nvSpPr>
        <p:spPr>
          <a:xfrm>
            <a:off x="502920" y="6528816"/>
            <a:ext cx="2926080" cy="146304"/>
          </a:xfrm>
          <a:prstGeom prst="rect">
            <a:avLst/>
          </a:prstGeom>
          <a:noFill/>
        </p:spPr>
        <p:txBody>
          <a:bodyPr wrap="square" lIns="9144" tIns="9144" rIns="9144" bIns="9144" anchor="ctr">
            <a:spAutoFit/>
          </a:bodyPr>
          <a:lstStyle/>
          <a:p>
            <a:pPr algn="l"/>
            <a:r>
              <a:rPr sz="650" b="1">
                <a:solidFill>
                  <a:srgbClr val="71766F"/>
                </a:solidFill>
                <a:latin typeface="Aptos"/>
              </a:rPr>
              <a:t>RECON DEVON  |  ALTERNATIVE PROVISION</a:t>
            </a:r>
          </a:p>
        </p:txBody>
      </p:sp>
      <p:sp>
        <p:nvSpPr>
          <p:cNvPr id="19" name="TextBox 18"/>
          <p:cNvSpPr txBox="1"/>
          <p:nvPr/>
        </p:nvSpPr>
        <p:spPr>
          <a:xfrm>
            <a:off x="11201400" y="6528816"/>
            <a:ext cx="457200" cy="146304"/>
          </a:xfrm>
          <a:prstGeom prst="rect">
            <a:avLst/>
          </a:prstGeom>
          <a:noFill/>
        </p:spPr>
        <p:txBody>
          <a:bodyPr wrap="square" lIns="9144" tIns="9144" rIns="9144" bIns="9144" anchor="ctr">
            <a:spAutoFit/>
          </a:bodyPr>
          <a:lstStyle/>
          <a:p>
            <a:pPr algn="r"/>
            <a:r>
              <a:rPr sz="650" b="1">
                <a:solidFill>
                  <a:srgbClr val="71766F"/>
                </a:solidFill>
                <a:latin typeface="Aptos"/>
              </a:rPr>
              <a:t>02</a:t>
            </a:r>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62A27"/>
        </a:solidFill>
        <a:effectLst/>
      </p:bgPr>
    </p:bg>
    <p:spTree>
      <p:nvGrpSpPr>
        <p:cNvPr id="1" name=""/>
        <p:cNvGrpSpPr/>
        <p:nvPr/>
      </p:nvGrpSpPr>
      <p:grpSpPr>
        <a:xfrm>
          <a:off x="0" y="0"/>
          <a:ext cx="0" cy="0"/>
          <a:chOff x="0" y="0"/>
          <a:chExt cx="0" cy="0"/>
        </a:xfrm>
      </p:grpSpPr>
      <p:sp>
        <p:nvSpPr>
          <p:cNvPr id="2" name="TextBox 1"/>
          <p:cNvSpPr txBox="1"/>
          <p:nvPr/>
        </p:nvSpPr>
        <p:spPr>
          <a:xfrm>
            <a:off x="502920" y="384048"/>
            <a:ext cx="3657600" cy="256032"/>
          </a:xfrm>
          <a:prstGeom prst="rect">
            <a:avLst/>
          </a:prstGeom>
          <a:noFill/>
        </p:spPr>
        <p:txBody>
          <a:bodyPr wrap="square" lIns="9144" tIns="9144" rIns="9144" bIns="9144" anchor="ctr">
            <a:spAutoFit/>
          </a:bodyPr>
          <a:lstStyle/>
          <a:p>
            <a:pPr algn="l"/>
            <a:r>
              <a:rPr sz="900" b="1">
                <a:solidFill>
                  <a:srgbClr val="E8671B"/>
                </a:solidFill>
                <a:latin typeface="Aptos"/>
              </a:rPr>
              <a:t>WHY ALTERNATIVE PROVISION MATTERS</a:t>
            </a:r>
          </a:p>
        </p:txBody>
      </p:sp>
      <p:sp>
        <p:nvSpPr>
          <p:cNvPr id="3" name="TextBox 2"/>
          <p:cNvSpPr txBox="1"/>
          <p:nvPr/>
        </p:nvSpPr>
        <p:spPr>
          <a:xfrm>
            <a:off x="502920" y="841248"/>
            <a:ext cx="8138160" cy="914400"/>
          </a:xfrm>
          <a:prstGeom prst="rect">
            <a:avLst/>
          </a:prstGeom>
          <a:noFill/>
        </p:spPr>
        <p:txBody>
          <a:bodyPr wrap="square" lIns="9144" tIns="9144" rIns="9144" bIns="9144" anchor="ctr">
            <a:spAutoFit/>
          </a:bodyPr>
          <a:lstStyle/>
          <a:p>
            <a:pPr algn="l"/>
            <a:r>
              <a:rPr sz="3100" b="1">
                <a:solidFill>
                  <a:srgbClr val="F4F1E2"/>
                </a:solidFill>
                <a:latin typeface="Aptos"/>
              </a:rPr>
              <a:t>When one route stops working,
there must still be a route forward.</a:t>
            </a:r>
          </a:p>
        </p:txBody>
      </p:sp>
      <p:sp>
        <p:nvSpPr>
          <p:cNvPr id="4" name="TextBox 3"/>
          <p:cNvSpPr txBox="1"/>
          <p:nvPr/>
        </p:nvSpPr>
        <p:spPr>
          <a:xfrm>
            <a:off x="530352" y="2148840"/>
            <a:ext cx="5212080" cy="1417320"/>
          </a:xfrm>
          <a:prstGeom prst="rect">
            <a:avLst/>
          </a:prstGeom>
          <a:noFill/>
        </p:spPr>
        <p:txBody>
          <a:bodyPr wrap="square" lIns="18288" tIns="18288" rIns="18288" bIns="18288">
            <a:spAutoFit/>
          </a:bodyPr>
          <a:lstStyle/>
          <a:p>
            <a:r>
              <a:rPr sz="1400">
                <a:solidFill>
                  <a:srgbClr val="FFFFFF"/>
                </a:solidFill>
                <a:latin typeface="Aptos"/>
              </a:rPr>
              <a:t>Alternative provision matters because some young people need a different setting, pace or relationship before they can re-engage. Current Department for Education guidance recognises AP as part of the education system for pupils who cannot attend mainstream school, while inclusion guidance also focuses on pupils at risk of exclusion or low attendance.</a:t>
            </a:r>
          </a:p>
        </p:txBody>
      </p:sp>
      <p:sp>
        <p:nvSpPr>
          <p:cNvPr id="5" name="Rectangle 4"/>
          <p:cNvSpPr/>
          <p:nvPr/>
        </p:nvSpPr>
        <p:spPr>
          <a:xfrm>
            <a:off x="6217920" y="4206240"/>
            <a:ext cx="4389120" cy="118872"/>
          </a:xfrm>
          <a:prstGeom prst="rect">
            <a:avLst/>
          </a:prstGeom>
          <a:solidFill>
            <a:srgbClr val="E867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10378440" y="4050791"/>
            <a:ext cx="420624" cy="420624"/>
          </a:xfrm>
          <a:prstGeom prst="ellipse">
            <a:avLst/>
          </a:prstGeom>
          <a:solidFill>
            <a:srgbClr val="E867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217920" y="4709159"/>
            <a:ext cx="4389120" cy="118872"/>
          </a:xfrm>
          <a:prstGeom prst="rect">
            <a:avLst/>
          </a:prstGeom>
          <a:solidFill>
            <a:srgbClr val="6C7E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0378440" y="4553712"/>
            <a:ext cx="420624" cy="420624"/>
          </a:xfrm>
          <a:prstGeom prst="ellipse">
            <a:avLst/>
          </a:prstGeom>
          <a:solidFill>
            <a:srgbClr val="6C7E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6217920" y="5212079"/>
            <a:ext cx="4389120" cy="118872"/>
          </a:xfrm>
          <a:prstGeom prst="rect">
            <a:avLst/>
          </a:prstGeom>
          <a:solidFill>
            <a:srgbClr val="1D89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10378440" y="5056631"/>
            <a:ext cx="420624" cy="420624"/>
          </a:xfrm>
          <a:prstGeom prst="ellipse">
            <a:avLst/>
          </a:prstGeom>
          <a:solidFill>
            <a:srgbClr val="1D89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217920" y="5760720"/>
            <a:ext cx="4572000" cy="320040"/>
          </a:xfrm>
          <a:prstGeom prst="rect">
            <a:avLst/>
          </a:prstGeom>
          <a:noFill/>
        </p:spPr>
        <p:txBody>
          <a:bodyPr wrap="square" lIns="9144" tIns="9144" rIns="9144" bIns="9144" anchor="ctr">
            <a:spAutoFit/>
          </a:bodyPr>
          <a:lstStyle/>
          <a:p>
            <a:pPr algn="l"/>
            <a:r>
              <a:rPr sz="1300" b="1">
                <a:solidFill>
                  <a:srgbClr val="F4F1E2"/>
                </a:solidFill>
                <a:latin typeface="Aptos"/>
              </a:rPr>
              <a:t>Different pathways. Shared ambition.</a:t>
            </a:r>
          </a:p>
        </p:txBody>
      </p:sp>
      <p:sp>
        <p:nvSpPr>
          <p:cNvPr id="12" name="TextBox 11"/>
          <p:cNvSpPr txBox="1"/>
          <p:nvPr/>
        </p:nvSpPr>
        <p:spPr>
          <a:xfrm>
            <a:off x="502920" y="6528816"/>
            <a:ext cx="2926080" cy="146304"/>
          </a:xfrm>
          <a:prstGeom prst="rect">
            <a:avLst/>
          </a:prstGeom>
          <a:noFill/>
        </p:spPr>
        <p:txBody>
          <a:bodyPr wrap="square" lIns="9144" tIns="9144" rIns="9144" bIns="9144" anchor="ctr">
            <a:spAutoFit/>
          </a:bodyPr>
          <a:lstStyle/>
          <a:p>
            <a:pPr algn="l"/>
            <a:r>
              <a:rPr sz="650" b="1">
                <a:solidFill>
                  <a:srgbClr val="FFFFFF"/>
                </a:solidFill>
                <a:latin typeface="Aptos"/>
              </a:rPr>
              <a:t>RECON DEVON  |  ALTERNATIVE PROVISION</a:t>
            </a:r>
          </a:p>
        </p:txBody>
      </p:sp>
      <p:sp>
        <p:nvSpPr>
          <p:cNvPr id="13" name="TextBox 12"/>
          <p:cNvSpPr txBox="1"/>
          <p:nvPr/>
        </p:nvSpPr>
        <p:spPr>
          <a:xfrm>
            <a:off x="11201400" y="6528816"/>
            <a:ext cx="457200" cy="146304"/>
          </a:xfrm>
          <a:prstGeom prst="rect">
            <a:avLst/>
          </a:prstGeom>
          <a:noFill/>
        </p:spPr>
        <p:txBody>
          <a:bodyPr wrap="square" lIns="9144" tIns="9144" rIns="9144" bIns="9144" anchor="ctr">
            <a:spAutoFit/>
          </a:bodyPr>
          <a:lstStyle/>
          <a:p>
            <a:pPr algn="r"/>
            <a:r>
              <a:rPr sz="650" b="1">
                <a:solidFill>
                  <a:srgbClr val="FFFFFF"/>
                </a:solidFill>
                <a:latin typeface="Aptos"/>
              </a:rPr>
              <a:t>03</a:t>
            </a:r>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AF9F4"/>
        </a:solidFill>
        <a:effectLst/>
      </p:bgPr>
    </p:bg>
    <p:spTree>
      <p:nvGrpSpPr>
        <p:cNvPr id="1" name=""/>
        <p:cNvGrpSpPr/>
        <p:nvPr/>
      </p:nvGrpSpPr>
      <p:grpSpPr>
        <a:xfrm>
          <a:off x="0" y="0"/>
          <a:ext cx="0" cy="0"/>
          <a:chOff x="0" y="0"/>
          <a:chExt cx="0" cy="0"/>
        </a:xfrm>
      </p:grpSpPr>
      <p:sp>
        <p:nvSpPr>
          <p:cNvPr id="2" name="TextBox 1"/>
          <p:cNvSpPr txBox="1"/>
          <p:nvPr/>
        </p:nvSpPr>
        <p:spPr>
          <a:xfrm>
            <a:off x="502920" y="384048"/>
            <a:ext cx="3657600" cy="256032"/>
          </a:xfrm>
          <a:prstGeom prst="rect">
            <a:avLst/>
          </a:prstGeom>
          <a:noFill/>
        </p:spPr>
        <p:txBody>
          <a:bodyPr wrap="square" lIns="9144" tIns="9144" rIns="9144" bIns="9144" anchor="ctr">
            <a:spAutoFit/>
          </a:bodyPr>
          <a:lstStyle/>
          <a:p>
            <a:pPr algn="l"/>
            <a:r>
              <a:rPr sz="900" b="1">
                <a:solidFill>
                  <a:srgbClr val="E8671B"/>
                </a:solidFill>
                <a:latin typeface="Aptos"/>
              </a:rPr>
              <a:t>WHAT WE DO</a:t>
            </a:r>
          </a:p>
        </p:txBody>
      </p:sp>
      <p:sp>
        <p:nvSpPr>
          <p:cNvPr id="3" name="TextBox 2"/>
          <p:cNvSpPr txBox="1"/>
          <p:nvPr/>
        </p:nvSpPr>
        <p:spPr>
          <a:xfrm>
            <a:off x="502920" y="749808"/>
            <a:ext cx="6583680" cy="594360"/>
          </a:xfrm>
          <a:prstGeom prst="rect">
            <a:avLst/>
          </a:prstGeom>
          <a:noFill/>
        </p:spPr>
        <p:txBody>
          <a:bodyPr wrap="square" lIns="9144" tIns="9144" rIns="9144" bIns="9144" anchor="ctr">
            <a:spAutoFit/>
          </a:bodyPr>
          <a:lstStyle/>
          <a:p>
            <a:pPr algn="l"/>
            <a:r>
              <a:rPr sz="2800" b="1">
                <a:solidFill>
                  <a:srgbClr val="0F1110"/>
                </a:solidFill>
                <a:latin typeface="Aptos"/>
              </a:rPr>
              <a:t>Purposeful provision beyond the classroom</a:t>
            </a:r>
          </a:p>
        </p:txBody>
      </p:sp>
      <p:sp>
        <p:nvSpPr>
          <p:cNvPr id="4" name="Rectangle 3"/>
          <p:cNvSpPr/>
          <p:nvPr/>
        </p:nvSpPr>
        <p:spPr>
          <a:xfrm>
            <a:off x="502920" y="1444752"/>
            <a:ext cx="960120" cy="54864"/>
          </a:xfrm>
          <a:prstGeom prst="rect">
            <a:avLst/>
          </a:prstGeom>
          <a:solidFill>
            <a:srgbClr val="E867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502920" y="1828800"/>
            <a:ext cx="3401568" cy="1645920"/>
          </a:xfrm>
          <a:prstGeom prst="roundRect">
            <a:avLst/>
          </a:prstGeom>
          <a:solidFill>
            <a:srgbClr val="FFFFFF"/>
          </a:solidFill>
          <a:ln>
            <a:solidFill>
              <a:srgbClr val="E2E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04088" y="1993392"/>
            <a:ext cx="457200" cy="274320"/>
          </a:xfrm>
          <a:prstGeom prst="rect">
            <a:avLst/>
          </a:prstGeom>
          <a:noFill/>
        </p:spPr>
        <p:txBody>
          <a:bodyPr wrap="square" lIns="9144" tIns="9144" rIns="9144" bIns="9144" anchor="ctr">
            <a:spAutoFit/>
          </a:bodyPr>
          <a:lstStyle/>
          <a:p>
            <a:pPr algn="l"/>
            <a:r>
              <a:rPr sz="1000" b="1">
                <a:solidFill>
                  <a:srgbClr val="E8671B"/>
                </a:solidFill>
                <a:latin typeface="Aptos"/>
              </a:rPr>
              <a:t>01</a:t>
            </a:r>
          </a:p>
        </p:txBody>
      </p:sp>
      <p:sp>
        <p:nvSpPr>
          <p:cNvPr id="7" name="TextBox 6"/>
          <p:cNvSpPr txBox="1"/>
          <p:nvPr/>
        </p:nvSpPr>
        <p:spPr>
          <a:xfrm>
            <a:off x="704088" y="2267712"/>
            <a:ext cx="2999232" cy="411480"/>
          </a:xfrm>
          <a:prstGeom prst="rect">
            <a:avLst/>
          </a:prstGeom>
          <a:noFill/>
        </p:spPr>
        <p:txBody>
          <a:bodyPr wrap="square" lIns="9144" tIns="9144" rIns="9144" bIns="9144" anchor="ctr">
            <a:spAutoFit/>
          </a:bodyPr>
          <a:lstStyle/>
          <a:p>
            <a:pPr algn="l"/>
            <a:r>
              <a:rPr sz="1500" b="1">
                <a:solidFill>
                  <a:srgbClr val="0F1110"/>
                </a:solidFill>
                <a:latin typeface="Aptos"/>
              </a:rPr>
              <a:t>1:1 MENTORING</a:t>
            </a:r>
          </a:p>
        </p:txBody>
      </p:sp>
      <p:sp>
        <p:nvSpPr>
          <p:cNvPr id="8" name="TextBox 7"/>
          <p:cNvSpPr txBox="1"/>
          <p:nvPr/>
        </p:nvSpPr>
        <p:spPr>
          <a:xfrm>
            <a:off x="704088" y="2743200"/>
            <a:ext cx="2999232" cy="566928"/>
          </a:xfrm>
          <a:prstGeom prst="rect">
            <a:avLst/>
          </a:prstGeom>
          <a:noFill/>
        </p:spPr>
        <p:txBody>
          <a:bodyPr wrap="square" lIns="18288" tIns="18288" rIns="18288" bIns="18288">
            <a:spAutoFit/>
          </a:bodyPr>
          <a:lstStyle/>
          <a:p>
            <a:r>
              <a:rPr sz="1150">
                <a:solidFill>
                  <a:srgbClr val="71766F"/>
                </a:solidFill>
                <a:latin typeface="Aptos"/>
              </a:rPr>
              <a:t>Consistent relationship-based support.</a:t>
            </a:r>
          </a:p>
        </p:txBody>
      </p:sp>
      <p:sp>
        <p:nvSpPr>
          <p:cNvPr id="9" name="Rounded Rectangle 8"/>
          <p:cNvSpPr/>
          <p:nvPr/>
        </p:nvSpPr>
        <p:spPr>
          <a:xfrm>
            <a:off x="4297680" y="1828800"/>
            <a:ext cx="3401568" cy="1645920"/>
          </a:xfrm>
          <a:prstGeom prst="roundRect">
            <a:avLst/>
          </a:prstGeom>
          <a:solidFill>
            <a:srgbClr val="FFFFFF"/>
          </a:solidFill>
          <a:ln>
            <a:solidFill>
              <a:srgbClr val="E2E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498848" y="1993392"/>
            <a:ext cx="457200" cy="274320"/>
          </a:xfrm>
          <a:prstGeom prst="rect">
            <a:avLst/>
          </a:prstGeom>
          <a:noFill/>
        </p:spPr>
        <p:txBody>
          <a:bodyPr wrap="square" lIns="9144" tIns="9144" rIns="9144" bIns="9144" anchor="ctr">
            <a:spAutoFit/>
          </a:bodyPr>
          <a:lstStyle/>
          <a:p>
            <a:pPr algn="l"/>
            <a:r>
              <a:rPr sz="1000" b="1">
                <a:solidFill>
                  <a:srgbClr val="6C7E47"/>
                </a:solidFill>
                <a:latin typeface="Aptos"/>
              </a:rPr>
              <a:t>02</a:t>
            </a:r>
          </a:p>
        </p:txBody>
      </p:sp>
      <p:sp>
        <p:nvSpPr>
          <p:cNvPr id="11" name="TextBox 10"/>
          <p:cNvSpPr txBox="1"/>
          <p:nvPr/>
        </p:nvSpPr>
        <p:spPr>
          <a:xfrm>
            <a:off x="4498848" y="2267712"/>
            <a:ext cx="2999232" cy="411480"/>
          </a:xfrm>
          <a:prstGeom prst="rect">
            <a:avLst/>
          </a:prstGeom>
          <a:noFill/>
        </p:spPr>
        <p:txBody>
          <a:bodyPr wrap="square" lIns="9144" tIns="9144" rIns="9144" bIns="9144" anchor="ctr">
            <a:spAutoFit/>
          </a:bodyPr>
          <a:lstStyle/>
          <a:p>
            <a:pPr algn="l"/>
            <a:r>
              <a:rPr sz="1500" b="1">
                <a:solidFill>
                  <a:srgbClr val="0F1110"/>
                </a:solidFill>
                <a:latin typeface="Aptos"/>
              </a:rPr>
              <a:t>OUTDOOR LEARNING</a:t>
            </a:r>
          </a:p>
        </p:txBody>
      </p:sp>
      <p:sp>
        <p:nvSpPr>
          <p:cNvPr id="12" name="TextBox 11"/>
          <p:cNvSpPr txBox="1"/>
          <p:nvPr/>
        </p:nvSpPr>
        <p:spPr>
          <a:xfrm>
            <a:off x="4498848" y="2743200"/>
            <a:ext cx="2999232" cy="566928"/>
          </a:xfrm>
          <a:prstGeom prst="rect">
            <a:avLst/>
          </a:prstGeom>
          <a:noFill/>
        </p:spPr>
        <p:txBody>
          <a:bodyPr wrap="square" lIns="18288" tIns="18288" rIns="18288" bIns="18288">
            <a:spAutoFit/>
          </a:bodyPr>
          <a:lstStyle/>
          <a:p>
            <a:r>
              <a:rPr sz="1150">
                <a:solidFill>
                  <a:srgbClr val="71766F"/>
                </a:solidFill>
                <a:latin typeface="Aptos"/>
              </a:rPr>
              <a:t>Use real environments to unlock conversation and engagement.</a:t>
            </a:r>
          </a:p>
        </p:txBody>
      </p:sp>
      <p:sp>
        <p:nvSpPr>
          <p:cNvPr id="13" name="Rounded Rectangle 12"/>
          <p:cNvSpPr/>
          <p:nvPr/>
        </p:nvSpPr>
        <p:spPr>
          <a:xfrm>
            <a:off x="8092440" y="1828800"/>
            <a:ext cx="3401568" cy="1645920"/>
          </a:xfrm>
          <a:prstGeom prst="roundRect">
            <a:avLst/>
          </a:prstGeom>
          <a:solidFill>
            <a:srgbClr val="FFFFFF"/>
          </a:solidFill>
          <a:ln>
            <a:solidFill>
              <a:srgbClr val="E2E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293608" y="1993392"/>
            <a:ext cx="457200" cy="274320"/>
          </a:xfrm>
          <a:prstGeom prst="rect">
            <a:avLst/>
          </a:prstGeom>
          <a:noFill/>
        </p:spPr>
        <p:txBody>
          <a:bodyPr wrap="square" lIns="9144" tIns="9144" rIns="9144" bIns="9144" anchor="ctr">
            <a:spAutoFit/>
          </a:bodyPr>
          <a:lstStyle/>
          <a:p>
            <a:pPr algn="l"/>
            <a:r>
              <a:rPr sz="1000" b="1">
                <a:solidFill>
                  <a:srgbClr val="1D89B3"/>
                </a:solidFill>
                <a:latin typeface="Aptos"/>
              </a:rPr>
              <a:t>03</a:t>
            </a:r>
          </a:p>
        </p:txBody>
      </p:sp>
      <p:sp>
        <p:nvSpPr>
          <p:cNvPr id="15" name="TextBox 14"/>
          <p:cNvSpPr txBox="1"/>
          <p:nvPr/>
        </p:nvSpPr>
        <p:spPr>
          <a:xfrm>
            <a:off x="8293608" y="2267712"/>
            <a:ext cx="2999232" cy="411480"/>
          </a:xfrm>
          <a:prstGeom prst="rect">
            <a:avLst/>
          </a:prstGeom>
          <a:noFill/>
        </p:spPr>
        <p:txBody>
          <a:bodyPr wrap="square" lIns="9144" tIns="9144" rIns="9144" bIns="9144" anchor="ctr">
            <a:spAutoFit/>
          </a:bodyPr>
          <a:lstStyle/>
          <a:p>
            <a:pPr algn="l"/>
            <a:r>
              <a:rPr sz="1500" b="1">
                <a:solidFill>
                  <a:srgbClr val="0F1110"/>
                </a:solidFill>
                <a:latin typeface="Aptos"/>
              </a:rPr>
              <a:t>PRACTICAL SKILLS</a:t>
            </a:r>
          </a:p>
        </p:txBody>
      </p:sp>
      <p:sp>
        <p:nvSpPr>
          <p:cNvPr id="16" name="TextBox 15"/>
          <p:cNvSpPr txBox="1"/>
          <p:nvPr/>
        </p:nvSpPr>
        <p:spPr>
          <a:xfrm>
            <a:off x="8293608" y="2743200"/>
            <a:ext cx="2999232" cy="566928"/>
          </a:xfrm>
          <a:prstGeom prst="rect">
            <a:avLst/>
          </a:prstGeom>
          <a:noFill/>
        </p:spPr>
        <p:txBody>
          <a:bodyPr wrap="square" lIns="18288" tIns="18288" rIns="18288" bIns="18288">
            <a:spAutoFit/>
          </a:bodyPr>
          <a:lstStyle/>
          <a:p>
            <a:r>
              <a:rPr sz="1150">
                <a:solidFill>
                  <a:srgbClr val="71766F"/>
                </a:solidFill>
                <a:latin typeface="Aptos"/>
              </a:rPr>
              <a:t>Cooking, planning, problem solving and everyday capability.</a:t>
            </a:r>
          </a:p>
        </p:txBody>
      </p:sp>
      <p:sp>
        <p:nvSpPr>
          <p:cNvPr id="17" name="Rounded Rectangle 16"/>
          <p:cNvSpPr/>
          <p:nvPr/>
        </p:nvSpPr>
        <p:spPr>
          <a:xfrm>
            <a:off x="502920" y="3794760"/>
            <a:ext cx="3401568" cy="1645920"/>
          </a:xfrm>
          <a:prstGeom prst="roundRect">
            <a:avLst/>
          </a:prstGeom>
          <a:solidFill>
            <a:srgbClr val="FFFFFF"/>
          </a:solidFill>
          <a:ln>
            <a:solidFill>
              <a:srgbClr val="E2E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04088" y="3959352"/>
            <a:ext cx="457200" cy="274320"/>
          </a:xfrm>
          <a:prstGeom prst="rect">
            <a:avLst/>
          </a:prstGeom>
          <a:noFill/>
        </p:spPr>
        <p:txBody>
          <a:bodyPr wrap="square" lIns="9144" tIns="9144" rIns="9144" bIns="9144" anchor="ctr">
            <a:spAutoFit/>
          </a:bodyPr>
          <a:lstStyle/>
          <a:p>
            <a:pPr algn="l"/>
            <a:r>
              <a:rPr sz="1000" b="1">
                <a:solidFill>
                  <a:srgbClr val="E8671B"/>
                </a:solidFill>
                <a:latin typeface="Aptos"/>
              </a:rPr>
              <a:t>04</a:t>
            </a:r>
          </a:p>
        </p:txBody>
      </p:sp>
      <p:sp>
        <p:nvSpPr>
          <p:cNvPr id="19" name="TextBox 18"/>
          <p:cNvSpPr txBox="1"/>
          <p:nvPr/>
        </p:nvSpPr>
        <p:spPr>
          <a:xfrm>
            <a:off x="704088" y="4233672"/>
            <a:ext cx="2999232" cy="411480"/>
          </a:xfrm>
          <a:prstGeom prst="rect">
            <a:avLst/>
          </a:prstGeom>
          <a:noFill/>
        </p:spPr>
        <p:txBody>
          <a:bodyPr wrap="square" lIns="9144" tIns="9144" rIns="9144" bIns="9144" anchor="ctr">
            <a:spAutoFit/>
          </a:bodyPr>
          <a:lstStyle/>
          <a:p>
            <a:pPr algn="l"/>
            <a:r>
              <a:rPr sz="1500" b="1">
                <a:solidFill>
                  <a:srgbClr val="0F1110"/>
                </a:solidFill>
                <a:latin typeface="Aptos"/>
              </a:rPr>
              <a:t>ENRICHMENT</a:t>
            </a:r>
          </a:p>
        </p:txBody>
      </p:sp>
      <p:sp>
        <p:nvSpPr>
          <p:cNvPr id="20" name="TextBox 19"/>
          <p:cNvSpPr txBox="1"/>
          <p:nvPr/>
        </p:nvSpPr>
        <p:spPr>
          <a:xfrm>
            <a:off x="704088" y="4709160"/>
            <a:ext cx="2999232" cy="566928"/>
          </a:xfrm>
          <a:prstGeom prst="rect">
            <a:avLst/>
          </a:prstGeom>
          <a:noFill/>
        </p:spPr>
        <p:txBody>
          <a:bodyPr wrap="square" lIns="18288" tIns="18288" rIns="18288" bIns="18288">
            <a:spAutoFit/>
          </a:bodyPr>
          <a:lstStyle/>
          <a:p>
            <a:r>
              <a:rPr sz="1150">
                <a:solidFill>
                  <a:srgbClr val="71766F"/>
                </a:solidFill>
                <a:latin typeface="Aptos"/>
              </a:rPr>
              <a:t>Broaden experience through purposeful activities and new settings.</a:t>
            </a:r>
          </a:p>
        </p:txBody>
      </p:sp>
      <p:sp>
        <p:nvSpPr>
          <p:cNvPr id="21" name="Rounded Rectangle 20"/>
          <p:cNvSpPr/>
          <p:nvPr/>
        </p:nvSpPr>
        <p:spPr>
          <a:xfrm>
            <a:off x="4297680" y="3794760"/>
            <a:ext cx="3401568" cy="1645920"/>
          </a:xfrm>
          <a:prstGeom prst="roundRect">
            <a:avLst/>
          </a:prstGeom>
          <a:solidFill>
            <a:srgbClr val="FFFFFF"/>
          </a:solidFill>
          <a:ln>
            <a:solidFill>
              <a:srgbClr val="E2E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4498848" y="3959352"/>
            <a:ext cx="457200" cy="274320"/>
          </a:xfrm>
          <a:prstGeom prst="rect">
            <a:avLst/>
          </a:prstGeom>
          <a:noFill/>
        </p:spPr>
        <p:txBody>
          <a:bodyPr wrap="square" lIns="9144" tIns="9144" rIns="9144" bIns="9144" anchor="ctr">
            <a:spAutoFit/>
          </a:bodyPr>
          <a:lstStyle/>
          <a:p>
            <a:pPr algn="l"/>
            <a:r>
              <a:rPr sz="1000" b="1">
                <a:solidFill>
                  <a:srgbClr val="6C7E47"/>
                </a:solidFill>
                <a:latin typeface="Aptos"/>
              </a:rPr>
              <a:t>05</a:t>
            </a:r>
          </a:p>
        </p:txBody>
      </p:sp>
      <p:sp>
        <p:nvSpPr>
          <p:cNvPr id="23" name="TextBox 22"/>
          <p:cNvSpPr txBox="1"/>
          <p:nvPr/>
        </p:nvSpPr>
        <p:spPr>
          <a:xfrm>
            <a:off x="4498848" y="4233672"/>
            <a:ext cx="2999232" cy="411480"/>
          </a:xfrm>
          <a:prstGeom prst="rect">
            <a:avLst/>
          </a:prstGeom>
          <a:noFill/>
        </p:spPr>
        <p:txBody>
          <a:bodyPr wrap="square" lIns="9144" tIns="9144" rIns="9144" bIns="9144" anchor="ctr">
            <a:spAutoFit/>
          </a:bodyPr>
          <a:lstStyle/>
          <a:p>
            <a:pPr algn="l"/>
            <a:r>
              <a:rPr sz="1500" b="1">
                <a:solidFill>
                  <a:srgbClr val="0F1110"/>
                </a:solidFill>
                <a:latin typeface="Aptos"/>
              </a:rPr>
              <a:t>REFLECTION</a:t>
            </a:r>
          </a:p>
        </p:txBody>
      </p:sp>
      <p:sp>
        <p:nvSpPr>
          <p:cNvPr id="24" name="TextBox 23"/>
          <p:cNvSpPr txBox="1"/>
          <p:nvPr/>
        </p:nvSpPr>
        <p:spPr>
          <a:xfrm>
            <a:off x="4498848" y="4709160"/>
            <a:ext cx="2999232" cy="566928"/>
          </a:xfrm>
          <a:prstGeom prst="rect">
            <a:avLst/>
          </a:prstGeom>
          <a:noFill/>
        </p:spPr>
        <p:txBody>
          <a:bodyPr wrap="square" lIns="18288" tIns="18288" rIns="18288" bIns="18288">
            <a:spAutoFit/>
          </a:bodyPr>
          <a:lstStyle/>
          <a:p>
            <a:r>
              <a:rPr sz="1150">
                <a:solidFill>
                  <a:srgbClr val="71766F"/>
                </a:solidFill>
                <a:latin typeface="Aptos"/>
              </a:rPr>
              <a:t>Turn experiences into insight, language and next steps.</a:t>
            </a:r>
          </a:p>
        </p:txBody>
      </p:sp>
      <p:sp>
        <p:nvSpPr>
          <p:cNvPr id="25" name="Rounded Rectangle 24"/>
          <p:cNvSpPr/>
          <p:nvPr/>
        </p:nvSpPr>
        <p:spPr>
          <a:xfrm>
            <a:off x="8092440" y="3794760"/>
            <a:ext cx="3401568" cy="1645920"/>
          </a:xfrm>
          <a:prstGeom prst="roundRect">
            <a:avLst/>
          </a:prstGeom>
          <a:solidFill>
            <a:srgbClr val="FFFFFF"/>
          </a:solidFill>
          <a:ln>
            <a:solidFill>
              <a:srgbClr val="E2E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8293608" y="3959352"/>
            <a:ext cx="457200" cy="274320"/>
          </a:xfrm>
          <a:prstGeom prst="rect">
            <a:avLst/>
          </a:prstGeom>
          <a:noFill/>
        </p:spPr>
        <p:txBody>
          <a:bodyPr wrap="square" lIns="9144" tIns="9144" rIns="9144" bIns="9144" anchor="ctr">
            <a:spAutoFit/>
          </a:bodyPr>
          <a:lstStyle/>
          <a:p>
            <a:pPr algn="l"/>
            <a:r>
              <a:rPr sz="1000" b="1">
                <a:solidFill>
                  <a:srgbClr val="1D89B3"/>
                </a:solidFill>
                <a:latin typeface="Aptos"/>
              </a:rPr>
              <a:t>06</a:t>
            </a:r>
          </a:p>
        </p:txBody>
      </p:sp>
      <p:sp>
        <p:nvSpPr>
          <p:cNvPr id="27" name="TextBox 26"/>
          <p:cNvSpPr txBox="1"/>
          <p:nvPr/>
        </p:nvSpPr>
        <p:spPr>
          <a:xfrm>
            <a:off x="8293608" y="4233672"/>
            <a:ext cx="2999232" cy="411480"/>
          </a:xfrm>
          <a:prstGeom prst="rect">
            <a:avLst/>
          </a:prstGeom>
          <a:noFill/>
        </p:spPr>
        <p:txBody>
          <a:bodyPr wrap="square" lIns="9144" tIns="9144" rIns="9144" bIns="9144" anchor="ctr">
            <a:spAutoFit/>
          </a:bodyPr>
          <a:lstStyle/>
          <a:p>
            <a:pPr algn="l"/>
            <a:r>
              <a:rPr sz="1500" b="1">
                <a:solidFill>
                  <a:srgbClr val="0F1110"/>
                </a:solidFill>
                <a:latin typeface="Aptos"/>
              </a:rPr>
              <a:t>REPORTING</a:t>
            </a:r>
          </a:p>
        </p:txBody>
      </p:sp>
      <p:sp>
        <p:nvSpPr>
          <p:cNvPr id="28" name="TextBox 27"/>
          <p:cNvSpPr txBox="1"/>
          <p:nvPr/>
        </p:nvSpPr>
        <p:spPr>
          <a:xfrm>
            <a:off x="8293608" y="4709160"/>
            <a:ext cx="2999232" cy="566928"/>
          </a:xfrm>
          <a:prstGeom prst="rect">
            <a:avLst/>
          </a:prstGeom>
          <a:noFill/>
        </p:spPr>
        <p:txBody>
          <a:bodyPr wrap="square" lIns="18288" tIns="18288" rIns="18288" bIns="18288">
            <a:spAutoFit/>
          </a:bodyPr>
          <a:lstStyle/>
          <a:p>
            <a:r>
              <a:rPr sz="1150">
                <a:solidFill>
                  <a:srgbClr val="71766F"/>
                </a:solidFill>
                <a:latin typeface="Aptos"/>
              </a:rPr>
              <a:t>Clear communication back to commissioners and relevant professionals.</a:t>
            </a:r>
          </a:p>
        </p:txBody>
      </p:sp>
      <p:sp>
        <p:nvSpPr>
          <p:cNvPr id="29" name="TextBox 28"/>
          <p:cNvSpPr txBox="1"/>
          <p:nvPr/>
        </p:nvSpPr>
        <p:spPr>
          <a:xfrm>
            <a:off x="502920" y="6528816"/>
            <a:ext cx="2926080" cy="146304"/>
          </a:xfrm>
          <a:prstGeom prst="rect">
            <a:avLst/>
          </a:prstGeom>
          <a:noFill/>
        </p:spPr>
        <p:txBody>
          <a:bodyPr wrap="square" lIns="9144" tIns="9144" rIns="9144" bIns="9144" anchor="ctr">
            <a:spAutoFit/>
          </a:bodyPr>
          <a:lstStyle/>
          <a:p>
            <a:pPr algn="l"/>
            <a:r>
              <a:rPr sz="650" b="1">
                <a:solidFill>
                  <a:srgbClr val="71766F"/>
                </a:solidFill>
                <a:latin typeface="Aptos"/>
              </a:rPr>
              <a:t>RECON DEVON  |  ALTERNATIVE PROVISION</a:t>
            </a:r>
          </a:p>
        </p:txBody>
      </p:sp>
      <p:sp>
        <p:nvSpPr>
          <p:cNvPr id="30" name="TextBox 29"/>
          <p:cNvSpPr txBox="1"/>
          <p:nvPr/>
        </p:nvSpPr>
        <p:spPr>
          <a:xfrm>
            <a:off x="11201400" y="6528816"/>
            <a:ext cx="457200" cy="146304"/>
          </a:xfrm>
          <a:prstGeom prst="rect">
            <a:avLst/>
          </a:prstGeom>
          <a:noFill/>
        </p:spPr>
        <p:txBody>
          <a:bodyPr wrap="square" lIns="9144" tIns="9144" rIns="9144" bIns="9144" anchor="ctr">
            <a:spAutoFit/>
          </a:bodyPr>
          <a:lstStyle/>
          <a:p>
            <a:pPr algn="r"/>
            <a:r>
              <a:rPr sz="650" b="1">
                <a:solidFill>
                  <a:srgbClr val="71766F"/>
                </a:solidFill>
                <a:latin typeface="Aptos"/>
              </a:rPr>
              <a:t>04</a:t>
            </a:r>
          </a:p>
        </p:txBody>
      </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1E2"/>
        </a:solidFill>
        <a:effectLst/>
      </p:bgPr>
    </p:bg>
    <p:spTree>
      <p:nvGrpSpPr>
        <p:cNvPr id="1" name=""/>
        <p:cNvGrpSpPr/>
        <p:nvPr/>
      </p:nvGrpSpPr>
      <p:grpSpPr>
        <a:xfrm>
          <a:off x="0" y="0"/>
          <a:ext cx="0" cy="0"/>
          <a:chOff x="0" y="0"/>
          <a:chExt cx="0" cy="0"/>
        </a:xfrm>
      </p:grpSpPr>
      <p:sp>
        <p:nvSpPr>
          <p:cNvPr id="2" name="TextBox 1"/>
          <p:cNvSpPr txBox="1"/>
          <p:nvPr/>
        </p:nvSpPr>
        <p:spPr>
          <a:xfrm>
            <a:off x="502920" y="384048"/>
            <a:ext cx="3657600" cy="256032"/>
          </a:xfrm>
          <a:prstGeom prst="rect">
            <a:avLst/>
          </a:prstGeom>
          <a:noFill/>
        </p:spPr>
        <p:txBody>
          <a:bodyPr wrap="square" lIns="9144" tIns="9144" rIns="9144" bIns="9144" anchor="ctr">
            <a:spAutoFit/>
          </a:bodyPr>
          <a:lstStyle/>
          <a:p>
            <a:pPr algn="l"/>
            <a:r>
              <a:rPr sz="900" b="1">
                <a:solidFill>
                  <a:srgbClr val="6C7E47"/>
                </a:solidFill>
                <a:latin typeface="Aptos"/>
              </a:rPr>
              <a:t>WHO WE SUPPORT</a:t>
            </a:r>
          </a:p>
        </p:txBody>
      </p:sp>
      <p:sp>
        <p:nvSpPr>
          <p:cNvPr id="3" name="TextBox 2"/>
          <p:cNvSpPr txBox="1"/>
          <p:nvPr/>
        </p:nvSpPr>
        <p:spPr>
          <a:xfrm>
            <a:off x="502920" y="749808"/>
            <a:ext cx="7315200" cy="594360"/>
          </a:xfrm>
          <a:prstGeom prst="rect">
            <a:avLst/>
          </a:prstGeom>
          <a:noFill/>
        </p:spPr>
        <p:txBody>
          <a:bodyPr wrap="square" lIns="9144" tIns="9144" rIns="9144" bIns="9144" anchor="ctr">
            <a:spAutoFit/>
          </a:bodyPr>
          <a:lstStyle/>
          <a:p>
            <a:pPr algn="l"/>
            <a:r>
              <a:rPr sz="2800" b="1">
                <a:solidFill>
                  <a:srgbClr val="0F1110"/>
                </a:solidFill>
                <a:latin typeface="Aptos"/>
              </a:rPr>
              <a:t>Support shaped around the individual</a:t>
            </a:r>
          </a:p>
        </p:txBody>
      </p:sp>
      <p:sp>
        <p:nvSpPr>
          <p:cNvPr id="4" name="TextBox 3"/>
          <p:cNvSpPr txBox="1"/>
          <p:nvPr/>
        </p:nvSpPr>
        <p:spPr>
          <a:xfrm>
            <a:off x="502920" y="1536192"/>
            <a:ext cx="4754880" cy="731520"/>
          </a:xfrm>
          <a:prstGeom prst="rect">
            <a:avLst/>
          </a:prstGeom>
          <a:noFill/>
        </p:spPr>
        <p:txBody>
          <a:bodyPr wrap="square" lIns="18288" tIns="18288" rIns="18288" bIns="18288">
            <a:spAutoFit/>
          </a:bodyPr>
          <a:lstStyle/>
          <a:p>
            <a:r>
              <a:rPr sz="1400">
                <a:solidFill>
                  <a:srgbClr val="262A27"/>
                </a:solidFill>
                <a:latin typeface="Aptos"/>
              </a:rPr>
              <a:t>ReCon is suited to young people who may benefit from a smaller, relational and more flexible approach alongside their wider education and support plan.</a:t>
            </a:r>
          </a:p>
        </p:txBody>
      </p:sp>
      <p:sp>
        <p:nvSpPr>
          <p:cNvPr id="5" name="Oval 4"/>
          <p:cNvSpPr/>
          <p:nvPr/>
        </p:nvSpPr>
        <p:spPr>
          <a:xfrm>
            <a:off x="7671815" y="2414015"/>
            <a:ext cx="384048" cy="384048"/>
          </a:xfrm>
          <a:prstGeom prst="ellipse">
            <a:avLst/>
          </a:prstGeom>
          <a:solidFill>
            <a:srgbClr val="0F11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7781544" y="2852927"/>
            <a:ext cx="164592" cy="685800"/>
          </a:xfrm>
          <a:prstGeom prst="rect">
            <a:avLst/>
          </a:prstGeom>
          <a:solidFill>
            <a:srgbClr val="0F11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rot="21120000">
            <a:off x="7397496" y="3017520"/>
            <a:ext cx="932688" cy="96012"/>
          </a:xfrm>
          <a:prstGeom prst="rect">
            <a:avLst/>
          </a:prstGeom>
          <a:solidFill>
            <a:srgbClr val="0F11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rot="720000">
            <a:off x="7589519" y="3442715"/>
            <a:ext cx="109728" cy="576072"/>
          </a:xfrm>
          <a:prstGeom prst="rect">
            <a:avLst/>
          </a:prstGeom>
          <a:solidFill>
            <a:srgbClr val="0F11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rot="20880000">
            <a:off x="8028431" y="3442715"/>
            <a:ext cx="109728" cy="576072"/>
          </a:xfrm>
          <a:prstGeom prst="rect">
            <a:avLst/>
          </a:prstGeom>
          <a:solidFill>
            <a:srgbClr val="0F11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5669280" y="1737360"/>
            <a:ext cx="1143000" cy="1143000"/>
          </a:xfrm>
          <a:prstGeom prst="ellipse">
            <a:avLst/>
          </a:prstGeom>
          <a:solidFill>
            <a:srgbClr val="E867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5742432" y="2029967"/>
            <a:ext cx="996696" cy="502920"/>
          </a:xfrm>
          <a:prstGeom prst="rect">
            <a:avLst/>
          </a:prstGeom>
          <a:noFill/>
        </p:spPr>
        <p:txBody>
          <a:bodyPr wrap="square" lIns="9144" tIns="9144" rIns="9144" bIns="9144" anchor="ctr">
            <a:spAutoFit/>
          </a:bodyPr>
          <a:lstStyle/>
          <a:p>
            <a:pPr algn="ctr"/>
            <a:r>
              <a:rPr sz="900" b="1">
                <a:solidFill>
                  <a:srgbClr val="FFFFFF"/>
                </a:solidFill>
                <a:latin typeface="Aptos"/>
              </a:rPr>
              <a:t>LOW
ENGAGEMENT</a:t>
            </a:r>
          </a:p>
        </p:txBody>
      </p:sp>
      <p:sp>
        <p:nvSpPr>
          <p:cNvPr id="12" name="Oval 11"/>
          <p:cNvSpPr/>
          <p:nvPr/>
        </p:nvSpPr>
        <p:spPr>
          <a:xfrm>
            <a:off x="8869680" y="1600200"/>
            <a:ext cx="1143000" cy="1143000"/>
          </a:xfrm>
          <a:prstGeom prst="ellipse">
            <a:avLst/>
          </a:prstGeom>
          <a:solidFill>
            <a:srgbClr val="1D89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942832" y="1892807"/>
            <a:ext cx="996696" cy="502920"/>
          </a:xfrm>
          <a:prstGeom prst="rect">
            <a:avLst/>
          </a:prstGeom>
          <a:noFill/>
        </p:spPr>
        <p:txBody>
          <a:bodyPr wrap="square" lIns="9144" tIns="9144" rIns="9144" bIns="9144" anchor="ctr">
            <a:spAutoFit/>
          </a:bodyPr>
          <a:lstStyle/>
          <a:p>
            <a:pPr algn="ctr"/>
            <a:r>
              <a:rPr sz="900" b="1">
                <a:solidFill>
                  <a:srgbClr val="FFFFFF"/>
                </a:solidFill>
                <a:latin typeface="Aptos"/>
              </a:rPr>
              <a:t>ATTENDANCE
BARRIERS</a:t>
            </a:r>
          </a:p>
        </p:txBody>
      </p:sp>
      <p:sp>
        <p:nvSpPr>
          <p:cNvPr id="14" name="Oval 13"/>
          <p:cNvSpPr/>
          <p:nvPr/>
        </p:nvSpPr>
        <p:spPr>
          <a:xfrm>
            <a:off x="9326880" y="4206240"/>
            <a:ext cx="1143000" cy="1143000"/>
          </a:xfrm>
          <a:prstGeom prst="ellipse">
            <a:avLst/>
          </a:prstGeom>
          <a:solidFill>
            <a:srgbClr val="6C7E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9400032" y="4498848"/>
            <a:ext cx="996696" cy="502920"/>
          </a:xfrm>
          <a:prstGeom prst="rect">
            <a:avLst/>
          </a:prstGeom>
          <a:noFill/>
        </p:spPr>
        <p:txBody>
          <a:bodyPr wrap="square" lIns="9144" tIns="9144" rIns="9144" bIns="9144" anchor="ctr">
            <a:spAutoFit/>
          </a:bodyPr>
          <a:lstStyle/>
          <a:p>
            <a:pPr algn="ctr"/>
            <a:r>
              <a:rPr sz="900" b="1">
                <a:solidFill>
                  <a:srgbClr val="FFFFFF"/>
                </a:solidFill>
                <a:latin typeface="Aptos"/>
              </a:rPr>
              <a:t>CONFIDENCE</a:t>
            </a:r>
          </a:p>
        </p:txBody>
      </p:sp>
      <p:sp>
        <p:nvSpPr>
          <p:cNvPr id="16" name="Oval 15"/>
          <p:cNvSpPr/>
          <p:nvPr/>
        </p:nvSpPr>
        <p:spPr>
          <a:xfrm>
            <a:off x="5577840" y="4434840"/>
            <a:ext cx="1143000" cy="1143000"/>
          </a:xfrm>
          <a:prstGeom prst="ellipse">
            <a:avLst/>
          </a:prstGeom>
          <a:solidFill>
            <a:srgbClr val="CEC0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5650992" y="4727448"/>
            <a:ext cx="996696" cy="502920"/>
          </a:xfrm>
          <a:prstGeom prst="rect">
            <a:avLst/>
          </a:prstGeom>
          <a:noFill/>
        </p:spPr>
        <p:txBody>
          <a:bodyPr wrap="square" lIns="9144" tIns="9144" rIns="9144" bIns="9144" anchor="ctr">
            <a:spAutoFit/>
          </a:bodyPr>
          <a:lstStyle/>
          <a:p>
            <a:pPr algn="ctr"/>
            <a:r>
              <a:rPr sz="900" b="1">
                <a:solidFill>
                  <a:srgbClr val="FFFFFF"/>
                </a:solidFill>
                <a:latin typeface="Aptos"/>
              </a:rPr>
              <a:t>TRANSITIONS</a:t>
            </a:r>
          </a:p>
        </p:txBody>
      </p:sp>
      <p:sp>
        <p:nvSpPr>
          <p:cNvPr id="18" name="TextBox 17"/>
          <p:cNvSpPr txBox="1"/>
          <p:nvPr/>
        </p:nvSpPr>
        <p:spPr>
          <a:xfrm>
            <a:off x="502920" y="6528816"/>
            <a:ext cx="2926080" cy="146304"/>
          </a:xfrm>
          <a:prstGeom prst="rect">
            <a:avLst/>
          </a:prstGeom>
          <a:noFill/>
        </p:spPr>
        <p:txBody>
          <a:bodyPr wrap="square" lIns="9144" tIns="9144" rIns="9144" bIns="9144" anchor="ctr">
            <a:spAutoFit/>
          </a:bodyPr>
          <a:lstStyle/>
          <a:p>
            <a:pPr algn="l"/>
            <a:r>
              <a:rPr sz="650" b="1">
                <a:solidFill>
                  <a:srgbClr val="71766F"/>
                </a:solidFill>
                <a:latin typeface="Aptos"/>
              </a:rPr>
              <a:t>RECON DEVON  |  ALTERNATIVE PROVISION</a:t>
            </a:r>
          </a:p>
        </p:txBody>
      </p:sp>
      <p:sp>
        <p:nvSpPr>
          <p:cNvPr id="19" name="TextBox 18"/>
          <p:cNvSpPr txBox="1"/>
          <p:nvPr/>
        </p:nvSpPr>
        <p:spPr>
          <a:xfrm>
            <a:off x="11201400" y="6528816"/>
            <a:ext cx="457200" cy="146304"/>
          </a:xfrm>
          <a:prstGeom prst="rect">
            <a:avLst/>
          </a:prstGeom>
          <a:noFill/>
        </p:spPr>
        <p:txBody>
          <a:bodyPr wrap="square" lIns="9144" tIns="9144" rIns="9144" bIns="9144" anchor="ctr">
            <a:spAutoFit/>
          </a:bodyPr>
          <a:lstStyle/>
          <a:p>
            <a:pPr algn="r"/>
            <a:r>
              <a:rPr sz="650" b="1">
                <a:solidFill>
                  <a:srgbClr val="71766F"/>
                </a:solidFill>
                <a:latin typeface="Aptos"/>
              </a:rPr>
              <a:t>05</a:t>
            </a:r>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F9F4"/>
        </a:solidFill>
        <a:effectLst/>
      </p:bgPr>
    </p:bg>
    <p:spTree>
      <p:nvGrpSpPr>
        <p:cNvPr id="1" name=""/>
        <p:cNvGrpSpPr/>
        <p:nvPr/>
      </p:nvGrpSpPr>
      <p:grpSpPr>
        <a:xfrm>
          <a:off x="0" y="0"/>
          <a:ext cx="0" cy="0"/>
          <a:chOff x="0" y="0"/>
          <a:chExt cx="0" cy="0"/>
        </a:xfrm>
      </p:grpSpPr>
      <p:sp>
        <p:nvSpPr>
          <p:cNvPr id="2" name="TextBox 1"/>
          <p:cNvSpPr txBox="1"/>
          <p:nvPr/>
        </p:nvSpPr>
        <p:spPr>
          <a:xfrm>
            <a:off x="502920" y="384048"/>
            <a:ext cx="3657600" cy="256032"/>
          </a:xfrm>
          <a:prstGeom prst="rect">
            <a:avLst/>
          </a:prstGeom>
          <a:noFill/>
        </p:spPr>
        <p:txBody>
          <a:bodyPr wrap="square" lIns="9144" tIns="9144" rIns="9144" bIns="9144" anchor="ctr">
            <a:spAutoFit/>
          </a:bodyPr>
          <a:lstStyle/>
          <a:p>
            <a:pPr algn="l"/>
            <a:r>
              <a:rPr sz="900" b="1">
                <a:solidFill>
                  <a:srgbClr val="E8671B"/>
                </a:solidFill>
                <a:latin typeface="Aptos"/>
              </a:rPr>
              <a:t>HOW WE DO IT</a:t>
            </a:r>
          </a:p>
        </p:txBody>
      </p:sp>
      <p:sp>
        <p:nvSpPr>
          <p:cNvPr id="3" name="TextBox 2"/>
          <p:cNvSpPr txBox="1"/>
          <p:nvPr/>
        </p:nvSpPr>
        <p:spPr>
          <a:xfrm>
            <a:off x="502920" y="749808"/>
            <a:ext cx="7498079" cy="594360"/>
          </a:xfrm>
          <a:prstGeom prst="rect">
            <a:avLst/>
          </a:prstGeom>
          <a:noFill/>
        </p:spPr>
        <p:txBody>
          <a:bodyPr wrap="square" lIns="9144" tIns="9144" rIns="9144" bIns="9144" anchor="ctr">
            <a:spAutoFit/>
          </a:bodyPr>
          <a:lstStyle/>
          <a:p>
            <a:pPr algn="l"/>
            <a:r>
              <a:rPr sz="2800" b="1">
                <a:solidFill>
                  <a:srgbClr val="0F1110"/>
                </a:solidFill>
                <a:latin typeface="Aptos"/>
              </a:rPr>
              <a:t>A simple process, delivered consistently</a:t>
            </a:r>
          </a:p>
        </p:txBody>
      </p:sp>
      <p:sp>
        <p:nvSpPr>
          <p:cNvPr id="4" name="Oval 3"/>
          <p:cNvSpPr/>
          <p:nvPr/>
        </p:nvSpPr>
        <p:spPr>
          <a:xfrm>
            <a:off x="566928" y="2057400"/>
            <a:ext cx="566928" cy="566928"/>
          </a:xfrm>
          <a:prstGeom prst="ellipse">
            <a:avLst/>
          </a:prstGeom>
          <a:solidFill>
            <a:srgbClr val="E867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22376" y="2185416"/>
            <a:ext cx="256032" cy="228600"/>
          </a:xfrm>
          <a:prstGeom prst="rect">
            <a:avLst/>
          </a:prstGeom>
          <a:noFill/>
        </p:spPr>
        <p:txBody>
          <a:bodyPr wrap="square" lIns="9144" tIns="9144" rIns="9144" bIns="9144" anchor="ctr">
            <a:spAutoFit/>
          </a:bodyPr>
          <a:lstStyle/>
          <a:p>
            <a:pPr algn="ctr"/>
            <a:r>
              <a:rPr sz="900" b="1">
                <a:solidFill>
                  <a:srgbClr val="FFFFFF"/>
                </a:solidFill>
                <a:latin typeface="Aptos"/>
              </a:rPr>
              <a:t>1</a:t>
            </a:r>
          </a:p>
        </p:txBody>
      </p:sp>
      <p:sp>
        <p:nvSpPr>
          <p:cNvPr id="6" name="Rectangle 5"/>
          <p:cNvSpPr/>
          <p:nvPr/>
        </p:nvSpPr>
        <p:spPr>
          <a:xfrm>
            <a:off x="1133856" y="2313432"/>
            <a:ext cx="1682496" cy="54864"/>
          </a:xfrm>
          <a:prstGeom prst="rect">
            <a:avLst/>
          </a:prstGeom>
          <a:solidFill>
            <a:srgbClr val="E2E2D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66928" y="2788920"/>
            <a:ext cx="1783080" cy="320040"/>
          </a:xfrm>
          <a:prstGeom prst="rect">
            <a:avLst/>
          </a:prstGeom>
          <a:noFill/>
        </p:spPr>
        <p:txBody>
          <a:bodyPr wrap="square" lIns="9144" tIns="9144" rIns="9144" bIns="9144" anchor="ctr">
            <a:spAutoFit/>
          </a:bodyPr>
          <a:lstStyle/>
          <a:p>
            <a:pPr algn="l"/>
            <a:r>
              <a:rPr sz="1100" b="1">
                <a:solidFill>
                  <a:srgbClr val="0F1110"/>
                </a:solidFill>
                <a:latin typeface="Aptos"/>
              </a:rPr>
              <a:t>CONNECT</a:t>
            </a:r>
          </a:p>
        </p:txBody>
      </p:sp>
      <p:sp>
        <p:nvSpPr>
          <p:cNvPr id="8" name="TextBox 7"/>
          <p:cNvSpPr txBox="1"/>
          <p:nvPr/>
        </p:nvSpPr>
        <p:spPr>
          <a:xfrm>
            <a:off x="566928" y="3246120"/>
            <a:ext cx="1783080" cy="1143000"/>
          </a:xfrm>
          <a:prstGeom prst="rect">
            <a:avLst/>
          </a:prstGeom>
          <a:noFill/>
        </p:spPr>
        <p:txBody>
          <a:bodyPr wrap="square" lIns="18288" tIns="18288" rIns="18288" bIns="18288">
            <a:spAutoFit/>
          </a:bodyPr>
          <a:lstStyle/>
          <a:p>
            <a:r>
              <a:rPr sz="1050">
                <a:solidFill>
                  <a:srgbClr val="71766F"/>
                </a:solidFill>
                <a:latin typeface="Aptos"/>
              </a:rPr>
              <a:t>Build trust and understand the starting point.</a:t>
            </a:r>
          </a:p>
        </p:txBody>
      </p:sp>
      <p:sp>
        <p:nvSpPr>
          <p:cNvPr id="9" name="Oval 8"/>
          <p:cNvSpPr/>
          <p:nvPr/>
        </p:nvSpPr>
        <p:spPr>
          <a:xfrm>
            <a:off x="2825496" y="2057400"/>
            <a:ext cx="566928" cy="566928"/>
          </a:xfrm>
          <a:prstGeom prst="ellipse">
            <a:avLst/>
          </a:prstGeom>
          <a:solidFill>
            <a:srgbClr val="6C7E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2980944" y="2185416"/>
            <a:ext cx="256032" cy="228600"/>
          </a:xfrm>
          <a:prstGeom prst="rect">
            <a:avLst/>
          </a:prstGeom>
          <a:noFill/>
        </p:spPr>
        <p:txBody>
          <a:bodyPr wrap="square" lIns="9144" tIns="9144" rIns="9144" bIns="9144" anchor="ctr">
            <a:spAutoFit/>
          </a:bodyPr>
          <a:lstStyle/>
          <a:p>
            <a:pPr algn="ctr"/>
            <a:r>
              <a:rPr sz="900" b="1">
                <a:solidFill>
                  <a:srgbClr val="FFFFFF"/>
                </a:solidFill>
                <a:latin typeface="Aptos"/>
              </a:rPr>
              <a:t>2</a:t>
            </a:r>
          </a:p>
        </p:txBody>
      </p:sp>
      <p:sp>
        <p:nvSpPr>
          <p:cNvPr id="11" name="Rectangle 10"/>
          <p:cNvSpPr/>
          <p:nvPr/>
        </p:nvSpPr>
        <p:spPr>
          <a:xfrm>
            <a:off x="3392424" y="2313432"/>
            <a:ext cx="1682496" cy="54864"/>
          </a:xfrm>
          <a:prstGeom prst="rect">
            <a:avLst/>
          </a:prstGeom>
          <a:solidFill>
            <a:srgbClr val="E2E2D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2825496" y="2788920"/>
            <a:ext cx="1783080" cy="320040"/>
          </a:xfrm>
          <a:prstGeom prst="rect">
            <a:avLst/>
          </a:prstGeom>
          <a:noFill/>
        </p:spPr>
        <p:txBody>
          <a:bodyPr wrap="square" lIns="9144" tIns="9144" rIns="9144" bIns="9144" anchor="ctr">
            <a:spAutoFit/>
          </a:bodyPr>
          <a:lstStyle/>
          <a:p>
            <a:pPr algn="l"/>
            <a:r>
              <a:rPr sz="1100" b="1">
                <a:solidFill>
                  <a:srgbClr val="0F1110"/>
                </a:solidFill>
                <a:latin typeface="Aptos"/>
              </a:rPr>
              <a:t>DISCOVER</a:t>
            </a:r>
          </a:p>
        </p:txBody>
      </p:sp>
      <p:sp>
        <p:nvSpPr>
          <p:cNvPr id="13" name="TextBox 12"/>
          <p:cNvSpPr txBox="1"/>
          <p:nvPr/>
        </p:nvSpPr>
        <p:spPr>
          <a:xfrm>
            <a:off x="2825496" y="3246120"/>
            <a:ext cx="1783080" cy="1143000"/>
          </a:xfrm>
          <a:prstGeom prst="rect">
            <a:avLst/>
          </a:prstGeom>
          <a:noFill/>
        </p:spPr>
        <p:txBody>
          <a:bodyPr wrap="square" lIns="18288" tIns="18288" rIns="18288" bIns="18288">
            <a:spAutoFit/>
          </a:bodyPr>
          <a:lstStyle/>
          <a:p>
            <a:r>
              <a:rPr sz="1050">
                <a:solidFill>
                  <a:srgbClr val="71766F"/>
                </a:solidFill>
                <a:latin typeface="Aptos"/>
              </a:rPr>
              <a:t>Identify interests, barriers, strengths and useful settings.</a:t>
            </a:r>
          </a:p>
        </p:txBody>
      </p:sp>
      <p:sp>
        <p:nvSpPr>
          <p:cNvPr id="14" name="Oval 13"/>
          <p:cNvSpPr/>
          <p:nvPr/>
        </p:nvSpPr>
        <p:spPr>
          <a:xfrm>
            <a:off x="5084064" y="2057400"/>
            <a:ext cx="566928" cy="566928"/>
          </a:xfrm>
          <a:prstGeom prst="ellipse">
            <a:avLst/>
          </a:prstGeom>
          <a:solidFill>
            <a:srgbClr val="1D89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239512" y="2185416"/>
            <a:ext cx="256032" cy="228600"/>
          </a:xfrm>
          <a:prstGeom prst="rect">
            <a:avLst/>
          </a:prstGeom>
          <a:noFill/>
        </p:spPr>
        <p:txBody>
          <a:bodyPr wrap="square" lIns="9144" tIns="9144" rIns="9144" bIns="9144" anchor="ctr">
            <a:spAutoFit/>
          </a:bodyPr>
          <a:lstStyle/>
          <a:p>
            <a:pPr algn="ctr"/>
            <a:r>
              <a:rPr sz="900" b="1">
                <a:solidFill>
                  <a:srgbClr val="FFFFFF"/>
                </a:solidFill>
                <a:latin typeface="Aptos"/>
              </a:rPr>
              <a:t>3</a:t>
            </a:r>
          </a:p>
        </p:txBody>
      </p:sp>
      <p:sp>
        <p:nvSpPr>
          <p:cNvPr id="16" name="Rectangle 15"/>
          <p:cNvSpPr/>
          <p:nvPr/>
        </p:nvSpPr>
        <p:spPr>
          <a:xfrm>
            <a:off x="5650992" y="2313432"/>
            <a:ext cx="1682496" cy="54864"/>
          </a:xfrm>
          <a:prstGeom prst="rect">
            <a:avLst/>
          </a:prstGeom>
          <a:solidFill>
            <a:srgbClr val="E2E2D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5084064" y="2788920"/>
            <a:ext cx="1783080" cy="320040"/>
          </a:xfrm>
          <a:prstGeom prst="rect">
            <a:avLst/>
          </a:prstGeom>
          <a:noFill/>
        </p:spPr>
        <p:txBody>
          <a:bodyPr wrap="square" lIns="9144" tIns="9144" rIns="9144" bIns="9144" anchor="ctr">
            <a:spAutoFit/>
          </a:bodyPr>
          <a:lstStyle/>
          <a:p>
            <a:pPr algn="l"/>
            <a:r>
              <a:rPr sz="1100" b="1">
                <a:solidFill>
                  <a:srgbClr val="0F1110"/>
                </a:solidFill>
                <a:latin typeface="Aptos"/>
              </a:rPr>
              <a:t>EXPERIENCE</a:t>
            </a:r>
          </a:p>
        </p:txBody>
      </p:sp>
      <p:sp>
        <p:nvSpPr>
          <p:cNvPr id="18" name="TextBox 17"/>
          <p:cNvSpPr txBox="1"/>
          <p:nvPr/>
        </p:nvSpPr>
        <p:spPr>
          <a:xfrm>
            <a:off x="5084064" y="3246120"/>
            <a:ext cx="1783080" cy="1143000"/>
          </a:xfrm>
          <a:prstGeom prst="rect">
            <a:avLst/>
          </a:prstGeom>
          <a:noFill/>
        </p:spPr>
        <p:txBody>
          <a:bodyPr wrap="square" lIns="18288" tIns="18288" rIns="18288" bIns="18288">
            <a:spAutoFit/>
          </a:bodyPr>
          <a:lstStyle/>
          <a:p>
            <a:r>
              <a:rPr sz="1050">
                <a:solidFill>
                  <a:srgbClr val="71766F"/>
                </a:solidFill>
                <a:latin typeface="Aptos"/>
              </a:rPr>
              <a:t>Use purposeful activity to create achievable challenge.</a:t>
            </a:r>
          </a:p>
        </p:txBody>
      </p:sp>
      <p:sp>
        <p:nvSpPr>
          <p:cNvPr id="19" name="Oval 18"/>
          <p:cNvSpPr/>
          <p:nvPr/>
        </p:nvSpPr>
        <p:spPr>
          <a:xfrm>
            <a:off x="7342631" y="2057400"/>
            <a:ext cx="566928" cy="566928"/>
          </a:xfrm>
          <a:prstGeom prst="ellipse">
            <a:avLst/>
          </a:prstGeom>
          <a:solidFill>
            <a:srgbClr val="E867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7498079" y="2185416"/>
            <a:ext cx="256032" cy="228600"/>
          </a:xfrm>
          <a:prstGeom prst="rect">
            <a:avLst/>
          </a:prstGeom>
          <a:noFill/>
        </p:spPr>
        <p:txBody>
          <a:bodyPr wrap="square" lIns="9144" tIns="9144" rIns="9144" bIns="9144" anchor="ctr">
            <a:spAutoFit/>
          </a:bodyPr>
          <a:lstStyle/>
          <a:p>
            <a:pPr algn="ctr"/>
            <a:r>
              <a:rPr sz="900" b="1">
                <a:solidFill>
                  <a:srgbClr val="FFFFFF"/>
                </a:solidFill>
                <a:latin typeface="Aptos"/>
              </a:rPr>
              <a:t>4</a:t>
            </a:r>
          </a:p>
        </p:txBody>
      </p:sp>
      <p:sp>
        <p:nvSpPr>
          <p:cNvPr id="21" name="Rectangle 20"/>
          <p:cNvSpPr/>
          <p:nvPr/>
        </p:nvSpPr>
        <p:spPr>
          <a:xfrm>
            <a:off x="7909559" y="2313432"/>
            <a:ext cx="1682496" cy="54864"/>
          </a:xfrm>
          <a:prstGeom prst="rect">
            <a:avLst/>
          </a:prstGeom>
          <a:solidFill>
            <a:srgbClr val="E2E2D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7342631" y="2788920"/>
            <a:ext cx="1783080" cy="320040"/>
          </a:xfrm>
          <a:prstGeom prst="rect">
            <a:avLst/>
          </a:prstGeom>
          <a:noFill/>
        </p:spPr>
        <p:txBody>
          <a:bodyPr wrap="square" lIns="9144" tIns="9144" rIns="9144" bIns="9144" anchor="ctr">
            <a:spAutoFit/>
          </a:bodyPr>
          <a:lstStyle/>
          <a:p>
            <a:pPr algn="l"/>
            <a:r>
              <a:rPr sz="1100" b="1">
                <a:solidFill>
                  <a:srgbClr val="0F1110"/>
                </a:solidFill>
                <a:latin typeface="Aptos"/>
              </a:rPr>
              <a:t>REFLECT</a:t>
            </a:r>
          </a:p>
        </p:txBody>
      </p:sp>
      <p:sp>
        <p:nvSpPr>
          <p:cNvPr id="23" name="TextBox 22"/>
          <p:cNvSpPr txBox="1"/>
          <p:nvPr/>
        </p:nvSpPr>
        <p:spPr>
          <a:xfrm>
            <a:off x="7342631" y="3246120"/>
            <a:ext cx="1783080" cy="1143000"/>
          </a:xfrm>
          <a:prstGeom prst="rect">
            <a:avLst/>
          </a:prstGeom>
          <a:noFill/>
        </p:spPr>
        <p:txBody>
          <a:bodyPr wrap="square" lIns="18288" tIns="18288" rIns="18288" bIns="18288">
            <a:spAutoFit/>
          </a:bodyPr>
          <a:lstStyle/>
          <a:p>
            <a:r>
              <a:rPr sz="1050">
                <a:solidFill>
                  <a:srgbClr val="71766F"/>
                </a:solidFill>
                <a:latin typeface="Aptos"/>
              </a:rPr>
              <a:t>Make sense of what happened and what it tells us.</a:t>
            </a:r>
          </a:p>
        </p:txBody>
      </p:sp>
      <p:sp>
        <p:nvSpPr>
          <p:cNvPr id="24" name="Oval 23"/>
          <p:cNvSpPr/>
          <p:nvPr/>
        </p:nvSpPr>
        <p:spPr>
          <a:xfrm>
            <a:off x="9601200" y="2057400"/>
            <a:ext cx="566928" cy="566928"/>
          </a:xfrm>
          <a:prstGeom prst="ellipse">
            <a:avLst/>
          </a:prstGeom>
          <a:solidFill>
            <a:srgbClr val="6C7E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9756648" y="2185416"/>
            <a:ext cx="256032" cy="228600"/>
          </a:xfrm>
          <a:prstGeom prst="rect">
            <a:avLst/>
          </a:prstGeom>
          <a:noFill/>
        </p:spPr>
        <p:txBody>
          <a:bodyPr wrap="square" lIns="9144" tIns="9144" rIns="9144" bIns="9144" anchor="ctr">
            <a:spAutoFit/>
          </a:bodyPr>
          <a:lstStyle/>
          <a:p>
            <a:pPr algn="ctr"/>
            <a:r>
              <a:rPr sz="900" b="1">
                <a:solidFill>
                  <a:srgbClr val="FFFFFF"/>
                </a:solidFill>
                <a:latin typeface="Aptos"/>
              </a:rPr>
              <a:t>5</a:t>
            </a:r>
          </a:p>
        </p:txBody>
      </p:sp>
      <p:sp>
        <p:nvSpPr>
          <p:cNvPr id="26" name="TextBox 25"/>
          <p:cNvSpPr txBox="1"/>
          <p:nvPr/>
        </p:nvSpPr>
        <p:spPr>
          <a:xfrm>
            <a:off x="9601200" y="2788920"/>
            <a:ext cx="1783080" cy="320040"/>
          </a:xfrm>
          <a:prstGeom prst="rect">
            <a:avLst/>
          </a:prstGeom>
          <a:noFill/>
        </p:spPr>
        <p:txBody>
          <a:bodyPr wrap="square" lIns="9144" tIns="9144" rIns="9144" bIns="9144" anchor="ctr">
            <a:spAutoFit/>
          </a:bodyPr>
          <a:lstStyle/>
          <a:p>
            <a:pPr algn="l"/>
            <a:r>
              <a:rPr sz="1100" b="1">
                <a:solidFill>
                  <a:srgbClr val="0F1110"/>
                </a:solidFill>
                <a:latin typeface="Aptos"/>
              </a:rPr>
              <a:t>PROGRESS</a:t>
            </a:r>
          </a:p>
        </p:txBody>
      </p:sp>
      <p:sp>
        <p:nvSpPr>
          <p:cNvPr id="27" name="TextBox 26"/>
          <p:cNvSpPr txBox="1"/>
          <p:nvPr/>
        </p:nvSpPr>
        <p:spPr>
          <a:xfrm>
            <a:off x="9601200" y="3246120"/>
            <a:ext cx="1783080" cy="1143000"/>
          </a:xfrm>
          <a:prstGeom prst="rect">
            <a:avLst/>
          </a:prstGeom>
          <a:noFill/>
        </p:spPr>
        <p:txBody>
          <a:bodyPr wrap="square" lIns="18288" tIns="18288" rIns="18288" bIns="18288">
            <a:spAutoFit/>
          </a:bodyPr>
          <a:lstStyle/>
          <a:p>
            <a:r>
              <a:rPr sz="1050">
                <a:solidFill>
                  <a:srgbClr val="71766F"/>
                </a:solidFill>
                <a:latin typeface="Aptos"/>
              </a:rPr>
              <a:t>Translate learning into practical next steps.</a:t>
            </a:r>
          </a:p>
        </p:txBody>
      </p:sp>
      <p:sp>
        <p:nvSpPr>
          <p:cNvPr id="28" name="TextBox 27"/>
          <p:cNvSpPr txBox="1"/>
          <p:nvPr/>
        </p:nvSpPr>
        <p:spPr>
          <a:xfrm>
            <a:off x="566928" y="5257800"/>
            <a:ext cx="10607040" cy="411480"/>
          </a:xfrm>
          <a:prstGeom prst="rect">
            <a:avLst/>
          </a:prstGeom>
          <a:noFill/>
        </p:spPr>
        <p:txBody>
          <a:bodyPr wrap="square" lIns="9144" tIns="9144" rIns="9144" bIns="9144" anchor="ctr">
            <a:spAutoFit/>
          </a:bodyPr>
          <a:lstStyle/>
          <a:p>
            <a:pPr algn="ctr"/>
            <a:r>
              <a:rPr sz="1300" b="1">
                <a:solidFill>
                  <a:srgbClr val="E8671B"/>
                </a:solidFill>
                <a:latin typeface="Aptos"/>
              </a:rPr>
              <a:t>RELATIONSHIP  →  EXPERIENCE  →  REFLECTION  →  TRANSFER</a:t>
            </a:r>
          </a:p>
        </p:txBody>
      </p:sp>
      <p:sp>
        <p:nvSpPr>
          <p:cNvPr id="29" name="TextBox 28"/>
          <p:cNvSpPr txBox="1"/>
          <p:nvPr/>
        </p:nvSpPr>
        <p:spPr>
          <a:xfrm>
            <a:off x="502920" y="6528816"/>
            <a:ext cx="2926080" cy="146304"/>
          </a:xfrm>
          <a:prstGeom prst="rect">
            <a:avLst/>
          </a:prstGeom>
          <a:noFill/>
        </p:spPr>
        <p:txBody>
          <a:bodyPr wrap="square" lIns="9144" tIns="9144" rIns="9144" bIns="9144" anchor="ctr">
            <a:spAutoFit/>
          </a:bodyPr>
          <a:lstStyle/>
          <a:p>
            <a:pPr algn="l"/>
            <a:r>
              <a:rPr sz="650" b="1">
                <a:solidFill>
                  <a:srgbClr val="71766F"/>
                </a:solidFill>
                <a:latin typeface="Aptos"/>
              </a:rPr>
              <a:t>RECON DEVON  |  ALTERNATIVE PROVISION</a:t>
            </a:r>
          </a:p>
        </p:txBody>
      </p:sp>
      <p:sp>
        <p:nvSpPr>
          <p:cNvPr id="30" name="TextBox 29"/>
          <p:cNvSpPr txBox="1"/>
          <p:nvPr/>
        </p:nvSpPr>
        <p:spPr>
          <a:xfrm>
            <a:off x="11201400" y="6528816"/>
            <a:ext cx="457200" cy="146304"/>
          </a:xfrm>
          <a:prstGeom prst="rect">
            <a:avLst/>
          </a:prstGeom>
          <a:noFill/>
        </p:spPr>
        <p:txBody>
          <a:bodyPr wrap="square" lIns="9144" tIns="9144" rIns="9144" bIns="9144" anchor="ctr">
            <a:spAutoFit/>
          </a:bodyPr>
          <a:lstStyle/>
          <a:p>
            <a:pPr algn="r"/>
            <a:r>
              <a:rPr sz="650" b="1">
                <a:solidFill>
                  <a:srgbClr val="71766F"/>
                </a:solidFill>
                <a:latin typeface="Aptos"/>
              </a:rPr>
              <a:t>06</a:t>
            </a:r>
          </a:p>
        </p:txBody>
      </p:sp>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F1110"/>
        </a:solidFill>
        <a:effectLst/>
      </p:bgPr>
    </p:bg>
    <p:spTree>
      <p:nvGrpSpPr>
        <p:cNvPr id="1" name=""/>
        <p:cNvGrpSpPr/>
        <p:nvPr/>
      </p:nvGrpSpPr>
      <p:grpSpPr>
        <a:xfrm>
          <a:off x="0" y="0"/>
          <a:ext cx="0" cy="0"/>
          <a:chOff x="0" y="0"/>
          <a:chExt cx="0" cy="0"/>
        </a:xfrm>
      </p:grpSpPr>
      <p:sp>
        <p:nvSpPr>
          <p:cNvPr id="2" name="TextBox 1"/>
          <p:cNvSpPr txBox="1"/>
          <p:nvPr/>
        </p:nvSpPr>
        <p:spPr>
          <a:xfrm>
            <a:off x="502920" y="384048"/>
            <a:ext cx="3657600" cy="256032"/>
          </a:xfrm>
          <a:prstGeom prst="rect">
            <a:avLst/>
          </a:prstGeom>
          <a:noFill/>
        </p:spPr>
        <p:txBody>
          <a:bodyPr wrap="square" lIns="9144" tIns="9144" rIns="9144" bIns="9144" anchor="ctr">
            <a:spAutoFit/>
          </a:bodyPr>
          <a:lstStyle/>
          <a:p>
            <a:pPr algn="l"/>
            <a:r>
              <a:rPr sz="900" b="1">
                <a:solidFill>
                  <a:srgbClr val="E8671B"/>
                </a:solidFill>
                <a:latin typeface="Aptos"/>
              </a:rPr>
              <a:t>OUR METHOD</a:t>
            </a:r>
          </a:p>
        </p:txBody>
      </p:sp>
      <p:sp>
        <p:nvSpPr>
          <p:cNvPr id="3" name="TextBox 2"/>
          <p:cNvSpPr txBox="1"/>
          <p:nvPr/>
        </p:nvSpPr>
        <p:spPr>
          <a:xfrm>
            <a:off x="502920" y="822960"/>
            <a:ext cx="6675120" cy="822960"/>
          </a:xfrm>
          <a:prstGeom prst="rect">
            <a:avLst/>
          </a:prstGeom>
          <a:noFill/>
        </p:spPr>
        <p:txBody>
          <a:bodyPr wrap="square" lIns="9144" tIns="9144" rIns="9144" bIns="9144" anchor="ctr">
            <a:spAutoFit/>
          </a:bodyPr>
          <a:lstStyle/>
          <a:p>
            <a:pPr algn="l"/>
            <a:r>
              <a:rPr sz="3400" b="1">
                <a:solidFill>
                  <a:srgbClr val="F4F1E2"/>
                </a:solidFill>
                <a:latin typeface="Aptos"/>
              </a:rPr>
              <a:t>Relationship first.
Challenge second.</a:t>
            </a:r>
          </a:p>
        </p:txBody>
      </p:sp>
      <p:sp>
        <p:nvSpPr>
          <p:cNvPr id="4" name="TextBox 3"/>
          <p:cNvSpPr txBox="1"/>
          <p:nvPr/>
        </p:nvSpPr>
        <p:spPr>
          <a:xfrm>
            <a:off x="530352" y="2240280"/>
            <a:ext cx="5120640" cy="1325880"/>
          </a:xfrm>
          <a:prstGeom prst="rect">
            <a:avLst/>
          </a:prstGeom>
          <a:noFill/>
        </p:spPr>
        <p:txBody>
          <a:bodyPr wrap="square" lIns="18288" tIns="18288" rIns="18288" bIns="18288">
            <a:spAutoFit/>
          </a:bodyPr>
          <a:lstStyle/>
          <a:p>
            <a:r>
              <a:rPr sz="1500">
                <a:solidFill>
                  <a:srgbClr val="FFFFFF"/>
                </a:solidFill>
                <a:latin typeface="Aptos"/>
              </a:rPr>
              <a:t>A young person is more likely to attempt something difficult when the adult, setting and expectations feel credible. ReCon uses consistency, calm boundaries and purposeful shared activity to create that foundation.</a:t>
            </a:r>
          </a:p>
        </p:txBody>
      </p:sp>
      <p:sp>
        <p:nvSpPr>
          <p:cNvPr id="5" name="Oval 4"/>
          <p:cNvSpPr/>
          <p:nvPr/>
        </p:nvSpPr>
        <p:spPr>
          <a:xfrm>
            <a:off x="7315200" y="1828800"/>
            <a:ext cx="2468880" cy="2468880"/>
          </a:xfrm>
          <a:prstGeom prst="ellipse">
            <a:avLst/>
          </a:prstGeom>
          <a:solidFill>
            <a:srgbClr val="6C7E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8732520" y="2834640"/>
            <a:ext cx="2468880" cy="2468880"/>
          </a:xfrm>
          <a:prstGeom prst="ellipse">
            <a:avLst/>
          </a:prstGeom>
          <a:solidFill>
            <a:srgbClr val="1D89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7086600" y="3886200"/>
            <a:ext cx="1920240" cy="1920240"/>
          </a:xfrm>
          <a:prstGeom prst="ellipse">
            <a:avLst/>
          </a:prstGeom>
          <a:solidFill>
            <a:srgbClr val="E867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406640" y="3108960"/>
            <a:ext cx="3108960" cy="365760"/>
          </a:xfrm>
          <a:prstGeom prst="rect">
            <a:avLst/>
          </a:prstGeom>
          <a:noFill/>
        </p:spPr>
        <p:txBody>
          <a:bodyPr wrap="square" lIns="9144" tIns="9144" rIns="9144" bIns="9144" anchor="ctr">
            <a:spAutoFit/>
          </a:bodyPr>
          <a:lstStyle/>
          <a:p>
            <a:pPr algn="ctr"/>
            <a:r>
              <a:rPr sz="2400" b="1">
                <a:solidFill>
                  <a:srgbClr val="FFFFFF"/>
                </a:solidFill>
                <a:latin typeface="Aptos"/>
              </a:rPr>
              <a:t>TRUST</a:t>
            </a:r>
          </a:p>
        </p:txBody>
      </p:sp>
      <p:sp>
        <p:nvSpPr>
          <p:cNvPr id="9" name="TextBox 8"/>
          <p:cNvSpPr txBox="1"/>
          <p:nvPr/>
        </p:nvSpPr>
        <p:spPr>
          <a:xfrm>
            <a:off x="502920" y="6528816"/>
            <a:ext cx="2926080" cy="146304"/>
          </a:xfrm>
          <a:prstGeom prst="rect">
            <a:avLst/>
          </a:prstGeom>
          <a:noFill/>
        </p:spPr>
        <p:txBody>
          <a:bodyPr wrap="square" lIns="9144" tIns="9144" rIns="9144" bIns="9144" anchor="ctr">
            <a:spAutoFit/>
          </a:bodyPr>
          <a:lstStyle/>
          <a:p>
            <a:pPr algn="l"/>
            <a:r>
              <a:rPr sz="650" b="1">
                <a:solidFill>
                  <a:srgbClr val="FFFFFF"/>
                </a:solidFill>
                <a:latin typeface="Aptos"/>
              </a:rPr>
              <a:t>RECON DEVON  |  ALTERNATIVE PROVISION</a:t>
            </a:r>
          </a:p>
        </p:txBody>
      </p:sp>
      <p:sp>
        <p:nvSpPr>
          <p:cNvPr id="10" name="TextBox 9"/>
          <p:cNvSpPr txBox="1"/>
          <p:nvPr/>
        </p:nvSpPr>
        <p:spPr>
          <a:xfrm>
            <a:off x="11201400" y="6528816"/>
            <a:ext cx="457200" cy="146304"/>
          </a:xfrm>
          <a:prstGeom prst="rect">
            <a:avLst/>
          </a:prstGeom>
          <a:noFill/>
        </p:spPr>
        <p:txBody>
          <a:bodyPr wrap="square" lIns="9144" tIns="9144" rIns="9144" bIns="9144" anchor="ctr">
            <a:spAutoFit/>
          </a:bodyPr>
          <a:lstStyle/>
          <a:p>
            <a:pPr algn="r"/>
            <a:r>
              <a:rPr sz="650" b="1">
                <a:solidFill>
                  <a:srgbClr val="FFFFFF"/>
                </a:solidFill>
                <a:latin typeface="Aptos"/>
              </a:rPr>
              <a:t>07</a:t>
            </a:r>
          </a:p>
        </p:txBody>
      </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F9F4"/>
        </a:solidFill>
        <a:effectLst/>
      </p:bgPr>
    </p:bg>
    <p:spTree>
      <p:nvGrpSpPr>
        <p:cNvPr id="1" name=""/>
        <p:cNvGrpSpPr/>
        <p:nvPr/>
      </p:nvGrpSpPr>
      <p:grpSpPr>
        <a:xfrm>
          <a:off x="0" y="0"/>
          <a:ext cx="0" cy="0"/>
          <a:chOff x="0" y="0"/>
          <a:chExt cx="0" cy="0"/>
        </a:xfrm>
      </p:grpSpPr>
      <p:sp>
        <p:nvSpPr>
          <p:cNvPr id="2" name="TextBox 1"/>
          <p:cNvSpPr txBox="1"/>
          <p:nvPr/>
        </p:nvSpPr>
        <p:spPr>
          <a:xfrm>
            <a:off x="502920" y="384048"/>
            <a:ext cx="3657600" cy="256032"/>
          </a:xfrm>
          <a:prstGeom prst="rect">
            <a:avLst/>
          </a:prstGeom>
          <a:noFill/>
        </p:spPr>
        <p:txBody>
          <a:bodyPr wrap="square" lIns="9144" tIns="9144" rIns="9144" bIns="9144" anchor="ctr">
            <a:spAutoFit/>
          </a:bodyPr>
          <a:lstStyle/>
          <a:p>
            <a:pPr algn="l"/>
            <a:r>
              <a:rPr sz="900" b="1">
                <a:solidFill>
                  <a:srgbClr val="1D89B3"/>
                </a:solidFill>
                <a:latin typeface="Aptos"/>
              </a:rPr>
              <a:t>LEARNING BY DOING</a:t>
            </a:r>
          </a:p>
        </p:txBody>
      </p:sp>
      <p:sp>
        <p:nvSpPr>
          <p:cNvPr id="3" name="TextBox 2"/>
          <p:cNvSpPr txBox="1"/>
          <p:nvPr/>
        </p:nvSpPr>
        <p:spPr>
          <a:xfrm>
            <a:off x="502920" y="749808"/>
            <a:ext cx="6583680" cy="594360"/>
          </a:xfrm>
          <a:prstGeom prst="rect">
            <a:avLst/>
          </a:prstGeom>
          <a:noFill/>
        </p:spPr>
        <p:txBody>
          <a:bodyPr wrap="square" lIns="9144" tIns="9144" rIns="9144" bIns="9144" anchor="ctr">
            <a:spAutoFit/>
          </a:bodyPr>
          <a:lstStyle/>
          <a:p>
            <a:pPr algn="l"/>
            <a:r>
              <a:rPr sz="2800" b="1">
                <a:solidFill>
                  <a:srgbClr val="0F1110"/>
                </a:solidFill>
                <a:latin typeface="Aptos"/>
              </a:rPr>
              <a:t>Experience becomes the curriculum</a:t>
            </a:r>
          </a:p>
        </p:txBody>
      </p:sp>
      <p:sp>
        <p:nvSpPr>
          <p:cNvPr id="4" name="TextBox 3"/>
          <p:cNvSpPr txBox="1"/>
          <p:nvPr/>
        </p:nvSpPr>
        <p:spPr>
          <a:xfrm>
            <a:off x="502920" y="1554480"/>
            <a:ext cx="4572000" cy="960120"/>
          </a:xfrm>
          <a:prstGeom prst="rect">
            <a:avLst/>
          </a:prstGeom>
          <a:noFill/>
        </p:spPr>
        <p:txBody>
          <a:bodyPr wrap="square" lIns="18288" tIns="18288" rIns="18288" bIns="18288">
            <a:spAutoFit/>
          </a:bodyPr>
          <a:lstStyle/>
          <a:p>
            <a:r>
              <a:rPr sz="1400">
                <a:solidFill>
                  <a:srgbClr val="262A27"/>
                </a:solidFill>
                <a:latin typeface="Aptos"/>
              </a:rPr>
              <a:t>Activities are not an end in themselves. They create opportunities to practise communication, planning, persistence, regulation, decision-making and responsibility in real time.</a:t>
            </a:r>
          </a:p>
        </p:txBody>
      </p:sp>
      <p:sp>
        <p:nvSpPr>
          <p:cNvPr id="5" name="Rounded Rectangle 4"/>
          <p:cNvSpPr/>
          <p:nvPr/>
        </p:nvSpPr>
        <p:spPr>
          <a:xfrm>
            <a:off x="6492240" y="1508760"/>
            <a:ext cx="4206240" cy="512064"/>
          </a:xfrm>
          <a:prstGeom prst="roundRect">
            <a:avLst/>
          </a:prstGeom>
          <a:solidFill>
            <a:srgbClr val="E867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693408" y="1618488"/>
            <a:ext cx="3803903" cy="256032"/>
          </a:xfrm>
          <a:prstGeom prst="rect">
            <a:avLst/>
          </a:prstGeom>
          <a:noFill/>
        </p:spPr>
        <p:txBody>
          <a:bodyPr wrap="square" lIns="9144" tIns="9144" rIns="9144" bIns="9144" anchor="ctr">
            <a:spAutoFit/>
          </a:bodyPr>
          <a:lstStyle/>
          <a:p>
            <a:pPr algn="l"/>
            <a:r>
              <a:rPr sz="1000" b="1">
                <a:solidFill>
                  <a:srgbClr val="FFFFFF"/>
                </a:solidFill>
                <a:latin typeface="Aptos"/>
              </a:rPr>
              <a:t>COMMUNICATION</a:t>
            </a:r>
          </a:p>
        </p:txBody>
      </p:sp>
      <p:sp>
        <p:nvSpPr>
          <p:cNvPr id="7" name="Rounded Rectangle 6"/>
          <p:cNvSpPr/>
          <p:nvPr/>
        </p:nvSpPr>
        <p:spPr>
          <a:xfrm>
            <a:off x="6492240" y="2295144"/>
            <a:ext cx="3657600" cy="512064"/>
          </a:xfrm>
          <a:prstGeom prst="roundRect">
            <a:avLst/>
          </a:prstGeom>
          <a:solidFill>
            <a:srgbClr val="6C7E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693408" y="2404872"/>
            <a:ext cx="3255264" cy="256032"/>
          </a:xfrm>
          <a:prstGeom prst="rect">
            <a:avLst/>
          </a:prstGeom>
          <a:noFill/>
        </p:spPr>
        <p:txBody>
          <a:bodyPr wrap="square" lIns="9144" tIns="9144" rIns="9144" bIns="9144" anchor="ctr">
            <a:spAutoFit/>
          </a:bodyPr>
          <a:lstStyle/>
          <a:p>
            <a:pPr algn="l"/>
            <a:r>
              <a:rPr sz="1000" b="1">
                <a:solidFill>
                  <a:srgbClr val="FFFFFF"/>
                </a:solidFill>
                <a:latin typeface="Aptos"/>
              </a:rPr>
              <a:t>PLANNING</a:t>
            </a:r>
          </a:p>
        </p:txBody>
      </p:sp>
      <p:sp>
        <p:nvSpPr>
          <p:cNvPr id="9" name="Rounded Rectangle 8"/>
          <p:cNvSpPr/>
          <p:nvPr/>
        </p:nvSpPr>
        <p:spPr>
          <a:xfrm>
            <a:off x="6492240" y="3081528"/>
            <a:ext cx="3108960" cy="512064"/>
          </a:xfrm>
          <a:prstGeom prst="roundRect">
            <a:avLst/>
          </a:prstGeom>
          <a:solidFill>
            <a:srgbClr val="1D89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693408" y="3191256"/>
            <a:ext cx="2706624" cy="256032"/>
          </a:xfrm>
          <a:prstGeom prst="rect">
            <a:avLst/>
          </a:prstGeom>
          <a:noFill/>
        </p:spPr>
        <p:txBody>
          <a:bodyPr wrap="square" lIns="9144" tIns="9144" rIns="9144" bIns="9144" anchor="ctr">
            <a:spAutoFit/>
          </a:bodyPr>
          <a:lstStyle/>
          <a:p>
            <a:pPr algn="l"/>
            <a:r>
              <a:rPr sz="1000" b="1">
                <a:solidFill>
                  <a:srgbClr val="FFFFFF"/>
                </a:solidFill>
                <a:latin typeface="Aptos"/>
              </a:rPr>
              <a:t>PERSISTENCE</a:t>
            </a:r>
          </a:p>
        </p:txBody>
      </p:sp>
      <p:sp>
        <p:nvSpPr>
          <p:cNvPr id="11" name="Rounded Rectangle 10"/>
          <p:cNvSpPr/>
          <p:nvPr/>
        </p:nvSpPr>
        <p:spPr>
          <a:xfrm>
            <a:off x="6492240" y="3867912"/>
            <a:ext cx="2560320" cy="512064"/>
          </a:xfrm>
          <a:prstGeom prst="roundRect">
            <a:avLst/>
          </a:prstGeom>
          <a:solidFill>
            <a:srgbClr val="E867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693408" y="3977640"/>
            <a:ext cx="2157984" cy="256032"/>
          </a:xfrm>
          <a:prstGeom prst="rect">
            <a:avLst/>
          </a:prstGeom>
          <a:noFill/>
        </p:spPr>
        <p:txBody>
          <a:bodyPr wrap="square" lIns="9144" tIns="9144" rIns="9144" bIns="9144" anchor="ctr">
            <a:spAutoFit/>
          </a:bodyPr>
          <a:lstStyle/>
          <a:p>
            <a:pPr algn="l"/>
            <a:r>
              <a:rPr sz="1000" b="1">
                <a:solidFill>
                  <a:srgbClr val="FFFFFF"/>
                </a:solidFill>
                <a:latin typeface="Aptos"/>
              </a:rPr>
              <a:t>DECISION-MAKING</a:t>
            </a:r>
          </a:p>
        </p:txBody>
      </p:sp>
      <p:sp>
        <p:nvSpPr>
          <p:cNvPr id="13" name="Rounded Rectangle 12"/>
          <p:cNvSpPr/>
          <p:nvPr/>
        </p:nvSpPr>
        <p:spPr>
          <a:xfrm>
            <a:off x="6492240" y="4654296"/>
            <a:ext cx="2011680" cy="512064"/>
          </a:xfrm>
          <a:prstGeom prst="roundRect">
            <a:avLst/>
          </a:prstGeom>
          <a:solidFill>
            <a:srgbClr val="6C7E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693408" y="4764024"/>
            <a:ext cx="1609344" cy="256032"/>
          </a:xfrm>
          <a:prstGeom prst="rect">
            <a:avLst/>
          </a:prstGeom>
          <a:noFill/>
        </p:spPr>
        <p:txBody>
          <a:bodyPr wrap="square" lIns="9144" tIns="9144" rIns="9144" bIns="9144" anchor="ctr">
            <a:spAutoFit/>
          </a:bodyPr>
          <a:lstStyle/>
          <a:p>
            <a:pPr algn="l"/>
            <a:r>
              <a:rPr sz="1000" b="1">
                <a:solidFill>
                  <a:srgbClr val="FFFFFF"/>
                </a:solidFill>
                <a:latin typeface="Aptos"/>
              </a:rPr>
              <a:t>INDEPENDENCE</a:t>
            </a:r>
          </a:p>
        </p:txBody>
      </p:sp>
      <p:sp>
        <p:nvSpPr>
          <p:cNvPr id="15" name="TextBox 14"/>
          <p:cNvSpPr txBox="1"/>
          <p:nvPr/>
        </p:nvSpPr>
        <p:spPr>
          <a:xfrm>
            <a:off x="502920" y="6528816"/>
            <a:ext cx="2926080" cy="146304"/>
          </a:xfrm>
          <a:prstGeom prst="rect">
            <a:avLst/>
          </a:prstGeom>
          <a:noFill/>
        </p:spPr>
        <p:txBody>
          <a:bodyPr wrap="square" lIns="9144" tIns="9144" rIns="9144" bIns="9144" anchor="ctr">
            <a:spAutoFit/>
          </a:bodyPr>
          <a:lstStyle/>
          <a:p>
            <a:pPr algn="l"/>
            <a:r>
              <a:rPr sz="650" b="1">
                <a:solidFill>
                  <a:srgbClr val="71766F"/>
                </a:solidFill>
                <a:latin typeface="Aptos"/>
              </a:rPr>
              <a:t>RECON DEVON  |  ALTERNATIVE PROVISION</a:t>
            </a:r>
          </a:p>
        </p:txBody>
      </p:sp>
      <p:sp>
        <p:nvSpPr>
          <p:cNvPr id="16" name="TextBox 15"/>
          <p:cNvSpPr txBox="1"/>
          <p:nvPr/>
        </p:nvSpPr>
        <p:spPr>
          <a:xfrm>
            <a:off x="11201400" y="6528816"/>
            <a:ext cx="457200" cy="146304"/>
          </a:xfrm>
          <a:prstGeom prst="rect">
            <a:avLst/>
          </a:prstGeom>
          <a:noFill/>
        </p:spPr>
        <p:txBody>
          <a:bodyPr wrap="square" lIns="9144" tIns="9144" rIns="9144" bIns="9144" anchor="ctr">
            <a:spAutoFit/>
          </a:bodyPr>
          <a:lstStyle/>
          <a:p>
            <a:pPr algn="r"/>
            <a:r>
              <a:rPr sz="650" b="1">
                <a:solidFill>
                  <a:srgbClr val="71766F"/>
                </a:solidFill>
                <a:latin typeface="Aptos"/>
              </a:rPr>
              <a:t>08</a:t>
            </a:r>
          </a:p>
        </p:txBody>
      </p:sp>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F1E2"/>
        </a:solidFill>
        <a:effectLst/>
      </p:bgPr>
    </p:bg>
    <p:spTree>
      <p:nvGrpSpPr>
        <p:cNvPr id="1" name=""/>
        <p:cNvGrpSpPr/>
        <p:nvPr/>
      </p:nvGrpSpPr>
      <p:grpSpPr>
        <a:xfrm>
          <a:off x="0" y="0"/>
          <a:ext cx="0" cy="0"/>
          <a:chOff x="0" y="0"/>
          <a:chExt cx="0" cy="0"/>
        </a:xfrm>
      </p:grpSpPr>
      <p:sp>
        <p:nvSpPr>
          <p:cNvPr id="2" name="TextBox 1"/>
          <p:cNvSpPr txBox="1"/>
          <p:nvPr/>
        </p:nvSpPr>
        <p:spPr>
          <a:xfrm>
            <a:off x="502920" y="384048"/>
            <a:ext cx="3657600" cy="256032"/>
          </a:xfrm>
          <a:prstGeom prst="rect">
            <a:avLst/>
          </a:prstGeom>
          <a:noFill/>
        </p:spPr>
        <p:txBody>
          <a:bodyPr wrap="square" lIns="9144" tIns="9144" rIns="9144" bIns="9144" anchor="ctr">
            <a:spAutoFit/>
          </a:bodyPr>
          <a:lstStyle/>
          <a:p>
            <a:pPr algn="l"/>
            <a:r>
              <a:rPr sz="900" b="1">
                <a:solidFill>
                  <a:srgbClr val="E8671B"/>
                </a:solidFill>
                <a:latin typeface="Aptos"/>
              </a:rPr>
              <a:t>SAFEGUARDING &amp; PROFESSIONAL PRACTICE</a:t>
            </a:r>
          </a:p>
        </p:txBody>
      </p:sp>
      <p:sp>
        <p:nvSpPr>
          <p:cNvPr id="3" name="TextBox 2"/>
          <p:cNvSpPr txBox="1"/>
          <p:nvPr/>
        </p:nvSpPr>
        <p:spPr>
          <a:xfrm>
            <a:off x="502920" y="749808"/>
            <a:ext cx="8229600" cy="594360"/>
          </a:xfrm>
          <a:prstGeom prst="rect">
            <a:avLst/>
          </a:prstGeom>
          <a:noFill/>
        </p:spPr>
        <p:txBody>
          <a:bodyPr wrap="square" lIns="9144" tIns="9144" rIns="9144" bIns="9144" anchor="ctr">
            <a:spAutoFit/>
          </a:bodyPr>
          <a:lstStyle/>
          <a:p>
            <a:pPr algn="l"/>
            <a:r>
              <a:rPr sz="2800" b="1">
                <a:solidFill>
                  <a:srgbClr val="0F1110"/>
                </a:solidFill>
                <a:latin typeface="Aptos"/>
              </a:rPr>
              <a:t>Safety is part of the provision - not an add-on.</a:t>
            </a:r>
          </a:p>
        </p:txBody>
      </p:sp>
      <p:sp>
        <p:nvSpPr>
          <p:cNvPr id="4" name="TextBox 3"/>
          <p:cNvSpPr txBox="1"/>
          <p:nvPr/>
        </p:nvSpPr>
        <p:spPr>
          <a:xfrm>
            <a:off x="502920" y="1572768"/>
            <a:ext cx="4937760" cy="1097280"/>
          </a:xfrm>
          <a:prstGeom prst="rect">
            <a:avLst/>
          </a:prstGeom>
          <a:noFill/>
        </p:spPr>
        <p:txBody>
          <a:bodyPr wrap="square" lIns="18288" tIns="18288" rIns="18288" bIns="18288">
            <a:spAutoFit/>
          </a:bodyPr>
          <a:lstStyle/>
          <a:p>
            <a:r>
              <a:rPr sz="1400">
                <a:solidFill>
                  <a:srgbClr val="262A27"/>
                </a:solidFill>
                <a:latin typeface="Aptos"/>
              </a:rPr>
              <a:t>Alternative provision sits within a wider safeguarding system. Schools and colleges retain legal safeguarding duties, and effective AP depends on clear communication, appropriate risk management and joined-up professional practice.</a:t>
            </a:r>
          </a:p>
        </p:txBody>
      </p:sp>
      <p:sp>
        <p:nvSpPr>
          <p:cNvPr id="5" name="Pentagon 4"/>
          <p:cNvSpPr/>
          <p:nvPr/>
        </p:nvSpPr>
        <p:spPr>
          <a:xfrm rot="10800000">
            <a:off x="7406640" y="1600200"/>
            <a:ext cx="2651760" cy="3200400"/>
          </a:xfrm>
          <a:prstGeom prst="homePlate">
            <a:avLst/>
          </a:prstGeom>
          <a:solidFill>
            <a:srgbClr val="0F11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882127" y="2423160"/>
            <a:ext cx="1691640" cy="457200"/>
          </a:xfrm>
          <a:prstGeom prst="rect">
            <a:avLst/>
          </a:prstGeom>
          <a:noFill/>
        </p:spPr>
        <p:txBody>
          <a:bodyPr wrap="square" lIns="9144" tIns="9144" rIns="9144" bIns="9144" anchor="ctr">
            <a:spAutoFit/>
          </a:bodyPr>
          <a:lstStyle/>
          <a:p>
            <a:pPr algn="ctr"/>
            <a:r>
              <a:rPr sz="2500" b="1">
                <a:solidFill>
                  <a:srgbClr val="F4F1E2"/>
                </a:solidFill>
                <a:latin typeface="Aptos"/>
              </a:rPr>
              <a:t>SAFE</a:t>
            </a:r>
          </a:p>
        </p:txBody>
      </p:sp>
      <p:sp>
        <p:nvSpPr>
          <p:cNvPr id="7" name="TextBox 6"/>
          <p:cNvSpPr txBox="1"/>
          <p:nvPr/>
        </p:nvSpPr>
        <p:spPr>
          <a:xfrm>
            <a:off x="6217920" y="5074920"/>
            <a:ext cx="4754880" cy="228600"/>
          </a:xfrm>
          <a:prstGeom prst="rect">
            <a:avLst/>
          </a:prstGeom>
          <a:noFill/>
        </p:spPr>
        <p:txBody>
          <a:bodyPr wrap="square" lIns="9144" tIns="9144" rIns="9144" bIns="9144" anchor="ctr">
            <a:spAutoFit/>
          </a:bodyPr>
          <a:lstStyle/>
          <a:p>
            <a:pPr algn="l"/>
            <a:r>
              <a:rPr sz="1050" b="0">
                <a:solidFill>
                  <a:srgbClr val="262A27"/>
                </a:solidFill>
                <a:latin typeface="Aptos"/>
              </a:rPr>
              <a:t>• Clear boundaries</a:t>
            </a:r>
          </a:p>
        </p:txBody>
      </p:sp>
      <p:sp>
        <p:nvSpPr>
          <p:cNvPr id="8" name="TextBox 7"/>
          <p:cNvSpPr txBox="1"/>
          <p:nvPr/>
        </p:nvSpPr>
        <p:spPr>
          <a:xfrm>
            <a:off x="6217920" y="5394959"/>
            <a:ext cx="4754880" cy="228600"/>
          </a:xfrm>
          <a:prstGeom prst="rect">
            <a:avLst/>
          </a:prstGeom>
          <a:noFill/>
        </p:spPr>
        <p:txBody>
          <a:bodyPr wrap="square" lIns="9144" tIns="9144" rIns="9144" bIns="9144" anchor="ctr">
            <a:spAutoFit/>
          </a:bodyPr>
          <a:lstStyle/>
          <a:p>
            <a:pPr algn="l"/>
            <a:r>
              <a:rPr sz="1050" b="0">
                <a:solidFill>
                  <a:srgbClr val="262A27"/>
                </a:solidFill>
                <a:latin typeface="Aptos"/>
              </a:rPr>
              <a:t>• Information sharing</a:t>
            </a:r>
          </a:p>
        </p:txBody>
      </p:sp>
      <p:sp>
        <p:nvSpPr>
          <p:cNvPr id="9" name="TextBox 8"/>
          <p:cNvSpPr txBox="1"/>
          <p:nvPr/>
        </p:nvSpPr>
        <p:spPr>
          <a:xfrm>
            <a:off x="6217920" y="5715000"/>
            <a:ext cx="4754880" cy="228600"/>
          </a:xfrm>
          <a:prstGeom prst="rect">
            <a:avLst/>
          </a:prstGeom>
          <a:noFill/>
        </p:spPr>
        <p:txBody>
          <a:bodyPr wrap="square" lIns="9144" tIns="9144" rIns="9144" bIns="9144" anchor="ctr">
            <a:spAutoFit/>
          </a:bodyPr>
          <a:lstStyle/>
          <a:p>
            <a:pPr algn="l"/>
            <a:r>
              <a:rPr sz="1050" b="0">
                <a:solidFill>
                  <a:srgbClr val="262A27"/>
                </a:solidFill>
                <a:latin typeface="Aptos"/>
              </a:rPr>
              <a:t>• Risk-aware planning</a:t>
            </a:r>
          </a:p>
        </p:txBody>
      </p:sp>
      <p:sp>
        <p:nvSpPr>
          <p:cNvPr id="10" name="TextBox 9"/>
          <p:cNvSpPr txBox="1"/>
          <p:nvPr/>
        </p:nvSpPr>
        <p:spPr>
          <a:xfrm>
            <a:off x="6217920" y="6035040"/>
            <a:ext cx="4754880" cy="228600"/>
          </a:xfrm>
          <a:prstGeom prst="rect">
            <a:avLst/>
          </a:prstGeom>
          <a:noFill/>
        </p:spPr>
        <p:txBody>
          <a:bodyPr wrap="square" lIns="9144" tIns="9144" rIns="9144" bIns="9144" anchor="ctr">
            <a:spAutoFit/>
          </a:bodyPr>
          <a:lstStyle/>
          <a:p>
            <a:pPr algn="l"/>
            <a:r>
              <a:rPr sz="1050" b="0">
                <a:solidFill>
                  <a:srgbClr val="262A27"/>
                </a:solidFill>
                <a:latin typeface="Aptos"/>
              </a:rPr>
              <a:t>• Professional reporting</a:t>
            </a:r>
          </a:p>
        </p:txBody>
      </p:sp>
      <p:sp>
        <p:nvSpPr>
          <p:cNvPr id="11" name="TextBox 10"/>
          <p:cNvSpPr txBox="1"/>
          <p:nvPr/>
        </p:nvSpPr>
        <p:spPr>
          <a:xfrm>
            <a:off x="502920" y="6528816"/>
            <a:ext cx="2926080" cy="146304"/>
          </a:xfrm>
          <a:prstGeom prst="rect">
            <a:avLst/>
          </a:prstGeom>
          <a:noFill/>
        </p:spPr>
        <p:txBody>
          <a:bodyPr wrap="square" lIns="9144" tIns="9144" rIns="9144" bIns="9144" anchor="ctr">
            <a:spAutoFit/>
          </a:bodyPr>
          <a:lstStyle/>
          <a:p>
            <a:pPr algn="l"/>
            <a:r>
              <a:rPr sz="650" b="1">
                <a:solidFill>
                  <a:srgbClr val="71766F"/>
                </a:solidFill>
                <a:latin typeface="Aptos"/>
              </a:rPr>
              <a:t>RECON DEVON  |  ALTERNATIVE PROVISION</a:t>
            </a:r>
          </a:p>
        </p:txBody>
      </p:sp>
      <p:sp>
        <p:nvSpPr>
          <p:cNvPr id="12" name="TextBox 11"/>
          <p:cNvSpPr txBox="1"/>
          <p:nvPr/>
        </p:nvSpPr>
        <p:spPr>
          <a:xfrm>
            <a:off x="11201400" y="6528816"/>
            <a:ext cx="457200" cy="146304"/>
          </a:xfrm>
          <a:prstGeom prst="rect">
            <a:avLst/>
          </a:prstGeom>
          <a:noFill/>
        </p:spPr>
        <p:txBody>
          <a:bodyPr wrap="square" lIns="9144" tIns="9144" rIns="9144" bIns="9144" anchor="ctr">
            <a:spAutoFit/>
          </a:bodyPr>
          <a:lstStyle/>
          <a:p>
            <a:pPr algn="r"/>
            <a:r>
              <a:rPr sz="650" b="1">
                <a:solidFill>
                  <a:srgbClr val="71766F"/>
                </a:solidFill>
                <a:latin typeface="Aptos"/>
              </a:rPr>
              <a:t>09</a:t>
            </a:r>
          </a:p>
        </p:txBody>
      </p:sp>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F9F4"/>
        </a:solidFill>
        <a:effectLst/>
      </p:bgPr>
    </p:bg>
    <p:spTree>
      <p:nvGrpSpPr>
        <p:cNvPr id="1" name=""/>
        <p:cNvGrpSpPr/>
        <p:nvPr/>
      </p:nvGrpSpPr>
      <p:grpSpPr>
        <a:xfrm>
          <a:off x="0" y="0"/>
          <a:ext cx="0" cy="0"/>
          <a:chOff x="0" y="0"/>
          <a:chExt cx="0" cy="0"/>
        </a:xfrm>
      </p:grpSpPr>
      <p:sp>
        <p:nvSpPr>
          <p:cNvPr id="2" name="TextBox 1"/>
          <p:cNvSpPr txBox="1"/>
          <p:nvPr/>
        </p:nvSpPr>
        <p:spPr>
          <a:xfrm>
            <a:off x="502920" y="384048"/>
            <a:ext cx="3657600" cy="256032"/>
          </a:xfrm>
          <a:prstGeom prst="rect">
            <a:avLst/>
          </a:prstGeom>
          <a:noFill/>
        </p:spPr>
        <p:txBody>
          <a:bodyPr wrap="square" lIns="9144" tIns="9144" rIns="9144" bIns="9144" anchor="ctr">
            <a:spAutoFit/>
          </a:bodyPr>
          <a:lstStyle/>
          <a:p>
            <a:pPr algn="l"/>
            <a:r>
              <a:rPr sz="900" b="1">
                <a:solidFill>
                  <a:srgbClr val="6C7E47"/>
                </a:solidFill>
                <a:latin typeface="Aptos"/>
              </a:rPr>
              <a:t>BENEFITS TO YOUNG PEOPLE</a:t>
            </a:r>
          </a:p>
        </p:txBody>
      </p:sp>
      <p:sp>
        <p:nvSpPr>
          <p:cNvPr id="3" name="TextBox 2"/>
          <p:cNvSpPr txBox="1"/>
          <p:nvPr/>
        </p:nvSpPr>
        <p:spPr>
          <a:xfrm>
            <a:off x="502920" y="749808"/>
            <a:ext cx="7772400" cy="594360"/>
          </a:xfrm>
          <a:prstGeom prst="rect">
            <a:avLst/>
          </a:prstGeom>
          <a:noFill/>
        </p:spPr>
        <p:txBody>
          <a:bodyPr wrap="square" lIns="9144" tIns="9144" rIns="9144" bIns="9144" anchor="ctr">
            <a:spAutoFit/>
          </a:bodyPr>
          <a:lstStyle/>
          <a:p>
            <a:pPr algn="l"/>
            <a:r>
              <a:rPr sz="2800" b="1">
                <a:solidFill>
                  <a:srgbClr val="0F1110"/>
                </a:solidFill>
                <a:latin typeface="Aptos"/>
              </a:rPr>
              <a:t>A credible opportunity to re-engage</a:t>
            </a:r>
          </a:p>
        </p:txBody>
      </p:sp>
      <p:sp>
        <p:nvSpPr>
          <p:cNvPr id="4" name="Rounded Rectangle 3"/>
          <p:cNvSpPr/>
          <p:nvPr/>
        </p:nvSpPr>
        <p:spPr>
          <a:xfrm>
            <a:off x="502920" y="1737360"/>
            <a:ext cx="3401568" cy="1737360"/>
          </a:xfrm>
          <a:prstGeom prst="roundRect">
            <a:avLst/>
          </a:prstGeom>
          <a:solidFill>
            <a:srgbClr val="FFFFFF"/>
          </a:solidFill>
          <a:ln>
            <a:solidFill>
              <a:srgbClr val="E2E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04088" y="2176272"/>
            <a:ext cx="2999232" cy="411480"/>
          </a:xfrm>
          <a:prstGeom prst="rect">
            <a:avLst/>
          </a:prstGeom>
          <a:noFill/>
        </p:spPr>
        <p:txBody>
          <a:bodyPr wrap="square" lIns="9144" tIns="9144" rIns="9144" bIns="9144" anchor="ctr">
            <a:spAutoFit/>
          </a:bodyPr>
          <a:lstStyle/>
          <a:p>
            <a:pPr algn="l"/>
            <a:r>
              <a:rPr sz="1500" b="1">
                <a:solidFill>
                  <a:srgbClr val="0F1110"/>
                </a:solidFill>
                <a:latin typeface="Aptos"/>
              </a:rPr>
              <a:t>BELONGING</a:t>
            </a:r>
          </a:p>
        </p:txBody>
      </p:sp>
      <p:sp>
        <p:nvSpPr>
          <p:cNvPr id="6" name="TextBox 5"/>
          <p:cNvSpPr txBox="1"/>
          <p:nvPr/>
        </p:nvSpPr>
        <p:spPr>
          <a:xfrm>
            <a:off x="704088" y="2651760"/>
            <a:ext cx="2999232" cy="658368"/>
          </a:xfrm>
          <a:prstGeom prst="rect">
            <a:avLst/>
          </a:prstGeom>
          <a:noFill/>
        </p:spPr>
        <p:txBody>
          <a:bodyPr wrap="square" lIns="18288" tIns="18288" rIns="18288" bIns="18288">
            <a:spAutoFit/>
          </a:bodyPr>
          <a:lstStyle/>
          <a:p>
            <a:r>
              <a:rPr sz="1150">
                <a:solidFill>
                  <a:srgbClr val="71766F"/>
                </a:solidFill>
                <a:latin typeface="Aptos"/>
              </a:rPr>
              <a:t>A consistent adult and a setting where the young person can be known.</a:t>
            </a:r>
          </a:p>
        </p:txBody>
      </p:sp>
      <p:sp>
        <p:nvSpPr>
          <p:cNvPr id="7" name="Rounded Rectangle 6"/>
          <p:cNvSpPr/>
          <p:nvPr/>
        </p:nvSpPr>
        <p:spPr>
          <a:xfrm>
            <a:off x="4297680" y="1737360"/>
            <a:ext cx="3401568" cy="1737360"/>
          </a:xfrm>
          <a:prstGeom prst="roundRect">
            <a:avLst/>
          </a:prstGeom>
          <a:solidFill>
            <a:srgbClr val="FFFFFF"/>
          </a:solidFill>
          <a:ln>
            <a:solidFill>
              <a:srgbClr val="E2E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498848" y="2176272"/>
            <a:ext cx="2999232" cy="411480"/>
          </a:xfrm>
          <a:prstGeom prst="rect">
            <a:avLst/>
          </a:prstGeom>
          <a:noFill/>
        </p:spPr>
        <p:txBody>
          <a:bodyPr wrap="square" lIns="9144" tIns="9144" rIns="9144" bIns="9144" anchor="ctr">
            <a:spAutoFit/>
          </a:bodyPr>
          <a:lstStyle/>
          <a:p>
            <a:pPr algn="l"/>
            <a:r>
              <a:rPr sz="1500" b="1">
                <a:solidFill>
                  <a:srgbClr val="0F1110"/>
                </a:solidFill>
                <a:latin typeface="Aptos"/>
              </a:rPr>
              <a:t>CONFIDENCE</a:t>
            </a:r>
          </a:p>
        </p:txBody>
      </p:sp>
      <p:sp>
        <p:nvSpPr>
          <p:cNvPr id="9" name="TextBox 8"/>
          <p:cNvSpPr txBox="1"/>
          <p:nvPr/>
        </p:nvSpPr>
        <p:spPr>
          <a:xfrm>
            <a:off x="4498848" y="2651760"/>
            <a:ext cx="2999232" cy="658368"/>
          </a:xfrm>
          <a:prstGeom prst="rect">
            <a:avLst/>
          </a:prstGeom>
          <a:noFill/>
        </p:spPr>
        <p:txBody>
          <a:bodyPr wrap="square" lIns="18288" tIns="18288" rIns="18288" bIns="18288">
            <a:spAutoFit/>
          </a:bodyPr>
          <a:lstStyle/>
          <a:p>
            <a:r>
              <a:rPr sz="1150">
                <a:solidFill>
                  <a:srgbClr val="71766F"/>
                </a:solidFill>
                <a:latin typeface="Aptos"/>
              </a:rPr>
              <a:t>Achievable challenge creates evidence of capability.</a:t>
            </a:r>
          </a:p>
        </p:txBody>
      </p:sp>
      <p:sp>
        <p:nvSpPr>
          <p:cNvPr id="10" name="Rounded Rectangle 9"/>
          <p:cNvSpPr/>
          <p:nvPr/>
        </p:nvSpPr>
        <p:spPr>
          <a:xfrm>
            <a:off x="8092440" y="1737360"/>
            <a:ext cx="3401568" cy="1737360"/>
          </a:xfrm>
          <a:prstGeom prst="roundRect">
            <a:avLst/>
          </a:prstGeom>
          <a:solidFill>
            <a:srgbClr val="FFFFFF"/>
          </a:solidFill>
          <a:ln>
            <a:solidFill>
              <a:srgbClr val="E2E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293608" y="2176272"/>
            <a:ext cx="2999232" cy="411480"/>
          </a:xfrm>
          <a:prstGeom prst="rect">
            <a:avLst/>
          </a:prstGeom>
          <a:noFill/>
        </p:spPr>
        <p:txBody>
          <a:bodyPr wrap="square" lIns="9144" tIns="9144" rIns="9144" bIns="9144" anchor="ctr">
            <a:spAutoFit/>
          </a:bodyPr>
          <a:lstStyle/>
          <a:p>
            <a:pPr algn="l"/>
            <a:r>
              <a:rPr sz="1500" b="1">
                <a:solidFill>
                  <a:srgbClr val="0F1110"/>
                </a:solidFill>
                <a:latin typeface="Aptos"/>
              </a:rPr>
              <a:t>VOICE</a:t>
            </a:r>
          </a:p>
        </p:txBody>
      </p:sp>
      <p:sp>
        <p:nvSpPr>
          <p:cNvPr id="12" name="TextBox 11"/>
          <p:cNvSpPr txBox="1"/>
          <p:nvPr/>
        </p:nvSpPr>
        <p:spPr>
          <a:xfrm>
            <a:off x="8293608" y="2651760"/>
            <a:ext cx="2999232" cy="658368"/>
          </a:xfrm>
          <a:prstGeom prst="rect">
            <a:avLst/>
          </a:prstGeom>
          <a:noFill/>
        </p:spPr>
        <p:txBody>
          <a:bodyPr wrap="square" lIns="18288" tIns="18288" rIns="18288" bIns="18288">
            <a:spAutoFit/>
          </a:bodyPr>
          <a:lstStyle/>
          <a:p>
            <a:r>
              <a:rPr sz="1150">
                <a:solidFill>
                  <a:srgbClr val="71766F"/>
                </a:solidFill>
                <a:latin typeface="Aptos"/>
              </a:rPr>
              <a:t>Space to express views, preferences and concerns.</a:t>
            </a:r>
          </a:p>
        </p:txBody>
      </p:sp>
      <p:sp>
        <p:nvSpPr>
          <p:cNvPr id="13" name="Rounded Rectangle 12"/>
          <p:cNvSpPr/>
          <p:nvPr/>
        </p:nvSpPr>
        <p:spPr>
          <a:xfrm>
            <a:off x="502920" y="3794760"/>
            <a:ext cx="3401568" cy="1737360"/>
          </a:xfrm>
          <a:prstGeom prst="roundRect">
            <a:avLst/>
          </a:prstGeom>
          <a:solidFill>
            <a:srgbClr val="FFFFFF"/>
          </a:solidFill>
          <a:ln>
            <a:solidFill>
              <a:srgbClr val="E2E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04088" y="4233672"/>
            <a:ext cx="2999232" cy="411480"/>
          </a:xfrm>
          <a:prstGeom prst="rect">
            <a:avLst/>
          </a:prstGeom>
          <a:noFill/>
        </p:spPr>
        <p:txBody>
          <a:bodyPr wrap="square" lIns="9144" tIns="9144" rIns="9144" bIns="9144" anchor="ctr">
            <a:spAutoFit/>
          </a:bodyPr>
          <a:lstStyle/>
          <a:p>
            <a:pPr algn="l"/>
            <a:r>
              <a:rPr sz="1500" b="1">
                <a:solidFill>
                  <a:srgbClr val="0F1110"/>
                </a:solidFill>
                <a:latin typeface="Aptos"/>
              </a:rPr>
              <a:t>SKILLS</a:t>
            </a:r>
          </a:p>
        </p:txBody>
      </p:sp>
      <p:sp>
        <p:nvSpPr>
          <p:cNvPr id="15" name="TextBox 14"/>
          <p:cNvSpPr txBox="1"/>
          <p:nvPr/>
        </p:nvSpPr>
        <p:spPr>
          <a:xfrm>
            <a:off x="704088" y="4709160"/>
            <a:ext cx="2999232" cy="658368"/>
          </a:xfrm>
          <a:prstGeom prst="rect">
            <a:avLst/>
          </a:prstGeom>
          <a:noFill/>
        </p:spPr>
        <p:txBody>
          <a:bodyPr wrap="square" lIns="18288" tIns="18288" rIns="18288" bIns="18288">
            <a:spAutoFit/>
          </a:bodyPr>
          <a:lstStyle/>
          <a:p>
            <a:r>
              <a:rPr sz="1150">
                <a:solidFill>
                  <a:srgbClr val="71766F"/>
                </a:solidFill>
                <a:latin typeface="Aptos"/>
              </a:rPr>
              <a:t>Practical, social and self-management skills practised in context.</a:t>
            </a:r>
          </a:p>
        </p:txBody>
      </p:sp>
      <p:sp>
        <p:nvSpPr>
          <p:cNvPr id="16" name="Rounded Rectangle 15"/>
          <p:cNvSpPr/>
          <p:nvPr/>
        </p:nvSpPr>
        <p:spPr>
          <a:xfrm>
            <a:off x="4297680" y="3794760"/>
            <a:ext cx="3401568" cy="1737360"/>
          </a:xfrm>
          <a:prstGeom prst="roundRect">
            <a:avLst/>
          </a:prstGeom>
          <a:solidFill>
            <a:srgbClr val="FFFFFF"/>
          </a:solidFill>
          <a:ln>
            <a:solidFill>
              <a:srgbClr val="E2E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4498848" y="4233672"/>
            <a:ext cx="2999232" cy="411480"/>
          </a:xfrm>
          <a:prstGeom prst="rect">
            <a:avLst/>
          </a:prstGeom>
          <a:noFill/>
        </p:spPr>
        <p:txBody>
          <a:bodyPr wrap="square" lIns="9144" tIns="9144" rIns="9144" bIns="9144" anchor="ctr">
            <a:spAutoFit/>
          </a:bodyPr>
          <a:lstStyle/>
          <a:p>
            <a:pPr algn="l"/>
            <a:r>
              <a:rPr sz="1500" b="1">
                <a:solidFill>
                  <a:srgbClr val="0F1110"/>
                </a:solidFill>
                <a:latin typeface="Aptos"/>
              </a:rPr>
              <a:t>MOTIVATION</a:t>
            </a:r>
          </a:p>
        </p:txBody>
      </p:sp>
      <p:sp>
        <p:nvSpPr>
          <p:cNvPr id="18" name="TextBox 17"/>
          <p:cNvSpPr txBox="1"/>
          <p:nvPr/>
        </p:nvSpPr>
        <p:spPr>
          <a:xfrm>
            <a:off x="4498848" y="4709160"/>
            <a:ext cx="2999232" cy="658368"/>
          </a:xfrm>
          <a:prstGeom prst="rect">
            <a:avLst/>
          </a:prstGeom>
          <a:noFill/>
        </p:spPr>
        <p:txBody>
          <a:bodyPr wrap="square" lIns="18288" tIns="18288" rIns="18288" bIns="18288">
            <a:spAutoFit/>
          </a:bodyPr>
          <a:lstStyle/>
          <a:p>
            <a:r>
              <a:rPr sz="1150">
                <a:solidFill>
                  <a:srgbClr val="71766F"/>
                </a:solidFill>
                <a:latin typeface="Aptos"/>
              </a:rPr>
              <a:t>Interests can become a bridge back to purposeful learning.</a:t>
            </a:r>
          </a:p>
        </p:txBody>
      </p:sp>
      <p:sp>
        <p:nvSpPr>
          <p:cNvPr id="19" name="Rounded Rectangle 18"/>
          <p:cNvSpPr/>
          <p:nvPr/>
        </p:nvSpPr>
        <p:spPr>
          <a:xfrm>
            <a:off x="8092440" y="3794760"/>
            <a:ext cx="3401568" cy="1737360"/>
          </a:xfrm>
          <a:prstGeom prst="roundRect">
            <a:avLst/>
          </a:prstGeom>
          <a:solidFill>
            <a:srgbClr val="FFFFFF"/>
          </a:solidFill>
          <a:ln>
            <a:solidFill>
              <a:srgbClr val="E2E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8293608" y="4233672"/>
            <a:ext cx="2999232" cy="411480"/>
          </a:xfrm>
          <a:prstGeom prst="rect">
            <a:avLst/>
          </a:prstGeom>
          <a:noFill/>
        </p:spPr>
        <p:txBody>
          <a:bodyPr wrap="square" lIns="9144" tIns="9144" rIns="9144" bIns="9144" anchor="ctr">
            <a:spAutoFit/>
          </a:bodyPr>
          <a:lstStyle/>
          <a:p>
            <a:pPr algn="l"/>
            <a:r>
              <a:rPr sz="1500" b="1">
                <a:solidFill>
                  <a:srgbClr val="0F1110"/>
                </a:solidFill>
                <a:latin typeface="Aptos"/>
              </a:rPr>
              <a:t>NEXT STEPS</a:t>
            </a:r>
          </a:p>
        </p:txBody>
      </p:sp>
      <p:sp>
        <p:nvSpPr>
          <p:cNvPr id="21" name="TextBox 20"/>
          <p:cNvSpPr txBox="1"/>
          <p:nvPr/>
        </p:nvSpPr>
        <p:spPr>
          <a:xfrm>
            <a:off x="8293608" y="4709160"/>
            <a:ext cx="2999232" cy="658368"/>
          </a:xfrm>
          <a:prstGeom prst="rect">
            <a:avLst/>
          </a:prstGeom>
          <a:noFill/>
        </p:spPr>
        <p:txBody>
          <a:bodyPr wrap="square" lIns="18288" tIns="18288" rIns="18288" bIns="18288">
            <a:spAutoFit/>
          </a:bodyPr>
          <a:lstStyle/>
          <a:p>
            <a:r>
              <a:rPr sz="1150">
                <a:solidFill>
                  <a:srgbClr val="71766F"/>
                </a:solidFill>
                <a:latin typeface="Aptos"/>
              </a:rPr>
              <a:t>Reflection helps turn experience into future choices.</a:t>
            </a:r>
          </a:p>
        </p:txBody>
      </p:sp>
      <p:sp>
        <p:nvSpPr>
          <p:cNvPr id="22" name="TextBox 21"/>
          <p:cNvSpPr txBox="1"/>
          <p:nvPr/>
        </p:nvSpPr>
        <p:spPr>
          <a:xfrm>
            <a:off x="502920" y="6528816"/>
            <a:ext cx="2926080" cy="146304"/>
          </a:xfrm>
          <a:prstGeom prst="rect">
            <a:avLst/>
          </a:prstGeom>
          <a:noFill/>
        </p:spPr>
        <p:txBody>
          <a:bodyPr wrap="square" lIns="9144" tIns="9144" rIns="9144" bIns="9144" anchor="ctr">
            <a:spAutoFit/>
          </a:bodyPr>
          <a:lstStyle/>
          <a:p>
            <a:pPr algn="l"/>
            <a:r>
              <a:rPr sz="650" b="1">
                <a:solidFill>
                  <a:srgbClr val="71766F"/>
                </a:solidFill>
                <a:latin typeface="Aptos"/>
              </a:rPr>
              <a:t>RECON DEVON  |  ALTERNATIVE PROVISION</a:t>
            </a:r>
          </a:p>
        </p:txBody>
      </p:sp>
      <p:sp>
        <p:nvSpPr>
          <p:cNvPr id="23" name="TextBox 22"/>
          <p:cNvSpPr txBox="1"/>
          <p:nvPr/>
        </p:nvSpPr>
        <p:spPr>
          <a:xfrm>
            <a:off x="11201400" y="6528816"/>
            <a:ext cx="457200" cy="146304"/>
          </a:xfrm>
          <a:prstGeom prst="rect">
            <a:avLst/>
          </a:prstGeom>
          <a:noFill/>
        </p:spPr>
        <p:txBody>
          <a:bodyPr wrap="square" lIns="9144" tIns="9144" rIns="9144" bIns="9144" anchor="ctr">
            <a:spAutoFit/>
          </a:bodyPr>
          <a:lstStyle/>
          <a:p>
            <a:pPr algn="r"/>
            <a:r>
              <a:rPr sz="650" b="1">
                <a:solidFill>
                  <a:srgbClr val="71766F"/>
                </a:solidFill>
                <a:latin typeface="Aptos"/>
              </a:rPr>
              <a:t>10</a:t>
            </a:r>
          </a:p>
        </p:txBody>
      </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F1110"/>
        </a:solidFill>
        <a:effectLst/>
      </p:bgPr>
    </p:bg>
    <p:spTree>
      <p:nvGrpSpPr>
        <p:cNvPr id="1" name=""/>
        <p:cNvGrpSpPr/>
        <p:nvPr/>
      </p:nvGrpSpPr>
      <p:grpSpPr>
        <a:xfrm>
          <a:off x="0" y="0"/>
          <a:ext cx="0" cy="0"/>
          <a:chOff x="0" y="0"/>
          <a:chExt cx="0" cy="0"/>
        </a:xfrm>
      </p:grpSpPr>
      <p:sp>
        <p:nvSpPr>
          <p:cNvPr id="2" name="TextBox 1"/>
          <p:cNvSpPr txBox="1"/>
          <p:nvPr/>
        </p:nvSpPr>
        <p:spPr>
          <a:xfrm>
            <a:off x="502920" y="384048"/>
            <a:ext cx="3657600" cy="256032"/>
          </a:xfrm>
          <a:prstGeom prst="rect">
            <a:avLst/>
          </a:prstGeom>
          <a:noFill/>
        </p:spPr>
        <p:txBody>
          <a:bodyPr wrap="square" lIns="9144" tIns="9144" rIns="9144" bIns="9144" anchor="ctr">
            <a:spAutoFit/>
          </a:bodyPr>
          <a:lstStyle/>
          <a:p>
            <a:pPr algn="l"/>
            <a:r>
              <a:rPr sz="900" b="1">
                <a:solidFill>
                  <a:srgbClr val="E8671B"/>
                </a:solidFill>
                <a:latin typeface="Aptos"/>
              </a:rPr>
              <a:t>YOUNG PERSON JOURNEY</a:t>
            </a:r>
          </a:p>
        </p:txBody>
      </p:sp>
      <p:sp>
        <p:nvSpPr>
          <p:cNvPr id="3" name="TextBox 2"/>
          <p:cNvSpPr txBox="1"/>
          <p:nvPr/>
        </p:nvSpPr>
        <p:spPr>
          <a:xfrm>
            <a:off x="502920" y="822960"/>
            <a:ext cx="7498079" cy="640080"/>
          </a:xfrm>
          <a:prstGeom prst="rect">
            <a:avLst/>
          </a:prstGeom>
          <a:noFill/>
        </p:spPr>
        <p:txBody>
          <a:bodyPr wrap="square" lIns="9144" tIns="9144" rIns="9144" bIns="9144" anchor="ctr">
            <a:spAutoFit/>
          </a:bodyPr>
          <a:lstStyle/>
          <a:p>
            <a:pPr algn="l"/>
            <a:r>
              <a:rPr sz="3000" b="1">
                <a:solidFill>
                  <a:srgbClr val="F4F1E2"/>
                </a:solidFill>
                <a:latin typeface="Aptos"/>
              </a:rPr>
              <a:t>From “I won’t” to “I can try.”</a:t>
            </a:r>
          </a:p>
        </p:txBody>
      </p:sp>
      <p:sp>
        <p:nvSpPr>
          <p:cNvPr id="6" name="TextBox 5"/>
          <p:cNvSpPr txBox="1"/>
          <p:nvPr/>
        </p:nvSpPr>
        <p:spPr>
          <a:xfrm>
            <a:off x="365760" y="3657600"/>
            <a:ext cx="1143000" cy="457200"/>
          </a:xfrm>
          <a:prstGeom prst="rect">
            <a:avLst/>
          </a:prstGeom>
          <a:noFill/>
        </p:spPr>
        <p:txBody>
          <a:bodyPr wrap="square" lIns="9144" tIns="9144" rIns="9144" bIns="9144" anchor="ctr">
            <a:spAutoFit/>
          </a:bodyPr>
          <a:lstStyle/>
          <a:p>
            <a:pPr algn="ctr"/>
            <a:r>
              <a:rPr sz="900" b="1">
                <a:solidFill>
                  <a:srgbClr val="F4F1E2"/>
                </a:solidFill>
                <a:latin typeface="Aptos"/>
              </a:rPr>
              <a:t>DISCONNECTED</a:t>
            </a:r>
          </a:p>
        </p:txBody>
      </p:sp>
      <p:sp>
        <p:nvSpPr>
          <p:cNvPr id="9" name="TextBox 8"/>
          <p:cNvSpPr txBox="1"/>
          <p:nvPr/>
        </p:nvSpPr>
        <p:spPr>
          <a:xfrm>
            <a:off x="2606040" y="3657600"/>
            <a:ext cx="1143000" cy="457200"/>
          </a:xfrm>
          <a:prstGeom prst="rect">
            <a:avLst/>
          </a:prstGeom>
          <a:noFill/>
        </p:spPr>
        <p:txBody>
          <a:bodyPr wrap="square" lIns="9144" tIns="9144" rIns="9144" bIns="9144" anchor="ctr">
            <a:spAutoFit/>
          </a:bodyPr>
          <a:lstStyle/>
          <a:p>
            <a:pPr algn="ctr"/>
            <a:r>
              <a:rPr sz="900" b="1">
                <a:solidFill>
                  <a:srgbClr val="F4F1E2"/>
                </a:solidFill>
                <a:latin typeface="Aptos"/>
              </a:rPr>
              <a:t>CURIOUS</a:t>
            </a:r>
          </a:p>
        </p:txBody>
      </p:sp>
      <p:sp>
        <p:nvSpPr>
          <p:cNvPr id="12" name="TextBox 11"/>
          <p:cNvSpPr txBox="1"/>
          <p:nvPr/>
        </p:nvSpPr>
        <p:spPr>
          <a:xfrm>
            <a:off x="4846320" y="3657600"/>
            <a:ext cx="1143000" cy="457200"/>
          </a:xfrm>
          <a:prstGeom prst="rect">
            <a:avLst/>
          </a:prstGeom>
          <a:noFill/>
        </p:spPr>
        <p:txBody>
          <a:bodyPr wrap="square" lIns="9144" tIns="9144" rIns="9144" bIns="9144" anchor="ctr">
            <a:spAutoFit/>
          </a:bodyPr>
          <a:lstStyle/>
          <a:p>
            <a:pPr algn="ctr"/>
            <a:r>
              <a:rPr sz="900" b="1">
                <a:solidFill>
                  <a:srgbClr val="F4F1E2"/>
                </a:solidFill>
                <a:latin typeface="Aptos"/>
              </a:rPr>
              <a:t>ENGAGED</a:t>
            </a:r>
          </a:p>
        </p:txBody>
      </p:sp>
      <p:sp>
        <p:nvSpPr>
          <p:cNvPr id="15" name="TextBox 14"/>
          <p:cNvSpPr txBox="1"/>
          <p:nvPr/>
        </p:nvSpPr>
        <p:spPr>
          <a:xfrm>
            <a:off x="7086600" y="3657600"/>
            <a:ext cx="1143000" cy="457200"/>
          </a:xfrm>
          <a:prstGeom prst="rect">
            <a:avLst/>
          </a:prstGeom>
          <a:noFill/>
        </p:spPr>
        <p:txBody>
          <a:bodyPr wrap="square" lIns="9144" tIns="9144" rIns="9144" bIns="9144" anchor="ctr">
            <a:spAutoFit/>
          </a:bodyPr>
          <a:lstStyle/>
          <a:p>
            <a:pPr algn="ctr"/>
            <a:r>
              <a:rPr sz="900" b="1">
                <a:solidFill>
                  <a:srgbClr val="F4F1E2"/>
                </a:solidFill>
                <a:latin typeface="Aptos"/>
              </a:rPr>
              <a:t>CAPABLE</a:t>
            </a:r>
          </a:p>
        </p:txBody>
      </p:sp>
      <p:sp>
        <p:nvSpPr>
          <p:cNvPr id="17" name="TextBox 16"/>
          <p:cNvSpPr txBox="1"/>
          <p:nvPr/>
        </p:nvSpPr>
        <p:spPr>
          <a:xfrm>
            <a:off x="9326880" y="3657600"/>
            <a:ext cx="1143000" cy="457200"/>
          </a:xfrm>
          <a:prstGeom prst="rect">
            <a:avLst/>
          </a:prstGeom>
          <a:noFill/>
        </p:spPr>
        <p:txBody>
          <a:bodyPr wrap="square" lIns="9144" tIns="9144" rIns="9144" bIns="9144" anchor="ctr">
            <a:spAutoFit/>
          </a:bodyPr>
          <a:lstStyle/>
          <a:p>
            <a:pPr algn="ctr"/>
            <a:r>
              <a:rPr sz="900" b="1">
                <a:solidFill>
                  <a:srgbClr val="FFFFFF"/>
                </a:solidFill>
                <a:latin typeface="Aptos"/>
              </a:rPr>
              <a:t>MOVING FORWARD</a:t>
            </a:r>
          </a:p>
        </p:txBody>
      </p:sp>
      <p:sp>
        <p:nvSpPr>
          <p:cNvPr id="18" name="TextBox 17"/>
          <p:cNvSpPr txBox="1"/>
          <p:nvPr/>
        </p:nvSpPr>
        <p:spPr>
          <a:xfrm>
            <a:off x="594360" y="4846320"/>
            <a:ext cx="9875520" cy="640080"/>
          </a:xfrm>
          <a:prstGeom prst="rect">
            <a:avLst/>
          </a:prstGeom>
          <a:noFill/>
        </p:spPr>
        <p:txBody>
          <a:bodyPr wrap="square" lIns="18288" tIns="18288" rIns="18288" bIns="18288">
            <a:spAutoFit/>
          </a:bodyPr>
          <a:lstStyle/>
          <a:p>
            <a:r>
              <a:rPr sz="1300">
                <a:solidFill>
                  <a:srgbClr val="FFFFFF"/>
                </a:solidFill>
                <a:latin typeface="Aptos"/>
              </a:rPr>
              <a:t>Progress is rarely linear. The role of good alternative provision is to keep a meaningful pathway open while confidence, readiness and capability develop.</a:t>
            </a:r>
          </a:p>
        </p:txBody>
      </p:sp>
      <p:sp>
        <p:nvSpPr>
          <p:cNvPr id="19" name="TextBox 18"/>
          <p:cNvSpPr txBox="1"/>
          <p:nvPr/>
        </p:nvSpPr>
        <p:spPr>
          <a:xfrm>
            <a:off x="502920" y="6528816"/>
            <a:ext cx="2926080" cy="146304"/>
          </a:xfrm>
          <a:prstGeom prst="rect">
            <a:avLst/>
          </a:prstGeom>
          <a:noFill/>
        </p:spPr>
        <p:txBody>
          <a:bodyPr wrap="square" lIns="9144" tIns="9144" rIns="9144" bIns="9144" anchor="ctr">
            <a:spAutoFit/>
          </a:bodyPr>
          <a:lstStyle/>
          <a:p>
            <a:pPr algn="l"/>
            <a:r>
              <a:rPr sz="650" b="1">
                <a:solidFill>
                  <a:srgbClr val="FFFFFF"/>
                </a:solidFill>
                <a:latin typeface="Aptos"/>
              </a:rPr>
              <a:t>RECON DEVON  |  ALTERNATIVE PROVISION</a:t>
            </a:r>
          </a:p>
        </p:txBody>
      </p:sp>
      <p:sp>
        <p:nvSpPr>
          <p:cNvPr id="20" name="TextBox 19"/>
          <p:cNvSpPr txBox="1"/>
          <p:nvPr/>
        </p:nvSpPr>
        <p:spPr>
          <a:xfrm>
            <a:off x="11201400" y="6528816"/>
            <a:ext cx="457200" cy="146304"/>
          </a:xfrm>
          <a:prstGeom prst="rect">
            <a:avLst/>
          </a:prstGeom>
          <a:noFill/>
        </p:spPr>
        <p:txBody>
          <a:bodyPr wrap="square" lIns="9144" tIns="9144" rIns="9144" bIns="9144" anchor="ctr">
            <a:spAutoFit/>
          </a:bodyPr>
          <a:lstStyle/>
          <a:p>
            <a:pPr algn="r"/>
            <a:r>
              <a:rPr sz="650" b="1">
                <a:solidFill>
                  <a:srgbClr val="FFFFFF"/>
                </a:solidFill>
                <a:latin typeface="Aptos"/>
              </a:rPr>
              <a:t>11</a:t>
            </a:r>
          </a:p>
        </p:txBody>
      </p:sp>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AF9F4"/>
        </a:solidFill>
        <a:effectLst/>
      </p:bgPr>
    </p:bg>
    <p:spTree>
      <p:nvGrpSpPr>
        <p:cNvPr id="1" name=""/>
        <p:cNvGrpSpPr/>
        <p:nvPr/>
      </p:nvGrpSpPr>
      <p:grpSpPr>
        <a:xfrm>
          <a:off x="0" y="0"/>
          <a:ext cx="0" cy="0"/>
          <a:chOff x="0" y="0"/>
          <a:chExt cx="0" cy="0"/>
        </a:xfrm>
      </p:grpSpPr>
      <p:sp>
        <p:nvSpPr>
          <p:cNvPr id="2" name="TextBox 1"/>
          <p:cNvSpPr txBox="1"/>
          <p:nvPr/>
        </p:nvSpPr>
        <p:spPr>
          <a:xfrm>
            <a:off x="502920" y="384048"/>
            <a:ext cx="3657600" cy="256032"/>
          </a:xfrm>
          <a:prstGeom prst="rect">
            <a:avLst/>
          </a:prstGeom>
          <a:noFill/>
        </p:spPr>
        <p:txBody>
          <a:bodyPr wrap="square" lIns="9144" tIns="9144" rIns="9144" bIns="9144" anchor="ctr">
            <a:spAutoFit/>
          </a:bodyPr>
          <a:lstStyle/>
          <a:p>
            <a:pPr algn="l"/>
            <a:r>
              <a:rPr sz="900" b="1">
                <a:solidFill>
                  <a:srgbClr val="1D89B3"/>
                </a:solidFill>
                <a:latin typeface="Aptos"/>
              </a:rPr>
              <a:t>BENEFITS TO SCHOOLS</a:t>
            </a:r>
          </a:p>
        </p:txBody>
      </p:sp>
      <p:sp>
        <p:nvSpPr>
          <p:cNvPr id="3" name="TextBox 2"/>
          <p:cNvSpPr txBox="1"/>
          <p:nvPr/>
        </p:nvSpPr>
        <p:spPr>
          <a:xfrm>
            <a:off x="502920" y="749808"/>
            <a:ext cx="7315200" cy="594360"/>
          </a:xfrm>
          <a:prstGeom prst="rect">
            <a:avLst/>
          </a:prstGeom>
          <a:noFill/>
        </p:spPr>
        <p:txBody>
          <a:bodyPr wrap="square" lIns="9144" tIns="9144" rIns="9144" bIns="9144" anchor="ctr">
            <a:spAutoFit/>
          </a:bodyPr>
          <a:lstStyle/>
          <a:p>
            <a:pPr algn="l"/>
            <a:r>
              <a:rPr sz="2800" b="1">
                <a:solidFill>
                  <a:srgbClr val="0F1110"/>
                </a:solidFill>
                <a:latin typeface="Aptos"/>
              </a:rPr>
              <a:t>Additional capacity around complex need</a:t>
            </a:r>
          </a:p>
        </p:txBody>
      </p:sp>
      <p:sp>
        <p:nvSpPr>
          <p:cNvPr id="10" name="TextBox 9"/>
          <p:cNvSpPr txBox="1"/>
          <p:nvPr/>
        </p:nvSpPr>
        <p:spPr>
          <a:xfrm>
            <a:off x="502920" y="1874519"/>
            <a:ext cx="1828800" cy="274320"/>
          </a:xfrm>
          <a:prstGeom prst="rect">
            <a:avLst/>
          </a:prstGeom>
          <a:noFill/>
        </p:spPr>
        <p:txBody>
          <a:bodyPr wrap="square" lIns="9144" tIns="9144" rIns="9144" bIns="9144" anchor="ctr">
            <a:spAutoFit/>
          </a:bodyPr>
          <a:lstStyle/>
          <a:p>
            <a:pPr algn="l"/>
            <a:r>
              <a:rPr sz="1100" b="1">
                <a:solidFill>
                  <a:srgbClr val="E8671B"/>
                </a:solidFill>
                <a:latin typeface="Aptos"/>
              </a:rPr>
              <a:t>ENGAGEMENT</a:t>
            </a:r>
          </a:p>
        </p:txBody>
      </p:sp>
      <p:sp>
        <p:nvSpPr>
          <p:cNvPr id="11" name="TextBox 10"/>
          <p:cNvSpPr txBox="1"/>
          <p:nvPr/>
        </p:nvSpPr>
        <p:spPr>
          <a:xfrm>
            <a:off x="2011680" y="1856231"/>
            <a:ext cx="3657600" cy="640080"/>
          </a:xfrm>
          <a:prstGeom prst="rect">
            <a:avLst/>
          </a:prstGeom>
          <a:noFill/>
        </p:spPr>
        <p:txBody>
          <a:bodyPr wrap="square" lIns="18288" tIns="18288" rIns="18288" bIns="18288">
            <a:spAutoFit/>
          </a:bodyPr>
          <a:lstStyle/>
          <a:p>
            <a:r>
              <a:rPr sz="1120">
                <a:solidFill>
                  <a:srgbClr val="262A27"/>
                </a:solidFill>
                <a:latin typeface="Aptos"/>
              </a:rPr>
              <a:t>A different route for pupils who are struggling to access the usual offer.</a:t>
            </a:r>
          </a:p>
        </p:txBody>
      </p:sp>
      <p:sp>
        <p:nvSpPr>
          <p:cNvPr id="12" name="TextBox 11"/>
          <p:cNvSpPr txBox="1"/>
          <p:nvPr/>
        </p:nvSpPr>
        <p:spPr>
          <a:xfrm>
            <a:off x="5943600" y="1874519"/>
            <a:ext cx="1828800" cy="274320"/>
          </a:xfrm>
          <a:prstGeom prst="rect">
            <a:avLst/>
          </a:prstGeom>
          <a:noFill/>
        </p:spPr>
        <p:txBody>
          <a:bodyPr wrap="square" lIns="9144" tIns="9144" rIns="9144" bIns="9144" anchor="ctr">
            <a:spAutoFit/>
          </a:bodyPr>
          <a:lstStyle/>
          <a:p>
            <a:pPr algn="l"/>
            <a:r>
              <a:rPr sz="1100" b="1">
                <a:solidFill>
                  <a:srgbClr val="6C7E47"/>
                </a:solidFill>
                <a:latin typeface="Aptos"/>
              </a:rPr>
              <a:t>INSIGHT</a:t>
            </a:r>
          </a:p>
        </p:txBody>
      </p:sp>
      <p:sp>
        <p:nvSpPr>
          <p:cNvPr id="13" name="TextBox 12"/>
          <p:cNvSpPr txBox="1"/>
          <p:nvPr/>
        </p:nvSpPr>
        <p:spPr>
          <a:xfrm>
            <a:off x="7335773" y="1856231"/>
            <a:ext cx="3657600" cy="640080"/>
          </a:xfrm>
          <a:prstGeom prst="rect">
            <a:avLst/>
          </a:prstGeom>
          <a:noFill/>
        </p:spPr>
        <p:txBody>
          <a:bodyPr wrap="square" lIns="18288" tIns="18288" rIns="18288" bIns="18288">
            <a:spAutoFit/>
          </a:bodyPr>
          <a:lstStyle/>
          <a:p>
            <a:r>
              <a:rPr sz="1120" dirty="0">
                <a:solidFill>
                  <a:srgbClr val="262A27"/>
                </a:solidFill>
                <a:latin typeface="Aptos"/>
              </a:rPr>
              <a:t>Observations from another setting can add useful context.</a:t>
            </a:r>
          </a:p>
        </p:txBody>
      </p:sp>
      <p:sp>
        <p:nvSpPr>
          <p:cNvPr id="14" name="TextBox 13"/>
          <p:cNvSpPr txBox="1"/>
          <p:nvPr/>
        </p:nvSpPr>
        <p:spPr>
          <a:xfrm>
            <a:off x="502920" y="3246120"/>
            <a:ext cx="1828800" cy="274320"/>
          </a:xfrm>
          <a:prstGeom prst="rect">
            <a:avLst/>
          </a:prstGeom>
          <a:noFill/>
        </p:spPr>
        <p:txBody>
          <a:bodyPr wrap="square" lIns="9144" tIns="9144" rIns="9144" bIns="9144" anchor="ctr">
            <a:spAutoFit/>
          </a:bodyPr>
          <a:lstStyle/>
          <a:p>
            <a:pPr algn="l"/>
            <a:r>
              <a:rPr sz="1100" b="1">
                <a:solidFill>
                  <a:srgbClr val="1D89B3"/>
                </a:solidFill>
                <a:latin typeface="Aptos"/>
              </a:rPr>
              <a:t>COMMUNICATION</a:t>
            </a:r>
          </a:p>
        </p:txBody>
      </p:sp>
      <p:sp>
        <p:nvSpPr>
          <p:cNvPr id="15" name="TextBox 14"/>
          <p:cNvSpPr txBox="1"/>
          <p:nvPr/>
        </p:nvSpPr>
        <p:spPr>
          <a:xfrm>
            <a:off x="2011680" y="3227832"/>
            <a:ext cx="3657600" cy="640080"/>
          </a:xfrm>
          <a:prstGeom prst="rect">
            <a:avLst/>
          </a:prstGeom>
          <a:noFill/>
        </p:spPr>
        <p:txBody>
          <a:bodyPr wrap="square" lIns="18288" tIns="18288" rIns="18288" bIns="18288">
            <a:spAutoFit/>
          </a:bodyPr>
          <a:lstStyle/>
          <a:p>
            <a:r>
              <a:rPr sz="1120">
                <a:solidFill>
                  <a:srgbClr val="262A27"/>
                </a:solidFill>
                <a:latin typeface="Aptos"/>
              </a:rPr>
              <a:t>Structured feedback supports joined-up planning.</a:t>
            </a:r>
          </a:p>
        </p:txBody>
      </p:sp>
      <p:sp>
        <p:nvSpPr>
          <p:cNvPr id="16" name="TextBox 15"/>
          <p:cNvSpPr txBox="1"/>
          <p:nvPr/>
        </p:nvSpPr>
        <p:spPr>
          <a:xfrm>
            <a:off x="5943600" y="3246120"/>
            <a:ext cx="1828800" cy="274320"/>
          </a:xfrm>
          <a:prstGeom prst="rect">
            <a:avLst/>
          </a:prstGeom>
          <a:noFill/>
        </p:spPr>
        <p:txBody>
          <a:bodyPr wrap="square" lIns="9144" tIns="9144" rIns="9144" bIns="9144" anchor="ctr">
            <a:spAutoFit/>
          </a:bodyPr>
          <a:lstStyle/>
          <a:p>
            <a:pPr algn="l"/>
            <a:r>
              <a:rPr sz="1100" b="1">
                <a:solidFill>
                  <a:srgbClr val="E8671B"/>
                </a:solidFill>
                <a:latin typeface="Aptos"/>
              </a:rPr>
              <a:t>FLEXIBILITY</a:t>
            </a:r>
          </a:p>
        </p:txBody>
      </p:sp>
      <p:sp>
        <p:nvSpPr>
          <p:cNvPr id="17" name="TextBox 16"/>
          <p:cNvSpPr txBox="1"/>
          <p:nvPr/>
        </p:nvSpPr>
        <p:spPr>
          <a:xfrm>
            <a:off x="7452360" y="3227832"/>
            <a:ext cx="3657600" cy="640080"/>
          </a:xfrm>
          <a:prstGeom prst="rect">
            <a:avLst/>
          </a:prstGeom>
          <a:noFill/>
        </p:spPr>
        <p:txBody>
          <a:bodyPr wrap="square" lIns="18288" tIns="18288" rIns="18288" bIns="18288">
            <a:spAutoFit/>
          </a:bodyPr>
          <a:lstStyle/>
          <a:p>
            <a:r>
              <a:rPr sz="1120">
                <a:solidFill>
                  <a:srgbClr val="262A27"/>
                </a:solidFill>
                <a:latin typeface="Aptos"/>
              </a:rPr>
              <a:t>Provision can complement wider school strategies and individual plans.</a:t>
            </a:r>
          </a:p>
        </p:txBody>
      </p:sp>
      <p:sp>
        <p:nvSpPr>
          <p:cNvPr id="18" name="TextBox 17"/>
          <p:cNvSpPr txBox="1"/>
          <p:nvPr/>
        </p:nvSpPr>
        <p:spPr>
          <a:xfrm>
            <a:off x="502920" y="4617720"/>
            <a:ext cx="1828800" cy="274320"/>
          </a:xfrm>
          <a:prstGeom prst="rect">
            <a:avLst/>
          </a:prstGeom>
          <a:noFill/>
        </p:spPr>
        <p:txBody>
          <a:bodyPr wrap="square" lIns="9144" tIns="9144" rIns="9144" bIns="9144" anchor="ctr">
            <a:spAutoFit/>
          </a:bodyPr>
          <a:lstStyle/>
          <a:p>
            <a:pPr algn="l"/>
            <a:r>
              <a:rPr sz="1100" b="1">
                <a:solidFill>
                  <a:srgbClr val="6C7E47"/>
                </a:solidFill>
                <a:latin typeface="Aptos"/>
              </a:rPr>
              <a:t>RELATIONSHIPS</a:t>
            </a:r>
          </a:p>
        </p:txBody>
      </p:sp>
      <p:sp>
        <p:nvSpPr>
          <p:cNvPr id="19" name="TextBox 18"/>
          <p:cNvSpPr txBox="1"/>
          <p:nvPr/>
        </p:nvSpPr>
        <p:spPr>
          <a:xfrm>
            <a:off x="2011680" y="4599432"/>
            <a:ext cx="3657600" cy="640080"/>
          </a:xfrm>
          <a:prstGeom prst="rect">
            <a:avLst/>
          </a:prstGeom>
          <a:noFill/>
        </p:spPr>
        <p:txBody>
          <a:bodyPr wrap="square" lIns="18288" tIns="18288" rIns="18288" bIns="18288">
            <a:spAutoFit/>
          </a:bodyPr>
          <a:lstStyle/>
          <a:p>
            <a:r>
              <a:rPr sz="1120">
                <a:solidFill>
                  <a:srgbClr val="262A27"/>
                </a:solidFill>
                <a:latin typeface="Aptos"/>
              </a:rPr>
              <a:t>A trusted external adult can widen the support network.</a:t>
            </a:r>
          </a:p>
        </p:txBody>
      </p:sp>
      <p:sp>
        <p:nvSpPr>
          <p:cNvPr id="20" name="TextBox 19"/>
          <p:cNvSpPr txBox="1"/>
          <p:nvPr/>
        </p:nvSpPr>
        <p:spPr>
          <a:xfrm>
            <a:off x="5943600" y="4617720"/>
            <a:ext cx="1828800" cy="274320"/>
          </a:xfrm>
          <a:prstGeom prst="rect">
            <a:avLst/>
          </a:prstGeom>
          <a:noFill/>
        </p:spPr>
        <p:txBody>
          <a:bodyPr wrap="square" lIns="9144" tIns="9144" rIns="9144" bIns="9144" anchor="ctr">
            <a:spAutoFit/>
          </a:bodyPr>
          <a:lstStyle/>
          <a:p>
            <a:pPr algn="l"/>
            <a:r>
              <a:rPr sz="1100" b="1">
                <a:solidFill>
                  <a:srgbClr val="1D89B3"/>
                </a:solidFill>
                <a:latin typeface="Aptos"/>
              </a:rPr>
              <a:t>CONTINUITY</a:t>
            </a:r>
          </a:p>
        </p:txBody>
      </p:sp>
      <p:sp>
        <p:nvSpPr>
          <p:cNvPr id="21" name="TextBox 20"/>
          <p:cNvSpPr txBox="1"/>
          <p:nvPr/>
        </p:nvSpPr>
        <p:spPr>
          <a:xfrm>
            <a:off x="7452360" y="4599432"/>
            <a:ext cx="3657600" cy="640080"/>
          </a:xfrm>
          <a:prstGeom prst="rect">
            <a:avLst/>
          </a:prstGeom>
          <a:noFill/>
        </p:spPr>
        <p:txBody>
          <a:bodyPr wrap="square" lIns="18288" tIns="18288" rIns="18288" bIns="18288">
            <a:spAutoFit/>
          </a:bodyPr>
          <a:lstStyle/>
          <a:p>
            <a:r>
              <a:rPr sz="1120">
                <a:solidFill>
                  <a:srgbClr val="262A27"/>
                </a:solidFill>
                <a:latin typeface="Aptos"/>
              </a:rPr>
              <a:t>Purposeful activity helps maintain connection with learning and future goals.</a:t>
            </a:r>
          </a:p>
        </p:txBody>
      </p:sp>
      <p:sp>
        <p:nvSpPr>
          <p:cNvPr id="22" name="TextBox 21"/>
          <p:cNvSpPr txBox="1"/>
          <p:nvPr/>
        </p:nvSpPr>
        <p:spPr>
          <a:xfrm>
            <a:off x="502920" y="6528816"/>
            <a:ext cx="2926080" cy="146304"/>
          </a:xfrm>
          <a:prstGeom prst="rect">
            <a:avLst/>
          </a:prstGeom>
          <a:noFill/>
        </p:spPr>
        <p:txBody>
          <a:bodyPr wrap="square" lIns="9144" tIns="9144" rIns="9144" bIns="9144" anchor="ctr">
            <a:spAutoFit/>
          </a:bodyPr>
          <a:lstStyle/>
          <a:p>
            <a:pPr algn="l"/>
            <a:r>
              <a:rPr sz="650" b="1">
                <a:solidFill>
                  <a:srgbClr val="71766F"/>
                </a:solidFill>
                <a:latin typeface="Aptos"/>
              </a:rPr>
              <a:t>RECON DEVON  |  ALTERNATIVE PROVISION</a:t>
            </a:r>
          </a:p>
        </p:txBody>
      </p:sp>
      <p:sp>
        <p:nvSpPr>
          <p:cNvPr id="23" name="TextBox 22"/>
          <p:cNvSpPr txBox="1"/>
          <p:nvPr/>
        </p:nvSpPr>
        <p:spPr>
          <a:xfrm>
            <a:off x="11201400" y="6528816"/>
            <a:ext cx="457200" cy="146304"/>
          </a:xfrm>
          <a:prstGeom prst="rect">
            <a:avLst/>
          </a:prstGeom>
          <a:noFill/>
        </p:spPr>
        <p:txBody>
          <a:bodyPr wrap="square" lIns="9144" tIns="9144" rIns="9144" bIns="9144" anchor="ctr">
            <a:spAutoFit/>
          </a:bodyPr>
          <a:lstStyle/>
          <a:p>
            <a:pPr algn="r"/>
            <a:r>
              <a:rPr sz="650" b="1">
                <a:solidFill>
                  <a:srgbClr val="71766F"/>
                </a:solidFill>
                <a:latin typeface="Aptos"/>
              </a:rPr>
              <a:t>12</a:t>
            </a:r>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1E2"/>
        </a:solidFill>
        <a:effectLst/>
      </p:bgPr>
    </p:bg>
    <p:spTree>
      <p:nvGrpSpPr>
        <p:cNvPr id="1" name=""/>
        <p:cNvGrpSpPr/>
        <p:nvPr/>
      </p:nvGrpSpPr>
      <p:grpSpPr>
        <a:xfrm>
          <a:off x="0" y="0"/>
          <a:ext cx="0" cy="0"/>
          <a:chOff x="0" y="0"/>
          <a:chExt cx="0" cy="0"/>
        </a:xfrm>
      </p:grpSpPr>
      <p:sp>
        <p:nvSpPr>
          <p:cNvPr id="2" name="TextBox 1"/>
          <p:cNvSpPr txBox="1"/>
          <p:nvPr/>
        </p:nvSpPr>
        <p:spPr>
          <a:xfrm>
            <a:off x="502920" y="384048"/>
            <a:ext cx="3657600" cy="256032"/>
          </a:xfrm>
          <a:prstGeom prst="rect">
            <a:avLst/>
          </a:prstGeom>
          <a:noFill/>
        </p:spPr>
        <p:txBody>
          <a:bodyPr wrap="square" lIns="9144" tIns="9144" rIns="9144" bIns="9144" anchor="ctr">
            <a:spAutoFit/>
          </a:bodyPr>
          <a:lstStyle/>
          <a:p>
            <a:pPr algn="l"/>
            <a:r>
              <a:rPr sz="900" b="1">
                <a:solidFill>
                  <a:srgbClr val="E8671B"/>
                </a:solidFill>
                <a:latin typeface="Aptos"/>
              </a:rPr>
              <a:t>WORKING WITH SCHOOLS</a:t>
            </a:r>
          </a:p>
        </p:txBody>
      </p:sp>
      <p:sp>
        <p:nvSpPr>
          <p:cNvPr id="3" name="TextBox 2"/>
          <p:cNvSpPr txBox="1"/>
          <p:nvPr/>
        </p:nvSpPr>
        <p:spPr>
          <a:xfrm>
            <a:off x="502920" y="749808"/>
            <a:ext cx="7589520" cy="594360"/>
          </a:xfrm>
          <a:prstGeom prst="rect">
            <a:avLst/>
          </a:prstGeom>
          <a:noFill/>
        </p:spPr>
        <p:txBody>
          <a:bodyPr wrap="square" lIns="9144" tIns="9144" rIns="9144" bIns="9144" anchor="ctr">
            <a:spAutoFit/>
          </a:bodyPr>
          <a:lstStyle/>
          <a:p>
            <a:pPr algn="l"/>
            <a:r>
              <a:rPr sz="2800" b="1">
                <a:solidFill>
                  <a:srgbClr val="0F1110"/>
                </a:solidFill>
                <a:latin typeface="Aptos"/>
              </a:rPr>
              <a:t>Commissioned provision should feel connected</a:t>
            </a:r>
          </a:p>
        </p:txBody>
      </p:sp>
      <p:sp>
        <p:nvSpPr>
          <p:cNvPr id="4" name="TextBox 3"/>
          <p:cNvSpPr txBox="1"/>
          <p:nvPr/>
        </p:nvSpPr>
        <p:spPr>
          <a:xfrm>
            <a:off x="502920" y="1508760"/>
            <a:ext cx="4663440" cy="914400"/>
          </a:xfrm>
          <a:prstGeom prst="rect">
            <a:avLst/>
          </a:prstGeom>
          <a:noFill/>
        </p:spPr>
        <p:txBody>
          <a:bodyPr wrap="square" lIns="18288" tIns="18288" rIns="18288" bIns="18288">
            <a:spAutoFit/>
          </a:bodyPr>
          <a:lstStyle/>
          <a:p>
            <a:r>
              <a:rPr sz="1400">
                <a:solidFill>
                  <a:srgbClr val="262A27"/>
                </a:solidFill>
                <a:latin typeface="Aptos"/>
              </a:rPr>
              <a:t>The strongest model is not school on one side and AP on the other. It is a shared plan with clear purpose, communication and review.</a:t>
            </a:r>
          </a:p>
        </p:txBody>
      </p:sp>
      <p:sp>
        <p:nvSpPr>
          <p:cNvPr id="5" name="Oval 4"/>
          <p:cNvSpPr/>
          <p:nvPr/>
        </p:nvSpPr>
        <p:spPr>
          <a:xfrm>
            <a:off x="7772400" y="1554480"/>
            <a:ext cx="1417320" cy="1417320"/>
          </a:xfrm>
          <a:prstGeom prst="ellipse">
            <a:avLst/>
          </a:prstGeom>
          <a:solidFill>
            <a:srgbClr val="1D89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882127" y="1993391"/>
            <a:ext cx="1188720" cy="502920"/>
          </a:xfrm>
          <a:prstGeom prst="rect">
            <a:avLst/>
          </a:prstGeom>
          <a:noFill/>
        </p:spPr>
        <p:txBody>
          <a:bodyPr wrap="square" lIns="9144" tIns="9144" rIns="9144" bIns="9144" anchor="ctr">
            <a:spAutoFit/>
          </a:bodyPr>
          <a:lstStyle/>
          <a:p>
            <a:pPr algn="ctr"/>
            <a:r>
              <a:rPr sz="1100" b="1">
                <a:solidFill>
                  <a:srgbClr val="FFFFFF"/>
                </a:solidFill>
                <a:latin typeface="Aptos"/>
              </a:rPr>
              <a:t>SCHOOL</a:t>
            </a:r>
          </a:p>
        </p:txBody>
      </p:sp>
      <p:sp>
        <p:nvSpPr>
          <p:cNvPr id="7" name="Oval 6"/>
          <p:cNvSpPr/>
          <p:nvPr/>
        </p:nvSpPr>
        <p:spPr>
          <a:xfrm>
            <a:off x="6217920" y="4389120"/>
            <a:ext cx="1417320" cy="1417320"/>
          </a:xfrm>
          <a:prstGeom prst="ellipse">
            <a:avLst/>
          </a:prstGeom>
          <a:solidFill>
            <a:srgbClr val="E867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327648" y="4828031"/>
            <a:ext cx="1188720" cy="502920"/>
          </a:xfrm>
          <a:prstGeom prst="rect">
            <a:avLst/>
          </a:prstGeom>
          <a:noFill/>
        </p:spPr>
        <p:txBody>
          <a:bodyPr wrap="square" lIns="9144" tIns="9144" rIns="9144" bIns="9144" anchor="ctr">
            <a:spAutoFit/>
          </a:bodyPr>
          <a:lstStyle/>
          <a:p>
            <a:pPr algn="ctr"/>
            <a:r>
              <a:rPr sz="1100" b="1">
                <a:solidFill>
                  <a:srgbClr val="FFFFFF"/>
                </a:solidFill>
                <a:latin typeface="Aptos"/>
              </a:rPr>
              <a:t>YOUNG
PERSON</a:t>
            </a:r>
          </a:p>
        </p:txBody>
      </p:sp>
      <p:sp>
        <p:nvSpPr>
          <p:cNvPr id="9" name="Oval 8"/>
          <p:cNvSpPr/>
          <p:nvPr/>
        </p:nvSpPr>
        <p:spPr>
          <a:xfrm>
            <a:off x="9326880" y="4389120"/>
            <a:ext cx="1417320" cy="1417320"/>
          </a:xfrm>
          <a:prstGeom prst="ellipse">
            <a:avLst/>
          </a:prstGeom>
          <a:solidFill>
            <a:srgbClr val="6C7E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9436607" y="4828031"/>
            <a:ext cx="1188720" cy="502920"/>
          </a:xfrm>
          <a:prstGeom prst="rect">
            <a:avLst/>
          </a:prstGeom>
          <a:noFill/>
        </p:spPr>
        <p:txBody>
          <a:bodyPr wrap="square" lIns="9144" tIns="9144" rIns="9144" bIns="9144" anchor="ctr">
            <a:spAutoFit/>
          </a:bodyPr>
          <a:lstStyle/>
          <a:p>
            <a:pPr algn="ctr"/>
            <a:r>
              <a:rPr sz="1100" b="1">
                <a:solidFill>
                  <a:srgbClr val="FFFFFF"/>
                </a:solidFill>
                <a:latin typeface="Aptos"/>
              </a:rPr>
              <a:t>RECON</a:t>
            </a:r>
          </a:p>
        </p:txBody>
      </p:sp>
      <p:sp>
        <p:nvSpPr>
          <p:cNvPr id="11" name="Rectangle 10"/>
          <p:cNvSpPr/>
          <p:nvPr/>
        </p:nvSpPr>
        <p:spPr>
          <a:xfrm rot="18300000">
            <a:off x="6783491" y="3663031"/>
            <a:ext cx="1828800" cy="54864"/>
          </a:xfrm>
          <a:prstGeom prst="rect">
            <a:avLst/>
          </a:prstGeom>
          <a:solidFill>
            <a:srgbClr val="0F11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rot="3300000">
            <a:off x="8412480" y="3630168"/>
            <a:ext cx="1828800" cy="54864"/>
          </a:xfrm>
          <a:prstGeom prst="rect">
            <a:avLst/>
          </a:prstGeom>
          <a:solidFill>
            <a:srgbClr val="0F11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7498079" y="5417820"/>
            <a:ext cx="1920240" cy="54864"/>
          </a:xfrm>
          <a:prstGeom prst="rect">
            <a:avLst/>
          </a:prstGeom>
          <a:solidFill>
            <a:srgbClr val="0F11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502920" y="5257800"/>
            <a:ext cx="4389120" cy="320040"/>
          </a:xfrm>
          <a:prstGeom prst="rect">
            <a:avLst/>
          </a:prstGeom>
          <a:noFill/>
        </p:spPr>
        <p:txBody>
          <a:bodyPr wrap="square" lIns="9144" tIns="9144" rIns="9144" bIns="9144" anchor="ctr">
            <a:spAutoFit/>
          </a:bodyPr>
          <a:lstStyle/>
          <a:p>
            <a:pPr algn="l"/>
            <a:r>
              <a:rPr sz="1100" b="1">
                <a:solidFill>
                  <a:srgbClr val="E8671B"/>
                </a:solidFill>
                <a:latin typeface="Aptos"/>
              </a:rPr>
              <a:t>CLEAR PURPOSE  •  FEEDBACK  •  REVIEW</a:t>
            </a:r>
          </a:p>
        </p:txBody>
      </p:sp>
      <p:sp>
        <p:nvSpPr>
          <p:cNvPr id="15" name="TextBox 14"/>
          <p:cNvSpPr txBox="1"/>
          <p:nvPr/>
        </p:nvSpPr>
        <p:spPr>
          <a:xfrm>
            <a:off x="502920" y="6528816"/>
            <a:ext cx="2926080" cy="146304"/>
          </a:xfrm>
          <a:prstGeom prst="rect">
            <a:avLst/>
          </a:prstGeom>
          <a:noFill/>
        </p:spPr>
        <p:txBody>
          <a:bodyPr wrap="square" lIns="9144" tIns="9144" rIns="9144" bIns="9144" anchor="ctr">
            <a:spAutoFit/>
          </a:bodyPr>
          <a:lstStyle/>
          <a:p>
            <a:pPr algn="l"/>
            <a:r>
              <a:rPr sz="650" b="1">
                <a:solidFill>
                  <a:srgbClr val="71766F"/>
                </a:solidFill>
                <a:latin typeface="Aptos"/>
              </a:rPr>
              <a:t>RECON DEVON  |  ALTERNATIVE PROVISION</a:t>
            </a:r>
          </a:p>
        </p:txBody>
      </p:sp>
      <p:sp>
        <p:nvSpPr>
          <p:cNvPr id="16" name="TextBox 15"/>
          <p:cNvSpPr txBox="1"/>
          <p:nvPr/>
        </p:nvSpPr>
        <p:spPr>
          <a:xfrm>
            <a:off x="11201400" y="6528816"/>
            <a:ext cx="457200" cy="146304"/>
          </a:xfrm>
          <a:prstGeom prst="rect">
            <a:avLst/>
          </a:prstGeom>
          <a:noFill/>
        </p:spPr>
        <p:txBody>
          <a:bodyPr wrap="square" lIns="9144" tIns="9144" rIns="9144" bIns="9144" anchor="ctr">
            <a:spAutoFit/>
          </a:bodyPr>
          <a:lstStyle/>
          <a:p>
            <a:pPr algn="r"/>
            <a:r>
              <a:rPr sz="650" b="1">
                <a:solidFill>
                  <a:srgbClr val="71766F"/>
                </a:solidFill>
                <a:latin typeface="Aptos"/>
              </a:rPr>
              <a:t>13</a:t>
            </a:r>
          </a:p>
        </p:txBody>
      </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AF9F4"/>
        </a:solidFill>
        <a:effectLst/>
      </p:bgPr>
    </p:bg>
    <p:spTree>
      <p:nvGrpSpPr>
        <p:cNvPr id="1" name=""/>
        <p:cNvGrpSpPr/>
        <p:nvPr/>
      </p:nvGrpSpPr>
      <p:grpSpPr>
        <a:xfrm>
          <a:off x="0" y="0"/>
          <a:ext cx="0" cy="0"/>
          <a:chOff x="0" y="0"/>
          <a:chExt cx="0" cy="0"/>
        </a:xfrm>
      </p:grpSpPr>
      <p:sp>
        <p:nvSpPr>
          <p:cNvPr id="2" name="TextBox 1"/>
          <p:cNvSpPr txBox="1"/>
          <p:nvPr/>
        </p:nvSpPr>
        <p:spPr>
          <a:xfrm>
            <a:off x="502920" y="384048"/>
            <a:ext cx="3657600" cy="256032"/>
          </a:xfrm>
          <a:prstGeom prst="rect">
            <a:avLst/>
          </a:prstGeom>
          <a:noFill/>
        </p:spPr>
        <p:txBody>
          <a:bodyPr wrap="square" lIns="9144" tIns="9144" rIns="9144" bIns="9144" anchor="ctr">
            <a:spAutoFit/>
          </a:bodyPr>
          <a:lstStyle/>
          <a:p>
            <a:pPr algn="l"/>
            <a:r>
              <a:rPr sz="900" b="1">
                <a:solidFill>
                  <a:srgbClr val="E8671B"/>
                </a:solidFill>
                <a:latin typeface="Aptos"/>
              </a:rPr>
              <a:t>BENEFITS TO FAMILIES</a:t>
            </a:r>
          </a:p>
        </p:txBody>
      </p:sp>
      <p:sp>
        <p:nvSpPr>
          <p:cNvPr id="3" name="TextBox 2"/>
          <p:cNvSpPr txBox="1"/>
          <p:nvPr/>
        </p:nvSpPr>
        <p:spPr>
          <a:xfrm>
            <a:off x="502920" y="749808"/>
            <a:ext cx="7498079" cy="594360"/>
          </a:xfrm>
          <a:prstGeom prst="rect">
            <a:avLst/>
          </a:prstGeom>
          <a:noFill/>
        </p:spPr>
        <p:txBody>
          <a:bodyPr wrap="square" lIns="9144" tIns="9144" rIns="9144" bIns="9144" anchor="ctr">
            <a:spAutoFit/>
          </a:bodyPr>
          <a:lstStyle/>
          <a:p>
            <a:pPr algn="l"/>
            <a:r>
              <a:rPr sz="2800" b="1">
                <a:solidFill>
                  <a:srgbClr val="0F1110"/>
                </a:solidFill>
                <a:latin typeface="Aptos"/>
              </a:rPr>
              <a:t>Support that can reduce friction and restore hope</a:t>
            </a:r>
          </a:p>
        </p:txBody>
      </p:sp>
      <p:sp>
        <p:nvSpPr>
          <p:cNvPr id="7" name="TextBox 6"/>
          <p:cNvSpPr txBox="1"/>
          <p:nvPr/>
        </p:nvSpPr>
        <p:spPr>
          <a:xfrm>
            <a:off x="594360" y="1737360"/>
            <a:ext cx="2331720" cy="274320"/>
          </a:xfrm>
          <a:prstGeom prst="rect">
            <a:avLst/>
          </a:prstGeom>
          <a:noFill/>
        </p:spPr>
        <p:txBody>
          <a:bodyPr wrap="square" lIns="9144" tIns="9144" rIns="9144" bIns="9144" anchor="ctr">
            <a:spAutoFit/>
          </a:bodyPr>
          <a:lstStyle/>
          <a:p>
            <a:pPr algn="l"/>
            <a:r>
              <a:rPr sz="1050" b="1">
                <a:solidFill>
                  <a:srgbClr val="E8671B"/>
                </a:solidFill>
                <a:latin typeface="Aptos"/>
              </a:rPr>
              <a:t>A DIFFERENT CONVERSATION</a:t>
            </a:r>
          </a:p>
        </p:txBody>
      </p:sp>
      <p:sp>
        <p:nvSpPr>
          <p:cNvPr id="8" name="TextBox 7"/>
          <p:cNvSpPr txBox="1"/>
          <p:nvPr/>
        </p:nvSpPr>
        <p:spPr>
          <a:xfrm>
            <a:off x="2788920" y="1719072"/>
            <a:ext cx="5943600" cy="594360"/>
          </a:xfrm>
          <a:prstGeom prst="rect">
            <a:avLst/>
          </a:prstGeom>
          <a:noFill/>
        </p:spPr>
        <p:txBody>
          <a:bodyPr wrap="square" lIns="18288" tIns="18288" rIns="18288" bIns="18288">
            <a:spAutoFit/>
          </a:bodyPr>
          <a:lstStyle/>
          <a:p>
            <a:r>
              <a:rPr sz="1120">
                <a:solidFill>
                  <a:srgbClr val="262A27"/>
                </a:solidFill>
                <a:latin typeface="Aptos"/>
              </a:rPr>
              <a:t>Progress can be discussed through strengths and experiences, not only difficulties.</a:t>
            </a:r>
          </a:p>
        </p:txBody>
      </p:sp>
      <p:sp>
        <p:nvSpPr>
          <p:cNvPr id="9" name="TextBox 8"/>
          <p:cNvSpPr txBox="1"/>
          <p:nvPr/>
        </p:nvSpPr>
        <p:spPr>
          <a:xfrm>
            <a:off x="594360" y="2606039"/>
            <a:ext cx="2331720" cy="274320"/>
          </a:xfrm>
          <a:prstGeom prst="rect">
            <a:avLst/>
          </a:prstGeom>
          <a:noFill/>
        </p:spPr>
        <p:txBody>
          <a:bodyPr wrap="square" lIns="9144" tIns="9144" rIns="9144" bIns="9144" anchor="ctr">
            <a:spAutoFit/>
          </a:bodyPr>
          <a:lstStyle/>
          <a:p>
            <a:pPr algn="l"/>
            <a:r>
              <a:rPr sz="1050" b="1">
                <a:solidFill>
                  <a:srgbClr val="6C7E47"/>
                </a:solidFill>
                <a:latin typeface="Aptos"/>
              </a:rPr>
              <a:t>CONSISTENCY</a:t>
            </a:r>
          </a:p>
        </p:txBody>
      </p:sp>
      <p:sp>
        <p:nvSpPr>
          <p:cNvPr id="10" name="TextBox 9"/>
          <p:cNvSpPr txBox="1"/>
          <p:nvPr/>
        </p:nvSpPr>
        <p:spPr>
          <a:xfrm>
            <a:off x="2788920" y="2587751"/>
            <a:ext cx="5943600" cy="594360"/>
          </a:xfrm>
          <a:prstGeom prst="rect">
            <a:avLst/>
          </a:prstGeom>
          <a:noFill/>
        </p:spPr>
        <p:txBody>
          <a:bodyPr wrap="square" lIns="18288" tIns="18288" rIns="18288" bIns="18288">
            <a:spAutoFit/>
          </a:bodyPr>
          <a:lstStyle/>
          <a:p>
            <a:r>
              <a:rPr sz="1120">
                <a:solidFill>
                  <a:srgbClr val="262A27"/>
                </a:solidFill>
                <a:latin typeface="Aptos"/>
              </a:rPr>
              <a:t>A reliable provision gives the week more structure.</a:t>
            </a:r>
          </a:p>
        </p:txBody>
      </p:sp>
      <p:sp>
        <p:nvSpPr>
          <p:cNvPr id="11" name="TextBox 10"/>
          <p:cNvSpPr txBox="1"/>
          <p:nvPr/>
        </p:nvSpPr>
        <p:spPr>
          <a:xfrm>
            <a:off x="594360" y="3474720"/>
            <a:ext cx="2331720" cy="274320"/>
          </a:xfrm>
          <a:prstGeom prst="rect">
            <a:avLst/>
          </a:prstGeom>
          <a:noFill/>
        </p:spPr>
        <p:txBody>
          <a:bodyPr wrap="square" lIns="9144" tIns="9144" rIns="9144" bIns="9144" anchor="ctr">
            <a:spAutoFit/>
          </a:bodyPr>
          <a:lstStyle/>
          <a:p>
            <a:pPr algn="l"/>
            <a:r>
              <a:rPr sz="1050" b="1">
                <a:solidFill>
                  <a:srgbClr val="1D89B3"/>
                </a:solidFill>
                <a:latin typeface="Aptos"/>
              </a:rPr>
              <a:t>REASSURANCE</a:t>
            </a:r>
          </a:p>
        </p:txBody>
      </p:sp>
      <p:sp>
        <p:nvSpPr>
          <p:cNvPr id="12" name="TextBox 11"/>
          <p:cNvSpPr txBox="1"/>
          <p:nvPr/>
        </p:nvSpPr>
        <p:spPr>
          <a:xfrm>
            <a:off x="2788920" y="3456432"/>
            <a:ext cx="5943600" cy="594360"/>
          </a:xfrm>
          <a:prstGeom prst="rect">
            <a:avLst/>
          </a:prstGeom>
          <a:noFill/>
        </p:spPr>
        <p:txBody>
          <a:bodyPr wrap="square" lIns="18288" tIns="18288" rIns="18288" bIns="18288">
            <a:spAutoFit/>
          </a:bodyPr>
          <a:lstStyle/>
          <a:p>
            <a:r>
              <a:rPr sz="1120">
                <a:solidFill>
                  <a:srgbClr val="262A27"/>
                </a:solidFill>
                <a:latin typeface="Aptos"/>
              </a:rPr>
              <a:t>Clear communication helps families understand what is happening.</a:t>
            </a:r>
          </a:p>
        </p:txBody>
      </p:sp>
      <p:sp>
        <p:nvSpPr>
          <p:cNvPr id="13" name="TextBox 12"/>
          <p:cNvSpPr txBox="1"/>
          <p:nvPr/>
        </p:nvSpPr>
        <p:spPr>
          <a:xfrm>
            <a:off x="594360" y="4343400"/>
            <a:ext cx="2331720" cy="274320"/>
          </a:xfrm>
          <a:prstGeom prst="rect">
            <a:avLst/>
          </a:prstGeom>
          <a:noFill/>
        </p:spPr>
        <p:txBody>
          <a:bodyPr wrap="square" lIns="9144" tIns="9144" rIns="9144" bIns="9144" anchor="ctr">
            <a:spAutoFit/>
          </a:bodyPr>
          <a:lstStyle/>
          <a:p>
            <a:pPr algn="l"/>
            <a:r>
              <a:rPr sz="1050" b="1">
                <a:solidFill>
                  <a:srgbClr val="E8671B"/>
                </a:solidFill>
                <a:latin typeface="Aptos"/>
              </a:rPr>
              <a:t>SHARED GOALS</a:t>
            </a:r>
          </a:p>
        </p:txBody>
      </p:sp>
      <p:sp>
        <p:nvSpPr>
          <p:cNvPr id="14" name="TextBox 13"/>
          <p:cNvSpPr txBox="1"/>
          <p:nvPr/>
        </p:nvSpPr>
        <p:spPr>
          <a:xfrm>
            <a:off x="2788920" y="4325112"/>
            <a:ext cx="5943600" cy="594360"/>
          </a:xfrm>
          <a:prstGeom prst="rect">
            <a:avLst/>
          </a:prstGeom>
          <a:noFill/>
        </p:spPr>
        <p:txBody>
          <a:bodyPr wrap="square" lIns="18288" tIns="18288" rIns="18288" bIns="18288">
            <a:spAutoFit/>
          </a:bodyPr>
          <a:lstStyle/>
          <a:p>
            <a:r>
              <a:rPr sz="1120">
                <a:solidFill>
                  <a:srgbClr val="262A27"/>
                </a:solidFill>
                <a:latin typeface="Aptos"/>
              </a:rPr>
              <a:t>Young person, family and professionals can work towards agreed next steps.</a:t>
            </a:r>
          </a:p>
        </p:txBody>
      </p:sp>
      <p:sp>
        <p:nvSpPr>
          <p:cNvPr id="15" name="TextBox 14"/>
          <p:cNvSpPr txBox="1"/>
          <p:nvPr/>
        </p:nvSpPr>
        <p:spPr>
          <a:xfrm>
            <a:off x="594360" y="5212079"/>
            <a:ext cx="2331720" cy="274320"/>
          </a:xfrm>
          <a:prstGeom prst="rect">
            <a:avLst/>
          </a:prstGeom>
          <a:noFill/>
        </p:spPr>
        <p:txBody>
          <a:bodyPr wrap="square" lIns="9144" tIns="9144" rIns="9144" bIns="9144" anchor="ctr">
            <a:spAutoFit/>
          </a:bodyPr>
          <a:lstStyle/>
          <a:p>
            <a:pPr algn="l"/>
            <a:r>
              <a:rPr sz="1050" b="1">
                <a:solidFill>
                  <a:srgbClr val="6C7E47"/>
                </a:solidFill>
                <a:latin typeface="Aptos"/>
              </a:rPr>
              <a:t>BREATHING SPACE</a:t>
            </a:r>
          </a:p>
        </p:txBody>
      </p:sp>
      <p:sp>
        <p:nvSpPr>
          <p:cNvPr id="16" name="TextBox 15"/>
          <p:cNvSpPr txBox="1"/>
          <p:nvPr/>
        </p:nvSpPr>
        <p:spPr>
          <a:xfrm>
            <a:off x="2788920" y="5193792"/>
            <a:ext cx="5943600" cy="594360"/>
          </a:xfrm>
          <a:prstGeom prst="rect">
            <a:avLst/>
          </a:prstGeom>
          <a:noFill/>
        </p:spPr>
        <p:txBody>
          <a:bodyPr wrap="square" lIns="18288" tIns="18288" rIns="18288" bIns="18288">
            <a:spAutoFit/>
          </a:bodyPr>
          <a:lstStyle/>
          <a:p>
            <a:r>
              <a:rPr sz="1120">
                <a:solidFill>
                  <a:srgbClr val="262A27"/>
                </a:solidFill>
                <a:latin typeface="Aptos"/>
              </a:rPr>
              <a:t>A constructive external relationship can ease pressure around education.</a:t>
            </a:r>
          </a:p>
        </p:txBody>
      </p:sp>
      <p:sp>
        <p:nvSpPr>
          <p:cNvPr id="17" name="TextBox 16"/>
          <p:cNvSpPr txBox="1"/>
          <p:nvPr/>
        </p:nvSpPr>
        <p:spPr>
          <a:xfrm>
            <a:off x="502920" y="6528816"/>
            <a:ext cx="2926080" cy="146304"/>
          </a:xfrm>
          <a:prstGeom prst="rect">
            <a:avLst/>
          </a:prstGeom>
          <a:noFill/>
        </p:spPr>
        <p:txBody>
          <a:bodyPr wrap="square" lIns="9144" tIns="9144" rIns="9144" bIns="9144" anchor="ctr">
            <a:spAutoFit/>
          </a:bodyPr>
          <a:lstStyle/>
          <a:p>
            <a:pPr algn="l"/>
            <a:r>
              <a:rPr sz="650" b="1">
                <a:solidFill>
                  <a:srgbClr val="71766F"/>
                </a:solidFill>
                <a:latin typeface="Aptos"/>
              </a:rPr>
              <a:t>RECON DEVON  |  ALTERNATIVE PROVISION</a:t>
            </a:r>
          </a:p>
        </p:txBody>
      </p:sp>
      <p:sp>
        <p:nvSpPr>
          <p:cNvPr id="18" name="TextBox 17"/>
          <p:cNvSpPr txBox="1"/>
          <p:nvPr/>
        </p:nvSpPr>
        <p:spPr>
          <a:xfrm>
            <a:off x="11201400" y="6528816"/>
            <a:ext cx="457200" cy="146304"/>
          </a:xfrm>
          <a:prstGeom prst="rect">
            <a:avLst/>
          </a:prstGeom>
          <a:noFill/>
        </p:spPr>
        <p:txBody>
          <a:bodyPr wrap="square" lIns="9144" tIns="9144" rIns="9144" bIns="9144" anchor="ctr">
            <a:spAutoFit/>
          </a:bodyPr>
          <a:lstStyle/>
          <a:p>
            <a:pPr algn="r"/>
            <a:r>
              <a:rPr sz="650" b="1">
                <a:solidFill>
                  <a:srgbClr val="71766F"/>
                </a:solidFill>
                <a:latin typeface="Aptos"/>
              </a:rPr>
              <a:t>14</a:t>
            </a:r>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62A27"/>
        </a:solidFill>
        <a:effectLst/>
      </p:bgPr>
    </p:bg>
    <p:spTree>
      <p:nvGrpSpPr>
        <p:cNvPr id="1" name=""/>
        <p:cNvGrpSpPr/>
        <p:nvPr/>
      </p:nvGrpSpPr>
      <p:grpSpPr>
        <a:xfrm>
          <a:off x="0" y="0"/>
          <a:ext cx="0" cy="0"/>
          <a:chOff x="0" y="0"/>
          <a:chExt cx="0" cy="0"/>
        </a:xfrm>
      </p:grpSpPr>
      <p:sp>
        <p:nvSpPr>
          <p:cNvPr id="2" name="TextBox 1"/>
          <p:cNvSpPr txBox="1"/>
          <p:nvPr/>
        </p:nvSpPr>
        <p:spPr>
          <a:xfrm>
            <a:off x="502920" y="384048"/>
            <a:ext cx="3657600" cy="256032"/>
          </a:xfrm>
          <a:prstGeom prst="rect">
            <a:avLst/>
          </a:prstGeom>
          <a:noFill/>
        </p:spPr>
        <p:txBody>
          <a:bodyPr wrap="square" lIns="9144" tIns="9144" rIns="9144" bIns="9144" anchor="ctr">
            <a:spAutoFit/>
          </a:bodyPr>
          <a:lstStyle/>
          <a:p>
            <a:pPr algn="l"/>
            <a:r>
              <a:rPr sz="900" b="1">
                <a:solidFill>
                  <a:srgbClr val="E8671B"/>
                </a:solidFill>
                <a:latin typeface="Aptos"/>
              </a:rPr>
              <a:t>WHOLE-SYSTEM VALUE</a:t>
            </a:r>
          </a:p>
        </p:txBody>
      </p:sp>
      <p:sp>
        <p:nvSpPr>
          <p:cNvPr id="3" name="TextBox 2"/>
          <p:cNvSpPr txBox="1"/>
          <p:nvPr/>
        </p:nvSpPr>
        <p:spPr>
          <a:xfrm>
            <a:off x="502920" y="822960"/>
            <a:ext cx="7863840" cy="731520"/>
          </a:xfrm>
          <a:prstGeom prst="rect">
            <a:avLst/>
          </a:prstGeom>
          <a:noFill/>
        </p:spPr>
        <p:txBody>
          <a:bodyPr wrap="square" lIns="9144" tIns="9144" rIns="9144" bIns="9144" anchor="ctr">
            <a:spAutoFit/>
          </a:bodyPr>
          <a:lstStyle/>
          <a:p>
            <a:pPr algn="l"/>
            <a:r>
              <a:rPr sz="3100" b="1">
                <a:solidFill>
                  <a:srgbClr val="F4F1E2"/>
                </a:solidFill>
                <a:latin typeface="Aptos"/>
              </a:rPr>
              <a:t>One young person.
One joined-up direction.</a:t>
            </a:r>
          </a:p>
        </p:txBody>
      </p:sp>
      <p:sp>
        <p:nvSpPr>
          <p:cNvPr id="4" name="Oval 3"/>
          <p:cNvSpPr/>
          <p:nvPr/>
        </p:nvSpPr>
        <p:spPr>
          <a:xfrm>
            <a:off x="5486400" y="2286000"/>
            <a:ext cx="1417320" cy="1417320"/>
          </a:xfrm>
          <a:prstGeom prst="ellipse">
            <a:avLst/>
          </a:prstGeom>
          <a:solidFill>
            <a:srgbClr val="E867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632704" y="2761488"/>
            <a:ext cx="1124712" cy="365760"/>
          </a:xfrm>
          <a:prstGeom prst="rect">
            <a:avLst/>
          </a:prstGeom>
          <a:noFill/>
        </p:spPr>
        <p:txBody>
          <a:bodyPr wrap="square" lIns="9144" tIns="9144" rIns="9144" bIns="9144" anchor="ctr">
            <a:spAutoFit/>
          </a:bodyPr>
          <a:lstStyle/>
          <a:p>
            <a:pPr algn="ctr"/>
            <a:r>
              <a:rPr sz="1000" b="1">
                <a:solidFill>
                  <a:srgbClr val="FFFFFF"/>
                </a:solidFill>
                <a:latin typeface="Aptos"/>
              </a:rPr>
              <a:t>YOUNG
PERSON</a:t>
            </a:r>
          </a:p>
        </p:txBody>
      </p:sp>
      <p:sp>
        <p:nvSpPr>
          <p:cNvPr id="6" name="Oval 5"/>
          <p:cNvSpPr/>
          <p:nvPr/>
        </p:nvSpPr>
        <p:spPr>
          <a:xfrm>
            <a:off x="1828800" y="1645920"/>
            <a:ext cx="1325880" cy="1325880"/>
          </a:xfrm>
          <a:prstGeom prst="ellipse">
            <a:avLst/>
          </a:prstGeom>
          <a:solidFill>
            <a:srgbClr val="6C7E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938528" y="2084832"/>
            <a:ext cx="1097280" cy="411480"/>
          </a:xfrm>
          <a:prstGeom prst="rect">
            <a:avLst/>
          </a:prstGeom>
          <a:noFill/>
        </p:spPr>
        <p:txBody>
          <a:bodyPr wrap="square" lIns="9144" tIns="9144" rIns="9144" bIns="9144" anchor="ctr">
            <a:spAutoFit/>
          </a:bodyPr>
          <a:lstStyle/>
          <a:p>
            <a:pPr algn="ctr"/>
            <a:r>
              <a:rPr sz="950" b="1">
                <a:solidFill>
                  <a:srgbClr val="FFFFFF"/>
                </a:solidFill>
                <a:latin typeface="Aptos"/>
              </a:rPr>
              <a:t>FAMILY</a:t>
            </a:r>
          </a:p>
        </p:txBody>
      </p:sp>
      <p:sp>
        <p:nvSpPr>
          <p:cNvPr id="8" name="Oval 7"/>
          <p:cNvSpPr/>
          <p:nvPr/>
        </p:nvSpPr>
        <p:spPr>
          <a:xfrm>
            <a:off x="8595360" y="1645920"/>
            <a:ext cx="1325880" cy="1325880"/>
          </a:xfrm>
          <a:prstGeom prst="ellipse">
            <a:avLst/>
          </a:prstGeom>
          <a:solidFill>
            <a:srgbClr val="1D89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705088" y="2084832"/>
            <a:ext cx="1097280" cy="411480"/>
          </a:xfrm>
          <a:prstGeom prst="rect">
            <a:avLst/>
          </a:prstGeom>
          <a:noFill/>
        </p:spPr>
        <p:txBody>
          <a:bodyPr wrap="square" lIns="9144" tIns="9144" rIns="9144" bIns="9144" anchor="ctr">
            <a:spAutoFit/>
          </a:bodyPr>
          <a:lstStyle/>
          <a:p>
            <a:pPr algn="ctr"/>
            <a:r>
              <a:rPr sz="950" b="1">
                <a:solidFill>
                  <a:srgbClr val="FFFFFF"/>
                </a:solidFill>
                <a:latin typeface="Aptos"/>
              </a:rPr>
              <a:t>SCHOOL</a:t>
            </a:r>
          </a:p>
        </p:txBody>
      </p:sp>
      <p:sp>
        <p:nvSpPr>
          <p:cNvPr id="10" name="Oval 9"/>
          <p:cNvSpPr/>
          <p:nvPr/>
        </p:nvSpPr>
        <p:spPr>
          <a:xfrm>
            <a:off x="1920240" y="4572000"/>
            <a:ext cx="1325880" cy="1325880"/>
          </a:xfrm>
          <a:prstGeom prst="ellipse">
            <a:avLst/>
          </a:prstGeom>
          <a:solidFill>
            <a:srgbClr val="1D89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2029968" y="5010912"/>
            <a:ext cx="1097280" cy="411480"/>
          </a:xfrm>
          <a:prstGeom prst="rect">
            <a:avLst/>
          </a:prstGeom>
          <a:noFill/>
        </p:spPr>
        <p:txBody>
          <a:bodyPr wrap="square" lIns="9144" tIns="9144" rIns="9144" bIns="9144" anchor="ctr">
            <a:spAutoFit/>
          </a:bodyPr>
          <a:lstStyle/>
          <a:p>
            <a:pPr algn="ctr"/>
            <a:r>
              <a:rPr sz="950" b="1">
                <a:solidFill>
                  <a:srgbClr val="FFFFFF"/>
                </a:solidFill>
                <a:latin typeface="Aptos"/>
              </a:rPr>
              <a:t>WIDER
PROFESSIONALS</a:t>
            </a:r>
          </a:p>
        </p:txBody>
      </p:sp>
      <p:sp>
        <p:nvSpPr>
          <p:cNvPr id="12" name="Oval 11"/>
          <p:cNvSpPr/>
          <p:nvPr/>
        </p:nvSpPr>
        <p:spPr>
          <a:xfrm>
            <a:off x="8503920" y="4572000"/>
            <a:ext cx="1325880" cy="1325880"/>
          </a:xfrm>
          <a:prstGeom prst="ellipse">
            <a:avLst/>
          </a:prstGeom>
          <a:solidFill>
            <a:srgbClr val="6C7E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613648" y="5010912"/>
            <a:ext cx="1097280" cy="411480"/>
          </a:xfrm>
          <a:prstGeom prst="rect">
            <a:avLst/>
          </a:prstGeom>
          <a:noFill/>
        </p:spPr>
        <p:txBody>
          <a:bodyPr wrap="square" lIns="9144" tIns="9144" rIns="9144" bIns="9144" anchor="ctr">
            <a:spAutoFit/>
          </a:bodyPr>
          <a:lstStyle/>
          <a:p>
            <a:pPr algn="ctr"/>
            <a:r>
              <a:rPr sz="950" b="1">
                <a:solidFill>
                  <a:srgbClr val="FFFFFF"/>
                </a:solidFill>
                <a:latin typeface="Aptos"/>
              </a:rPr>
              <a:t>RECON</a:t>
            </a:r>
          </a:p>
        </p:txBody>
      </p:sp>
      <p:sp>
        <p:nvSpPr>
          <p:cNvPr id="14" name="Rectangle 13"/>
          <p:cNvSpPr/>
          <p:nvPr/>
        </p:nvSpPr>
        <p:spPr>
          <a:xfrm rot="720000">
            <a:off x="3067225" y="2594224"/>
            <a:ext cx="2560320" cy="54864"/>
          </a:xfrm>
          <a:prstGeom prst="rect">
            <a:avLst/>
          </a:prstGeom>
          <a:solidFill>
            <a:srgbClr val="7D827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rot="20880000">
            <a:off x="6741140" y="2734056"/>
            <a:ext cx="2011680" cy="54864"/>
          </a:xfrm>
          <a:prstGeom prst="rect">
            <a:avLst/>
          </a:prstGeom>
          <a:solidFill>
            <a:srgbClr val="7D827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rot="19753440">
            <a:off x="2826234" y="4109030"/>
            <a:ext cx="3219324" cy="66869"/>
          </a:xfrm>
          <a:prstGeom prst="rect">
            <a:avLst/>
          </a:prstGeom>
          <a:solidFill>
            <a:srgbClr val="7D827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rot="2035799">
            <a:off x="6461778" y="4082508"/>
            <a:ext cx="2429588" cy="73727"/>
          </a:xfrm>
          <a:prstGeom prst="rect">
            <a:avLst/>
          </a:prstGeom>
          <a:solidFill>
            <a:srgbClr val="7D827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502920" y="6528816"/>
            <a:ext cx="2926080" cy="146304"/>
          </a:xfrm>
          <a:prstGeom prst="rect">
            <a:avLst/>
          </a:prstGeom>
          <a:noFill/>
        </p:spPr>
        <p:txBody>
          <a:bodyPr wrap="square" lIns="9144" tIns="9144" rIns="9144" bIns="9144" anchor="ctr">
            <a:spAutoFit/>
          </a:bodyPr>
          <a:lstStyle/>
          <a:p>
            <a:pPr algn="l"/>
            <a:r>
              <a:rPr sz="650" b="1">
                <a:solidFill>
                  <a:srgbClr val="FFFFFF"/>
                </a:solidFill>
                <a:latin typeface="Aptos"/>
              </a:rPr>
              <a:t>RECON DEVON  |  ALTERNATIVE PROVISION</a:t>
            </a:r>
          </a:p>
        </p:txBody>
      </p:sp>
      <p:sp>
        <p:nvSpPr>
          <p:cNvPr id="19" name="TextBox 18"/>
          <p:cNvSpPr txBox="1"/>
          <p:nvPr/>
        </p:nvSpPr>
        <p:spPr>
          <a:xfrm>
            <a:off x="11201400" y="6528816"/>
            <a:ext cx="457200" cy="146304"/>
          </a:xfrm>
          <a:prstGeom prst="rect">
            <a:avLst/>
          </a:prstGeom>
          <a:noFill/>
        </p:spPr>
        <p:txBody>
          <a:bodyPr wrap="square" lIns="9144" tIns="9144" rIns="9144" bIns="9144" anchor="ctr">
            <a:spAutoFit/>
          </a:bodyPr>
          <a:lstStyle/>
          <a:p>
            <a:pPr algn="r"/>
            <a:r>
              <a:rPr sz="650" b="1">
                <a:solidFill>
                  <a:srgbClr val="FFFFFF"/>
                </a:solidFill>
                <a:latin typeface="Aptos"/>
              </a:rPr>
              <a:t>15</a:t>
            </a:r>
          </a:p>
        </p:txBody>
      </p:sp>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AF9F4"/>
        </a:solidFill>
        <a:effectLst/>
      </p:bgPr>
    </p:bg>
    <p:spTree>
      <p:nvGrpSpPr>
        <p:cNvPr id="1" name=""/>
        <p:cNvGrpSpPr/>
        <p:nvPr/>
      </p:nvGrpSpPr>
      <p:grpSpPr>
        <a:xfrm>
          <a:off x="0" y="0"/>
          <a:ext cx="0" cy="0"/>
          <a:chOff x="0" y="0"/>
          <a:chExt cx="0" cy="0"/>
        </a:xfrm>
      </p:grpSpPr>
      <p:sp>
        <p:nvSpPr>
          <p:cNvPr id="2" name="TextBox 1"/>
          <p:cNvSpPr txBox="1"/>
          <p:nvPr/>
        </p:nvSpPr>
        <p:spPr>
          <a:xfrm>
            <a:off x="502920" y="384048"/>
            <a:ext cx="3657600" cy="256032"/>
          </a:xfrm>
          <a:prstGeom prst="rect">
            <a:avLst/>
          </a:prstGeom>
          <a:noFill/>
        </p:spPr>
        <p:txBody>
          <a:bodyPr wrap="square" lIns="9144" tIns="9144" rIns="9144" bIns="9144" anchor="ctr">
            <a:spAutoFit/>
          </a:bodyPr>
          <a:lstStyle/>
          <a:p>
            <a:pPr algn="l"/>
            <a:r>
              <a:rPr sz="900" b="1">
                <a:solidFill>
                  <a:srgbClr val="1D89B3"/>
                </a:solidFill>
                <a:latin typeface="Aptos"/>
              </a:rPr>
              <a:t>WHY THIS MATTERS NOW</a:t>
            </a:r>
          </a:p>
        </p:txBody>
      </p:sp>
      <p:sp>
        <p:nvSpPr>
          <p:cNvPr id="3" name="TextBox 2"/>
          <p:cNvSpPr txBox="1"/>
          <p:nvPr/>
        </p:nvSpPr>
        <p:spPr>
          <a:xfrm>
            <a:off x="502920" y="749808"/>
            <a:ext cx="8046720" cy="594360"/>
          </a:xfrm>
          <a:prstGeom prst="rect">
            <a:avLst/>
          </a:prstGeom>
          <a:noFill/>
        </p:spPr>
        <p:txBody>
          <a:bodyPr wrap="square" lIns="9144" tIns="9144" rIns="9144" bIns="9144" anchor="ctr">
            <a:spAutoFit/>
          </a:bodyPr>
          <a:lstStyle/>
          <a:p>
            <a:pPr algn="l"/>
            <a:r>
              <a:rPr sz="2800" b="1">
                <a:solidFill>
                  <a:srgbClr val="0F1110"/>
                </a:solidFill>
                <a:latin typeface="Aptos"/>
              </a:rPr>
              <a:t>Attendance, inclusion and belonging are connected</a:t>
            </a:r>
          </a:p>
        </p:txBody>
      </p:sp>
      <p:sp>
        <p:nvSpPr>
          <p:cNvPr id="4" name="TextBox 3"/>
          <p:cNvSpPr txBox="1"/>
          <p:nvPr/>
        </p:nvSpPr>
        <p:spPr>
          <a:xfrm>
            <a:off x="502920" y="1536192"/>
            <a:ext cx="4800600" cy="1051560"/>
          </a:xfrm>
          <a:prstGeom prst="rect">
            <a:avLst/>
          </a:prstGeom>
          <a:noFill/>
        </p:spPr>
        <p:txBody>
          <a:bodyPr wrap="square" lIns="18288" tIns="18288" rIns="18288" bIns="18288">
            <a:spAutoFit/>
          </a:bodyPr>
          <a:lstStyle/>
          <a:p>
            <a:r>
              <a:rPr sz="1400">
                <a:solidFill>
                  <a:srgbClr val="262A27"/>
                </a:solidFill>
                <a:latin typeface="Aptos"/>
              </a:rPr>
              <a:t>Current statutory attendance guidance places shared responsibility on schools, local authorities and families to support pupils who are persistently or severely absent, or at risk of becoming so. Alternative and inclusion provision form part of the wider response available to education systems.</a:t>
            </a:r>
          </a:p>
        </p:txBody>
      </p:sp>
      <p:sp>
        <p:nvSpPr>
          <p:cNvPr id="5" name="Rounded Rectangle 4"/>
          <p:cNvSpPr/>
          <p:nvPr/>
        </p:nvSpPr>
        <p:spPr>
          <a:xfrm>
            <a:off x="5806440" y="1828800"/>
            <a:ext cx="1600200" cy="3337560"/>
          </a:xfrm>
          <a:prstGeom prst="roundRect">
            <a:avLst/>
          </a:prstGeom>
          <a:solidFill>
            <a:srgbClr val="FFFFFF"/>
          </a:solidFill>
          <a:ln>
            <a:solidFill>
              <a:srgbClr val="E2E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5806440" y="1828800"/>
            <a:ext cx="1600200" cy="109728"/>
          </a:xfrm>
          <a:prstGeom prst="rect">
            <a:avLst/>
          </a:prstGeom>
          <a:solidFill>
            <a:srgbClr val="E867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971031" y="2240280"/>
            <a:ext cx="1280160" cy="365760"/>
          </a:xfrm>
          <a:prstGeom prst="rect">
            <a:avLst/>
          </a:prstGeom>
          <a:noFill/>
        </p:spPr>
        <p:txBody>
          <a:bodyPr wrap="square" lIns="9144" tIns="9144" rIns="9144" bIns="9144" anchor="ctr">
            <a:spAutoFit/>
          </a:bodyPr>
          <a:lstStyle/>
          <a:p>
            <a:pPr algn="ctr"/>
            <a:r>
              <a:rPr sz="1100" b="1">
                <a:solidFill>
                  <a:srgbClr val="0F1110"/>
                </a:solidFill>
                <a:latin typeface="Aptos"/>
              </a:rPr>
              <a:t>ATTENDANCE</a:t>
            </a:r>
          </a:p>
        </p:txBody>
      </p:sp>
      <p:sp>
        <p:nvSpPr>
          <p:cNvPr id="8" name="TextBox 7"/>
          <p:cNvSpPr txBox="1"/>
          <p:nvPr/>
        </p:nvSpPr>
        <p:spPr>
          <a:xfrm>
            <a:off x="5971031" y="2880360"/>
            <a:ext cx="1280160" cy="1143000"/>
          </a:xfrm>
          <a:prstGeom prst="rect">
            <a:avLst/>
          </a:prstGeom>
          <a:noFill/>
        </p:spPr>
        <p:txBody>
          <a:bodyPr wrap="square" lIns="18288" tIns="18288" rIns="18288" bIns="18288">
            <a:spAutoFit/>
          </a:bodyPr>
          <a:lstStyle/>
          <a:p>
            <a:r>
              <a:rPr sz="1050">
                <a:solidFill>
                  <a:srgbClr val="71766F"/>
                </a:solidFill>
                <a:latin typeface="Aptos"/>
              </a:rPr>
              <a:t>Keep a route into purposeful education.</a:t>
            </a:r>
          </a:p>
        </p:txBody>
      </p:sp>
      <p:sp>
        <p:nvSpPr>
          <p:cNvPr id="9" name="Rounded Rectangle 8"/>
          <p:cNvSpPr/>
          <p:nvPr/>
        </p:nvSpPr>
        <p:spPr>
          <a:xfrm>
            <a:off x="7680959" y="1828800"/>
            <a:ext cx="1600200" cy="3337560"/>
          </a:xfrm>
          <a:prstGeom prst="roundRect">
            <a:avLst/>
          </a:prstGeom>
          <a:solidFill>
            <a:srgbClr val="FFFFFF"/>
          </a:solidFill>
          <a:ln>
            <a:solidFill>
              <a:srgbClr val="E2E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7680959" y="1828800"/>
            <a:ext cx="1600200" cy="109728"/>
          </a:xfrm>
          <a:prstGeom prst="rect">
            <a:avLst/>
          </a:prstGeom>
          <a:solidFill>
            <a:srgbClr val="6C7E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845551" y="2240280"/>
            <a:ext cx="1280160" cy="365760"/>
          </a:xfrm>
          <a:prstGeom prst="rect">
            <a:avLst/>
          </a:prstGeom>
          <a:noFill/>
        </p:spPr>
        <p:txBody>
          <a:bodyPr wrap="square" lIns="9144" tIns="9144" rIns="9144" bIns="9144" anchor="ctr">
            <a:spAutoFit/>
          </a:bodyPr>
          <a:lstStyle/>
          <a:p>
            <a:pPr algn="ctr"/>
            <a:r>
              <a:rPr sz="1100" b="1">
                <a:solidFill>
                  <a:srgbClr val="0F1110"/>
                </a:solidFill>
                <a:latin typeface="Aptos"/>
              </a:rPr>
              <a:t>INCLUSION</a:t>
            </a:r>
          </a:p>
        </p:txBody>
      </p:sp>
      <p:sp>
        <p:nvSpPr>
          <p:cNvPr id="12" name="TextBox 11"/>
          <p:cNvSpPr txBox="1"/>
          <p:nvPr/>
        </p:nvSpPr>
        <p:spPr>
          <a:xfrm>
            <a:off x="7845551" y="2880360"/>
            <a:ext cx="1280160" cy="1143000"/>
          </a:xfrm>
          <a:prstGeom prst="rect">
            <a:avLst/>
          </a:prstGeom>
          <a:noFill/>
        </p:spPr>
        <p:txBody>
          <a:bodyPr wrap="square" lIns="18288" tIns="18288" rIns="18288" bIns="18288">
            <a:spAutoFit/>
          </a:bodyPr>
          <a:lstStyle/>
          <a:p>
            <a:r>
              <a:rPr sz="1050">
                <a:solidFill>
                  <a:srgbClr val="71766F"/>
                </a:solidFill>
                <a:latin typeface="Aptos"/>
              </a:rPr>
              <a:t>Respond before disconnection becomes entrenched.</a:t>
            </a:r>
          </a:p>
        </p:txBody>
      </p:sp>
      <p:sp>
        <p:nvSpPr>
          <p:cNvPr id="13" name="Rounded Rectangle 12"/>
          <p:cNvSpPr/>
          <p:nvPr/>
        </p:nvSpPr>
        <p:spPr>
          <a:xfrm>
            <a:off x="9555480" y="1828800"/>
            <a:ext cx="1600200" cy="3337560"/>
          </a:xfrm>
          <a:prstGeom prst="roundRect">
            <a:avLst/>
          </a:prstGeom>
          <a:solidFill>
            <a:srgbClr val="FFFFFF"/>
          </a:solidFill>
          <a:ln>
            <a:solidFill>
              <a:srgbClr val="E2E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9555480" y="1828800"/>
            <a:ext cx="1600200" cy="109728"/>
          </a:xfrm>
          <a:prstGeom prst="rect">
            <a:avLst/>
          </a:prstGeom>
          <a:solidFill>
            <a:srgbClr val="1D89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9720072" y="2240280"/>
            <a:ext cx="1280160" cy="365760"/>
          </a:xfrm>
          <a:prstGeom prst="rect">
            <a:avLst/>
          </a:prstGeom>
          <a:noFill/>
        </p:spPr>
        <p:txBody>
          <a:bodyPr wrap="square" lIns="9144" tIns="9144" rIns="9144" bIns="9144" anchor="ctr">
            <a:spAutoFit/>
          </a:bodyPr>
          <a:lstStyle/>
          <a:p>
            <a:pPr algn="ctr"/>
            <a:r>
              <a:rPr sz="1100" b="1">
                <a:solidFill>
                  <a:srgbClr val="0F1110"/>
                </a:solidFill>
                <a:latin typeface="Aptos"/>
              </a:rPr>
              <a:t>BELONGING</a:t>
            </a:r>
          </a:p>
        </p:txBody>
      </p:sp>
      <p:sp>
        <p:nvSpPr>
          <p:cNvPr id="16" name="TextBox 15"/>
          <p:cNvSpPr txBox="1"/>
          <p:nvPr/>
        </p:nvSpPr>
        <p:spPr>
          <a:xfrm>
            <a:off x="9720072" y="2880360"/>
            <a:ext cx="1280160" cy="1143000"/>
          </a:xfrm>
          <a:prstGeom prst="rect">
            <a:avLst/>
          </a:prstGeom>
          <a:noFill/>
        </p:spPr>
        <p:txBody>
          <a:bodyPr wrap="square" lIns="18288" tIns="18288" rIns="18288" bIns="18288">
            <a:spAutoFit/>
          </a:bodyPr>
          <a:lstStyle/>
          <a:p>
            <a:r>
              <a:rPr sz="1050">
                <a:solidFill>
                  <a:srgbClr val="71766F"/>
                </a:solidFill>
                <a:latin typeface="Aptos"/>
              </a:rPr>
              <a:t>Create relationships and settings that feel credible.</a:t>
            </a:r>
          </a:p>
        </p:txBody>
      </p:sp>
      <p:sp>
        <p:nvSpPr>
          <p:cNvPr id="17" name="TextBox 16"/>
          <p:cNvSpPr txBox="1"/>
          <p:nvPr/>
        </p:nvSpPr>
        <p:spPr>
          <a:xfrm>
            <a:off x="502920" y="6528816"/>
            <a:ext cx="2926080" cy="146304"/>
          </a:xfrm>
          <a:prstGeom prst="rect">
            <a:avLst/>
          </a:prstGeom>
          <a:noFill/>
        </p:spPr>
        <p:txBody>
          <a:bodyPr wrap="square" lIns="9144" tIns="9144" rIns="9144" bIns="9144" anchor="ctr">
            <a:spAutoFit/>
          </a:bodyPr>
          <a:lstStyle/>
          <a:p>
            <a:pPr algn="l"/>
            <a:r>
              <a:rPr sz="650" b="1">
                <a:solidFill>
                  <a:srgbClr val="71766F"/>
                </a:solidFill>
                <a:latin typeface="Aptos"/>
              </a:rPr>
              <a:t>RECON DEVON  |  ALTERNATIVE PROVISION</a:t>
            </a:r>
          </a:p>
        </p:txBody>
      </p:sp>
      <p:sp>
        <p:nvSpPr>
          <p:cNvPr id="18" name="TextBox 17"/>
          <p:cNvSpPr txBox="1"/>
          <p:nvPr/>
        </p:nvSpPr>
        <p:spPr>
          <a:xfrm>
            <a:off x="11201400" y="6528816"/>
            <a:ext cx="457200" cy="146304"/>
          </a:xfrm>
          <a:prstGeom prst="rect">
            <a:avLst/>
          </a:prstGeom>
          <a:noFill/>
        </p:spPr>
        <p:txBody>
          <a:bodyPr wrap="square" lIns="9144" tIns="9144" rIns="9144" bIns="9144" anchor="ctr">
            <a:spAutoFit/>
          </a:bodyPr>
          <a:lstStyle/>
          <a:p>
            <a:pPr algn="r"/>
            <a:r>
              <a:rPr sz="650" b="1">
                <a:solidFill>
                  <a:srgbClr val="71766F"/>
                </a:solidFill>
                <a:latin typeface="Aptos"/>
              </a:rPr>
              <a:t>16</a:t>
            </a:r>
          </a:p>
        </p:txBody>
      </p:sp>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4F1E2"/>
        </a:solidFill>
        <a:effectLst/>
      </p:bgPr>
    </p:bg>
    <p:spTree>
      <p:nvGrpSpPr>
        <p:cNvPr id="1" name=""/>
        <p:cNvGrpSpPr/>
        <p:nvPr/>
      </p:nvGrpSpPr>
      <p:grpSpPr>
        <a:xfrm>
          <a:off x="0" y="0"/>
          <a:ext cx="0" cy="0"/>
          <a:chOff x="0" y="0"/>
          <a:chExt cx="0" cy="0"/>
        </a:xfrm>
      </p:grpSpPr>
      <p:sp>
        <p:nvSpPr>
          <p:cNvPr id="2" name="TextBox 1"/>
          <p:cNvSpPr txBox="1"/>
          <p:nvPr/>
        </p:nvSpPr>
        <p:spPr>
          <a:xfrm>
            <a:off x="502920" y="384048"/>
            <a:ext cx="3657600" cy="256032"/>
          </a:xfrm>
          <a:prstGeom prst="rect">
            <a:avLst/>
          </a:prstGeom>
          <a:noFill/>
        </p:spPr>
        <p:txBody>
          <a:bodyPr wrap="square" lIns="9144" tIns="9144" rIns="9144" bIns="9144" anchor="ctr">
            <a:spAutoFit/>
          </a:bodyPr>
          <a:lstStyle/>
          <a:p>
            <a:pPr algn="l"/>
            <a:r>
              <a:rPr sz="900" b="1">
                <a:solidFill>
                  <a:srgbClr val="6C7E47"/>
                </a:solidFill>
                <a:latin typeface="Aptos"/>
              </a:rPr>
              <a:t>WHAT PROGRESS CAN LOOK LIKE</a:t>
            </a:r>
          </a:p>
        </p:txBody>
      </p:sp>
      <p:sp>
        <p:nvSpPr>
          <p:cNvPr id="3" name="TextBox 2"/>
          <p:cNvSpPr txBox="1"/>
          <p:nvPr/>
        </p:nvSpPr>
        <p:spPr>
          <a:xfrm>
            <a:off x="502920" y="749808"/>
            <a:ext cx="7680960" cy="594360"/>
          </a:xfrm>
          <a:prstGeom prst="rect">
            <a:avLst/>
          </a:prstGeom>
          <a:noFill/>
        </p:spPr>
        <p:txBody>
          <a:bodyPr wrap="square" lIns="9144" tIns="9144" rIns="9144" bIns="9144" anchor="ctr">
            <a:spAutoFit/>
          </a:bodyPr>
          <a:lstStyle/>
          <a:p>
            <a:pPr algn="l"/>
            <a:r>
              <a:rPr sz="2800" b="1">
                <a:solidFill>
                  <a:srgbClr val="0F1110"/>
                </a:solidFill>
                <a:latin typeface="Aptos"/>
              </a:rPr>
              <a:t>Measure movement, not just attendance</a:t>
            </a:r>
          </a:p>
        </p:txBody>
      </p:sp>
      <p:sp>
        <p:nvSpPr>
          <p:cNvPr id="4" name="Rounded Rectangle 3"/>
          <p:cNvSpPr/>
          <p:nvPr/>
        </p:nvSpPr>
        <p:spPr>
          <a:xfrm>
            <a:off x="502920" y="1783080"/>
            <a:ext cx="3401568" cy="1691640"/>
          </a:xfrm>
          <a:prstGeom prst="roundRect">
            <a:avLst/>
          </a:prstGeom>
          <a:solidFill>
            <a:srgbClr val="FFFFFF"/>
          </a:solidFill>
          <a:ln>
            <a:solidFill>
              <a:srgbClr val="E2E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04088" y="2221991"/>
            <a:ext cx="2999232" cy="411480"/>
          </a:xfrm>
          <a:prstGeom prst="rect">
            <a:avLst/>
          </a:prstGeom>
          <a:noFill/>
        </p:spPr>
        <p:txBody>
          <a:bodyPr wrap="square" lIns="9144" tIns="9144" rIns="9144" bIns="9144" anchor="ctr">
            <a:spAutoFit/>
          </a:bodyPr>
          <a:lstStyle/>
          <a:p>
            <a:pPr algn="l"/>
            <a:r>
              <a:rPr sz="1500" b="1">
                <a:solidFill>
                  <a:srgbClr val="0F1110"/>
                </a:solidFill>
                <a:latin typeface="Aptos"/>
              </a:rPr>
              <a:t>ENGAGEMENT</a:t>
            </a:r>
          </a:p>
        </p:txBody>
      </p:sp>
      <p:sp>
        <p:nvSpPr>
          <p:cNvPr id="6" name="TextBox 5"/>
          <p:cNvSpPr txBox="1"/>
          <p:nvPr/>
        </p:nvSpPr>
        <p:spPr>
          <a:xfrm>
            <a:off x="704088" y="2697480"/>
            <a:ext cx="2999232" cy="612648"/>
          </a:xfrm>
          <a:prstGeom prst="rect">
            <a:avLst/>
          </a:prstGeom>
          <a:noFill/>
        </p:spPr>
        <p:txBody>
          <a:bodyPr wrap="square" lIns="18288" tIns="18288" rIns="18288" bIns="18288">
            <a:spAutoFit/>
          </a:bodyPr>
          <a:lstStyle/>
          <a:p>
            <a:r>
              <a:rPr sz="1150">
                <a:solidFill>
                  <a:srgbClr val="71766F"/>
                </a:solidFill>
                <a:latin typeface="Aptos"/>
              </a:rPr>
              <a:t>Turns up, participates, stays with an activity.</a:t>
            </a:r>
          </a:p>
        </p:txBody>
      </p:sp>
      <p:sp>
        <p:nvSpPr>
          <p:cNvPr id="7" name="Rounded Rectangle 6"/>
          <p:cNvSpPr/>
          <p:nvPr/>
        </p:nvSpPr>
        <p:spPr>
          <a:xfrm>
            <a:off x="4297680" y="1783080"/>
            <a:ext cx="3401568" cy="1691640"/>
          </a:xfrm>
          <a:prstGeom prst="roundRect">
            <a:avLst/>
          </a:prstGeom>
          <a:solidFill>
            <a:srgbClr val="FFFFFF"/>
          </a:solidFill>
          <a:ln>
            <a:solidFill>
              <a:srgbClr val="E2E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498848" y="2221991"/>
            <a:ext cx="2999232" cy="411480"/>
          </a:xfrm>
          <a:prstGeom prst="rect">
            <a:avLst/>
          </a:prstGeom>
          <a:noFill/>
        </p:spPr>
        <p:txBody>
          <a:bodyPr wrap="square" lIns="9144" tIns="9144" rIns="9144" bIns="9144" anchor="ctr">
            <a:spAutoFit/>
          </a:bodyPr>
          <a:lstStyle/>
          <a:p>
            <a:pPr algn="l"/>
            <a:r>
              <a:rPr sz="1500" b="1">
                <a:solidFill>
                  <a:srgbClr val="0F1110"/>
                </a:solidFill>
                <a:latin typeface="Aptos"/>
              </a:rPr>
              <a:t>COMMUNICATION</a:t>
            </a:r>
          </a:p>
        </p:txBody>
      </p:sp>
      <p:sp>
        <p:nvSpPr>
          <p:cNvPr id="9" name="TextBox 8"/>
          <p:cNvSpPr txBox="1"/>
          <p:nvPr/>
        </p:nvSpPr>
        <p:spPr>
          <a:xfrm>
            <a:off x="4498848" y="2697480"/>
            <a:ext cx="2999232" cy="612648"/>
          </a:xfrm>
          <a:prstGeom prst="rect">
            <a:avLst/>
          </a:prstGeom>
          <a:noFill/>
        </p:spPr>
        <p:txBody>
          <a:bodyPr wrap="square" lIns="18288" tIns="18288" rIns="18288" bIns="18288">
            <a:spAutoFit/>
          </a:bodyPr>
          <a:lstStyle/>
          <a:p>
            <a:r>
              <a:rPr sz="1150">
                <a:solidFill>
                  <a:srgbClr val="71766F"/>
                </a:solidFill>
                <a:latin typeface="Aptos"/>
              </a:rPr>
              <a:t>Initiates, responds, asks for help, reflects.</a:t>
            </a:r>
          </a:p>
        </p:txBody>
      </p:sp>
      <p:sp>
        <p:nvSpPr>
          <p:cNvPr id="10" name="Rounded Rectangle 9"/>
          <p:cNvSpPr/>
          <p:nvPr/>
        </p:nvSpPr>
        <p:spPr>
          <a:xfrm>
            <a:off x="8092440" y="1783080"/>
            <a:ext cx="3401568" cy="1691640"/>
          </a:xfrm>
          <a:prstGeom prst="roundRect">
            <a:avLst/>
          </a:prstGeom>
          <a:solidFill>
            <a:srgbClr val="FFFFFF"/>
          </a:solidFill>
          <a:ln>
            <a:solidFill>
              <a:srgbClr val="E2E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293608" y="2221991"/>
            <a:ext cx="2999232" cy="411480"/>
          </a:xfrm>
          <a:prstGeom prst="rect">
            <a:avLst/>
          </a:prstGeom>
          <a:noFill/>
        </p:spPr>
        <p:txBody>
          <a:bodyPr wrap="square" lIns="9144" tIns="9144" rIns="9144" bIns="9144" anchor="ctr">
            <a:spAutoFit/>
          </a:bodyPr>
          <a:lstStyle/>
          <a:p>
            <a:pPr algn="l"/>
            <a:r>
              <a:rPr sz="1500" b="1">
                <a:solidFill>
                  <a:srgbClr val="0F1110"/>
                </a:solidFill>
                <a:latin typeface="Aptos"/>
              </a:rPr>
              <a:t>INDEPENDENCE</a:t>
            </a:r>
          </a:p>
        </p:txBody>
      </p:sp>
      <p:sp>
        <p:nvSpPr>
          <p:cNvPr id="12" name="TextBox 11"/>
          <p:cNvSpPr txBox="1"/>
          <p:nvPr/>
        </p:nvSpPr>
        <p:spPr>
          <a:xfrm>
            <a:off x="8293608" y="2697480"/>
            <a:ext cx="2999232" cy="612648"/>
          </a:xfrm>
          <a:prstGeom prst="rect">
            <a:avLst/>
          </a:prstGeom>
          <a:noFill/>
        </p:spPr>
        <p:txBody>
          <a:bodyPr wrap="square" lIns="18288" tIns="18288" rIns="18288" bIns="18288">
            <a:spAutoFit/>
          </a:bodyPr>
          <a:lstStyle/>
          <a:p>
            <a:r>
              <a:rPr sz="1150">
                <a:solidFill>
                  <a:srgbClr val="71766F"/>
                </a:solidFill>
                <a:latin typeface="Aptos"/>
              </a:rPr>
              <a:t>Makes choices, prepares, plans and follows through.</a:t>
            </a:r>
          </a:p>
        </p:txBody>
      </p:sp>
      <p:sp>
        <p:nvSpPr>
          <p:cNvPr id="13" name="Rounded Rectangle 12"/>
          <p:cNvSpPr/>
          <p:nvPr/>
        </p:nvSpPr>
        <p:spPr>
          <a:xfrm>
            <a:off x="502920" y="3794760"/>
            <a:ext cx="3401568" cy="1691640"/>
          </a:xfrm>
          <a:prstGeom prst="roundRect">
            <a:avLst/>
          </a:prstGeom>
          <a:solidFill>
            <a:srgbClr val="FFFFFF"/>
          </a:solidFill>
          <a:ln>
            <a:solidFill>
              <a:srgbClr val="E2E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04088" y="4233672"/>
            <a:ext cx="2999232" cy="411480"/>
          </a:xfrm>
          <a:prstGeom prst="rect">
            <a:avLst/>
          </a:prstGeom>
          <a:noFill/>
        </p:spPr>
        <p:txBody>
          <a:bodyPr wrap="square" lIns="9144" tIns="9144" rIns="9144" bIns="9144" anchor="ctr">
            <a:spAutoFit/>
          </a:bodyPr>
          <a:lstStyle/>
          <a:p>
            <a:pPr algn="l"/>
            <a:r>
              <a:rPr sz="1500" b="1">
                <a:solidFill>
                  <a:srgbClr val="0F1110"/>
                </a:solidFill>
                <a:latin typeface="Aptos"/>
              </a:rPr>
              <a:t>REGULATION</a:t>
            </a:r>
          </a:p>
        </p:txBody>
      </p:sp>
      <p:sp>
        <p:nvSpPr>
          <p:cNvPr id="15" name="TextBox 14"/>
          <p:cNvSpPr txBox="1"/>
          <p:nvPr/>
        </p:nvSpPr>
        <p:spPr>
          <a:xfrm>
            <a:off x="704088" y="4709160"/>
            <a:ext cx="2999232" cy="612648"/>
          </a:xfrm>
          <a:prstGeom prst="rect">
            <a:avLst/>
          </a:prstGeom>
          <a:noFill/>
        </p:spPr>
        <p:txBody>
          <a:bodyPr wrap="square" lIns="18288" tIns="18288" rIns="18288" bIns="18288">
            <a:spAutoFit/>
          </a:bodyPr>
          <a:lstStyle/>
          <a:p>
            <a:r>
              <a:rPr sz="1150">
                <a:solidFill>
                  <a:srgbClr val="71766F"/>
                </a:solidFill>
                <a:latin typeface="Aptos"/>
              </a:rPr>
              <a:t>Recognises feelings and uses safer strategies.</a:t>
            </a:r>
          </a:p>
        </p:txBody>
      </p:sp>
      <p:sp>
        <p:nvSpPr>
          <p:cNvPr id="16" name="Rounded Rectangle 15"/>
          <p:cNvSpPr/>
          <p:nvPr/>
        </p:nvSpPr>
        <p:spPr>
          <a:xfrm>
            <a:off x="4297680" y="3794760"/>
            <a:ext cx="3401568" cy="1691640"/>
          </a:xfrm>
          <a:prstGeom prst="roundRect">
            <a:avLst/>
          </a:prstGeom>
          <a:solidFill>
            <a:srgbClr val="FFFFFF"/>
          </a:solidFill>
          <a:ln>
            <a:solidFill>
              <a:srgbClr val="E2E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4498848" y="4233672"/>
            <a:ext cx="2999232" cy="411480"/>
          </a:xfrm>
          <a:prstGeom prst="rect">
            <a:avLst/>
          </a:prstGeom>
          <a:noFill/>
        </p:spPr>
        <p:txBody>
          <a:bodyPr wrap="square" lIns="9144" tIns="9144" rIns="9144" bIns="9144" anchor="ctr">
            <a:spAutoFit/>
          </a:bodyPr>
          <a:lstStyle/>
          <a:p>
            <a:pPr algn="l"/>
            <a:r>
              <a:rPr sz="1500" b="1">
                <a:solidFill>
                  <a:srgbClr val="0F1110"/>
                </a:solidFill>
                <a:latin typeface="Aptos"/>
              </a:rPr>
              <a:t>CONFIDENCE</a:t>
            </a:r>
          </a:p>
        </p:txBody>
      </p:sp>
      <p:sp>
        <p:nvSpPr>
          <p:cNvPr id="18" name="TextBox 17"/>
          <p:cNvSpPr txBox="1"/>
          <p:nvPr/>
        </p:nvSpPr>
        <p:spPr>
          <a:xfrm>
            <a:off x="4498848" y="4709160"/>
            <a:ext cx="2999232" cy="612648"/>
          </a:xfrm>
          <a:prstGeom prst="rect">
            <a:avLst/>
          </a:prstGeom>
          <a:noFill/>
        </p:spPr>
        <p:txBody>
          <a:bodyPr wrap="square" lIns="18288" tIns="18288" rIns="18288" bIns="18288">
            <a:spAutoFit/>
          </a:bodyPr>
          <a:lstStyle/>
          <a:p>
            <a:r>
              <a:rPr sz="1150">
                <a:solidFill>
                  <a:srgbClr val="71766F"/>
                </a:solidFill>
                <a:latin typeface="Aptos"/>
              </a:rPr>
              <a:t>Attempts new or previously avoided experiences.</a:t>
            </a:r>
          </a:p>
        </p:txBody>
      </p:sp>
      <p:sp>
        <p:nvSpPr>
          <p:cNvPr id="19" name="Rounded Rectangle 18"/>
          <p:cNvSpPr/>
          <p:nvPr/>
        </p:nvSpPr>
        <p:spPr>
          <a:xfrm>
            <a:off x="8092440" y="3794760"/>
            <a:ext cx="3401568" cy="1691640"/>
          </a:xfrm>
          <a:prstGeom prst="roundRect">
            <a:avLst/>
          </a:prstGeom>
          <a:solidFill>
            <a:srgbClr val="FFFFFF"/>
          </a:solidFill>
          <a:ln>
            <a:solidFill>
              <a:srgbClr val="E2E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8293608" y="4233672"/>
            <a:ext cx="2999232" cy="411480"/>
          </a:xfrm>
          <a:prstGeom prst="rect">
            <a:avLst/>
          </a:prstGeom>
          <a:noFill/>
        </p:spPr>
        <p:txBody>
          <a:bodyPr wrap="square" lIns="9144" tIns="9144" rIns="9144" bIns="9144" anchor="ctr">
            <a:spAutoFit/>
          </a:bodyPr>
          <a:lstStyle/>
          <a:p>
            <a:pPr algn="l"/>
            <a:r>
              <a:rPr sz="1500" b="1">
                <a:solidFill>
                  <a:srgbClr val="0F1110"/>
                </a:solidFill>
                <a:latin typeface="Aptos"/>
              </a:rPr>
              <a:t>TRANSFER</a:t>
            </a:r>
          </a:p>
        </p:txBody>
      </p:sp>
      <p:sp>
        <p:nvSpPr>
          <p:cNvPr id="21" name="TextBox 20"/>
          <p:cNvSpPr txBox="1"/>
          <p:nvPr/>
        </p:nvSpPr>
        <p:spPr>
          <a:xfrm>
            <a:off x="8293608" y="4709160"/>
            <a:ext cx="2999232" cy="612648"/>
          </a:xfrm>
          <a:prstGeom prst="rect">
            <a:avLst/>
          </a:prstGeom>
          <a:noFill/>
        </p:spPr>
        <p:txBody>
          <a:bodyPr wrap="square" lIns="18288" tIns="18288" rIns="18288" bIns="18288">
            <a:spAutoFit/>
          </a:bodyPr>
          <a:lstStyle/>
          <a:p>
            <a:r>
              <a:rPr sz="1150">
                <a:solidFill>
                  <a:srgbClr val="71766F"/>
                </a:solidFill>
                <a:latin typeface="Aptos"/>
              </a:rPr>
              <a:t>Uses learning beyond the ReCon session.</a:t>
            </a:r>
          </a:p>
        </p:txBody>
      </p:sp>
      <p:sp>
        <p:nvSpPr>
          <p:cNvPr id="22" name="TextBox 21"/>
          <p:cNvSpPr txBox="1"/>
          <p:nvPr/>
        </p:nvSpPr>
        <p:spPr>
          <a:xfrm>
            <a:off x="502920" y="6528816"/>
            <a:ext cx="2926080" cy="146304"/>
          </a:xfrm>
          <a:prstGeom prst="rect">
            <a:avLst/>
          </a:prstGeom>
          <a:noFill/>
        </p:spPr>
        <p:txBody>
          <a:bodyPr wrap="square" lIns="9144" tIns="9144" rIns="9144" bIns="9144" anchor="ctr">
            <a:spAutoFit/>
          </a:bodyPr>
          <a:lstStyle/>
          <a:p>
            <a:pPr algn="l"/>
            <a:r>
              <a:rPr sz="650" b="1">
                <a:solidFill>
                  <a:srgbClr val="71766F"/>
                </a:solidFill>
                <a:latin typeface="Aptos"/>
              </a:rPr>
              <a:t>RECON DEVON  |  ALTERNATIVE PROVISION</a:t>
            </a:r>
          </a:p>
        </p:txBody>
      </p:sp>
      <p:sp>
        <p:nvSpPr>
          <p:cNvPr id="23" name="TextBox 22"/>
          <p:cNvSpPr txBox="1"/>
          <p:nvPr/>
        </p:nvSpPr>
        <p:spPr>
          <a:xfrm>
            <a:off x="11201400" y="6528816"/>
            <a:ext cx="457200" cy="146304"/>
          </a:xfrm>
          <a:prstGeom prst="rect">
            <a:avLst/>
          </a:prstGeom>
          <a:noFill/>
        </p:spPr>
        <p:txBody>
          <a:bodyPr wrap="square" lIns="9144" tIns="9144" rIns="9144" bIns="9144" anchor="ctr">
            <a:spAutoFit/>
          </a:bodyPr>
          <a:lstStyle/>
          <a:p>
            <a:pPr algn="r"/>
            <a:r>
              <a:rPr sz="650" b="1">
                <a:solidFill>
                  <a:srgbClr val="71766F"/>
                </a:solidFill>
                <a:latin typeface="Aptos"/>
              </a:rPr>
              <a:t>17</a:t>
            </a:r>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AF9F4"/>
        </a:solidFill>
        <a:effectLst/>
      </p:bgPr>
    </p:bg>
    <p:spTree>
      <p:nvGrpSpPr>
        <p:cNvPr id="1" name=""/>
        <p:cNvGrpSpPr/>
        <p:nvPr/>
      </p:nvGrpSpPr>
      <p:grpSpPr>
        <a:xfrm>
          <a:off x="0" y="0"/>
          <a:ext cx="0" cy="0"/>
          <a:chOff x="0" y="0"/>
          <a:chExt cx="0" cy="0"/>
        </a:xfrm>
      </p:grpSpPr>
      <p:sp>
        <p:nvSpPr>
          <p:cNvPr id="2" name="TextBox 1"/>
          <p:cNvSpPr txBox="1"/>
          <p:nvPr/>
        </p:nvSpPr>
        <p:spPr>
          <a:xfrm>
            <a:off x="502920" y="384048"/>
            <a:ext cx="3657600" cy="256032"/>
          </a:xfrm>
          <a:prstGeom prst="rect">
            <a:avLst/>
          </a:prstGeom>
          <a:noFill/>
        </p:spPr>
        <p:txBody>
          <a:bodyPr wrap="square" lIns="9144" tIns="9144" rIns="9144" bIns="9144" anchor="ctr">
            <a:spAutoFit/>
          </a:bodyPr>
          <a:lstStyle/>
          <a:p>
            <a:pPr algn="l"/>
            <a:r>
              <a:rPr sz="900" b="1">
                <a:solidFill>
                  <a:srgbClr val="E8671B"/>
                </a:solidFill>
                <a:latin typeface="Aptos"/>
              </a:rPr>
              <a:t>REPORTING &amp; ACCOUNTABILITY</a:t>
            </a:r>
          </a:p>
        </p:txBody>
      </p:sp>
      <p:sp>
        <p:nvSpPr>
          <p:cNvPr id="3" name="TextBox 2"/>
          <p:cNvSpPr txBox="1"/>
          <p:nvPr/>
        </p:nvSpPr>
        <p:spPr>
          <a:xfrm>
            <a:off x="502920" y="749808"/>
            <a:ext cx="7498079" cy="594360"/>
          </a:xfrm>
          <a:prstGeom prst="rect">
            <a:avLst/>
          </a:prstGeom>
          <a:noFill/>
        </p:spPr>
        <p:txBody>
          <a:bodyPr wrap="square" lIns="9144" tIns="9144" rIns="9144" bIns="9144" anchor="ctr">
            <a:spAutoFit/>
          </a:bodyPr>
          <a:lstStyle/>
          <a:p>
            <a:pPr algn="l"/>
            <a:r>
              <a:rPr sz="2800" b="1">
                <a:solidFill>
                  <a:srgbClr val="0F1110"/>
                </a:solidFill>
                <a:latin typeface="Aptos"/>
              </a:rPr>
              <a:t>Evidence that tells the story of progress</a:t>
            </a:r>
          </a:p>
        </p:txBody>
      </p:sp>
      <p:sp>
        <p:nvSpPr>
          <p:cNvPr id="4" name="Rounded Rectangle 3"/>
          <p:cNvSpPr/>
          <p:nvPr/>
        </p:nvSpPr>
        <p:spPr>
          <a:xfrm>
            <a:off x="685800" y="1600200"/>
            <a:ext cx="4754880" cy="4297680"/>
          </a:xfrm>
          <a:prstGeom prst="roundRect">
            <a:avLst/>
          </a:prstGeom>
          <a:solidFill>
            <a:srgbClr val="FFFFFF"/>
          </a:solidFill>
          <a:ln>
            <a:solidFill>
              <a:srgbClr val="E2E2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60120" y="1874519"/>
            <a:ext cx="3200400" cy="320040"/>
          </a:xfrm>
          <a:prstGeom prst="rect">
            <a:avLst/>
          </a:prstGeom>
          <a:noFill/>
        </p:spPr>
        <p:txBody>
          <a:bodyPr wrap="square" lIns="9144" tIns="9144" rIns="9144" bIns="9144" anchor="ctr">
            <a:spAutoFit/>
          </a:bodyPr>
          <a:lstStyle/>
          <a:p>
            <a:pPr algn="l"/>
            <a:r>
              <a:rPr sz="1300" b="1">
                <a:solidFill>
                  <a:srgbClr val="0F1110"/>
                </a:solidFill>
                <a:latin typeface="Aptos"/>
              </a:rPr>
              <a:t>SESSION REPORT</a:t>
            </a:r>
          </a:p>
        </p:txBody>
      </p:sp>
      <p:sp>
        <p:nvSpPr>
          <p:cNvPr id="6" name="Rectangle 5"/>
          <p:cNvSpPr/>
          <p:nvPr/>
        </p:nvSpPr>
        <p:spPr>
          <a:xfrm>
            <a:off x="960120" y="2423160"/>
            <a:ext cx="3566160" cy="73152"/>
          </a:xfrm>
          <a:prstGeom prst="rect">
            <a:avLst/>
          </a:prstGeom>
          <a:solidFill>
            <a:srgbClr val="E2E2D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960120" y="2788920"/>
            <a:ext cx="3977639" cy="73152"/>
          </a:xfrm>
          <a:prstGeom prst="rect">
            <a:avLst/>
          </a:prstGeom>
          <a:solidFill>
            <a:srgbClr val="E2E2D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960120" y="3154680"/>
            <a:ext cx="3017520" cy="73152"/>
          </a:xfrm>
          <a:prstGeom prst="rect">
            <a:avLst/>
          </a:prstGeom>
          <a:solidFill>
            <a:srgbClr val="E2E2D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960120" y="3794760"/>
            <a:ext cx="3886200" cy="73152"/>
          </a:xfrm>
          <a:prstGeom prst="rect">
            <a:avLst/>
          </a:prstGeom>
          <a:solidFill>
            <a:srgbClr val="E2E2D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960120" y="4160520"/>
            <a:ext cx="3383280" cy="73152"/>
          </a:xfrm>
          <a:prstGeom prst="rect">
            <a:avLst/>
          </a:prstGeom>
          <a:solidFill>
            <a:srgbClr val="E2E2D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960120" y="4892040"/>
            <a:ext cx="384048" cy="384048"/>
          </a:xfrm>
          <a:prstGeom prst="ellipse">
            <a:avLst/>
          </a:prstGeom>
          <a:solidFill>
            <a:srgbClr val="E867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1600200" y="4892040"/>
            <a:ext cx="384048" cy="384048"/>
          </a:xfrm>
          <a:prstGeom prst="ellipse">
            <a:avLst/>
          </a:prstGeom>
          <a:solidFill>
            <a:srgbClr val="6C7E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2240280" y="4892040"/>
            <a:ext cx="384048" cy="384048"/>
          </a:xfrm>
          <a:prstGeom prst="ellipse">
            <a:avLst/>
          </a:prstGeom>
          <a:solidFill>
            <a:srgbClr val="1D89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080760" y="1783080"/>
            <a:ext cx="4297680" cy="365760"/>
          </a:xfrm>
          <a:prstGeom prst="rect">
            <a:avLst/>
          </a:prstGeom>
          <a:noFill/>
        </p:spPr>
        <p:txBody>
          <a:bodyPr wrap="square" lIns="9144" tIns="9144" rIns="9144" bIns="9144" anchor="ctr">
            <a:spAutoFit/>
          </a:bodyPr>
          <a:lstStyle/>
          <a:p>
            <a:pPr algn="l"/>
            <a:r>
              <a:rPr sz="1500" b="1">
                <a:solidFill>
                  <a:srgbClr val="0F1110"/>
                </a:solidFill>
                <a:latin typeface="Aptos"/>
              </a:rPr>
              <a:t>Useful reporting can capture:</a:t>
            </a:r>
          </a:p>
        </p:txBody>
      </p:sp>
      <p:sp>
        <p:nvSpPr>
          <p:cNvPr id="15" name="Oval 14"/>
          <p:cNvSpPr/>
          <p:nvPr/>
        </p:nvSpPr>
        <p:spPr>
          <a:xfrm>
            <a:off x="6126480" y="2514600"/>
            <a:ext cx="164592" cy="164592"/>
          </a:xfrm>
          <a:prstGeom prst="ellipse">
            <a:avLst/>
          </a:prstGeom>
          <a:solidFill>
            <a:srgbClr val="E867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446520" y="2450592"/>
            <a:ext cx="4389120" cy="292608"/>
          </a:xfrm>
          <a:prstGeom prst="rect">
            <a:avLst/>
          </a:prstGeom>
          <a:noFill/>
        </p:spPr>
        <p:txBody>
          <a:bodyPr wrap="square" lIns="9144" tIns="9144" rIns="9144" bIns="9144" anchor="ctr">
            <a:spAutoFit/>
          </a:bodyPr>
          <a:lstStyle/>
          <a:p>
            <a:pPr algn="l"/>
            <a:r>
              <a:rPr sz="1150" b="0">
                <a:solidFill>
                  <a:srgbClr val="262A27"/>
                </a:solidFill>
                <a:latin typeface="Aptos"/>
              </a:rPr>
              <a:t>Attendance and participation</a:t>
            </a:r>
          </a:p>
        </p:txBody>
      </p:sp>
      <p:sp>
        <p:nvSpPr>
          <p:cNvPr id="17" name="Oval 16"/>
          <p:cNvSpPr/>
          <p:nvPr/>
        </p:nvSpPr>
        <p:spPr>
          <a:xfrm>
            <a:off x="6126480" y="3017520"/>
            <a:ext cx="164592" cy="164592"/>
          </a:xfrm>
          <a:prstGeom prst="ellipse">
            <a:avLst/>
          </a:prstGeom>
          <a:solidFill>
            <a:srgbClr val="6C7E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446520" y="2953512"/>
            <a:ext cx="4389120" cy="292608"/>
          </a:xfrm>
          <a:prstGeom prst="rect">
            <a:avLst/>
          </a:prstGeom>
          <a:noFill/>
        </p:spPr>
        <p:txBody>
          <a:bodyPr wrap="square" lIns="9144" tIns="9144" rIns="9144" bIns="9144" anchor="ctr">
            <a:spAutoFit/>
          </a:bodyPr>
          <a:lstStyle/>
          <a:p>
            <a:pPr algn="l"/>
            <a:r>
              <a:rPr sz="1150" b="0">
                <a:solidFill>
                  <a:srgbClr val="262A27"/>
                </a:solidFill>
                <a:latin typeface="Aptos"/>
              </a:rPr>
              <a:t>Activities and context</a:t>
            </a:r>
          </a:p>
        </p:txBody>
      </p:sp>
      <p:sp>
        <p:nvSpPr>
          <p:cNvPr id="19" name="Oval 18"/>
          <p:cNvSpPr/>
          <p:nvPr/>
        </p:nvSpPr>
        <p:spPr>
          <a:xfrm>
            <a:off x="6126480" y="3520440"/>
            <a:ext cx="164592" cy="164592"/>
          </a:xfrm>
          <a:prstGeom prst="ellipse">
            <a:avLst/>
          </a:prstGeom>
          <a:solidFill>
            <a:srgbClr val="1D89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446520" y="3456432"/>
            <a:ext cx="4389120" cy="292608"/>
          </a:xfrm>
          <a:prstGeom prst="rect">
            <a:avLst/>
          </a:prstGeom>
          <a:noFill/>
        </p:spPr>
        <p:txBody>
          <a:bodyPr wrap="square" lIns="9144" tIns="9144" rIns="9144" bIns="9144" anchor="ctr">
            <a:spAutoFit/>
          </a:bodyPr>
          <a:lstStyle/>
          <a:p>
            <a:pPr algn="l"/>
            <a:r>
              <a:rPr sz="1150" b="0">
                <a:solidFill>
                  <a:srgbClr val="262A27"/>
                </a:solidFill>
                <a:latin typeface="Aptos"/>
              </a:rPr>
              <a:t>Observed strengths</a:t>
            </a:r>
          </a:p>
        </p:txBody>
      </p:sp>
      <p:sp>
        <p:nvSpPr>
          <p:cNvPr id="21" name="Oval 20"/>
          <p:cNvSpPr/>
          <p:nvPr/>
        </p:nvSpPr>
        <p:spPr>
          <a:xfrm>
            <a:off x="6126480" y="4023360"/>
            <a:ext cx="164592" cy="164592"/>
          </a:xfrm>
          <a:prstGeom prst="ellipse">
            <a:avLst/>
          </a:prstGeom>
          <a:solidFill>
            <a:srgbClr val="E867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6446520" y="3959352"/>
            <a:ext cx="4389120" cy="292608"/>
          </a:xfrm>
          <a:prstGeom prst="rect">
            <a:avLst/>
          </a:prstGeom>
          <a:noFill/>
        </p:spPr>
        <p:txBody>
          <a:bodyPr wrap="square" lIns="9144" tIns="9144" rIns="9144" bIns="9144" anchor="ctr">
            <a:spAutoFit/>
          </a:bodyPr>
          <a:lstStyle/>
          <a:p>
            <a:pPr algn="l"/>
            <a:r>
              <a:rPr sz="1150" b="0">
                <a:solidFill>
                  <a:srgbClr val="262A27"/>
                </a:solidFill>
                <a:latin typeface="Aptos"/>
              </a:rPr>
              <a:t>Young person voice</a:t>
            </a:r>
          </a:p>
        </p:txBody>
      </p:sp>
      <p:sp>
        <p:nvSpPr>
          <p:cNvPr id="23" name="Oval 22"/>
          <p:cNvSpPr/>
          <p:nvPr/>
        </p:nvSpPr>
        <p:spPr>
          <a:xfrm>
            <a:off x="6126480" y="4526280"/>
            <a:ext cx="164592" cy="164592"/>
          </a:xfrm>
          <a:prstGeom prst="ellipse">
            <a:avLst/>
          </a:prstGeom>
          <a:solidFill>
            <a:srgbClr val="6C7E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6446520" y="4462272"/>
            <a:ext cx="4389120" cy="292608"/>
          </a:xfrm>
          <a:prstGeom prst="rect">
            <a:avLst/>
          </a:prstGeom>
          <a:noFill/>
        </p:spPr>
        <p:txBody>
          <a:bodyPr wrap="square" lIns="9144" tIns="9144" rIns="9144" bIns="9144" anchor="ctr">
            <a:spAutoFit/>
          </a:bodyPr>
          <a:lstStyle/>
          <a:p>
            <a:pPr algn="l"/>
            <a:r>
              <a:rPr sz="1150" b="0">
                <a:solidFill>
                  <a:srgbClr val="262A27"/>
                </a:solidFill>
                <a:latin typeface="Aptos"/>
              </a:rPr>
              <a:t>Progress against agreed targets</a:t>
            </a:r>
          </a:p>
        </p:txBody>
      </p:sp>
      <p:sp>
        <p:nvSpPr>
          <p:cNvPr id="25" name="Oval 24"/>
          <p:cNvSpPr/>
          <p:nvPr/>
        </p:nvSpPr>
        <p:spPr>
          <a:xfrm>
            <a:off x="6126480" y="5029200"/>
            <a:ext cx="164592" cy="164592"/>
          </a:xfrm>
          <a:prstGeom prst="ellipse">
            <a:avLst/>
          </a:prstGeom>
          <a:solidFill>
            <a:srgbClr val="1D89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6446520" y="4965192"/>
            <a:ext cx="4389120" cy="292608"/>
          </a:xfrm>
          <a:prstGeom prst="rect">
            <a:avLst/>
          </a:prstGeom>
          <a:noFill/>
        </p:spPr>
        <p:txBody>
          <a:bodyPr wrap="square" lIns="9144" tIns="9144" rIns="9144" bIns="9144" anchor="ctr">
            <a:spAutoFit/>
          </a:bodyPr>
          <a:lstStyle/>
          <a:p>
            <a:pPr algn="l"/>
            <a:r>
              <a:rPr sz="1150" b="0">
                <a:solidFill>
                  <a:srgbClr val="262A27"/>
                </a:solidFill>
                <a:latin typeface="Aptos"/>
              </a:rPr>
              <a:t>Concerns and next steps</a:t>
            </a:r>
          </a:p>
        </p:txBody>
      </p:sp>
      <p:sp>
        <p:nvSpPr>
          <p:cNvPr id="27" name="TextBox 26"/>
          <p:cNvSpPr txBox="1"/>
          <p:nvPr/>
        </p:nvSpPr>
        <p:spPr>
          <a:xfrm>
            <a:off x="502920" y="6528816"/>
            <a:ext cx="2926080" cy="146304"/>
          </a:xfrm>
          <a:prstGeom prst="rect">
            <a:avLst/>
          </a:prstGeom>
          <a:noFill/>
        </p:spPr>
        <p:txBody>
          <a:bodyPr wrap="square" lIns="9144" tIns="9144" rIns="9144" bIns="9144" anchor="ctr">
            <a:spAutoFit/>
          </a:bodyPr>
          <a:lstStyle/>
          <a:p>
            <a:pPr algn="l"/>
            <a:r>
              <a:rPr sz="650" b="1">
                <a:solidFill>
                  <a:srgbClr val="71766F"/>
                </a:solidFill>
                <a:latin typeface="Aptos"/>
              </a:rPr>
              <a:t>RECON DEVON  |  ALTERNATIVE PROVISION</a:t>
            </a:r>
          </a:p>
        </p:txBody>
      </p:sp>
      <p:sp>
        <p:nvSpPr>
          <p:cNvPr id="28" name="TextBox 27"/>
          <p:cNvSpPr txBox="1"/>
          <p:nvPr/>
        </p:nvSpPr>
        <p:spPr>
          <a:xfrm>
            <a:off x="11201400" y="6528816"/>
            <a:ext cx="457200" cy="146304"/>
          </a:xfrm>
          <a:prstGeom prst="rect">
            <a:avLst/>
          </a:prstGeom>
          <a:noFill/>
        </p:spPr>
        <p:txBody>
          <a:bodyPr wrap="square" lIns="9144" tIns="9144" rIns="9144" bIns="9144" anchor="ctr">
            <a:spAutoFit/>
          </a:bodyPr>
          <a:lstStyle/>
          <a:p>
            <a:pPr algn="r"/>
            <a:r>
              <a:rPr sz="650" b="1">
                <a:solidFill>
                  <a:srgbClr val="71766F"/>
                </a:solidFill>
                <a:latin typeface="Aptos"/>
              </a:rPr>
              <a:t>18</a:t>
            </a:r>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F1110"/>
        </a:solidFill>
        <a:effectLst/>
      </p:bgPr>
    </p:bg>
    <p:spTree>
      <p:nvGrpSpPr>
        <p:cNvPr id="1" name=""/>
        <p:cNvGrpSpPr/>
        <p:nvPr/>
      </p:nvGrpSpPr>
      <p:grpSpPr>
        <a:xfrm>
          <a:off x="0" y="0"/>
          <a:ext cx="0" cy="0"/>
          <a:chOff x="0" y="0"/>
          <a:chExt cx="0" cy="0"/>
        </a:xfrm>
      </p:grpSpPr>
      <p:sp>
        <p:nvSpPr>
          <p:cNvPr id="2" name="TextBox 1"/>
          <p:cNvSpPr txBox="1"/>
          <p:nvPr/>
        </p:nvSpPr>
        <p:spPr>
          <a:xfrm>
            <a:off x="502920" y="384048"/>
            <a:ext cx="3657600" cy="256032"/>
          </a:xfrm>
          <a:prstGeom prst="rect">
            <a:avLst/>
          </a:prstGeom>
          <a:noFill/>
        </p:spPr>
        <p:txBody>
          <a:bodyPr wrap="square" lIns="9144" tIns="9144" rIns="9144" bIns="9144" anchor="ctr">
            <a:spAutoFit/>
          </a:bodyPr>
          <a:lstStyle/>
          <a:p>
            <a:pPr algn="l"/>
            <a:r>
              <a:rPr sz="900" b="1">
                <a:solidFill>
                  <a:srgbClr val="E8671B"/>
                </a:solidFill>
                <a:latin typeface="Aptos"/>
              </a:rPr>
              <a:t>WHY RECON DEVON</a:t>
            </a:r>
          </a:p>
        </p:txBody>
      </p:sp>
      <p:sp>
        <p:nvSpPr>
          <p:cNvPr id="3" name="TextBox 2"/>
          <p:cNvSpPr txBox="1"/>
          <p:nvPr/>
        </p:nvSpPr>
        <p:spPr>
          <a:xfrm>
            <a:off x="502920" y="822960"/>
            <a:ext cx="7498079" cy="640080"/>
          </a:xfrm>
          <a:prstGeom prst="rect">
            <a:avLst/>
          </a:prstGeom>
          <a:noFill/>
        </p:spPr>
        <p:txBody>
          <a:bodyPr wrap="square" lIns="9144" tIns="9144" rIns="9144" bIns="9144" anchor="ctr">
            <a:spAutoFit/>
          </a:bodyPr>
          <a:lstStyle/>
          <a:p>
            <a:pPr algn="l"/>
            <a:r>
              <a:rPr sz="3100" b="1">
                <a:solidFill>
                  <a:srgbClr val="F4F1E2"/>
                </a:solidFill>
                <a:latin typeface="Aptos"/>
              </a:rPr>
              <a:t>Corporate standards.
Human delivery.</a:t>
            </a:r>
          </a:p>
        </p:txBody>
      </p:sp>
      <p:sp>
        <p:nvSpPr>
          <p:cNvPr id="4" name="TextBox 3"/>
          <p:cNvSpPr txBox="1"/>
          <p:nvPr/>
        </p:nvSpPr>
        <p:spPr>
          <a:xfrm>
            <a:off x="530352" y="2148840"/>
            <a:ext cx="4937760" cy="1280160"/>
          </a:xfrm>
          <a:prstGeom prst="rect">
            <a:avLst/>
          </a:prstGeom>
          <a:noFill/>
        </p:spPr>
        <p:txBody>
          <a:bodyPr wrap="square" lIns="18288" tIns="18288" rIns="18288" bIns="18288">
            <a:spAutoFit/>
          </a:bodyPr>
          <a:lstStyle/>
          <a:p>
            <a:r>
              <a:rPr sz="1500">
                <a:solidFill>
                  <a:srgbClr val="FFFFFF"/>
                </a:solidFill>
                <a:latin typeface="Aptos"/>
              </a:rPr>
              <a:t>ReCon combines structured professional practice with a flexible, relational approach. The environment can change; the expectations around safety, purpose, communication and progress do not.</a:t>
            </a:r>
          </a:p>
        </p:txBody>
      </p:sp>
      <p:sp>
        <p:nvSpPr>
          <p:cNvPr id="5" name="Rounded Rectangle 4"/>
          <p:cNvSpPr/>
          <p:nvPr/>
        </p:nvSpPr>
        <p:spPr>
          <a:xfrm>
            <a:off x="6126480" y="1828800"/>
            <a:ext cx="2057400" cy="1234440"/>
          </a:xfrm>
          <a:prstGeom prst="roundRect">
            <a:avLst/>
          </a:prstGeom>
          <a:solidFill>
            <a:srgbClr val="E867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263640" y="2267712"/>
            <a:ext cx="1783080" cy="320040"/>
          </a:xfrm>
          <a:prstGeom prst="rect">
            <a:avLst/>
          </a:prstGeom>
          <a:noFill/>
        </p:spPr>
        <p:txBody>
          <a:bodyPr wrap="square" lIns="9144" tIns="9144" rIns="9144" bIns="9144" anchor="ctr">
            <a:spAutoFit/>
          </a:bodyPr>
          <a:lstStyle/>
          <a:p>
            <a:pPr algn="ctr"/>
            <a:r>
              <a:rPr sz="1100" b="1">
                <a:solidFill>
                  <a:srgbClr val="FFFFFF"/>
                </a:solidFill>
                <a:latin typeface="Aptos"/>
              </a:rPr>
              <a:t>PERSONAL</a:t>
            </a:r>
          </a:p>
        </p:txBody>
      </p:sp>
      <p:sp>
        <p:nvSpPr>
          <p:cNvPr id="7" name="Rounded Rectangle 6"/>
          <p:cNvSpPr/>
          <p:nvPr/>
        </p:nvSpPr>
        <p:spPr>
          <a:xfrm>
            <a:off x="8549640" y="1828800"/>
            <a:ext cx="2057400" cy="1234440"/>
          </a:xfrm>
          <a:prstGeom prst="roundRect">
            <a:avLst/>
          </a:prstGeom>
          <a:solidFill>
            <a:srgbClr val="6C7E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686800" y="2267712"/>
            <a:ext cx="1783080" cy="320040"/>
          </a:xfrm>
          <a:prstGeom prst="rect">
            <a:avLst/>
          </a:prstGeom>
          <a:noFill/>
        </p:spPr>
        <p:txBody>
          <a:bodyPr wrap="square" lIns="9144" tIns="9144" rIns="9144" bIns="9144" anchor="ctr">
            <a:spAutoFit/>
          </a:bodyPr>
          <a:lstStyle/>
          <a:p>
            <a:pPr algn="ctr"/>
            <a:r>
              <a:rPr sz="1100" b="1">
                <a:solidFill>
                  <a:srgbClr val="FFFFFF"/>
                </a:solidFill>
                <a:latin typeface="Aptos"/>
              </a:rPr>
              <a:t>PURPOSEFUL</a:t>
            </a:r>
          </a:p>
        </p:txBody>
      </p:sp>
      <p:sp>
        <p:nvSpPr>
          <p:cNvPr id="9" name="Rounded Rectangle 8"/>
          <p:cNvSpPr/>
          <p:nvPr/>
        </p:nvSpPr>
        <p:spPr>
          <a:xfrm>
            <a:off x="6126480" y="3429000"/>
            <a:ext cx="2057400" cy="1234440"/>
          </a:xfrm>
          <a:prstGeom prst="roundRect">
            <a:avLst/>
          </a:prstGeom>
          <a:solidFill>
            <a:srgbClr val="1D89B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263640" y="3867912"/>
            <a:ext cx="1783080" cy="320040"/>
          </a:xfrm>
          <a:prstGeom prst="rect">
            <a:avLst/>
          </a:prstGeom>
          <a:noFill/>
        </p:spPr>
        <p:txBody>
          <a:bodyPr wrap="square" lIns="9144" tIns="9144" rIns="9144" bIns="9144" anchor="ctr">
            <a:spAutoFit/>
          </a:bodyPr>
          <a:lstStyle/>
          <a:p>
            <a:pPr algn="ctr"/>
            <a:r>
              <a:rPr sz="1100" b="1">
                <a:solidFill>
                  <a:srgbClr val="FFFFFF"/>
                </a:solidFill>
                <a:latin typeface="Aptos"/>
              </a:rPr>
              <a:t>PRACTICAL</a:t>
            </a:r>
          </a:p>
        </p:txBody>
      </p:sp>
      <p:sp>
        <p:nvSpPr>
          <p:cNvPr id="11" name="Rounded Rectangle 10"/>
          <p:cNvSpPr/>
          <p:nvPr/>
        </p:nvSpPr>
        <p:spPr>
          <a:xfrm>
            <a:off x="8549640" y="3429000"/>
            <a:ext cx="2057400" cy="1234440"/>
          </a:xfrm>
          <a:prstGeom prst="roundRect">
            <a:avLst/>
          </a:prstGeom>
          <a:solidFill>
            <a:srgbClr val="E867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686800" y="3867912"/>
            <a:ext cx="1783080" cy="320040"/>
          </a:xfrm>
          <a:prstGeom prst="rect">
            <a:avLst/>
          </a:prstGeom>
          <a:noFill/>
        </p:spPr>
        <p:txBody>
          <a:bodyPr wrap="square" lIns="9144" tIns="9144" rIns="9144" bIns="9144" anchor="ctr">
            <a:spAutoFit/>
          </a:bodyPr>
          <a:lstStyle/>
          <a:p>
            <a:pPr algn="ctr"/>
            <a:r>
              <a:rPr sz="1100" b="1">
                <a:solidFill>
                  <a:srgbClr val="FFFFFF"/>
                </a:solidFill>
                <a:latin typeface="Aptos"/>
              </a:rPr>
              <a:t>PROFESSIONAL</a:t>
            </a:r>
          </a:p>
        </p:txBody>
      </p:sp>
      <p:sp>
        <p:nvSpPr>
          <p:cNvPr id="13" name="TextBox 12"/>
          <p:cNvSpPr txBox="1"/>
          <p:nvPr/>
        </p:nvSpPr>
        <p:spPr>
          <a:xfrm>
            <a:off x="502920" y="6528816"/>
            <a:ext cx="2926080" cy="146304"/>
          </a:xfrm>
          <a:prstGeom prst="rect">
            <a:avLst/>
          </a:prstGeom>
          <a:noFill/>
        </p:spPr>
        <p:txBody>
          <a:bodyPr wrap="square" lIns="9144" tIns="9144" rIns="9144" bIns="9144" anchor="ctr">
            <a:spAutoFit/>
          </a:bodyPr>
          <a:lstStyle/>
          <a:p>
            <a:pPr algn="l"/>
            <a:r>
              <a:rPr sz="650" b="1">
                <a:solidFill>
                  <a:srgbClr val="FFFFFF"/>
                </a:solidFill>
                <a:latin typeface="Aptos"/>
              </a:rPr>
              <a:t>RECON DEVON  |  ALTERNATIVE PROVISION</a:t>
            </a:r>
          </a:p>
        </p:txBody>
      </p:sp>
      <p:sp>
        <p:nvSpPr>
          <p:cNvPr id="14" name="TextBox 13"/>
          <p:cNvSpPr txBox="1"/>
          <p:nvPr/>
        </p:nvSpPr>
        <p:spPr>
          <a:xfrm>
            <a:off x="11201400" y="6528816"/>
            <a:ext cx="457200" cy="146304"/>
          </a:xfrm>
          <a:prstGeom prst="rect">
            <a:avLst/>
          </a:prstGeom>
          <a:noFill/>
        </p:spPr>
        <p:txBody>
          <a:bodyPr wrap="square" lIns="9144" tIns="9144" rIns="9144" bIns="9144" anchor="ctr">
            <a:spAutoFit/>
          </a:bodyPr>
          <a:lstStyle/>
          <a:p>
            <a:pPr algn="r"/>
            <a:r>
              <a:rPr sz="650" b="1">
                <a:solidFill>
                  <a:srgbClr val="FFFFFF"/>
                </a:solidFill>
                <a:latin typeface="Aptos"/>
              </a:rPr>
              <a:t>19</a:t>
            </a:r>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4F1E2"/>
        </a:solidFill>
        <a:effectLst/>
      </p:bgPr>
    </p:bg>
    <p:spTree>
      <p:nvGrpSpPr>
        <p:cNvPr id="1" name=""/>
        <p:cNvGrpSpPr/>
        <p:nvPr/>
      </p:nvGrpSpPr>
      <p:grpSpPr>
        <a:xfrm>
          <a:off x="0" y="0"/>
          <a:ext cx="0" cy="0"/>
          <a:chOff x="0" y="0"/>
          <a:chExt cx="0" cy="0"/>
        </a:xfrm>
      </p:grpSpPr>
      <p:sp>
        <p:nvSpPr>
          <p:cNvPr id="3" name="TextBox 2"/>
          <p:cNvSpPr txBox="1"/>
          <p:nvPr/>
        </p:nvSpPr>
        <p:spPr>
          <a:xfrm>
            <a:off x="566928" y="2743200"/>
            <a:ext cx="6766560" cy="777240"/>
          </a:xfrm>
          <a:prstGeom prst="rect">
            <a:avLst/>
          </a:prstGeom>
          <a:noFill/>
        </p:spPr>
        <p:txBody>
          <a:bodyPr wrap="square" lIns="9144" tIns="9144" rIns="9144" bIns="9144" anchor="ctr">
            <a:spAutoFit/>
          </a:bodyPr>
          <a:lstStyle/>
          <a:p>
            <a:pPr algn="l"/>
            <a:r>
              <a:rPr sz="3000" b="1">
                <a:solidFill>
                  <a:srgbClr val="0F1110"/>
                </a:solidFill>
                <a:latin typeface="Aptos"/>
              </a:rPr>
              <a:t>A different route can change
the direction of travel.</a:t>
            </a:r>
          </a:p>
        </p:txBody>
      </p:sp>
      <p:sp>
        <p:nvSpPr>
          <p:cNvPr id="4" name="Rectangle 3"/>
          <p:cNvSpPr/>
          <p:nvPr/>
        </p:nvSpPr>
        <p:spPr>
          <a:xfrm>
            <a:off x="566928" y="4251960"/>
            <a:ext cx="1097280" cy="54864"/>
          </a:xfrm>
          <a:prstGeom prst="rect">
            <a:avLst/>
          </a:prstGeom>
          <a:solidFill>
            <a:srgbClr val="E867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66928" y="4617720"/>
            <a:ext cx="5303520" cy="640080"/>
          </a:xfrm>
          <a:prstGeom prst="rect">
            <a:avLst/>
          </a:prstGeom>
          <a:noFill/>
        </p:spPr>
        <p:txBody>
          <a:bodyPr wrap="square" lIns="18288" tIns="18288" rIns="18288" bIns="18288">
            <a:spAutoFit/>
          </a:bodyPr>
          <a:lstStyle/>
          <a:p>
            <a:r>
              <a:rPr sz="1400">
                <a:solidFill>
                  <a:srgbClr val="262A27"/>
                </a:solidFill>
                <a:latin typeface="Aptos"/>
              </a:rPr>
              <a:t>ReCon Devon | Alternative Provision</a:t>
            </a:r>
          </a:p>
        </p:txBody>
      </p:sp>
      <p:sp>
        <p:nvSpPr>
          <p:cNvPr id="15" name="TextBox 14"/>
          <p:cNvSpPr txBox="1"/>
          <p:nvPr/>
        </p:nvSpPr>
        <p:spPr>
          <a:xfrm>
            <a:off x="502920" y="6528816"/>
            <a:ext cx="2926080" cy="146304"/>
          </a:xfrm>
          <a:prstGeom prst="rect">
            <a:avLst/>
          </a:prstGeom>
          <a:noFill/>
        </p:spPr>
        <p:txBody>
          <a:bodyPr wrap="square" lIns="9144" tIns="9144" rIns="9144" bIns="9144" anchor="ctr">
            <a:spAutoFit/>
          </a:bodyPr>
          <a:lstStyle/>
          <a:p>
            <a:pPr algn="l"/>
            <a:r>
              <a:rPr sz="650" b="1">
                <a:solidFill>
                  <a:srgbClr val="71766F"/>
                </a:solidFill>
                <a:latin typeface="Aptos"/>
              </a:rPr>
              <a:t>RECON DEVON  |  ALTERNATIVE PROVISION</a:t>
            </a:r>
          </a:p>
        </p:txBody>
      </p:sp>
      <p:sp>
        <p:nvSpPr>
          <p:cNvPr id="16" name="TextBox 15"/>
          <p:cNvSpPr txBox="1"/>
          <p:nvPr/>
        </p:nvSpPr>
        <p:spPr>
          <a:xfrm>
            <a:off x="11201400" y="6528816"/>
            <a:ext cx="457200" cy="146304"/>
          </a:xfrm>
          <a:prstGeom prst="rect">
            <a:avLst/>
          </a:prstGeom>
          <a:noFill/>
        </p:spPr>
        <p:txBody>
          <a:bodyPr wrap="square" lIns="9144" tIns="9144" rIns="9144" bIns="9144" anchor="ctr">
            <a:spAutoFit/>
          </a:bodyPr>
          <a:lstStyle/>
          <a:p>
            <a:pPr algn="r"/>
            <a:r>
              <a:rPr sz="650" b="1">
                <a:solidFill>
                  <a:srgbClr val="71766F"/>
                </a:solidFill>
                <a:latin typeface="Aptos"/>
              </a:rPr>
              <a:t>20</a:t>
            </a:r>
          </a:p>
        </p:txBody>
      </p:sp>
      <p:pic>
        <p:nvPicPr>
          <p:cNvPr id="17" name="Picture 16" descr="image.png"/>
          <p:cNvPicPr>
            <a:picLocks noChangeAspect="1"/>
          </p:cNvPicPr>
          <p:nvPr/>
        </p:nvPicPr>
        <p:blipFill>
          <a:blip r:embed="rId2"/>
          <a:stretch>
            <a:fillRect/>
          </a:stretch>
        </p:blipFill>
        <p:spPr>
          <a:xfrm>
            <a:off x="502920" y="320040"/>
            <a:ext cx="1965960" cy="1965960"/>
          </a:xfrm>
          <a:prstGeom prst="rect">
            <a:avLst/>
          </a:prstGeom>
        </p:spPr>
      </p:pic>
      <p:sp>
        <p:nvSpPr>
          <p:cNvPr id="18" name="TextBox 17"/>
          <p:cNvSpPr txBox="1"/>
          <p:nvPr/>
        </p:nvSpPr>
        <p:spPr>
          <a:xfrm>
            <a:off x="7315200" y="2103120"/>
            <a:ext cx="3931920" cy="320040"/>
          </a:xfrm>
          <a:prstGeom prst="rect">
            <a:avLst/>
          </a:prstGeom>
          <a:noFill/>
        </p:spPr>
        <p:txBody>
          <a:bodyPr wrap="square" lIns="9144" rIns="9144">
            <a:spAutoFit/>
          </a:bodyPr>
          <a:lstStyle/>
          <a:p>
            <a:r>
              <a:rPr sz="1000" b="1">
                <a:solidFill>
                  <a:srgbClr val="E8671B"/>
                </a:solidFill>
                <a:latin typeface="Aptos"/>
              </a:rPr>
              <a:t>START A CONVERSATION</a:t>
            </a:r>
          </a:p>
        </p:txBody>
      </p:sp>
      <p:sp>
        <p:nvSpPr>
          <p:cNvPr id="19" name="TextBox 18"/>
          <p:cNvSpPr txBox="1"/>
          <p:nvPr/>
        </p:nvSpPr>
        <p:spPr>
          <a:xfrm>
            <a:off x="7315200" y="2670048"/>
            <a:ext cx="1005840" cy="201168"/>
          </a:xfrm>
          <a:prstGeom prst="rect">
            <a:avLst/>
          </a:prstGeom>
          <a:noFill/>
        </p:spPr>
        <p:txBody>
          <a:bodyPr wrap="square" lIns="9144" rIns="9144">
            <a:spAutoFit/>
          </a:bodyPr>
          <a:lstStyle/>
          <a:p>
            <a:r>
              <a:rPr sz="750" b="1">
                <a:solidFill>
                  <a:srgbClr val="5B605A"/>
                </a:solidFill>
                <a:latin typeface="Aptos"/>
              </a:rPr>
              <a:t>PHONE</a:t>
            </a:r>
          </a:p>
        </p:txBody>
      </p:sp>
      <p:sp>
        <p:nvSpPr>
          <p:cNvPr id="20" name="TextBox 19"/>
          <p:cNvSpPr txBox="1"/>
          <p:nvPr/>
        </p:nvSpPr>
        <p:spPr>
          <a:xfrm>
            <a:off x="7315200" y="2889504"/>
            <a:ext cx="3977639" cy="310896"/>
          </a:xfrm>
          <a:prstGeom prst="rect">
            <a:avLst/>
          </a:prstGeom>
          <a:noFill/>
        </p:spPr>
        <p:txBody>
          <a:bodyPr wrap="square" lIns="9144" rIns="9144">
            <a:spAutoFit/>
          </a:bodyPr>
          <a:lstStyle/>
          <a:p>
            <a:r>
              <a:rPr sz="1500" b="1">
                <a:solidFill>
                  <a:srgbClr val="0F1110"/>
                </a:solidFill>
                <a:latin typeface="Aptos"/>
              </a:rPr>
              <a:t>07796 887 367</a:t>
            </a:r>
          </a:p>
        </p:txBody>
      </p:sp>
      <p:sp>
        <p:nvSpPr>
          <p:cNvPr id="21" name="Rectangle 20"/>
          <p:cNvSpPr/>
          <p:nvPr/>
        </p:nvSpPr>
        <p:spPr>
          <a:xfrm>
            <a:off x="7315200" y="3255264"/>
            <a:ext cx="3886200" cy="10972"/>
          </a:xfrm>
          <a:prstGeom prst="rect">
            <a:avLst/>
          </a:prstGeom>
          <a:solidFill>
            <a:srgbClr val="D8D6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7315200" y="3383280"/>
            <a:ext cx="1005840" cy="201168"/>
          </a:xfrm>
          <a:prstGeom prst="rect">
            <a:avLst/>
          </a:prstGeom>
          <a:noFill/>
        </p:spPr>
        <p:txBody>
          <a:bodyPr wrap="square" lIns="9144" rIns="9144">
            <a:spAutoFit/>
          </a:bodyPr>
          <a:lstStyle/>
          <a:p>
            <a:r>
              <a:rPr sz="750" b="1">
                <a:solidFill>
                  <a:srgbClr val="5B605A"/>
                </a:solidFill>
                <a:latin typeface="Aptos"/>
              </a:rPr>
              <a:t>EMAIL</a:t>
            </a:r>
          </a:p>
        </p:txBody>
      </p:sp>
      <p:sp>
        <p:nvSpPr>
          <p:cNvPr id="23" name="TextBox 22"/>
          <p:cNvSpPr txBox="1"/>
          <p:nvPr/>
        </p:nvSpPr>
        <p:spPr>
          <a:xfrm>
            <a:off x="7315200" y="3602736"/>
            <a:ext cx="3977639" cy="310896"/>
          </a:xfrm>
          <a:prstGeom prst="rect">
            <a:avLst/>
          </a:prstGeom>
          <a:noFill/>
        </p:spPr>
        <p:txBody>
          <a:bodyPr wrap="square" lIns="9144" rIns="9144">
            <a:spAutoFit/>
          </a:bodyPr>
          <a:lstStyle/>
          <a:p>
            <a:r>
              <a:rPr sz="1400" b="1">
                <a:solidFill>
                  <a:srgbClr val="0F1110"/>
                </a:solidFill>
                <a:latin typeface="Aptos"/>
              </a:rPr>
              <a:t>jd@recondevon.co.uk</a:t>
            </a:r>
          </a:p>
        </p:txBody>
      </p:sp>
      <p:sp>
        <p:nvSpPr>
          <p:cNvPr id="24" name="Rectangle 23"/>
          <p:cNvSpPr/>
          <p:nvPr/>
        </p:nvSpPr>
        <p:spPr>
          <a:xfrm>
            <a:off x="7315200" y="3968496"/>
            <a:ext cx="3886200" cy="10972"/>
          </a:xfrm>
          <a:prstGeom prst="rect">
            <a:avLst/>
          </a:prstGeom>
          <a:solidFill>
            <a:srgbClr val="D8D6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7315200" y="4096512"/>
            <a:ext cx="1005840" cy="201168"/>
          </a:xfrm>
          <a:prstGeom prst="rect">
            <a:avLst/>
          </a:prstGeom>
          <a:noFill/>
        </p:spPr>
        <p:txBody>
          <a:bodyPr wrap="square" lIns="9144" rIns="9144">
            <a:spAutoFit/>
          </a:bodyPr>
          <a:lstStyle/>
          <a:p>
            <a:r>
              <a:rPr sz="750" b="1">
                <a:solidFill>
                  <a:srgbClr val="5B605A"/>
                </a:solidFill>
                <a:latin typeface="Aptos"/>
              </a:rPr>
              <a:t>WEB</a:t>
            </a:r>
          </a:p>
        </p:txBody>
      </p:sp>
      <p:sp>
        <p:nvSpPr>
          <p:cNvPr id="26" name="TextBox 25"/>
          <p:cNvSpPr txBox="1"/>
          <p:nvPr/>
        </p:nvSpPr>
        <p:spPr>
          <a:xfrm>
            <a:off x="7315200" y="4315968"/>
            <a:ext cx="3977639" cy="310896"/>
          </a:xfrm>
          <a:prstGeom prst="rect">
            <a:avLst/>
          </a:prstGeom>
          <a:noFill/>
        </p:spPr>
        <p:txBody>
          <a:bodyPr wrap="square" lIns="9144" rIns="9144">
            <a:spAutoFit/>
          </a:bodyPr>
          <a:lstStyle/>
          <a:p>
            <a:r>
              <a:rPr sz="1400" b="1">
                <a:solidFill>
                  <a:srgbClr val="0F1110"/>
                </a:solidFill>
                <a:latin typeface="Aptos"/>
              </a:rPr>
              <a:t>recondevon.co.uk</a:t>
            </a:r>
          </a:p>
        </p:txBody>
      </p:sp>
      <p:sp>
        <p:nvSpPr>
          <p:cNvPr id="27" name="Rectangle 26"/>
          <p:cNvSpPr/>
          <p:nvPr/>
        </p:nvSpPr>
        <p:spPr>
          <a:xfrm>
            <a:off x="7315200" y="4681728"/>
            <a:ext cx="3886200" cy="10972"/>
          </a:xfrm>
          <a:prstGeom prst="rect">
            <a:avLst/>
          </a:prstGeom>
          <a:solidFill>
            <a:srgbClr val="D8D6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7315200" y="4809744"/>
            <a:ext cx="1005840" cy="201168"/>
          </a:xfrm>
          <a:prstGeom prst="rect">
            <a:avLst/>
          </a:prstGeom>
          <a:noFill/>
        </p:spPr>
        <p:txBody>
          <a:bodyPr wrap="square" lIns="9144" rIns="9144">
            <a:spAutoFit/>
          </a:bodyPr>
          <a:lstStyle/>
          <a:p>
            <a:r>
              <a:rPr sz="750" b="1">
                <a:solidFill>
                  <a:srgbClr val="5B605A"/>
                </a:solidFill>
                <a:latin typeface="Aptos"/>
              </a:rPr>
              <a:t>INSTAGRAM</a:t>
            </a:r>
          </a:p>
        </p:txBody>
      </p:sp>
      <p:sp>
        <p:nvSpPr>
          <p:cNvPr id="29" name="TextBox 28"/>
          <p:cNvSpPr txBox="1"/>
          <p:nvPr/>
        </p:nvSpPr>
        <p:spPr>
          <a:xfrm>
            <a:off x="7315200" y="5029200"/>
            <a:ext cx="3977639" cy="310896"/>
          </a:xfrm>
          <a:prstGeom prst="rect">
            <a:avLst/>
          </a:prstGeom>
          <a:noFill/>
        </p:spPr>
        <p:txBody>
          <a:bodyPr wrap="square" lIns="9144" rIns="9144">
            <a:spAutoFit/>
          </a:bodyPr>
          <a:lstStyle/>
          <a:p>
            <a:r>
              <a:rPr sz="1400" b="1">
                <a:solidFill>
                  <a:srgbClr val="0F1110"/>
                </a:solidFill>
                <a:latin typeface="Aptos"/>
              </a:rPr>
              <a:t>@recondevonuk</a:t>
            </a:r>
          </a:p>
        </p:txBody>
      </p:sp>
      <p:sp>
        <p:nvSpPr>
          <p:cNvPr id="30" name="Rectangle 29"/>
          <p:cNvSpPr/>
          <p:nvPr/>
        </p:nvSpPr>
        <p:spPr>
          <a:xfrm>
            <a:off x="7315200" y="5394959"/>
            <a:ext cx="3886200" cy="10972"/>
          </a:xfrm>
          <a:prstGeom prst="rect">
            <a:avLst/>
          </a:prstGeom>
          <a:solidFill>
            <a:srgbClr val="D8D6C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transition spd="med">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1237</Words>
  <Application>Microsoft Office PowerPoint</Application>
  <PresentationFormat>Widescreen</PresentationFormat>
  <Paragraphs>235</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James Dashwood</dc:creator>
  <cp:keywords/>
  <dc:description>generated using python-pptx</dc:description>
  <cp:lastModifiedBy>James Dashwood</cp:lastModifiedBy>
  <cp:revision>2</cp:revision>
  <dcterms:created xsi:type="dcterms:W3CDTF">2013-01-27T09:14:16Z</dcterms:created>
  <dcterms:modified xsi:type="dcterms:W3CDTF">2026-09-29T16:06:00Z</dcterms:modified>
  <cp:category/>
</cp:coreProperties>
</file>