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8" r:id="rId5"/>
    <p:sldId id="258" r:id="rId6"/>
    <p:sldId id="269" r:id="rId7"/>
    <p:sldId id="267" r:id="rId8"/>
    <p:sldId id="270" r:id="rId9"/>
    <p:sldId id="271" r:id="rId10"/>
    <p:sldId id="263" r:id="rId11"/>
    <p:sldId id="261" r:id="rId12"/>
    <p:sldId id="264" r:id="rId13"/>
    <p:sldId id="259" r:id="rId14"/>
    <p:sldId id="265" r:id="rId15"/>
    <p:sldId id="272" r:id="rId16"/>
    <p:sldId id="273" r:id="rId17"/>
    <p:sldId id="274" r:id="rId18"/>
    <p:sldId id="280" r:id="rId19"/>
    <p:sldId id="276" r:id="rId20"/>
    <p:sldId id="277" r:id="rId21"/>
    <p:sldId id="281" r:id="rId22"/>
    <p:sldId id="279" r:id="rId23"/>
    <p:sldId id="278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6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0" autoAdjust="0"/>
    <p:restoredTop sz="94660"/>
  </p:normalViewPr>
  <p:slideViewPr>
    <p:cSldViewPr snapToGrid="0">
      <p:cViewPr>
        <p:scale>
          <a:sx n="66" d="100"/>
          <a:sy n="66" d="100"/>
        </p:scale>
        <p:origin x="6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6857-8F83-4767-BAA6-5C355D6FA9AD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7795B9C-77BF-46BD-9218-BE2B3561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7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6857-8F83-4767-BAA6-5C355D6FA9AD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7795B9C-77BF-46BD-9218-BE2B3561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46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6857-8F83-4767-BAA6-5C355D6FA9AD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7795B9C-77BF-46BD-9218-BE2B3561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96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6857-8F83-4767-BAA6-5C355D6FA9AD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7795B9C-77BF-46BD-9218-BE2B35615398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309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6857-8F83-4767-BAA6-5C355D6FA9AD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7795B9C-77BF-46BD-9218-BE2B3561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478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6857-8F83-4767-BAA6-5C355D6FA9AD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B9C-77BF-46BD-9218-BE2B3561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992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6857-8F83-4767-BAA6-5C355D6FA9AD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B9C-77BF-46BD-9218-BE2B3561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736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6857-8F83-4767-BAA6-5C355D6FA9AD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B9C-77BF-46BD-9218-BE2B3561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529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1966857-8F83-4767-BAA6-5C355D6FA9AD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7795B9C-77BF-46BD-9218-BE2B3561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23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6857-8F83-4767-BAA6-5C355D6FA9AD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B9C-77BF-46BD-9218-BE2B3561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03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6857-8F83-4767-BAA6-5C355D6FA9AD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7795B9C-77BF-46BD-9218-BE2B3561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6857-8F83-4767-BAA6-5C355D6FA9AD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B9C-77BF-46BD-9218-BE2B3561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6857-8F83-4767-BAA6-5C355D6FA9AD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B9C-77BF-46BD-9218-BE2B3561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81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6857-8F83-4767-BAA6-5C355D6FA9AD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B9C-77BF-46BD-9218-BE2B3561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46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6857-8F83-4767-BAA6-5C355D6FA9AD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B9C-77BF-46BD-9218-BE2B3561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9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6857-8F83-4767-BAA6-5C355D6FA9AD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B9C-77BF-46BD-9218-BE2B3561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66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6857-8F83-4767-BAA6-5C355D6FA9AD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B9C-77BF-46BD-9218-BE2B3561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7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66857-8F83-4767-BAA6-5C355D6FA9AD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95B9C-77BF-46BD-9218-BE2B3561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808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OVqaB1KBGA?ecver=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inthefastlane.com/trauma-tribulation-032/" TargetMode="External"/><Relationship Id="rId2" Type="http://schemas.openxmlformats.org/officeDocument/2006/relationships/hyperlink" Target="http://www.vicburns.org.au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oxplastics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OVqaB1KBGA?ecver=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BURNS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Alex Novak</a:t>
            </a:r>
          </a:p>
          <a:p>
            <a:r>
              <a:rPr lang="en-GB" dirty="0" smtClean="0"/>
              <a:t>i3EM Educational Day 6</a:t>
            </a:r>
            <a:r>
              <a:rPr lang="en-GB" baseline="30000" dirty="0" smtClean="0"/>
              <a:t>th</a:t>
            </a:r>
            <a:r>
              <a:rPr lang="en-GB" dirty="0" smtClean="0"/>
              <a:t> July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Epidermal burns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Painful, red</a:t>
            </a:r>
          </a:p>
          <a:p>
            <a:r>
              <a:rPr lang="en-GB" dirty="0" smtClean="0"/>
              <a:t>Epidermis </a:t>
            </a:r>
            <a:r>
              <a:rPr lang="en-GB" dirty="0"/>
              <a:t>damaged but </a:t>
            </a:r>
            <a:r>
              <a:rPr lang="en-GB" dirty="0" smtClean="0"/>
              <a:t>intact</a:t>
            </a:r>
          </a:p>
          <a:p>
            <a:r>
              <a:rPr lang="en-GB" dirty="0" smtClean="0"/>
              <a:t>E.g. sunburn, flash from explosion</a:t>
            </a:r>
          </a:p>
          <a:p>
            <a:r>
              <a:rPr lang="en-GB" dirty="0"/>
              <a:t>stratified layers of the epidermis are burnt away </a:t>
            </a:r>
            <a:r>
              <a:rPr lang="en-GB" dirty="0" smtClean="0"/>
              <a:t>- </a:t>
            </a:r>
            <a:r>
              <a:rPr lang="en-GB" dirty="0"/>
              <a:t>healing occurs by regeneration of the epidermis from the basal </a:t>
            </a:r>
            <a:r>
              <a:rPr lang="en-GB" dirty="0" smtClean="0"/>
              <a:t>layer</a:t>
            </a:r>
          </a:p>
          <a:p>
            <a:r>
              <a:rPr lang="en-GB" dirty="0" smtClean="0"/>
              <a:t>May get some </a:t>
            </a:r>
            <a:r>
              <a:rPr lang="en-GB" dirty="0"/>
              <a:t>delayed </a:t>
            </a:r>
            <a:r>
              <a:rPr lang="en-GB" dirty="0" smtClean="0"/>
              <a:t>blistering</a:t>
            </a:r>
            <a:endParaRPr lang="en-GB" dirty="0" smtClean="0"/>
          </a:p>
          <a:p>
            <a:r>
              <a:rPr lang="en-GB" dirty="0" smtClean="0"/>
              <a:t>Should </a:t>
            </a:r>
            <a:r>
              <a:rPr lang="en-GB" dirty="0"/>
              <a:t>heal </a:t>
            </a:r>
            <a:r>
              <a:rPr lang="en-GB" dirty="0" smtClean="0"/>
              <a:t>within </a:t>
            </a:r>
            <a:r>
              <a:rPr lang="en-GB" dirty="0"/>
              <a:t>7 days </a:t>
            </a:r>
            <a:r>
              <a:rPr lang="en-GB" dirty="0"/>
              <a:t>	</a:t>
            </a:r>
          </a:p>
          <a:p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9990" y="2152077"/>
            <a:ext cx="5248117" cy="31601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9990" y="54369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NB: Epidermal </a:t>
            </a:r>
            <a:r>
              <a:rPr lang="en-GB" b="1" dirty="0"/>
              <a:t>burns are NOT included in the assessment of % total body surface area burnt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3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Superficial dermal burns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88270" y="2566395"/>
            <a:ext cx="6057262" cy="30550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Blistered</a:t>
            </a:r>
            <a:r>
              <a:rPr lang="en-GB" dirty="0"/>
              <a:t>, painful pale pink/red, raw </a:t>
            </a:r>
          </a:p>
          <a:p>
            <a:r>
              <a:rPr lang="en-GB" dirty="0"/>
              <a:t>Brisk capillary return within burns wound 	</a:t>
            </a:r>
            <a:endParaRPr lang="en-GB" dirty="0" smtClean="0"/>
          </a:p>
          <a:p>
            <a:r>
              <a:rPr lang="en-GB" dirty="0"/>
              <a:t>Involve papillary dermis – pain due to exposure of sensory </a:t>
            </a:r>
            <a:r>
              <a:rPr lang="en-GB" dirty="0" smtClean="0"/>
              <a:t>nerves</a:t>
            </a:r>
          </a:p>
          <a:p>
            <a:r>
              <a:rPr lang="en-GB" dirty="0"/>
              <a:t>heal spontaneously by epithelialisation within 14 days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4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 dermal burns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Sluggish </a:t>
            </a:r>
            <a:r>
              <a:rPr lang="en-GB" dirty="0"/>
              <a:t>capillary return </a:t>
            </a:r>
          </a:p>
          <a:p>
            <a:r>
              <a:rPr lang="en-GB" dirty="0"/>
              <a:t>Less painful, dark pink to </a:t>
            </a:r>
            <a:r>
              <a:rPr lang="en-GB" dirty="0" smtClean="0"/>
              <a:t>red</a:t>
            </a:r>
          </a:p>
          <a:p>
            <a:r>
              <a:rPr lang="en-GB" dirty="0"/>
              <a:t>zone of damaged non-viable tissue extending into the dermis, with damaged but viable dermal tissue at the </a:t>
            </a:r>
            <a:r>
              <a:rPr lang="en-GB" dirty="0" smtClean="0"/>
              <a:t>base</a:t>
            </a:r>
          </a:p>
          <a:p>
            <a:r>
              <a:rPr lang="en-GB" dirty="0" smtClean="0"/>
              <a:t>preservation </a:t>
            </a:r>
            <a:r>
              <a:rPr lang="en-GB" dirty="0"/>
              <a:t>of the damaged but viable tissue </a:t>
            </a:r>
            <a:r>
              <a:rPr lang="en-GB" dirty="0" smtClean="0"/>
              <a:t>= pivotal </a:t>
            </a:r>
            <a:r>
              <a:rPr lang="en-GB" dirty="0"/>
              <a:t>in preventing burn wound </a:t>
            </a:r>
            <a:r>
              <a:rPr lang="en-GB" dirty="0" smtClean="0"/>
              <a:t>progression</a:t>
            </a:r>
          </a:p>
          <a:p>
            <a:r>
              <a:rPr lang="en-GB" dirty="0"/>
              <a:t>not possible to predict healing times of these burns early after </a:t>
            </a:r>
            <a:r>
              <a:rPr lang="en-GB" dirty="0" smtClean="0"/>
              <a:t>injury – review over </a:t>
            </a:r>
            <a:r>
              <a:rPr lang="en-GB" dirty="0"/>
              <a:t>2 – 3 </a:t>
            </a:r>
            <a:r>
              <a:rPr lang="en-GB" dirty="0" smtClean="0"/>
              <a:t>days</a:t>
            </a:r>
            <a:r>
              <a:rPr lang="en-GB" dirty="0" smtClean="0"/>
              <a:t> </a:t>
            </a:r>
            <a:r>
              <a:rPr lang="en-GB" dirty="0"/>
              <a:t>	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5280" y="2796896"/>
            <a:ext cx="5861767" cy="33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Deep dermal burns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Deep </a:t>
            </a:r>
            <a:r>
              <a:rPr lang="en-GB" dirty="0"/>
              <a:t>red or white colour, dull sensation, severely delayed or absent capillary </a:t>
            </a:r>
            <a:r>
              <a:rPr lang="en-GB" dirty="0" smtClean="0"/>
              <a:t>return</a:t>
            </a:r>
          </a:p>
          <a:p>
            <a:r>
              <a:rPr lang="en-GB" dirty="0"/>
              <a:t>characterised by the early (within hours) development of extensive blisters, which usually rupture </a:t>
            </a:r>
            <a:r>
              <a:rPr lang="en-GB" dirty="0" smtClean="0"/>
              <a:t>early</a:t>
            </a:r>
          </a:p>
          <a:p>
            <a:r>
              <a:rPr lang="en-GB" dirty="0"/>
              <a:t>extensive destruction of the dermal vascular plexus</a:t>
            </a:r>
            <a:endParaRPr lang="en-GB" dirty="0" smtClean="0"/>
          </a:p>
          <a:p>
            <a:r>
              <a:rPr lang="en-GB" dirty="0" smtClean="0"/>
              <a:t>Dry – less exudate than superficial burns</a:t>
            </a:r>
            <a:r>
              <a:rPr lang="en-GB" dirty="0"/>
              <a:t>	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123" y="2162754"/>
            <a:ext cx="6198165" cy="36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thickness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both epidermis </a:t>
            </a:r>
            <a:r>
              <a:rPr lang="en-GB" dirty="0"/>
              <a:t>and </a:t>
            </a:r>
            <a:r>
              <a:rPr lang="en-GB" dirty="0" smtClean="0"/>
              <a:t>dermis destroyed </a:t>
            </a:r>
            <a:r>
              <a:rPr lang="en-GB" dirty="0"/>
              <a:t>and may penetrate more deeply into underlying </a:t>
            </a:r>
            <a:r>
              <a:rPr lang="en-GB" dirty="0" smtClean="0"/>
              <a:t>structures</a:t>
            </a:r>
          </a:p>
          <a:p>
            <a:r>
              <a:rPr lang="en-GB" dirty="0" smtClean="0"/>
              <a:t>dense </a:t>
            </a:r>
            <a:r>
              <a:rPr lang="en-GB" dirty="0"/>
              <a:t>white, waxy or even charred </a:t>
            </a:r>
            <a:r>
              <a:rPr lang="en-GB" dirty="0" smtClean="0"/>
              <a:t>appearance</a:t>
            </a:r>
          </a:p>
          <a:p>
            <a:r>
              <a:rPr lang="en-GB" dirty="0" smtClean="0"/>
              <a:t>sensory </a:t>
            </a:r>
            <a:r>
              <a:rPr lang="en-GB" dirty="0"/>
              <a:t>nerves in the dermis are destroyed </a:t>
            </a:r>
            <a:r>
              <a:rPr lang="en-GB" dirty="0" smtClean="0"/>
              <a:t>- sensation </a:t>
            </a:r>
            <a:r>
              <a:rPr lang="en-GB" dirty="0"/>
              <a:t>to pinprick is </a:t>
            </a:r>
            <a:r>
              <a:rPr lang="en-GB" dirty="0" smtClean="0"/>
              <a:t>lost</a:t>
            </a:r>
          </a:p>
          <a:p>
            <a:r>
              <a:rPr lang="en-GB" dirty="0" smtClean="0"/>
              <a:t>coagulated </a:t>
            </a:r>
            <a:r>
              <a:rPr lang="en-GB" dirty="0"/>
              <a:t>dead </a:t>
            </a:r>
            <a:r>
              <a:rPr lang="en-GB" dirty="0" smtClean="0"/>
              <a:t>skin (eschar) </a:t>
            </a:r>
            <a:r>
              <a:rPr lang="en-GB" dirty="0"/>
              <a:t>of a full thickness </a:t>
            </a:r>
            <a:r>
              <a:rPr lang="en-GB" dirty="0" smtClean="0"/>
              <a:t>burn has </a:t>
            </a:r>
            <a:r>
              <a:rPr lang="en-GB" dirty="0"/>
              <a:t>a leathery </a:t>
            </a:r>
            <a:r>
              <a:rPr lang="en-GB" dirty="0" smtClean="0"/>
              <a:t>appearance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7250" y="2336873"/>
            <a:ext cx="6318077" cy="34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Burns Assessment - area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Use Rule of 9s (adults)</a:t>
            </a:r>
          </a:p>
          <a:p>
            <a:r>
              <a:rPr lang="en-GB" dirty="0" smtClean="0"/>
              <a:t>Paediatric charts </a:t>
            </a:r>
            <a:r>
              <a:rPr lang="en-GB" dirty="0" err="1" smtClean="0"/>
              <a:t>avaialble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78" y="2336873"/>
            <a:ext cx="6240245" cy="4069724"/>
          </a:xfrm>
        </p:spPr>
      </p:pic>
    </p:spTree>
    <p:extLst>
      <p:ext uri="{BB962C8B-B14F-4D97-AF65-F5344CB8AC3E}">
        <p14:creationId xmlns:p14="http://schemas.microsoft.com/office/powerpoint/2010/main" val="2128476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Burns assessment - 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ask for </a:t>
            </a:r>
            <a:r>
              <a:rPr lang="en-GB" dirty="0" smtClean="0"/>
              <a:t>help if unsure – senior/specialty (plastics)</a:t>
            </a:r>
          </a:p>
          <a:p>
            <a:r>
              <a:rPr lang="en-GB" dirty="0" smtClean="0"/>
              <a:t>do </a:t>
            </a:r>
            <a:r>
              <a:rPr lang="en-GB" dirty="0"/>
              <a:t>not include erythema in the overall %TBSA burn </a:t>
            </a:r>
            <a:r>
              <a:rPr lang="en-GB" dirty="0" smtClean="0"/>
              <a:t>assessment</a:t>
            </a:r>
          </a:p>
          <a:p>
            <a:r>
              <a:rPr lang="en-GB" dirty="0"/>
              <a:t>Do not assume a red burn wound appearance means the burn is superficial</a:t>
            </a:r>
          </a:p>
          <a:p>
            <a:r>
              <a:rPr lang="en-GB" dirty="0"/>
              <a:t>Check if the epidermis is attached in areas of epidermal burn</a:t>
            </a:r>
          </a:p>
          <a:p>
            <a:r>
              <a:rPr lang="en-GB" dirty="0" smtClean="0"/>
              <a:t>Be mindful of burn injuries in older people…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278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Burns assessment in the elderly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Burn injuries in older people are complex for several reasons:</a:t>
            </a:r>
          </a:p>
          <a:p>
            <a:r>
              <a:rPr lang="en-GB" dirty="0"/>
              <a:t>Superficial burns are uncommon in older </a:t>
            </a:r>
            <a:r>
              <a:rPr lang="en-GB" dirty="0" smtClean="0"/>
              <a:t>people – as the </a:t>
            </a:r>
            <a:r>
              <a:rPr lang="en-GB" dirty="0"/>
              <a:t>dermis becomes thinner as people age, the same burn in a young person, is likely to be deeper in an older person.</a:t>
            </a:r>
          </a:p>
          <a:p>
            <a:r>
              <a:rPr lang="en-GB" dirty="0"/>
              <a:t>Older people are more likely to have co-morbidities which can complicate and delay wound </a:t>
            </a:r>
            <a:r>
              <a:rPr lang="en-GB" dirty="0" smtClean="0"/>
              <a:t>healing</a:t>
            </a:r>
            <a:endParaRPr lang="en-GB" dirty="0"/>
          </a:p>
          <a:p>
            <a:r>
              <a:rPr lang="en-GB" dirty="0"/>
              <a:t>The burn injury can be a symptom of broader health concerns relating to frailty and safety </a:t>
            </a:r>
            <a:endParaRPr lang="en-GB" dirty="0" smtClean="0"/>
          </a:p>
          <a:p>
            <a:r>
              <a:rPr lang="en-GB" dirty="0" smtClean="0"/>
              <a:t>Frequent </a:t>
            </a:r>
            <a:r>
              <a:rPr lang="en-GB" dirty="0"/>
              <a:t>reassessment of the wound particularly in the first 3 days following </a:t>
            </a:r>
            <a:r>
              <a:rPr lang="en-GB" dirty="0" smtClean="0"/>
              <a:t>injury recommended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7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Minor burns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475" y="2169447"/>
            <a:ext cx="9523708" cy="4012411"/>
          </a:xfrm>
        </p:spPr>
        <p:txBody>
          <a:bodyPr>
            <a:normAutofit/>
          </a:bodyPr>
          <a:lstStyle/>
          <a:p>
            <a:r>
              <a:rPr lang="en-GB" dirty="0" smtClean="0"/>
              <a:t>Minor burns = &lt;10% TBSA (adult) or &lt;5% TBSA (child)</a:t>
            </a:r>
          </a:p>
          <a:p>
            <a:r>
              <a:rPr lang="en-GB" dirty="0"/>
              <a:t>vast majority of superficial </a:t>
            </a:r>
            <a:r>
              <a:rPr lang="en-GB" dirty="0" smtClean="0"/>
              <a:t>burns </a:t>
            </a:r>
            <a:r>
              <a:rPr lang="en-GB" dirty="0"/>
              <a:t>should heal in 10 – 12 days without </a:t>
            </a:r>
            <a:r>
              <a:rPr lang="en-GB" dirty="0" smtClean="0"/>
              <a:t>complication</a:t>
            </a:r>
          </a:p>
          <a:p>
            <a:r>
              <a:rPr lang="en-GB" dirty="0" smtClean="0"/>
              <a:t>F – First Aid (20mins immersion cold water for up to 3hrs)</a:t>
            </a:r>
          </a:p>
          <a:p>
            <a:r>
              <a:rPr lang="en-GB" dirty="0" smtClean="0"/>
              <a:t>A – Analgesia (multimodal)</a:t>
            </a:r>
          </a:p>
          <a:p>
            <a:r>
              <a:rPr lang="en-GB" dirty="0" smtClean="0"/>
              <a:t>C – Clean (and </a:t>
            </a:r>
            <a:r>
              <a:rPr lang="en-GB" dirty="0" err="1" smtClean="0"/>
              <a:t>deroof</a:t>
            </a:r>
            <a:r>
              <a:rPr lang="en-GB" dirty="0" smtClean="0"/>
              <a:t>)</a:t>
            </a:r>
          </a:p>
          <a:p>
            <a:r>
              <a:rPr lang="en-GB" dirty="0" smtClean="0"/>
              <a:t>A - Assess</a:t>
            </a:r>
          </a:p>
          <a:p>
            <a:r>
              <a:rPr lang="en-GB" dirty="0" smtClean="0"/>
              <a:t>D – Dress   (superficial - standard vs deep - silver)</a:t>
            </a:r>
          </a:p>
          <a:p>
            <a:r>
              <a:rPr lang="en-GB" dirty="0" smtClean="0"/>
              <a:t>E - Elevate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065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Burn </a:t>
            </a:r>
            <a:r>
              <a:rPr lang="en-GB" dirty="0" smtClean="0"/>
              <a:t>Assessment - again</a:t>
            </a:r>
            <a:endParaRPr lang="en-GB" dirty="0"/>
          </a:p>
        </p:txBody>
      </p:sp>
      <p:pic>
        <p:nvPicPr>
          <p:cNvPr id="6" name="NOVqaB1KBG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3447" y="2182299"/>
            <a:ext cx="7696671" cy="432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Common presentation to ED</a:t>
            </a:r>
          </a:p>
          <a:p>
            <a:r>
              <a:rPr lang="en-GB" dirty="0" smtClean="0"/>
              <a:t>Range of severity from mild to life-threatening</a:t>
            </a:r>
          </a:p>
          <a:p>
            <a:r>
              <a:rPr lang="en-GB" dirty="0" smtClean="0"/>
              <a:t>Challenges include: </a:t>
            </a:r>
          </a:p>
          <a:p>
            <a:pPr lvl="1"/>
            <a:r>
              <a:rPr lang="en-GB" dirty="0" smtClean="0"/>
              <a:t>Assessment of injury</a:t>
            </a:r>
          </a:p>
          <a:p>
            <a:pPr lvl="1"/>
            <a:r>
              <a:rPr lang="en-GB" dirty="0" smtClean="0"/>
              <a:t>Initiating  correct treatment plan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ppropriate specialty referral</a:t>
            </a:r>
          </a:p>
          <a:p>
            <a:pPr lvl="1"/>
            <a:r>
              <a:rPr lang="en-GB" dirty="0" smtClean="0"/>
              <a:t>Transfer issues</a:t>
            </a:r>
          </a:p>
          <a:p>
            <a:r>
              <a:rPr lang="en-GB" dirty="0"/>
              <a:t>Often lack of </a:t>
            </a:r>
            <a:r>
              <a:rPr lang="en-GB" dirty="0" smtClean="0"/>
              <a:t>clinical confidence in ED staff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3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burns management – Airway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KEY STEPS:</a:t>
            </a:r>
          </a:p>
          <a:p>
            <a:r>
              <a:rPr lang="en-GB" b="1" dirty="0"/>
              <a:t>ASSESS AIRWAY STABILITY</a:t>
            </a:r>
            <a:endParaRPr lang="en-GB" dirty="0"/>
          </a:p>
          <a:p>
            <a:r>
              <a:rPr lang="en-GB" b="1" dirty="0"/>
              <a:t>ASSESS FOR INHALATION INJURY</a:t>
            </a:r>
            <a:endParaRPr lang="en-GB" dirty="0"/>
          </a:p>
          <a:p>
            <a:r>
              <a:rPr lang="en-GB" b="1" dirty="0"/>
              <a:t>CONSIDER INTUBATION</a:t>
            </a:r>
            <a:endParaRPr lang="en-GB" dirty="0"/>
          </a:p>
          <a:p>
            <a:r>
              <a:rPr lang="en-GB" b="1" dirty="0"/>
              <a:t>MAINTAIN SPINAL PRECAUTIONS IF INDICATED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2494416"/>
            <a:ext cx="26670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81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Major burns management – </a:t>
            </a:r>
            <a:r>
              <a:rPr lang="en-GB" dirty="0" smtClean="0"/>
              <a:t>Breathing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KEY STEPS:</a:t>
            </a:r>
            <a:endParaRPr lang="en-GB" dirty="0"/>
          </a:p>
          <a:p>
            <a:r>
              <a:rPr lang="en-GB" b="1" dirty="0"/>
              <a:t>Administer High Flow 100% Oxygen</a:t>
            </a:r>
            <a:endParaRPr lang="en-GB" dirty="0"/>
          </a:p>
          <a:p>
            <a:r>
              <a:rPr lang="en-GB" b="1" dirty="0"/>
              <a:t>Assess Breathing</a:t>
            </a:r>
            <a:endParaRPr lang="en-GB" dirty="0"/>
          </a:p>
          <a:p>
            <a:r>
              <a:rPr lang="en-GB" b="1" dirty="0"/>
              <a:t>Assess for Circumferential Chest Burns</a:t>
            </a:r>
            <a:endParaRPr lang="en-GB" dirty="0"/>
          </a:p>
          <a:p>
            <a:r>
              <a:rPr lang="en-GB" b="1" dirty="0"/>
              <a:t>Assess for </a:t>
            </a:r>
            <a:r>
              <a:rPr lang="en-GB" b="1" dirty="0" err="1"/>
              <a:t>COHb</a:t>
            </a:r>
            <a:r>
              <a:rPr lang="en-GB" b="1" dirty="0"/>
              <a:t> Poisoning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32" y="2500456"/>
            <a:ext cx="4728254" cy="359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86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Major burns management – </a:t>
            </a:r>
            <a:r>
              <a:rPr lang="en-GB" dirty="0" smtClean="0"/>
              <a:t>Circulation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KEY STEPS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b="1" dirty="0"/>
              <a:t>Inspect for any obvious bleeding – stop with direct pressure.</a:t>
            </a:r>
            <a:endParaRPr lang="en-GB" dirty="0"/>
          </a:p>
          <a:p>
            <a:r>
              <a:rPr lang="en-GB" b="1" dirty="0"/>
              <a:t>Check heart rate, blood pressure and neck veins.</a:t>
            </a:r>
            <a:endParaRPr lang="en-GB" dirty="0"/>
          </a:p>
          <a:p>
            <a:r>
              <a:rPr lang="en-GB" b="1" dirty="0"/>
              <a:t>Insert two large-bore peripheral intravenous (IV) cannulas,</a:t>
            </a:r>
            <a:endParaRPr lang="en-GB" dirty="0"/>
          </a:p>
          <a:p>
            <a:r>
              <a:rPr lang="en-GB" b="1" dirty="0"/>
              <a:t>Commence fluid resuscitation as indicated.</a:t>
            </a:r>
            <a:endParaRPr lang="en-GB" dirty="0"/>
          </a:p>
          <a:p>
            <a:r>
              <a:rPr lang="en-GB" b="1" dirty="0"/>
              <a:t>Check capillary refill and temperature of unburnt skin.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992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Fluid Resuscitation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08626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NB vital to </a:t>
            </a:r>
            <a:r>
              <a:rPr lang="en-GB" dirty="0"/>
              <a:t>assess the adequacy of fluid resuscitation by measuring urine output and other perfusion markers </a:t>
            </a:r>
            <a:r>
              <a:rPr lang="en-GB" dirty="0" smtClean="0"/>
              <a:t>(urine </a:t>
            </a:r>
            <a:r>
              <a:rPr lang="en-GB" dirty="0"/>
              <a:t>output should be maintained at 0.5 – 1.0mL/kg/hr in </a:t>
            </a:r>
            <a:r>
              <a:rPr lang="en-GB" dirty="0" smtClean="0"/>
              <a:t>adult)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07" y="2217135"/>
            <a:ext cx="6692900" cy="3065463"/>
          </a:xfrm>
        </p:spPr>
      </p:pic>
    </p:spTree>
    <p:extLst>
      <p:ext uri="{BB962C8B-B14F-4D97-AF65-F5344CB8AC3E}">
        <p14:creationId xmlns:p14="http://schemas.microsoft.com/office/powerpoint/2010/main" val="4177430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Major burns management – </a:t>
            </a:r>
            <a:r>
              <a:rPr lang="en-GB" dirty="0" smtClean="0"/>
              <a:t>Disability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KEY STEPS</a:t>
            </a:r>
            <a:r>
              <a:rPr lang="en-GB" dirty="0"/>
              <a:t>:</a:t>
            </a:r>
          </a:p>
          <a:p>
            <a:r>
              <a:rPr lang="en-GB" b="1" dirty="0"/>
              <a:t>Assess consciousness.</a:t>
            </a:r>
            <a:endParaRPr lang="en-GB" dirty="0"/>
          </a:p>
          <a:p>
            <a:r>
              <a:rPr lang="en-GB" b="1" dirty="0"/>
              <a:t>Check blood glucose.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640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Major burns management – </a:t>
            </a:r>
            <a:r>
              <a:rPr lang="en-GB" dirty="0" smtClean="0"/>
              <a:t>Exposure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KEY STEPS:</a:t>
            </a:r>
            <a:endParaRPr lang="en-GB" dirty="0"/>
          </a:p>
          <a:p>
            <a:r>
              <a:rPr lang="en-GB" b="1" dirty="0"/>
              <a:t>Expose the patient, remove clothing and any jewellery.</a:t>
            </a:r>
            <a:endParaRPr lang="en-GB" dirty="0"/>
          </a:p>
          <a:p>
            <a:r>
              <a:rPr lang="en-GB" b="1" dirty="0"/>
              <a:t>Examine from head to toe (including posterior surfaces) for burns and other injuries.</a:t>
            </a:r>
            <a:endParaRPr lang="en-GB" dirty="0"/>
          </a:p>
          <a:p>
            <a:r>
              <a:rPr lang="en-GB" b="1" dirty="0"/>
              <a:t>Keep the patient warm and cover again ASAP to minimise heat loss</a:t>
            </a:r>
            <a:r>
              <a:rPr lang="en-GB" b="1" dirty="0" smtClean="0"/>
              <a:t>.</a:t>
            </a:r>
          </a:p>
          <a:p>
            <a:r>
              <a:rPr lang="en-GB" b="1" dirty="0" smtClean="0"/>
              <a:t>NB Tetanus prophylaxis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343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Electrical Injuries – early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KEY STEPS:</a:t>
            </a:r>
            <a:endParaRPr lang="en-GB" dirty="0"/>
          </a:p>
          <a:p>
            <a:r>
              <a:rPr lang="en-GB" b="1" dirty="0"/>
              <a:t>Cardiac Monitoring</a:t>
            </a:r>
            <a:endParaRPr lang="en-GB" dirty="0"/>
          </a:p>
          <a:p>
            <a:r>
              <a:rPr lang="en-GB" b="1" dirty="0"/>
              <a:t>Aggressive Management of </a:t>
            </a:r>
            <a:r>
              <a:rPr lang="en-GB" b="1" dirty="0" err="1"/>
              <a:t>Myoglobinuria</a:t>
            </a:r>
            <a:endParaRPr lang="en-GB" dirty="0"/>
          </a:p>
          <a:p>
            <a:r>
              <a:rPr lang="en-GB" b="1" dirty="0"/>
              <a:t>Additional Fluid Resuscitation </a:t>
            </a:r>
            <a:endParaRPr lang="en-GB" dirty="0"/>
          </a:p>
          <a:p>
            <a:r>
              <a:rPr lang="en-GB" b="1" dirty="0"/>
              <a:t>Management of Compartment Syndrome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403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Chemical burns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898" y="2375509"/>
            <a:ext cx="9613861" cy="3599316"/>
          </a:xfrm>
        </p:spPr>
        <p:txBody>
          <a:bodyPr/>
          <a:lstStyle/>
          <a:p>
            <a:r>
              <a:rPr lang="en-GB" dirty="0" smtClean="0"/>
              <a:t>Determine the following:</a:t>
            </a:r>
          </a:p>
          <a:p>
            <a:pPr lvl="1"/>
            <a:r>
              <a:rPr lang="en-GB" dirty="0"/>
              <a:t>The type of agent involved and how much</a:t>
            </a:r>
          </a:p>
          <a:p>
            <a:pPr lvl="1"/>
            <a:r>
              <a:rPr lang="en-GB" dirty="0"/>
              <a:t>Strength and concentration of the agent</a:t>
            </a:r>
          </a:p>
          <a:p>
            <a:pPr lvl="1"/>
            <a:r>
              <a:rPr lang="en-GB" dirty="0"/>
              <a:t>Site of contact and whether swallowed or inhaled</a:t>
            </a:r>
          </a:p>
          <a:p>
            <a:pPr lvl="1"/>
            <a:r>
              <a:rPr lang="en-GB" dirty="0"/>
              <a:t>Manner and duration of contact</a:t>
            </a:r>
          </a:p>
          <a:p>
            <a:pPr lvl="1"/>
            <a:r>
              <a:rPr lang="en-GB" dirty="0"/>
              <a:t>Mechanism of action of the </a:t>
            </a:r>
            <a:r>
              <a:rPr lang="en-GB" dirty="0" smtClean="0"/>
              <a:t>chemical</a:t>
            </a:r>
          </a:p>
          <a:p>
            <a:r>
              <a:rPr lang="en-GB" dirty="0" smtClean="0"/>
              <a:t>Decontamination </a:t>
            </a:r>
            <a:r>
              <a:rPr lang="en-GB" dirty="0"/>
              <a:t>of the burn injury (likely water irrigation</a:t>
            </a:r>
            <a:r>
              <a:rPr lang="en-GB" dirty="0" smtClean="0"/>
              <a:t>)</a:t>
            </a:r>
          </a:p>
          <a:p>
            <a:r>
              <a:rPr lang="en-GB" dirty="0" smtClean="0"/>
              <a:t>If appropriate </a:t>
            </a:r>
            <a:r>
              <a:rPr lang="en-GB" dirty="0"/>
              <a:t>administration of a buffer or neutralising agent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286" y="2245208"/>
            <a:ext cx="3866012" cy="213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5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575428"/>
            <a:ext cx="9613861" cy="1080938"/>
          </a:xfrm>
        </p:spPr>
        <p:txBody>
          <a:bodyPr/>
          <a:lstStyle/>
          <a:p>
            <a:r>
              <a:rPr lang="en-GB" dirty="0" smtClean="0"/>
              <a:t>Chemical burns – specific agents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981580"/>
              </p:ext>
            </p:extLst>
          </p:nvPr>
        </p:nvGraphicFramePr>
        <p:xfrm>
          <a:off x="464421" y="1466279"/>
          <a:ext cx="11129606" cy="5221491"/>
        </p:xfrm>
        <a:graphic>
          <a:graphicData uri="http://schemas.openxmlformats.org/drawingml/2006/table">
            <a:tbl>
              <a:tblPr/>
              <a:tblGrid>
                <a:gridCol w="1761722"/>
                <a:gridCol w="3922756"/>
                <a:gridCol w="5445128"/>
              </a:tblGrid>
              <a:tr h="589690"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</a:rPr>
                        <a:t>Agent</a:t>
                      </a:r>
                    </a:p>
                  </a:txBody>
                  <a:tcPr marL="37883" marR="37883" marT="18941" marB="1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</a:rPr>
                        <a:t>Characteristics</a:t>
                      </a:r>
                    </a:p>
                  </a:txBody>
                  <a:tcPr marL="37883" marR="37883" marT="18941" marB="1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Treatment</a:t>
                      </a:r>
                    </a:p>
                  </a:txBody>
                  <a:tcPr marL="37883" marR="37883" marT="18941" marB="1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8946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Hydrofluoric </a:t>
                      </a:r>
                      <a:r>
                        <a:rPr lang="en-GB" sz="1800" b="1" dirty="0"/>
                        <a:t>acid</a:t>
                      </a:r>
                      <a:endParaRPr lang="en-GB" sz="1800" dirty="0"/>
                    </a:p>
                  </a:txBody>
                  <a:tcPr marL="37883" marR="37883" marT="18941" marB="1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Very </a:t>
                      </a:r>
                      <a:r>
                        <a:rPr lang="en-GB" sz="1800" dirty="0"/>
                        <a:t>painful. Contact with very small amounts of industrial strength acid can be fatal. Can cause arrhythmias.</a:t>
                      </a:r>
                    </a:p>
                  </a:txBody>
                  <a:tcPr marL="37883" marR="37883" marT="18941" marB="1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 smtClean="0"/>
                    </a:p>
                    <a:p>
                      <a:r>
                        <a:rPr lang="en-GB" sz="1800" dirty="0" smtClean="0"/>
                        <a:t>Irrigate </a:t>
                      </a:r>
                      <a:r>
                        <a:rPr lang="en-GB" sz="1800" dirty="0"/>
                        <a:t>with water. </a:t>
                      </a:r>
                      <a:r>
                        <a:rPr lang="en-GB" sz="1800" dirty="0" smtClean="0"/>
                        <a:t>and </a:t>
                      </a:r>
                      <a:r>
                        <a:rPr lang="en-GB" sz="1800" dirty="0"/>
                        <a:t>prevent systemic toxicity.</a:t>
                      </a:r>
                      <a:br>
                        <a:rPr lang="en-GB" sz="1800" dirty="0"/>
                      </a:br>
                      <a:r>
                        <a:rPr lang="en-GB" sz="1800" dirty="0"/>
                        <a:t>Neutralise with topical calcium gluconate burn gel or local injection with 10% calcium gluconate</a:t>
                      </a:r>
                      <a:br>
                        <a:rPr lang="en-GB" sz="1800" dirty="0"/>
                      </a:br>
                      <a:endParaRPr lang="en-GB" sz="1800" dirty="0"/>
                    </a:p>
                  </a:txBody>
                  <a:tcPr marL="37883" marR="37883" marT="18941" marB="1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1143">
                <a:tc>
                  <a:txBody>
                    <a:bodyPr/>
                    <a:lstStyle/>
                    <a:p>
                      <a:r>
                        <a:rPr lang="en-GB" sz="1800" b="1" dirty="0"/>
                        <a:t>Cement (alkali)</a:t>
                      </a:r>
                      <a:endParaRPr lang="en-GB" sz="1800" dirty="0"/>
                    </a:p>
                  </a:txBody>
                  <a:tcPr marL="37883" marR="37883" marT="18941" marB="1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Penetrates </a:t>
                      </a:r>
                      <a:r>
                        <a:rPr lang="en-GB" sz="1800" dirty="0"/>
                        <a:t>clothing, combines with sweat and creates an exothermic </a:t>
                      </a:r>
                      <a:r>
                        <a:rPr lang="en-GB" sz="1800" dirty="0" smtClean="0"/>
                        <a:t>reaction. Acts </a:t>
                      </a:r>
                      <a:r>
                        <a:rPr lang="en-GB" sz="1800" dirty="0"/>
                        <a:t>as a </a:t>
                      </a:r>
                      <a:r>
                        <a:rPr lang="en-GB" sz="1800" dirty="0" err="1"/>
                        <a:t>dessicant</a:t>
                      </a:r>
                      <a:r>
                        <a:rPr lang="en-GB" sz="1800" dirty="0"/>
                        <a:t> and alkali</a:t>
                      </a:r>
                      <a:r>
                        <a:rPr lang="en-GB" sz="1800" dirty="0" smtClean="0"/>
                        <a:t>. Pain </a:t>
                      </a:r>
                      <a:r>
                        <a:rPr lang="en-GB" sz="1800" dirty="0"/>
                        <a:t>and burning sensation do not occur immediately.</a:t>
                      </a:r>
                    </a:p>
                  </a:txBody>
                  <a:tcPr marL="37883" marR="37883" marT="18941" marB="1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Prolonged irrigation with water.</a:t>
                      </a:r>
                    </a:p>
                  </a:txBody>
                  <a:tcPr marL="37883" marR="37883" marT="18941" marB="1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4654">
                <a:tc>
                  <a:txBody>
                    <a:bodyPr/>
                    <a:lstStyle/>
                    <a:p>
                      <a:r>
                        <a:rPr lang="en-GB" sz="1800" b="1"/>
                        <a:t>Phosphorous</a:t>
                      </a:r>
                      <a:endParaRPr lang="en-GB" sz="1800"/>
                    </a:p>
                  </a:txBody>
                  <a:tcPr marL="37883" marR="37883" marT="18941" marB="1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Ignites </a:t>
                      </a:r>
                      <a:r>
                        <a:rPr lang="en-GB" sz="1800" dirty="0"/>
                        <a:t>in presence of </a:t>
                      </a:r>
                      <a:r>
                        <a:rPr lang="en-GB" sz="1800" dirty="0" smtClean="0"/>
                        <a:t>air</a:t>
                      </a:r>
                      <a:endParaRPr lang="en-GB" sz="1800" dirty="0"/>
                    </a:p>
                  </a:txBody>
                  <a:tcPr marL="37883" marR="37883" marT="18941" marB="1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Water irrigation</a:t>
                      </a:r>
                      <a:br>
                        <a:rPr lang="en-GB" sz="1800" dirty="0"/>
                      </a:br>
                      <a:r>
                        <a:rPr lang="en-GB" sz="1800" dirty="0"/>
                        <a:t>Debride visible </a:t>
                      </a:r>
                      <a:r>
                        <a:rPr lang="en-GB" sz="1800" dirty="0" smtClean="0"/>
                        <a:t>particles</a:t>
                      </a:r>
                      <a:endParaRPr lang="en-GB" sz="1800" dirty="0"/>
                    </a:p>
                  </a:txBody>
                  <a:tcPr marL="37883" marR="37883" marT="18941" marB="1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3862">
                <a:tc>
                  <a:txBody>
                    <a:bodyPr/>
                    <a:lstStyle/>
                    <a:p>
                      <a:r>
                        <a:rPr lang="en-GB" sz="1800" b="1"/>
                        <a:t>Petrol</a:t>
                      </a:r>
                      <a:endParaRPr lang="en-GB" sz="1800"/>
                    </a:p>
                  </a:txBody>
                  <a:tcPr marL="37883" marR="37883" marT="18941" marB="1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Immersion or extensive skin contact usually causes </a:t>
                      </a:r>
                      <a:r>
                        <a:rPr lang="en-GB" sz="1800" dirty="0" smtClean="0"/>
                        <a:t>partial thickness burn </a:t>
                      </a:r>
                      <a:endParaRPr lang="en-GB" sz="1800" dirty="0"/>
                    </a:p>
                  </a:txBody>
                  <a:tcPr marL="37883" marR="37883" marT="18941" marB="1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Irrigate with water</a:t>
                      </a:r>
                    </a:p>
                  </a:txBody>
                  <a:tcPr marL="37883" marR="37883" marT="18941" marB="1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1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Oxfordshire Burn Pathways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Check handouts!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61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</a:t>
            </a:r>
            <a:r>
              <a:rPr lang="en-GB" dirty="0" smtClean="0"/>
              <a:t>athophysiology</a:t>
            </a:r>
          </a:p>
          <a:p>
            <a:r>
              <a:rPr lang="en-GB" dirty="0" smtClean="0"/>
              <a:t>Assessment </a:t>
            </a:r>
          </a:p>
          <a:p>
            <a:r>
              <a:rPr lang="en-GB" dirty="0" smtClean="0"/>
              <a:t>Treatment – minor</a:t>
            </a:r>
          </a:p>
          <a:p>
            <a:r>
              <a:rPr lang="en-GB" dirty="0" smtClean="0"/>
              <a:t>Treatment – major</a:t>
            </a:r>
          </a:p>
          <a:p>
            <a:r>
              <a:rPr lang="en-GB" dirty="0" smtClean="0"/>
              <a:t>Inhalational injuries</a:t>
            </a:r>
          </a:p>
          <a:p>
            <a:r>
              <a:rPr lang="en-GB" dirty="0" smtClean="0"/>
              <a:t>Electrical</a:t>
            </a:r>
          </a:p>
          <a:p>
            <a:r>
              <a:rPr lang="en-GB" dirty="0" smtClean="0"/>
              <a:t>Chemical</a:t>
            </a:r>
          </a:p>
          <a:p>
            <a:r>
              <a:rPr lang="en-GB" dirty="0" smtClean="0"/>
              <a:t>Oxford Pathways</a:t>
            </a:r>
          </a:p>
          <a:p>
            <a:r>
              <a:rPr lang="en-GB" dirty="0" smtClean="0"/>
              <a:t>Summary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0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ASSESSMENT is the key to appropriate management</a:t>
            </a:r>
          </a:p>
          <a:p>
            <a:r>
              <a:rPr lang="en-GB" dirty="0" smtClean="0"/>
              <a:t>Treatments often simple – first aid, fluid, debride/dressings</a:t>
            </a:r>
          </a:p>
          <a:p>
            <a:r>
              <a:rPr lang="en-GB" dirty="0" smtClean="0"/>
              <a:t>Often tricky in practice – seek help when faced with the unfamiliar</a:t>
            </a:r>
          </a:p>
          <a:p>
            <a:r>
              <a:rPr lang="en-GB" dirty="0" smtClean="0"/>
              <a:t>Cases </a:t>
            </a:r>
            <a:r>
              <a:rPr lang="en-GB" dirty="0"/>
              <a:t>themselves can be </a:t>
            </a:r>
            <a:r>
              <a:rPr lang="en-GB" dirty="0" smtClean="0"/>
              <a:t>complex - beware the aforementioned pitfalls…!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979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www.vicburns.org.au</a:t>
            </a:r>
            <a:endParaRPr lang="en-GB" dirty="0" smtClean="0"/>
          </a:p>
          <a:p>
            <a:r>
              <a:rPr lang="en-GB" dirty="0">
                <a:hlinkClick r:id="rId3"/>
              </a:rPr>
              <a:t>https://lifeinthefastlane.com/trauma-tribulation-032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>
                <a:hlinkClick r:id="rId4"/>
              </a:rPr>
              <a:t>http://www.oxplastics.org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Skin Anatomy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7" y="2344245"/>
            <a:ext cx="6685941" cy="4099869"/>
          </a:xfrm>
        </p:spPr>
      </p:pic>
    </p:spTree>
    <p:extLst>
      <p:ext uri="{BB962C8B-B14F-4D97-AF65-F5344CB8AC3E}">
        <p14:creationId xmlns:p14="http://schemas.microsoft.com/office/powerpoint/2010/main" val="28205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urn </a:t>
            </a:r>
            <a:r>
              <a:rPr lang="en-GB" dirty="0" smtClean="0"/>
              <a:t>Pathophysiology – Jackson’s Burn Wound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410256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Z</a:t>
            </a:r>
            <a:r>
              <a:rPr lang="en-GB" dirty="0" smtClean="0"/>
              <a:t>one </a:t>
            </a:r>
            <a:r>
              <a:rPr lang="en-GB" dirty="0" smtClean="0"/>
              <a:t>of </a:t>
            </a:r>
            <a:r>
              <a:rPr lang="en-GB" dirty="0" smtClean="0"/>
              <a:t>coagulation</a:t>
            </a:r>
          </a:p>
          <a:p>
            <a:pPr lvl="1"/>
            <a:r>
              <a:rPr lang="en-GB" dirty="0" smtClean="0"/>
              <a:t>primary injury - irreversible </a:t>
            </a:r>
            <a:r>
              <a:rPr lang="en-GB" dirty="0" smtClean="0"/>
              <a:t>tissue necrosis </a:t>
            </a:r>
            <a:r>
              <a:rPr lang="en-GB" dirty="0" smtClean="0"/>
              <a:t>- </a:t>
            </a:r>
            <a:r>
              <a:rPr lang="en-GB" dirty="0" smtClean="0"/>
              <a:t>extent dependent </a:t>
            </a:r>
            <a:r>
              <a:rPr lang="en-GB" dirty="0" smtClean="0"/>
              <a:t>on the temperature (or concentration) and </a:t>
            </a:r>
            <a:r>
              <a:rPr lang="en-GB" dirty="0" smtClean="0"/>
              <a:t>duration </a:t>
            </a:r>
            <a:r>
              <a:rPr lang="en-GB" dirty="0" smtClean="0"/>
              <a:t>of </a:t>
            </a:r>
            <a:r>
              <a:rPr lang="en-GB" dirty="0" smtClean="0"/>
              <a:t>exposure</a:t>
            </a:r>
            <a:endParaRPr lang="en-GB" dirty="0" smtClean="0"/>
          </a:p>
          <a:p>
            <a:r>
              <a:rPr lang="en-GB" dirty="0"/>
              <a:t>Z</a:t>
            </a:r>
            <a:r>
              <a:rPr lang="en-GB" dirty="0" smtClean="0"/>
              <a:t>one </a:t>
            </a:r>
            <a:r>
              <a:rPr lang="en-GB" dirty="0" smtClean="0"/>
              <a:t>of </a:t>
            </a:r>
            <a:r>
              <a:rPr lang="en-GB" dirty="0" smtClean="0"/>
              <a:t>ischemia</a:t>
            </a:r>
          </a:p>
          <a:p>
            <a:pPr lvl="1"/>
            <a:r>
              <a:rPr lang="en-GB" dirty="0" smtClean="0"/>
              <a:t>reduction </a:t>
            </a:r>
            <a:r>
              <a:rPr lang="en-GB" dirty="0" smtClean="0"/>
              <a:t>in the dermal </a:t>
            </a:r>
            <a:r>
              <a:rPr lang="en-GB" dirty="0" smtClean="0"/>
              <a:t>circulation = damaged </a:t>
            </a:r>
            <a:r>
              <a:rPr lang="en-GB" dirty="0" smtClean="0"/>
              <a:t>but </a:t>
            </a:r>
            <a:r>
              <a:rPr lang="en-GB" dirty="0" smtClean="0"/>
              <a:t>potentially </a:t>
            </a:r>
            <a:r>
              <a:rPr lang="en-GB" dirty="0" smtClean="0"/>
              <a:t>viable </a:t>
            </a:r>
            <a:r>
              <a:rPr lang="en-GB" dirty="0" smtClean="0"/>
              <a:t>tissue. May </a:t>
            </a:r>
            <a:r>
              <a:rPr lang="en-GB" dirty="0" smtClean="0"/>
              <a:t>progress to full necrosis unless the ischemia is </a:t>
            </a:r>
            <a:r>
              <a:rPr lang="en-GB" dirty="0" smtClean="0"/>
              <a:t>reversed</a:t>
            </a:r>
            <a:endParaRPr lang="en-GB" dirty="0" smtClean="0"/>
          </a:p>
          <a:p>
            <a:r>
              <a:rPr lang="en-GB" dirty="0"/>
              <a:t>Z</a:t>
            </a:r>
            <a:r>
              <a:rPr lang="en-GB" dirty="0" smtClean="0"/>
              <a:t>one </a:t>
            </a:r>
            <a:r>
              <a:rPr lang="en-GB" dirty="0" smtClean="0"/>
              <a:t>of </a:t>
            </a:r>
            <a:r>
              <a:rPr lang="en-GB" dirty="0" smtClean="0"/>
              <a:t>hyperaemia</a:t>
            </a:r>
          </a:p>
          <a:p>
            <a:pPr lvl="1"/>
            <a:r>
              <a:rPr lang="en-GB" dirty="0" smtClean="0"/>
              <a:t>Reversible hyperaemia and  inflammation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69" y="2240924"/>
            <a:ext cx="6022023" cy="3974535"/>
          </a:xfrm>
        </p:spPr>
      </p:pic>
    </p:spTree>
    <p:extLst>
      <p:ext uri="{BB962C8B-B14F-4D97-AF65-F5344CB8AC3E}">
        <p14:creationId xmlns:p14="http://schemas.microsoft.com/office/powerpoint/2010/main" val="40634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Burns Assessment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Minor vs major - depends on:</a:t>
            </a:r>
          </a:p>
          <a:p>
            <a:pPr lvl="1"/>
            <a:r>
              <a:rPr lang="en-GB" dirty="0" smtClean="0"/>
              <a:t> location</a:t>
            </a:r>
          </a:p>
          <a:p>
            <a:pPr lvl="1"/>
            <a:r>
              <a:rPr lang="en-GB" dirty="0" smtClean="0"/>
              <a:t> depth</a:t>
            </a:r>
          </a:p>
          <a:p>
            <a:pPr lvl="1"/>
            <a:r>
              <a:rPr lang="en-GB" dirty="0" smtClean="0"/>
              <a:t> </a:t>
            </a:r>
            <a:r>
              <a:rPr lang="en-GB" dirty="0"/>
              <a:t>surface </a:t>
            </a:r>
            <a:r>
              <a:rPr lang="en-GB" dirty="0" smtClean="0"/>
              <a:t>area</a:t>
            </a:r>
          </a:p>
          <a:p>
            <a:r>
              <a:rPr lang="en-GB" dirty="0" smtClean="0"/>
              <a:t>Other </a:t>
            </a:r>
            <a:r>
              <a:rPr lang="en-GB" dirty="0"/>
              <a:t>considerations </a:t>
            </a:r>
            <a:r>
              <a:rPr lang="en-GB" dirty="0" smtClean="0"/>
              <a:t>include:</a:t>
            </a:r>
          </a:p>
          <a:p>
            <a:pPr lvl="1"/>
            <a:r>
              <a:rPr lang="en-GB" dirty="0" smtClean="0"/>
              <a:t>patient’s age</a:t>
            </a:r>
          </a:p>
          <a:p>
            <a:pPr lvl="1"/>
            <a:r>
              <a:rPr lang="en-GB" dirty="0" smtClean="0"/>
              <a:t>presence </a:t>
            </a:r>
            <a:r>
              <a:rPr lang="en-GB" dirty="0"/>
              <a:t>of comorbid </a:t>
            </a:r>
            <a:r>
              <a:rPr lang="en-GB" dirty="0" smtClean="0"/>
              <a:t>conditions</a:t>
            </a:r>
          </a:p>
          <a:p>
            <a:pPr lvl="1"/>
            <a:r>
              <a:rPr lang="en-GB" dirty="0" smtClean="0"/>
              <a:t>associated </a:t>
            </a:r>
            <a:r>
              <a:rPr lang="en-GB" dirty="0"/>
              <a:t>injuries</a:t>
            </a:r>
          </a:p>
        </p:txBody>
      </p:sp>
    </p:spTree>
    <p:extLst>
      <p:ext uri="{BB962C8B-B14F-4D97-AF65-F5344CB8AC3E}">
        <p14:creationId xmlns:p14="http://schemas.microsoft.com/office/powerpoint/2010/main" val="421955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Burn </a:t>
            </a:r>
            <a:r>
              <a:rPr lang="en-GB" dirty="0" smtClean="0"/>
              <a:t>Assessment</a:t>
            </a:r>
            <a:endParaRPr lang="en-GB" dirty="0"/>
          </a:p>
        </p:txBody>
      </p:sp>
      <p:pic>
        <p:nvPicPr>
          <p:cNvPr id="6" name="NOVqaB1KBG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3447" y="2182299"/>
            <a:ext cx="7696671" cy="432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Burn Depth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Epidermal</a:t>
            </a:r>
          </a:p>
          <a:p>
            <a:r>
              <a:rPr lang="en-GB" dirty="0"/>
              <a:t>Superficial dermal partial thickness</a:t>
            </a:r>
          </a:p>
          <a:p>
            <a:r>
              <a:rPr lang="en-GB" dirty="0"/>
              <a:t>Mid dermal partial thickness</a:t>
            </a:r>
          </a:p>
          <a:p>
            <a:r>
              <a:rPr lang="en-GB" dirty="0"/>
              <a:t>Deep dermal partial thickness</a:t>
            </a:r>
          </a:p>
          <a:p>
            <a:r>
              <a:rPr lang="en-GB" dirty="0"/>
              <a:t>Full </a:t>
            </a:r>
            <a:r>
              <a:rPr lang="en-GB" dirty="0" smtClean="0"/>
              <a:t>thickness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42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Burn Depth – key points to remember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Intermediate</a:t>
            </a:r>
            <a:r>
              <a:rPr lang="en-GB" dirty="0"/>
              <a:t>, or mid-dermal burn depth </a:t>
            </a:r>
            <a:r>
              <a:rPr lang="en-GB" dirty="0" smtClean="0"/>
              <a:t>wounds very difficult </a:t>
            </a:r>
            <a:r>
              <a:rPr lang="en-GB" dirty="0"/>
              <a:t>to assess in the first few days following </a:t>
            </a:r>
            <a:r>
              <a:rPr lang="en-GB" dirty="0" smtClean="0"/>
              <a:t>injury - reassess </a:t>
            </a:r>
            <a:r>
              <a:rPr lang="en-GB" dirty="0"/>
              <a:t>these burn wounds at least within 48 </a:t>
            </a:r>
            <a:r>
              <a:rPr lang="en-GB" dirty="0" smtClean="0"/>
              <a:t>hours</a:t>
            </a:r>
          </a:p>
          <a:p>
            <a:r>
              <a:rPr lang="en-GB" dirty="0"/>
              <a:t>The extent and speed of capillary refill is the most useful clinical method to assess burn </a:t>
            </a:r>
            <a:r>
              <a:rPr lang="en-GB" dirty="0" smtClean="0"/>
              <a:t>depth</a:t>
            </a:r>
          </a:p>
          <a:p>
            <a:r>
              <a:rPr lang="en-GB" dirty="0" smtClean="0"/>
              <a:t>Presence of </a:t>
            </a:r>
            <a:r>
              <a:rPr lang="en-GB" dirty="0"/>
              <a:t>capillary refill at the time of initial assessment does not mean that the burn will remain </a:t>
            </a:r>
            <a:r>
              <a:rPr lang="en-GB" dirty="0" smtClean="0"/>
              <a:t>superficial - burn </a:t>
            </a:r>
            <a:r>
              <a:rPr lang="en-GB" dirty="0"/>
              <a:t>wound evolution frequently results in increased depth of burn injury tissue </a:t>
            </a:r>
            <a:r>
              <a:rPr lang="en-GB" dirty="0" smtClean="0"/>
              <a:t>damage</a:t>
            </a:r>
          </a:p>
          <a:p>
            <a:r>
              <a:rPr lang="en-GB" dirty="0"/>
              <a:t>Most burn </a:t>
            </a:r>
            <a:r>
              <a:rPr lang="en-GB" dirty="0" smtClean="0"/>
              <a:t>wounds are </a:t>
            </a:r>
            <a:r>
              <a:rPr lang="en-GB" dirty="0"/>
              <a:t>usually a mixture of areas of different depths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3880292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3449</TotalTime>
  <Words>1064</Words>
  <Application>Microsoft Office PowerPoint</Application>
  <PresentationFormat>Widescreen</PresentationFormat>
  <Paragraphs>187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Trebuchet MS</vt:lpstr>
      <vt:lpstr>Berlin</vt:lpstr>
      <vt:lpstr>BURNS</vt:lpstr>
      <vt:lpstr>Introduction</vt:lpstr>
      <vt:lpstr>Overview</vt:lpstr>
      <vt:lpstr>Skin Anatomy</vt:lpstr>
      <vt:lpstr>Burn Pathophysiology – Jackson’s Burn Wound Model</vt:lpstr>
      <vt:lpstr>Burns Assessment</vt:lpstr>
      <vt:lpstr>Burn Assessment</vt:lpstr>
      <vt:lpstr>Burn Depth</vt:lpstr>
      <vt:lpstr>Burn Depth – key points to remember</vt:lpstr>
      <vt:lpstr>Epidermal burns</vt:lpstr>
      <vt:lpstr>Superficial dermal burns</vt:lpstr>
      <vt:lpstr>Mid dermal burns</vt:lpstr>
      <vt:lpstr>Deep dermal burns </vt:lpstr>
      <vt:lpstr>Full thickness</vt:lpstr>
      <vt:lpstr>Burns Assessment - area</vt:lpstr>
      <vt:lpstr>Burns assessment - tips</vt:lpstr>
      <vt:lpstr>Burns assessment in the elderly</vt:lpstr>
      <vt:lpstr>Minor burns management</vt:lpstr>
      <vt:lpstr>Burn Assessment - again</vt:lpstr>
      <vt:lpstr>Major burns management – Airway</vt:lpstr>
      <vt:lpstr>Major burns management – Breathing</vt:lpstr>
      <vt:lpstr>Major burns management – Circulation</vt:lpstr>
      <vt:lpstr>Fluid Resuscitation</vt:lpstr>
      <vt:lpstr>Major burns management – Disability</vt:lpstr>
      <vt:lpstr>Major burns management – Exposure</vt:lpstr>
      <vt:lpstr>Electrical Injuries – early management</vt:lpstr>
      <vt:lpstr>Chemical burns</vt:lpstr>
      <vt:lpstr>Chemical burns – specific agents</vt:lpstr>
      <vt:lpstr>Oxfordshire Burn Pathways</vt:lpstr>
      <vt:lpstr>Summary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novak</dc:creator>
  <cp:lastModifiedBy>alex novak</cp:lastModifiedBy>
  <cp:revision>28</cp:revision>
  <dcterms:created xsi:type="dcterms:W3CDTF">2017-07-03T15:07:22Z</dcterms:created>
  <dcterms:modified xsi:type="dcterms:W3CDTF">2017-07-06T00:43:56Z</dcterms:modified>
</cp:coreProperties>
</file>