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3" r:id="rId1"/>
  </p:sldMasterIdLst>
  <p:sldIdLst>
    <p:sldId id="256" r:id="rId2"/>
    <p:sldId id="258" r:id="rId3"/>
    <p:sldId id="287" r:id="rId4"/>
    <p:sldId id="288" r:id="rId5"/>
    <p:sldId id="285" r:id="rId6"/>
    <p:sldId id="286" r:id="rId7"/>
    <p:sldId id="277" r:id="rId8"/>
    <p:sldId id="280" r:id="rId9"/>
    <p:sldId id="279" r:id="rId10"/>
    <p:sldId id="282" r:id="rId11"/>
    <p:sldId id="289" r:id="rId12"/>
    <p:sldId id="290" r:id="rId13"/>
    <p:sldId id="294" r:id="rId14"/>
    <p:sldId id="293" r:id="rId15"/>
    <p:sldId id="346" r:id="rId16"/>
    <p:sldId id="295" r:id="rId17"/>
    <p:sldId id="348" r:id="rId18"/>
    <p:sldId id="261" r:id="rId19"/>
    <p:sldId id="297" r:id="rId20"/>
    <p:sldId id="296" r:id="rId21"/>
    <p:sldId id="265" r:id="rId22"/>
    <p:sldId id="305" r:id="rId23"/>
    <p:sldId id="307" r:id="rId24"/>
    <p:sldId id="309" r:id="rId25"/>
    <p:sldId id="311" r:id="rId26"/>
    <p:sldId id="314" r:id="rId27"/>
    <p:sldId id="345" r:id="rId28"/>
    <p:sldId id="315" r:id="rId29"/>
    <p:sldId id="316" r:id="rId30"/>
    <p:sldId id="319" r:id="rId31"/>
    <p:sldId id="318" r:id="rId32"/>
    <p:sldId id="320" r:id="rId33"/>
    <p:sldId id="304" r:id="rId34"/>
    <p:sldId id="321" r:id="rId35"/>
    <p:sldId id="322" r:id="rId36"/>
    <p:sldId id="324" r:id="rId37"/>
    <p:sldId id="325" r:id="rId38"/>
    <p:sldId id="328" r:id="rId39"/>
    <p:sldId id="329" r:id="rId40"/>
    <p:sldId id="330" r:id="rId41"/>
    <p:sldId id="331" r:id="rId42"/>
    <p:sldId id="332" r:id="rId43"/>
    <p:sldId id="343" r:id="rId44"/>
    <p:sldId id="344" r:id="rId45"/>
    <p:sldId id="340" r:id="rId46"/>
    <p:sldId id="334" r:id="rId47"/>
    <p:sldId id="342" r:id="rId48"/>
    <p:sldId id="335" r:id="rId49"/>
    <p:sldId id="341" r:id="rId50"/>
    <p:sldId id="300" r:id="rId51"/>
    <p:sldId id="339" r:id="rId52"/>
    <p:sldId id="337" r:id="rId53"/>
    <p:sldId id="336" r:id="rId54"/>
    <p:sldId id="271" r:id="rId55"/>
    <p:sldId id="272" r:id="rId56"/>
    <p:sldId id="338" r:id="rId57"/>
    <p:sldId id="273" r:id="rId58"/>
    <p:sldId id="264" r:id="rId59"/>
    <p:sldId id="267" r:id="rId60"/>
    <p:sldId id="266" r:id="rId61"/>
    <p:sldId id="268" r:id="rId62"/>
    <p:sldId id="269" r:id="rId63"/>
    <p:sldId id="260" r:id="rId64"/>
    <p:sldId id="274" r:id="rId65"/>
    <p:sldId id="275" r:id="rId66"/>
    <p:sldId id="347" r:id="rId67"/>
    <p:sldId id="263"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p:scale>
          <a:sx n="66" d="100"/>
          <a:sy n="66" d="100"/>
        </p:scale>
        <p:origin x="834"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200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099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06787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6445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1837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7117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268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431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891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290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92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368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753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201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221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602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7/6/2017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9873034"/>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Finger injuries</a:t>
            </a:r>
            <a:endParaRPr lang="en-GB" dirty="0"/>
          </a:p>
        </p:txBody>
      </p:sp>
      <p:sp>
        <p:nvSpPr>
          <p:cNvPr id="3" name="Subtitle 2"/>
          <p:cNvSpPr>
            <a:spLocks noGrp="1"/>
          </p:cNvSpPr>
          <p:nvPr>
            <p:ph type="subTitle" idx="1"/>
          </p:nvPr>
        </p:nvSpPr>
        <p:spPr/>
        <p:txBody>
          <a:bodyPr/>
          <a:lstStyle/>
          <a:p>
            <a:r>
              <a:rPr lang="en-GB" dirty="0" smtClean="0"/>
              <a:t>Dr Alex Novak</a:t>
            </a:r>
          </a:p>
          <a:p>
            <a:r>
              <a:rPr lang="en-GB" dirty="0" smtClean="0"/>
              <a:t>i</a:t>
            </a:r>
            <a:r>
              <a:rPr lang="en-GB" dirty="0" smtClean="0"/>
              <a:t>3EM Thursday 6</a:t>
            </a:r>
            <a:r>
              <a:rPr lang="en-GB" baseline="30000" dirty="0" smtClean="0"/>
              <a:t>th</a:t>
            </a:r>
            <a:r>
              <a:rPr lang="en-GB" dirty="0" smtClean="0"/>
              <a:t> July 2017</a:t>
            </a:r>
            <a:endParaRPr lang="en-GB" dirty="0"/>
          </a:p>
        </p:txBody>
      </p:sp>
    </p:spTree>
    <p:extLst>
      <p:ext uri="{BB962C8B-B14F-4D97-AF65-F5344CB8AC3E}">
        <p14:creationId xmlns:p14="http://schemas.microsoft.com/office/powerpoint/2010/main" val="1289736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Nerve Injury</a:t>
            </a:r>
            <a:endParaRPr lang="en-GB" dirty="0"/>
          </a:p>
        </p:txBody>
      </p:sp>
      <p:sp>
        <p:nvSpPr>
          <p:cNvPr id="6" name="Content Placeholder 5"/>
          <p:cNvSpPr>
            <a:spLocks noGrp="1"/>
          </p:cNvSpPr>
          <p:nvPr>
            <p:ph idx="1"/>
          </p:nvPr>
        </p:nvSpPr>
        <p:spPr/>
        <p:txBody>
          <a:bodyPr>
            <a:normAutofit/>
          </a:bodyPr>
          <a:lstStyle/>
          <a:p>
            <a:r>
              <a:rPr lang="en-GB" dirty="0"/>
              <a:t>A</a:t>
            </a:r>
            <a:r>
              <a:rPr lang="en-GB" dirty="0" smtClean="0"/>
              <a:t>bsence </a:t>
            </a:r>
            <a:r>
              <a:rPr lang="en-GB" dirty="0"/>
              <a:t>of sweating =</a:t>
            </a:r>
            <a:r>
              <a:rPr lang="en-GB" dirty="0" smtClean="0"/>
              <a:t> </a:t>
            </a:r>
            <a:r>
              <a:rPr lang="en-GB" dirty="0"/>
              <a:t>sign of nerve injury due to loss of sympathetic </a:t>
            </a:r>
            <a:r>
              <a:rPr lang="en-GB" dirty="0" smtClean="0"/>
              <a:t>innervation</a:t>
            </a:r>
            <a:endParaRPr lang="en-GB" dirty="0"/>
          </a:p>
          <a:p>
            <a:r>
              <a:rPr lang="en-GB" dirty="0"/>
              <a:t>Two-point </a:t>
            </a:r>
            <a:r>
              <a:rPr lang="en-GB" dirty="0" smtClean="0"/>
              <a:t>discrimination </a:t>
            </a:r>
            <a:r>
              <a:rPr lang="en-GB" dirty="0" smtClean="0"/>
              <a:t>– static (6mm) </a:t>
            </a:r>
            <a:r>
              <a:rPr lang="en-GB" dirty="0"/>
              <a:t>or </a:t>
            </a:r>
            <a:r>
              <a:rPr lang="en-GB" dirty="0" smtClean="0"/>
              <a:t>dynamic (4mm)</a:t>
            </a:r>
            <a:endParaRPr lang="en-GB" dirty="0"/>
          </a:p>
          <a:p>
            <a:r>
              <a:rPr lang="en-GB" dirty="0" smtClean="0"/>
              <a:t>Sensory </a:t>
            </a:r>
            <a:r>
              <a:rPr lang="en-GB" dirty="0"/>
              <a:t>loss following a proximal crush injury or closed fracture suggests ongoing nerve compression and may require surgical </a:t>
            </a:r>
            <a:r>
              <a:rPr lang="en-GB" dirty="0" smtClean="0"/>
              <a:t>decompression</a:t>
            </a:r>
            <a:endParaRPr lang="en-GB" dirty="0"/>
          </a:p>
          <a:p>
            <a:r>
              <a:rPr lang="en-GB" dirty="0"/>
              <a:t>Sensory loss in relation to a hand laceration is a sign of nerve division and requires surgical </a:t>
            </a:r>
            <a:r>
              <a:rPr lang="en-GB" dirty="0" smtClean="0"/>
              <a:t>exploration</a:t>
            </a:r>
            <a:endParaRPr lang="en-GB" dirty="0"/>
          </a:p>
          <a:p>
            <a:r>
              <a:rPr lang="en-GB" dirty="0"/>
              <a:t>Temporary nerve malfunction may occur in a closed injury due to mechanical trauma (</a:t>
            </a:r>
            <a:r>
              <a:rPr lang="en-GB" dirty="0" err="1"/>
              <a:t>neuropraxia</a:t>
            </a:r>
            <a:r>
              <a:rPr lang="en-GB" dirty="0" smtClean="0"/>
              <a:t>) </a:t>
            </a:r>
            <a:r>
              <a:rPr lang="en-GB" dirty="0" smtClean="0"/>
              <a:t>– use serial </a:t>
            </a:r>
            <a:r>
              <a:rPr lang="en-GB" dirty="0"/>
              <a:t>examinations by the same </a:t>
            </a:r>
            <a:r>
              <a:rPr lang="en-GB" dirty="0" smtClean="0"/>
              <a:t>observer</a:t>
            </a:r>
            <a:endParaRPr lang="en-GB" dirty="0"/>
          </a:p>
          <a:p>
            <a:endParaRPr lang="en-GB" dirty="0"/>
          </a:p>
        </p:txBody>
      </p:sp>
    </p:spTree>
    <p:extLst>
      <p:ext uri="{BB962C8B-B14F-4D97-AF65-F5344CB8AC3E}">
        <p14:creationId xmlns:p14="http://schemas.microsoft.com/office/powerpoint/2010/main" val="68159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Sheaths and Pulleys</a:t>
            </a:r>
            <a:endParaRPr lang="en-GB" dirty="0"/>
          </a:p>
        </p:txBody>
      </p:sp>
      <p:sp>
        <p:nvSpPr>
          <p:cNvPr id="3" name="Content Placeholder 2"/>
          <p:cNvSpPr>
            <a:spLocks noGrp="1"/>
          </p:cNvSpPr>
          <p:nvPr>
            <p:ph idx="1"/>
          </p:nvPr>
        </p:nvSpPr>
        <p:spPr/>
        <p:txBody>
          <a:bodyPr>
            <a:normAutofit/>
          </a:bodyPr>
          <a:lstStyle/>
          <a:p>
            <a:r>
              <a:rPr lang="en-GB" dirty="0" smtClean="0"/>
              <a:t>Sheaths </a:t>
            </a:r>
            <a:r>
              <a:rPr lang="en-GB" dirty="0"/>
              <a:t>of the thumb and little finger extend proximally into the palm as the radial and ulnar bursae </a:t>
            </a:r>
            <a:r>
              <a:rPr lang="en-GB" dirty="0" smtClean="0"/>
              <a:t>respectively</a:t>
            </a:r>
            <a:r>
              <a:rPr lang="en-GB" dirty="0"/>
              <a:t> </a:t>
            </a:r>
            <a:r>
              <a:rPr lang="en-GB" dirty="0" smtClean="0"/>
              <a:t>- </a:t>
            </a:r>
            <a:r>
              <a:rPr lang="en-GB" dirty="0"/>
              <a:t>extend below the flexor retinaculum and communicate in about 50% of patients </a:t>
            </a:r>
            <a:endParaRPr lang="en-GB" dirty="0" smtClean="0"/>
          </a:p>
          <a:p>
            <a:r>
              <a:rPr lang="en-GB" dirty="0" smtClean="0"/>
              <a:t>The </a:t>
            </a:r>
            <a:r>
              <a:rPr lang="en-GB" dirty="0"/>
              <a:t>annular and cruciform pulleys preventing bowstringing when flexing the metacarpophalangeal (MCP), proximal interphalangeal (PIP), and distal interphalangeal (DIP) joints</a:t>
            </a:r>
          </a:p>
          <a:p>
            <a:r>
              <a:rPr lang="en-GB" dirty="0"/>
              <a:t>Three cruciform pulleys (C1-C3) and five annular pulleys (A1-A5) exist</a:t>
            </a:r>
          </a:p>
          <a:p>
            <a:r>
              <a:rPr lang="en-GB" dirty="0"/>
              <a:t>From a biomechanical advantage point the A2 and A4 pulleys are considered the most important to prevent </a:t>
            </a:r>
            <a:r>
              <a:rPr lang="en-GB" dirty="0" smtClean="0"/>
              <a:t>bowstringing</a:t>
            </a: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122552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Sheaths and Pulleys</a:t>
            </a:r>
          </a:p>
        </p:txBody>
      </p:sp>
      <p:pic>
        <p:nvPicPr>
          <p:cNvPr id="23554" name="Picture 2" descr="http://www.rcemlearning.co.uk/the-learning-zone/sites/enlightenme.org/files/learning-sessions/ls101/B_4_0_003_Soft_Tissue_Injuries_of_the_Hand/emd_16_015_07_05_redraw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2254852"/>
            <a:ext cx="4216809" cy="4216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rcemlearning.co.uk/the-learning-zone/sites/enlightenme.org/files/learning-sessions/ls101/B_4_0_003_Soft_Tissue_Injuries_of_the_Hand/emd_16_015_07_06_redra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752" y="2254852"/>
            <a:ext cx="3997869" cy="399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4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Flexor Tendon Injury Zones</a:t>
            </a:r>
            <a:br>
              <a:rPr lang="en-GB" b="1" dirty="0"/>
            </a:br>
            <a:endParaRPr lang="en-GB" dirty="0"/>
          </a:p>
        </p:txBody>
      </p:sp>
      <p:pic>
        <p:nvPicPr>
          <p:cNvPr id="25602" name="Picture 2" descr="http://www.rcemlearning.co.uk/the-learning-zone/sites/enlightenme.org/files/learning-sessions/ls101/B_4_0_003_Soft_Tissue_Injuries_of_the_Hand/emd_16_015_08_01_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0129" y="1429555"/>
            <a:ext cx="3702595" cy="519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78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Flexor Tendon Injury Zones</a:t>
            </a:r>
            <a:br>
              <a:rPr lang="en-GB" b="1" dirty="0"/>
            </a:br>
            <a:endParaRPr lang="en-GB" dirty="0"/>
          </a:p>
        </p:txBody>
      </p:sp>
      <p:sp>
        <p:nvSpPr>
          <p:cNvPr id="3" name="Content Placeholder 2"/>
          <p:cNvSpPr>
            <a:spLocks noGrp="1"/>
          </p:cNvSpPr>
          <p:nvPr>
            <p:ph sz="half" idx="1"/>
          </p:nvPr>
        </p:nvSpPr>
        <p:spPr>
          <a:xfrm>
            <a:off x="677334" y="1532586"/>
            <a:ext cx="5697708" cy="4938733"/>
          </a:xfrm>
        </p:spPr>
        <p:txBody>
          <a:bodyPr>
            <a:normAutofit fontScale="92500" lnSpcReduction="10000"/>
          </a:bodyPr>
          <a:lstStyle/>
          <a:p>
            <a:r>
              <a:rPr lang="en-GB" dirty="0"/>
              <a:t>A distal-to-proximal 5-zone (I-V) classification system has been developed based on location, treatment considerations and prognosis </a:t>
            </a:r>
            <a:endParaRPr lang="en-GB" dirty="0" smtClean="0"/>
          </a:p>
          <a:p>
            <a:r>
              <a:rPr lang="en-GB" dirty="0" smtClean="0"/>
              <a:t>I - </a:t>
            </a:r>
            <a:r>
              <a:rPr lang="en-GB" b="1" dirty="0" smtClean="0"/>
              <a:t>Zone </a:t>
            </a:r>
            <a:r>
              <a:rPr lang="en-GB" b="1" dirty="0"/>
              <a:t>I</a:t>
            </a:r>
            <a:r>
              <a:rPr lang="en-GB" dirty="0"/>
              <a:t> contains only the FDP tendon and extends from the insertion of the FDP to the insertion of the FDS tendon.</a:t>
            </a:r>
          </a:p>
          <a:p>
            <a:r>
              <a:rPr lang="en-GB" dirty="0" smtClean="0"/>
              <a:t>II - </a:t>
            </a:r>
            <a:r>
              <a:rPr lang="en-GB" b="1" dirty="0" smtClean="0"/>
              <a:t>Zone </a:t>
            </a:r>
            <a:r>
              <a:rPr lang="en-GB" b="1" dirty="0"/>
              <a:t>II</a:t>
            </a:r>
            <a:r>
              <a:rPr lang="en-GB" dirty="0"/>
              <a:t> is the area extending from the insertion of the FDS tendon to the distal palmar crease (proximal end of the A1 pulley). This area is also known as 'No-Man's land', due to the shared flexor sheath and a higher risk of adhesions.</a:t>
            </a:r>
          </a:p>
          <a:p>
            <a:r>
              <a:rPr lang="en-GB" dirty="0" smtClean="0"/>
              <a:t>III - </a:t>
            </a:r>
            <a:r>
              <a:rPr lang="en-GB" b="1" dirty="0" smtClean="0"/>
              <a:t>Zone </a:t>
            </a:r>
            <a:r>
              <a:rPr lang="en-GB" b="1" dirty="0"/>
              <a:t>III</a:t>
            </a:r>
            <a:r>
              <a:rPr lang="en-GB" dirty="0"/>
              <a:t> is the palm area from the distal palmar crease (proximal end of the A1 pulley) to the distal border of the transverse carpal ligament.</a:t>
            </a:r>
          </a:p>
          <a:p>
            <a:r>
              <a:rPr lang="en-GB" dirty="0" smtClean="0"/>
              <a:t>IV - </a:t>
            </a:r>
            <a:r>
              <a:rPr lang="en-GB" b="1" dirty="0" smtClean="0"/>
              <a:t>Zone </a:t>
            </a:r>
            <a:r>
              <a:rPr lang="en-GB" b="1" dirty="0"/>
              <a:t>IV</a:t>
            </a:r>
            <a:r>
              <a:rPr lang="en-GB" dirty="0"/>
              <a:t> is within the carpal tunnel.</a:t>
            </a:r>
          </a:p>
          <a:p>
            <a:r>
              <a:rPr lang="en-GB" dirty="0" smtClean="0"/>
              <a:t>V - </a:t>
            </a:r>
            <a:r>
              <a:rPr lang="en-GB" b="1" dirty="0" smtClean="0"/>
              <a:t>Zone </a:t>
            </a:r>
            <a:r>
              <a:rPr lang="en-GB" b="1" dirty="0"/>
              <a:t>V</a:t>
            </a:r>
            <a:r>
              <a:rPr lang="en-GB" dirty="0"/>
              <a:t> is proximal to the carpal tunnel in the distal forearm</a:t>
            </a:r>
            <a:r>
              <a:rPr lang="en-GB" dirty="0" smtClean="0"/>
              <a:t>.</a:t>
            </a:r>
            <a:endParaRPr lang="en-GB" dirty="0"/>
          </a:p>
        </p:txBody>
      </p:sp>
      <p:pic>
        <p:nvPicPr>
          <p:cNvPr id="6" name="Picture 2" descr="http://www.rcemlearning.co.uk/the-learning-zone/sites/enlightenme.org/files/learning-sessions/ls101/B_4_0_003_Soft_Tissue_Injuries_of_the_Hand/emd_16_015_08_01_5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31864" y="1102863"/>
            <a:ext cx="3825025" cy="5368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76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Thumb flexor tendon injury zones</a:t>
            </a:r>
            <a:endParaRPr lang="en-GB" dirty="0"/>
          </a:p>
        </p:txBody>
      </p:sp>
      <p:sp>
        <p:nvSpPr>
          <p:cNvPr id="3" name="Content Placeholder 2"/>
          <p:cNvSpPr>
            <a:spLocks noGrp="1"/>
          </p:cNvSpPr>
          <p:nvPr>
            <p:ph idx="1"/>
          </p:nvPr>
        </p:nvSpPr>
        <p:spPr/>
        <p:txBody>
          <a:bodyPr>
            <a:normAutofit/>
          </a:bodyPr>
          <a:lstStyle/>
          <a:p>
            <a:r>
              <a:rPr lang="en-GB" sz="2400" dirty="0"/>
              <a:t>Thumb flexor tendon injury zones differ from the fingers as the thumb has one less </a:t>
            </a:r>
            <a:r>
              <a:rPr lang="en-GB" sz="2400" dirty="0" smtClean="0"/>
              <a:t>phalanx</a:t>
            </a:r>
          </a:p>
          <a:p>
            <a:r>
              <a:rPr lang="en-GB" sz="2400" dirty="0" smtClean="0"/>
              <a:t>TI </a:t>
            </a:r>
            <a:r>
              <a:rPr lang="en-GB" sz="2400" dirty="0"/>
              <a:t>- </a:t>
            </a:r>
            <a:r>
              <a:rPr lang="en-GB" sz="2400" b="1" dirty="0"/>
              <a:t>Zone TI</a:t>
            </a:r>
            <a:r>
              <a:rPr lang="en-GB" sz="2400" dirty="0"/>
              <a:t> is from the insertion of the flexor </a:t>
            </a:r>
            <a:r>
              <a:rPr lang="en-GB" sz="2400" dirty="0" err="1"/>
              <a:t>pollicis</a:t>
            </a:r>
            <a:r>
              <a:rPr lang="en-GB" sz="2400" dirty="0"/>
              <a:t> longus (FPL) to the proximal part of the A2 pulley.</a:t>
            </a:r>
          </a:p>
          <a:p>
            <a:r>
              <a:rPr lang="en-GB" sz="2400" dirty="0"/>
              <a:t>TII - </a:t>
            </a:r>
            <a:r>
              <a:rPr lang="en-GB" sz="2400" b="1" dirty="0"/>
              <a:t>Zone TII</a:t>
            </a:r>
            <a:r>
              <a:rPr lang="en-GB" sz="2400" dirty="0"/>
              <a:t> is from the proximal part of the A2 pulley to the distal part of the A1 pulley.</a:t>
            </a:r>
          </a:p>
          <a:p>
            <a:r>
              <a:rPr lang="en-GB" sz="2400" dirty="0"/>
              <a:t>TIII - </a:t>
            </a:r>
            <a:r>
              <a:rPr lang="en-GB" sz="2400" b="1" dirty="0"/>
              <a:t>Zone TIII</a:t>
            </a:r>
            <a:r>
              <a:rPr lang="en-GB" sz="2400" dirty="0"/>
              <a:t> is proximal to the A1 pulley as far as the carpal tunnel.</a:t>
            </a:r>
          </a:p>
          <a:p>
            <a:endParaRPr lang="en-GB" sz="2400" dirty="0"/>
          </a:p>
        </p:txBody>
      </p:sp>
      <p:pic>
        <p:nvPicPr>
          <p:cNvPr id="4" name="Picture 2" descr="http://www.rcemlearning.co.uk/the-learning-zone/sites/enlightenme.org/files/learning-sessions/ls101/B_4_0_003_Soft_Tissue_Injuries_of_the_Hand/emd_16_015_08_01_50.jpg"/>
          <p:cNvPicPr>
            <a:picLocks noChangeAspect="1" noChangeArrowheads="1"/>
          </p:cNvPicPr>
          <p:nvPr/>
        </p:nvPicPr>
        <p:blipFill rotWithShape="1">
          <a:blip r:embed="rId2">
            <a:extLst>
              <a:ext uri="{28A0092B-C50C-407E-A947-70E740481C1C}">
                <a14:useLocalDpi xmlns:a14="http://schemas.microsoft.com/office/drawing/2010/main" val="0"/>
              </a:ext>
            </a:extLst>
          </a:blip>
          <a:srcRect l="45518" t="34201"/>
          <a:stretch/>
        </p:blipFill>
        <p:spPr bwMode="auto">
          <a:xfrm>
            <a:off x="9274002" y="1873783"/>
            <a:ext cx="2458652" cy="4167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53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Finger </a:t>
            </a:r>
            <a:r>
              <a:rPr lang="en-GB" b="1" dirty="0"/>
              <a:t>Extension</a:t>
            </a:r>
            <a:br>
              <a:rPr lang="en-GB" b="1" dirty="0"/>
            </a:br>
            <a:endParaRPr lang="en-GB" dirty="0"/>
          </a:p>
        </p:txBody>
      </p:sp>
      <p:sp>
        <p:nvSpPr>
          <p:cNvPr id="3" name="Content Placeholder 2"/>
          <p:cNvSpPr>
            <a:spLocks noGrp="1"/>
          </p:cNvSpPr>
          <p:nvPr>
            <p:ph idx="1"/>
          </p:nvPr>
        </p:nvSpPr>
        <p:spPr>
          <a:xfrm>
            <a:off x="497030" y="1635617"/>
            <a:ext cx="8596668" cy="4881093"/>
          </a:xfrm>
        </p:spPr>
        <p:txBody>
          <a:bodyPr>
            <a:normAutofit/>
          </a:bodyPr>
          <a:lstStyle/>
          <a:p>
            <a:r>
              <a:rPr lang="en-GB" sz="2400" dirty="0" smtClean="0"/>
              <a:t>Combination </a:t>
            </a:r>
            <a:r>
              <a:rPr lang="en-GB" sz="2400" dirty="0"/>
              <a:t>of extrinsic and intrinsic muscle </a:t>
            </a:r>
            <a:r>
              <a:rPr lang="en-GB" sz="2400" dirty="0" smtClean="0"/>
              <a:t>action</a:t>
            </a:r>
          </a:p>
          <a:p>
            <a:r>
              <a:rPr lang="en-GB" sz="2400" dirty="0"/>
              <a:t>E</a:t>
            </a:r>
            <a:r>
              <a:rPr lang="en-GB" sz="2400" dirty="0" smtClean="0"/>
              <a:t>xtrinsic </a:t>
            </a:r>
            <a:r>
              <a:rPr lang="en-GB" sz="2400" dirty="0"/>
              <a:t>extensors =</a:t>
            </a:r>
            <a:r>
              <a:rPr lang="en-GB" sz="2400" dirty="0" smtClean="0"/>
              <a:t> </a:t>
            </a:r>
            <a:r>
              <a:rPr lang="en-GB" sz="2400" dirty="0"/>
              <a:t>primarily responsible for MCPJ extension, with extension of the IPJs being primarily an intrinsic </a:t>
            </a:r>
            <a:r>
              <a:rPr lang="en-GB" sz="2400" dirty="0" smtClean="0"/>
              <a:t>function</a:t>
            </a:r>
            <a:endParaRPr lang="en-GB" sz="2400" dirty="0"/>
          </a:p>
          <a:p>
            <a:r>
              <a:rPr lang="en-GB" sz="2400" dirty="0"/>
              <a:t>The long extensors of the fingers are the extensor </a:t>
            </a:r>
            <a:r>
              <a:rPr lang="en-GB" sz="2400" dirty="0" err="1"/>
              <a:t>digitorum</a:t>
            </a:r>
            <a:r>
              <a:rPr lang="en-GB" sz="2400" dirty="0"/>
              <a:t> </a:t>
            </a:r>
            <a:r>
              <a:rPr lang="en-GB" sz="2400" dirty="0" err="1"/>
              <a:t>communis</a:t>
            </a:r>
            <a:r>
              <a:rPr lang="en-GB" sz="2400" dirty="0"/>
              <a:t> (EDC), reinforced by the extensor </a:t>
            </a:r>
            <a:r>
              <a:rPr lang="en-GB" sz="2400" dirty="0" err="1"/>
              <a:t>indicis</a:t>
            </a:r>
            <a:r>
              <a:rPr lang="en-GB" sz="2400" dirty="0"/>
              <a:t> and the extensor </a:t>
            </a:r>
            <a:r>
              <a:rPr lang="en-GB" sz="2400" dirty="0" err="1"/>
              <a:t>digiti</a:t>
            </a:r>
            <a:r>
              <a:rPr lang="en-GB" sz="2400" dirty="0"/>
              <a:t> </a:t>
            </a:r>
            <a:r>
              <a:rPr lang="en-GB" sz="2400" dirty="0" err="1"/>
              <a:t>minimi</a:t>
            </a:r>
            <a:r>
              <a:rPr lang="en-GB" sz="2400" dirty="0"/>
              <a:t>, joining the appropriate tendons of EDC on the ulnar side </a:t>
            </a:r>
          </a:p>
          <a:p>
            <a:pPr marL="0" indent="0">
              <a:buNone/>
            </a:pPr>
            <a:endParaRPr lang="en-GB" dirty="0"/>
          </a:p>
        </p:txBody>
      </p:sp>
    </p:spTree>
    <p:extLst>
      <p:ext uri="{BB962C8B-B14F-4D97-AF65-F5344CB8AC3E}">
        <p14:creationId xmlns:p14="http://schemas.microsoft.com/office/powerpoint/2010/main" val="215425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3841" y="176831"/>
            <a:ext cx="8642063" cy="6481547"/>
          </a:xfrm>
        </p:spPr>
      </p:pic>
    </p:spTree>
    <p:extLst>
      <p:ext uri="{BB962C8B-B14F-4D97-AF65-F5344CB8AC3E}">
        <p14:creationId xmlns:p14="http://schemas.microsoft.com/office/powerpoint/2010/main" val="332575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Finger extension (2)</a:t>
            </a:r>
            <a:endParaRPr lang="en-GB" dirty="0"/>
          </a:p>
        </p:txBody>
      </p:sp>
      <p:pic>
        <p:nvPicPr>
          <p:cNvPr id="3074" name="Picture 2" descr="http://www.aafp.org/afp/2006/0301/afp20060301p810-f1.gif"/>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721567" y="609600"/>
            <a:ext cx="4877746" cy="582619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677333" y="1609860"/>
            <a:ext cx="4499973" cy="4483018"/>
          </a:xfrm>
        </p:spPr>
        <p:txBody>
          <a:bodyPr>
            <a:normAutofit/>
          </a:bodyPr>
          <a:lstStyle/>
          <a:p>
            <a:r>
              <a:rPr lang="en-GB" sz="2000" dirty="0"/>
              <a:t>As the tendons pass over the MCP joints they are stabilised by tough transverse fibres called sagittal bands </a:t>
            </a:r>
          </a:p>
          <a:p>
            <a:r>
              <a:rPr lang="en-GB" sz="2000" dirty="0"/>
              <a:t>The tendons of the EDC terminate in each finger as an aponeurotic extensor expansion, covering the dorsum of the proximal phalanx and the side of its base. </a:t>
            </a:r>
          </a:p>
          <a:p>
            <a:r>
              <a:rPr lang="en-GB" sz="2000" dirty="0"/>
              <a:t>Attaches by a central slip into the base of each middle phalanx, and by two lateral slips to the base of each distal phalanx </a:t>
            </a:r>
          </a:p>
        </p:txBody>
      </p:sp>
    </p:spTree>
    <p:extLst>
      <p:ext uri="{BB962C8B-B14F-4D97-AF65-F5344CB8AC3E}">
        <p14:creationId xmlns:p14="http://schemas.microsoft.com/office/powerpoint/2010/main" val="226675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Extensor Tendon Injury Zones</a:t>
            </a:r>
            <a:br>
              <a:rPr lang="en-GB" b="1" dirty="0"/>
            </a:br>
            <a:endParaRPr lang="en-GB" dirty="0"/>
          </a:p>
        </p:txBody>
      </p:sp>
      <p:pic>
        <p:nvPicPr>
          <p:cNvPr id="26626" name="Picture 2" descr="http://www.rcemlearning.co.uk/the-learning-zone/sites/enlightenme.org/files/learning-sessions/ls101/B_4_0_003_Soft_Tissue_Injuries_of_the_Hand/emd_16_015_10_01_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595" y="1271380"/>
            <a:ext cx="3759211" cy="527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734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Autofit/>
          </a:bodyPr>
          <a:lstStyle/>
          <a:p>
            <a:r>
              <a:rPr lang="en-GB" sz="2400" dirty="0"/>
              <a:t>Hand injuries account for between 5-10% of attendances in emergency departments (EDs) in the </a:t>
            </a:r>
            <a:r>
              <a:rPr lang="en-GB" sz="2400" dirty="0" smtClean="0"/>
              <a:t>UK - 20-30</a:t>
            </a:r>
            <a:r>
              <a:rPr lang="en-GB" sz="2400" dirty="0"/>
              <a:t>% </a:t>
            </a:r>
            <a:r>
              <a:rPr lang="en-GB" sz="2400" dirty="0" smtClean="0"/>
              <a:t>are </a:t>
            </a:r>
            <a:r>
              <a:rPr lang="en-GB" sz="2400" dirty="0"/>
              <a:t>improperly diagnosed and go </a:t>
            </a:r>
            <a:r>
              <a:rPr lang="en-GB" sz="2400" dirty="0" smtClean="0"/>
              <a:t>unrecognised</a:t>
            </a:r>
          </a:p>
          <a:p>
            <a:r>
              <a:rPr lang="en-GB" sz="2400" dirty="0" smtClean="0"/>
              <a:t>The </a:t>
            </a:r>
            <a:r>
              <a:rPr lang="en-GB" sz="2400" dirty="0"/>
              <a:t>hand is the most commonly injured part of the </a:t>
            </a:r>
            <a:r>
              <a:rPr lang="en-GB" sz="2400" dirty="0" smtClean="0"/>
              <a:t>body</a:t>
            </a:r>
          </a:p>
          <a:p>
            <a:r>
              <a:rPr lang="en-GB" sz="2400" dirty="0" smtClean="0"/>
              <a:t>The </a:t>
            </a:r>
            <a:r>
              <a:rPr lang="en-GB" sz="2400" dirty="0"/>
              <a:t>fingertip the most common hand injury </a:t>
            </a:r>
            <a:endParaRPr lang="en-GB" sz="2400" dirty="0" smtClean="0"/>
          </a:p>
          <a:p>
            <a:r>
              <a:rPr lang="en-GB" sz="2400" dirty="0" smtClean="0"/>
              <a:t>Challenge to distinguish </a:t>
            </a:r>
            <a:r>
              <a:rPr lang="en-GB" sz="2400" dirty="0"/>
              <a:t>an occult tendon, ligament or nerve injury from the uncomplicated laceration or crush injury </a:t>
            </a:r>
            <a:endParaRPr lang="en-GB" sz="2400" dirty="0" smtClean="0"/>
          </a:p>
          <a:p>
            <a:r>
              <a:rPr lang="en-GB" sz="2400" dirty="0" smtClean="0"/>
              <a:t>Important </a:t>
            </a:r>
            <a:r>
              <a:rPr lang="en-GB" sz="2400" dirty="0" smtClean="0"/>
              <a:t>to identify who is suitable for ED management vs specialist referral</a:t>
            </a:r>
            <a:endParaRPr lang="en-GB" sz="2400" dirty="0"/>
          </a:p>
        </p:txBody>
      </p:sp>
    </p:spTree>
    <p:extLst>
      <p:ext uri="{BB962C8B-B14F-4D97-AF65-F5344CB8AC3E}">
        <p14:creationId xmlns:p14="http://schemas.microsoft.com/office/powerpoint/2010/main" val="316767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Extensor </a:t>
            </a:r>
            <a:r>
              <a:rPr lang="en-GB" b="1" dirty="0"/>
              <a:t>Tendon Injury Zones</a:t>
            </a:r>
            <a:br>
              <a:rPr lang="en-GB" b="1" dirty="0"/>
            </a:br>
            <a:endParaRPr lang="en-GB" dirty="0"/>
          </a:p>
        </p:txBody>
      </p:sp>
      <p:sp>
        <p:nvSpPr>
          <p:cNvPr id="3" name="Content Placeholder 2"/>
          <p:cNvSpPr>
            <a:spLocks noGrp="1"/>
          </p:cNvSpPr>
          <p:nvPr>
            <p:ph sz="half" idx="1"/>
          </p:nvPr>
        </p:nvSpPr>
        <p:spPr>
          <a:xfrm>
            <a:off x="677334" y="1339402"/>
            <a:ext cx="6496198" cy="5164429"/>
          </a:xfrm>
        </p:spPr>
        <p:txBody>
          <a:bodyPr>
            <a:normAutofit fontScale="92500"/>
          </a:bodyPr>
          <a:lstStyle/>
          <a:p>
            <a:r>
              <a:rPr lang="en-GB" dirty="0" smtClean="0"/>
              <a:t>I - area </a:t>
            </a:r>
            <a:r>
              <a:rPr lang="en-GB" dirty="0"/>
              <a:t>over the DIP joint and distal phalanx. Disruption of the tendon will cause mallet </a:t>
            </a:r>
            <a:r>
              <a:rPr lang="en-GB" dirty="0" smtClean="0"/>
              <a:t>finger/swan-neck deformity</a:t>
            </a:r>
            <a:endParaRPr lang="en-GB" dirty="0"/>
          </a:p>
          <a:p>
            <a:r>
              <a:rPr lang="en-GB" dirty="0" smtClean="0"/>
              <a:t>II - over </a:t>
            </a:r>
            <a:r>
              <a:rPr lang="en-GB" dirty="0"/>
              <a:t>the middle phalanx; assessment and treatment are the same as for zone I </a:t>
            </a:r>
            <a:r>
              <a:rPr lang="en-GB" dirty="0" smtClean="0"/>
              <a:t>injuries</a:t>
            </a:r>
            <a:endParaRPr lang="en-GB" dirty="0"/>
          </a:p>
          <a:p>
            <a:r>
              <a:rPr lang="en-GB" dirty="0" smtClean="0"/>
              <a:t>III - over </a:t>
            </a:r>
            <a:r>
              <a:rPr lang="en-GB" dirty="0"/>
              <a:t>the PIP joint. Injury here can result in a boutonnière's </a:t>
            </a:r>
            <a:r>
              <a:rPr lang="en-GB" dirty="0" smtClean="0"/>
              <a:t>deformity</a:t>
            </a:r>
          </a:p>
          <a:p>
            <a:r>
              <a:rPr lang="en-GB" dirty="0" smtClean="0"/>
              <a:t>IV </a:t>
            </a:r>
            <a:r>
              <a:rPr lang="en-GB" dirty="0" smtClean="0"/>
              <a:t>- on </a:t>
            </a:r>
            <a:r>
              <a:rPr lang="en-GB" dirty="0"/>
              <a:t>the proximal phalanx </a:t>
            </a:r>
            <a:r>
              <a:rPr lang="en-GB" dirty="0" smtClean="0"/>
              <a:t>-treated </a:t>
            </a:r>
            <a:r>
              <a:rPr lang="en-GB" dirty="0"/>
              <a:t>like zone III </a:t>
            </a:r>
            <a:r>
              <a:rPr lang="en-GB" dirty="0" smtClean="0"/>
              <a:t>injuries</a:t>
            </a:r>
            <a:endParaRPr lang="en-GB" dirty="0"/>
          </a:p>
          <a:p>
            <a:r>
              <a:rPr lang="en-GB" dirty="0" smtClean="0"/>
              <a:t>V - over </a:t>
            </a:r>
            <a:r>
              <a:rPr lang="en-GB" dirty="0"/>
              <a:t>the MCP </a:t>
            </a:r>
            <a:r>
              <a:rPr lang="en-GB" dirty="0" smtClean="0"/>
              <a:t>joint</a:t>
            </a:r>
            <a:endParaRPr lang="en-GB" dirty="0"/>
          </a:p>
          <a:p>
            <a:r>
              <a:rPr lang="en-GB" dirty="0" smtClean="0"/>
              <a:t>VI - dorsum </a:t>
            </a:r>
            <a:r>
              <a:rPr lang="en-GB" dirty="0"/>
              <a:t>of the hand. The tendons are very superficial here and can be easily </a:t>
            </a:r>
            <a:r>
              <a:rPr lang="en-GB" dirty="0" smtClean="0"/>
              <a:t>damaged</a:t>
            </a:r>
            <a:endParaRPr lang="en-GB" dirty="0"/>
          </a:p>
          <a:p>
            <a:r>
              <a:rPr lang="en-GB" dirty="0" smtClean="0"/>
              <a:t>VII </a:t>
            </a:r>
            <a:r>
              <a:rPr lang="en-GB" dirty="0"/>
              <a:t>injuries </a:t>
            </a:r>
            <a:r>
              <a:rPr lang="en-GB" dirty="0" smtClean="0"/>
              <a:t>- wrist </a:t>
            </a:r>
            <a:r>
              <a:rPr lang="en-GB" dirty="0"/>
              <a:t>and multiple tendons; these should be evaluated by a hand </a:t>
            </a:r>
            <a:r>
              <a:rPr lang="en-GB" dirty="0" smtClean="0"/>
              <a:t>surgeon</a:t>
            </a:r>
            <a:endParaRPr lang="en-GB" dirty="0"/>
          </a:p>
          <a:p>
            <a:r>
              <a:rPr lang="en-GB" dirty="0" smtClean="0"/>
              <a:t>VIII </a:t>
            </a:r>
            <a:r>
              <a:rPr lang="en-GB" dirty="0"/>
              <a:t>injuries </a:t>
            </a:r>
            <a:r>
              <a:rPr lang="en-GB" dirty="0" smtClean="0"/>
              <a:t>- </a:t>
            </a:r>
            <a:r>
              <a:rPr lang="en-GB" dirty="0"/>
              <a:t>in the distal forearm. Injuries in this location often require tendon retrieval for complete lacerations and may need to be performed in the operating </a:t>
            </a:r>
            <a:r>
              <a:rPr lang="en-GB" dirty="0" smtClean="0"/>
              <a:t>room</a:t>
            </a:r>
            <a:endParaRPr lang="en-GB" dirty="0"/>
          </a:p>
          <a:p>
            <a:pPr marL="0" indent="0">
              <a:buNone/>
            </a:pPr>
            <a:endParaRPr lang="en-GB" dirty="0"/>
          </a:p>
        </p:txBody>
      </p:sp>
      <p:pic>
        <p:nvPicPr>
          <p:cNvPr id="5" name="Picture 2" descr="http://www.rcemlearning.co.uk/the-learning-zone/sites/enlightenme.org/files/learning-sessions/ls101/B_4_0_003_Soft_Tissue_Injuries_of_the_Hand/emd_16_015_10_01_50.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61831" y="184923"/>
            <a:ext cx="4567036" cy="64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34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descr="http://www.aafp.org/afp/2006/0301/afp20060301p810-f6.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4518" y="609600"/>
            <a:ext cx="5501481" cy="592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266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Flexor Tendon Injuries - Tendon Evaluation Tests</a:t>
            </a:r>
            <a:br>
              <a:rPr lang="en-GB" b="1" dirty="0"/>
            </a:br>
            <a:endParaRPr lang="en-GB" dirty="0"/>
          </a:p>
        </p:txBody>
      </p:sp>
      <p:sp>
        <p:nvSpPr>
          <p:cNvPr id="3" name="Content Placeholder 2"/>
          <p:cNvSpPr>
            <a:spLocks noGrp="1"/>
          </p:cNvSpPr>
          <p:nvPr>
            <p:ph sz="half" idx="1"/>
          </p:nvPr>
        </p:nvSpPr>
        <p:spPr>
          <a:xfrm>
            <a:off x="270934" y="1930400"/>
            <a:ext cx="5431366" cy="4339561"/>
          </a:xfrm>
        </p:spPr>
        <p:txBody>
          <a:bodyPr>
            <a:normAutofit/>
          </a:bodyPr>
          <a:lstStyle/>
          <a:p>
            <a:r>
              <a:rPr lang="en-GB" sz="2000" dirty="0"/>
              <a:t>Testing the flexor </a:t>
            </a:r>
            <a:r>
              <a:rPr lang="en-GB" sz="2000" dirty="0" err="1"/>
              <a:t>digitorum</a:t>
            </a:r>
            <a:r>
              <a:rPr lang="en-GB" sz="2000" dirty="0"/>
              <a:t> </a:t>
            </a:r>
            <a:r>
              <a:rPr lang="en-GB" sz="2000" dirty="0" err="1"/>
              <a:t>superficialis</a:t>
            </a:r>
            <a:r>
              <a:rPr lang="en-GB" sz="2000" dirty="0"/>
              <a:t> (FDS)</a:t>
            </a:r>
          </a:p>
          <a:p>
            <a:r>
              <a:rPr lang="en-GB" sz="2000" dirty="0"/>
              <a:t>The patient should bend the finger whilst the others are held in full extension (thereby inactivating the deep flexors). The DIPJ should be flaccid. The exception is the index finger, which has a separate muscle belly so that extending the other digits does not isolate the FDS.</a:t>
            </a:r>
          </a:p>
          <a:p>
            <a:r>
              <a:rPr lang="en-GB" sz="2000" dirty="0"/>
              <a:t>For FDS to the index finger – test by checking the resisted PIPJ flexion while keeping the DIPJ extended.</a:t>
            </a:r>
          </a:p>
          <a:p>
            <a:endParaRPr lang="en-GB" sz="2000" dirty="0"/>
          </a:p>
        </p:txBody>
      </p:sp>
      <p:pic>
        <p:nvPicPr>
          <p:cNvPr id="7" name="Picture 2" descr="http://www.rcemlearning.co.uk/the-learning-zone/sites/enlightenme.org/files/learning-sessions/ls101/B_4_0_003_Soft_Tissue_Injuries_of_the_Hand/emd_16_015_16_01_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355" y="1803401"/>
            <a:ext cx="5176904" cy="3889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FDP test</a:t>
            </a:r>
            <a:endParaRPr lang="en-GB" dirty="0"/>
          </a:p>
        </p:txBody>
      </p:sp>
      <p:sp>
        <p:nvSpPr>
          <p:cNvPr id="3" name="Content Placeholder 2"/>
          <p:cNvSpPr>
            <a:spLocks noGrp="1"/>
          </p:cNvSpPr>
          <p:nvPr>
            <p:ph sz="half" idx="1"/>
          </p:nvPr>
        </p:nvSpPr>
        <p:spPr>
          <a:xfrm>
            <a:off x="677334" y="1498600"/>
            <a:ext cx="5037666" cy="4542761"/>
          </a:xfrm>
        </p:spPr>
        <p:txBody>
          <a:bodyPr>
            <a:normAutofit/>
          </a:bodyPr>
          <a:lstStyle/>
          <a:p>
            <a:r>
              <a:rPr lang="en-GB" sz="2400" dirty="0"/>
              <a:t>Testing the flexor </a:t>
            </a:r>
            <a:r>
              <a:rPr lang="en-GB" sz="2400" dirty="0" err="1"/>
              <a:t>digitorum</a:t>
            </a:r>
            <a:r>
              <a:rPr lang="en-GB" sz="2400" dirty="0"/>
              <a:t> </a:t>
            </a:r>
            <a:r>
              <a:rPr lang="en-GB" sz="2400" dirty="0" err="1"/>
              <a:t>profundus</a:t>
            </a:r>
            <a:r>
              <a:rPr lang="en-GB" sz="2400" dirty="0"/>
              <a:t> (FDP)</a:t>
            </a:r>
          </a:p>
          <a:p>
            <a:r>
              <a:rPr lang="en-GB" sz="2400" dirty="0"/>
              <a:t>With the examiner holding the PIPJ in extension, the patient should be asked to flex the tip of the finger</a:t>
            </a:r>
            <a:r>
              <a:rPr lang="en-GB" sz="2400" dirty="0" smtClean="0"/>
              <a:t>.</a:t>
            </a:r>
            <a:endParaRPr lang="en-GB" sz="2400" dirty="0"/>
          </a:p>
        </p:txBody>
      </p:sp>
      <p:pic>
        <p:nvPicPr>
          <p:cNvPr id="5" name="Picture 2" descr="http://www.rcemlearning.co.uk/the-learning-zone/sites/enlightenme.org/files/learning-sessions/ls101/B_4_0_003_Soft_Tissue_Injuries_of_the_Hand/emd_16_015_16_02_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17830"/>
            <a:ext cx="5971706" cy="447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215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Extensor tendon test</a:t>
            </a:r>
            <a:endParaRPr lang="en-GB" dirty="0"/>
          </a:p>
        </p:txBody>
      </p:sp>
      <p:sp>
        <p:nvSpPr>
          <p:cNvPr id="3" name="Content Placeholder 2"/>
          <p:cNvSpPr>
            <a:spLocks noGrp="1"/>
          </p:cNvSpPr>
          <p:nvPr>
            <p:ph sz="half" idx="1"/>
          </p:nvPr>
        </p:nvSpPr>
        <p:spPr>
          <a:xfrm>
            <a:off x="372534" y="1777421"/>
            <a:ext cx="5913966" cy="4734416"/>
          </a:xfrm>
        </p:spPr>
        <p:txBody>
          <a:bodyPr>
            <a:noAutofit/>
          </a:bodyPr>
          <a:lstStyle/>
          <a:p>
            <a:r>
              <a:rPr lang="en-GB" sz="2400" dirty="0"/>
              <a:t>Testing the extensor tendons</a:t>
            </a:r>
          </a:p>
          <a:p>
            <a:r>
              <a:rPr lang="en-GB" sz="2400" dirty="0"/>
              <a:t>The fingers should be straightened against resistance. The long extensors straighten at the MCPJ, and resistance should be applied to the dorsum of the proximal phalanx.</a:t>
            </a:r>
          </a:p>
          <a:p>
            <a:r>
              <a:rPr lang="en-GB" sz="2400" dirty="0"/>
              <a:t>Extension at the PIPJ can be caused by the intrinsic muscles. Observe for loss of active extension at the DIPJ, i.e. a mallet deformity</a:t>
            </a:r>
            <a:r>
              <a:rPr lang="en-GB" sz="2400" dirty="0" smtClean="0"/>
              <a:t>.</a:t>
            </a:r>
          </a:p>
          <a:p>
            <a:endParaRPr lang="en-GB" sz="2400" dirty="0"/>
          </a:p>
          <a:p>
            <a:endParaRPr lang="en-GB" sz="2400" dirty="0"/>
          </a:p>
        </p:txBody>
      </p:sp>
      <p:pic>
        <p:nvPicPr>
          <p:cNvPr id="5" name="Picture 2" descr="http://www.rcemlearning.co.uk/the-learning-zone/sites/enlightenme.org/files/learning-sessions/ls101/B_4_0_003_Soft_Tissue_Injuries_of_the_Hand/emd_16_015_16_03_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344" y="1930400"/>
            <a:ext cx="5049316" cy="379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388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FPL test</a:t>
            </a:r>
            <a:endParaRPr lang="en-GB" dirty="0"/>
          </a:p>
        </p:txBody>
      </p:sp>
      <p:sp>
        <p:nvSpPr>
          <p:cNvPr id="3" name="Content Placeholder 2"/>
          <p:cNvSpPr>
            <a:spLocks noGrp="1"/>
          </p:cNvSpPr>
          <p:nvPr>
            <p:ph sz="half" idx="1"/>
          </p:nvPr>
        </p:nvSpPr>
        <p:spPr>
          <a:xfrm>
            <a:off x="461434" y="1930400"/>
            <a:ext cx="5405966" cy="3880772"/>
          </a:xfrm>
        </p:spPr>
        <p:txBody>
          <a:bodyPr>
            <a:normAutofit/>
          </a:bodyPr>
          <a:lstStyle/>
          <a:p>
            <a:r>
              <a:rPr lang="en-GB" sz="2800" dirty="0"/>
              <a:t>Testing the flexor </a:t>
            </a:r>
            <a:r>
              <a:rPr lang="en-GB" sz="2800" dirty="0" err="1"/>
              <a:t>pollicis</a:t>
            </a:r>
            <a:r>
              <a:rPr lang="en-GB" sz="2800" dirty="0"/>
              <a:t> longus (FPL)</a:t>
            </a:r>
          </a:p>
          <a:p>
            <a:r>
              <a:rPr lang="en-GB" sz="2800" dirty="0"/>
              <a:t>Hold the thumb over the proximal phalanx and ask the patient to bend the </a:t>
            </a:r>
            <a:r>
              <a:rPr lang="en-GB" sz="2800" dirty="0" smtClean="0"/>
              <a:t>tip</a:t>
            </a:r>
            <a:endParaRPr lang="en-GB" sz="2800" dirty="0"/>
          </a:p>
          <a:p>
            <a:endParaRPr lang="en-GB" sz="2800" dirty="0"/>
          </a:p>
        </p:txBody>
      </p:sp>
      <p:pic>
        <p:nvPicPr>
          <p:cNvPr id="5" name="Picture 2" descr="http://www.rcemlearning.co.uk/the-learning-zone/sites/enlightenme.org/files/learning-sessions/ls101/B_4_0_003_Soft_Tissue_Injuries_of_the_Hand/emd_16_015_16_04_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198" y="1506849"/>
            <a:ext cx="5102701" cy="3833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26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EPL test</a:t>
            </a:r>
            <a:endParaRPr lang="en-GB" dirty="0"/>
          </a:p>
        </p:txBody>
      </p:sp>
      <p:sp>
        <p:nvSpPr>
          <p:cNvPr id="3" name="Content Placeholder 2"/>
          <p:cNvSpPr>
            <a:spLocks noGrp="1"/>
          </p:cNvSpPr>
          <p:nvPr>
            <p:ph sz="half" idx="1"/>
          </p:nvPr>
        </p:nvSpPr>
        <p:spPr>
          <a:xfrm>
            <a:off x="677334" y="1930400"/>
            <a:ext cx="5240866" cy="4491961"/>
          </a:xfrm>
        </p:spPr>
        <p:txBody>
          <a:bodyPr>
            <a:normAutofit/>
          </a:bodyPr>
          <a:lstStyle/>
          <a:p>
            <a:r>
              <a:rPr lang="en-GB" sz="2800" dirty="0"/>
              <a:t>Testing the extensor </a:t>
            </a:r>
            <a:r>
              <a:rPr lang="en-GB" sz="2800" dirty="0" err="1"/>
              <a:t>pollicis</a:t>
            </a:r>
            <a:r>
              <a:rPr lang="en-GB" sz="2800" dirty="0"/>
              <a:t> longus (EPL)</a:t>
            </a:r>
          </a:p>
          <a:p>
            <a:r>
              <a:rPr lang="en-GB" sz="2800" dirty="0"/>
              <a:t>With the patient's hand palm-down on a table, ask the patient to lift up his/her thumb, against resistance</a:t>
            </a:r>
          </a:p>
          <a:p>
            <a:endParaRPr lang="en-GB" sz="2800" dirty="0"/>
          </a:p>
        </p:txBody>
      </p:sp>
      <p:pic>
        <p:nvPicPr>
          <p:cNvPr id="4" name="Picture 2" descr="http://www.rcemlearning.co.uk/the-learning-zone/sites/enlightenme.org/files/learning-sessions/ls101/B_4_0_003_Soft_Tissue_Injuries_of_the_Hand/emd_16_015_16_05_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5668" y="1930400"/>
            <a:ext cx="4403666" cy="3308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40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Mallet Finger</a:t>
            </a:r>
            <a:endParaRPr lang="en-GB" dirty="0"/>
          </a:p>
        </p:txBody>
      </p:sp>
      <p:pic>
        <p:nvPicPr>
          <p:cNvPr id="49154" name="Picture 2" descr="http://www.rcemlearning.co.uk/the-learning-zone/sites/enlightenme.org/files/learning-sessions/ls101/B_4_0_003_Soft_Tissue_Injuries_of_the_Hand/emd_16_015_19_01_redraw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29402" y="2160588"/>
            <a:ext cx="3893234"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944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Extensor Tendon Injuries - Mallet Finger (Zones I and II)</a:t>
            </a:r>
            <a:br>
              <a:rPr lang="en-GB" b="1" dirty="0"/>
            </a:br>
            <a:endParaRPr lang="en-GB" dirty="0"/>
          </a:p>
        </p:txBody>
      </p:sp>
      <p:sp>
        <p:nvSpPr>
          <p:cNvPr id="3" name="Content Placeholder 2"/>
          <p:cNvSpPr>
            <a:spLocks noGrp="1"/>
          </p:cNvSpPr>
          <p:nvPr>
            <p:ph sz="half" idx="1"/>
          </p:nvPr>
        </p:nvSpPr>
        <p:spPr>
          <a:xfrm>
            <a:off x="486834" y="1676400"/>
            <a:ext cx="6142566" cy="4758661"/>
          </a:xfrm>
        </p:spPr>
        <p:txBody>
          <a:bodyPr>
            <a:noAutofit/>
          </a:bodyPr>
          <a:lstStyle/>
          <a:p>
            <a:r>
              <a:rPr lang="en-GB" sz="2000" dirty="0" smtClean="0"/>
              <a:t>Zone </a:t>
            </a:r>
            <a:r>
              <a:rPr lang="en-GB" sz="2000" dirty="0"/>
              <a:t>I and Zone II injuries may result in a mallet deformity, due to loss of continuity of the conjoined lateral bands at the DIP joint </a:t>
            </a:r>
          </a:p>
          <a:p>
            <a:r>
              <a:rPr lang="en-GB" sz="2000" dirty="0" smtClean="0"/>
              <a:t>Usually </a:t>
            </a:r>
            <a:r>
              <a:rPr lang="en-GB" sz="2000" dirty="0"/>
              <a:t>a direct blow that forcibly flexes an extended </a:t>
            </a:r>
            <a:r>
              <a:rPr lang="en-GB" sz="2000" dirty="0" smtClean="0"/>
              <a:t>finger</a:t>
            </a:r>
          </a:p>
          <a:p>
            <a:r>
              <a:rPr lang="en-GB" sz="2000" dirty="0" smtClean="0"/>
              <a:t>If </a:t>
            </a:r>
            <a:r>
              <a:rPr lang="en-GB" sz="2000" dirty="0"/>
              <a:t>left untreated, apart from being painful, the digit becomes </a:t>
            </a:r>
            <a:r>
              <a:rPr lang="en-GB" sz="2000" dirty="0" smtClean="0"/>
              <a:t>hooked/swan-neck </a:t>
            </a:r>
            <a:r>
              <a:rPr lang="en-GB" sz="2000" dirty="0"/>
              <a:t>deformity </a:t>
            </a:r>
            <a:r>
              <a:rPr lang="en-GB" sz="2000" dirty="0" smtClean="0"/>
              <a:t>(compensatory </a:t>
            </a:r>
            <a:r>
              <a:rPr lang="en-GB" sz="2000" dirty="0"/>
              <a:t>hyperextension </a:t>
            </a:r>
            <a:r>
              <a:rPr lang="en-GB" sz="2000" dirty="0" smtClean="0"/>
              <a:t>@ </a:t>
            </a:r>
            <a:r>
              <a:rPr lang="en-GB" sz="2000" dirty="0" smtClean="0"/>
              <a:t>PIPJ) </a:t>
            </a:r>
          </a:p>
          <a:p>
            <a:r>
              <a:rPr lang="en-GB" sz="2000" dirty="0" smtClean="0"/>
              <a:t>Open </a:t>
            </a:r>
            <a:r>
              <a:rPr lang="en-GB" sz="2000" dirty="0"/>
              <a:t>injuries </a:t>
            </a:r>
            <a:r>
              <a:rPr lang="en-GB" sz="2000" dirty="0" smtClean="0"/>
              <a:t> - ref to hand </a:t>
            </a:r>
            <a:r>
              <a:rPr lang="en-GB" sz="2000" dirty="0"/>
              <a:t>surgeon for primary </a:t>
            </a:r>
            <a:r>
              <a:rPr lang="en-GB" sz="2000" dirty="0" smtClean="0"/>
              <a:t>repair</a:t>
            </a:r>
            <a:endParaRPr lang="en-GB" sz="2000" dirty="0"/>
          </a:p>
          <a:p>
            <a:r>
              <a:rPr lang="en-GB" sz="2000" dirty="0" smtClean="0"/>
              <a:t>Closed </a:t>
            </a:r>
            <a:r>
              <a:rPr lang="en-GB" sz="2000" dirty="0"/>
              <a:t>mallet finger injuries </a:t>
            </a:r>
            <a:r>
              <a:rPr lang="en-GB" sz="2000" dirty="0"/>
              <a:t> </a:t>
            </a:r>
            <a:r>
              <a:rPr lang="en-GB" sz="2000" dirty="0" smtClean="0"/>
              <a:t>- </a:t>
            </a:r>
            <a:r>
              <a:rPr lang="en-GB" sz="2000" dirty="0" smtClean="0"/>
              <a:t>treated conservatively</a:t>
            </a:r>
            <a:endParaRPr lang="en-GB" sz="2000" dirty="0"/>
          </a:p>
          <a:p>
            <a:r>
              <a:rPr lang="en-GB" sz="2000" dirty="0" smtClean="0"/>
              <a:t>May be </a:t>
            </a:r>
            <a:r>
              <a:rPr lang="en-GB" sz="2000" dirty="0"/>
              <a:t>due to bone or soft-tissue injury </a:t>
            </a:r>
            <a:r>
              <a:rPr lang="en-GB" sz="2000" dirty="0" smtClean="0"/>
              <a:t>– need XRs</a:t>
            </a:r>
            <a:endParaRPr lang="en-GB" sz="2000" dirty="0"/>
          </a:p>
          <a:p>
            <a:endParaRPr lang="en-GB" sz="2000" dirty="0"/>
          </a:p>
        </p:txBody>
      </p:sp>
      <p:pic>
        <p:nvPicPr>
          <p:cNvPr id="9" name="Picture 2" descr="http://www.aafp.org/afp/2006/0301/afp20060301p810-f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5486" y="1792289"/>
            <a:ext cx="4977031" cy="416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456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Mallet finger- treatment</a:t>
            </a:r>
            <a:r>
              <a:rPr lang="en-GB" dirty="0"/>
              <a:t/>
            </a:r>
            <a:br>
              <a:rPr lang="en-GB" dirty="0"/>
            </a:br>
            <a:endParaRPr lang="en-GB" dirty="0"/>
          </a:p>
        </p:txBody>
      </p:sp>
      <p:sp>
        <p:nvSpPr>
          <p:cNvPr id="3" name="Content Placeholder 2"/>
          <p:cNvSpPr>
            <a:spLocks noGrp="1"/>
          </p:cNvSpPr>
          <p:nvPr>
            <p:ph idx="1"/>
          </p:nvPr>
        </p:nvSpPr>
        <p:spPr>
          <a:xfrm>
            <a:off x="677334" y="1676401"/>
            <a:ext cx="9584266" cy="4796762"/>
          </a:xfrm>
        </p:spPr>
        <p:txBody>
          <a:bodyPr>
            <a:normAutofit/>
          </a:bodyPr>
          <a:lstStyle/>
          <a:p>
            <a:r>
              <a:rPr lang="en-GB" sz="2400" dirty="0" smtClean="0"/>
              <a:t>Conservative </a:t>
            </a:r>
            <a:r>
              <a:rPr lang="en-GB" sz="2400" dirty="0"/>
              <a:t>treatment </a:t>
            </a:r>
            <a:r>
              <a:rPr lang="en-GB" sz="2400" dirty="0" smtClean="0"/>
              <a:t>- continuous </a:t>
            </a:r>
            <a:r>
              <a:rPr lang="en-GB" sz="2400" dirty="0"/>
              <a:t>splinting of the DIPJ in neutral or slight hyperextension for at least six </a:t>
            </a:r>
            <a:r>
              <a:rPr lang="en-GB" sz="2400" dirty="0" smtClean="0"/>
              <a:t>weeks</a:t>
            </a:r>
            <a:endParaRPr lang="en-GB" sz="2400" dirty="0"/>
          </a:p>
          <a:p>
            <a:r>
              <a:rPr lang="en-GB" sz="2400" dirty="0" smtClean="0"/>
              <a:t>A </a:t>
            </a:r>
            <a:r>
              <a:rPr lang="en-GB" sz="2400" dirty="0"/>
              <a:t>well-fitting splint for a mallet finger </a:t>
            </a:r>
            <a:r>
              <a:rPr lang="en-GB" sz="2400" dirty="0"/>
              <a:t>=</a:t>
            </a:r>
            <a:r>
              <a:rPr lang="en-GB" sz="2400" dirty="0" smtClean="0"/>
              <a:t> </a:t>
            </a:r>
            <a:r>
              <a:rPr lang="en-GB" sz="2400" dirty="0"/>
              <a:t>vital to ensure compliance and avoid skin breakdown, the main complication of conservative </a:t>
            </a:r>
            <a:r>
              <a:rPr lang="en-GB" sz="2400" dirty="0" smtClean="0"/>
              <a:t>treatment</a:t>
            </a:r>
          </a:p>
          <a:p>
            <a:r>
              <a:rPr lang="en-GB" sz="2400" dirty="0" smtClean="0"/>
              <a:t>PIPJ </a:t>
            </a:r>
            <a:r>
              <a:rPr lang="en-GB" sz="2400" dirty="0"/>
              <a:t>must be left free to allow mobilisation and prevent </a:t>
            </a:r>
            <a:r>
              <a:rPr lang="en-GB" sz="2400" dirty="0" smtClean="0"/>
              <a:t>stiffness</a:t>
            </a:r>
          </a:p>
          <a:p>
            <a:r>
              <a:rPr lang="en-GB" sz="2400" dirty="0" smtClean="0"/>
              <a:t>Refer if:</a:t>
            </a:r>
          </a:p>
          <a:p>
            <a:pPr lvl="1"/>
            <a:r>
              <a:rPr lang="en-GB" sz="2400" dirty="0"/>
              <a:t>The absence of full passive extension (indicating possible bony or soft-tissue entrapment requiring surgical intervention)</a:t>
            </a:r>
          </a:p>
          <a:p>
            <a:pPr lvl="1"/>
            <a:r>
              <a:rPr lang="en-GB" sz="2400" dirty="0"/>
              <a:t>Joint subluxation or an avulsion fracture of more than one-third of the articular surface</a:t>
            </a:r>
          </a:p>
          <a:p>
            <a:pPr lvl="1"/>
            <a:endParaRPr lang="en-GB" sz="2400" dirty="0"/>
          </a:p>
          <a:p>
            <a:endParaRPr lang="en-GB" sz="2400" dirty="0"/>
          </a:p>
        </p:txBody>
      </p:sp>
    </p:spTree>
    <p:extLst>
      <p:ext uri="{BB962C8B-B14F-4D97-AF65-F5344CB8AC3E}">
        <p14:creationId xmlns:p14="http://schemas.microsoft.com/office/powerpoint/2010/main" val="3139171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Tendons (FDS and FDP)</a:t>
            </a:r>
            <a:r>
              <a:rPr lang="en-GB" dirty="0" smtClean="0"/>
              <a:t/>
            </a:r>
            <a:br>
              <a:rPr lang="en-GB" dirty="0" smtClean="0"/>
            </a:br>
            <a:endParaRPr lang="en-GB" dirty="0"/>
          </a:p>
        </p:txBody>
      </p:sp>
      <p:sp>
        <p:nvSpPr>
          <p:cNvPr id="3" name="Content Placeholder 2"/>
          <p:cNvSpPr>
            <a:spLocks noGrp="1"/>
          </p:cNvSpPr>
          <p:nvPr>
            <p:ph idx="1"/>
          </p:nvPr>
        </p:nvSpPr>
        <p:spPr>
          <a:xfrm>
            <a:off x="677334" y="1490888"/>
            <a:ext cx="8596668" cy="3880773"/>
          </a:xfrm>
        </p:spPr>
        <p:txBody>
          <a:bodyPr>
            <a:noAutofit/>
          </a:bodyPr>
          <a:lstStyle/>
          <a:p>
            <a:r>
              <a:rPr lang="en-GB" sz="2400" dirty="0"/>
              <a:t>The FDS and the FDP tendons travel distally from the forearm through the carpal tunnel, after which they traverse a fibro-osseous tunnel in each digit to insert in the respective </a:t>
            </a:r>
            <a:r>
              <a:rPr lang="en-GB" sz="2400" dirty="0" smtClean="0"/>
              <a:t>phalanges</a:t>
            </a:r>
            <a:endParaRPr lang="en-GB" sz="2400" dirty="0"/>
          </a:p>
          <a:p>
            <a:r>
              <a:rPr lang="en-GB" sz="2400" dirty="0"/>
              <a:t>The </a:t>
            </a:r>
            <a:r>
              <a:rPr lang="en-GB" sz="2400" dirty="0" err="1"/>
              <a:t>profundus</a:t>
            </a:r>
            <a:r>
              <a:rPr lang="en-GB" sz="2400" dirty="0"/>
              <a:t> tendon pierces that of the </a:t>
            </a:r>
            <a:r>
              <a:rPr lang="en-GB" sz="2400" dirty="0" err="1"/>
              <a:t>superficialis</a:t>
            </a:r>
            <a:r>
              <a:rPr lang="en-GB" sz="2400" dirty="0"/>
              <a:t> over the proximal </a:t>
            </a:r>
            <a:r>
              <a:rPr lang="en-GB" sz="2400" dirty="0" smtClean="0"/>
              <a:t>phalanx</a:t>
            </a:r>
            <a:endParaRPr lang="en-GB" sz="2400" dirty="0"/>
          </a:p>
          <a:p>
            <a:r>
              <a:rPr lang="en-GB" sz="2400" dirty="0"/>
              <a:t>The metacarpal heads, phalanges and intervening joints </a:t>
            </a:r>
            <a:r>
              <a:rPr lang="en-GB" sz="2400" dirty="0" smtClean="0"/>
              <a:t>= dorsal wall</a:t>
            </a:r>
          </a:p>
          <a:p>
            <a:r>
              <a:rPr lang="en-GB" sz="2400" dirty="0"/>
              <a:t> annular pulley system and fibrous flexor sheath </a:t>
            </a:r>
            <a:r>
              <a:rPr lang="en-GB" sz="2400" dirty="0" smtClean="0"/>
              <a:t> = </a:t>
            </a:r>
            <a:r>
              <a:rPr lang="en-GB" sz="2400" dirty="0" smtClean="0"/>
              <a:t>anterolateral wall</a:t>
            </a:r>
            <a:endParaRPr lang="en-GB" sz="2400" dirty="0"/>
          </a:p>
          <a:p>
            <a:r>
              <a:rPr lang="en-GB" sz="2400" dirty="0"/>
              <a:t>The fibrous sheaths are lined by the synovial membrane, which reflects around each </a:t>
            </a:r>
            <a:r>
              <a:rPr lang="en-GB" sz="2400" dirty="0" smtClean="0"/>
              <a:t>tendon</a:t>
            </a:r>
            <a:endParaRPr lang="en-GB" sz="2400" dirty="0"/>
          </a:p>
          <a:p>
            <a:endParaRPr lang="en-GB" sz="2400" dirty="0"/>
          </a:p>
        </p:txBody>
      </p:sp>
    </p:spTree>
    <p:extLst>
      <p:ext uri="{BB962C8B-B14F-4D97-AF65-F5344CB8AC3E}">
        <p14:creationId xmlns:p14="http://schemas.microsoft.com/office/powerpoint/2010/main" val="3585547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Extensor Tendon Injuries - Rupture or Division of the Central Slip</a:t>
            </a:r>
            <a:br>
              <a:rPr lang="en-GB" b="1" dirty="0"/>
            </a:br>
            <a:endParaRPr lang="en-GB" dirty="0"/>
          </a:p>
        </p:txBody>
      </p:sp>
      <p:pic>
        <p:nvPicPr>
          <p:cNvPr id="38914" name="Picture 2" descr="http://www.rcemlearning.co.uk/the-learning-zone/sites/enlightenme.org/files/learning-sessions/ls101/B_4_0_003_Soft_Tissue_Injuries_of_the_Hand/emd_16_015_20_01_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3688" y="2257400"/>
            <a:ext cx="5183959" cy="370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653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505" y="406400"/>
            <a:ext cx="8596668" cy="1320800"/>
          </a:xfrm>
        </p:spPr>
        <p:txBody>
          <a:bodyPr>
            <a:normAutofit fontScale="90000"/>
          </a:bodyPr>
          <a:lstStyle/>
          <a:p>
            <a:r>
              <a:rPr lang="en-GB" b="1" dirty="0"/>
              <a:t>Extensor Tendon Injuries - Rupture or Division of the Central </a:t>
            </a:r>
            <a:r>
              <a:rPr lang="en-GB" b="1" dirty="0" smtClean="0"/>
              <a:t>Slip (1)</a:t>
            </a:r>
            <a:r>
              <a:rPr lang="en-GB" b="1" dirty="0"/>
              <a:t/>
            </a:r>
            <a:br>
              <a:rPr lang="en-GB" b="1" dirty="0"/>
            </a:br>
            <a:endParaRPr lang="en-GB" dirty="0"/>
          </a:p>
        </p:txBody>
      </p:sp>
      <p:sp>
        <p:nvSpPr>
          <p:cNvPr id="3" name="Content Placeholder 2"/>
          <p:cNvSpPr>
            <a:spLocks noGrp="1"/>
          </p:cNvSpPr>
          <p:nvPr>
            <p:ph sz="half" idx="1"/>
          </p:nvPr>
        </p:nvSpPr>
        <p:spPr>
          <a:xfrm>
            <a:off x="445104" y="1524000"/>
            <a:ext cx="6579810" cy="4793132"/>
          </a:xfrm>
        </p:spPr>
        <p:txBody>
          <a:bodyPr>
            <a:noAutofit/>
          </a:bodyPr>
          <a:lstStyle/>
          <a:p>
            <a:r>
              <a:rPr lang="en-GB" sz="2000" dirty="0" smtClean="0"/>
              <a:t>Zone </a:t>
            </a:r>
            <a:r>
              <a:rPr lang="en-GB" sz="2000" dirty="0"/>
              <a:t>III injuries may involve rupture or division of the central slip </a:t>
            </a:r>
            <a:endParaRPr lang="en-GB" sz="2000" dirty="0" smtClean="0"/>
          </a:p>
          <a:p>
            <a:r>
              <a:rPr lang="en-GB" sz="2000" dirty="0" smtClean="0"/>
              <a:t>Axial </a:t>
            </a:r>
            <a:r>
              <a:rPr lang="en-GB" sz="2000" dirty="0"/>
              <a:t>loading or forced flexion with the PIPJ in </a:t>
            </a:r>
            <a:r>
              <a:rPr lang="en-GB" sz="2000" dirty="0" smtClean="0"/>
              <a:t>extension, or </a:t>
            </a:r>
            <a:r>
              <a:rPr lang="en-GB" sz="2000" dirty="0"/>
              <a:t>volar dislocation of the PIPJ</a:t>
            </a:r>
          </a:p>
          <a:p>
            <a:r>
              <a:rPr lang="en-GB" sz="2000" dirty="0" smtClean="0"/>
              <a:t>Variable presentations– </a:t>
            </a:r>
            <a:r>
              <a:rPr lang="en-GB" sz="2000" dirty="0"/>
              <a:t>e.g. acute boutonniere deformity, </a:t>
            </a:r>
            <a:r>
              <a:rPr lang="en-GB" sz="2000" dirty="0" smtClean="0"/>
              <a:t>volar </a:t>
            </a:r>
            <a:r>
              <a:rPr lang="en-GB" sz="2000" dirty="0"/>
              <a:t>dislocation or painful swollen PIPJ</a:t>
            </a:r>
            <a:endParaRPr lang="en-GB" sz="2000" dirty="0" smtClean="0"/>
          </a:p>
          <a:p>
            <a:r>
              <a:rPr lang="en-GB" sz="2000" dirty="0"/>
              <a:t>M</a:t>
            </a:r>
            <a:r>
              <a:rPr lang="en-GB" sz="2000" dirty="0" smtClean="0"/>
              <a:t>aximal </a:t>
            </a:r>
            <a:r>
              <a:rPr lang="en-GB" sz="2000" dirty="0"/>
              <a:t>localised tenderness over the dorsal aspect of the PIPJ, at the insertion of the central </a:t>
            </a:r>
            <a:r>
              <a:rPr lang="en-GB" sz="2000" dirty="0" smtClean="0"/>
              <a:t>slip +/- bruising </a:t>
            </a:r>
          </a:p>
          <a:p>
            <a:r>
              <a:rPr lang="en-GB" sz="2000" dirty="0" smtClean="0"/>
              <a:t>Active </a:t>
            </a:r>
            <a:r>
              <a:rPr lang="en-GB" sz="2000" dirty="0"/>
              <a:t>extension at the PIPJ </a:t>
            </a:r>
            <a:r>
              <a:rPr lang="en-GB" sz="2000" b="1" dirty="0"/>
              <a:t>does not exclude a rupture</a:t>
            </a:r>
            <a:r>
              <a:rPr lang="en-GB" sz="2000" dirty="0"/>
              <a:t> </a:t>
            </a:r>
            <a:r>
              <a:rPr lang="en-GB" sz="2000" dirty="0" smtClean="0"/>
              <a:t>as full </a:t>
            </a:r>
            <a:r>
              <a:rPr lang="en-GB" sz="2000" dirty="0"/>
              <a:t>extension may still be achieved by the lateral </a:t>
            </a:r>
            <a:r>
              <a:rPr lang="en-GB" sz="2000" dirty="0" smtClean="0"/>
              <a:t>bands</a:t>
            </a:r>
            <a:endParaRPr lang="en-GB" sz="2000" dirty="0"/>
          </a:p>
          <a:p>
            <a:r>
              <a:rPr lang="en-GB" sz="2000" dirty="0" smtClean="0"/>
              <a:t>Closed </a:t>
            </a:r>
            <a:r>
              <a:rPr lang="en-GB" sz="2000" dirty="0"/>
              <a:t>rupture of the central slip over the PIPJ is easily </a:t>
            </a:r>
            <a:r>
              <a:rPr lang="en-GB" sz="2000" dirty="0" smtClean="0"/>
              <a:t>missed</a:t>
            </a:r>
          </a:p>
          <a:p>
            <a:pPr marL="0" indent="0">
              <a:buNone/>
            </a:pPr>
            <a:endParaRPr lang="en-GB" sz="2000" dirty="0"/>
          </a:p>
        </p:txBody>
      </p:sp>
      <p:pic>
        <p:nvPicPr>
          <p:cNvPr id="5" name="Picture 2" descr="http://www.rcemlearning.co.uk/the-learning-zone/sites/enlightenme.org/files/learning-sessions/ls101/B_4_0_003_Soft_Tissue_Injuries_of_the_Hand/emd_16_015_20_01_50.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7017"/>
          <a:stretch/>
        </p:blipFill>
        <p:spPr bwMode="auto">
          <a:xfrm>
            <a:off x="7213600" y="2322286"/>
            <a:ext cx="4833926" cy="371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118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Extensor Tendon Injuries - Rupture or Division of the Central Slip </a:t>
            </a:r>
            <a:r>
              <a:rPr lang="en-GB" b="1" dirty="0" smtClean="0"/>
              <a:t>(2)</a:t>
            </a:r>
            <a:endParaRPr lang="en-GB" dirty="0"/>
          </a:p>
        </p:txBody>
      </p:sp>
      <p:sp>
        <p:nvSpPr>
          <p:cNvPr id="3" name="Content Placeholder 2"/>
          <p:cNvSpPr>
            <a:spLocks noGrp="1"/>
          </p:cNvSpPr>
          <p:nvPr>
            <p:ph idx="1"/>
          </p:nvPr>
        </p:nvSpPr>
        <p:spPr/>
        <p:txBody>
          <a:bodyPr>
            <a:noAutofit/>
          </a:bodyPr>
          <a:lstStyle/>
          <a:p>
            <a:r>
              <a:rPr lang="en-GB" sz="2000" dirty="0" smtClean="0"/>
              <a:t>Elson's </a:t>
            </a:r>
            <a:r>
              <a:rPr lang="en-GB" sz="2000" dirty="0" smtClean="0"/>
              <a:t>test - PIP </a:t>
            </a:r>
            <a:r>
              <a:rPr lang="en-GB" sz="2000" dirty="0"/>
              <a:t>joint of the injured finger flexed 90° over the edge of a </a:t>
            </a:r>
            <a:r>
              <a:rPr lang="en-GB" sz="2000" dirty="0" smtClean="0"/>
              <a:t>table. Patient </a:t>
            </a:r>
            <a:r>
              <a:rPr lang="en-GB" sz="2000" dirty="0"/>
              <a:t>then tries to extend the PIP joint of the injured finger against resistance. The absence of extension force at the PIP joint and fixed extension at the DIP joint are signs of complete rupture of the central </a:t>
            </a:r>
            <a:r>
              <a:rPr lang="en-GB" sz="2000" dirty="0" smtClean="0"/>
              <a:t>slip</a:t>
            </a:r>
            <a:endParaRPr lang="en-GB" sz="2000" dirty="0"/>
          </a:p>
          <a:p>
            <a:r>
              <a:rPr lang="en-GB" sz="2000" dirty="0" smtClean="0"/>
              <a:t>will </a:t>
            </a:r>
            <a:r>
              <a:rPr lang="en-GB" sz="2000" dirty="0"/>
              <a:t>not demonstrate a partial rupture, and may be limited by </a:t>
            </a:r>
            <a:r>
              <a:rPr lang="en-GB" sz="2000" dirty="0" smtClean="0"/>
              <a:t>pain</a:t>
            </a:r>
            <a:endParaRPr lang="en-GB" sz="2000" dirty="0"/>
          </a:p>
          <a:p>
            <a:r>
              <a:rPr lang="en-GB" sz="2000" dirty="0"/>
              <a:t>X-ray may show an avulsion </a:t>
            </a:r>
            <a:r>
              <a:rPr lang="en-GB" sz="2000" dirty="0" smtClean="0"/>
              <a:t>fracture</a:t>
            </a:r>
            <a:endParaRPr lang="en-GB" sz="2000" dirty="0" smtClean="0"/>
          </a:p>
          <a:p>
            <a:r>
              <a:rPr lang="en-GB" sz="2000" dirty="0" smtClean="0"/>
              <a:t>If </a:t>
            </a:r>
            <a:r>
              <a:rPr lang="en-GB" sz="2000" dirty="0"/>
              <a:t>a central slip rupture is known or strongly suspected, the PIPJ should be splinted in a static extension splint, leaving the DIPJ </a:t>
            </a:r>
            <a:r>
              <a:rPr lang="en-GB" sz="2000" dirty="0" smtClean="0"/>
              <a:t>free</a:t>
            </a:r>
            <a:endParaRPr lang="en-GB" sz="2000" dirty="0"/>
          </a:p>
          <a:p>
            <a:r>
              <a:rPr lang="en-GB" sz="2000" dirty="0"/>
              <a:t>Further follow-up in a hand clinic is </a:t>
            </a:r>
            <a:r>
              <a:rPr lang="en-GB" sz="2000" dirty="0" smtClean="0"/>
              <a:t>required</a:t>
            </a:r>
            <a:endParaRPr lang="en-GB" sz="2000" dirty="0"/>
          </a:p>
          <a:p>
            <a:endParaRPr lang="en-GB" sz="2000" dirty="0"/>
          </a:p>
        </p:txBody>
      </p:sp>
    </p:spTree>
    <p:extLst>
      <p:ext uri="{BB962C8B-B14F-4D97-AF65-F5344CB8AC3E}">
        <p14:creationId xmlns:p14="http://schemas.microsoft.com/office/powerpoint/2010/main" val="2390027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Nerve Injury</a:t>
            </a:r>
            <a:endParaRPr lang="en-GB" dirty="0"/>
          </a:p>
        </p:txBody>
      </p:sp>
      <p:sp>
        <p:nvSpPr>
          <p:cNvPr id="3" name="Content Placeholder 2"/>
          <p:cNvSpPr>
            <a:spLocks noGrp="1"/>
          </p:cNvSpPr>
          <p:nvPr>
            <p:ph idx="1"/>
          </p:nvPr>
        </p:nvSpPr>
        <p:spPr>
          <a:xfrm>
            <a:off x="677334" y="1364343"/>
            <a:ext cx="9903580" cy="4677019"/>
          </a:xfrm>
        </p:spPr>
        <p:txBody>
          <a:bodyPr>
            <a:noAutofit/>
          </a:bodyPr>
          <a:lstStyle/>
          <a:p>
            <a:r>
              <a:rPr lang="en-GB" sz="2400" dirty="0"/>
              <a:t>The early recognition of nerve injury is important as primary repair has been found to be superior to delayed repair </a:t>
            </a:r>
          </a:p>
          <a:p>
            <a:r>
              <a:rPr lang="en-GB" sz="2400" dirty="0"/>
              <a:t>Results of digital nerve repair are variable; in a review of 109 cases, no patients regained normal sensation, although 83% did achieve sensory results that could be classed as 'good</a:t>
            </a:r>
            <a:r>
              <a:rPr lang="en-GB" sz="2400" dirty="0" smtClean="0"/>
              <a:t>'</a:t>
            </a:r>
            <a:endParaRPr lang="en-GB" sz="2400" dirty="0"/>
          </a:p>
          <a:p>
            <a:r>
              <a:rPr lang="en-GB" sz="2400" dirty="0"/>
              <a:t>Results are better in children than in adults </a:t>
            </a:r>
          </a:p>
          <a:p>
            <a:r>
              <a:rPr lang="en-GB" sz="2400" dirty="0" smtClean="0"/>
              <a:t>Loss of motor/sensory function</a:t>
            </a:r>
          </a:p>
          <a:p>
            <a:r>
              <a:rPr lang="en-GB" sz="2400" dirty="0" smtClean="0"/>
              <a:t>Nerve </a:t>
            </a:r>
            <a:r>
              <a:rPr lang="en-GB" sz="2400" dirty="0"/>
              <a:t>injury is also suggested by dry, shiny skin that does not wrinkle when immersed in </a:t>
            </a:r>
            <a:r>
              <a:rPr lang="en-GB" sz="2400" dirty="0" smtClean="0"/>
              <a:t>water </a:t>
            </a:r>
            <a:r>
              <a:rPr lang="en-GB" sz="2400" dirty="0"/>
              <a:t>– this is due to a loss of sympathetic </a:t>
            </a:r>
            <a:r>
              <a:rPr lang="en-GB" sz="2400" dirty="0" smtClean="0"/>
              <a:t>innervation</a:t>
            </a:r>
            <a:endParaRPr lang="en-GB" sz="2400" dirty="0"/>
          </a:p>
          <a:p>
            <a:r>
              <a:rPr lang="en-GB" sz="2400" dirty="0"/>
              <a:t>The tactile adherence test </a:t>
            </a:r>
            <a:r>
              <a:rPr lang="en-GB" sz="2400" dirty="0" smtClean="0"/>
              <a:t> - loss </a:t>
            </a:r>
            <a:r>
              <a:rPr lang="en-GB" sz="2400" dirty="0"/>
              <a:t>of friction in the </a:t>
            </a:r>
            <a:r>
              <a:rPr lang="en-GB" sz="2400" dirty="0" err="1"/>
              <a:t>denervated</a:t>
            </a:r>
            <a:r>
              <a:rPr lang="en-GB" sz="2400" dirty="0"/>
              <a:t> area due to absent </a:t>
            </a:r>
            <a:r>
              <a:rPr lang="en-GB" sz="2400" dirty="0" smtClean="0"/>
              <a:t>sweating</a:t>
            </a:r>
            <a:endParaRPr lang="en-GB" sz="2400" dirty="0"/>
          </a:p>
          <a:p>
            <a:endParaRPr lang="en-GB" sz="2400" dirty="0"/>
          </a:p>
        </p:txBody>
      </p:sp>
    </p:spTree>
    <p:extLst>
      <p:ext uri="{BB962C8B-B14F-4D97-AF65-F5344CB8AC3E}">
        <p14:creationId xmlns:p14="http://schemas.microsoft.com/office/powerpoint/2010/main" val="3404789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err="1"/>
              <a:t>Extensor</a:t>
            </a:r>
            <a:r>
              <a:rPr lang="fr-FR" b="1" dirty="0"/>
              <a:t> Tendon Injuries - </a:t>
            </a:r>
            <a:r>
              <a:rPr lang="fr-FR" b="1" dirty="0" err="1"/>
              <a:t>Lacerations</a:t>
            </a:r>
            <a:r>
              <a:rPr lang="fr-FR" b="1" dirty="0"/>
              <a:t> (Zone IV)</a:t>
            </a:r>
            <a:br>
              <a:rPr lang="fr-FR" b="1" dirty="0"/>
            </a:br>
            <a:endParaRPr lang="en-GB" dirty="0"/>
          </a:p>
        </p:txBody>
      </p:sp>
      <p:sp>
        <p:nvSpPr>
          <p:cNvPr id="3" name="Content Placeholder 2"/>
          <p:cNvSpPr>
            <a:spLocks noGrp="1"/>
          </p:cNvSpPr>
          <p:nvPr>
            <p:ph idx="1"/>
          </p:nvPr>
        </p:nvSpPr>
        <p:spPr/>
        <p:txBody>
          <a:bodyPr>
            <a:normAutofit/>
          </a:bodyPr>
          <a:lstStyle/>
          <a:p>
            <a:r>
              <a:rPr lang="en-GB" sz="2400" dirty="0"/>
              <a:t>Zone IV tendon injuries over the proximal phalanx are usually due to lacerations.</a:t>
            </a:r>
          </a:p>
          <a:p>
            <a:r>
              <a:rPr lang="en-GB" sz="2400" dirty="0"/>
              <a:t>The ED management should include a wound exploration under local anaesthetic cover.</a:t>
            </a:r>
          </a:p>
          <a:p>
            <a:r>
              <a:rPr lang="en-GB" sz="2400" dirty="0"/>
              <a:t>Confirmed tendon injuries need referral to a hand surgeon for tendon repair, splinting and follow-up.</a:t>
            </a:r>
          </a:p>
          <a:p>
            <a:endParaRPr lang="en-GB" sz="2400" dirty="0"/>
          </a:p>
        </p:txBody>
      </p:sp>
    </p:spTree>
    <p:extLst>
      <p:ext uri="{BB962C8B-B14F-4D97-AF65-F5344CB8AC3E}">
        <p14:creationId xmlns:p14="http://schemas.microsoft.com/office/powerpoint/2010/main" val="4048521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Fingertip injuries</a:t>
            </a:r>
            <a:endParaRPr lang="en-GB" dirty="0"/>
          </a:p>
        </p:txBody>
      </p:sp>
      <p:sp>
        <p:nvSpPr>
          <p:cNvPr id="3" name="Content Placeholder 2"/>
          <p:cNvSpPr>
            <a:spLocks noGrp="1"/>
          </p:cNvSpPr>
          <p:nvPr>
            <p:ph idx="1"/>
          </p:nvPr>
        </p:nvSpPr>
        <p:spPr>
          <a:xfrm>
            <a:off x="677334" y="1629438"/>
            <a:ext cx="9831009" cy="5228562"/>
          </a:xfrm>
        </p:spPr>
        <p:txBody>
          <a:bodyPr>
            <a:normAutofit/>
          </a:bodyPr>
          <a:lstStyle/>
          <a:p>
            <a:r>
              <a:rPr lang="en-GB" sz="2000" dirty="0" smtClean="0"/>
              <a:t>= most </a:t>
            </a:r>
            <a:r>
              <a:rPr lang="en-GB" sz="2000" dirty="0"/>
              <a:t>common hand injuries in </a:t>
            </a:r>
            <a:r>
              <a:rPr lang="en-GB" sz="2000" dirty="0" smtClean="0"/>
              <a:t>adults and children</a:t>
            </a:r>
            <a:endParaRPr lang="en-GB" sz="2000" dirty="0" smtClean="0"/>
          </a:p>
          <a:p>
            <a:r>
              <a:rPr lang="en-GB" sz="2000" dirty="0" smtClean="0"/>
              <a:t>Damage </a:t>
            </a:r>
            <a:r>
              <a:rPr lang="en-GB" sz="2000" dirty="0"/>
              <a:t>to the nail bed is reported to occur in 15-24% of fingertip injuries </a:t>
            </a:r>
          </a:p>
          <a:p>
            <a:r>
              <a:rPr lang="en-GB" sz="2000" dirty="0" smtClean="0"/>
              <a:t>Defined </a:t>
            </a:r>
            <a:r>
              <a:rPr lang="en-GB" sz="2000" dirty="0"/>
              <a:t>as any soft tissue, nail or bony injury distal to the dorsal and volar skin creases of the distal interphalangeal joint and insertions of the long flexor tendons of the fingers or </a:t>
            </a:r>
            <a:r>
              <a:rPr lang="en-GB" sz="2000" dirty="0" smtClean="0"/>
              <a:t>thumb</a:t>
            </a:r>
            <a:endParaRPr lang="en-GB" sz="2000" dirty="0"/>
          </a:p>
          <a:p>
            <a:r>
              <a:rPr lang="en-GB" sz="2000" dirty="0" smtClean="0"/>
              <a:t>Injury </a:t>
            </a:r>
            <a:r>
              <a:rPr lang="en-GB" sz="2000" dirty="0"/>
              <a:t>can include damage to skin and soft tissue, bone (distal phalanx) or to the nail and nail </a:t>
            </a:r>
            <a:r>
              <a:rPr lang="en-GB" sz="2000" dirty="0" smtClean="0"/>
              <a:t>bed</a:t>
            </a:r>
            <a:endParaRPr lang="en-GB" sz="2000" dirty="0"/>
          </a:p>
          <a:p>
            <a:r>
              <a:rPr lang="en-GB" sz="2000" dirty="0" smtClean="0"/>
              <a:t>Approximately </a:t>
            </a:r>
            <a:r>
              <a:rPr lang="en-GB" sz="2000" dirty="0"/>
              <a:t>half of fingertip injuries have an associated fracture of the digit, usually the distal tuft of the terminal </a:t>
            </a:r>
            <a:r>
              <a:rPr lang="en-GB" sz="2000" dirty="0" smtClean="0"/>
              <a:t>phalanx</a:t>
            </a:r>
            <a:endParaRPr lang="en-GB" sz="2000" dirty="0"/>
          </a:p>
          <a:p>
            <a:r>
              <a:rPr lang="en-GB" sz="2000" dirty="0"/>
              <a:t>Fractures proximal to the waist of the terminal phalanx or intra-articular fractures require specialist surgical assessment to determine the need for internal </a:t>
            </a:r>
            <a:r>
              <a:rPr lang="en-GB" sz="2000" dirty="0" smtClean="0"/>
              <a:t>stabilisation</a:t>
            </a:r>
            <a:endParaRPr lang="en-GB" sz="2000" dirty="0"/>
          </a:p>
          <a:p>
            <a:endParaRPr lang="en-GB" sz="2000" dirty="0"/>
          </a:p>
        </p:txBody>
      </p:sp>
    </p:spTree>
    <p:extLst>
      <p:ext uri="{BB962C8B-B14F-4D97-AF65-F5344CB8AC3E}">
        <p14:creationId xmlns:p14="http://schemas.microsoft.com/office/powerpoint/2010/main" val="1038345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Fingertip Injuries - Fingertip Anatomy</a:t>
            </a:r>
            <a:br>
              <a:rPr lang="en-GB" b="1" dirty="0"/>
            </a:br>
            <a:endParaRPr lang="en-GB" dirty="0"/>
          </a:p>
        </p:txBody>
      </p:sp>
      <p:pic>
        <p:nvPicPr>
          <p:cNvPr id="41986" name="Picture 2" descr="http://www.rcemlearning.co.uk/the-learning-zone/sites/enlightenme.org/files/learning-sessions/ls101/B_4_0_003_Soft_Tissue_Injuries_of_the_Hand/emd_16_015_28_01_e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6606" y="2343954"/>
            <a:ext cx="6740259" cy="374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1545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Fingertip Injuries - Fingertip Anatomy</a:t>
            </a:r>
            <a:br>
              <a:rPr lang="en-GB" b="1" dirty="0"/>
            </a:br>
            <a:endParaRPr lang="en-GB" dirty="0"/>
          </a:p>
        </p:txBody>
      </p:sp>
      <p:sp>
        <p:nvSpPr>
          <p:cNvPr id="3" name="Content Placeholder 2"/>
          <p:cNvSpPr>
            <a:spLocks noGrp="1"/>
          </p:cNvSpPr>
          <p:nvPr>
            <p:ph idx="1"/>
          </p:nvPr>
        </p:nvSpPr>
        <p:spPr>
          <a:xfrm>
            <a:off x="807963" y="2032001"/>
            <a:ext cx="9076266" cy="4301687"/>
          </a:xfrm>
        </p:spPr>
        <p:txBody>
          <a:bodyPr>
            <a:noAutofit/>
          </a:bodyPr>
          <a:lstStyle/>
          <a:p>
            <a:r>
              <a:rPr lang="en-GB" sz="2400" dirty="0"/>
              <a:t>The fingernail and its underlying matrix are supported by more than half the bone length of the underlying terminal </a:t>
            </a:r>
            <a:r>
              <a:rPr lang="en-GB" sz="2400" dirty="0" smtClean="0"/>
              <a:t>phalanx</a:t>
            </a:r>
          </a:p>
          <a:p>
            <a:r>
              <a:rPr lang="en-GB" sz="2400" dirty="0" smtClean="0"/>
              <a:t>In the </a:t>
            </a:r>
            <a:r>
              <a:rPr lang="en-GB" sz="2400" dirty="0"/>
              <a:t>distal pulp of the finger the skin is stabilised by fascial bands running from skin to bone, which contain </a:t>
            </a:r>
            <a:r>
              <a:rPr lang="en-GB" sz="2400" dirty="0" err="1"/>
              <a:t>loculated</a:t>
            </a:r>
            <a:r>
              <a:rPr lang="en-GB" sz="2400" dirty="0"/>
              <a:t> fat; this arrangement stabilises the fingertip pulp skin under </a:t>
            </a:r>
            <a:r>
              <a:rPr lang="en-GB" sz="2400" dirty="0" smtClean="0"/>
              <a:t>pressure</a:t>
            </a:r>
          </a:p>
          <a:p>
            <a:r>
              <a:rPr lang="en-GB" sz="2400" dirty="0" smtClean="0"/>
              <a:t>Nail </a:t>
            </a:r>
            <a:r>
              <a:rPr lang="en-GB" sz="2400" dirty="0"/>
              <a:t>growth is slow, approximately 0.1 mm </a:t>
            </a:r>
            <a:r>
              <a:rPr lang="en-GB" sz="2400" dirty="0" smtClean="0"/>
              <a:t>daily, </a:t>
            </a:r>
            <a:r>
              <a:rPr lang="en-GB" sz="2400" dirty="0"/>
              <a:t>but often with an initial delay following traumatic avulsion, hence may take 4-6 months to grow back fully and up to 12 months to achieve </a:t>
            </a:r>
            <a:r>
              <a:rPr lang="en-GB" sz="2400" dirty="0" smtClean="0"/>
              <a:t>maturity</a:t>
            </a:r>
            <a:endParaRPr lang="en-GB" sz="2400" dirty="0"/>
          </a:p>
          <a:p>
            <a:endParaRPr lang="en-GB" sz="2400" dirty="0"/>
          </a:p>
        </p:txBody>
      </p:sp>
    </p:spTree>
    <p:extLst>
      <p:ext uri="{BB962C8B-B14F-4D97-AF65-F5344CB8AC3E}">
        <p14:creationId xmlns:p14="http://schemas.microsoft.com/office/powerpoint/2010/main" val="875408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Fingertip Injuries - Fingertip Amputations</a:t>
            </a:r>
            <a:br>
              <a:rPr lang="en-GB" b="1" dirty="0"/>
            </a:br>
            <a:endParaRPr lang="en-GB" dirty="0"/>
          </a:p>
        </p:txBody>
      </p:sp>
      <p:pic>
        <p:nvPicPr>
          <p:cNvPr id="44034" name="Picture 2" descr="http://www.rcemlearning.co.uk/the-learning-zone/sites/enlightenme.org/files/learning-sessions/ls101/B_4_0_003_Soft_Tissue_Injuries_of_the_Hand/emd_16_015_29_02_zoo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3533" y="1278416"/>
            <a:ext cx="3928056" cy="52877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3"/>
          <p:cNvGraphicFramePr>
            <a:graphicFrameLocks/>
          </p:cNvGraphicFramePr>
          <p:nvPr>
            <p:extLst>
              <p:ext uri="{D42A27DB-BD31-4B8C-83A1-F6EECF244321}">
                <p14:modId xmlns:p14="http://schemas.microsoft.com/office/powerpoint/2010/main" val="1152597187"/>
              </p:ext>
            </p:extLst>
          </p:nvPr>
        </p:nvGraphicFramePr>
        <p:xfrm>
          <a:off x="677334" y="2315843"/>
          <a:ext cx="6086462" cy="3212912"/>
        </p:xfrm>
        <a:graphic>
          <a:graphicData uri="http://schemas.openxmlformats.org/drawingml/2006/table">
            <a:tbl>
              <a:tblPr/>
              <a:tblGrid>
                <a:gridCol w="1209523"/>
                <a:gridCol w="4876939"/>
              </a:tblGrid>
              <a:tr h="769619">
                <a:tc>
                  <a:txBody>
                    <a:bodyPr/>
                    <a:lstStyle/>
                    <a:p>
                      <a:pPr algn="l"/>
                      <a:r>
                        <a:rPr lang="en-GB" sz="2400" dirty="0">
                          <a:effectLst/>
                        </a:rPr>
                        <a:t>Type I</a:t>
                      </a:r>
                    </a:p>
                  </a:txBody>
                  <a:tcPr marL="9525" marR="9525" marT="9525" marB="9525" anchor="ctr">
                    <a:lnL>
                      <a:noFill/>
                    </a:lnL>
                    <a:lnR>
                      <a:noFill/>
                    </a:lnR>
                    <a:lnT>
                      <a:noFill/>
                    </a:lnT>
                    <a:lnB>
                      <a:noFill/>
                    </a:lnB>
                  </a:tcPr>
                </a:tc>
                <a:tc>
                  <a:txBody>
                    <a:bodyPr/>
                    <a:lstStyle/>
                    <a:p>
                      <a:pPr algn="l"/>
                      <a:r>
                        <a:rPr lang="en-GB" sz="2400" dirty="0">
                          <a:effectLst/>
                        </a:rPr>
                        <a:t>Fingertip soft-tissue loss only</a:t>
                      </a:r>
                    </a:p>
                  </a:txBody>
                  <a:tcPr marL="9525" marR="9525" marT="9525" marB="9525" anchor="ctr">
                    <a:lnL>
                      <a:noFill/>
                    </a:lnL>
                    <a:lnR>
                      <a:noFill/>
                    </a:lnR>
                    <a:lnT>
                      <a:noFill/>
                    </a:lnT>
                    <a:lnB>
                      <a:noFill/>
                    </a:lnB>
                  </a:tcPr>
                </a:tc>
              </a:tr>
              <a:tr h="836837">
                <a:tc>
                  <a:txBody>
                    <a:bodyPr/>
                    <a:lstStyle/>
                    <a:p>
                      <a:pPr algn="l"/>
                      <a:r>
                        <a:rPr lang="en-GB" sz="2400" dirty="0">
                          <a:effectLst/>
                        </a:rPr>
                        <a:t>Type II</a:t>
                      </a:r>
                    </a:p>
                  </a:txBody>
                  <a:tcPr marL="9525" marR="9525" marT="9525" marB="9525" anchor="ctr">
                    <a:lnL>
                      <a:noFill/>
                    </a:lnL>
                    <a:lnR>
                      <a:noFill/>
                    </a:lnR>
                    <a:lnT>
                      <a:noFill/>
                    </a:lnT>
                    <a:lnB>
                      <a:noFill/>
                    </a:lnB>
                  </a:tcPr>
                </a:tc>
                <a:tc>
                  <a:txBody>
                    <a:bodyPr/>
                    <a:lstStyle/>
                    <a:p>
                      <a:pPr algn="l"/>
                      <a:r>
                        <a:rPr lang="en-GB" sz="2400" dirty="0">
                          <a:effectLst/>
                        </a:rPr>
                        <a:t>Fingertip loss at the level of the proximal third of the nail plate</a:t>
                      </a:r>
                    </a:p>
                  </a:txBody>
                  <a:tcPr marL="9525" marR="9525" marT="9525" marB="9525" anchor="ctr">
                    <a:lnL>
                      <a:noFill/>
                    </a:lnL>
                    <a:lnR>
                      <a:noFill/>
                    </a:lnR>
                    <a:lnT>
                      <a:noFill/>
                    </a:lnT>
                    <a:lnB>
                      <a:noFill/>
                    </a:lnB>
                  </a:tcPr>
                </a:tc>
              </a:tr>
              <a:tr h="836837">
                <a:tc>
                  <a:txBody>
                    <a:bodyPr/>
                    <a:lstStyle/>
                    <a:p>
                      <a:pPr algn="l"/>
                      <a:r>
                        <a:rPr lang="en-GB" sz="2400">
                          <a:effectLst/>
                        </a:rPr>
                        <a:t>Type III</a:t>
                      </a:r>
                    </a:p>
                  </a:txBody>
                  <a:tcPr marL="9525" marR="9525" marT="9525" marB="9525" anchor="ctr">
                    <a:lnL>
                      <a:noFill/>
                    </a:lnL>
                    <a:lnR>
                      <a:noFill/>
                    </a:lnR>
                    <a:lnT>
                      <a:noFill/>
                    </a:lnT>
                    <a:lnB>
                      <a:noFill/>
                    </a:lnB>
                  </a:tcPr>
                </a:tc>
                <a:tc>
                  <a:txBody>
                    <a:bodyPr/>
                    <a:lstStyle/>
                    <a:p>
                      <a:pPr algn="l"/>
                      <a:r>
                        <a:rPr lang="en-GB" sz="2400" dirty="0">
                          <a:effectLst/>
                        </a:rPr>
                        <a:t>Fingertip loss at the level of the </a:t>
                      </a:r>
                      <a:r>
                        <a:rPr lang="en-GB" sz="2400" dirty="0" err="1">
                          <a:effectLst/>
                        </a:rPr>
                        <a:t>eponychial</a:t>
                      </a:r>
                      <a:r>
                        <a:rPr lang="en-GB" sz="2400" dirty="0">
                          <a:effectLst/>
                        </a:rPr>
                        <a:t> fold</a:t>
                      </a:r>
                    </a:p>
                  </a:txBody>
                  <a:tcPr marL="9525" marR="9525" marT="9525" marB="9525" anchor="ctr">
                    <a:lnL>
                      <a:noFill/>
                    </a:lnL>
                    <a:lnR>
                      <a:noFill/>
                    </a:lnR>
                    <a:lnT>
                      <a:noFill/>
                    </a:lnT>
                    <a:lnB>
                      <a:noFill/>
                    </a:lnB>
                  </a:tcPr>
                </a:tc>
              </a:tr>
              <a:tr h="769619">
                <a:tc>
                  <a:txBody>
                    <a:bodyPr/>
                    <a:lstStyle/>
                    <a:p>
                      <a:pPr algn="l"/>
                      <a:r>
                        <a:rPr lang="en-GB" sz="2400">
                          <a:effectLst/>
                        </a:rPr>
                        <a:t>Type IV</a:t>
                      </a:r>
                    </a:p>
                  </a:txBody>
                  <a:tcPr marL="9525" marR="9525" marT="9525" marB="9525" anchor="ctr">
                    <a:lnL>
                      <a:noFill/>
                    </a:lnL>
                    <a:lnR>
                      <a:noFill/>
                    </a:lnR>
                    <a:lnT>
                      <a:noFill/>
                    </a:lnT>
                    <a:lnB>
                      <a:noFill/>
                    </a:lnB>
                  </a:tcPr>
                </a:tc>
                <a:tc>
                  <a:txBody>
                    <a:bodyPr/>
                    <a:lstStyle/>
                    <a:p>
                      <a:pPr algn="l"/>
                      <a:r>
                        <a:rPr lang="en-GB" sz="2400" dirty="0">
                          <a:effectLst/>
                        </a:rPr>
                        <a:t>Fingertip loss proximal to the DIP </a:t>
                      </a:r>
                      <a:r>
                        <a:rPr lang="en-GB" sz="2400" dirty="0" smtClean="0">
                          <a:effectLst/>
                        </a:rPr>
                        <a:t>joint</a:t>
                      </a:r>
                      <a:endParaRPr lang="en-GB" sz="2400" dirty="0">
                        <a:effectLst/>
                      </a:endParaRPr>
                    </a:p>
                  </a:txBody>
                  <a:tcPr marL="9525" marR="9525" marT="9525" marB="9525" anchor="ctr">
                    <a:lnL>
                      <a:noFill/>
                    </a:lnL>
                    <a:lnR>
                      <a:noFill/>
                    </a:lnR>
                    <a:lnT>
                      <a:noFill/>
                    </a:lnT>
                    <a:lnB>
                      <a:noFill/>
                    </a:lnB>
                  </a:tcPr>
                </a:tc>
              </a:tr>
            </a:tbl>
          </a:graphicData>
        </a:graphic>
      </p:graphicFrame>
    </p:spTree>
    <p:extLst>
      <p:ext uri="{BB962C8B-B14F-4D97-AF65-F5344CB8AC3E}">
        <p14:creationId xmlns:p14="http://schemas.microsoft.com/office/powerpoint/2010/main" val="3691724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Fingertip Injuries - Fingertip Amputations</a:t>
            </a:r>
            <a:br>
              <a:rPr lang="en-GB" b="1" dirty="0"/>
            </a:br>
            <a:endParaRPr lang="en-GB" dirty="0"/>
          </a:p>
        </p:txBody>
      </p:sp>
      <p:sp>
        <p:nvSpPr>
          <p:cNvPr id="3" name="Content Placeholder 2"/>
          <p:cNvSpPr>
            <a:spLocks noGrp="1"/>
          </p:cNvSpPr>
          <p:nvPr>
            <p:ph idx="1"/>
          </p:nvPr>
        </p:nvSpPr>
        <p:spPr>
          <a:xfrm>
            <a:off x="677334" y="2134830"/>
            <a:ext cx="8596668" cy="3880773"/>
          </a:xfrm>
        </p:spPr>
        <p:txBody>
          <a:bodyPr>
            <a:normAutofit/>
          </a:bodyPr>
          <a:lstStyle/>
          <a:p>
            <a:r>
              <a:rPr lang="en-GB" sz="2800" dirty="0"/>
              <a:t>Oblique </a:t>
            </a:r>
            <a:r>
              <a:rPr lang="en-GB" sz="2800" dirty="0" smtClean="0"/>
              <a:t>fingertip defects</a:t>
            </a:r>
          </a:p>
          <a:p>
            <a:pPr lvl="1"/>
            <a:r>
              <a:rPr lang="en-GB" sz="2800" dirty="0" smtClean="0"/>
              <a:t>Volar</a:t>
            </a:r>
          </a:p>
          <a:p>
            <a:pPr lvl="1"/>
            <a:r>
              <a:rPr lang="en-GB" sz="2800" dirty="0" smtClean="0"/>
              <a:t>Dorsal</a:t>
            </a:r>
          </a:p>
          <a:p>
            <a:pPr lvl="1"/>
            <a:r>
              <a:rPr lang="en-GB" sz="2800" dirty="0" smtClean="0"/>
              <a:t>Lateral</a:t>
            </a:r>
            <a:endParaRPr lang="en-GB" sz="2800" dirty="0"/>
          </a:p>
        </p:txBody>
      </p:sp>
      <p:pic>
        <p:nvPicPr>
          <p:cNvPr id="45060" name="Picture 4" descr="http://www.rcemlearning.co.uk/the-learning-zone/sites/enlightenme.org/files/learning-sessions/ls101/B_4_0_003_Soft_Tissue_Injuries_of_the_Hand/emd_16_015_29_03_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9502" y="1513715"/>
            <a:ext cx="4699760" cy="473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9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FDS and FDP</a:t>
            </a:r>
            <a:endParaRPr lang="en-GB" dirty="0"/>
          </a:p>
        </p:txBody>
      </p:sp>
      <p:pic>
        <p:nvPicPr>
          <p:cNvPr id="22530" name="Picture 2" descr="http://www.rcemlearning.co.uk/the-learning-zone/sites/enlightenme.org/files/learning-sessions/ls101/B_4_0_003_Soft_Tissue_Injuries_of_the_Hand/emd_16_015_07_04_redraw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3505" y="1930400"/>
            <a:ext cx="4397114" cy="439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241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277" y="275771"/>
            <a:ext cx="8596668" cy="1320800"/>
          </a:xfrm>
        </p:spPr>
        <p:txBody>
          <a:bodyPr>
            <a:normAutofit/>
          </a:bodyPr>
          <a:lstStyle/>
          <a:p>
            <a:r>
              <a:rPr lang="en-GB" dirty="0"/>
              <a:t>Fingertip injuries suitable for management by an ED specialist</a:t>
            </a:r>
          </a:p>
        </p:txBody>
      </p:sp>
      <p:sp>
        <p:nvSpPr>
          <p:cNvPr id="3" name="Content Placeholder 2"/>
          <p:cNvSpPr>
            <a:spLocks noGrp="1"/>
          </p:cNvSpPr>
          <p:nvPr>
            <p:ph idx="1"/>
          </p:nvPr>
        </p:nvSpPr>
        <p:spPr>
          <a:xfrm>
            <a:off x="677334" y="1710646"/>
            <a:ext cx="8596668" cy="3880773"/>
          </a:xfrm>
        </p:spPr>
        <p:txBody>
          <a:bodyPr>
            <a:noAutofit/>
          </a:bodyPr>
          <a:lstStyle/>
          <a:p>
            <a:r>
              <a:rPr lang="en-GB" sz="2400" dirty="0" smtClean="0"/>
              <a:t>Superficial </a:t>
            </a:r>
            <a:r>
              <a:rPr lang="en-GB" sz="2400" dirty="0"/>
              <a:t>skin loss defect &lt;1 cm</a:t>
            </a:r>
            <a:r>
              <a:rPr lang="en-GB" sz="2400" baseline="30000" dirty="0"/>
              <a:t>2</a:t>
            </a:r>
            <a:r>
              <a:rPr lang="en-GB" sz="2400" dirty="0"/>
              <a:t> in Zone I</a:t>
            </a:r>
          </a:p>
          <a:p>
            <a:r>
              <a:rPr lang="en-GB" sz="2400" dirty="0"/>
              <a:t>Transverse Type I fingertip amputations</a:t>
            </a:r>
          </a:p>
          <a:p>
            <a:r>
              <a:rPr lang="en-GB" sz="2400" dirty="0"/>
              <a:t>Type I and Type II fingertip amputations in children</a:t>
            </a:r>
          </a:p>
          <a:p>
            <a:r>
              <a:rPr lang="en-GB" sz="2400" dirty="0"/>
              <a:t>Oblique partial fingertip amputation without bone exposure</a:t>
            </a:r>
          </a:p>
          <a:p>
            <a:r>
              <a:rPr lang="en-GB" sz="2400" dirty="0"/>
              <a:t>Stable fracture needing </a:t>
            </a:r>
            <a:r>
              <a:rPr lang="en-GB" sz="2400" dirty="0" err="1"/>
              <a:t>splintage</a:t>
            </a:r>
            <a:r>
              <a:rPr lang="en-GB" sz="2400" dirty="0"/>
              <a:t> only</a:t>
            </a:r>
          </a:p>
          <a:p>
            <a:endParaRPr lang="en-GB" sz="2400" dirty="0" smtClean="0"/>
          </a:p>
          <a:p>
            <a:r>
              <a:rPr lang="en-GB" sz="2400" dirty="0" smtClean="0"/>
              <a:t>NB 1: Follow-up </a:t>
            </a:r>
            <a:r>
              <a:rPr lang="en-GB" sz="2400" dirty="0"/>
              <a:t>clinic and dressings facilities, as well as access to a physiotherapist, are </a:t>
            </a:r>
            <a:r>
              <a:rPr lang="en-GB" sz="2400" dirty="0" smtClean="0"/>
              <a:t>required</a:t>
            </a:r>
            <a:endParaRPr lang="en-GB" sz="2400" dirty="0"/>
          </a:p>
          <a:p>
            <a:r>
              <a:rPr lang="en-GB" sz="2400" dirty="0" smtClean="0"/>
              <a:t>NB 2: children </a:t>
            </a:r>
            <a:r>
              <a:rPr lang="en-GB" sz="2400" dirty="0"/>
              <a:t>have greater tissue regeneration and modelling capacity.</a:t>
            </a:r>
          </a:p>
          <a:p>
            <a:endParaRPr lang="en-GB" sz="2400" dirty="0"/>
          </a:p>
        </p:txBody>
      </p:sp>
    </p:spTree>
    <p:extLst>
      <p:ext uri="{BB962C8B-B14F-4D97-AF65-F5344CB8AC3E}">
        <p14:creationId xmlns:p14="http://schemas.microsoft.com/office/powerpoint/2010/main" val="1027079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 Treatment of Fingertip Injuries</a:t>
            </a:r>
            <a:endParaRPr lang="en-GB" dirty="0"/>
          </a:p>
        </p:txBody>
      </p:sp>
      <p:sp>
        <p:nvSpPr>
          <p:cNvPr id="3" name="Content Placeholder 2"/>
          <p:cNvSpPr>
            <a:spLocks noGrp="1"/>
          </p:cNvSpPr>
          <p:nvPr>
            <p:ph idx="1"/>
          </p:nvPr>
        </p:nvSpPr>
        <p:spPr>
          <a:xfrm>
            <a:off x="299962" y="1422399"/>
            <a:ext cx="11195352" cy="4749591"/>
          </a:xfrm>
        </p:spPr>
        <p:txBody>
          <a:bodyPr>
            <a:noAutofit/>
          </a:bodyPr>
          <a:lstStyle/>
          <a:p>
            <a:r>
              <a:rPr lang="en-GB" sz="2000" dirty="0" smtClean="0"/>
              <a:t>Local </a:t>
            </a:r>
            <a:r>
              <a:rPr lang="en-GB" sz="2000" dirty="0"/>
              <a:t>anaesthesia ring </a:t>
            </a:r>
            <a:r>
              <a:rPr lang="en-GB" sz="2000" dirty="0" smtClean="0"/>
              <a:t>block (essential </a:t>
            </a:r>
            <a:r>
              <a:rPr lang="en-GB" sz="2000" dirty="0"/>
              <a:t>for assessment, treatment and </a:t>
            </a:r>
            <a:r>
              <a:rPr lang="en-GB" sz="2000" dirty="0" smtClean="0"/>
              <a:t>analgesia)</a:t>
            </a:r>
            <a:endParaRPr lang="en-GB" sz="2000" dirty="0"/>
          </a:p>
          <a:p>
            <a:r>
              <a:rPr lang="en-GB" sz="2000" dirty="0"/>
              <a:t>Cleanse thoroughly, remove dirt and foreign material</a:t>
            </a:r>
          </a:p>
          <a:p>
            <a:r>
              <a:rPr lang="en-GB" sz="2000" dirty="0"/>
              <a:t>Trim off any devitalised tissue</a:t>
            </a:r>
          </a:p>
          <a:p>
            <a:r>
              <a:rPr lang="en-GB" sz="2000" dirty="0"/>
              <a:t>Non-adherent dressings to be changed and the wound inspected 2-3 times weekly</a:t>
            </a:r>
          </a:p>
          <a:p>
            <a:r>
              <a:rPr lang="en-GB" sz="2000" dirty="0"/>
              <a:t>A stable fracture of the terminal phalanx may be externally splinted for 2-3 weeks</a:t>
            </a:r>
          </a:p>
          <a:p>
            <a:r>
              <a:rPr lang="en-GB" sz="2000" dirty="0"/>
              <a:t>A 1 cm</a:t>
            </a:r>
            <a:r>
              <a:rPr lang="en-GB" sz="2000" baseline="30000" dirty="0"/>
              <a:t>2</a:t>
            </a:r>
            <a:r>
              <a:rPr lang="en-GB" sz="2000" dirty="0"/>
              <a:t> defect takes an average of five weeks to </a:t>
            </a:r>
            <a:r>
              <a:rPr lang="en-GB" sz="2000" dirty="0" smtClean="0"/>
              <a:t>heal</a:t>
            </a:r>
          </a:p>
          <a:p>
            <a:r>
              <a:rPr lang="en-GB" sz="2000" dirty="0" smtClean="0"/>
              <a:t>Fingernail </a:t>
            </a:r>
            <a:r>
              <a:rPr lang="en-GB" sz="2000" dirty="0"/>
              <a:t>and its underlying matrix are supported by more than half the bone length of the underlying terminal </a:t>
            </a:r>
            <a:r>
              <a:rPr lang="en-GB" sz="2000" dirty="0" smtClean="0"/>
              <a:t>phalanx</a:t>
            </a:r>
          </a:p>
          <a:p>
            <a:r>
              <a:rPr lang="en-GB" sz="2000" dirty="0" smtClean="0"/>
              <a:t>Type </a:t>
            </a:r>
            <a:r>
              <a:rPr lang="en-GB" sz="2000" dirty="0"/>
              <a:t>I and Type II amputations have sufficient bone support for straight nail regrowth without hook nail </a:t>
            </a:r>
            <a:r>
              <a:rPr lang="en-GB" sz="2000" dirty="0" smtClean="0"/>
              <a:t>deformity</a:t>
            </a:r>
          </a:p>
          <a:p>
            <a:r>
              <a:rPr lang="en-GB" sz="2000" dirty="0" smtClean="0"/>
              <a:t>Avulsed </a:t>
            </a:r>
            <a:r>
              <a:rPr lang="en-GB" sz="2000" dirty="0"/>
              <a:t>nail can be placed in the nail fold, which acts as a template and stent for the nail bed and also decreases discomfort by acting as a natural protective cover</a:t>
            </a:r>
          </a:p>
          <a:p>
            <a:endParaRPr lang="en-GB" sz="2000" dirty="0"/>
          </a:p>
        </p:txBody>
      </p:sp>
    </p:spTree>
    <p:extLst>
      <p:ext uri="{BB962C8B-B14F-4D97-AF65-F5344CB8AC3E}">
        <p14:creationId xmlns:p14="http://schemas.microsoft.com/office/powerpoint/2010/main" val="2052347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Fingertip injuries </a:t>
            </a:r>
            <a:r>
              <a:rPr lang="en-GB" dirty="0" smtClean="0"/>
              <a:t>NOT suitable </a:t>
            </a:r>
            <a:r>
              <a:rPr lang="en-GB" dirty="0"/>
              <a:t>for management by an ED specialist</a:t>
            </a:r>
          </a:p>
        </p:txBody>
      </p:sp>
      <p:sp>
        <p:nvSpPr>
          <p:cNvPr id="3" name="Content Placeholder 2"/>
          <p:cNvSpPr>
            <a:spLocks noGrp="1"/>
          </p:cNvSpPr>
          <p:nvPr>
            <p:ph idx="1"/>
          </p:nvPr>
        </p:nvSpPr>
        <p:spPr>
          <a:xfrm>
            <a:off x="677334" y="2442238"/>
            <a:ext cx="9787466" cy="4415762"/>
          </a:xfrm>
        </p:spPr>
        <p:txBody>
          <a:bodyPr>
            <a:normAutofit/>
          </a:bodyPr>
          <a:lstStyle/>
          <a:p>
            <a:r>
              <a:rPr lang="en-GB" sz="2800" dirty="0" smtClean="0"/>
              <a:t>Type </a:t>
            </a:r>
            <a:r>
              <a:rPr lang="en-GB" sz="2800" dirty="0"/>
              <a:t>II or higher partial amputation of the fingertip</a:t>
            </a:r>
          </a:p>
          <a:p>
            <a:r>
              <a:rPr lang="en-GB" sz="2800" dirty="0"/>
              <a:t>Oblique fingertip partial amputation with bone exposure or fracture</a:t>
            </a:r>
          </a:p>
          <a:p>
            <a:r>
              <a:rPr lang="en-GB" sz="2800" dirty="0"/>
              <a:t>A large soft-tissue defect &gt;1 cm</a:t>
            </a:r>
            <a:r>
              <a:rPr lang="en-GB" sz="2800" baseline="30000" dirty="0"/>
              <a:t>2</a:t>
            </a:r>
            <a:endParaRPr lang="en-GB" sz="2800" dirty="0"/>
          </a:p>
          <a:p>
            <a:r>
              <a:rPr lang="en-GB" sz="2800" dirty="0"/>
              <a:t>An unstable fracture of the terminal phalanx</a:t>
            </a:r>
          </a:p>
          <a:p>
            <a:endParaRPr lang="en-GB" sz="2800" dirty="0"/>
          </a:p>
        </p:txBody>
      </p:sp>
    </p:spTree>
    <p:extLst>
      <p:ext uri="{BB962C8B-B14F-4D97-AF65-F5344CB8AC3E}">
        <p14:creationId xmlns:p14="http://schemas.microsoft.com/office/powerpoint/2010/main" val="52953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a:t>
            </a:r>
            <a:r>
              <a:rPr lang="en-GB" dirty="0" smtClean="0"/>
              <a:t>reparation </a:t>
            </a:r>
            <a:r>
              <a:rPr lang="en-GB" dirty="0"/>
              <a:t>a patient for transfer to a hand specialist </a:t>
            </a:r>
            <a:r>
              <a:rPr lang="en-GB" dirty="0" smtClean="0"/>
              <a:t>unit</a:t>
            </a:r>
            <a:r>
              <a:rPr lang="en-GB" dirty="0"/>
              <a:t/>
            </a:r>
            <a:br>
              <a:rPr lang="en-GB" dirty="0"/>
            </a:br>
            <a:endParaRPr lang="en-GB" dirty="0"/>
          </a:p>
        </p:txBody>
      </p:sp>
      <p:sp>
        <p:nvSpPr>
          <p:cNvPr id="3" name="Content Placeholder 2"/>
          <p:cNvSpPr>
            <a:spLocks noGrp="1"/>
          </p:cNvSpPr>
          <p:nvPr>
            <p:ph idx="1"/>
          </p:nvPr>
        </p:nvSpPr>
        <p:spPr>
          <a:xfrm>
            <a:off x="677333" y="2160589"/>
            <a:ext cx="10542209" cy="3880773"/>
          </a:xfrm>
        </p:spPr>
        <p:txBody>
          <a:bodyPr>
            <a:noAutofit/>
          </a:bodyPr>
          <a:lstStyle/>
          <a:p>
            <a:r>
              <a:rPr lang="en-GB" sz="2400" b="1" dirty="0" smtClean="0"/>
              <a:t>IV fluids</a:t>
            </a:r>
            <a:r>
              <a:rPr lang="en-GB" sz="2400" dirty="0" smtClean="0"/>
              <a:t> </a:t>
            </a:r>
            <a:r>
              <a:rPr lang="en-GB" sz="2400" dirty="0"/>
              <a:t>if the patient needs fasting for a general anaesthetic and for patient hydration</a:t>
            </a:r>
          </a:p>
          <a:p>
            <a:r>
              <a:rPr lang="en-GB" sz="2400" b="1" dirty="0" smtClean="0"/>
              <a:t> </a:t>
            </a:r>
            <a:r>
              <a:rPr lang="en-GB" sz="2400" b="1" dirty="0"/>
              <a:t>IV </a:t>
            </a:r>
            <a:r>
              <a:rPr lang="en-GB" sz="2400" b="1" dirty="0" smtClean="0"/>
              <a:t>antibiotics e.g.</a:t>
            </a:r>
            <a:r>
              <a:rPr lang="en-GB" sz="2400" dirty="0" smtClean="0"/>
              <a:t> </a:t>
            </a:r>
            <a:r>
              <a:rPr lang="en-GB" sz="2400" dirty="0"/>
              <a:t>first-generation cephalosporin </a:t>
            </a:r>
          </a:p>
          <a:p>
            <a:r>
              <a:rPr lang="en-GB" sz="2400" b="1" dirty="0"/>
              <a:t>Control pain</a:t>
            </a:r>
            <a:r>
              <a:rPr lang="en-GB" sz="2400" dirty="0"/>
              <a:t> with IV morphine or a digital block</a:t>
            </a:r>
          </a:p>
          <a:p>
            <a:r>
              <a:rPr lang="en-GB" sz="2400" b="1" dirty="0"/>
              <a:t>Get a radiograph</a:t>
            </a:r>
            <a:r>
              <a:rPr lang="en-GB" sz="2400" dirty="0"/>
              <a:t> of the digit and also of the amputated segment (if available)</a:t>
            </a:r>
          </a:p>
          <a:p>
            <a:r>
              <a:rPr lang="en-GB" sz="2400" b="1" dirty="0"/>
              <a:t>Clean and dress the finger stump</a:t>
            </a:r>
            <a:r>
              <a:rPr lang="en-GB" sz="2400" dirty="0"/>
              <a:t> with non-adherent dressing, and wrap the stump lightly with sterile dressings and bandage</a:t>
            </a:r>
          </a:p>
          <a:p>
            <a:r>
              <a:rPr lang="en-GB" sz="2400" b="1" dirty="0"/>
              <a:t>Elevate</a:t>
            </a:r>
            <a:r>
              <a:rPr lang="en-GB" sz="2400" dirty="0"/>
              <a:t> the affected hand in a </a:t>
            </a:r>
            <a:r>
              <a:rPr lang="en-GB" sz="2400" dirty="0" smtClean="0"/>
              <a:t>sling</a:t>
            </a:r>
            <a:endParaRPr lang="en-GB" sz="2400" dirty="0"/>
          </a:p>
        </p:txBody>
      </p:sp>
    </p:spTree>
    <p:extLst>
      <p:ext uri="{BB962C8B-B14F-4D97-AF65-F5344CB8AC3E}">
        <p14:creationId xmlns:p14="http://schemas.microsoft.com/office/powerpoint/2010/main" val="1070529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of the amputated part</a:t>
            </a:r>
            <a:br>
              <a:rPr lang="en-GB" dirty="0"/>
            </a:br>
            <a:endParaRPr lang="en-GB" dirty="0"/>
          </a:p>
        </p:txBody>
      </p:sp>
      <p:sp>
        <p:nvSpPr>
          <p:cNvPr id="3" name="Content Placeholder 2"/>
          <p:cNvSpPr>
            <a:spLocks noGrp="1"/>
          </p:cNvSpPr>
          <p:nvPr>
            <p:ph idx="1"/>
          </p:nvPr>
        </p:nvSpPr>
        <p:spPr/>
        <p:txBody>
          <a:bodyPr>
            <a:noAutofit/>
          </a:bodyPr>
          <a:lstStyle/>
          <a:p>
            <a:r>
              <a:rPr lang="en-GB" sz="2400" b="1" dirty="0" smtClean="0"/>
              <a:t>Remove </a:t>
            </a:r>
            <a:r>
              <a:rPr lang="en-GB" sz="2400" b="1" dirty="0"/>
              <a:t>any foreign material</a:t>
            </a:r>
            <a:r>
              <a:rPr lang="en-GB" sz="2400" dirty="0"/>
              <a:t> from the exposed soft tissues</a:t>
            </a:r>
          </a:p>
          <a:p>
            <a:r>
              <a:rPr lang="en-GB" sz="2400" b="1" dirty="0"/>
              <a:t>Clean</a:t>
            </a:r>
            <a:r>
              <a:rPr lang="en-GB" sz="2400" dirty="0"/>
              <a:t> the amputated part with saline, and </a:t>
            </a:r>
            <a:r>
              <a:rPr lang="en-GB" sz="2400" b="1" dirty="0"/>
              <a:t>wrap</a:t>
            </a:r>
            <a:r>
              <a:rPr lang="en-GB" sz="2400" dirty="0"/>
              <a:t> it in saline moistened gauze (damp, not soaking wet)</a:t>
            </a:r>
          </a:p>
          <a:p>
            <a:r>
              <a:rPr lang="en-GB" sz="2400" dirty="0"/>
              <a:t>Place the wrapped segment in a </a:t>
            </a:r>
            <a:r>
              <a:rPr lang="en-GB" sz="2400" b="1" dirty="0"/>
              <a:t>plastic bag</a:t>
            </a:r>
            <a:endParaRPr lang="en-GB" sz="2400" dirty="0"/>
          </a:p>
          <a:p>
            <a:r>
              <a:rPr lang="en-GB" sz="2400" dirty="0"/>
              <a:t>Place the bag into a </a:t>
            </a:r>
            <a:r>
              <a:rPr lang="en-GB" sz="2400" b="1" dirty="0"/>
              <a:t>container filled with ice mixed with </a:t>
            </a:r>
            <a:r>
              <a:rPr lang="en-GB" sz="2400" b="1" dirty="0" smtClean="0"/>
              <a:t>saline</a:t>
            </a:r>
            <a:endParaRPr lang="en-GB" sz="2400" dirty="0" smtClean="0"/>
          </a:p>
          <a:p>
            <a:r>
              <a:rPr lang="en-GB" sz="2400" dirty="0" smtClean="0"/>
              <a:t>DO </a:t>
            </a:r>
            <a:r>
              <a:rPr lang="en-GB" sz="2400" dirty="0"/>
              <a:t>NOT place the amputated part directly on </a:t>
            </a:r>
            <a:r>
              <a:rPr lang="en-GB" sz="2400" dirty="0" smtClean="0"/>
              <a:t>ice</a:t>
            </a:r>
            <a:endParaRPr lang="en-GB" sz="2400" dirty="0"/>
          </a:p>
          <a:p>
            <a:endParaRPr lang="en-GB" sz="2400" dirty="0"/>
          </a:p>
          <a:p>
            <a:endParaRPr lang="en-GB" sz="2400" dirty="0"/>
          </a:p>
        </p:txBody>
      </p:sp>
    </p:spTree>
    <p:extLst>
      <p:ext uri="{BB962C8B-B14F-4D97-AF65-F5344CB8AC3E}">
        <p14:creationId xmlns:p14="http://schemas.microsoft.com/office/powerpoint/2010/main" val="2492982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Subungual Haematoma</a:t>
            </a:r>
            <a:endParaRPr lang="en-GB" dirty="0"/>
          </a:p>
        </p:txBody>
      </p:sp>
      <p:pic>
        <p:nvPicPr>
          <p:cNvPr id="47106" name="Picture 2" descr="Image result for subungual hematom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3955" y="2204135"/>
            <a:ext cx="4808191" cy="400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428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Subungual Haematoma</a:t>
            </a:r>
            <a:endParaRPr lang="en-GB" dirty="0"/>
          </a:p>
        </p:txBody>
      </p:sp>
      <p:sp>
        <p:nvSpPr>
          <p:cNvPr id="3" name="Content Placeholder 2"/>
          <p:cNvSpPr>
            <a:spLocks noGrp="1"/>
          </p:cNvSpPr>
          <p:nvPr>
            <p:ph idx="1"/>
          </p:nvPr>
        </p:nvSpPr>
        <p:spPr>
          <a:xfrm>
            <a:off x="677334" y="1567543"/>
            <a:ext cx="10687352" cy="4865705"/>
          </a:xfrm>
        </p:spPr>
        <p:txBody>
          <a:bodyPr>
            <a:normAutofit/>
          </a:bodyPr>
          <a:lstStyle/>
          <a:p>
            <a:r>
              <a:rPr lang="en-GB" sz="2400" dirty="0"/>
              <a:t>Crush injuries of lesser severity may cause subungual </a:t>
            </a:r>
            <a:r>
              <a:rPr lang="en-GB" sz="2400" dirty="0" smtClean="0"/>
              <a:t>haematoma</a:t>
            </a:r>
          </a:p>
          <a:p>
            <a:r>
              <a:rPr lang="en-GB" sz="2400" dirty="0" smtClean="0"/>
              <a:t>Small </a:t>
            </a:r>
            <a:r>
              <a:rPr lang="en-GB" sz="2400" dirty="0"/>
              <a:t>nail bed laceration with resultant bleeding occurs, which cannot drain from an intact </a:t>
            </a:r>
            <a:r>
              <a:rPr lang="en-GB" sz="2400" dirty="0" smtClean="0"/>
              <a:t>nail</a:t>
            </a:r>
          </a:p>
          <a:p>
            <a:r>
              <a:rPr lang="en-GB" sz="2400" dirty="0" smtClean="0"/>
              <a:t>Painful </a:t>
            </a:r>
            <a:r>
              <a:rPr lang="en-GB" sz="2400" dirty="0"/>
              <a:t>subungual haematomas should be drained </a:t>
            </a:r>
            <a:r>
              <a:rPr lang="en-GB" sz="2400" dirty="0" smtClean="0"/>
              <a:t>for relief</a:t>
            </a:r>
            <a:endParaRPr lang="en-GB" sz="2400" dirty="0"/>
          </a:p>
          <a:p>
            <a:r>
              <a:rPr lang="en-GB" sz="2400" dirty="0"/>
              <a:t>P</a:t>
            </a:r>
            <a:r>
              <a:rPr lang="en-GB" sz="2400" dirty="0" smtClean="0"/>
              <a:t>rospective </a:t>
            </a:r>
            <a:r>
              <a:rPr lang="en-GB" sz="2400" dirty="0"/>
              <a:t>studies comparing simple haematoma decompression versus nail plate removal and formal nail bed repair have shown no notable difference in </a:t>
            </a:r>
            <a:r>
              <a:rPr lang="en-GB" sz="2400" dirty="0" smtClean="0"/>
              <a:t>outcome</a:t>
            </a:r>
          </a:p>
          <a:p>
            <a:r>
              <a:rPr lang="en-GB" sz="2400" dirty="0" smtClean="0"/>
              <a:t>Therefore if </a:t>
            </a:r>
            <a:r>
              <a:rPr lang="en-GB" sz="2400" dirty="0"/>
              <a:t>the nail plate is still adherent to the nail bed and not displaced out of the nail fold, regardless of the size of the subungual haematoma, conservative treatment is </a:t>
            </a:r>
            <a:r>
              <a:rPr lang="en-GB" sz="2400" dirty="0" smtClean="0"/>
              <a:t>recommended</a:t>
            </a:r>
          </a:p>
          <a:p>
            <a:r>
              <a:rPr lang="en-GB" sz="2400" dirty="0" smtClean="0"/>
              <a:t>= Needle </a:t>
            </a:r>
            <a:r>
              <a:rPr lang="en-GB" sz="2400" dirty="0"/>
              <a:t>trephining using a hot paper clip or battery powered cautery</a:t>
            </a:r>
            <a:endParaRPr lang="en-GB" sz="2400" dirty="0" smtClean="0"/>
          </a:p>
          <a:p>
            <a:endParaRPr lang="en-GB" sz="2400" dirty="0"/>
          </a:p>
        </p:txBody>
      </p:sp>
    </p:spTree>
    <p:extLst>
      <p:ext uri="{BB962C8B-B14F-4D97-AF65-F5344CB8AC3E}">
        <p14:creationId xmlns:p14="http://schemas.microsoft.com/office/powerpoint/2010/main" val="3573816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Nailbed lacerations</a:t>
            </a:r>
            <a:br>
              <a:rPr lang="en-GB" dirty="0" smtClean="0"/>
            </a:br>
            <a:endParaRPr lang="en-GB" dirty="0"/>
          </a:p>
        </p:txBody>
      </p:sp>
      <p:pic>
        <p:nvPicPr>
          <p:cNvPr id="48130" name="Picture 2" descr="http://www.rcemlearning.co.uk/the-learning-zone/sites/enlightenme.org/files/learning-sessions/ls101/B_4_0_003_Soft_Tissue_Injuries_of_the_Hand/emd_16_015_35_01_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0705" y="1687132"/>
            <a:ext cx="5758632" cy="4429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10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Nail bed </a:t>
            </a:r>
            <a:r>
              <a:rPr lang="en-GB" dirty="0" smtClean="0"/>
              <a:t>lacerations (1)</a:t>
            </a:r>
            <a:r>
              <a:rPr lang="en-GB" dirty="0"/>
              <a:t/>
            </a:r>
            <a:br>
              <a:rPr lang="en-GB" dirty="0"/>
            </a:br>
            <a:endParaRPr lang="en-GB" dirty="0"/>
          </a:p>
        </p:txBody>
      </p:sp>
      <p:sp>
        <p:nvSpPr>
          <p:cNvPr id="3" name="Content Placeholder 2"/>
          <p:cNvSpPr>
            <a:spLocks noGrp="1"/>
          </p:cNvSpPr>
          <p:nvPr>
            <p:ph idx="1"/>
          </p:nvPr>
        </p:nvSpPr>
        <p:spPr>
          <a:xfrm>
            <a:off x="677333" y="1451429"/>
            <a:ext cx="10556723" cy="4589933"/>
          </a:xfrm>
        </p:spPr>
        <p:txBody>
          <a:bodyPr>
            <a:noAutofit/>
          </a:bodyPr>
          <a:lstStyle/>
          <a:p>
            <a:r>
              <a:rPr lang="en-GB" sz="2400" dirty="0" smtClean="0"/>
              <a:t>Simple </a:t>
            </a:r>
            <a:r>
              <a:rPr lang="en-GB" sz="2400" dirty="0"/>
              <a:t>or stellate nail bed lacerations without underlying fractures have a better prognosis than nail bed avulsions </a:t>
            </a:r>
          </a:p>
          <a:p>
            <a:r>
              <a:rPr lang="en-GB" sz="2400" dirty="0" smtClean="0"/>
              <a:t>Can </a:t>
            </a:r>
            <a:r>
              <a:rPr lang="en-GB" sz="2400" dirty="0"/>
              <a:t>be repaired by separating and removing the nail plate from the nail bed with fine </a:t>
            </a:r>
            <a:r>
              <a:rPr lang="en-GB" sz="2400" dirty="0" smtClean="0"/>
              <a:t>scissors</a:t>
            </a:r>
          </a:p>
          <a:p>
            <a:r>
              <a:rPr lang="en-GB" sz="2400" dirty="0"/>
              <a:t>N</a:t>
            </a:r>
            <a:r>
              <a:rPr lang="en-GB" sz="2400" dirty="0" smtClean="0"/>
              <a:t>ail </a:t>
            </a:r>
            <a:r>
              <a:rPr lang="en-GB" sz="2400" dirty="0"/>
              <a:t>bed is carefully repaired with fine absorbable sutures </a:t>
            </a:r>
            <a:endParaRPr lang="en-GB" sz="2400" dirty="0" smtClean="0"/>
          </a:p>
          <a:p>
            <a:r>
              <a:rPr lang="en-GB" sz="2400" dirty="0" smtClean="0"/>
              <a:t>The </a:t>
            </a:r>
            <a:r>
              <a:rPr lang="en-GB" sz="2400" dirty="0"/>
              <a:t>removed nail is trimmed of sharp edges and replaced in the nail fold to act as a stent for the nail bed, a template for the new nail, and as a protective cover to reduce pain and </a:t>
            </a:r>
            <a:r>
              <a:rPr lang="en-GB" sz="2400" dirty="0" smtClean="0"/>
              <a:t>discomfort</a:t>
            </a:r>
          </a:p>
          <a:p>
            <a:r>
              <a:rPr lang="en-GB" sz="2400" dirty="0" smtClean="0"/>
              <a:t>A </a:t>
            </a:r>
            <a:r>
              <a:rPr lang="en-GB" sz="2400" dirty="0"/>
              <a:t>transverse suture through the nail and lateral folds will help retain the nail in </a:t>
            </a:r>
            <a:r>
              <a:rPr lang="en-GB" sz="2400" dirty="0" smtClean="0"/>
              <a:t>position</a:t>
            </a:r>
            <a:endParaRPr lang="en-GB" sz="2400" dirty="0"/>
          </a:p>
          <a:p>
            <a:r>
              <a:rPr lang="en-GB" sz="2400" dirty="0"/>
              <a:t>R</a:t>
            </a:r>
            <a:r>
              <a:rPr lang="en-GB" sz="2400" dirty="0" smtClean="0"/>
              <a:t>etain </a:t>
            </a:r>
            <a:r>
              <a:rPr lang="en-GB" sz="2400" dirty="0"/>
              <a:t>the nail for four weeks before discarding it by cutting the retaining </a:t>
            </a:r>
            <a:r>
              <a:rPr lang="en-GB" sz="2400" dirty="0" smtClean="0"/>
              <a:t>sutures</a:t>
            </a:r>
            <a:endParaRPr lang="en-GB" sz="2400" dirty="0"/>
          </a:p>
          <a:p>
            <a:endParaRPr lang="en-GB" sz="2400" dirty="0"/>
          </a:p>
        </p:txBody>
      </p:sp>
    </p:spTree>
    <p:extLst>
      <p:ext uri="{BB962C8B-B14F-4D97-AF65-F5344CB8AC3E}">
        <p14:creationId xmlns:p14="http://schemas.microsoft.com/office/powerpoint/2010/main" val="2076852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Nail bed lacerations with associated fractures</a:t>
            </a:r>
            <a:br>
              <a:rPr lang="en-GB" dirty="0"/>
            </a:br>
            <a:endParaRPr lang="en-GB" dirty="0"/>
          </a:p>
        </p:txBody>
      </p:sp>
      <p:sp>
        <p:nvSpPr>
          <p:cNvPr id="3" name="Content Placeholder 2"/>
          <p:cNvSpPr>
            <a:spLocks noGrp="1"/>
          </p:cNvSpPr>
          <p:nvPr>
            <p:ph idx="1"/>
          </p:nvPr>
        </p:nvSpPr>
        <p:spPr>
          <a:xfrm>
            <a:off x="503162" y="1204687"/>
            <a:ext cx="11006667" cy="5025362"/>
          </a:xfrm>
        </p:spPr>
        <p:txBody>
          <a:bodyPr>
            <a:noAutofit/>
          </a:bodyPr>
          <a:lstStyle/>
          <a:p>
            <a:r>
              <a:rPr lang="en-GB" sz="2400" dirty="0"/>
              <a:t>N</a:t>
            </a:r>
            <a:r>
              <a:rPr lang="en-GB" sz="2400" dirty="0" smtClean="0"/>
              <a:t>ail </a:t>
            </a:r>
            <a:r>
              <a:rPr lang="en-GB" sz="2400" dirty="0"/>
              <a:t>bed =</a:t>
            </a:r>
            <a:r>
              <a:rPr lang="en-GB" sz="2400" dirty="0" smtClean="0"/>
              <a:t> </a:t>
            </a:r>
            <a:r>
              <a:rPr lang="en-GB" sz="2400" dirty="0"/>
              <a:t>supported internally by the terminal phalanx bone and externally by the nail </a:t>
            </a:r>
            <a:r>
              <a:rPr lang="en-GB" sz="2400" dirty="0" smtClean="0"/>
              <a:t>plate</a:t>
            </a:r>
          </a:p>
          <a:p>
            <a:r>
              <a:rPr lang="en-GB" sz="2400" dirty="0" smtClean="0"/>
              <a:t>If laceration = </a:t>
            </a:r>
            <a:r>
              <a:rPr lang="en-GB" sz="2400" dirty="0"/>
              <a:t>associated with stable </a:t>
            </a:r>
            <a:r>
              <a:rPr lang="en-GB" sz="2400" dirty="0" err="1"/>
              <a:t>undisplaced</a:t>
            </a:r>
            <a:r>
              <a:rPr lang="en-GB" sz="2400" dirty="0"/>
              <a:t> fractures of the terminal phalanx bone, </a:t>
            </a:r>
            <a:r>
              <a:rPr lang="en-GB" sz="2400" dirty="0" smtClean="0"/>
              <a:t>then simple </a:t>
            </a:r>
            <a:r>
              <a:rPr lang="en-GB" sz="2400" dirty="0"/>
              <a:t>nail bed </a:t>
            </a:r>
            <a:r>
              <a:rPr lang="en-GB" sz="2400" dirty="0" smtClean="0"/>
              <a:t>repair/external splint</a:t>
            </a:r>
            <a:endParaRPr lang="en-GB" sz="2400" dirty="0"/>
          </a:p>
          <a:p>
            <a:r>
              <a:rPr lang="en-GB" sz="2400" dirty="0" smtClean="0"/>
              <a:t>If displaced </a:t>
            </a:r>
            <a:r>
              <a:rPr lang="en-GB" sz="2400" dirty="0"/>
              <a:t>or unstable fractures </a:t>
            </a:r>
            <a:r>
              <a:rPr lang="en-GB" sz="2400" dirty="0" smtClean="0"/>
              <a:t>then refer </a:t>
            </a:r>
            <a:r>
              <a:rPr lang="en-GB" sz="2400" dirty="0"/>
              <a:t>for specialist treatment </a:t>
            </a:r>
            <a:r>
              <a:rPr lang="en-GB" sz="2400" dirty="0" smtClean="0"/>
              <a:t>as can </a:t>
            </a:r>
            <a:r>
              <a:rPr lang="en-GB" sz="2400" dirty="0"/>
              <a:t>result in nail bed irregularity, scarring, nail plate detachment and late nail </a:t>
            </a:r>
            <a:r>
              <a:rPr lang="en-GB" sz="2400" dirty="0" smtClean="0"/>
              <a:t>deformity</a:t>
            </a:r>
            <a:endParaRPr lang="en-GB" sz="2400" dirty="0"/>
          </a:p>
          <a:p>
            <a:r>
              <a:rPr lang="en-GB" sz="2400" dirty="0" smtClean="0"/>
              <a:t>Specialist </a:t>
            </a:r>
            <a:r>
              <a:rPr lang="en-GB" sz="2400" dirty="0"/>
              <a:t>referral is required due to a high risk of hook nail deformity in: nail bed lacerations with an underlying displaced or unstable fracture; nail bed avulsion; type III and IV fingertip injuries.</a:t>
            </a:r>
          </a:p>
          <a:p>
            <a:r>
              <a:rPr lang="en-GB" sz="2400" dirty="0" smtClean="0"/>
              <a:t>Nail </a:t>
            </a:r>
            <a:r>
              <a:rPr lang="en-GB" sz="2400" dirty="0"/>
              <a:t>bed avulsions </a:t>
            </a:r>
            <a:r>
              <a:rPr lang="en-GB" sz="2400" dirty="0" smtClean="0"/>
              <a:t>- refer </a:t>
            </a:r>
            <a:r>
              <a:rPr lang="en-GB" sz="2400" dirty="0"/>
              <a:t>to a hand specialist as meticulous repair (e.g. loupe magnification, nail bed grafting or rotational flap surgery) may be </a:t>
            </a:r>
            <a:r>
              <a:rPr lang="en-GB" sz="2400" dirty="0" smtClean="0"/>
              <a:t>required</a:t>
            </a:r>
            <a:endParaRPr lang="en-GB" sz="2400" dirty="0"/>
          </a:p>
          <a:p>
            <a:endParaRPr lang="en-GB" sz="2400" dirty="0"/>
          </a:p>
        </p:txBody>
      </p:sp>
    </p:spTree>
    <p:extLst>
      <p:ext uri="{BB962C8B-B14F-4D97-AF65-F5344CB8AC3E}">
        <p14:creationId xmlns:p14="http://schemas.microsoft.com/office/powerpoint/2010/main" val="41736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Nerves</a:t>
            </a:r>
            <a:br>
              <a:rPr lang="en-GB" dirty="0" smtClean="0"/>
            </a:br>
            <a:endParaRPr lang="en-GB" dirty="0"/>
          </a:p>
        </p:txBody>
      </p:sp>
      <p:sp>
        <p:nvSpPr>
          <p:cNvPr id="3" name="Content Placeholder 2"/>
          <p:cNvSpPr>
            <a:spLocks noGrp="1"/>
          </p:cNvSpPr>
          <p:nvPr>
            <p:ph idx="1"/>
          </p:nvPr>
        </p:nvSpPr>
        <p:spPr>
          <a:xfrm>
            <a:off x="677333" y="1468193"/>
            <a:ext cx="9071973" cy="4573170"/>
          </a:xfrm>
        </p:spPr>
        <p:txBody>
          <a:bodyPr>
            <a:normAutofit/>
          </a:bodyPr>
          <a:lstStyle/>
          <a:p>
            <a:r>
              <a:rPr lang="en-GB" dirty="0" smtClean="0"/>
              <a:t>ULNAR NERVE: </a:t>
            </a:r>
          </a:p>
          <a:p>
            <a:pPr lvl="1"/>
            <a:r>
              <a:rPr lang="en-GB" dirty="0" smtClean="0"/>
              <a:t>Ulnar 2 </a:t>
            </a:r>
            <a:r>
              <a:rPr lang="en-GB" dirty="0"/>
              <a:t>FDP tendons to the little and ring fingers; the other long finger flexors are supplied by the median </a:t>
            </a:r>
            <a:r>
              <a:rPr lang="en-GB" dirty="0" smtClean="0"/>
              <a:t>nerve</a:t>
            </a:r>
          </a:p>
          <a:p>
            <a:pPr lvl="1"/>
            <a:r>
              <a:rPr lang="en-GB" dirty="0" smtClean="0"/>
              <a:t>Sensation </a:t>
            </a:r>
            <a:r>
              <a:rPr lang="en-GB" dirty="0"/>
              <a:t>over the ulnar side of the hand and little </a:t>
            </a:r>
            <a:r>
              <a:rPr lang="en-GB" dirty="0" smtClean="0"/>
              <a:t>finger</a:t>
            </a:r>
          </a:p>
          <a:p>
            <a:pPr lvl="1"/>
            <a:r>
              <a:rPr lang="en-GB" dirty="0" smtClean="0"/>
              <a:t>Dorsal </a:t>
            </a:r>
            <a:r>
              <a:rPr lang="en-GB" dirty="0"/>
              <a:t>ulnar region of the hand via the dorsal cutaneous branch of the ulnar </a:t>
            </a:r>
            <a:r>
              <a:rPr lang="en-GB" dirty="0" smtClean="0"/>
              <a:t>nerve</a:t>
            </a:r>
            <a:endParaRPr lang="en-GB" dirty="0"/>
          </a:p>
          <a:p>
            <a:r>
              <a:rPr lang="en-GB" dirty="0" smtClean="0"/>
              <a:t>MEDIAN NERVE:</a:t>
            </a:r>
          </a:p>
          <a:p>
            <a:pPr lvl="1"/>
            <a:r>
              <a:rPr lang="en-GB" dirty="0" smtClean="0"/>
              <a:t>sensation </a:t>
            </a:r>
            <a:r>
              <a:rPr lang="en-GB" dirty="0"/>
              <a:t>over the palmar index, middle fingers, thumb, and proximal palm near the </a:t>
            </a:r>
            <a:r>
              <a:rPr lang="en-GB" dirty="0" err="1"/>
              <a:t>thenar</a:t>
            </a:r>
            <a:r>
              <a:rPr lang="en-GB" dirty="0"/>
              <a:t> </a:t>
            </a:r>
            <a:r>
              <a:rPr lang="en-GB" dirty="0" smtClean="0"/>
              <a:t>eminence</a:t>
            </a:r>
          </a:p>
          <a:p>
            <a:pPr lvl="1"/>
            <a:r>
              <a:rPr lang="en-GB" dirty="0" smtClean="0"/>
              <a:t>Test motor function with </a:t>
            </a:r>
            <a:r>
              <a:rPr lang="en-GB" dirty="0"/>
              <a:t>abductor </a:t>
            </a:r>
            <a:r>
              <a:rPr lang="en-GB" dirty="0" err="1"/>
              <a:t>pollicis</a:t>
            </a:r>
            <a:r>
              <a:rPr lang="en-GB" dirty="0"/>
              <a:t> brevis action, thumb abduction with palm up, raising the thumb to </a:t>
            </a:r>
            <a:r>
              <a:rPr lang="en-GB" dirty="0" smtClean="0"/>
              <a:t>perpendicular</a:t>
            </a:r>
            <a:endParaRPr lang="en-GB" dirty="0"/>
          </a:p>
          <a:p>
            <a:pPr lvl="1"/>
            <a:r>
              <a:rPr lang="en-GB" dirty="0"/>
              <a:t>Weakness or absence of flexion of the IPJ of the thumb (FPL) and the DIPJ of the index finger (FDP) against resistance, if present, are due to a more proximal lesion (</a:t>
            </a:r>
            <a:r>
              <a:rPr lang="en-GB" b="1" dirty="0"/>
              <a:t>anterior interosseous nerve</a:t>
            </a:r>
            <a:r>
              <a:rPr lang="en-GB" dirty="0"/>
              <a:t>).</a:t>
            </a:r>
          </a:p>
          <a:p>
            <a:endParaRPr lang="en-GB" dirty="0"/>
          </a:p>
        </p:txBody>
      </p:sp>
    </p:spTree>
    <p:extLst>
      <p:ext uri="{BB962C8B-B14F-4D97-AF65-F5344CB8AC3E}">
        <p14:creationId xmlns:p14="http://schemas.microsoft.com/office/powerpoint/2010/main" val="2485747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t>
            </a:r>
            <a:r>
              <a:rPr lang="en-GB" dirty="0" smtClean="0"/>
              <a:t>he Thumb - movement</a:t>
            </a:r>
            <a:endParaRPr lang="en-GB" dirty="0"/>
          </a:p>
        </p:txBody>
      </p:sp>
      <p:sp>
        <p:nvSpPr>
          <p:cNvPr id="3" name="Content Placeholder 2"/>
          <p:cNvSpPr>
            <a:spLocks noGrp="1"/>
          </p:cNvSpPr>
          <p:nvPr>
            <p:ph idx="1"/>
          </p:nvPr>
        </p:nvSpPr>
        <p:spPr>
          <a:xfrm>
            <a:off x="677334" y="1451429"/>
            <a:ext cx="10222895" cy="5097933"/>
          </a:xfrm>
        </p:spPr>
        <p:txBody>
          <a:bodyPr>
            <a:noAutofit/>
          </a:bodyPr>
          <a:lstStyle/>
          <a:p>
            <a:r>
              <a:rPr lang="en-GB" sz="2400" dirty="0"/>
              <a:t>Eight muscles are responsible for thumb movement, and these may be divided into long (from the forearm) and intrinsic hand.</a:t>
            </a:r>
          </a:p>
          <a:p>
            <a:r>
              <a:rPr lang="en-GB" sz="2400" dirty="0" smtClean="0"/>
              <a:t>FPL </a:t>
            </a:r>
            <a:r>
              <a:rPr lang="en-GB" sz="2400" dirty="0"/>
              <a:t>is the only long flexor of the thumb, inserting into the base of the distal phalanx, and flexing the IPJ.</a:t>
            </a:r>
          </a:p>
          <a:p>
            <a:r>
              <a:rPr lang="en-GB" sz="2400" dirty="0"/>
              <a:t>EPL inserts into the distal phalanx, extending the IPJ.</a:t>
            </a:r>
          </a:p>
          <a:p>
            <a:r>
              <a:rPr lang="en-GB" sz="2400" dirty="0"/>
              <a:t>EPB inserts into the proximal phalanx, extending the MCPJ.</a:t>
            </a:r>
          </a:p>
          <a:p>
            <a:r>
              <a:rPr lang="en-GB" sz="2400" dirty="0" err="1"/>
              <a:t>AbPL</a:t>
            </a:r>
            <a:r>
              <a:rPr lang="en-GB" sz="2400" dirty="0"/>
              <a:t> inserts into the first metacarpal, and carries the thumb laterally from the palm.</a:t>
            </a:r>
          </a:p>
          <a:p>
            <a:r>
              <a:rPr lang="en-GB" sz="2400" dirty="0"/>
              <a:t>The </a:t>
            </a:r>
            <a:r>
              <a:rPr lang="en-GB" sz="2400" dirty="0" err="1"/>
              <a:t>AdP</a:t>
            </a:r>
            <a:r>
              <a:rPr lang="en-GB" sz="2400" dirty="0"/>
              <a:t>, FPB and </a:t>
            </a:r>
            <a:r>
              <a:rPr lang="en-GB" sz="2400" dirty="0" err="1"/>
              <a:t>AbPB</a:t>
            </a:r>
            <a:r>
              <a:rPr lang="en-GB" sz="2400" dirty="0"/>
              <a:t> all insert into the base of the proximal phalanx.</a:t>
            </a:r>
          </a:p>
          <a:p>
            <a:r>
              <a:rPr lang="en-GB" sz="2400" dirty="0"/>
              <a:t>The FPB, </a:t>
            </a:r>
            <a:r>
              <a:rPr lang="en-GB" sz="2400" dirty="0" err="1"/>
              <a:t>AbPB</a:t>
            </a:r>
            <a:r>
              <a:rPr lang="en-GB" sz="2400" dirty="0"/>
              <a:t> and OP make up the </a:t>
            </a:r>
            <a:r>
              <a:rPr lang="en-GB" sz="2400" dirty="0" err="1"/>
              <a:t>thenar</a:t>
            </a:r>
            <a:r>
              <a:rPr lang="en-GB" sz="2400" dirty="0"/>
              <a:t> eminence and are supplied by the median nerve.</a:t>
            </a:r>
          </a:p>
          <a:p>
            <a:endParaRPr lang="en-GB" sz="2400" dirty="0"/>
          </a:p>
        </p:txBody>
      </p:sp>
    </p:spTree>
    <p:extLst>
      <p:ext uri="{BB962C8B-B14F-4D97-AF65-F5344CB8AC3E}">
        <p14:creationId xmlns:p14="http://schemas.microsoft.com/office/powerpoint/2010/main" val="1998924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Thumb MCP joint stability</a:t>
            </a:r>
            <a:endParaRPr lang="en-GB" dirty="0"/>
          </a:p>
        </p:txBody>
      </p:sp>
      <p:sp>
        <p:nvSpPr>
          <p:cNvPr id="3" name="Content Placeholder 2"/>
          <p:cNvSpPr>
            <a:spLocks noGrp="1"/>
          </p:cNvSpPr>
          <p:nvPr>
            <p:ph idx="1"/>
          </p:nvPr>
        </p:nvSpPr>
        <p:spPr>
          <a:xfrm>
            <a:off x="677333" y="1262743"/>
            <a:ext cx="10353523" cy="4778619"/>
          </a:xfrm>
        </p:spPr>
        <p:txBody>
          <a:bodyPr>
            <a:normAutofit/>
          </a:bodyPr>
          <a:lstStyle/>
          <a:p>
            <a:r>
              <a:rPr lang="en-GB" sz="2000" dirty="0" smtClean="0"/>
              <a:t>Ulnar side </a:t>
            </a:r>
            <a:r>
              <a:rPr lang="en-GB" sz="2000" dirty="0"/>
              <a:t>stability -</a:t>
            </a:r>
            <a:r>
              <a:rPr lang="en-GB" sz="2000" dirty="0" smtClean="0"/>
              <a:t> </a:t>
            </a:r>
            <a:r>
              <a:rPr lang="en-GB" sz="2000" dirty="0"/>
              <a:t>static and dynamic </a:t>
            </a:r>
            <a:r>
              <a:rPr lang="en-GB" sz="2000" dirty="0" smtClean="0"/>
              <a:t>mechanisms</a:t>
            </a:r>
          </a:p>
          <a:p>
            <a:pPr lvl="1"/>
            <a:r>
              <a:rPr lang="en-GB" sz="2000" dirty="0" smtClean="0"/>
              <a:t>Static </a:t>
            </a:r>
            <a:r>
              <a:rPr lang="en-GB" sz="2000" dirty="0"/>
              <a:t>stability </a:t>
            </a:r>
            <a:r>
              <a:rPr lang="en-GB" sz="2000" dirty="0" smtClean="0"/>
              <a:t>- main </a:t>
            </a:r>
            <a:r>
              <a:rPr lang="en-GB" sz="2000" dirty="0"/>
              <a:t>and accessory UCLs, the volar plate, </a:t>
            </a:r>
            <a:r>
              <a:rPr lang="en-GB" sz="2000" dirty="0" smtClean="0"/>
              <a:t>dorsal capsule</a:t>
            </a:r>
            <a:endParaRPr lang="en-GB" sz="2000" dirty="0"/>
          </a:p>
          <a:p>
            <a:pPr lvl="1"/>
            <a:r>
              <a:rPr lang="en-GB" sz="2000" dirty="0"/>
              <a:t>dynamic </a:t>
            </a:r>
            <a:r>
              <a:rPr lang="en-GB" sz="2000" dirty="0" smtClean="0"/>
              <a:t>stability - adductor </a:t>
            </a:r>
            <a:r>
              <a:rPr lang="en-GB" sz="2000" dirty="0" err="1"/>
              <a:t>pollicis</a:t>
            </a:r>
            <a:r>
              <a:rPr lang="en-GB" sz="2000" dirty="0"/>
              <a:t> muscle and tendon in the first web space of the </a:t>
            </a:r>
            <a:r>
              <a:rPr lang="en-GB" sz="2000" dirty="0" smtClean="0"/>
              <a:t>hand</a:t>
            </a:r>
          </a:p>
          <a:p>
            <a:r>
              <a:rPr lang="en-GB" sz="2000" dirty="0" smtClean="0"/>
              <a:t> </a:t>
            </a:r>
            <a:r>
              <a:rPr lang="en-GB" sz="2000" dirty="0"/>
              <a:t>UCL proper - from the head of the thumb metacarpal bone to the volar aspect of the proximal phalanx</a:t>
            </a:r>
          </a:p>
          <a:p>
            <a:pPr lvl="1"/>
            <a:r>
              <a:rPr lang="en-GB" sz="2000" dirty="0"/>
              <a:t>Tightens in flexion and relaxes in extension of the MCP joint</a:t>
            </a:r>
          </a:p>
          <a:p>
            <a:r>
              <a:rPr lang="en-GB" sz="2000" dirty="0"/>
              <a:t>Accessory UCL lies anterior to the UCL proper and inserts into the volar plate</a:t>
            </a:r>
          </a:p>
          <a:p>
            <a:pPr lvl="1"/>
            <a:r>
              <a:rPr lang="en-GB" sz="2000" dirty="0"/>
              <a:t>Tightens in MCP joint extension and relaxes in flexion</a:t>
            </a:r>
          </a:p>
          <a:p>
            <a:r>
              <a:rPr lang="en-GB" sz="2000" dirty="0"/>
              <a:t>Adductor </a:t>
            </a:r>
            <a:r>
              <a:rPr lang="en-GB" sz="2000" dirty="0" err="1"/>
              <a:t>pollicis</a:t>
            </a:r>
            <a:r>
              <a:rPr lang="en-GB" sz="2000" dirty="0"/>
              <a:t> aponeurosis inserts to the dorsal thumb tendons and capsule of the MCP joint</a:t>
            </a:r>
          </a:p>
          <a:p>
            <a:endParaRPr lang="en-GB" sz="2000" dirty="0"/>
          </a:p>
          <a:p>
            <a:endParaRPr lang="en-GB" sz="2000" dirty="0"/>
          </a:p>
        </p:txBody>
      </p:sp>
    </p:spTree>
    <p:extLst>
      <p:ext uri="{BB962C8B-B14F-4D97-AF65-F5344CB8AC3E}">
        <p14:creationId xmlns:p14="http://schemas.microsoft.com/office/powerpoint/2010/main" val="1398676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Ulnar Collateral Ligament</a:t>
            </a:r>
            <a:endParaRPr lang="en-GB" dirty="0"/>
          </a:p>
        </p:txBody>
      </p:sp>
      <p:pic>
        <p:nvPicPr>
          <p:cNvPr id="46082" name="Picture 2" descr="http://www.rcemlearning.co.uk/the-learning-zone/sites/enlightenme.org/files/learning-sessions/ls101/B_4_0_003_Soft_Tissue_Injuries_of_the_Hand/emd_16_015_37_01_redraw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8654" y="2203338"/>
            <a:ext cx="4345598" cy="434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52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705" y="360817"/>
            <a:ext cx="8596668" cy="1320800"/>
          </a:xfrm>
        </p:spPr>
        <p:txBody>
          <a:bodyPr/>
          <a:lstStyle/>
          <a:p>
            <a:r>
              <a:rPr lang="en-GB" dirty="0" smtClean="0"/>
              <a:t>Ulnar Collateral Ligament Injury</a:t>
            </a:r>
            <a:br>
              <a:rPr lang="en-GB" dirty="0" smtClean="0"/>
            </a:br>
            <a:r>
              <a:rPr lang="en-GB" dirty="0" smtClean="0"/>
              <a:t>(Gamekeeper’s/Skier’s thumb)</a:t>
            </a:r>
            <a:endParaRPr lang="en-GB" dirty="0"/>
          </a:p>
        </p:txBody>
      </p:sp>
      <p:sp>
        <p:nvSpPr>
          <p:cNvPr id="3" name="Content Placeholder 2"/>
          <p:cNvSpPr>
            <a:spLocks noGrp="1"/>
          </p:cNvSpPr>
          <p:nvPr>
            <p:ph idx="1"/>
          </p:nvPr>
        </p:nvSpPr>
        <p:spPr>
          <a:xfrm>
            <a:off x="677334" y="1681617"/>
            <a:ext cx="8596668" cy="3880773"/>
          </a:xfrm>
        </p:spPr>
        <p:txBody>
          <a:bodyPr>
            <a:noAutofit/>
          </a:bodyPr>
          <a:lstStyle/>
          <a:p>
            <a:r>
              <a:rPr lang="en-GB" sz="2000" dirty="0" smtClean="0"/>
              <a:t>UCL </a:t>
            </a:r>
            <a:r>
              <a:rPr lang="en-GB" sz="2000" dirty="0"/>
              <a:t>injuries may also involve injuries to the accessory UCL, volar plate, dorsal capsule, adductor </a:t>
            </a:r>
            <a:r>
              <a:rPr lang="en-GB" sz="2000" dirty="0" err="1"/>
              <a:t>pollicis</a:t>
            </a:r>
            <a:r>
              <a:rPr lang="en-GB" sz="2000" dirty="0"/>
              <a:t> insertion, and </a:t>
            </a:r>
            <a:r>
              <a:rPr lang="en-GB" sz="2000" dirty="0" smtClean="0"/>
              <a:t>associated </a:t>
            </a:r>
            <a:r>
              <a:rPr lang="en-GB" sz="2000" dirty="0"/>
              <a:t>fractures of the proximal </a:t>
            </a:r>
            <a:r>
              <a:rPr lang="en-GB" sz="2000" dirty="0" smtClean="0"/>
              <a:t>phalanx</a:t>
            </a:r>
          </a:p>
          <a:p>
            <a:r>
              <a:rPr lang="en-GB" sz="2000" dirty="0"/>
              <a:t>Ultrasound has been shown to improve the positive predictive value of clinical examination alone from 80% to 94% in a study undertaken in a British ED.</a:t>
            </a:r>
          </a:p>
          <a:p>
            <a:r>
              <a:rPr lang="en-GB" sz="2000" dirty="0"/>
              <a:t>Other options include stress radiography and arthrography.</a:t>
            </a:r>
          </a:p>
          <a:p>
            <a:r>
              <a:rPr lang="en-GB" sz="2000" dirty="0" smtClean="0"/>
              <a:t>Usually conservative treatment - immobilisation </a:t>
            </a:r>
            <a:r>
              <a:rPr lang="en-GB" sz="2000" dirty="0"/>
              <a:t>in a short thumb </a:t>
            </a:r>
            <a:r>
              <a:rPr lang="en-GB" sz="2000" dirty="0" err="1"/>
              <a:t>spica</a:t>
            </a:r>
            <a:r>
              <a:rPr lang="en-GB" sz="2000" dirty="0"/>
              <a:t> cast for four weeks to allow the ligament to heal. Thereafter, the cast can be discarded in favour of a short thermoplastic splint.</a:t>
            </a:r>
          </a:p>
          <a:p>
            <a:r>
              <a:rPr lang="en-GB" sz="2000" dirty="0"/>
              <a:t>Supervised mobilisation is commenced at four weeks with all splints discarded after six weeks</a:t>
            </a:r>
          </a:p>
          <a:p>
            <a:r>
              <a:rPr lang="en-GB" sz="2000" dirty="0"/>
              <a:t>Patients should avoid stressful activities with the injured thumb for 10-12 weeks </a:t>
            </a:r>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2658497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2290" name="Picture 2" descr="http://www.aafp.org/afp/2006/0301/afp20060301p827-f7.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2121" y="1954727"/>
            <a:ext cx="5771531" cy="4757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381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3314" name="Picture 2" descr="http://www.aafp.org/afp/2006/0301/afp20060301p827-f8.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0894" y="2305844"/>
            <a:ext cx="581025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8791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UCL injury - indications </a:t>
            </a:r>
            <a:r>
              <a:rPr lang="en-GB" dirty="0"/>
              <a:t>for referral to a hand clinic </a:t>
            </a:r>
          </a:p>
        </p:txBody>
      </p:sp>
      <p:sp>
        <p:nvSpPr>
          <p:cNvPr id="3" name="Content Placeholder 2"/>
          <p:cNvSpPr>
            <a:spLocks noGrp="1"/>
          </p:cNvSpPr>
          <p:nvPr>
            <p:ph idx="1"/>
          </p:nvPr>
        </p:nvSpPr>
        <p:spPr>
          <a:xfrm>
            <a:off x="561219" y="2268067"/>
            <a:ext cx="10832495" cy="4589933"/>
          </a:xfrm>
        </p:spPr>
        <p:txBody>
          <a:bodyPr>
            <a:normAutofit/>
          </a:bodyPr>
          <a:lstStyle/>
          <a:p>
            <a:r>
              <a:rPr lang="en-GB" sz="2800" dirty="0" err="1" smtClean="0"/>
              <a:t>Stener</a:t>
            </a:r>
            <a:r>
              <a:rPr lang="en-GB" sz="2800" dirty="0" smtClean="0"/>
              <a:t> </a:t>
            </a:r>
            <a:r>
              <a:rPr lang="en-GB" sz="2800" dirty="0"/>
              <a:t>lesion</a:t>
            </a:r>
          </a:p>
          <a:p>
            <a:r>
              <a:rPr lang="en-GB" sz="2800" dirty="0"/>
              <a:t>Complete rupture of the UCL</a:t>
            </a:r>
          </a:p>
          <a:p>
            <a:r>
              <a:rPr lang="en-GB" sz="2800" dirty="0"/>
              <a:t>Displaced, rotated or large fracture fragment of the base of the proximal phalanx bone</a:t>
            </a:r>
          </a:p>
          <a:p>
            <a:r>
              <a:rPr lang="en-GB" sz="2800" dirty="0"/>
              <a:t>Subluxation or instability of the MCP joint</a:t>
            </a:r>
          </a:p>
          <a:p>
            <a:r>
              <a:rPr lang="en-GB" sz="2800" dirty="0"/>
              <a:t>Ongoing uncertainty of the severity of the UCL rupture or </a:t>
            </a:r>
            <a:r>
              <a:rPr lang="en-GB" sz="2800" dirty="0" err="1"/>
              <a:t>Stener</a:t>
            </a:r>
            <a:r>
              <a:rPr lang="en-GB" sz="2800" dirty="0"/>
              <a:t> </a:t>
            </a:r>
            <a:r>
              <a:rPr lang="en-GB" sz="2800" dirty="0" smtClean="0"/>
              <a:t>lesion</a:t>
            </a:r>
            <a:endParaRPr lang="en-GB" sz="2800" dirty="0"/>
          </a:p>
        </p:txBody>
      </p:sp>
    </p:spTree>
    <p:extLst>
      <p:ext uri="{BB962C8B-B14F-4D97-AF65-F5344CB8AC3E}">
        <p14:creationId xmlns:p14="http://schemas.microsoft.com/office/powerpoint/2010/main" val="3186682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Thumb </a:t>
            </a:r>
            <a:r>
              <a:rPr lang="en-GB" dirty="0" err="1" smtClean="0"/>
              <a:t>spica</a:t>
            </a:r>
            <a:endParaRPr lang="en-GB" dirty="0"/>
          </a:p>
        </p:txBody>
      </p:sp>
      <p:pic>
        <p:nvPicPr>
          <p:cNvPr id="14338" name="Picture 2" descr="http://www.aafp.org/afp/2006/0301/afp20060301p827-f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0000" y="2691685"/>
            <a:ext cx="5208523" cy="328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00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http://www.aafp.org/afp/2006/0301/afp20060301p810-f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6644" y="2996406"/>
            <a:ext cx="523875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786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Volar plate injury</a:t>
            </a:r>
            <a:endParaRPr lang="en-GB" dirty="0"/>
          </a:p>
        </p:txBody>
      </p:sp>
      <p:pic>
        <p:nvPicPr>
          <p:cNvPr id="8194" name="Picture 2" descr="http://www.aafp.org/afp/2006/0301/afp20060301p810-f8.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1685" y="2073940"/>
            <a:ext cx="4887477" cy="441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869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Finger innervation</a:t>
            </a:r>
            <a:endParaRPr lang="en-GB" dirty="0"/>
          </a:p>
        </p:txBody>
      </p:sp>
      <p:pic>
        <p:nvPicPr>
          <p:cNvPr id="21506" name="Picture 2" descr="http://www.rcemlearning.co.uk/the-learning-zone/sites/enlightenme.org/files/learning-sessions/ls101/B_4_0_003_Soft_Tissue_Injuries_of_the_Hand/emd_16_015_07_03_redraw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2597" y="2113186"/>
            <a:ext cx="4268325" cy="426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007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Buddy strapping</a:t>
            </a:r>
            <a:endParaRPr lang="en-GB" dirty="0"/>
          </a:p>
        </p:txBody>
      </p:sp>
      <p:pic>
        <p:nvPicPr>
          <p:cNvPr id="7170" name="Picture 2" descr="http://www.aafp.org/afp/2006/0301/afp20060301p810-f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6942" y="2802621"/>
            <a:ext cx="6917358" cy="30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5002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PIPJ dislocation</a:t>
            </a:r>
            <a:endParaRPr lang="en-GB" dirty="0"/>
          </a:p>
        </p:txBody>
      </p:sp>
      <p:pic>
        <p:nvPicPr>
          <p:cNvPr id="9218" name="Picture 2" descr="http://www.aafp.org/afp/2006/0301/afp20060301p827-f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8335" y="2073499"/>
            <a:ext cx="5615119" cy="349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8911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PIPJ </a:t>
            </a:r>
            <a:r>
              <a:rPr lang="en-GB" dirty="0" smtClean="0"/>
              <a:t>dislocation - reduction</a:t>
            </a:r>
            <a:endParaRPr lang="en-GB" dirty="0"/>
          </a:p>
        </p:txBody>
      </p:sp>
      <p:pic>
        <p:nvPicPr>
          <p:cNvPr id="10242" name="Picture 2" descr="http://www.aafp.org/afp/2006/0301/afp20060301p827-f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8446" y="1930399"/>
            <a:ext cx="6011001" cy="467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474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Phalangeal fractures</a:t>
            </a:r>
            <a:endParaRPr lang="en-GB" dirty="0"/>
          </a:p>
        </p:txBody>
      </p:sp>
      <p:sp>
        <p:nvSpPr>
          <p:cNvPr id="3" name="Content Placeholder 2"/>
          <p:cNvSpPr>
            <a:spLocks noGrp="1"/>
          </p:cNvSpPr>
          <p:nvPr>
            <p:ph idx="1"/>
          </p:nvPr>
        </p:nvSpPr>
        <p:spPr>
          <a:xfrm>
            <a:off x="677334" y="1756229"/>
            <a:ext cx="10614780" cy="4967305"/>
          </a:xfrm>
        </p:spPr>
        <p:txBody>
          <a:bodyPr>
            <a:normAutofit/>
          </a:bodyPr>
          <a:lstStyle/>
          <a:p>
            <a:pPr>
              <a:buFont typeface="Arial" panose="020B0604020202020204" pitchFamily="34" charset="0"/>
              <a:buChar char="•"/>
            </a:pPr>
            <a:r>
              <a:rPr lang="en-GB" sz="2400" dirty="0"/>
              <a:t>Unlike distal phalanx fractures, proximal and middle phalanx fractures require precise alignment for good functional and cosmetic </a:t>
            </a:r>
            <a:r>
              <a:rPr lang="en-GB" sz="2400" dirty="0" smtClean="0"/>
              <a:t>outcomes</a:t>
            </a:r>
            <a:endParaRPr lang="en-GB" sz="2400" dirty="0"/>
          </a:p>
          <a:p>
            <a:pPr>
              <a:buFont typeface="Arial" panose="020B0604020202020204" pitchFamily="34" charset="0"/>
              <a:buChar char="•"/>
            </a:pPr>
            <a:r>
              <a:rPr lang="en-GB" sz="2400" dirty="0"/>
              <a:t>M</a:t>
            </a:r>
            <a:r>
              <a:rPr lang="en-GB" sz="2400" dirty="0" smtClean="0"/>
              <a:t>ajority </a:t>
            </a:r>
            <a:r>
              <a:rPr lang="en-GB" sz="2400" dirty="0"/>
              <a:t>of pharyngeal fractures </a:t>
            </a:r>
            <a:r>
              <a:rPr lang="en-GB" sz="2400" dirty="0" smtClean="0"/>
              <a:t>= </a:t>
            </a:r>
            <a:r>
              <a:rPr lang="en-GB" sz="2400" dirty="0" err="1" smtClean="0"/>
              <a:t>undisplaced</a:t>
            </a:r>
            <a:r>
              <a:rPr lang="en-GB" sz="2400" dirty="0" smtClean="0"/>
              <a:t> </a:t>
            </a:r>
            <a:r>
              <a:rPr lang="en-GB" sz="2400" dirty="0" smtClean="0"/>
              <a:t>transverse </a:t>
            </a:r>
            <a:r>
              <a:rPr lang="en-GB" sz="2400" dirty="0"/>
              <a:t>fractures </a:t>
            </a:r>
            <a:endParaRPr lang="en-GB" sz="2400" dirty="0" smtClean="0"/>
          </a:p>
          <a:p>
            <a:pPr marL="0" indent="0">
              <a:buNone/>
            </a:pPr>
            <a:r>
              <a:rPr lang="en-GB" sz="2400" dirty="0"/>
              <a:t> </a:t>
            </a:r>
            <a:r>
              <a:rPr lang="en-GB" sz="2400" dirty="0" smtClean="0"/>
              <a:t>  </a:t>
            </a:r>
            <a:r>
              <a:rPr lang="en-GB" sz="2400" dirty="0" smtClean="0"/>
              <a:t>– Rx </a:t>
            </a:r>
            <a:r>
              <a:rPr lang="en-GB" sz="2400" dirty="0" smtClean="0"/>
              <a:t>“</a:t>
            </a:r>
            <a:r>
              <a:rPr lang="en-GB" sz="2400" dirty="0" smtClean="0"/>
              <a:t>buddy-strapping”</a:t>
            </a:r>
            <a:endParaRPr lang="en-GB" sz="2400" dirty="0"/>
          </a:p>
          <a:p>
            <a:pPr>
              <a:buFont typeface="Arial" panose="020B0604020202020204" pitchFamily="34" charset="0"/>
              <a:buChar char="•"/>
            </a:pPr>
            <a:r>
              <a:rPr lang="en-GB" sz="2400" dirty="0"/>
              <a:t>Unstable pharyngeal fractures include oblique fractures, </a:t>
            </a:r>
            <a:r>
              <a:rPr lang="en-GB" sz="2400" dirty="0" err="1"/>
              <a:t>malrotated</a:t>
            </a:r>
            <a:r>
              <a:rPr lang="en-GB" sz="2400" dirty="0"/>
              <a:t> fractures, and angulated </a:t>
            </a:r>
            <a:r>
              <a:rPr lang="en-GB" sz="2400" dirty="0" smtClean="0"/>
              <a:t>fractures - </a:t>
            </a:r>
            <a:r>
              <a:rPr lang="en-GB" sz="2400" dirty="0"/>
              <a:t> manipulation under digital block to reduce to adequate </a:t>
            </a:r>
            <a:r>
              <a:rPr lang="en-GB" sz="2400" dirty="0" smtClean="0"/>
              <a:t>alignment</a:t>
            </a:r>
          </a:p>
          <a:p>
            <a:pPr>
              <a:buFont typeface="Arial" panose="020B0604020202020204" pitchFamily="34" charset="0"/>
              <a:buChar char="•"/>
            </a:pPr>
            <a:r>
              <a:rPr lang="en-GB" sz="2400" dirty="0" smtClean="0"/>
              <a:t>Once </a:t>
            </a:r>
            <a:r>
              <a:rPr lang="en-GB" sz="2400" dirty="0"/>
              <a:t>alignment has been </a:t>
            </a:r>
            <a:r>
              <a:rPr lang="en-GB" sz="2400" dirty="0" smtClean="0"/>
              <a:t>achieved, </a:t>
            </a:r>
            <a:r>
              <a:rPr lang="en-GB" sz="2400" dirty="0"/>
              <a:t>the fracture should be splinted in extension and refereed to the outpatient hand clinic </a:t>
            </a:r>
          </a:p>
          <a:p>
            <a:endParaRPr lang="en-GB" sz="2400" dirty="0"/>
          </a:p>
        </p:txBody>
      </p:sp>
    </p:spTree>
    <p:extLst>
      <p:ext uri="{BB962C8B-B14F-4D97-AF65-F5344CB8AC3E}">
        <p14:creationId xmlns:p14="http://schemas.microsoft.com/office/powerpoint/2010/main" val="39376115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Ring block</a:t>
            </a:r>
            <a:endParaRPr lang="en-GB" dirty="0"/>
          </a:p>
        </p:txBody>
      </p:sp>
      <p:sp>
        <p:nvSpPr>
          <p:cNvPr id="3" name="Content Placeholder 2"/>
          <p:cNvSpPr>
            <a:spLocks noGrp="1"/>
          </p:cNvSpPr>
          <p:nvPr>
            <p:ph idx="1"/>
          </p:nvPr>
        </p:nvSpPr>
        <p:spPr/>
        <p:txBody>
          <a:bodyPr/>
          <a:lstStyle/>
          <a:p>
            <a:endParaRPr lang="en-GB"/>
          </a:p>
        </p:txBody>
      </p:sp>
      <p:pic>
        <p:nvPicPr>
          <p:cNvPr id="15362" name="Picture 2" descr="http://aliem.com/wp-content/uploads/2010/09/DigitalDorsalInj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195" y="2469683"/>
            <a:ext cx="5020350" cy="300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6105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Ring Block</a:t>
            </a:r>
            <a:endParaRPr lang="en-GB" dirty="0"/>
          </a:p>
        </p:txBody>
      </p:sp>
      <p:pic>
        <p:nvPicPr>
          <p:cNvPr id="16386" name="Picture 2" descr="http://www.nysora.com/files/2013/digital-nerve-block/image9_b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9870" y="928330"/>
            <a:ext cx="5474303" cy="547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866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normAutofit/>
          </a:bodyPr>
          <a:lstStyle/>
          <a:p>
            <a:r>
              <a:rPr lang="en-GB" sz="2800" dirty="0" smtClean="0"/>
              <a:t>Finger injuries are very common</a:t>
            </a:r>
          </a:p>
          <a:p>
            <a:r>
              <a:rPr lang="en-GB" sz="2800" dirty="0" smtClean="0"/>
              <a:t>Surprisingly complex – apparently small injury can result in significant loss of function</a:t>
            </a:r>
          </a:p>
          <a:p>
            <a:r>
              <a:rPr lang="en-GB" sz="2800" dirty="0" smtClean="0"/>
              <a:t>Understanding of anatomy crucial to accurate diagnosis and appropriate management</a:t>
            </a:r>
          </a:p>
        </p:txBody>
      </p:sp>
    </p:spTree>
    <p:extLst>
      <p:ext uri="{BB962C8B-B14F-4D97-AF65-F5344CB8AC3E}">
        <p14:creationId xmlns:p14="http://schemas.microsoft.com/office/powerpoint/2010/main" val="16225837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11" name="Rectangle 1"/>
          <p:cNvSpPr>
            <a:spLocks noGrp="1" noChangeArrowheads="1"/>
          </p:cNvSpPr>
          <p:nvPr>
            <p:ph idx="1"/>
          </p:nvPr>
        </p:nvSpPr>
        <p:spPr bwMode="auto">
          <a:xfrm>
            <a:off x="0" y="2666671"/>
            <a:ext cx="915507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2400" b="1" dirty="0" smtClean="0">
                <a:solidFill>
                  <a:schemeClr val="tx1"/>
                </a:solidFill>
                <a:latin typeface="Arial" panose="020B0604020202020204" pitchFamily="34" charset="0"/>
              </a:rPr>
              <a:t>Acute </a:t>
            </a:r>
            <a:r>
              <a:rPr lang="en-US" altLang="en-US" sz="2400" b="1" dirty="0">
                <a:solidFill>
                  <a:schemeClr val="tx1"/>
                </a:solidFill>
                <a:latin typeface="Arial" panose="020B0604020202020204" pitchFamily="34" charset="0"/>
              </a:rPr>
              <a:t>Finger Injuries: Part I. Tendons and Ligaments </a:t>
            </a:r>
            <a:endParaRPr lang="en-US" altLang="en-US" sz="2400" b="1" dirty="0" smtClean="0">
              <a:solidFill>
                <a:schemeClr val="tx1"/>
              </a:solidFill>
              <a:latin typeface="Arial" panose="020B0604020202020204" pitchFamily="34" charset="0"/>
            </a:endParaRPr>
          </a:p>
          <a:p>
            <a:pPr lvl="1"/>
            <a:r>
              <a:rPr lang="en-GB" sz="2200" dirty="0" smtClean="0"/>
              <a:t>CHRISTIAN </a:t>
            </a:r>
            <a:r>
              <a:rPr lang="en-GB" sz="2200" dirty="0"/>
              <a:t>J. MEKO </a:t>
            </a:r>
            <a:r>
              <a:rPr lang="en-GB" sz="2200" i="1" dirty="0" smtClean="0"/>
              <a:t>Am Fam Physician.</a:t>
            </a:r>
            <a:r>
              <a:rPr lang="en-GB" sz="2200" dirty="0" smtClean="0"/>
              <a:t> 2006 Mar 1;73(5):810-816.</a:t>
            </a:r>
          </a:p>
          <a:p>
            <a:r>
              <a:rPr lang="en-GB" sz="2400" dirty="0" smtClean="0"/>
              <a:t>RCEM learning</a:t>
            </a:r>
          </a:p>
          <a:p>
            <a:r>
              <a:rPr lang="en-GB" sz="2400" dirty="0" smtClean="0"/>
              <a:t>LITFL</a:t>
            </a:r>
            <a:endParaRPr lang="en-GB"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Arial" panose="020B0604020202020204" pitchFamily="34" charset="0"/>
              </a:rPr>
              <a:t>  </a:t>
            </a:r>
            <a:r>
              <a:rPr kumimoji="0" lang="en-US" altLang="en-US" sz="1000" b="0" i="0" u="none" strike="noStrike" cap="none" normalizeH="0" baseline="0" dirty="0" smtClean="0">
                <a:ln>
                  <a:noFill/>
                </a:ln>
                <a:solidFill>
                  <a:schemeClr val="tx1"/>
                </a:solidFill>
                <a:effectLst/>
                <a:latin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0738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 History</a:t>
            </a:r>
            <a:endParaRPr lang="en-GB" dirty="0"/>
          </a:p>
        </p:txBody>
      </p:sp>
      <p:sp>
        <p:nvSpPr>
          <p:cNvPr id="3" name="Content Placeholder 2"/>
          <p:cNvSpPr>
            <a:spLocks noGrp="1"/>
          </p:cNvSpPr>
          <p:nvPr>
            <p:ph idx="1"/>
          </p:nvPr>
        </p:nvSpPr>
        <p:spPr/>
        <p:txBody>
          <a:bodyPr>
            <a:noAutofit/>
          </a:bodyPr>
          <a:lstStyle/>
          <a:p>
            <a:r>
              <a:rPr lang="en-GB" sz="2400" dirty="0"/>
              <a:t>Age</a:t>
            </a:r>
          </a:p>
          <a:p>
            <a:r>
              <a:rPr lang="en-GB" sz="2400" dirty="0"/>
              <a:t>Hand dominance</a:t>
            </a:r>
          </a:p>
          <a:p>
            <a:r>
              <a:rPr lang="en-GB" sz="2400" dirty="0"/>
              <a:t>Occupation/hobbies</a:t>
            </a:r>
          </a:p>
          <a:p>
            <a:r>
              <a:rPr lang="en-GB" sz="2400" dirty="0"/>
              <a:t>Where, when and how did the injury occur?</a:t>
            </a:r>
          </a:p>
          <a:p>
            <a:r>
              <a:rPr lang="en-GB" sz="2400" dirty="0"/>
              <a:t>What was the position of the hand at the time of </a:t>
            </a:r>
            <a:r>
              <a:rPr lang="en-GB" sz="2400" dirty="0" smtClean="0"/>
              <a:t>injury?</a:t>
            </a:r>
          </a:p>
          <a:p>
            <a:r>
              <a:rPr lang="en-GB" sz="2400" dirty="0" smtClean="0"/>
              <a:t>Both </a:t>
            </a:r>
            <a:r>
              <a:rPr lang="en-GB" sz="2400" dirty="0"/>
              <a:t>hands should be compared to better assess baseline function</a:t>
            </a:r>
          </a:p>
          <a:p>
            <a:endParaRPr lang="en-GB" sz="2400" dirty="0"/>
          </a:p>
        </p:txBody>
      </p:sp>
    </p:spTree>
    <p:extLst>
      <p:ext uri="{BB962C8B-B14F-4D97-AF65-F5344CB8AC3E}">
        <p14:creationId xmlns:p14="http://schemas.microsoft.com/office/powerpoint/2010/main" val="299291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Finger cascade</a:t>
            </a:r>
            <a:endParaRPr lang="en-GB" dirty="0"/>
          </a:p>
        </p:txBody>
      </p:sp>
      <p:pic>
        <p:nvPicPr>
          <p:cNvPr id="18434" name="Picture 2" descr="http://www.rcemlearning.co.uk/the-learning-zone/sites/enlightenme.org/files/learning-sessions/ls101/B_4_0_003_Soft_Tissue_Injuries_of_the_Hand/emd_16_015_05_01_5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2333" y="2408349"/>
            <a:ext cx="5002113" cy="37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2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Examination - general</a:t>
            </a:r>
            <a:endParaRPr lang="en-GB" dirty="0"/>
          </a:p>
        </p:txBody>
      </p:sp>
      <p:sp>
        <p:nvSpPr>
          <p:cNvPr id="3" name="Content Placeholder 2"/>
          <p:cNvSpPr>
            <a:spLocks noGrp="1"/>
          </p:cNvSpPr>
          <p:nvPr>
            <p:ph idx="1"/>
          </p:nvPr>
        </p:nvSpPr>
        <p:spPr>
          <a:xfrm>
            <a:off x="677334" y="1761344"/>
            <a:ext cx="8596668" cy="3880773"/>
          </a:xfrm>
        </p:spPr>
        <p:txBody>
          <a:bodyPr>
            <a:noAutofit/>
          </a:bodyPr>
          <a:lstStyle/>
          <a:p>
            <a:r>
              <a:rPr lang="en-GB" sz="2400" dirty="0" smtClean="0"/>
              <a:t>deformity</a:t>
            </a:r>
            <a:r>
              <a:rPr lang="en-GB" sz="2400" dirty="0"/>
              <a:t>, open wounds, bruising and </a:t>
            </a:r>
            <a:r>
              <a:rPr lang="en-GB" sz="2400" dirty="0" smtClean="0"/>
              <a:t>swelling</a:t>
            </a:r>
          </a:p>
          <a:p>
            <a:r>
              <a:rPr lang="en-GB" sz="2400" dirty="0" smtClean="0"/>
              <a:t>Pallor </a:t>
            </a:r>
            <a:r>
              <a:rPr lang="en-GB" sz="2400" dirty="0"/>
              <a:t>or cyanosis </a:t>
            </a:r>
            <a:r>
              <a:rPr lang="en-GB" sz="2400" dirty="0" smtClean="0"/>
              <a:t>- vascular </a:t>
            </a:r>
            <a:r>
              <a:rPr lang="en-GB" sz="2400" dirty="0" smtClean="0"/>
              <a:t>compromise</a:t>
            </a:r>
            <a:endParaRPr lang="en-GB" sz="2400" dirty="0"/>
          </a:p>
          <a:p>
            <a:r>
              <a:rPr lang="en-GB" sz="2400" dirty="0" smtClean="0"/>
              <a:t>Loss </a:t>
            </a:r>
            <a:r>
              <a:rPr lang="en-GB" sz="2400" dirty="0"/>
              <a:t>of cascade may indicate a flexor tendon </a:t>
            </a:r>
            <a:r>
              <a:rPr lang="en-GB" sz="2400" dirty="0" smtClean="0"/>
              <a:t>injury</a:t>
            </a:r>
          </a:p>
          <a:p>
            <a:r>
              <a:rPr lang="en-GB" sz="2400" dirty="0" smtClean="0"/>
              <a:t>In </a:t>
            </a:r>
            <a:r>
              <a:rPr lang="en-GB" sz="2400" dirty="0"/>
              <a:t>small children, uncooperative or </a:t>
            </a:r>
            <a:r>
              <a:rPr lang="en-GB" sz="2400" dirty="0" err="1"/>
              <a:t>obtunded</a:t>
            </a:r>
            <a:r>
              <a:rPr lang="en-GB" sz="2400" dirty="0"/>
              <a:t> patients, in addition to hand posture, tendon continuity can be assessed by squeezing the forearm muscles while observing the </a:t>
            </a:r>
            <a:r>
              <a:rPr lang="en-GB" sz="2400" dirty="0" smtClean="0"/>
              <a:t>fingers</a:t>
            </a:r>
            <a:endParaRPr lang="en-GB" sz="2400" dirty="0"/>
          </a:p>
          <a:p>
            <a:r>
              <a:rPr lang="en-GB" sz="2400" dirty="0" smtClean="0"/>
              <a:t>With </a:t>
            </a:r>
            <a:r>
              <a:rPr lang="en-GB" sz="2400" dirty="0"/>
              <a:t>intact extensors, passive wrist flexion causes finger </a:t>
            </a:r>
            <a:r>
              <a:rPr lang="en-GB" sz="2400" dirty="0" smtClean="0"/>
              <a:t>extension</a:t>
            </a:r>
          </a:p>
          <a:p>
            <a:r>
              <a:rPr lang="en-GB" sz="2400" dirty="0" smtClean="0"/>
              <a:t>When </a:t>
            </a:r>
            <a:r>
              <a:rPr lang="en-GB" sz="2400" dirty="0"/>
              <a:t>flexor tendons are intact wrist extension leads to flexion of the </a:t>
            </a:r>
            <a:r>
              <a:rPr lang="en-GB" sz="2400" dirty="0" smtClean="0"/>
              <a:t>fingers</a:t>
            </a:r>
            <a:endParaRPr lang="en-GB" sz="2400" dirty="0"/>
          </a:p>
          <a:p>
            <a:endParaRPr lang="en-GB" sz="2400" dirty="0"/>
          </a:p>
        </p:txBody>
      </p:sp>
    </p:spTree>
    <p:extLst>
      <p:ext uri="{BB962C8B-B14F-4D97-AF65-F5344CB8AC3E}">
        <p14:creationId xmlns:p14="http://schemas.microsoft.com/office/powerpoint/2010/main" val="148451453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1785</TotalTime>
  <Words>3557</Words>
  <Application>Microsoft Office PowerPoint</Application>
  <PresentationFormat>Widescreen</PresentationFormat>
  <Paragraphs>284</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Trebuchet MS</vt:lpstr>
      <vt:lpstr>Wingdings 3</vt:lpstr>
      <vt:lpstr>Facet</vt:lpstr>
      <vt:lpstr>Finger injuries</vt:lpstr>
      <vt:lpstr>Introduction</vt:lpstr>
      <vt:lpstr>Tendons (FDS and FDP) </vt:lpstr>
      <vt:lpstr>FDS and FDP</vt:lpstr>
      <vt:lpstr>Nerves </vt:lpstr>
      <vt:lpstr>Finger innervation</vt:lpstr>
      <vt:lpstr>Assessment - History</vt:lpstr>
      <vt:lpstr>Finger cascade</vt:lpstr>
      <vt:lpstr>Examination - general</vt:lpstr>
      <vt:lpstr>Nerve Injury</vt:lpstr>
      <vt:lpstr>Sheaths and Pulleys</vt:lpstr>
      <vt:lpstr>Sheaths and Pulleys</vt:lpstr>
      <vt:lpstr>Flexor Tendon Injury Zones </vt:lpstr>
      <vt:lpstr>Flexor Tendon Injury Zones </vt:lpstr>
      <vt:lpstr>Thumb flexor tendon injury zones</vt:lpstr>
      <vt:lpstr>Finger Extension </vt:lpstr>
      <vt:lpstr>PowerPoint Presentation</vt:lpstr>
      <vt:lpstr>Finger extension (2)</vt:lpstr>
      <vt:lpstr>Extensor Tendon Injury Zones </vt:lpstr>
      <vt:lpstr>Extensor Tendon Injury Zones </vt:lpstr>
      <vt:lpstr>PowerPoint Presentation</vt:lpstr>
      <vt:lpstr>Flexor Tendon Injuries - Tendon Evaluation Tests </vt:lpstr>
      <vt:lpstr>FDP test</vt:lpstr>
      <vt:lpstr>Extensor tendon test</vt:lpstr>
      <vt:lpstr>FPL test</vt:lpstr>
      <vt:lpstr>EPL test</vt:lpstr>
      <vt:lpstr>Mallet Finger</vt:lpstr>
      <vt:lpstr>Extensor Tendon Injuries - Mallet Finger (Zones I and II) </vt:lpstr>
      <vt:lpstr>Mallet finger- treatment </vt:lpstr>
      <vt:lpstr>Extensor Tendon Injuries - Rupture or Division of the Central Slip </vt:lpstr>
      <vt:lpstr>Extensor Tendon Injuries - Rupture or Division of the Central Slip (1) </vt:lpstr>
      <vt:lpstr>Extensor Tendon Injuries - Rupture or Division of the Central Slip (2)</vt:lpstr>
      <vt:lpstr>Nerve Injury</vt:lpstr>
      <vt:lpstr>Extensor Tendon Injuries - Lacerations (Zone IV) </vt:lpstr>
      <vt:lpstr>Fingertip injuries</vt:lpstr>
      <vt:lpstr>Fingertip Injuries - Fingertip Anatomy </vt:lpstr>
      <vt:lpstr>Fingertip Injuries - Fingertip Anatomy </vt:lpstr>
      <vt:lpstr>Fingertip Injuries - Fingertip Amputations </vt:lpstr>
      <vt:lpstr>Fingertip Injuries - Fingertip Amputations </vt:lpstr>
      <vt:lpstr>Fingertip injuries suitable for management by an ED specialist</vt:lpstr>
      <vt:lpstr>ED Treatment of Fingertip Injuries</vt:lpstr>
      <vt:lpstr>Fingertip injuries NOT suitable for management by an ED specialist</vt:lpstr>
      <vt:lpstr>Preparation a patient for transfer to a hand specialist unit </vt:lpstr>
      <vt:lpstr>Care of the amputated part </vt:lpstr>
      <vt:lpstr>Subungual Haematoma</vt:lpstr>
      <vt:lpstr>Subungual Haematoma</vt:lpstr>
      <vt:lpstr>Nailbed lacerations </vt:lpstr>
      <vt:lpstr>Nail bed lacerations (1) </vt:lpstr>
      <vt:lpstr>Nail bed lacerations with associated fractures </vt:lpstr>
      <vt:lpstr>The Thumb - movement</vt:lpstr>
      <vt:lpstr>Thumb MCP joint stability</vt:lpstr>
      <vt:lpstr>Ulnar Collateral Ligament</vt:lpstr>
      <vt:lpstr>Ulnar Collateral Ligament Injury (Gamekeeper’s/Skier’s thumb)</vt:lpstr>
      <vt:lpstr>PowerPoint Presentation</vt:lpstr>
      <vt:lpstr>PowerPoint Presentation</vt:lpstr>
      <vt:lpstr>UCL injury - indications for referral to a hand clinic </vt:lpstr>
      <vt:lpstr>Thumb spica</vt:lpstr>
      <vt:lpstr>PowerPoint Presentation</vt:lpstr>
      <vt:lpstr>Volar plate injury</vt:lpstr>
      <vt:lpstr>Buddy strapping</vt:lpstr>
      <vt:lpstr>PIPJ dislocation</vt:lpstr>
      <vt:lpstr>PIPJ dislocation - reduction</vt:lpstr>
      <vt:lpstr>Phalangeal fractures</vt:lpstr>
      <vt:lpstr>Ring block</vt:lpstr>
      <vt:lpstr>Ring Block</vt:lpstr>
      <vt:lpstr>Summary</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 injuries</dc:title>
  <dc:creator>alex novak</dc:creator>
  <cp:lastModifiedBy>alex novak</cp:lastModifiedBy>
  <cp:revision>39</cp:revision>
  <dcterms:created xsi:type="dcterms:W3CDTF">2015-10-07T20:24:04Z</dcterms:created>
  <dcterms:modified xsi:type="dcterms:W3CDTF">2017-07-06T01:44:06Z</dcterms:modified>
</cp:coreProperties>
</file>