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  <p:sldId id="263" r:id="rId11"/>
    <p:sldId id="264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AF in the Ambulatory </a:t>
            </a:r>
            <a:r>
              <a:rPr lang="en-GB" dirty="0"/>
              <a:t>S</a:t>
            </a:r>
            <a:r>
              <a:rPr lang="en-GB" dirty="0" smtClean="0"/>
              <a:t>etting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Dr Alex Novak </a:t>
            </a:r>
          </a:p>
          <a:p>
            <a:r>
              <a:rPr lang="en-GB" dirty="0"/>
              <a:t>i</a:t>
            </a:r>
            <a:r>
              <a:rPr lang="en-GB" dirty="0" smtClean="0"/>
              <a:t>3EM</a:t>
            </a:r>
          </a:p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966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76 year old gentleman</a:t>
            </a:r>
          </a:p>
          <a:p>
            <a:r>
              <a:rPr lang="en-GB" dirty="0" smtClean="0"/>
              <a:t>PMH obesity, type II DM, CKD 3, OA</a:t>
            </a:r>
          </a:p>
          <a:p>
            <a:r>
              <a:rPr lang="en-GB" dirty="0" smtClean="0"/>
              <a:t>HR 160, </a:t>
            </a:r>
            <a:r>
              <a:rPr lang="en-GB" dirty="0" err="1" smtClean="0"/>
              <a:t>bp</a:t>
            </a:r>
            <a:r>
              <a:rPr lang="en-GB" dirty="0" smtClean="0"/>
              <a:t> 142/84</a:t>
            </a:r>
          </a:p>
          <a:p>
            <a:r>
              <a:rPr lang="en-GB" dirty="0" smtClean="0"/>
              <a:t>ECG AF 162 bpm</a:t>
            </a:r>
          </a:p>
          <a:p>
            <a:r>
              <a:rPr lang="en-GB" dirty="0" err="1" smtClean="0"/>
              <a:t>Hb</a:t>
            </a:r>
            <a:r>
              <a:rPr lang="en-GB" dirty="0" smtClean="0"/>
              <a:t> 105, Trop 0.1, Ur 14 Cr 147 (baseline) else bloods NAD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777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50 year-old gentleman</a:t>
            </a:r>
          </a:p>
          <a:p>
            <a:r>
              <a:rPr lang="en-GB" dirty="0" smtClean="0"/>
              <a:t>Usually fit and well – physical job (builder)</a:t>
            </a:r>
          </a:p>
          <a:p>
            <a:r>
              <a:rPr lang="en-GB" dirty="0" smtClean="0"/>
              <a:t>Drinking with friends last night </a:t>
            </a:r>
            <a:r>
              <a:rPr lang="en-GB" dirty="0" err="1" smtClean="0"/>
              <a:t>night</a:t>
            </a:r>
            <a:endParaRPr lang="en-GB" dirty="0" smtClean="0"/>
          </a:p>
          <a:p>
            <a:r>
              <a:rPr lang="en-GB" dirty="0" smtClean="0"/>
              <a:t>This morning – sudden onset palpitations, </a:t>
            </a:r>
            <a:r>
              <a:rPr lang="en-GB" dirty="0" err="1" smtClean="0"/>
              <a:t>sl</a:t>
            </a:r>
            <a:r>
              <a:rPr lang="en-GB" dirty="0" smtClean="0"/>
              <a:t> </a:t>
            </a:r>
            <a:r>
              <a:rPr lang="en-GB" dirty="0" err="1" smtClean="0"/>
              <a:t>lightheadedness</a:t>
            </a:r>
            <a:endParaRPr lang="en-GB" dirty="0" smtClean="0"/>
          </a:p>
          <a:p>
            <a:r>
              <a:rPr lang="en-GB" dirty="0" smtClean="0"/>
              <a:t>No other symptoms, no other significant PMH/DH</a:t>
            </a:r>
          </a:p>
          <a:p>
            <a:r>
              <a:rPr lang="en-GB" dirty="0" smtClean="0"/>
              <a:t>Well on examination – </a:t>
            </a:r>
            <a:r>
              <a:rPr lang="en-GB" dirty="0" err="1" smtClean="0"/>
              <a:t>bp</a:t>
            </a:r>
            <a:r>
              <a:rPr lang="en-GB" dirty="0" smtClean="0"/>
              <a:t> 105/64, p103, exam/</a:t>
            </a:r>
            <a:r>
              <a:rPr lang="en-GB" dirty="0" err="1" smtClean="0"/>
              <a:t>obs</a:t>
            </a:r>
            <a:r>
              <a:rPr lang="en-GB" dirty="0" smtClean="0"/>
              <a:t> otherwise NAD</a:t>
            </a:r>
          </a:p>
          <a:p>
            <a:r>
              <a:rPr lang="en-GB" dirty="0" smtClean="0"/>
              <a:t>ECG AF 106, bloods normal including trop, U+Es, FBC, LFT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850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92 year old lady</a:t>
            </a:r>
          </a:p>
          <a:p>
            <a:r>
              <a:rPr lang="en-GB" dirty="0" smtClean="0"/>
              <a:t>PMH OA, mild dementia</a:t>
            </a:r>
          </a:p>
          <a:p>
            <a:r>
              <a:rPr lang="en-GB" dirty="0" smtClean="0"/>
              <a:t>Lives at home , carers QDS, family nearby</a:t>
            </a:r>
          </a:p>
          <a:p>
            <a:r>
              <a:rPr lang="en-GB" dirty="0" smtClean="0"/>
              <a:t>Increased fatigue, unsteady on feet</a:t>
            </a:r>
          </a:p>
          <a:p>
            <a:r>
              <a:rPr lang="en-GB" dirty="0" smtClean="0"/>
              <a:t>P123, </a:t>
            </a:r>
            <a:r>
              <a:rPr lang="en-GB" dirty="0" err="1" smtClean="0"/>
              <a:t>bp</a:t>
            </a:r>
            <a:r>
              <a:rPr lang="en-GB" dirty="0" smtClean="0"/>
              <a:t> 100/50, </a:t>
            </a:r>
            <a:r>
              <a:rPr lang="en-GB" dirty="0" err="1" smtClean="0"/>
              <a:t>sats</a:t>
            </a:r>
            <a:r>
              <a:rPr lang="en-GB" dirty="0" smtClean="0"/>
              <a:t> 93%, </a:t>
            </a:r>
            <a:r>
              <a:rPr lang="en-GB" dirty="0" err="1" smtClean="0"/>
              <a:t>sl</a:t>
            </a:r>
            <a:r>
              <a:rPr lang="en-GB" dirty="0" smtClean="0"/>
              <a:t> ankle swelling, </a:t>
            </a:r>
          </a:p>
          <a:p>
            <a:r>
              <a:rPr lang="en-GB" dirty="0" smtClean="0"/>
              <a:t>AF 115 on ECG</a:t>
            </a:r>
          </a:p>
          <a:p>
            <a:r>
              <a:rPr lang="en-GB" dirty="0" smtClean="0"/>
              <a:t>WCC 11.5, CRP 67, urine dip positive nitrites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383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– AF in ambulatory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Wide variability in practice and possibilities for management</a:t>
            </a:r>
          </a:p>
          <a:p>
            <a:r>
              <a:rPr lang="en-GB" dirty="0" smtClean="0"/>
              <a:t>Opportunity for pragmatic, patient-centred practice rather than protocol-driven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18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Atrial Fibrillation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Very common problem in ED/GP/AAU/EAU settings</a:t>
            </a:r>
          </a:p>
          <a:p>
            <a:r>
              <a:rPr lang="en-GB" dirty="0" smtClean="0"/>
              <a:t>Wide variability in practice across different specialties/regions</a:t>
            </a:r>
          </a:p>
          <a:p>
            <a:r>
              <a:rPr lang="en-GB" dirty="0" smtClean="0"/>
              <a:t>Multiple guidelines available (ESC, NICE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r>
              <a:rPr lang="en-GB" dirty="0" smtClean="0"/>
              <a:t>Application can be more complex/nuanced in practice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102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Rhythm vs rate control in ambulatory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Rhythm: cardioversion </a:t>
            </a:r>
          </a:p>
          <a:p>
            <a:pPr lvl="1"/>
            <a:r>
              <a:rPr lang="en-GB" dirty="0" smtClean="0"/>
              <a:t>Chemical – flecainide</a:t>
            </a:r>
          </a:p>
          <a:p>
            <a:pPr lvl="1"/>
            <a:r>
              <a:rPr lang="en-GB" dirty="0" smtClean="0"/>
              <a:t>Electrical</a:t>
            </a:r>
          </a:p>
          <a:p>
            <a:r>
              <a:rPr lang="en-GB" dirty="0" smtClean="0"/>
              <a:t>Rate:</a:t>
            </a:r>
          </a:p>
          <a:p>
            <a:pPr lvl="1"/>
            <a:r>
              <a:rPr lang="en-GB" dirty="0" err="1" smtClean="0"/>
              <a:t>Bisoprolol</a:t>
            </a:r>
            <a:endParaRPr lang="en-GB" dirty="0" smtClean="0"/>
          </a:p>
          <a:p>
            <a:pPr lvl="1"/>
            <a:r>
              <a:rPr lang="en-GB" dirty="0" smtClean="0"/>
              <a:t>Metoprolol</a:t>
            </a:r>
          </a:p>
          <a:p>
            <a:pPr lvl="1"/>
            <a:r>
              <a:rPr lang="en-GB" dirty="0" smtClean="0"/>
              <a:t>Digoxin</a:t>
            </a:r>
          </a:p>
          <a:p>
            <a:pPr lvl="1"/>
            <a:r>
              <a:rPr lang="en-GB" dirty="0" smtClean="0"/>
              <a:t>Diltiazem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34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Anticoagulation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Key intervention to reduce risk of thromboembolic disease</a:t>
            </a:r>
          </a:p>
          <a:p>
            <a:r>
              <a:rPr lang="en-GB" dirty="0" smtClean="0"/>
              <a:t>Previously focussed mainly on warfarin – now a multitude of agents available (NOACs)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637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CHADSVASC</a:t>
            </a:r>
            <a:endParaRPr lang="en-GB" dirty="0"/>
          </a:p>
        </p:txBody>
      </p:sp>
      <p:pic>
        <p:nvPicPr>
          <p:cNvPr id="4" name="Content Placeholder 3" descr="Image result for chadsvasc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499" y="2603500"/>
            <a:ext cx="5839314" cy="3416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015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HASBLED</a:t>
            </a:r>
            <a:endParaRPr lang="en-GB" dirty="0"/>
          </a:p>
        </p:txBody>
      </p:sp>
      <p:pic>
        <p:nvPicPr>
          <p:cNvPr id="4" name="Content Placeholder 3" descr="Image result for hasbled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279" y="2485622"/>
            <a:ext cx="6772357" cy="42757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6272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Choice of anticoagulant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Warfarin</a:t>
            </a:r>
          </a:p>
          <a:p>
            <a:r>
              <a:rPr lang="en-GB" dirty="0" smtClean="0"/>
              <a:t>LMWH heparin</a:t>
            </a:r>
          </a:p>
          <a:p>
            <a:r>
              <a:rPr lang="en-GB" dirty="0" smtClean="0"/>
              <a:t>NOACs (</a:t>
            </a:r>
            <a:r>
              <a:rPr lang="en-GB" dirty="0" err="1" smtClean="0"/>
              <a:t>apixaban</a:t>
            </a:r>
            <a:r>
              <a:rPr lang="en-GB" dirty="0" smtClean="0"/>
              <a:t>, rivaroxaban, dabigatran)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692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Initial management/concerns</a:t>
            </a:r>
          </a:p>
          <a:p>
            <a:r>
              <a:rPr lang="en-GB" dirty="0" smtClean="0"/>
              <a:t>Choice of approach/agent</a:t>
            </a:r>
          </a:p>
          <a:p>
            <a:r>
              <a:rPr lang="en-GB" dirty="0" smtClean="0"/>
              <a:t>Choice re anticoagulation</a:t>
            </a:r>
          </a:p>
          <a:p>
            <a:r>
              <a:rPr lang="en-GB" dirty="0" smtClean="0"/>
              <a:t>Further management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371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84 </a:t>
            </a:r>
            <a:r>
              <a:rPr lang="en-GB" dirty="0" err="1" smtClean="0"/>
              <a:t>yr</a:t>
            </a:r>
            <a:r>
              <a:rPr lang="en-GB" dirty="0" smtClean="0"/>
              <a:t> old lady </a:t>
            </a:r>
          </a:p>
          <a:p>
            <a:r>
              <a:rPr lang="en-GB" dirty="0" smtClean="0"/>
              <a:t>PMH hypertension – on BFZ</a:t>
            </a:r>
          </a:p>
          <a:p>
            <a:r>
              <a:rPr lang="en-GB" dirty="0" smtClean="0"/>
              <a:t>General malaise - diarrhoea x 2 today</a:t>
            </a:r>
          </a:p>
          <a:p>
            <a:r>
              <a:rPr lang="en-GB" dirty="0" smtClean="0"/>
              <a:t>Lives with husband, no carers, daughter lives nearby</a:t>
            </a:r>
          </a:p>
          <a:p>
            <a:r>
              <a:rPr lang="en-GB" dirty="0" smtClean="0"/>
              <a:t>Looks </a:t>
            </a:r>
            <a:r>
              <a:rPr lang="en-GB" dirty="0" err="1" smtClean="0"/>
              <a:t>sl</a:t>
            </a:r>
            <a:r>
              <a:rPr lang="en-GB" dirty="0" smtClean="0"/>
              <a:t> dry but alert, comfortable</a:t>
            </a:r>
          </a:p>
          <a:p>
            <a:r>
              <a:rPr lang="en-GB" dirty="0" err="1" smtClean="0"/>
              <a:t>Bp</a:t>
            </a:r>
            <a:r>
              <a:rPr lang="en-GB" dirty="0" smtClean="0"/>
              <a:t> 90/60, HR 140 </a:t>
            </a:r>
            <a:r>
              <a:rPr lang="en-GB" dirty="0" err="1" smtClean="0"/>
              <a:t>obs</a:t>
            </a:r>
            <a:r>
              <a:rPr lang="en-GB" dirty="0" smtClean="0"/>
              <a:t> otherwise NAD, chest clear, no leg swelling</a:t>
            </a:r>
          </a:p>
          <a:p>
            <a:r>
              <a:rPr lang="en-GB" dirty="0" smtClean="0"/>
              <a:t>K+3.1, Ur 7.8, Cr 120 otherwise bloods normal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069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319</TotalTime>
  <Words>355</Words>
  <Application>Microsoft Office PowerPoint</Application>
  <PresentationFormat>Widescreen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 Boardroom</vt:lpstr>
      <vt:lpstr>AF in the Ambulatory Setting</vt:lpstr>
      <vt:lpstr>Atrial Fibrillation</vt:lpstr>
      <vt:lpstr>Rhythm vs rate control in ambulatory care</vt:lpstr>
      <vt:lpstr>Anticoagulation</vt:lpstr>
      <vt:lpstr>CHADSVASC</vt:lpstr>
      <vt:lpstr>HASBLED</vt:lpstr>
      <vt:lpstr>Choice of anticoagulant</vt:lpstr>
      <vt:lpstr>Cases</vt:lpstr>
      <vt:lpstr>Case 1</vt:lpstr>
      <vt:lpstr>Case 2</vt:lpstr>
      <vt:lpstr>Case 3</vt:lpstr>
      <vt:lpstr>Case 4</vt:lpstr>
      <vt:lpstr>Summary – AF in ambulatory care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 in the Ambulatory Setting</dc:title>
  <dc:creator>alex novak</dc:creator>
  <cp:lastModifiedBy>alex novak</cp:lastModifiedBy>
  <cp:revision>6</cp:revision>
  <dcterms:created xsi:type="dcterms:W3CDTF">2018-03-01T08:29:38Z</dcterms:created>
  <dcterms:modified xsi:type="dcterms:W3CDTF">2018-03-01T13:49:31Z</dcterms:modified>
</cp:coreProperties>
</file>