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9" r:id="rId1"/>
  </p:sldMasterIdLst>
  <p:notesMasterIdLst>
    <p:notesMasterId r:id="rId55"/>
  </p:notesMasterIdLst>
  <p:sldIdLst>
    <p:sldId id="256" r:id="rId2"/>
    <p:sldId id="284" r:id="rId3"/>
    <p:sldId id="285" r:id="rId4"/>
    <p:sldId id="286" r:id="rId5"/>
    <p:sldId id="30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9" r:id="rId24"/>
    <p:sldId id="310" r:id="rId25"/>
    <p:sldId id="311" r:id="rId26"/>
    <p:sldId id="305" r:id="rId27"/>
    <p:sldId id="306" r:id="rId28"/>
    <p:sldId id="307" r:id="rId29"/>
    <p:sldId id="257" r:id="rId30"/>
    <p:sldId id="262" r:id="rId31"/>
    <p:sldId id="258" r:id="rId32"/>
    <p:sldId id="260" r:id="rId33"/>
    <p:sldId id="261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9" autoAdjust="0"/>
    <p:restoredTop sz="94591"/>
  </p:normalViewPr>
  <p:slideViewPr>
    <p:cSldViewPr snapToGrid="0" snapToObjects="1">
      <p:cViewPr>
        <p:scale>
          <a:sx n="100" d="100"/>
          <a:sy n="100" d="100"/>
        </p:scale>
        <p:origin x="732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0B21-4843-9E42-84B2-26DE39979D2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E0F8-288B-BC44-AAD8-708501045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Episcleral</a:t>
            </a:r>
            <a:r>
              <a:rPr lang="en-US" dirty="0" smtClean="0"/>
              <a:t> tissue (between</a:t>
            </a:r>
            <a:r>
              <a:rPr lang="en-US" baseline="0" dirty="0" smtClean="0"/>
              <a:t> conjunctiva and the sclera)</a:t>
            </a:r>
          </a:p>
          <a:p>
            <a:r>
              <a:rPr lang="en-US" baseline="0" dirty="0" smtClean="0"/>
              <a:t>Underlying conditions include RA, SLE, </a:t>
            </a:r>
            <a:r>
              <a:rPr lang="en-US" baseline="0" dirty="0" err="1" smtClean="0"/>
              <a:t>Ank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8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3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E0F8-288B-BC44-AAD8-7085010452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EYE complaints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4627181"/>
            <a:ext cx="6517482" cy="1190296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ADHAM KHALEK</a:t>
            </a:r>
          </a:p>
          <a:p>
            <a:r>
              <a:rPr lang="en-US" dirty="0" smtClean="0"/>
              <a:t>DR ALEX NOVAK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94" y="901074"/>
            <a:ext cx="2365923" cy="1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Retinal Vein Occlusion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Refer to an ophthalmologist — </a:t>
            </a:r>
            <a:r>
              <a:rPr lang="en-GB" dirty="0" smtClean="0"/>
              <a:t>photocoagulation</a:t>
            </a:r>
          </a:p>
          <a:p>
            <a:r>
              <a:rPr lang="en-GB" dirty="0" smtClean="0"/>
              <a:t>treat </a:t>
            </a:r>
            <a:r>
              <a:rPr lang="en-GB" dirty="0"/>
              <a:t>underlying </a:t>
            </a:r>
            <a:r>
              <a:rPr lang="en-GB" dirty="0" smtClean="0"/>
              <a:t>causes</a:t>
            </a:r>
          </a:p>
          <a:p>
            <a:r>
              <a:rPr lang="en-GB" dirty="0"/>
              <a:t>Screen for risk </a:t>
            </a:r>
            <a:r>
              <a:rPr lang="en-GB" dirty="0" smtClean="0"/>
              <a:t>factors</a:t>
            </a:r>
          </a:p>
          <a:p>
            <a:r>
              <a:rPr lang="en-GB" dirty="0" smtClean="0"/>
              <a:t>aspirin</a:t>
            </a:r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24042"/>
            <a:ext cx="3829050" cy="2910078"/>
          </a:xfrm>
        </p:spPr>
      </p:pic>
    </p:spTree>
    <p:extLst>
      <p:ext uri="{BB962C8B-B14F-4D97-AF65-F5344CB8AC3E}">
        <p14:creationId xmlns:p14="http://schemas.microsoft.com/office/powerpoint/2010/main" val="95460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5 year-old female</a:t>
            </a:r>
          </a:p>
          <a:p>
            <a:r>
              <a:rPr lang="en-GB" dirty="0" smtClean="0"/>
              <a:t>Blurred vision in left eye – gradual onset</a:t>
            </a:r>
          </a:p>
          <a:p>
            <a:r>
              <a:rPr lang="en-GB" dirty="0" smtClean="0"/>
              <a:t>Associated left sided headache</a:t>
            </a:r>
          </a:p>
          <a:p>
            <a:r>
              <a:rPr lang="en-GB" dirty="0" smtClean="0"/>
              <a:t>L sided scalp tenderness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7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Arteritis</a:t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43188"/>
            <a:ext cx="3829050" cy="287178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Form of Giant cell arteritis = </a:t>
            </a:r>
            <a:r>
              <a:rPr lang="en-GB" dirty="0"/>
              <a:t>systemic immune-mediated </a:t>
            </a:r>
            <a:r>
              <a:rPr lang="en-GB" dirty="0" smtClean="0"/>
              <a:t>vasculitis</a:t>
            </a:r>
          </a:p>
          <a:p>
            <a:r>
              <a:rPr lang="en-GB" dirty="0" smtClean="0"/>
              <a:t>Symptoms: headache (85%), visual disturbances (50%), jaw claudication (50%)</a:t>
            </a:r>
          </a:p>
          <a:p>
            <a:r>
              <a:rPr lang="en-GB" dirty="0"/>
              <a:t>peak incidence occurs in patients aged 60-80 </a:t>
            </a:r>
            <a:r>
              <a:rPr lang="en-GB" dirty="0" smtClean="0"/>
              <a:t>years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30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Arteritis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/>
              <a:t>ESR &gt;50 in 85% cases</a:t>
            </a:r>
          </a:p>
          <a:p>
            <a:r>
              <a:rPr lang="en-GB" dirty="0" err="1" smtClean="0"/>
              <a:t>Dx</a:t>
            </a:r>
            <a:r>
              <a:rPr lang="en-GB" dirty="0" smtClean="0"/>
              <a:t> 3/5 criteria (Age &gt;50, headache, </a:t>
            </a:r>
            <a:r>
              <a:rPr lang="en-GB" dirty="0" err="1" smtClean="0"/>
              <a:t>abn</a:t>
            </a:r>
            <a:r>
              <a:rPr lang="en-GB" dirty="0" smtClean="0"/>
              <a:t> Temp Art, ESR &gt;50, </a:t>
            </a:r>
            <a:r>
              <a:rPr lang="en-GB" dirty="0" err="1" smtClean="0"/>
              <a:t>Abn</a:t>
            </a:r>
            <a:r>
              <a:rPr lang="en-GB" dirty="0" smtClean="0"/>
              <a:t> biopsy)</a:t>
            </a:r>
          </a:p>
          <a:p>
            <a:r>
              <a:rPr lang="en-GB" dirty="0" smtClean="0"/>
              <a:t>Rx – high dose steroids</a:t>
            </a:r>
          </a:p>
          <a:p>
            <a:r>
              <a:rPr lang="en-GB" dirty="0" smtClean="0"/>
              <a:t>Urgent referral for biopsy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43188"/>
            <a:ext cx="3829050" cy="2871787"/>
          </a:xfrm>
        </p:spPr>
      </p:pic>
    </p:spTree>
    <p:extLst>
      <p:ext uri="{BB962C8B-B14F-4D97-AF65-F5344CB8AC3E}">
        <p14:creationId xmlns:p14="http://schemas.microsoft.com/office/powerpoint/2010/main" val="153271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72 year old gentleman </a:t>
            </a:r>
          </a:p>
          <a:p>
            <a:r>
              <a:rPr lang="en-GB" dirty="0" smtClean="0"/>
              <a:t>PMH hypertension, diabetes</a:t>
            </a:r>
          </a:p>
          <a:p>
            <a:r>
              <a:rPr lang="en-GB" dirty="0" smtClean="0"/>
              <a:t>C/o flashing lights and black spots in left eye since this morning</a:t>
            </a:r>
          </a:p>
          <a:p>
            <a:r>
              <a:rPr lang="en-GB" dirty="0" smtClean="0"/>
              <a:t>Otherwise Normal vision </a:t>
            </a:r>
          </a:p>
          <a:p>
            <a:r>
              <a:rPr lang="en-GB" dirty="0" smtClean="0"/>
              <a:t>Otherwise feels well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9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Vitreous </a:t>
            </a:r>
            <a:r>
              <a:rPr lang="en-GB" dirty="0" smtClean="0"/>
              <a:t>Haemorrhage/detachment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vitreous gel pulls away from the </a:t>
            </a:r>
            <a:r>
              <a:rPr lang="en-GB" dirty="0" smtClean="0"/>
              <a:t>retina</a:t>
            </a:r>
          </a:p>
          <a:p>
            <a:r>
              <a:rPr lang="en-GB" dirty="0" smtClean="0"/>
              <a:t>Similar </a:t>
            </a:r>
            <a:r>
              <a:rPr lang="en-GB" dirty="0" err="1" smtClean="0"/>
              <a:t>sx</a:t>
            </a:r>
            <a:r>
              <a:rPr lang="en-GB" dirty="0" smtClean="0"/>
              <a:t> to retinal break/detachment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3122" b="15885"/>
          <a:stretch/>
        </p:blipFill>
        <p:spPr>
          <a:xfrm>
            <a:off x="685332" y="2367093"/>
            <a:ext cx="3533584" cy="3471822"/>
          </a:xfrm>
        </p:spPr>
      </p:pic>
    </p:spTree>
    <p:extLst>
      <p:ext uri="{BB962C8B-B14F-4D97-AF65-F5344CB8AC3E}">
        <p14:creationId xmlns:p14="http://schemas.microsoft.com/office/powerpoint/2010/main" val="99127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Vitreous Haemorrhage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Ultrasound - ‘Washing machine’ sign</a:t>
            </a:r>
          </a:p>
          <a:p>
            <a:r>
              <a:rPr lang="en-GB" dirty="0" err="1" smtClean="0"/>
              <a:t>Opthalmology</a:t>
            </a:r>
            <a:r>
              <a:rPr lang="en-GB" dirty="0" smtClean="0"/>
              <a:t> referral</a:t>
            </a:r>
          </a:p>
          <a:p>
            <a:r>
              <a:rPr lang="en-GB" dirty="0" smtClean="0"/>
              <a:t>Bed rest/elevation</a:t>
            </a:r>
          </a:p>
          <a:p>
            <a:r>
              <a:rPr lang="en-GB" dirty="0" smtClean="0"/>
              <a:t>Screen/treat underlying causes</a:t>
            </a:r>
          </a:p>
          <a:p>
            <a:r>
              <a:rPr lang="en-GB" dirty="0" smtClean="0"/>
              <a:t>Stop anticoagulants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793206"/>
            <a:ext cx="3337152" cy="2855119"/>
          </a:xfrm>
        </p:spPr>
      </p:pic>
    </p:spTree>
    <p:extLst>
      <p:ext uri="{BB962C8B-B14F-4D97-AF65-F5344CB8AC3E}">
        <p14:creationId xmlns:p14="http://schemas.microsoft.com/office/powerpoint/2010/main" val="366501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50 year-old man </a:t>
            </a:r>
            <a:endParaRPr lang="en-GB" dirty="0" smtClean="0"/>
          </a:p>
          <a:p>
            <a:r>
              <a:rPr lang="en-GB" dirty="0" smtClean="0"/>
              <a:t>loss </a:t>
            </a:r>
            <a:r>
              <a:rPr lang="en-GB" dirty="0"/>
              <a:t>of </a:t>
            </a:r>
            <a:r>
              <a:rPr lang="en-GB" dirty="0" smtClean="0"/>
              <a:t>vision - “curtain </a:t>
            </a:r>
            <a:r>
              <a:rPr lang="en-GB" dirty="0"/>
              <a:t>coming </a:t>
            </a:r>
            <a:r>
              <a:rPr lang="en-GB" dirty="0" smtClean="0"/>
              <a:t>down” </a:t>
            </a:r>
          </a:p>
          <a:p>
            <a:r>
              <a:rPr lang="en-GB" dirty="0" smtClean="0"/>
              <a:t>preceded </a:t>
            </a:r>
            <a:r>
              <a:rPr lang="en-GB" dirty="0"/>
              <a:t>by ‘flashes and </a:t>
            </a:r>
            <a:r>
              <a:rPr lang="en-GB" dirty="0" smtClean="0"/>
              <a:t>floaters’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38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Retinal Detachment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o/e:</a:t>
            </a:r>
          </a:p>
          <a:p>
            <a:pPr lvl="1"/>
            <a:r>
              <a:rPr lang="en-GB" dirty="0" smtClean="0"/>
              <a:t>Visual </a:t>
            </a:r>
            <a:r>
              <a:rPr lang="en-GB" dirty="0"/>
              <a:t>acuity — reduced if the macula is </a:t>
            </a:r>
            <a:r>
              <a:rPr lang="en-GB" dirty="0" smtClean="0"/>
              <a:t>involved</a:t>
            </a:r>
          </a:p>
          <a:p>
            <a:pPr lvl="1"/>
            <a:r>
              <a:rPr lang="en-GB" dirty="0"/>
              <a:t>Red reflex — </a:t>
            </a:r>
            <a:r>
              <a:rPr lang="en-GB" dirty="0" smtClean="0"/>
              <a:t>abnormal</a:t>
            </a:r>
          </a:p>
          <a:p>
            <a:pPr lvl="1"/>
            <a:r>
              <a:rPr lang="en-GB" dirty="0"/>
              <a:t>Visual fields — </a:t>
            </a:r>
            <a:r>
              <a:rPr lang="en-GB" dirty="0" smtClean="0"/>
              <a:t>reduced</a:t>
            </a:r>
          </a:p>
          <a:p>
            <a:pPr lvl="1"/>
            <a:r>
              <a:rPr lang="en-GB" dirty="0"/>
              <a:t>mild relative afferent pupillary defect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00623"/>
            <a:ext cx="3829050" cy="2756916"/>
          </a:xfrm>
        </p:spPr>
      </p:pic>
    </p:spTree>
    <p:extLst>
      <p:ext uri="{BB962C8B-B14F-4D97-AF65-F5344CB8AC3E}">
        <p14:creationId xmlns:p14="http://schemas.microsoft.com/office/powerpoint/2010/main" val="423932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Retinal Detachment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Direct </a:t>
            </a:r>
            <a:r>
              <a:rPr lang="en-GB" dirty="0" err="1" smtClean="0"/>
              <a:t>fundoscopy</a:t>
            </a:r>
            <a:r>
              <a:rPr lang="en-GB" dirty="0" smtClean="0"/>
              <a:t> in the ED cannot </a:t>
            </a:r>
            <a:r>
              <a:rPr lang="en-GB" dirty="0"/>
              <a:t>rule out retinal detachment </a:t>
            </a:r>
            <a:endParaRPr lang="en-GB" dirty="0" smtClean="0"/>
          </a:p>
          <a:p>
            <a:r>
              <a:rPr lang="en-GB" dirty="0" smtClean="0"/>
              <a:t>Ultrasound…</a:t>
            </a:r>
          </a:p>
          <a:p>
            <a:r>
              <a:rPr lang="en-GB" dirty="0" smtClean="0"/>
              <a:t>Urgent ophthalmology referral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13000"/>
            <a:ext cx="3829050" cy="3132162"/>
          </a:xfrm>
        </p:spPr>
      </p:pic>
    </p:spTree>
    <p:extLst>
      <p:ext uri="{BB962C8B-B14F-4D97-AF65-F5344CB8AC3E}">
        <p14:creationId xmlns:p14="http://schemas.microsoft.com/office/powerpoint/2010/main" val="395570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65 year old man</a:t>
            </a:r>
          </a:p>
          <a:p>
            <a:r>
              <a:rPr lang="en-GB" dirty="0" smtClean="0"/>
              <a:t>PMH </a:t>
            </a:r>
            <a:r>
              <a:rPr lang="en-GB" dirty="0"/>
              <a:t>hypertension, coronary artery disease, diet-controlled type 2 diabetes </a:t>
            </a:r>
            <a:endParaRPr lang="en-GB" dirty="0" smtClean="0"/>
          </a:p>
          <a:p>
            <a:r>
              <a:rPr lang="en-GB" dirty="0" smtClean="0"/>
              <a:t>Presents with transient visual loss in left eye lasting 10 minutes</a:t>
            </a:r>
          </a:p>
          <a:p>
            <a:r>
              <a:rPr lang="en-GB" dirty="0" smtClean="0"/>
              <a:t>Normal </a:t>
            </a:r>
            <a:r>
              <a:rPr lang="en-GB" dirty="0" err="1" smtClean="0"/>
              <a:t>opthalmological</a:t>
            </a:r>
            <a:r>
              <a:rPr lang="en-GB" dirty="0" smtClean="0"/>
              <a:t> examination including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6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35 </a:t>
            </a:r>
            <a:r>
              <a:rPr lang="en-GB" dirty="0" err="1" smtClean="0"/>
              <a:t>year-olD</a:t>
            </a:r>
            <a:r>
              <a:rPr lang="en-GB" dirty="0" smtClean="0"/>
              <a:t> Lady</a:t>
            </a:r>
          </a:p>
          <a:p>
            <a:r>
              <a:rPr lang="en-GB" dirty="0" smtClean="0"/>
              <a:t>5/7 </a:t>
            </a:r>
            <a:r>
              <a:rPr lang="en-GB" dirty="0" err="1" smtClean="0"/>
              <a:t>hx</a:t>
            </a:r>
            <a:r>
              <a:rPr lang="en-GB" dirty="0" smtClean="0"/>
              <a:t> Pain and deteriorating vision left eye</a:t>
            </a:r>
          </a:p>
          <a:p>
            <a:r>
              <a:rPr lang="en-GB" dirty="0" smtClean="0"/>
              <a:t>Vision blurry</a:t>
            </a:r>
          </a:p>
          <a:p>
            <a:r>
              <a:rPr lang="en-GB" dirty="0" smtClean="0"/>
              <a:t>Loss of colour vision</a:t>
            </a:r>
          </a:p>
          <a:p>
            <a:r>
              <a:rPr lang="en-GB" dirty="0" smtClean="0"/>
              <a:t>VA 6/6 R, 6/9 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74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 Neuritis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2367093"/>
            <a:ext cx="3591724" cy="3576505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Inflammation of optic nerve</a:t>
            </a:r>
          </a:p>
          <a:p>
            <a:r>
              <a:rPr lang="en-GB" dirty="0" smtClean="0"/>
              <a:t>TRIAD: reduced vision, eye </a:t>
            </a:r>
            <a:r>
              <a:rPr lang="en-GB" dirty="0"/>
              <a:t>pain </a:t>
            </a:r>
            <a:r>
              <a:rPr lang="en-GB" dirty="0" smtClean="0"/>
              <a:t>(ESP </a:t>
            </a:r>
            <a:r>
              <a:rPr lang="en-GB" dirty="0"/>
              <a:t>movement) and impaired colour </a:t>
            </a:r>
            <a:r>
              <a:rPr lang="en-GB" dirty="0" smtClean="0"/>
              <a:t>vision</a:t>
            </a:r>
          </a:p>
          <a:p>
            <a:r>
              <a:rPr lang="en-GB" dirty="0" smtClean="0"/>
              <a:t>Association </a:t>
            </a:r>
            <a:r>
              <a:rPr lang="en-GB" dirty="0" err="1" smtClean="0"/>
              <a:t>witH</a:t>
            </a:r>
            <a:r>
              <a:rPr lang="en-GB" dirty="0" smtClean="0"/>
              <a:t> MS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7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 Neuritis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2367093"/>
            <a:ext cx="3438678" cy="3424107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URGENT ophthalmology referral</a:t>
            </a:r>
          </a:p>
          <a:p>
            <a:r>
              <a:rPr lang="en-GB" dirty="0" smtClean="0"/>
              <a:t>Consider  neurology referral</a:t>
            </a:r>
          </a:p>
          <a:p>
            <a:r>
              <a:rPr lang="en-GB" dirty="0" smtClean="0"/>
              <a:t>Corticosteroids - methylprednisolone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5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3188"/>
            <a:ext cx="3829050" cy="28717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45 year old male</a:t>
            </a:r>
          </a:p>
          <a:p>
            <a:r>
              <a:rPr lang="en-GB" dirty="0" smtClean="0"/>
              <a:t>6/7 history left eye pain, fever, malaise</a:t>
            </a:r>
          </a:p>
          <a:p>
            <a:r>
              <a:rPr lang="en-GB" dirty="0" smtClean="0"/>
              <a:t>Reduced visual acuity</a:t>
            </a:r>
          </a:p>
          <a:p>
            <a:r>
              <a:rPr lang="en-GB" dirty="0" smtClean="0"/>
              <a:t>Pain on eye movement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5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Orbital cellulitis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3188"/>
            <a:ext cx="3829050" cy="28717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Common causes include Staph, strep, gram –</a:t>
            </a:r>
            <a:r>
              <a:rPr lang="en-GB" dirty="0" err="1" smtClean="0"/>
              <a:t>ves</a:t>
            </a:r>
            <a:r>
              <a:rPr lang="en-GB" dirty="0" smtClean="0"/>
              <a:t>, mixed anaerobes</a:t>
            </a:r>
          </a:p>
          <a:p>
            <a:r>
              <a:rPr lang="en-GB" dirty="0" smtClean="0"/>
              <a:t>Appearance as per image</a:t>
            </a:r>
          </a:p>
          <a:p>
            <a:r>
              <a:rPr lang="en-GB" dirty="0" smtClean="0"/>
              <a:t>Reduced eye movements</a:t>
            </a:r>
          </a:p>
          <a:p>
            <a:r>
              <a:rPr lang="en-GB" dirty="0" smtClean="0"/>
              <a:t>May be systemically unwell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93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Orbital cellulitis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3188"/>
            <a:ext cx="3829050" cy="28717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Ophthalmology referral</a:t>
            </a:r>
          </a:p>
          <a:p>
            <a:r>
              <a:rPr lang="en-GB" dirty="0" smtClean="0"/>
              <a:t>Lab bloods</a:t>
            </a:r>
          </a:p>
          <a:p>
            <a:r>
              <a:rPr lang="en-GB" dirty="0" smtClean="0"/>
              <a:t>CT to investigate extent/thrombosis</a:t>
            </a:r>
          </a:p>
          <a:p>
            <a:r>
              <a:rPr lang="en-GB" dirty="0" smtClean="0"/>
              <a:t>IV </a:t>
            </a:r>
            <a:r>
              <a:rPr lang="en-GB" dirty="0" err="1" smtClean="0"/>
              <a:t>abx</a:t>
            </a:r>
            <a:r>
              <a:rPr lang="en-GB" dirty="0" smtClean="0"/>
              <a:t> – micro 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800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2372"/>
            <a:ext cx="3829050" cy="253341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7 </a:t>
            </a:r>
            <a:r>
              <a:rPr lang="en-GB" dirty="0" err="1" smtClean="0"/>
              <a:t>yr</a:t>
            </a:r>
            <a:r>
              <a:rPr lang="en-GB" dirty="0" smtClean="0"/>
              <a:t>-old boy c/o pain and redness left eye for last 5/7</a:t>
            </a:r>
          </a:p>
          <a:p>
            <a:r>
              <a:rPr lang="en-GB" dirty="0" smtClean="0"/>
              <a:t>Normal vision but increasing difficulty on opening eye</a:t>
            </a:r>
          </a:p>
          <a:p>
            <a:r>
              <a:rPr lang="en-GB" dirty="0" err="1" smtClean="0"/>
              <a:t>NormaL</a:t>
            </a:r>
            <a:r>
              <a:rPr lang="en-GB" dirty="0" smtClean="0"/>
              <a:t> eye movements</a:t>
            </a:r>
            <a:endParaRPr lang="en-GB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" y="2488305"/>
            <a:ext cx="3829520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16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Preseptal</a:t>
            </a:r>
            <a:r>
              <a:rPr lang="en-GB" dirty="0" smtClean="0"/>
              <a:t> </a:t>
            </a:r>
            <a:r>
              <a:rPr lang="en-GB" dirty="0"/>
              <a:t>Cellulitis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Infection anterior to orbital septum</a:t>
            </a:r>
          </a:p>
          <a:p>
            <a:r>
              <a:rPr lang="en-GB" dirty="0" smtClean="0"/>
              <a:t>Similar causative agents as orbital cellulitis (staph/strep/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Normal ocular exam – no proptosis, no pain on movement, normal VA</a:t>
            </a:r>
            <a:endParaRPr lang="en-GB" dirty="0"/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Preseptal</a:t>
            </a:r>
            <a:r>
              <a:rPr lang="en-GB" dirty="0" smtClean="0"/>
              <a:t> </a:t>
            </a:r>
            <a:r>
              <a:rPr lang="en-GB" dirty="0"/>
              <a:t>Cellulitis</a:t>
            </a:r>
            <a:br>
              <a:rPr lang="en-GB" dirty="0"/>
            </a:b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88" y="2609519"/>
            <a:ext cx="3509207" cy="3181681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Can treat with oral </a:t>
            </a:r>
            <a:r>
              <a:rPr lang="en-GB" dirty="0" err="1" smtClean="0"/>
              <a:t>abx</a:t>
            </a:r>
            <a:r>
              <a:rPr lang="en-GB" dirty="0" smtClean="0"/>
              <a:t> – </a:t>
            </a:r>
            <a:r>
              <a:rPr lang="en-GB" dirty="0" err="1" smtClean="0"/>
              <a:t>flucloxacillin</a:t>
            </a:r>
            <a:r>
              <a:rPr lang="en-GB" dirty="0" smtClean="0"/>
              <a:t> (adults), Augmentin (&lt;5yrs)</a:t>
            </a:r>
          </a:p>
          <a:p>
            <a:r>
              <a:rPr lang="en-GB" dirty="0" smtClean="0"/>
              <a:t>Consider CT +/- IV ABX if extent uncertain or if systemically unwell</a:t>
            </a:r>
          </a:p>
        </p:txBody>
      </p:sp>
    </p:spTree>
    <p:extLst>
      <p:ext uri="{BB962C8B-B14F-4D97-AF65-F5344CB8AC3E}">
        <p14:creationId xmlns:p14="http://schemas.microsoft.com/office/powerpoint/2010/main" val="368859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4688" y="1847850"/>
            <a:ext cx="3829050" cy="28717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693259"/>
            <a:ext cx="3829050" cy="3180968"/>
          </a:xfrm>
        </p:spPr>
        <p:txBody>
          <a:bodyPr/>
          <a:lstStyle/>
          <a:p>
            <a:r>
              <a:rPr lang="en-US" dirty="0" smtClean="0"/>
              <a:t>52 year old</a:t>
            </a:r>
          </a:p>
          <a:p>
            <a:r>
              <a:rPr lang="en-US" dirty="0" err="1" smtClean="0"/>
              <a:t>Htn</a:t>
            </a:r>
            <a:endParaRPr lang="en-US" dirty="0"/>
          </a:p>
          <a:p>
            <a:r>
              <a:rPr lang="en-US" dirty="0" smtClean="0"/>
              <a:t>Aspirin &amp; </a:t>
            </a:r>
            <a:r>
              <a:rPr lang="en-US" dirty="0" err="1" smtClean="0"/>
              <a:t>ramipril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hx</a:t>
            </a:r>
            <a:r>
              <a:rPr lang="en-US" dirty="0" smtClean="0"/>
              <a:t> trauma</a:t>
            </a:r>
          </a:p>
          <a:p>
            <a:r>
              <a:rPr lang="en-US" dirty="0" smtClean="0"/>
              <a:t>Painless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6/6 with glasses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Amaurosis</a:t>
            </a:r>
            <a:r>
              <a:rPr lang="en-GB" dirty="0"/>
              <a:t> </a:t>
            </a:r>
            <a:r>
              <a:rPr lang="en-GB" dirty="0" err="1"/>
              <a:t>fugax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Transient ischaemia of the retina</a:t>
            </a:r>
          </a:p>
          <a:p>
            <a:r>
              <a:rPr lang="en-GB" dirty="0" smtClean="0"/>
              <a:t>usually </a:t>
            </a:r>
            <a:r>
              <a:rPr lang="en-GB" dirty="0"/>
              <a:t>embolic or thrombotic; can occur secondary to </a:t>
            </a:r>
            <a:r>
              <a:rPr lang="en-GB" dirty="0" err="1"/>
              <a:t>hypoperfusion</a:t>
            </a:r>
            <a:r>
              <a:rPr lang="en-GB" dirty="0"/>
              <a:t> states, </a:t>
            </a:r>
            <a:r>
              <a:rPr lang="en-GB" dirty="0" err="1"/>
              <a:t>hyperviscosity</a:t>
            </a:r>
            <a:r>
              <a:rPr lang="en-GB" dirty="0"/>
              <a:t> or </a:t>
            </a:r>
            <a:r>
              <a:rPr lang="en-GB" dirty="0" smtClean="0"/>
              <a:t>vasospasm</a:t>
            </a:r>
          </a:p>
          <a:p>
            <a:r>
              <a:rPr lang="en-GB" dirty="0" err="1" smtClean="0"/>
              <a:t>DDx</a:t>
            </a:r>
            <a:r>
              <a:rPr lang="en-GB" dirty="0" smtClean="0"/>
              <a:t> includes migraine</a:t>
            </a:r>
            <a:r>
              <a:rPr lang="en-GB" dirty="0"/>
              <a:t>, </a:t>
            </a:r>
            <a:r>
              <a:rPr lang="en-GB" dirty="0" err="1" smtClean="0"/>
              <a:t>papilloedema</a:t>
            </a:r>
            <a:r>
              <a:rPr lang="en-GB" dirty="0"/>
              <a:t>, giant cell arteritis, </a:t>
            </a:r>
            <a:r>
              <a:rPr lang="en-GB" dirty="0" smtClean="0"/>
              <a:t>impending </a:t>
            </a:r>
            <a:r>
              <a:rPr lang="en-GB" dirty="0"/>
              <a:t>central retinal vein occlusion, glaucoma, dissection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23105" r="33157" b="33343"/>
          <a:stretch/>
        </p:blipFill>
        <p:spPr>
          <a:xfrm>
            <a:off x="4797082" y="2367093"/>
            <a:ext cx="3559127" cy="3199617"/>
          </a:xfrm>
        </p:spPr>
      </p:pic>
    </p:spTree>
    <p:extLst>
      <p:ext uri="{BB962C8B-B14F-4D97-AF65-F5344CB8AC3E}">
        <p14:creationId xmlns:p14="http://schemas.microsoft.com/office/powerpoint/2010/main" val="125427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4688" y="1847850"/>
            <a:ext cx="3829050" cy="2871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910489" y="1718440"/>
            <a:ext cx="3829520" cy="4072760"/>
          </a:xfrm>
        </p:spPr>
        <p:txBody>
          <a:bodyPr/>
          <a:lstStyle/>
          <a:p>
            <a:r>
              <a:rPr lang="en-US" dirty="0" smtClean="0"/>
              <a:t>Traumatic, spontaneous or related to systemic illness</a:t>
            </a:r>
          </a:p>
          <a:p>
            <a:r>
              <a:rPr lang="en-US" dirty="0" smtClean="0"/>
              <a:t>Asymptomatic</a:t>
            </a:r>
          </a:p>
          <a:p>
            <a:r>
              <a:rPr lang="en-US" dirty="0" smtClean="0"/>
              <a:t>Deep red</a:t>
            </a:r>
          </a:p>
          <a:p>
            <a:r>
              <a:rPr lang="en-US" dirty="0" smtClean="0"/>
              <a:t>Sudden onset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330" y="497956"/>
            <a:ext cx="7773338" cy="82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Subconjunctival </a:t>
            </a:r>
            <a:r>
              <a:rPr lang="en-US" dirty="0" err="1" smtClean="0"/>
              <a:t>haemorrhage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97956"/>
            <a:ext cx="7773338" cy="82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Subconjunctival </a:t>
            </a:r>
            <a:r>
              <a:rPr lang="en-US" dirty="0" err="1" smtClean="0"/>
              <a:t>haemorrhage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18441"/>
            <a:ext cx="3829050" cy="4072760"/>
          </a:xfrm>
        </p:spPr>
        <p:txBody>
          <a:bodyPr/>
          <a:lstStyle/>
          <a:p>
            <a:r>
              <a:rPr lang="en-US" dirty="0" smtClean="0"/>
              <a:t>If spontaneous check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Reassure</a:t>
            </a:r>
          </a:p>
          <a:p>
            <a:r>
              <a:rPr lang="en-US" dirty="0" smtClean="0"/>
              <a:t>Resolve in 2 weeks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74688" y="1847850"/>
            <a:ext cx="3829050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9913"/>
            <a:ext cx="3829050" cy="30075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32 year old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pmh</a:t>
            </a:r>
            <a:r>
              <a:rPr lang="en-US" dirty="0" smtClean="0"/>
              <a:t> or drug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Visiting from </a:t>
            </a:r>
            <a:r>
              <a:rPr lang="en-US" dirty="0" err="1" smtClean="0"/>
              <a:t>italy</a:t>
            </a:r>
            <a:endParaRPr lang="en-US" dirty="0" smtClean="0"/>
          </a:p>
          <a:p>
            <a:r>
              <a:rPr lang="en-US" dirty="0" smtClean="0"/>
              <a:t>Lump appeared over 3 days</a:t>
            </a:r>
          </a:p>
          <a:p>
            <a:r>
              <a:rPr lang="en-US" dirty="0" smtClean="0"/>
              <a:t>Painful, tender lump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6972" y="1840136"/>
            <a:ext cx="3829050" cy="28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97956"/>
            <a:ext cx="7773338" cy="827002"/>
          </a:xfrm>
        </p:spPr>
        <p:txBody>
          <a:bodyPr/>
          <a:lstStyle/>
          <a:p>
            <a:r>
              <a:rPr lang="en-US" dirty="0" err="1" smtClean="0"/>
              <a:t>Stye</a:t>
            </a:r>
            <a:r>
              <a:rPr lang="en-US" dirty="0" smtClean="0"/>
              <a:t> / </a:t>
            </a:r>
            <a:r>
              <a:rPr lang="en-US" dirty="0" err="1" smtClean="0"/>
              <a:t>hordeola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9" y="1718440"/>
            <a:ext cx="3829520" cy="4072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Acute, </a:t>
            </a:r>
            <a:r>
              <a:rPr lang="en-US" dirty="0" err="1" smtClean="0"/>
              <a:t>localised</a:t>
            </a:r>
            <a:r>
              <a:rPr lang="en-US" dirty="0" smtClean="0"/>
              <a:t> abscess on eyelid</a:t>
            </a:r>
          </a:p>
          <a:p>
            <a:r>
              <a:rPr lang="en-US" dirty="0" smtClean="0"/>
              <a:t>Painful, </a:t>
            </a:r>
            <a:r>
              <a:rPr lang="en-US" dirty="0" err="1" smtClean="0"/>
              <a:t>localised</a:t>
            </a:r>
            <a:r>
              <a:rPr lang="en-US" dirty="0" smtClean="0"/>
              <a:t> tender swelling over a few days</a:t>
            </a:r>
          </a:p>
          <a:p>
            <a:r>
              <a:rPr lang="en-US" dirty="0" smtClean="0"/>
              <a:t>Usually single eye</a:t>
            </a:r>
          </a:p>
          <a:p>
            <a:r>
              <a:rPr lang="en-US" dirty="0" smtClean="0"/>
              <a:t>Maybe &gt;1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unaffected</a:t>
            </a:r>
          </a:p>
          <a:p>
            <a:r>
              <a:rPr lang="en-US" dirty="0" smtClean="0"/>
              <a:t>External – follicle</a:t>
            </a:r>
          </a:p>
          <a:p>
            <a:r>
              <a:rPr lang="en-US" dirty="0" smtClean="0"/>
              <a:t>Internal - </a:t>
            </a:r>
            <a:r>
              <a:rPr lang="en-US" dirty="0" err="1" smtClean="0"/>
              <a:t>meibomian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1288" y="2114527"/>
            <a:ext cx="3829050" cy="28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97956"/>
            <a:ext cx="7773338" cy="827002"/>
          </a:xfrm>
        </p:spPr>
        <p:txBody>
          <a:bodyPr/>
          <a:lstStyle/>
          <a:p>
            <a:r>
              <a:rPr lang="en-US" dirty="0" err="1" smtClean="0"/>
              <a:t>Stye</a:t>
            </a:r>
            <a:r>
              <a:rPr lang="en-US" dirty="0" smtClean="0"/>
              <a:t> / </a:t>
            </a:r>
            <a:r>
              <a:rPr lang="en-US" dirty="0" err="1" smtClean="0"/>
              <a:t>hordeola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9" y="1718440"/>
            <a:ext cx="3829520" cy="4072760"/>
          </a:xfrm>
        </p:spPr>
        <p:txBody>
          <a:bodyPr>
            <a:normAutofit/>
          </a:bodyPr>
          <a:lstStyle/>
          <a:p>
            <a:r>
              <a:rPr lang="en-US" dirty="0" smtClean="0"/>
              <a:t>Initial mx same</a:t>
            </a:r>
          </a:p>
          <a:p>
            <a:r>
              <a:rPr lang="en-US" dirty="0" smtClean="0"/>
              <a:t>Epilate eyelash</a:t>
            </a:r>
          </a:p>
          <a:p>
            <a:r>
              <a:rPr lang="en-US" dirty="0" smtClean="0"/>
              <a:t>No topical </a:t>
            </a:r>
            <a:r>
              <a:rPr lang="en-US" dirty="0" err="1" smtClean="0"/>
              <a:t>abx</a:t>
            </a:r>
            <a:r>
              <a:rPr lang="en-US" dirty="0" smtClean="0"/>
              <a:t> (unless also have conjunctivitis)</a:t>
            </a:r>
          </a:p>
          <a:p>
            <a:r>
              <a:rPr lang="en-US" dirty="0" smtClean="0"/>
              <a:t>Warm compresses 5-10mins </a:t>
            </a:r>
            <a:r>
              <a:rPr lang="en-US" dirty="0" err="1" smtClean="0"/>
              <a:t>qds</a:t>
            </a:r>
            <a:endParaRPr lang="en-US" dirty="0" smtClean="0"/>
          </a:p>
          <a:p>
            <a:r>
              <a:rPr lang="en-US" dirty="0" smtClean="0"/>
              <a:t>Simple analgesia</a:t>
            </a:r>
          </a:p>
          <a:p>
            <a:r>
              <a:rPr lang="en-US" dirty="0" smtClean="0"/>
              <a:t>Lid </a:t>
            </a:r>
            <a:r>
              <a:rPr lang="en-US" dirty="0" err="1" smtClean="0"/>
              <a:t>hygeine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1288" y="2114527"/>
            <a:ext cx="3829050" cy="28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910489" y="2714295"/>
            <a:ext cx="3829520" cy="2081049"/>
          </a:xfrm>
        </p:spPr>
        <p:txBody>
          <a:bodyPr>
            <a:normAutofit/>
          </a:bodyPr>
          <a:lstStyle/>
          <a:p>
            <a:r>
              <a:rPr lang="en-US" dirty="0" smtClean="0"/>
              <a:t>62 year old</a:t>
            </a:r>
          </a:p>
          <a:p>
            <a:r>
              <a:rPr lang="en-US" dirty="0" smtClean="0"/>
              <a:t>Lump in eyelid for weeks</a:t>
            </a:r>
          </a:p>
          <a:p>
            <a:r>
              <a:rPr lang="en-US" dirty="0" smtClean="0"/>
              <a:t>Painless</a:t>
            </a:r>
          </a:p>
          <a:p>
            <a:r>
              <a:rPr lang="en-US" dirty="0" smtClean="0"/>
              <a:t>No change in vision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332" y="2490021"/>
            <a:ext cx="3829050" cy="25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910489" y="1718439"/>
            <a:ext cx="3829520" cy="44616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Sterile chronic granuloma</a:t>
            </a:r>
          </a:p>
          <a:p>
            <a:r>
              <a:rPr lang="en-US" dirty="0" err="1" smtClean="0"/>
              <a:t>Spont</a:t>
            </a:r>
            <a:r>
              <a:rPr lang="en-US" dirty="0"/>
              <a:t> </a:t>
            </a:r>
            <a:r>
              <a:rPr lang="en-US" dirty="0" smtClean="0"/>
              <a:t>or from </a:t>
            </a:r>
            <a:r>
              <a:rPr lang="en-US" dirty="0" err="1" smtClean="0"/>
              <a:t>stye</a:t>
            </a:r>
            <a:endParaRPr lang="en-US" dirty="0" smtClean="0"/>
          </a:p>
          <a:p>
            <a:r>
              <a:rPr lang="en-US" dirty="0" smtClean="0"/>
              <a:t>Hard, painless, palpable</a:t>
            </a:r>
          </a:p>
          <a:p>
            <a:r>
              <a:rPr lang="en-US" dirty="0" smtClean="0"/>
              <a:t>2-8mm in diameter</a:t>
            </a:r>
          </a:p>
          <a:p>
            <a:r>
              <a:rPr lang="en-US" dirty="0" smtClean="0"/>
              <a:t>Develop over weeks</a:t>
            </a:r>
          </a:p>
          <a:p>
            <a:r>
              <a:rPr lang="en-US" dirty="0" smtClean="0"/>
              <a:t>More common in upper eyelid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r>
              <a:rPr lang="en-US" dirty="0" smtClean="0"/>
              <a:t>lump on eyelid eversion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err="1" smtClean="0"/>
              <a:t>Chalazion</a:t>
            </a:r>
            <a:r>
              <a:rPr lang="en-US" dirty="0" smtClean="0"/>
              <a:t> / </a:t>
            </a:r>
            <a:r>
              <a:rPr lang="en-US" dirty="0" err="1" smtClean="0"/>
              <a:t>meiobian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332" y="2490021"/>
            <a:ext cx="3829050" cy="25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2635467"/>
            <a:ext cx="4294133" cy="20179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25-50% resolve spontaneously</a:t>
            </a:r>
          </a:p>
          <a:p>
            <a:r>
              <a:rPr lang="en-US" dirty="0" smtClean="0"/>
              <a:t>Last 6-12 weeks</a:t>
            </a:r>
          </a:p>
          <a:p>
            <a:r>
              <a:rPr lang="en-US" dirty="0" smtClean="0"/>
              <a:t>Warm compresses 15-30mins </a:t>
            </a:r>
            <a:r>
              <a:rPr lang="en-US" dirty="0" err="1" smtClean="0"/>
              <a:t>bd</a:t>
            </a:r>
            <a:r>
              <a:rPr lang="en-US" dirty="0" smtClean="0"/>
              <a:t> &amp; massage eyelid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err="1" smtClean="0"/>
              <a:t>Chalazion</a:t>
            </a:r>
            <a:r>
              <a:rPr lang="en-US" dirty="0" smtClean="0"/>
              <a:t> / </a:t>
            </a:r>
            <a:r>
              <a:rPr lang="en-US" dirty="0" err="1" smtClean="0"/>
              <a:t>meiobian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1553" y="2379663"/>
            <a:ext cx="3829050" cy="25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461643"/>
          </a:xfrm>
        </p:spPr>
        <p:txBody>
          <a:bodyPr>
            <a:normAutofit/>
          </a:bodyPr>
          <a:lstStyle/>
          <a:p>
            <a:r>
              <a:rPr lang="en-US" dirty="0" smtClean="0"/>
              <a:t>31 year old</a:t>
            </a:r>
          </a:p>
          <a:p>
            <a:r>
              <a:rPr lang="en-US" dirty="0" smtClean="0"/>
              <a:t>Itchy eyes</a:t>
            </a:r>
          </a:p>
          <a:p>
            <a:r>
              <a:rPr lang="en-US" dirty="0" smtClean="0"/>
              <a:t>Always stuck together in the morning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2021" y="2840851"/>
            <a:ext cx="3829050" cy="2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4616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Inflammation of eyelid margins</a:t>
            </a:r>
          </a:p>
          <a:p>
            <a:r>
              <a:rPr lang="en-US" dirty="0" smtClean="0"/>
              <a:t>Eyelids red, burn, itch, stick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r>
              <a:rPr lang="en-US" dirty="0" smtClean="0"/>
              <a:t>Both eyes may be affected</a:t>
            </a:r>
          </a:p>
          <a:p>
            <a:r>
              <a:rPr lang="en-US" dirty="0" smtClean="0"/>
              <a:t>Symptoms intermittent with exacerbations &amp; remissions</a:t>
            </a:r>
          </a:p>
          <a:p>
            <a:r>
              <a:rPr lang="en-US" dirty="0" smtClean="0"/>
              <a:t>Anterior – bases of eyelashes </a:t>
            </a:r>
            <a:r>
              <a:rPr lang="en-US" dirty="0" err="1" smtClean="0"/>
              <a:t>inflammed</a:t>
            </a:r>
            <a:endParaRPr lang="en-US" dirty="0" smtClean="0"/>
          </a:p>
          <a:p>
            <a:r>
              <a:rPr lang="en-US" dirty="0" smtClean="0"/>
              <a:t>Posterior – </a:t>
            </a:r>
            <a:r>
              <a:rPr lang="en-US" dirty="0" err="1" smtClean="0"/>
              <a:t>meibomium</a:t>
            </a:r>
            <a:r>
              <a:rPr lang="en-US" dirty="0" smtClean="0"/>
              <a:t> glands </a:t>
            </a:r>
            <a:r>
              <a:rPr lang="en-US" dirty="0" err="1" smtClean="0"/>
              <a:t>inflammed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blepharitis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2021" y="2840851"/>
            <a:ext cx="3829050" cy="2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Amaurosis</a:t>
            </a:r>
            <a:r>
              <a:rPr lang="en-GB" dirty="0"/>
              <a:t> </a:t>
            </a:r>
            <a:r>
              <a:rPr lang="en-GB" dirty="0" err="1"/>
              <a:t>fugax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Manage as per TIA:</a:t>
            </a:r>
          </a:p>
          <a:p>
            <a:pPr lvl="1"/>
            <a:r>
              <a:rPr lang="en-GB" dirty="0" smtClean="0"/>
              <a:t>Aspirin</a:t>
            </a:r>
          </a:p>
          <a:p>
            <a:pPr lvl="1"/>
            <a:r>
              <a:rPr lang="en-GB" dirty="0" smtClean="0"/>
              <a:t>TIA clinic</a:t>
            </a:r>
          </a:p>
          <a:p>
            <a:pPr lvl="1"/>
            <a:r>
              <a:rPr lang="en-GB" dirty="0" smtClean="0"/>
              <a:t>Manage cardiovascular risk factors</a:t>
            </a:r>
          </a:p>
          <a:p>
            <a:r>
              <a:rPr lang="en-GB" dirty="0" smtClean="0"/>
              <a:t>NB may need further acute imaging and investigation if suspicion OF other cause e.g. Dissection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23105" r="33157" b="33343"/>
          <a:stretch/>
        </p:blipFill>
        <p:spPr>
          <a:xfrm>
            <a:off x="4754880" y="2214695"/>
            <a:ext cx="3582164" cy="3220336"/>
          </a:xfrm>
        </p:spPr>
      </p:pic>
    </p:spTree>
    <p:extLst>
      <p:ext uri="{BB962C8B-B14F-4D97-AF65-F5344CB8AC3E}">
        <p14:creationId xmlns:p14="http://schemas.microsoft.com/office/powerpoint/2010/main" val="2503295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461643"/>
          </a:xfrm>
        </p:spPr>
        <p:txBody>
          <a:bodyPr>
            <a:normAutofit/>
          </a:bodyPr>
          <a:lstStyle/>
          <a:p>
            <a:r>
              <a:rPr lang="en-US" dirty="0" smtClean="0"/>
              <a:t>Warm compresses</a:t>
            </a:r>
          </a:p>
          <a:p>
            <a:r>
              <a:rPr lang="en-US" dirty="0" smtClean="0"/>
              <a:t>Eyelid </a:t>
            </a:r>
            <a:r>
              <a:rPr lang="en-US" dirty="0" err="1" smtClean="0"/>
              <a:t>hygeine</a:t>
            </a:r>
            <a:endParaRPr lang="en-US" dirty="0" smtClean="0"/>
          </a:p>
          <a:p>
            <a:r>
              <a:rPr lang="en-US" dirty="0" smtClean="0"/>
              <a:t>Avoid makeup</a:t>
            </a:r>
          </a:p>
          <a:p>
            <a:r>
              <a:rPr lang="en-US" dirty="0" smtClean="0"/>
              <a:t>Second line topical </a:t>
            </a:r>
            <a:r>
              <a:rPr lang="en-US" dirty="0" err="1" smtClean="0"/>
              <a:t>abx</a:t>
            </a:r>
            <a:r>
              <a:rPr lang="en-US" dirty="0" smtClean="0"/>
              <a:t> 6/52</a:t>
            </a:r>
          </a:p>
          <a:p>
            <a:r>
              <a:rPr lang="en-US" dirty="0"/>
              <a:t>If staph infection use </a:t>
            </a:r>
            <a:r>
              <a:rPr lang="en-US" dirty="0" err="1"/>
              <a:t>abx</a:t>
            </a:r>
            <a:r>
              <a:rPr lang="en-US" dirty="0"/>
              <a:t> first line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blepharitis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2021" y="2840851"/>
            <a:ext cx="3829050" cy="2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461643"/>
          </a:xfrm>
        </p:spPr>
        <p:txBody>
          <a:bodyPr>
            <a:normAutofit/>
          </a:bodyPr>
          <a:lstStyle/>
          <a:p>
            <a:r>
              <a:rPr lang="en-US" dirty="0" smtClean="0"/>
              <a:t>43 year old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 err="1" smtClean="0"/>
              <a:t>sle</a:t>
            </a:r>
            <a:endParaRPr lang="en-US" dirty="0" smtClean="0"/>
          </a:p>
          <a:p>
            <a:r>
              <a:rPr lang="en-US" dirty="0" smtClean="0"/>
              <a:t>Moderate discomfort to eye</a:t>
            </a:r>
          </a:p>
          <a:p>
            <a:r>
              <a:rPr lang="en-US" dirty="0" smtClean="0"/>
              <a:t>Mild light sensitivity</a:t>
            </a:r>
          </a:p>
          <a:p>
            <a:r>
              <a:rPr lang="en-US" dirty="0" err="1" smtClean="0"/>
              <a:t>Occaisional</a:t>
            </a:r>
            <a:r>
              <a:rPr lang="en-US" dirty="0" smtClean="0"/>
              <a:t> waters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5083" y="2634524"/>
            <a:ext cx="3829050" cy="26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Inflammatory condition affecting </a:t>
            </a:r>
            <a:r>
              <a:rPr lang="en-US" dirty="0" err="1" smtClean="0"/>
              <a:t>episcleral</a:t>
            </a:r>
            <a:r>
              <a:rPr lang="en-US" dirty="0" smtClean="0"/>
              <a:t> tissue</a:t>
            </a:r>
          </a:p>
          <a:p>
            <a:r>
              <a:rPr lang="en-US" dirty="0" smtClean="0"/>
              <a:t>Most idiopathic but 1/3 may have underlying condition</a:t>
            </a:r>
          </a:p>
          <a:p>
            <a:r>
              <a:rPr lang="en-US" dirty="0" smtClean="0"/>
              <a:t>70% diffuse, 30% nodular</a:t>
            </a:r>
          </a:p>
          <a:p>
            <a:r>
              <a:rPr lang="en-US" dirty="0" smtClean="0"/>
              <a:t>Last 7-10 days, most resolve by 2-3 weeks</a:t>
            </a:r>
          </a:p>
          <a:p>
            <a:r>
              <a:rPr lang="en-US" dirty="0" smtClean="0"/>
              <a:t>Mild to moderate discomfort, may be painless</a:t>
            </a:r>
          </a:p>
          <a:p>
            <a:r>
              <a:rPr lang="en-US" dirty="0" smtClean="0"/>
              <a:t>Watery discharge</a:t>
            </a:r>
          </a:p>
          <a:p>
            <a:r>
              <a:rPr lang="en-US" dirty="0" smtClean="0"/>
              <a:t>photophobia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err="1" smtClean="0"/>
              <a:t>Episcleritis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5083" y="2634524"/>
            <a:ext cx="3829050" cy="26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Self-limiting condition</a:t>
            </a:r>
          </a:p>
          <a:p>
            <a:r>
              <a:rPr lang="en-US" dirty="0" smtClean="0"/>
              <a:t>Artificial tears</a:t>
            </a:r>
          </a:p>
          <a:p>
            <a:r>
              <a:rPr lang="en-US" dirty="0" smtClean="0"/>
              <a:t>Severe/prolonged may need steroids</a:t>
            </a:r>
          </a:p>
          <a:p>
            <a:r>
              <a:rPr lang="en-US" dirty="0" smtClean="0"/>
              <a:t>Sunglasses if light sensitive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err="1" smtClean="0"/>
              <a:t>Episcleritis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5083" y="2634524"/>
            <a:ext cx="3829050" cy="26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Painful eye</a:t>
            </a:r>
          </a:p>
          <a:p>
            <a:r>
              <a:rPr lang="en-US" dirty="0" smtClean="0"/>
              <a:t>Feels may have fb</a:t>
            </a:r>
          </a:p>
          <a:p>
            <a:r>
              <a:rPr lang="en-US" dirty="0" smtClean="0"/>
              <a:t>Photophobic</a:t>
            </a:r>
          </a:p>
          <a:p>
            <a:r>
              <a:rPr lang="en-US" dirty="0" smtClean="0"/>
              <a:t>Everything blurry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6/18 in affected eye (6/6 in other eye)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2020" y="2516254"/>
            <a:ext cx="3829050" cy="25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Blurred vision, decreased </a:t>
            </a:r>
            <a:r>
              <a:rPr lang="en-US" dirty="0" err="1" smtClean="0"/>
              <a:t>va</a:t>
            </a:r>
            <a:endParaRPr lang="en-US" dirty="0" smtClean="0"/>
          </a:p>
          <a:p>
            <a:r>
              <a:rPr lang="en-US" dirty="0" smtClean="0"/>
              <a:t>Light sensitive</a:t>
            </a:r>
          </a:p>
          <a:p>
            <a:r>
              <a:rPr lang="en-US" dirty="0" smtClean="0"/>
              <a:t>Fb sensation</a:t>
            </a:r>
          </a:p>
          <a:p>
            <a:r>
              <a:rPr lang="en-US" dirty="0" smtClean="0"/>
              <a:t>Erythema of eyelid &amp; conjunctiva</a:t>
            </a:r>
          </a:p>
          <a:p>
            <a:r>
              <a:rPr lang="en-US" dirty="0" smtClean="0"/>
              <a:t>Discharge</a:t>
            </a:r>
          </a:p>
          <a:p>
            <a:r>
              <a:rPr lang="en-US" dirty="0" smtClean="0"/>
              <a:t>Pupillary constriction secondary to ciliary spasm</a:t>
            </a:r>
          </a:p>
          <a:p>
            <a:r>
              <a:rPr lang="en-US" dirty="0" smtClean="0"/>
              <a:t>Ulceration</a:t>
            </a:r>
          </a:p>
          <a:p>
            <a:r>
              <a:rPr lang="en-US" dirty="0" err="1" smtClean="0"/>
              <a:t>hypopyon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Ulcerative keratitis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2020" y="2516254"/>
            <a:ext cx="3829050" cy="25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Broad spectrum </a:t>
            </a:r>
            <a:r>
              <a:rPr lang="en-US" dirty="0" err="1" smtClean="0"/>
              <a:t>abx</a:t>
            </a:r>
            <a:endParaRPr lang="en-US" dirty="0" smtClean="0"/>
          </a:p>
          <a:p>
            <a:r>
              <a:rPr lang="en-US" dirty="0" err="1" smtClean="0"/>
              <a:t>Cycloplegic</a:t>
            </a:r>
            <a:r>
              <a:rPr lang="en-US" dirty="0" smtClean="0"/>
              <a:t> drops</a:t>
            </a:r>
          </a:p>
          <a:p>
            <a:r>
              <a:rPr lang="en-US" dirty="0" smtClean="0"/>
              <a:t>Emergency referral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Ulcerative keratitis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2020" y="2516254"/>
            <a:ext cx="3829050" cy="25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2201916"/>
            <a:ext cx="4294133" cy="2885092"/>
          </a:xfrm>
        </p:spPr>
        <p:txBody>
          <a:bodyPr>
            <a:normAutofit/>
          </a:bodyPr>
          <a:lstStyle/>
          <a:p>
            <a:r>
              <a:rPr lang="en-US" dirty="0" smtClean="0"/>
              <a:t>19 year old student</a:t>
            </a:r>
          </a:p>
          <a:p>
            <a:r>
              <a:rPr lang="en-US" dirty="0" smtClean="0"/>
              <a:t>Contact lens wearer</a:t>
            </a:r>
          </a:p>
          <a:p>
            <a:r>
              <a:rPr lang="en-US" dirty="0" smtClean="0"/>
              <a:t>Red, itchy eye with some discharge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r>
              <a:rPr lang="en-US" dirty="0" smtClean="0"/>
              <a:t> with </a:t>
            </a:r>
            <a:r>
              <a:rPr lang="en-US" dirty="0" err="1" smtClean="0"/>
              <a:t>PinHole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33552" y="2465518"/>
            <a:ext cx="3829050" cy="23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2465518"/>
            <a:ext cx="4294133" cy="22229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Sticky eyes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va</a:t>
            </a:r>
            <a:endParaRPr lang="en-US" dirty="0" smtClean="0"/>
          </a:p>
          <a:p>
            <a:r>
              <a:rPr lang="en-US" dirty="0" smtClean="0"/>
              <a:t>Normal cornea</a:t>
            </a:r>
          </a:p>
          <a:p>
            <a:r>
              <a:rPr lang="en-US" dirty="0" smtClean="0"/>
              <a:t>Irritant vs allergic vs infective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conjunctivitis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33552" y="2465518"/>
            <a:ext cx="3829050" cy="23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Avoid contact lenses</a:t>
            </a:r>
          </a:p>
          <a:p>
            <a:r>
              <a:rPr lang="en-US" dirty="0" err="1" smtClean="0"/>
              <a:t>Otc</a:t>
            </a:r>
            <a:r>
              <a:rPr lang="en-US" dirty="0" smtClean="0"/>
              <a:t> eye lubricant</a:t>
            </a:r>
          </a:p>
          <a:p>
            <a:r>
              <a:rPr lang="en-US" dirty="0" smtClean="0"/>
              <a:t>Eye </a:t>
            </a:r>
            <a:r>
              <a:rPr lang="en-US" dirty="0" err="1" smtClean="0"/>
              <a:t>hygeine</a:t>
            </a:r>
            <a:endParaRPr lang="en-US" dirty="0" smtClean="0"/>
          </a:p>
          <a:p>
            <a:r>
              <a:rPr lang="en-US" dirty="0" smtClean="0"/>
              <a:t>Wash hands</a:t>
            </a:r>
          </a:p>
          <a:p>
            <a:r>
              <a:rPr lang="en-US" dirty="0" smtClean="0"/>
              <a:t>Rarely requires treatment</a:t>
            </a:r>
          </a:p>
          <a:p>
            <a:r>
              <a:rPr lang="en-US" dirty="0" smtClean="0"/>
              <a:t>Will clear within 1-2 weeks</a:t>
            </a:r>
          </a:p>
          <a:p>
            <a:r>
              <a:rPr lang="en-US" dirty="0" smtClean="0"/>
              <a:t>If &gt;2 weeks then topical </a:t>
            </a:r>
            <a:r>
              <a:rPr lang="en-US" dirty="0" err="1" smtClean="0"/>
              <a:t>abx</a:t>
            </a:r>
            <a:r>
              <a:rPr lang="en-US" dirty="0"/>
              <a:t> </a:t>
            </a:r>
            <a:r>
              <a:rPr lang="en-US" dirty="0" smtClean="0"/>
              <a:t>until clear of symptoms for 48 </a:t>
            </a:r>
            <a:r>
              <a:rPr lang="en-US" dirty="0" err="1" smtClean="0"/>
              <a:t>hrs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conjunctivitis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33552" y="2465518"/>
            <a:ext cx="3829050" cy="23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6638"/>
            <a:ext cx="3829050" cy="29448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62 year old man</a:t>
            </a:r>
          </a:p>
          <a:p>
            <a:r>
              <a:rPr lang="en-GB" dirty="0" smtClean="0"/>
              <a:t>PMH diabetes, angina</a:t>
            </a:r>
          </a:p>
          <a:p>
            <a:r>
              <a:rPr lang="en-GB" dirty="0" smtClean="0"/>
              <a:t>Sudden Painless onset loss of vision R eye</a:t>
            </a:r>
          </a:p>
          <a:p>
            <a:r>
              <a:rPr lang="en-GB" dirty="0" smtClean="0"/>
              <a:t>o/e Just Able identify movement with R eye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44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Avoid contact lenses</a:t>
            </a:r>
          </a:p>
          <a:p>
            <a:r>
              <a:rPr lang="en-US" dirty="0" err="1" smtClean="0"/>
              <a:t>Otc</a:t>
            </a:r>
            <a:r>
              <a:rPr lang="en-US" dirty="0" smtClean="0"/>
              <a:t> eye lubricant</a:t>
            </a:r>
          </a:p>
          <a:p>
            <a:r>
              <a:rPr lang="en-US" dirty="0" smtClean="0"/>
              <a:t>Eye </a:t>
            </a:r>
            <a:r>
              <a:rPr lang="en-US" dirty="0" err="1" smtClean="0"/>
              <a:t>hygeine</a:t>
            </a:r>
            <a:endParaRPr lang="en-US" dirty="0" smtClean="0"/>
          </a:p>
          <a:p>
            <a:r>
              <a:rPr lang="en-US" dirty="0" smtClean="0"/>
              <a:t>Wash hands</a:t>
            </a:r>
          </a:p>
          <a:p>
            <a:r>
              <a:rPr lang="en-US" dirty="0" smtClean="0"/>
              <a:t>Rarely requires treatment</a:t>
            </a:r>
          </a:p>
          <a:p>
            <a:r>
              <a:rPr lang="en-US" dirty="0" smtClean="0"/>
              <a:t>Will clear within 1-2 weeks</a:t>
            </a:r>
          </a:p>
          <a:p>
            <a:r>
              <a:rPr lang="en-US" dirty="0" smtClean="0"/>
              <a:t>If &gt;2 weeks then topical </a:t>
            </a:r>
            <a:r>
              <a:rPr lang="en-US" dirty="0" err="1" smtClean="0"/>
              <a:t>abx</a:t>
            </a:r>
            <a:r>
              <a:rPr lang="en-US" dirty="0"/>
              <a:t> </a:t>
            </a:r>
            <a:r>
              <a:rPr lang="en-US" dirty="0" smtClean="0"/>
              <a:t>until clear of symptoms for 48 </a:t>
            </a:r>
            <a:r>
              <a:rPr lang="en-US" dirty="0" err="1" smtClean="0"/>
              <a:t>hrs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r>
              <a:rPr lang="en-US" dirty="0" smtClean="0"/>
              <a:t>conjunctivitis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33552" y="2465518"/>
            <a:ext cx="3829050" cy="23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2234513"/>
            <a:ext cx="4294133" cy="31215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 year old</a:t>
            </a:r>
          </a:p>
          <a:p>
            <a:r>
              <a:rPr lang="en-US" dirty="0" smtClean="0"/>
              <a:t>Unwell – taken </a:t>
            </a:r>
            <a:r>
              <a:rPr lang="en-US" dirty="0" err="1" smtClean="0"/>
              <a:t>otc</a:t>
            </a:r>
            <a:r>
              <a:rPr lang="en-US" dirty="0" smtClean="0"/>
              <a:t> flu medication</a:t>
            </a:r>
          </a:p>
          <a:p>
            <a:r>
              <a:rPr lang="en-US" dirty="0" smtClean="0"/>
              <a:t>Worst ever headache</a:t>
            </a:r>
          </a:p>
          <a:p>
            <a:r>
              <a:rPr lang="en-US" dirty="0" smtClean="0"/>
              <a:t>Vomiting and abdominal Pain</a:t>
            </a:r>
          </a:p>
          <a:p>
            <a:r>
              <a:rPr lang="en-US" dirty="0" smtClean="0"/>
              <a:t>Decreased </a:t>
            </a:r>
            <a:r>
              <a:rPr lang="en-US" dirty="0" err="1" smtClean="0"/>
              <a:t>va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9317" y="2508315"/>
            <a:ext cx="3829050" cy="2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Intense pain</a:t>
            </a:r>
          </a:p>
          <a:p>
            <a:r>
              <a:rPr lang="en-US" dirty="0" smtClean="0"/>
              <a:t>Red eye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Halos around lights</a:t>
            </a:r>
          </a:p>
          <a:p>
            <a:r>
              <a:rPr lang="en-US" dirty="0" smtClean="0"/>
              <a:t>Misty vision, decreased </a:t>
            </a:r>
            <a:r>
              <a:rPr lang="en-US" dirty="0" err="1" smtClean="0"/>
              <a:t>va</a:t>
            </a:r>
            <a:endParaRPr lang="en-US" dirty="0" smtClean="0"/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Fixed mid dilated pupil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iop</a:t>
            </a:r>
            <a:r>
              <a:rPr lang="en-US" dirty="0" smtClean="0"/>
              <a:t> (&gt;21mmhg)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closed angle glaucoma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9317" y="2508315"/>
            <a:ext cx="3829050" cy="2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5791200"/>
            <a:ext cx="1179419" cy="97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445876" y="1718439"/>
            <a:ext cx="4294133" cy="4745423"/>
          </a:xfrm>
        </p:spPr>
        <p:txBody>
          <a:bodyPr>
            <a:normAutofit/>
          </a:bodyPr>
          <a:lstStyle/>
          <a:p>
            <a:r>
              <a:rPr lang="en-US" dirty="0" smtClean="0"/>
              <a:t>Iv acetazolamide 5oomg iv then 500mg </a:t>
            </a:r>
            <a:r>
              <a:rPr lang="en-US" dirty="0" err="1" smtClean="0"/>
              <a:t>po</a:t>
            </a:r>
            <a:endParaRPr lang="en-US" dirty="0" smtClean="0"/>
          </a:p>
          <a:p>
            <a:r>
              <a:rPr lang="en-US" dirty="0" smtClean="0"/>
              <a:t>Analgesia &amp; anti-emetics</a:t>
            </a:r>
          </a:p>
          <a:p>
            <a:r>
              <a:rPr lang="en-US" dirty="0" smtClean="0"/>
              <a:t>Pilocarpine 1-2% drops </a:t>
            </a:r>
            <a:r>
              <a:rPr lang="en-US" dirty="0" err="1" smtClean="0"/>
              <a:t>qds</a:t>
            </a:r>
            <a:endParaRPr lang="en-US" dirty="0" smtClean="0"/>
          </a:p>
          <a:p>
            <a:r>
              <a:rPr lang="en-US" dirty="0" smtClean="0"/>
              <a:t>Urgent ophthalmology ref.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9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closed angle glaucoma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9317" y="2508315"/>
            <a:ext cx="3829050" cy="2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Retinal Artery Occlusion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Urgent ophthalmology </a:t>
            </a:r>
            <a:r>
              <a:rPr lang="en-GB" dirty="0" smtClean="0"/>
              <a:t>referral</a:t>
            </a:r>
          </a:p>
          <a:p>
            <a:r>
              <a:rPr lang="en-GB" dirty="0"/>
              <a:t>Urgent ESR and CRP to exclude </a:t>
            </a:r>
            <a:r>
              <a:rPr lang="en-GB" dirty="0" smtClean="0"/>
              <a:t>GCA</a:t>
            </a:r>
          </a:p>
          <a:p>
            <a:r>
              <a:rPr lang="en-GB" dirty="0"/>
              <a:t>TIA and vasculitis work up as per </a:t>
            </a:r>
            <a:r>
              <a:rPr lang="en-GB" dirty="0" err="1"/>
              <a:t>amaurosis</a:t>
            </a:r>
            <a:r>
              <a:rPr lang="en-GB" dirty="0"/>
              <a:t> </a:t>
            </a:r>
            <a:r>
              <a:rPr lang="en-GB" dirty="0" err="1"/>
              <a:t>fugax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06638"/>
            <a:ext cx="3829050" cy="2944887"/>
          </a:xfrm>
        </p:spPr>
      </p:pic>
    </p:spTree>
    <p:extLst>
      <p:ext uri="{BB962C8B-B14F-4D97-AF65-F5344CB8AC3E}">
        <p14:creationId xmlns:p14="http://schemas.microsoft.com/office/powerpoint/2010/main" val="347600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Retinal Artery Occlusion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immediate ocular </a:t>
            </a:r>
            <a:r>
              <a:rPr lang="en-GB" dirty="0" smtClean="0"/>
              <a:t>massage</a:t>
            </a:r>
          </a:p>
          <a:p>
            <a:r>
              <a:rPr lang="en-GB" dirty="0"/>
              <a:t>anterior chamber </a:t>
            </a:r>
            <a:r>
              <a:rPr lang="en-GB" dirty="0" smtClean="0"/>
              <a:t>paracentesis</a:t>
            </a:r>
          </a:p>
          <a:p>
            <a:r>
              <a:rPr lang="en-GB" dirty="0"/>
              <a:t>IOP reduction with acetazolamide (e.g. 500mg IV) or </a:t>
            </a:r>
            <a:r>
              <a:rPr lang="en-GB" dirty="0" err="1"/>
              <a:t>timolol</a:t>
            </a:r>
            <a:r>
              <a:rPr lang="en-GB" dirty="0"/>
              <a:t> (0.5% topical drops </a:t>
            </a:r>
            <a:r>
              <a:rPr lang="en-GB" dirty="0" err="1"/>
              <a:t>bd</a:t>
            </a:r>
            <a:r>
              <a:rPr lang="en-GB" dirty="0" smtClean="0"/>
              <a:t>)</a:t>
            </a:r>
          </a:p>
          <a:p>
            <a:r>
              <a:rPr lang="en-GB" dirty="0"/>
              <a:t>Breathe into a paper bag (respiratory acidosis induces retinal vasodilation)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06638"/>
            <a:ext cx="3829050" cy="2944887"/>
          </a:xfrm>
        </p:spPr>
      </p:pic>
    </p:spTree>
    <p:extLst>
      <p:ext uri="{BB962C8B-B14F-4D97-AF65-F5344CB8AC3E}">
        <p14:creationId xmlns:p14="http://schemas.microsoft.com/office/powerpoint/2010/main" val="44328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4042"/>
            <a:ext cx="3829050" cy="291007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56 year-old </a:t>
            </a:r>
            <a:r>
              <a:rPr lang="en-GB" dirty="0" smtClean="0"/>
              <a:t>female</a:t>
            </a:r>
          </a:p>
          <a:p>
            <a:r>
              <a:rPr lang="en-GB" dirty="0" smtClean="0"/>
              <a:t>PMH diabetes, hypertension</a:t>
            </a:r>
          </a:p>
          <a:p>
            <a:r>
              <a:rPr lang="en-GB" dirty="0" smtClean="0"/>
              <a:t>sudden </a:t>
            </a:r>
            <a:r>
              <a:rPr lang="en-GB" dirty="0"/>
              <a:t>onset </a:t>
            </a:r>
            <a:r>
              <a:rPr lang="en-GB" dirty="0" smtClean="0"/>
              <a:t>PAINLESS loss </a:t>
            </a:r>
            <a:r>
              <a:rPr lang="en-GB" dirty="0"/>
              <a:t>of vision in her right </a:t>
            </a:r>
            <a:r>
              <a:rPr lang="en-GB" dirty="0" smtClean="0"/>
              <a:t>eye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8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Retinal Vein Occlusion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“Stormy Sunset”/“Blood and Thunder” appearance (in severe cases)</a:t>
            </a:r>
          </a:p>
          <a:p>
            <a:r>
              <a:rPr lang="en-GB" dirty="0" err="1" smtClean="0"/>
              <a:t>Assoc</a:t>
            </a:r>
            <a:r>
              <a:rPr lang="en-GB" dirty="0"/>
              <a:t>: glaucoma, old age, hypertension, diabetes, hypercoagulable state, atherosclerosis, </a:t>
            </a:r>
            <a:r>
              <a:rPr lang="en-GB" dirty="0" smtClean="0"/>
              <a:t>vasculitis</a:t>
            </a:r>
          </a:p>
          <a:p>
            <a:r>
              <a:rPr lang="en-GB" dirty="0" smtClean="0"/>
              <a:t>Visual </a:t>
            </a:r>
            <a:r>
              <a:rPr lang="en-GB" dirty="0"/>
              <a:t>acuity — variable depending on severity and duration since onset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24042"/>
            <a:ext cx="3829050" cy="2910078"/>
          </a:xfrm>
        </p:spPr>
      </p:pic>
    </p:spTree>
    <p:extLst>
      <p:ext uri="{BB962C8B-B14F-4D97-AF65-F5344CB8AC3E}">
        <p14:creationId xmlns:p14="http://schemas.microsoft.com/office/powerpoint/2010/main" val="101056410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1365</TotalTime>
  <Words>1267</Words>
  <Application>Microsoft Office PowerPoint</Application>
  <PresentationFormat>On-screen Show (4:3)</PresentationFormat>
  <Paragraphs>288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Tw Cen MT</vt:lpstr>
      <vt:lpstr>Droplet</vt:lpstr>
      <vt:lpstr>EYE complaints</vt:lpstr>
      <vt:lpstr>PowerPoint Presentation</vt:lpstr>
      <vt:lpstr>Amaurosis fugax </vt:lpstr>
      <vt:lpstr>Amaurosis fugax </vt:lpstr>
      <vt:lpstr>PowerPoint Presentation</vt:lpstr>
      <vt:lpstr>Central Retinal Artery Occlusion </vt:lpstr>
      <vt:lpstr>Central Retinal Artery Occlusion </vt:lpstr>
      <vt:lpstr>PowerPoint Presentation</vt:lpstr>
      <vt:lpstr>Central Retinal Vein Occlusion </vt:lpstr>
      <vt:lpstr>Central Retinal Vein Occlusion </vt:lpstr>
      <vt:lpstr>PowerPoint Presentation</vt:lpstr>
      <vt:lpstr>Temporal Arteritis </vt:lpstr>
      <vt:lpstr>Temporal Arteritis </vt:lpstr>
      <vt:lpstr>PowerPoint Presentation</vt:lpstr>
      <vt:lpstr>Vitreous Haemorrhage/detachment </vt:lpstr>
      <vt:lpstr>Vitreous Haemorrhage </vt:lpstr>
      <vt:lpstr>PowerPoint Presentation</vt:lpstr>
      <vt:lpstr>Retinal Detachment </vt:lpstr>
      <vt:lpstr>Retinal Detachment </vt:lpstr>
      <vt:lpstr>PowerPoint Presentation</vt:lpstr>
      <vt:lpstr>Optic Neuritis </vt:lpstr>
      <vt:lpstr>Optic Neuritis </vt:lpstr>
      <vt:lpstr>PowerPoint Presentation</vt:lpstr>
      <vt:lpstr>Orbital cellulitis</vt:lpstr>
      <vt:lpstr>Orbital cellulitis</vt:lpstr>
      <vt:lpstr>PowerPoint Presentation</vt:lpstr>
      <vt:lpstr>Preseptal Cellulitis </vt:lpstr>
      <vt:lpstr>Preseptal Cellulitis </vt:lpstr>
      <vt:lpstr>PowerPoint Presentation</vt:lpstr>
      <vt:lpstr>Subconjunctival haemorrhage</vt:lpstr>
      <vt:lpstr>Subconjunctival haemorrhage</vt:lpstr>
      <vt:lpstr>PowerPoint Presentation</vt:lpstr>
      <vt:lpstr>Stye / hordeola</vt:lpstr>
      <vt:lpstr>Stye / hordeola</vt:lpstr>
      <vt:lpstr>PowerPoint Presentation</vt:lpstr>
      <vt:lpstr>Chalazion / meiobian cyst</vt:lpstr>
      <vt:lpstr>Chalazion / meiobian cyst</vt:lpstr>
      <vt:lpstr>PowerPoint Presentation</vt:lpstr>
      <vt:lpstr>blepharitis</vt:lpstr>
      <vt:lpstr>blepharitis</vt:lpstr>
      <vt:lpstr>PowerPoint Presentation</vt:lpstr>
      <vt:lpstr>Episcleritis</vt:lpstr>
      <vt:lpstr>Episcleritis</vt:lpstr>
      <vt:lpstr>PowerPoint Presentation</vt:lpstr>
      <vt:lpstr>Ulcerative keratitis</vt:lpstr>
      <vt:lpstr>Ulcerative keratitis</vt:lpstr>
      <vt:lpstr>PowerPoint Presentation</vt:lpstr>
      <vt:lpstr>conjunctivitis</vt:lpstr>
      <vt:lpstr>conjunctivitis</vt:lpstr>
      <vt:lpstr>conjunctivitis</vt:lpstr>
      <vt:lpstr>PowerPoint Presentation</vt:lpstr>
      <vt:lpstr>Acute closed angle glaucoma</vt:lpstr>
      <vt:lpstr>Acute closed angle glaucoma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Adham Khalek</dc:creator>
  <cp:lastModifiedBy>alex novak</cp:lastModifiedBy>
  <cp:revision>36</cp:revision>
  <cp:lastPrinted>2017-02-28T16:01:06Z</cp:lastPrinted>
  <dcterms:created xsi:type="dcterms:W3CDTF">2017-02-28T13:50:08Z</dcterms:created>
  <dcterms:modified xsi:type="dcterms:W3CDTF">2017-03-01T18:43:05Z</dcterms:modified>
</cp:coreProperties>
</file>