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311" r:id="rId4"/>
    <p:sldId id="328" r:id="rId5"/>
    <p:sldId id="313" r:id="rId6"/>
    <p:sldId id="310" r:id="rId7"/>
    <p:sldId id="312" r:id="rId8"/>
    <p:sldId id="314" r:id="rId9"/>
    <p:sldId id="315" r:id="rId10"/>
    <p:sldId id="317" r:id="rId11"/>
    <p:sldId id="316" r:id="rId12"/>
    <p:sldId id="322" r:id="rId13"/>
    <p:sldId id="319" r:id="rId14"/>
    <p:sldId id="323" r:id="rId15"/>
    <p:sldId id="318" r:id="rId16"/>
    <p:sldId id="258" r:id="rId17"/>
    <p:sldId id="329" r:id="rId18"/>
    <p:sldId id="334" r:id="rId19"/>
    <p:sldId id="335" r:id="rId20"/>
    <p:sldId id="330" r:id="rId21"/>
    <p:sldId id="331" r:id="rId22"/>
    <p:sldId id="332" r:id="rId23"/>
    <p:sldId id="333" r:id="rId24"/>
    <p:sldId id="326" r:id="rId25"/>
    <p:sldId id="327" r:id="rId26"/>
    <p:sldId id="277" r:id="rId27"/>
    <p:sldId id="325" r:id="rId28"/>
    <p:sldId id="324" r:id="rId29"/>
    <p:sldId id="276" r:id="rId30"/>
    <p:sldId id="337" r:id="rId31"/>
    <p:sldId id="280" r:id="rId32"/>
    <p:sldId id="303" r:id="rId33"/>
    <p:sldId id="283" r:id="rId34"/>
    <p:sldId id="33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56" autoAdjust="0"/>
    <p:restoredTop sz="92011" autoAdjust="0"/>
  </p:normalViewPr>
  <p:slideViewPr>
    <p:cSldViewPr snapToGrid="0" snapToObjects="1">
      <p:cViewPr>
        <p:scale>
          <a:sx n="150" d="100"/>
          <a:sy n="150" d="100"/>
        </p:scale>
        <p:origin x="904" y="-10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B15318-C130-1E41-8313-3C47AB8A163D}" type="datetimeFigureOut">
              <a:t>4/17/2019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9916C-6B1F-E842-84EB-51F0A6A12733}" type="slidenum">
              <a:t>‹#›</a:t>
            </a:fld>
            <a:endParaRPr lang="en-US"/>
          </a:p>
        </p:txBody>
      </p:sp>
    </p:spTree>
    <p:extLst>
      <p:ext uri="{BB962C8B-B14F-4D97-AF65-F5344CB8AC3E}">
        <p14:creationId xmlns:p14="http://schemas.microsoft.com/office/powerpoint/2010/main" val="30935006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in a any series of</a:t>
            </a:r>
            <a:r>
              <a:rPr lang="en-US" baseline="0" dirty="0" smtClean="0"/>
              <a:t> presentation on the UK-REBOA trial.</a:t>
            </a:r>
          </a:p>
          <a:p>
            <a:r>
              <a:rPr lang="en-US" baseline="0" dirty="0" smtClean="0"/>
              <a:t>My name is Jan Jansen and I am the clinical co-chief investigator for the trial.</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1</a:t>
            </a:fld>
            <a:endParaRPr lang="uk-UA"/>
          </a:p>
        </p:txBody>
      </p:sp>
    </p:spTree>
    <p:extLst>
      <p:ext uri="{BB962C8B-B14F-4D97-AF65-F5344CB8AC3E}">
        <p14:creationId xmlns:p14="http://schemas.microsoft.com/office/powerpoint/2010/main" val="52909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trial only considers in-hospital REBOA -- this is already complex enough as it is</a:t>
            </a:r>
          </a:p>
          <a:p>
            <a:r>
              <a:rPr lang="en-US" dirty="0" smtClean="0"/>
              <a:t>Prehospital patients cannot be included</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10</a:t>
            </a:fld>
            <a:endParaRPr lang="uk-UA"/>
          </a:p>
        </p:txBody>
      </p:sp>
    </p:spTree>
    <p:extLst>
      <p:ext uri="{BB962C8B-B14F-4D97-AF65-F5344CB8AC3E}">
        <p14:creationId xmlns:p14="http://schemas.microsoft.com/office/powerpoint/2010/main" val="17148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trial is very intentionally pragmatic</a:t>
            </a:r>
          </a:p>
          <a:p>
            <a:r>
              <a:rPr lang="en-US" dirty="0" smtClean="0"/>
              <a:t>And this is reflected in inclusion criteria</a:t>
            </a:r>
            <a:endParaRPr lang="en-US" dirty="0"/>
          </a:p>
        </p:txBody>
      </p:sp>
      <p:sp>
        <p:nvSpPr>
          <p:cNvPr id="4" name="Slide Number Placeholder 3"/>
          <p:cNvSpPr>
            <a:spLocks noGrp="1"/>
          </p:cNvSpPr>
          <p:nvPr>
            <p:ph type="sldNum" sz="quarter" idx="10"/>
          </p:nvPr>
        </p:nvSpPr>
        <p:spPr/>
        <p:txBody>
          <a:bodyPr/>
          <a:lstStyle/>
          <a:p>
            <a:fld id="{8DD9916C-6B1F-E842-84EB-51F0A6A12733}" type="slidenum">
              <a:t>11</a:t>
            </a:fld>
            <a:endParaRPr lang="en-US"/>
          </a:p>
        </p:txBody>
      </p:sp>
    </p:spTree>
    <p:extLst>
      <p:ext uri="{BB962C8B-B14F-4D97-AF65-F5344CB8AC3E}">
        <p14:creationId xmlns:p14="http://schemas.microsoft.com/office/powerpoint/2010/main" val="328720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adult collocations which for the purpose of the trial please defined as someone aged 16 years or older was confirmed or suspected life-threatening tours language which is thought to be amenable to adjunctive</a:t>
            </a:r>
            <a:r>
              <a:rPr lang="en-US" baseline="0" dirty="0" smtClean="0"/>
              <a:t> </a:t>
            </a:r>
            <a:r>
              <a:rPr lang="en-US" dirty="0" smtClean="0"/>
              <a:t>treatment with REBOA, are eligible for inclusion.</a:t>
            </a:r>
          </a:p>
          <a:p>
            <a:r>
              <a:rPr lang="en-US" dirty="0" smtClean="0"/>
              <a:t>These criteria are meant to reflect real-life practice, regardless</a:t>
            </a:r>
            <a:r>
              <a:rPr lang="en-US" baseline="0" dirty="0" smtClean="0"/>
              <a:t> of the trial.</a:t>
            </a:r>
          </a:p>
          <a:p>
            <a:r>
              <a:rPr lang="en-US" baseline="0" dirty="0" smtClean="0"/>
              <a:t>In real life, the decision to use REBOA we made by the trauma team leader, after considering a wealth of information such as the patient’s the injury pattern, blood pressure, examination findings, results of arterial blood gas analysis, their response to transfusions, and so on. All of this should be reflected in the trial’s inclusion criteria</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12</a:t>
            </a:fld>
            <a:endParaRPr lang="uk-UA"/>
          </a:p>
        </p:txBody>
      </p:sp>
    </p:spTree>
    <p:extLst>
      <p:ext uri="{BB962C8B-B14F-4D97-AF65-F5344CB8AC3E}">
        <p14:creationId xmlns:p14="http://schemas.microsoft.com/office/powerpoint/2010/main" val="33743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exclusion criteria</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13</a:t>
            </a:fld>
            <a:endParaRPr lang="uk-UA"/>
          </a:p>
        </p:txBody>
      </p:sp>
    </p:spTree>
    <p:extLst>
      <p:ext uri="{BB962C8B-B14F-4D97-AF65-F5344CB8AC3E}">
        <p14:creationId xmlns:p14="http://schemas.microsoft.com/office/powerpoint/2010/main" val="165685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14</a:t>
            </a:fld>
            <a:endParaRPr lang="uk-UA"/>
          </a:p>
        </p:txBody>
      </p:sp>
    </p:spTree>
    <p:extLst>
      <p:ext uri="{BB962C8B-B14F-4D97-AF65-F5344CB8AC3E}">
        <p14:creationId xmlns:p14="http://schemas.microsoft.com/office/powerpoint/2010/main" val="1169169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primary economic outcome </a:t>
            </a:r>
            <a:r>
              <a:rPr lang="en-US" sz="1200" b="0" kern="1200">
                <a:solidFill>
                  <a:schemeClr val="tx1"/>
                </a:solidFill>
                <a:effectLst/>
                <a:latin typeface="+mn-lt"/>
                <a:ea typeface="+mn-ea"/>
                <a:cs typeface="+mn-cs"/>
              </a:rPr>
              <a:t>is lifetime incremental cost per QALY gained, from a health and personal social services perspective. </a:t>
            </a:r>
            <a:endParaRPr lang="en-US"/>
          </a:p>
          <a:p>
            <a:endParaRPr lang="en-US"/>
          </a:p>
        </p:txBody>
      </p:sp>
      <p:sp>
        <p:nvSpPr>
          <p:cNvPr id="4" name="Slide Number Placeholder 3"/>
          <p:cNvSpPr>
            <a:spLocks noGrp="1"/>
          </p:cNvSpPr>
          <p:nvPr>
            <p:ph type="sldNum" sz="quarter" idx="10"/>
          </p:nvPr>
        </p:nvSpPr>
        <p:spPr/>
        <p:txBody>
          <a:bodyPr/>
          <a:lstStyle/>
          <a:p>
            <a:fld id="{8DD9916C-6B1F-E842-84EB-51F0A6A12733}" type="slidenum">
              <a:t>15</a:t>
            </a:fld>
            <a:endParaRPr lang="en-US"/>
          </a:p>
        </p:txBody>
      </p:sp>
    </p:spTree>
    <p:extLst>
      <p:ext uri="{BB962C8B-B14F-4D97-AF65-F5344CB8AC3E}">
        <p14:creationId xmlns:p14="http://schemas.microsoft.com/office/powerpoint/2010/main" val="137017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  In-hospital mortality </a:t>
            </a:r>
            <a:endParaRPr lang="en-US">
              <a:effectLst/>
            </a:endParaRPr>
          </a:p>
          <a:p>
            <a:r>
              <a:rPr lang="en-US" sz="1200" b="0" kern="1200">
                <a:solidFill>
                  <a:schemeClr val="tx1"/>
                </a:solidFill>
                <a:effectLst/>
                <a:latin typeface="+mn-lt"/>
                <a:ea typeface="+mn-ea"/>
                <a:cs typeface="+mn-cs"/>
              </a:rPr>
              <a:t>-  6-month mortality </a:t>
            </a:r>
            <a:endParaRPr lang="en-US">
              <a:effectLst/>
            </a:endParaRPr>
          </a:p>
          <a:p>
            <a:r>
              <a:rPr lang="en-US" sz="1200" b="0" kern="1200">
                <a:solidFill>
                  <a:schemeClr val="tx1"/>
                </a:solidFill>
                <a:effectLst/>
                <a:latin typeface="+mn-lt"/>
                <a:ea typeface="+mn-ea"/>
                <a:cs typeface="+mn-cs"/>
              </a:rPr>
              <a:t>-  Length of stay (in hospital and intensive care unit) </a:t>
            </a:r>
            <a:endParaRPr lang="en-US">
              <a:effectLst/>
            </a:endParaRPr>
          </a:p>
          <a:p>
            <a:r>
              <a:rPr lang="en-US" sz="1200" b="0" kern="1200">
                <a:solidFill>
                  <a:schemeClr val="tx1"/>
                </a:solidFill>
                <a:effectLst/>
                <a:latin typeface="+mn-lt"/>
                <a:ea typeface="+mn-ea"/>
                <a:cs typeface="+mn-cs"/>
              </a:rPr>
              <a:t>-  24h blood product use (from injury) </a:t>
            </a:r>
            <a:endParaRPr lang="en-US">
              <a:effectLst/>
            </a:endParaRPr>
          </a:p>
          <a:p>
            <a:r>
              <a:rPr lang="en-US" sz="1200" b="0" kern="1200">
                <a:solidFill>
                  <a:schemeClr val="tx1"/>
                </a:solidFill>
                <a:effectLst/>
                <a:latin typeface="+mn-lt"/>
                <a:ea typeface="+mn-ea"/>
                <a:cs typeface="+mn-cs"/>
              </a:rPr>
              <a:t>-  Need for haemorrhage control procedure (operation or angioembolisation), defined as </a:t>
            </a:r>
            <a:endParaRPr lang="en-US">
              <a:effectLst/>
            </a:endParaRPr>
          </a:p>
          <a:p>
            <a:r>
              <a:rPr lang="en-US" sz="1200" b="0" kern="1200">
                <a:solidFill>
                  <a:schemeClr val="tx1"/>
                </a:solidFill>
                <a:effectLst/>
                <a:latin typeface="+mn-lt"/>
                <a:ea typeface="+mn-ea"/>
                <a:cs typeface="+mn-cs"/>
              </a:rPr>
              <a:t>whether such a procedure was required (from time of injury) </a:t>
            </a:r>
            <a:endParaRPr lang="en-US">
              <a:effectLst/>
            </a:endParaRPr>
          </a:p>
          <a:p>
            <a:r>
              <a:rPr lang="en-US" sz="1200" b="0" kern="1200">
                <a:solidFill>
                  <a:schemeClr val="tx1"/>
                </a:solidFill>
                <a:effectLst/>
                <a:latin typeface="+mn-lt"/>
                <a:ea typeface="+mn-ea"/>
                <a:cs typeface="+mn-cs"/>
              </a:rPr>
              <a:t>-  Time from admission to commencement of haemorrhage control procedure (REBOA, </a:t>
            </a:r>
            <a:endParaRPr lang="en-US">
              <a:effectLst/>
            </a:endParaRPr>
          </a:p>
          <a:p>
            <a:r>
              <a:rPr lang="en-US" sz="1200" b="0" kern="1200">
                <a:solidFill>
                  <a:schemeClr val="tx1"/>
                </a:solidFill>
                <a:effectLst/>
                <a:latin typeface="+mn-lt"/>
                <a:ea typeface="+mn-ea"/>
                <a:cs typeface="+mn-cs"/>
              </a:rPr>
              <a:t>operation, or angioembolisation), defined as time to balloon inflation, incision, or first </a:t>
            </a:r>
            <a:endParaRPr lang="en-US">
              <a:effectLst/>
            </a:endParaRPr>
          </a:p>
          <a:p>
            <a:r>
              <a:rPr lang="en-US" sz="1200" b="0" kern="1200">
                <a:solidFill>
                  <a:schemeClr val="tx1"/>
                </a:solidFill>
                <a:effectLst/>
                <a:latin typeface="+mn-lt"/>
                <a:ea typeface="+mn-ea"/>
                <a:cs typeface="+mn-cs"/>
              </a:rPr>
              <a:t>angiogram </a:t>
            </a:r>
            <a:endParaRPr lang="en-US">
              <a:effectLst/>
            </a:endParaRPr>
          </a:p>
          <a:p>
            <a:r>
              <a:rPr lang="en-US" sz="1200" b="0" kern="1200">
                <a:solidFill>
                  <a:schemeClr val="tx1"/>
                </a:solidFill>
                <a:effectLst/>
                <a:latin typeface="+mn-lt"/>
                <a:ea typeface="+mn-ea"/>
                <a:cs typeface="+mn-cs"/>
              </a:rPr>
              <a:t>-  Complications </a:t>
            </a:r>
            <a:endParaRPr lang="en-US">
              <a:effectLst/>
            </a:endParaRPr>
          </a:p>
          <a:p>
            <a:endParaRPr lang="en-US"/>
          </a:p>
        </p:txBody>
      </p:sp>
      <p:sp>
        <p:nvSpPr>
          <p:cNvPr id="4" name="Slide Number Placeholder 3"/>
          <p:cNvSpPr>
            <a:spLocks noGrp="1"/>
          </p:cNvSpPr>
          <p:nvPr>
            <p:ph type="sldNum" sz="quarter" idx="10"/>
          </p:nvPr>
        </p:nvSpPr>
        <p:spPr/>
        <p:txBody>
          <a:bodyPr/>
          <a:lstStyle/>
          <a:p>
            <a:fld id="{8DD9916C-6B1F-E842-84EB-51F0A6A12733}" type="slidenum">
              <a:t>16</a:t>
            </a:fld>
            <a:endParaRPr lang="en-US"/>
          </a:p>
        </p:txBody>
      </p:sp>
    </p:spTree>
    <p:extLst>
      <p:ext uri="{BB962C8B-B14F-4D97-AF65-F5344CB8AC3E}">
        <p14:creationId xmlns:p14="http://schemas.microsoft.com/office/powerpoint/2010/main" val="2739659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Hence the UK-REBOA Trial</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34</a:t>
            </a:fld>
            <a:endParaRPr lang="uk-UA"/>
          </a:p>
        </p:txBody>
      </p:sp>
    </p:spTree>
    <p:extLst>
      <p:ext uri="{BB962C8B-B14F-4D97-AF65-F5344CB8AC3E}">
        <p14:creationId xmlns:p14="http://schemas.microsoft.com/office/powerpoint/2010/main" val="35982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first of all what is REBOA?</a:t>
            </a:r>
          </a:p>
          <a:p>
            <a:r>
              <a:rPr lang="en-US" baseline="0" dirty="0" smtClean="0"/>
              <a:t>REBOA stands for </a:t>
            </a:r>
            <a:r>
              <a:rPr lang="mr-IN" baseline="0" dirty="0" smtClean="0"/>
              <a:t>…</a:t>
            </a: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DD9916C-6B1F-E842-84EB-51F0A6A12733}" type="slidenum">
              <a:t>2</a:t>
            </a:fld>
            <a:endParaRPr lang="en-US"/>
          </a:p>
        </p:txBody>
      </p:sp>
    </p:spTree>
    <p:extLst>
      <p:ext uri="{BB962C8B-B14F-4D97-AF65-F5344CB8AC3E}">
        <p14:creationId xmlns:p14="http://schemas.microsoft.com/office/powerpoint/2010/main" val="148760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idea is to temporarily place an intravascular occlusion balloon in the abdominal or thoracic aorta</a:t>
            </a:r>
          </a:p>
          <a:p>
            <a:r>
              <a:rPr lang="en-US" baseline="0" dirty="0"/>
              <a:t>With the intent of</a:t>
            </a:r>
          </a:p>
          <a:p>
            <a:pPr marL="171450" indent="-171450">
              <a:buFontTx/>
              <a:buChar char="-"/>
            </a:pPr>
            <a:r>
              <a:rPr lang="en-US" baseline="0" dirty="0" smtClean="0"/>
              <a:t>Limiting </a:t>
            </a:r>
            <a:r>
              <a:rPr lang="en-US" baseline="0" dirty="0"/>
              <a:t>further blood loss</a:t>
            </a:r>
          </a:p>
          <a:p>
            <a:pPr marL="171450" indent="-171450">
              <a:buFontTx/>
              <a:buChar char="-"/>
            </a:pPr>
            <a:r>
              <a:rPr lang="en-US" baseline="0" dirty="0"/>
              <a:t>Increase afterload, and thus cerebral and myocardial perfusion</a:t>
            </a:r>
            <a:endParaRPr lang="en-US" dirty="0"/>
          </a:p>
        </p:txBody>
      </p:sp>
      <p:sp>
        <p:nvSpPr>
          <p:cNvPr id="4" name="Slide Number Placeholder 3"/>
          <p:cNvSpPr>
            <a:spLocks noGrp="1"/>
          </p:cNvSpPr>
          <p:nvPr>
            <p:ph type="sldNum" sz="quarter" idx="10"/>
          </p:nvPr>
        </p:nvSpPr>
        <p:spPr/>
        <p:txBody>
          <a:bodyPr/>
          <a:lstStyle/>
          <a:p>
            <a:fld id="{8DD9916C-6B1F-E842-84EB-51F0A6A12733}" type="slidenum">
              <a:t>3</a:t>
            </a:fld>
            <a:endParaRPr lang="en-US"/>
          </a:p>
        </p:txBody>
      </p:sp>
    </p:spTree>
    <p:extLst>
      <p:ext uri="{BB962C8B-B14F-4D97-AF65-F5344CB8AC3E}">
        <p14:creationId xmlns:p14="http://schemas.microsoft.com/office/powerpoint/2010/main" val="293702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why this is important is that </a:t>
            </a:r>
            <a:r>
              <a:rPr lang="en-US" dirty="0" err="1" smtClean="0"/>
              <a:t>haemorrhage</a:t>
            </a:r>
            <a:r>
              <a:rPr lang="en-US" dirty="0" smtClean="0"/>
              <a:t> remains the most common cause of preventable death after injury</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4</a:t>
            </a:fld>
            <a:endParaRPr lang="uk-UA"/>
          </a:p>
        </p:txBody>
      </p:sp>
    </p:spTree>
    <p:extLst>
      <p:ext uri="{BB962C8B-B14F-4D97-AF65-F5344CB8AC3E}">
        <p14:creationId xmlns:p14="http://schemas.microsoft.com/office/powerpoint/2010/main" val="189918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REBOA is a topical at the moment</a:t>
            </a:r>
          </a:p>
          <a:p>
            <a:r>
              <a:rPr lang="en-US" dirty="0" smtClean="0"/>
              <a:t>New papers on the subject appear almost every week and REBOA features heavily in trauma conferences</a:t>
            </a:r>
            <a:endParaRPr lang="en-US" dirty="0"/>
          </a:p>
        </p:txBody>
      </p:sp>
      <p:sp>
        <p:nvSpPr>
          <p:cNvPr id="4" name="Slide Number Placeholder 3"/>
          <p:cNvSpPr>
            <a:spLocks noGrp="1"/>
          </p:cNvSpPr>
          <p:nvPr>
            <p:ph type="sldNum" sz="quarter" idx="10"/>
          </p:nvPr>
        </p:nvSpPr>
        <p:spPr/>
        <p:txBody>
          <a:bodyPr/>
          <a:lstStyle/>
          <a:p>
            <a:fld id="{8DD9916C-6B1F-E842-84EB-51F0A6A12733}" type="slidenum">
              <a:t>5</a:t>
            </a:fld>
            <a:endParaRPr lang="en-US"/>
          </a:p>
        </p:txBody>
      </p:sp>
    </p:spTree>
    <p:extLst>
      <p:ext uri="{BB962C8B-B14F-4D97-AF65-F5344CB8AC3E}">
        <p14:creationId xmlns:p14="http://schemas.microsoft.com/office/powerpoint/2010/main" val="2792131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do we need trial</a:t>
            </a:r>
          </a:p>
          <a:p>
            <a:r>
              <a:rPr lang="en-US" dirty="0" smtClean="0"/>
              <a:t>Because </a:t>
            </a:r>
            <a:r>
              <a:rPr lang="en-US" dirty="0"/>
              <a:t>we don</a:t>
            </a:r>
            <a:r>
              <a:rPr lang="mr-IN" dirty="0"/>
              <a:t>’</a:t>
            </a:r>
            <a:r>
              <a:rPr lang="en-US" dirty="0"/>
              <a:t>t know if it truly</a:t>
            </a:r>
            <a:r>
              <a:rPr lang="en-US" baseline="0" dirty="0"/>
              <a:t> makes a difference</a:t>
            </a:r>
          </a:p>
          <a:p>
            <a:r>
              <a:rPr lang="en-US" baseline="0" dirty="0"/>
              <a:t>For sure, it’s conceptually very attractive</a:t>
            </a:r>
          </a:p>
          <a:p>
            <a:r>
              <a:rPr lang="en-US" baseline="0" dirty="0"/>
              <a:t>But it has to be properly evaluated</a:t>
            </a:r>
          </a:p>
          <a:p>
            <a:r>
              <a:rPr lang="en-US" baseline="0" dirty="0"/>
              <a:t>Until now, there have only been case series, historical comparisons, and unmatched prospective comparisons</a:t>
            </a:r>
          </a:p>
          <a:p>
            <a:r>
              <a:rPr lang="en-US" baseline="0" dirty="0"/>
              <a:t>If we want to know if it really makes a difference, we have to conduct a trial</a:t>
            </a:r>
          </a:p>
          <a:p>
            <a:endParaRPr lang="en-US" dirty="0"/>
          </a:p>
        </p:txBody>
      </p:sp>
      <p:sp>
        <p:nvSpPr>
          <p:cNvPr id="4" name="Slide Number Placeholder 3"/>
          <p:cNvSpPr>
            <a:spLocks noGrp="1"/>
          </p:cNvSpPr>
          <p:nvPr>
            <p:ph type="sldNum" sz="quarter" idx="10"/>
          </p:nvPr>
        </p:nvSpPr>
        <p:spPr/>
        <p:txBody>
          <a:bodyPr/>
          <a:lstStyle/>
          <a:p>
            <a:fld id="{8DD9916C-6B1F-E842-84EB-51F0A6A12733}" type="slidenum">
              <a:t>6</a:t>
            </a:fld>
            <a:endParaRPr lang="en-US"/>
          </a:p>
        </p:txBody>
      </p:sp>
    </p:spTree>
    <p:extLst>
      <p:ext uri="{BB962C8B-B14F-4D97-AF65-F5344CB8AC3E}">
        <p14:creationId xmlns:p14="http://schemas.microsoft.com/office/powerpoint/2010/main" val="27921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Hence the UK-REBOA Trial</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7</a:t>
            </a:fld>
            <a:endParaRPr lang="uk-UA"/>
          </a:p>
        </p:txBody>
      </p:sp>
    </p:spTree>
    <p:extLst>
      <p:ext uri="{BB962C8B-B14F-4D97-AF65-F5344CB8AC3E}">
        <p14:creationId xmlns:p14="http://schemas.microsoft.com/office/powerpoint/2010/main" val="89425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UK-REBOA Trial is a pragmatic </a:t>
            </a:r>
            <a:r>
              <a:rPr lang="en-US" dirty="0" err="1" smtClean="0"/>
              <a:t>multicentre</a:t>
            </a:r>
            <a:r>
              <a:rPr lang="en-US" dirty="0" smtClean="0"/>
              <a:t> Bayesian consequential </a:t>
            </a:r>
            <a:r>
              <a:rPr lang="en-US" dirty="0" err="1" smtClean="0"/>
              <a:t>randomised</a:t>
            </a:r>
            <a:r>
              <a:rPr lang="en-US" dirty="0" smtClean="0"/>
              <a:t> controlled trial</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8</a:t>
            </a:fld>
            <a:endParaRPr lang="uk-UA"/>
          </a:p>
        </p:txBody>
      </p:sp>
    </p:spTree>
    <p:extLst>
      <p:ext uri="{BB962C8B-B14F-4D97-AF65-F5344CB8AC3E}">
        <p14:creationId xmlns:p14="http://schemas.microsoft.com/office/powerpoint/2010/main" val="79726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trial compares standard major trauma </a:t>
            </a:r>
            <a:r>
              <a:rPr lang="en-US" dirty="0" err="1" smtClean="0"/>
              <a:t>centre</a:t>
            </a:r>
            <a:r>
              <a:rPr lang="en-US" dirty="0" smtClean="0"/>
              <a:t> care with standard major trauma </a:t>
            </a:r>
            <a:r>
              <a:rPr lang="en-US" dirty="0" err="1" smtClean="0"/>
              <a:t>centre</a:t>
            </a:r>
            <a:r>
              <a:rPr lang="en-US" dirty="0" smtClean="0"/>
              <a:t> care plus REBOA</a:t>
            </a:r>
            <a:endParaRPr lang="en-US" dirty="0"/>
          </a:p>
        </p:txBody>
      </p:sp>
      <p:sp>
        <p:nvSpPr>
          <p:cNvPr id="4" name="Slide Number Placeholder 3"/>
          <p:cNvSpPr>
            <a:spLocks noGrp="1"/>
          </p:cNvSpPr>
          <p:nvPr>
            <p:ph type="sldNum" sz="quarter" idx="10"/>
          </p:nvPr>
        </p:nvSpPr>
        <p:spPr/>
        <p:txBody>
          <a:bodyPr/>
          <a:lstStyle/>
          <a:p>
            <a:fld id="{8DD9916C-6B1F-E842-84EB-51F0A6A12733}" type="slidenum">
              <a:rPr lang="uk-UA" smtClean="0"/>
              <a:t>9</a:t>
            </a:fld>
            <a:endParaRPr lang="uk-UA"/>
          </a:p>
        </p:txBody>
      </p:sp>
    </p:spTree>
    <p:extLst>
      <p:ext uri="{BB962C8B-B14F-4D97-AF65-F5344CB8AC3E}">
        <p14:creationId xmlns:p14="http://schemas.microsoft.com/office/powerpoint/2010/main" val="1959269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69806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383587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24695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41963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57C0FBC-23DD-814B-8E86-1ACB45A87CC8}" type="datetimeFigureOut">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321319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57C0FBC-23DD-814B-8E86-1ACB45A87CC8}" type="datetimeFigureOut">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423251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57C0FBC-23DD-814B-8E86-1ACB45A87CC8}" type="datetimeFigureOut">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743857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57C0FBC-23DD-814B-8E86-1ACB45A87CC8}" type="datetimeFigureOut">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95792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7C0FBC-23DD-814B-8E86-1ACB45A87CC8}" type="datetimeFigureOut">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120363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57C0FBC-23DD-814B-8E86-1ACB45A87CC8}" type="datetimeFigureOut">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92098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57C0FBC-23DD-814B-8E86-1ACB45A87CC8}" type="datetimeFigureOut">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5A484-232E-814F-A16B-3AFEAAF9073F}" type="slidenum">
              <a:t>‹#›</a:t>
            </a:fld>
            <a:endParaRPr lang="en-US"/>
          </a:p>
        </p:txBody>
      </p:sp>
    </p:spTree>
    <p:extLst>
      <p:ext uri="{BB962C8B-B14F-4D97-AF65-F5344CB8AC3E}">
        <p14:creationId xmlns:p14="http://schemas.microsoft.com/office/powerpoint/2010/main" val="21221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C0FBC-23DD-814B-8E86-1ACB45A87CC8}" type="datetimeFigureOut">
              <a:t>4/17/2019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pic>
        <p:nvPicPr>
          <p:cNvPr id="7" name="Picture 3" descr="hsru light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428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85750" y="285750"/>
            <a:ext cx="792163"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0038" y="1196975"/>
            <a:ext cx="882650" cy="50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6510">
                <a:solidFill>
                  <a:srgbClr val="4D4D4D"/>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C:\Users\HSU146\AppData\Local\Microsoft\Windows\Temporary Internet Files\Content.Outlook\SFEXZHIV\CSO Chief Scientist Office (5).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0163" y="6157913"/>
            <a:ext cx="13335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4" descr="S:\Shared\Resources\HSRUtemplates\Logos\UoA_Primary_Logo_RGB.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688" y="5661025"/>
            <a:ext cx="1331912"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UK REBOA Trial Logo 12-3.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42219" y="6356350"/>
            <a:ext cx="2406950" cy="442975"/>
          </a:xfrm>
          <a:prstGeom prst="rect">
            <a:avLst/>
          </a:prstGeom>
        </p:spPr>
      </p:pic>
    </p:spTree>
    <p:extLst>
      <p:ext uri="{BB962C8B-B14F-4D97-AF65-F5344CB8AC3E}">
        <p14:creationId xmlns:p14="http://schemas.microsoft.com/office/powerpoint/2010/main" val="3356743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84439" y="4662948"/>
            <a:ext cx="6400800" cy="1752600"/>
          </a:xfrm>
        </p:spPr>
        <p:txBody>
          <a:bodyPr>
            <a:normAutofit/>
          </a:bodyPr>
          <a:lstStyle/>
          <a:p>
            <a:r>
              <a:rPr lang="en-US" sz="2000"/>
              <a:t>Jan Jansen </a:t>
            </a:r>
          </a:p>
          <a:p>
            <a:r>
              <a:rPr lang="en-US" sz="2000"/>
              <a:t>Chief Investigator</a:t>
            </a:r>
          </a:p>
          <a:p>
            <a:r>
              <a:rPr lang="en-US" sz="2000"/>
              <a:t>Health Services Research Unit, University of Aberdeen</a:t>
            </a:r>
          </a:p>
        </p:txBody>
      </p:sp>
      <p:pic>
        <p:nvPicPr>
          <p:cNvPr id="4" name="Picture 3" descr="UK REBOA Trial Logo 1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502" y="709412"/>
            <a:ext cx="7199949" cy="1325077"/>
          </a:xfrm>
          <a:prstGeom prst="rect">
            <a:avLst/>
          </a:prstGeom>
        </p:spPr>
      </p:pic>
      <p:sp>
        <p:nvSpPr>
          <p:cNvPr id="5" name="Subtitle 2"/>
          <p:cNvSpPr txBox="1">
            <a:spLocks/>
          </p:cNvSpPr>
          <p:nvPr/>
        </p:nvSpPr>
        <p:spPr>
          <a:xfrm>
            <a:off x="1204452" y="2595520"/>
            <a:ext cx="815258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6000" b="1">
                <a:solidFill>
                  <a:schemeClr val="bg1">
                    <a:lumMod val="50000"/>
                  </a:schemeClr>
                </a:solidFill>
              </a:rPr>
              <a:t>Overview</a:t>
            </a:r>
          </a:p>
        </p:txBody>
      </p:sp>
      <p:sp>
        <p:nvSpPr>
          <p:cNvPr id="6" name="Rectangle 5"/>
          <p:cNvSpPr/>
          <p:nvPr/>
        </p:nvSpPr>
        <p:spPr>
          <a:xfrm>
            <a:off x="6342303" y="6019030"/>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60931712"/>
      </p:ext>
    </p:extLst>
  </p:cSld>
  <p:clrMapOvr>
    <a:masterClrMapping/>
  </p:clrMapOvr>
  <mc:AlternateContent xmlns:mc="http://schemas.openxmlformats.org/markup-compatibility/2006" xmlns:p14="http://schemas.microsoft.com/office/powerpoint/2010/main">
    <mc:Choice Requires="p14">
      <p:transition spd="slow" p14:dur="2000" advTm="12817"/>
    </mc:Choice>
    <mc:Fallback xmlns="">
      <p:transition spd="slow" advTm="1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a:t>In-hospital</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4165064"/>
      </p:ext>
    </p:extLst>
  </p:cSld>
  <p:clrMapOvr>
    <a:masterClrMapping/>
  </p:clrMapOvr>
  <mc:AlternateContent xmlns:mc="http://schemas.openxmlformats.org/markup-compatibility/2006" xmlns:p14="http://schemas.microsoft.com/office/powerpoint/2010/main">
    <mc:Choice Requires="p14">
      <p:transition spd="slow" p14:dur="2000" advTm="15809"/>
    </mc:Choice>
    <mc:Fallback xmlns="">
      <p:transition spd="slow" advTm="1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a:t>Inclusion criteria</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64707917"/>
      </p:ext>
    </p:extLst>
  </p:cSld>
  <p:clrMapOvr>
    <a:masterClrMapping/>
  </p:clrMapOvr>
  <mc:AlternateContent xmlns:mc="http://schemas.openxmlformats.org/markup-compatibility/2006" xmlns:p14="http://schemas.microsoft.com/office/powerpoint/2010/main">
    <mc:Choice Requires="p14">
      <p:transition spd="slow" p14:dur="2000" advTm="8223"/>
    </mc:Choice>
    <mc:Fallback xmlns="">
      <p:transition spd="slow" advTm="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6173" y="1004570"/>
            <a:ext cx="7059357" cy="4525963"/>
          </a:xfrm>
        </p:spPr>
        <p:txBody>
          <a:bodyPr/>
          <a:lstStyle/>
          <a:p>
            <a:pPr marL="0" indent="0" algn="ctr">
              <a:buNone/>
            </a:pPr>
            <a:r>
              <a:rPr lang="en-US"/>
              <a:t>Adult trauma patients (aged, or believed to be aged, 16 years or older)</a:t>
            </a:r>
          </a:p>
          <a:p>
            <a:pPr marL="0" indent="0" algn="ctr">
              <a:buNone/>
            </a:pPr>
            <a:endParaRPr lang="en-US"/>
          </a:p>
          <a:p>
            <a:pPr marL="0" indent="0" algn="ctr">
              <a:buNone/>
            </a:pPr>
            <a:r>
              <a:rPr lang="en-US"/>
              <a:t>with confirmed or suspected life-threatening torso haemorrhage</a:t>
            </a:r>
          </a:p>
          <a:p>
            <a:pPr marL="0" indent="0" algn="ctr">
              <a:buNone/>
            </a:pPr>
            <a:endParaRPr lang="en-US"/>
          </a:p>
          <a:p>
            <a:pPr marL="0" indent="0" algn="ctr">
              <a:buNone/>
            </a:pPr>
            <a:r>
              <a:rPr lang="en-US"/>
              <a:t>which is thought to be amenable to adjunctive treatment with REBOA</a:t>
            </a:r>
          </a:p>
          <a:p>
            <a:pPr algn="ct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14535534"/>
      </p:ext>
    </p:extLst>
  </p:cSld>
  <p:clrMapOvr>
    <a:masterClrMapping/>
  </p:clrMapOvr>
  <mc:AlternateContent xmlns:mc="http://schemas.openxmlformats.org/markup-compatibility/2006" xmlns:p14="http://schemas.microsoft.com/office/powerpoint/2010/main">
    <mc:Choice Requires="p14">
      <p:transition spd="slow" p14:dur="2000" advTm="88474"/>
    </mc:Choice>
    <mc:Fallback xmlns="">
      <p:transition spd="slow" advTm="8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a:t>Exclusion criteria</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03994282"/>
      </p:ext>
    </p:extLst>
  </p:cSld>
  <p:clrMapOvr>
    <a:masterClrMapping/>
  </p:clrMapOvr>
  <mc:AlternateContent xmlns:mc="http://schemas.openxmlformats.org/markup-compatibility/2006" xmlns:p14="http://schemas.microsoft.com/office/powerpoint/2010/main">
    <mc:Choice Requires="p14">
      <p:transition spd="slow" p14:dur="2000" advTm="3874"/>
    </mc:Choice>
    <mc:Fallback xmlns="">
      <p:transition spd="slow" advTm="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3312" y="1199733"/>
            <a:ext cx="7165183" cy="4525963"/>
          </a:xfrm>
        </p:spPr>
        <p:txBody>
          <a:bodyPr/>
          <a:lstStyle/>
          <a:p>
            <a:pPr marL="0" indent="0" algn="ctr">
              <a:buNone/>
            </a:pPr>
            <a:r>
              <a:rPr lang="en-US"/>
              <a:t>Women known or thought to be pregnant</a:t>
            </a:r>
          </a:p>
          <a:p>
            <a:pPr marL="0" indent="0" algn="ctr">
              <a:buNone/>
            </a:pPr>
            <a:endParaRPr lang="en-US"/>
          </a:p>
          <a:p>
            <a:pPr marL="0" indent="0" algn="ctr">
              <a:buNone/>
            </a:pPr>
            <a:r>
              <a:rPr lang="en-US"/>
              <a:t>Children (aged, or believed to be </a:t>
            </a:r>
            <a:br>
              <a:rPr lang="en-US"/>
            </a:br>
            <a:r>
              <a:rPr lang="en-US"/>
              <a:t>aged 15 or younger)</a:t>
            </a:r>
          </a:p>
          <a:p>
            <a:pPr marL="0" indent="0" algn="ctr">
              <a:buNone/>
            </a:pPr>
            <a:endParaRPr lang="en-US"/>
          </a:p>
          <a:p>
            <a:pPr marL="0" indent="0" algn="ctr">
              <a:buNone/>
            </a:pPr>
            <a:r>
              <a:rPr lang="en-US"/>
              <a:t>Patients with injuries which are deemed unsurvivable on clinical grounds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8617059"/>
      </p:ext>
    </p:extLst>
  </p:cSld>
  <p:clrMapOvr>
    <a:masterClrMapping/>
  </p:clrMapOvr>
  <mc:AlternateContent xmlns:mc="http://schemas.openxmlformats.org/markup-compatibility/2006" xmlns:p14="http://schemas.microsoft.com/office/powerpoint/2010/main">
    <mc:Choice Requires="p14">
      <p:transition spd="slow" p14:dur="2000" advTm="26477"/>
    </mc:Choice>
    <mc:Fallback xmlns="">
      <p:transition spd="slow" advTm="26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a:t>Primary clinical outcome: </a:t>
            </a:r>
            <a:br>
              <a:rPr lang="en-US"/>
            </a:br>
            <a:r>
              <a:rPr lang="en-US"/>
              <a:t>90-day mortality</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28823883"/>
      </p:ext>
    </p:extLst>
  </p:cSld>
  <p:clrMapOvr>
    <a:masterClrMapping/>
  </p:clrMapOvr>
  <mc:AlternateContent xmlns:mc="http://schemas.openxmlformats.org/markup-compatibility/2006" xmlns:p14="http://schemas.microsoft.com/office/powerpoint/2010/main">
    <mc:Choice Requires="p14">
      <p:transition spd="slow" p14:dur="2000" advTm="49536"/>
    </mc:Choice>
    <mc:Fallback xmlns="">
      <p:transition spd="slow" advTm="4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877" y="2486896"/>
            <a:ext cx="8229600" cy="1143000"/>
          </a:xfrm>
        </p:spPr>
        <p:txBody>
          <a:bodyPr/>
          <a:lstStyle/>
          <a:p>
            <a:r>
              <a:rPr lang="en-US"/>
              <a:t>Secondary outcomes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94571887"/>
      </p:ext>
    </p:extLst>
  </p:cSld>
  <p:clrMapOvr>
    <a:masterClrMapping/>
  </p:clrMapOvr>
  <mc:AlternateContent xmlns:mc="http://schemas.openxmlformats.org/markup-compatibility/2006" xmlns:p14="http://schemas.microsoft.com/office/powerpoint/2010/main">
    <mc:Choice Requires="p14">
      <p:transition spd="slow" p14:dur="2000" advTm="48368"/>
    </mc:Choice>
    <mc:Fallback xmlns="">
      <p:transition spd="slow" advTm="4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80337053"/>
      </p:ext>
    </p:extLst>
  </p:cSld>
  <p:clrMapOvr>
    <a:masterClrMapping/>
  </p:clrMapOvr>
  <mc:AlternateContent xmlns:mc="http://schemas.openxmlformats.org/markup-compatibility/2006" xmlns:p14="http://schemas.microsoft.com/office/powerpoint/2010/main">
    <mc:Choice Requires="p14">
      <p:transition spd="slow" p14:dur="2000" advTm="3280"/>
    </mc:Choice>
    <mc:Fallback xmlns="">
      <p:transition spd="slow" advTm="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sp>
        <p:nvSpPr>
          <p:cNvPr id="18" name="Rectangle 17"/>
          <p:cNvSpPr/>
          <p:nvPr/>
        </p:nvSpPr>
        <p:spPr>
          <a:xfrm>
            <a:off x="7451735" y="2424232"/>
            <a:ext cx="571317" cy="2387772"/>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dirty="0">
                <a:solidFill>
                  <a:srgbClr val="FFFFFF"/>
                </a:solidFill>
                <a:latin typeface="Arial Narrow"/>
                <a:cs typeface="Arial Narrow"/>
              </a:rPr>
              <a:t>ALLOCATION</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30048896"/>
      </p:ext>
    </p:extLst>
  </p:cSld>
  <p:clrMapOvr>
    <a:masterClrMapping/>
  </p:clrMapOvr>
  <mc:AlternateContent xmlns:mc="http://schemas.openxmlformats.org/markup-compatibility/2006" xmlns:p14="http://schemas.microsoft.com/office/powerpoint/2010/main">
    <mc:Choice Requires="p14">
      <p:transition spd="slow" p14:dur="2000" advTm="621"/>
    </mc:Choice>
    <mc:Fallback xmlns="">
      <p:transition spd="slow" advTm="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sp>
        <p:nvSpPr>
          <p:cNvPr id="18" name="Rectangle 17"/>
          <p:cNvSpPr/>
          <p:nvPr/>
        </p:nvSpPr>
        <p:spPr>
          <a:xfrm>
            <a:off x="7451735" y="2424232"/>
            <a:ext cx="571317" cy="2387772"/>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dirty="0">
                <a:solidFill>
                  <a:srgbClr val="FFFFFF"/>
                </a:solidFill>
                <a:latin typeface="Arial Narrow"/>
                <a:cs typeface="Arial Narrow"/>
              </a:rPr>
              <a:t>ALLOCATION</a:t>
            </a:r>
          </a:p>
        </p:txBody>
      </p:sp>
      <p:sp>
        <p:nvSpPr>
          <p:cNvPr id="19" name="Rectangle 18"/>
          <p:cNvSpPr/>
          <p:nvPr/>
        </p:nvSpPr>
        <p:spPr>
          <a:xfrm>
            <a:off x="7451735" y="4812004"/>
            <a:ext cx="571317" cy="1341637"/>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FOLLOW-UP AND ANALYSIS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30048896"/>
      </p:ext>
    </p:extLst>
  </p:cSld>
  <p:clrMapOvr>
    <a:masterClrMapping/>
  </p:clrMapOvr>
  <mc:AlternateContent xmlns:mc="http://schemas.openxmlformats.org/markup-compatibility/2006" xmlns:p14="http://schemas.microsoft.com/office/powerpoint/2010/main">
    <mc:Choice Requires="p14">
      <p:transition spd="slow" p14:dur="2000" advTm="720"/>
    </mc:Choice>
    <mc:Fallback xmlns="">
      <p:transition spd="slow" advTm="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013" y="2486896"/>
            <a:ext cx="8229600" cy="1143000"/>
          </a:xfrm>
        </p:spPr>
        <p:txBody>
          <a:bodyPr/>
          <a:lstStyle/>
          <a:p>
            <a:r>
              <a:rPr lang="en-US"/>
              <a:t>What is REBOA?</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417870"/>
      </p:ext>
    </p:extLst>
  </p:cSld>
  <p:clrMapOvr>
    <a:masterClrMapping/>
  </p:clrMapOvr>
  <mc:AlternateContent xmlns:mc="http://schemas.openxmlformats.org/markup-compatibility/2006" xmlns:p14="http://schemas.microsoft.com/office/powerpoint/2010/main">
    <mc:Choice Requires="p14">
      <p:transition spd="slow" p14:dur="2000" advTm="7488"/>
    </mc:Choice>
    <mc:Fallback xmlns="">
      <p:transition spd="slow" advTm="7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4" name="Rectangle 3"/>
          <p:cNvSpPr/>
          <p:nvPr/>
        </p:nvSpPr>
        <p:spPr>
          <a:xfrm>
            <a:off x="4079369" y="680493"/>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Patient meets entry criteria</a:t>
            </a:r>
          </a:p>
        </p:txBody>
      </p:sp>
      <p:sp>
        <p:nvSpPr>
          <p:cNvPr id="5" name="Rectangle 4"/>
          <p:cNvSpPr/>
          <p:nvPr/>
        </p:nvSpPr>
        <p:spPr>
          <a:xfrm>
            <a:off x="4079369" y="170822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Randomisation</a:t>
            </a:r>
          </a:p>
        </p:txBody>
      </p:sp>
      <p:cxnSp>
        <p:nvCxnSpPr>
          <p:cNvPr id="10" name="Straight Arrow Connector 9"/>
          <p:cNvCxnSpPr>
            <a:stCxn id="4" idx="2"/>
            <a:endCxn id="5" idx="0"/>
          </p:cNvCxnSpPr>
          <p:nvPr/>
        </p:nvCxnSpPr>
        <p:spPr>
          <a:xfrm>
            <a:off x="4892856" y="1396499"/>
            <a:ext cx="0" cy="311728"/>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sp>
        <p:nvSpPr>
          <p:cNvPr id="18" name="Rectangle 17"/>
          <p:cNvSpPr/>
          <p:nvPr/>
        </p:nvSpPr>
        <p:spPr>
          <a:xfrm>
            <a:off x="7451735" y="2424232"/>
            <a:ext cx="571317" cy="2387772"/>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dirty="0">
                <a:solidFill>
                  <a:srgbClr val="FFFFFF"/>
                </a:solidFill>
                <a:latin typeface="Arial Narrow"/>
                <a:cs typeface="Arial Narrow"/>
              </a:rPr>
              <a:t>ALLOCATION</a:t>
            </a:r>
          </a:p>
        </p:txBody>
      </p:sp>
      <p:sp>
        <p:nvSpPr>
          <p:cNvPr id="19" name="Rectangle 18"/>
          <p:cNvSpPr/>
          <p:nvPr/>
        </p:nvSpPr>
        <p:spPr>
          <a:xfrm>
            <a:off x="7451735" y="4812004"/>
            <a:ext cx="571317" cy="1341637"/>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FOLLOW-UP AND ANALYSIS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7065167"/>
      </p:ext>
    </p:extLst>
  </p:cSld>
  <p:clrMapOvr>
    <a:masterClrMapping/>
  </p:clrMapOvr>
  <mc:AlternateContent xmlns:mc="http://schemas.openxmlformats.org/markup-compatibility/2006" xmlns:p14="http://schemas.microsoft.com/office/powerpoint/2010/main">
    <mc:Choice Requires="p14">
      <p:transition spd="slow" p14:dur="2000" advTm="10470"/>
    </mc:Choice>
    <mc:Fallback xmlns="">
      <p:transition spd="slow" advTm="1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4" name="Rectangle 3"/>
          <p:cNvSpPr/>
          <p:nvPr/>
        </p:nvSpPr>
        <p:spPr>
          <a:xfrm>
            <a:off x="4079369" y="680493"/>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Patient meets entry criteria</a:t>
            </a:r>
          </a:p>
        </p:txBody>
      </p:sp>
      <p:sp>
        <p:nvSpPr>
          <p:cNvPr id="5" name="Rectangle 4"/>
          <p:cNvSpPr/>
          <p:nvPr/>
        </p:nvSpPr>
        <p:spPr>
          <a:xfrm>
            <a:off x="4079369" y="170822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Randomisation</a:t>
            </a:r>
          </a:p>
        </p:txBody>
      </p:sp>
      <p:sp>
        <p:nvSpPr>
          <p:cNvPr id="6" name="Rectangle 5"/>
          <p:cNvSpPr/>
          <p:nvPr/>
        </p:nvSpPr>
        <p:spPr>
          <a:xfrm>
            <a:off x="3065465" y="272214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Allocated to standard care plus REBOA</a:t>
            </a:r>
          </a:p>
        </p:txBody>
      </p:sp>
      <p:sp>
        <p:nvSpPr>
          <p:cNvPr id="7" name="Rectangle 6"/>
          <p:cNvSpPr/>
          <p:nvPr/>
        </p:nvSpPr>
        <p:spPr>
          <a:xfrm>
            <a:off x="5071993" y="272214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Allocated to standard care</a:t>
            </a:r>
          </a:p>
        </p:txBody>
      </p:sp>
      <p:cxnSp>
        <p:nvCxnSpPr>
          <p:cNvPr id="10" name="Straight Arrow Connector 9"/>
          <p:cNvCxnSpPr>
            <a:stCxn id="4" idx="2"/>
            <a:endCxn id="5" idx="0"/>
          </p:cNvCxnSpPr>
          <p:nvPr/>
        </p:nvCxnSpPr>
        <p:spPr>
          <a:xfrm>
            <a:off x="4892856" y="1396499"/>
            <a:ext cx="0" cy="311728"/>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5" name="Elbow Connector 14"/>
          <p:cNvCxnSpPr>
            <a:stCxn id="5" idx="2"/>
            <a:endCxn id="6" idx="0"/>
          </p:cNvCxnSpPr>
          <p:nvPr/>
        </p:nvCxnSpPr>
        <p:spPr>
          <a:xfrm rot="5400000">
            <a:off x="4236947" y="2066238"/>
            <a:ext cx="297914" cy="1013904"/>
          </a:xfrm>
          <a:prstGeom prst="bent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6" name="Elbow Connector 15"/>
          <p:cNvCxnSpPr>
            <a:stCxn id="5" idx="2"/>
            <a:endCxn id="7" idx="0"/>
          </p:cNvCxnSpPr>
          <p:nvPr/>
        </p:nvCxnSpPr>
        <p:spPr>
          <a:xfrm rot="16200000" flipH="1">
            <a:off x="5240211" y="2076878"/>
            <a:ext cx="297914" cy="992624"/>
          </a:xfrm>
          <a:prstGeom prst="bent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sp>
        <p:nvSpPr>
          <p:cNvPr id="18" name="Rectangle 17"/>
          <p:cNvSpPr/>
          <p:nvPr/>
        </p:nvSpPr>
        <p:spPr>
          <a:xfrm>
            <a:off x="7451735" y="2424232"/>
            <a:ext cx="571317" cy="2387772"/>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dirty="0">
                <a:solidFill>
                  <a:srgbClr val="FFFFFF"/>
                </a:solidFill>
                <a:latin typeface="Arial Narrow"/>
                <a:cs typeface="Arial Narrow"/>
              </a:rPr>
              <a:t>ALLOCATION</a:t>
            </a:r>
          </a:p>
        </p:txBody>
      </p:sp>
      <p:sp>
        <p:nvSpPr>
          <p:cNvPr id="19" name="Rectangle 18"/>
          <p:cNvSpPr/>
          <p:nvPr/>
        </p:nvSpPr>
        <p:spPr>
          <a:xfrm>
            <a:off x="7451735" y="4812004"/>
            <a:ext cx="571317" cy="1341637"/>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FOLLOW-UP AND ANALYSIS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7065167"/>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4" name="Rectangle 3"/>
          <p:cNvSpPr/>
          <p:nvPr/>
        </p:nvSpPr>
        <p:spPr>
          <a:xfrm>
            <a:off x="4079369" y="680493"/>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Patient meets entry criteria</a:t>
            </a:r>
          </a:p>
        </p:txBody>
      </p:sp>
      <p:sp>
        <p:nvSpPr>
          <p:cNvPr id="5" name="Rectangle 4"/>
          <p:cNvSpPr/>
          <p:nvPr/>
        </p:nvSpPr>
        <p:spPr>
          <a:xfrm>
            <a:off x="4079369" y="170822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Randomisation</a:t>
            </a:r>
          </a:p>
        </p:txBody>
      </p:sp>
      <p:sp>
        <p:nvSpPr>
          <p:cNvPr id="6" name="Rectangle 5"/>
          <p:cNvSpPr/>
          <p:nvPr/>
        </p:nvSpPr>
        <p:spPr>
          <a:xfrm>
            <a:off x="3065465" y="272214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Allocated to standard care plus REBOA</a:t>
            </a:r>
          </a:p>
        </p:txBody>
      </p:sp>
      <p:sp>
        <p:nvSpPr>
          <p:cNvPr id="7" name="Rectangle 6"/>
          <p:cNvSpPr/>
          <p:nvPr/>
        </p:nvSpPr>
        <p:spPr>
          <a:xfrm>
            <a:off x="5071993" y="272214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Allocated to standard care</a:t>
            </a:r>
          </a:p>
        </p:txBody>
      </p:sp>
      <p:sp>
        <p:nvSpPr>
          <p:cNvPr id="8" name="Rectangle 7"/>
          <p:cNvSpPr/>
          <p:nvPr/>
        </p:nvSpPr>
        <p:spPr>
          <a:xfrm>
            <a:off x="3065465" y="3861418"/>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latin typeface="Arial Narrow"/>
                <a:cs typeface="Arial Narrow"/>
              </a:rPr>
              <a:t>Received/did not receive </a:t>
            </a:r>
            <a:r>
              <a:rPr lang="en-US" sz="1200" dirty="0">
                <a:latin typeface="Arial Narrow"/>
                <a:cs typeface="Arial Narrow"/>
              </a:rPr>
              <a:t>standard care plus REBOA</a:t>
            </a:r>
          </a:p>
        </p:txBody>
      </p:sp>
      <p:sp>
        <p:nvSpPr>
          <p:cNvPr id="9" name="Rectangle 8"/>
          <p:cNvSpPr/>
          <p:nvPr/>
        </p:nvSpPr>
        <p:spPr>
          <a:xfrm>
            <a:off x="5071993" y="3861418"/>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latin typeface="Arial Narrow"/>
                <a:cs typeface="Arial Narrow"/>
              </a:rPr>
              <a:t>Received/did not receive </a:t>
            </a:r>
            <a:r>
              <a:rPr lang="en-US" sz="1200" dirty="0">
                <a:latin typeface="Arial Narrow"/>
                <a:cs typeface="Arial Narrow"/>
              </a:rPr>
              <a:t>standard care</a:t>
            </a:r>
          </a:p>
        </p:txBody>
      </p:sp>
      <p:cxnSp>
        <p:nvCxnSpPr>
          <p:cNvPr id="10" name="Straight Arrow Connector 9"/>
          <p:cNvCxnSpPr>
            <a:stCxn id="4" idx="2"/>
            <a:endCxn id="5" idx="0"/>
          </p:cNvCxnSpPr>
          <p:nvPr/>
        </p:nvCxnSpPr>
        <p:spPr>
          <a:xfrm>
            <a:off x="4892856" y="1396499"/>
            <a:ext cx="0" cy="311728"/>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6" idx="2"/>
            <a:endCxn id="8" idx="0"/>
          </p:cNvCxnSpPr>
          <p:nvPr/>
        </p:nvCxnSpPr>
        <p:spPr>
          <a:xfrm>
            <a:off x="3878952" y="3438153"/>
            <a:ext cx="0" cy="423265"/>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7" idx="2"/>
            <a:endCxn id="9" idx="0"/>
          </p:cNvCxnSpPr>
          <p:nvPr/>
        </p:nvCxnSpPr>
        <p:spPr>
          <a:xfrm>
            <a:off x="5885480" y="3438153"/>
            <a:ext cx="0" cy="423265"/>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5" name="Elbow Connector 14"/>
          <p:cNvCxnSpPr>
            <a:stCxn id="5" idx="2"/>
            <a:endCxn id="6" idx="0"/>
          </p:cNvCxnSpPr>
          <p:nvPr/>
        </p:nvCxnSpPr>
        <p:spPr>
          <a:xfrm rot="5400000">
            <a:off x="4236947" y="2066238"/>
            <a:ext cx="297914" cy="1013904"/>
          </a:xfrm>
          <a:prstGeom prst="bent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6" name="Elbow Connector 15"/>
          <p:cNvCxnSpPr>
            <a:stCxn id="5" idx="2"/>
            <a:endCxn id="7" idx="0"/>
          </p:cNvCxnSpPr>
          <p:nvPr/>
        </p:nvCxnSpPr>
        <p:spPr>
          <a:xfrm rot="16200000" flipH="1">
            <a:off x="5240211" y="2076878"/>
            <a:ext cx="297914" cy="992624"/>
          </a:xfrm>
          <a:prstGeom prst="bent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sp>
        <p:nvSpPr>
          <p:cNvPr id="18" name="Rectangle 17"/>
          <p:cNvSpPr/>
          <p:nvPr/>
        </p:nvSpPr>
        <p:spPr>
          <a:xfrm>
            <a:off x="7451735" y="2424232"/>
            <a:ext cx="571317" cy="2387772"/>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dirty="0">
                <a:solidFill>
                  <a:srgbClr val="FFFFFF"/>
                </a:solidFill>
                <a:latin typeface="Arial Narrow"/>
                <a:cs typeface="Arial Narrow"/>
              </a:rPr>
              <a:t>ALLOCATION</a:t>
            </a:r>
          </a:p>
        </p:txBody>
      </p:sp>
      <p:sp>
        <p:nvSpPr>
          <p:cNvPr id="19" name="Rectangle 18"/>
          <p:cNvSpPr/>
          <p:nvPr/>
        </p:nvSpPr>
        <p:spPr>
          <a:xfrm>
            <a:off x="7451735" y="4812004"/>
            <a:ext cx="571317" cy="1341637"/>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FOLLOW-UP AND ANALYSIS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7065167"/>
      </p:ext>
    </p:extLst>
  </p:cSld>
  <p:clrMapOvr>
    <a:masterClrMapping/>
  </p:clrMapOvr>
  <mc:AlternateContent xmlns:mc="http://schemas.openxmlformats.org/markup-compatibility/2006" xmlns:p14="http://schemas.microsoft.com/office/powerpoint/2010/main">
    <mc:Choice Requires="p14">
      <p:transition spd="slow" p14:dur="2000" advTm="6626"/>
    </mc:Choice>
    <mc:Fallback xmlns="">
      <p:transition spd="slow" advTm="6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2803" y="402491"/>
            <a:ext cx="5760250" cy="5751150"/>
          </a:xfrm>
          <a:prstGeom prst="rect">
            <a:avLst/>
          </a:prstGeom>
          <a:solidFill>
            <a:srgbClr val="C6D9F1"/>
          </a:solidFill>
          <a:ln w="12700" cmpd="sng"/>
        </p:spPr>
        <p:style>
          <a:lnRef idx="2">
            <a:schemeClr val="dk1"/>
          </a:lnRef>
          <a:fillRef idx="1">
            <a:schemeClr val="lt1"/>
          </a:fillRef>
          <a:effectRef idx="0">
            <a:schemeClr val="dk1"/>
          </a:effectRef>
          <a:fontRef idx="minor">
            <a:schemeClr val="dk1"/>
          </a:fontRef>
        </p:style>
        <p:txBody>
          <a:bodyPr rtlCol="0" anchor="t"/>
          <a:lstStyle/>
          <a:p>
            <a:endParaRPr lang="en-US" sz="1000" b="1">
              <a:latin typeface="Arial Narrow"/>
              <a:cs typeface="Arial Narrow"/>
            </a:endParaRPr>
          </a:p>
        </p:txBody>
      </p:sp>
      <p:sp>
        <p:nvSpPr>
          <p:cNvPr id="4" name="Rectangle 3"/>
          <p:cNvSpPr/>
          <p:nvPr/>
        </p:nvSpPr>
        <p:spPr>
          <a:xfrm>
            <a:off x="4079369" y="680493"/>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Patient meets entry criteria</a:t>
            </a:r>
          </a:p>
        </p:txBody>
      </p:sp>
      <p:sp>
        <p:nvSpPr>
          <p:cNvPr id="5" name="Rectangle 4"/>
          <p:cNvSpPr/>
          <p:nvPr/>
        </p:nvSpPr>
        <p:spPr>
          <a:xfrm>
            <a:off x="4079369" y="170822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Randomisation</a:t>
            </a:r>
          </a:p>
        </p:txBody>
      </p:sp>
      <p:sp>
        <p:nvSpPr>
          <p:cNvPr id="6" name="Rectangle 5"/>
          <p:cNvSpPr/>
          <p:nvPr/>
        </p:nvSpPr>
        <p:spPr>
          <a:xfrm>
            <a:off x="3065465" y="272214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Allocated to standard care plus REBOA</a:t>
            </a:r>
          </a:p>
        </p:txBody>
      </p:sp>
      <p:sp>
        <p:nvSpPr>
          <p:cNvPr id="7" name="Rectangle 6"/>
          <p:cNvSpPr/>
          <p:nvPr/>
        </p:nvSpPr>
        <p:spPr>
          <a:xfrm>
            <a:off x="5071993" y="272214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Allocated to standard care</a:t>
            </a:r>
          </a:p>
        </p:txBody>
      </p:sp>
      <p:sp>
        <p:nvSpPr>
          <p:cNvPr id="8" name="Rectangle 7"/>
          <p:cNvSpPr/>
          <p:nvPr/>
        </p:nvSpPr>
        <p:spPr>
          <a:xfrm>
            <a:off x="3065465" y="3861418"/>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latin typeface="Arial Narrow"/>
                <a:cs typeface="Arial Narrow"/>
              </a:rPr>
              <a:t>Received/did not receive </a:t>
            </a:r>
            <a:r>
              <a:rPr lang="en-US" sz="1200" dirty="0">
                <a:latin typeface="Arial Narrow"/>
                <a:cs typeface="Arial Narrow"/>
              </a:rPr>
              <a:t>standard care plus REBOA</a:t>
            </a:r>
          </a:p>
        </p:txBody>
      </p:sp>
      <p:sp>
        <p:nvSpPr>
          <p:cNvPr id="9" name="Rectangle 8"/>
          <p:cNvSpPr/>
          <p:nvPr/>
        </p:nvSpPr>
        <p:spPr>
          <a:xfrm>
            <a:off x="5071993" y="3861418"/>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latin typeface="Arial Narrow"/>
                <a:cs typeface="Arial Narrow"/>
              </a:rPr>
              <a:t>Received/did not receive </a:t>
            </a:r>
            <a:r>
              <a:rPr lang="en-US" sz="1200" dirty="0">
                <a:latin typeface="Arial Narrow"/>
                <a:cs typeface="Arial Narrow"/>
              </a:rPr>
              <a:t>standard care</a:t>
            </a:r>
          </a:p>
        </p:txBody>
      </p:sp>
      <p:cxnSp>
        <p:nvCxnSpPr>
          <p:cNvPr id="10" name="Straight Arrow Connector 9"/>
          <p:cNvCxnSpPr>
            <a:stCxn id="4" idx="2"/>
            <a:endCxn id="5" idx="0"/>
          </p:cNvCxnSpPr>
          <p:nvPr/>
        </p:nvCxnSpPr>
        <p:spPr>
          <a:xfrm>
            <a:off x="4892856" y="1396499"/>
            <a:ext cx="0" cy="311728"/>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6" idx="2"/>
            <a:endCxn id="8" idx="0"/>
          </p:cNvCxnSpPr>
          <p:nvPr/>
        </p:nvCxnSpPr>
        <p:spPr>
          <a:xfrm>
            <a:off x="3878952" y="3438153"/>
            <a:ext cx="0" cy="423265"/>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7" idx="2"/>
            <a:endCxn id="9" idx="0"/>
          </p:cNvCxnSpPr>
          <p:nvPr/>
        </p:nvCxnSpPr>
        <p:spPr>
          <a:xfrm>
            <a:off x="5885480" y="3438153"/>
            <a:ext cx="0" cy="423265"/>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8" idx="2"/>
            <a:endCxn id="20" idx="0"/>
          </p:cNvCxnSpPr>
          <p:nvPr/>
        </p:nvCxnSpPr>
        <p:spPr>
          <a:xfrm flipH="1">
            <a:off x="3878950" y="4577424"/>
            <a:ext cx="2" cy="529273"/>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9" idx="2"/>
            <a:endCxn id="21" idx="0"/>
          </p:cNvCxnSpPr>
          <p:nvPr/>
        </p:nvCxnSpPr>
        <p:spPr>
          <a:xfrm>
            <a:off x="5885480" y="4577424"/>
            <a:ext cx="0" cy="529273"/>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5" name="Elbow Connector 14"/>
          <p:cNvCxnSpPr>
            <a:stCxn id="5" idx="2"/>
            <a:endCxn id="6" idx="0"/>
          </p:cNvCxnSpPr>
          <p:nvPr/>
        </p:nvCxnSpPr>
        <p:spPr>
          <a:xfrm rot="5400000">
            <a:off x="4236947" y="2066238"/>
            <a:ext cx="297914" cy="1013904"/>
          </a:xfrm>
          <a:prstGeom prst="bent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6" name="Elbow Connector 15"/>
          <p:cNvCxnSpPr>
            <a:stCxn id="5" idx="2"/>
            <a:endCxn id="7" idx="0"/>
          </p:cNvCxnSpPr>
          <p:nvPr/>
        </p:nvCxnSpPr>
        <p:spPr>
          <a:xfrm rot="16200000" flipH="1">
            <a:off x="5240211" y="2076878"/>
            <a:ext cx="297914" cy="992624"/>
          </a:xfrm>
          <a:prstGeom prst="bentConnector3">
            <a:avLst>
              <a:gd name="adj1" fmla="val 50000"/>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7451735" y="402491"/>
            <a:ext cx="571317" cy="2021741"/>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ENROLMENT</a:t>
            </a:r>
          </a:p>
        </p:txBody>
      </p:sp>
      <p:sp>
        <p:nvSpPr>
          <p:cNvPr id="18" name="Rectangle 17"/>
          <p:cNvSpPr/>
          <p:nvPr/>
        </p:nvSpPr>
        <p:spPr>
          <a:xfrm>
            <a:off x="7451735" y="2424232"/>
            <a:ext cx="571317" cy="2387772"/>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dirty="0">
                <a:solidFill>
                  <a:srgbClr val="FFFFFF"/>
                </a:solidFill>
                <a:latin typeface="Arial Narrow"/>
                <a:cs typeface="Arial Narrow"/>
              </a:rPr>
              <a:t>ALLOCATION</a:t>
            </a:r>
          </a:p>
        </p:txBody>
      </p:sp>
      <p:sp>
        <p:nvSpPr>
          <p:cNvPr id="19" name="Rectangle 18"/>
          <p:cNvSpPr/>
          <p:nvPr/>
        </p:nvSpPr>
        <p:spPr>
          <a:xfrm>
            <a:off x="7451735" y="4812004"/>
            <a:ext cx="571317" cy="1341637"/>
          </a:xfrm>
          <a:prstGeom prst="rect">
            <a:avLst/>
          </a:prstGeom>
          <a:solidFill>
            <a:srgbClr val="00009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1200">
                <a:solidFill>
                  <a:srgbClr val="FFFFFF"/>
                </a:solidFill>
                <a:latin typeface="Arial Narrow"/>
                <a:cs typeface="Arial Narrow"/>
              </a:rPr>
              <a:t>FOLLOW-UP AND ANALYSIS</a:t>
            </a:r>
          </a:p>
        </p:txBody>
      </p:sp>
      <p:sp>
        <p:nvSpPr>
          <p:cNvPr id="20" name="Rectangle 19"/>
          <p:cNvSpPr/>
          <p:nvPr/>
        </p:nvSpPr>
        <p:spPr>
          <a:xfrm>
            <a:off x="3065463" y="510669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90 day mortality (primary effectiveness outcome)</a:t>
            </a:r>
          </a:p>
        </p:txBody>
      </p:sp>
      <p:sp>
        <p:nvSpPr>
          <p:cNvPr id="21" name="Rectangle 20"/>
          <p:cNvSpPr/>
          <p:nvPr/>
        </p:nvSpPr>
        <p:spPr>
          <a:xfrm>
            <a:off x="5071993" y="5106697"/>
            <a:ext cx="1626973" cy="716006"/>
          </a:xfrm>
          <a:prstGeom prst="rect">
            <a:avLst/>
          </a:prstGeom>
          <a:ln w="12700" cmpd="sng"/>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Arial Narrow"/>
                <a:cs typeface="Arial Narrow"/>
              </a:rPr>
              <a:t>90 day mortality (primary effectiveness outcome)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7065167"/>
      </p:ext>
    </p:extLst>
  </p:cSld>
  <p:clrMapOvr>
    <a:masterClrMapping/>
  </p:clrMapOvr>
  <mc:AlternateContent xmlns:mc="http://schemas.openxmlformats.org/markup-compatibility/2006" xmlns:p14="http://schemas.microsoft.com/office/powerpoint/2010/main">
    <mc:Choice Requires="p14">
      <p:transition spd="slow" p14:dur="2000" advTm="10972"/>
    </mc:Choice>
    <mc:Fallback xmlns="">
      <p:transition spd="slow" advTm="10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84" y="1802581"/>
            <a:ext cx="8229600" cy="2728452"/>
          </a:xfrm>
        </p:spPr>
        <p:txBody>
          <a:bodyPr>
            <a:normAutofit/>
          </a:bodyPr>
          <a:lstStyle/>
          <a:p>
            <a:r>
              <a:rPr lang="en-US"/>
              <a:t>Pilot Phase: 5 MTCs</a:t>
            </a:r>
            <a:br>
              <a:rPr lang="en-US"/>
            </a:br>
            <a:r>
              <a:rPr lang="en-US"/>
              <a:t/>
            </a:r>
            <a:br>
              <a:rPr lang="en-US"/>
            </a:br>
            <a:r>
              <a:rPr lang="en-US"/>
              <a:t>Full Trial: 10 MTCs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03673629"/>
      </p:ext>
    </p:extLst>
  </p:cSld>
  <p:clrMapOvr>
    <a:masterClrMapping/>
  </p:clrMapOvr>
  <mc:AlternateContent xmlns:mc="http://schemas.openxmlformats.org/markup-compatibility/2006" xmlns:p14="http://schemas.microsoft.com/office/powerpoint/2010/main">
    <mc:Choice Requires="p14">
      <p:transition spd="slow" p14:dur="2000" advTm="15928"/>
    </mc:Choice>
    <mc:Fallback xmlns="">
      <p:transition spd="slow" advTm="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84" y="1802581"/>
            <a:ext cx="8229600" cy="2728452"/>
          </a:xfrm>
        </p:spPr>
        <p:txBody>
          <a:bodyPr>
            <a:normAutofit/>
          </a:bodyPr>
          <a:lstStyle/>
          <a:p>
            <a:r>
              <a:rPr lang="en-US"/>
              <a:t>120 patients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33355380"/>
      </p:ext>
    </p:extLst>
  </p:cSld>
  <p:clrMapOvr>
    <a:masterClrMapping/>
  </p:clrMapOvr>
  <mc:AlternateContent xmlns:mc="http://schemas.openxmlformats.org/markup-compatibility/2006" xmlns:p14="http://schemas.microsoft.com/office/powerpoint/2010/main">
    <mc:Choice Requires="p14">
      <p:transition spd="slow" p14:dur="2000" advTm="13065"/>
    </mc:Choice>
    <mc:Fallback xmlns="">
      <p:transition spd="slow" advTm="1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006" y="2486896"/>
            <a:ext cx="8229600" cy="1143000"/>
          </a:xfrm>
        </p:spPr>
        <p:txBody>
          <a:bodyPr>
            <a:normAutofit/>
          </a:bodyPr>
          <a:lstStyle/>
          <a:p>
            <a:r>
              <a:rPr lang="en-US"/>
              <a:t>A high profile trial</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160100"/>
      </p:ext>
    </p:extLst>
  </p:cSld>
  <p:clrMapOvr>
    <a:masterClrMapping/>
  </p:clrMapOvr>
  <mc:AlternateContent xmlns:mc="http://schemas.openxmlformats.org/markup-compatibility/2006" xmlns:p14="http://schemas.microsoft.com/office/powerpoint/2010/main">
    <mc:Choice Requires="p14">
      <p:transition spd="slow" p14:dur="2000" advTm="4789"/>
    </mc:Choice>
    <mc:Fallback xmlns="">
      <p:transition spd="slow" advTm="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BC new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122" y="330199"/>
            <a:ext cx="4072158" cy="6180667"/>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0891012"/>
      </p:ext>
    </p:extLst>
  </p:cSld>
  <p:clrMapOvr>
    <a:masterClrMapping/>
  </p:clrMapOvr>
  <mc:AlternateContent xmlns:mc="http://schemas.openxmlformats.org/markup-compatibility/2006" xmlns:p14="http://schemas.microsoft.com/office/powerpoint/2010/main">
    <mc:Choice Requires="p14">
      <p:transition spd="slow" p14:dur="2000" advTm="9802"/>
    </mc:Choice>
    <mc:Fallback xmlns="">
      <p:transition spd="slow" advTm="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006" y="2486896"/>
            <a:ext cx="8229600" cy="1143000"/>
          </a:xfrm>
        </p:spPr>
        <p:txBody>
          <a:bodyPr>
            <a:normAutofit/>
          </a:bodyPr>
          <a:lstStyle/>
          <a:p>
            <a:r>
              <a:rPr lang="en-US"/>
              <a:t>Clinical Setting</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40804397"/>
      </p:ext>
    </p:extLst>
  </p:cSld>
  <p:clrMapOvr>
    <a:masterClrMapping/>
  </p:clrMapOvr>
  <mc:AlternateContent xmlns:mc="http://schemas.openxmlformats.org/markup-compatibility/2006" xmlns:p14="http://schemas.microsoft.com/office/powerpoint/2010/main">
    <mc:Choice Requires="p14">
      <p:transition spd="slow" p14:dur="2000" advTm="41969"/>
    </mc:Choice>
    <mc:Fallback xmlns="">
      <p:transition spd="slow" advTm="4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006" y="2486896"/>
            <a:ext cx="8229600" cy="1143000"/>
          </a:xfrm>
        </p:spPr>
        <p:txBody>
          <a:bodyPr>
            <a:normAutofit/>
          </a:bodyPr>
          <a:lstStyle/>
          <a:p>
            <a:r>
              <a:rPr lang="en-US"/>
              <a:t>Bayesian design</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97421246"/>
      </p:ext>
    </p:extLst>
  </p:cSld>
  <p:clrMapOvr>
    <a:masterClrMapping/>
  </p:clrMapOvr>
  <mc:AlternateContent xmlns:mc="http://schemas.openxmlformats.org/markup-compatibility/2006" xmlns:p14="http://schemas.microsoft.com/office/powerpoint/2010/main">
    <mc:Choice Requires="p14">
      <p:transition spd="slow" p14:dur="2000" advTm="5568"/>
    </mc:Choice>
    <mc:Fallback xmlns="">
      <p:transition spd="slow" advTm="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7133" y="-804333"/>
            <a:ext cx="3056466" cy="783166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00" y="558799"/>
            <a:ext cx="9639301" cy="522128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21216303"/>
      </p:ext>
    </p:extLst>
  </p:cSld>
  <p:clrMapOvr>
    <a:masterClrMapping/>
  </p:clrMapOvr>
  <mc:AlternateContent xmlns:mc="http://schemas.openxmlformats.org/markup-compatibility/2006" xmlns:p14="http://schemas.microsoft.com/office/powerpoint/2010/main">
    <mc:Choice Requires="p14">
      <p:transition spd="slow" p14:dur="2000" advTm="12963"/>
    </mc:Choice>
    <mc:Fallback xmlns="">
      <p:transition spd="slow" advTm="1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42303" y="6019030"/>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JT-D-16-06560-6 (dragged).pdf"/>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96997" y="0"/>
            <a:ext cx="4846211" cy="6858000"/>
          </a:xfrm>
          <a:prstGeom prst="rect">
            <a:avLst/>
          </a:prstGeom>
        </p:spPr>
      </p:pic>
      <p:sp>
        <p:nvSpPr>
          <p:cNvPr id="6" name="Rectangle 5"/>
          <p:cNvSpPr/>
          <p:nvPr/>
        </p:nvSpPr>
        <p:spPr>
          <a:xfrm>
            <a:off x="7636635" y="4255837"/>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54076" y="-522641"/>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08476" y="878442"/>
            <a:ext cx="1190148" cy="7036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0075691"/>
      </p:ext>
    </p:extLst>
  </p:cSld>
  <p:clrMapOvr>
    <a:masterClrMapping/>
  </p:clrMapOvr>
  <mc:AlternateContent xmlns:mc="http://schemas.openxmlformats.org/markup-compatibility/2006" xmlns:p14="http://schemas.microsoft.com/office/powerpoint/2010/main">
    <mc:Choice Requires="p14">
      <p:transition spd="slow" p14:dur="2000" advTm="25984"/>
    </mc:Choice>
    <mc:Fallback xmlns="">
      <p:transition spd="slow" advTm="2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426" y="2486896"/>
            <a:ext cx="8229600" cy="1143000"/>
          </a:xfrm>
        </p:spPr>
        <p:txBody>
          <a:bodyPr>
            <a:normAutofit/>
          </a:bodyPr>
          <a:lstStyle/>
          <a:p>
            <a:r>
              <a:rPr lang="en-US"/>
              <a:t>Linkage to TARN</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25843285"/>
      </p:ext>
    </p:extLst>
  </p:cSld>
  <p:clrMapOvr>
    <a:masterClrMapping/>
  </p:clrMapOvr>
  <mc:AlternateContent xmlns:mc="http://schemas.openxmlformats.org/markup-compatibility/2006" xmlns:p14="http://schemas.microsoft.com/office/powerpoint/2010/main">
    <mc:Choice Requires="p14">
      <p:transition spd="slow" p14:dur="2000" advTm="38067"/>
    </mc:Choice>
    <mc:Fallback xmlns="">
      <p:transition spd="slow" advTm="3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sru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76" y="2474575"/>
            <a:ext cx="1677939" cy="1677939"/>
          </a:xfrm>
          <a:prstGeom prst="rect">
            <a:avLst/>
          </a:prstGeom>
        </p:spPr>
      </p:pic>
      <p:pic>
        <p:nvPicPr>
          <p:cNvPr id="4" name="Picture 3" descr="ch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138" y="2474574"/>
            <a:ext cx="2996319" cy="167793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51392592"/>
      </p:ext>
    </p:extLst>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h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471" y="2297107"/>
            <a:ext cx="4468783" cy="156216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8642586"/>
      </p:ext>
    </p:extLst>
  </p:cSld>
  <p:clrMapOvr>
    <a:masterClrMapping/>
  </p:clrMapOvr>
  <mc:AlternateContent xmlns:mc="http://schemas.openxmlformats.org/markup-compatibility/2006" xmlns:p14="http://schemas.microsoft.com/office/powerpoint/2010/main">
    <mc:Choice Requires="p14">
      <p:transition spd="slow" p14:dur="2000" advTm="6665"/>
    </mc:Choice>
    <mc:Fallback xmlns="">
      <p:transition spd="slow" advTm="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 REBOA Trial Logo 1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502" y="2391374"/>
            <a:ext cx="7199949" cy="1325077"/>
          </a:xfrm>
          <a:prstGeom prst="rect">
            <a:avLst/>
          </a:prstGeom>
        </p:spPr>
      </p:pic>
      <p:sp>
        <p:nvSpPr>
          <p:cNvPr id="3" name="Rectangle 2"/>
          <p:cNvSpPr/>
          <p:nvPr/>
        </p:nvSpPr>
        <p:spPr>
          <a:xfrm>
            <a:off x="6342303" y="6019030"/>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1333849"/>
      </p:ext>
    </p:extLst>
  </p:cSld>
  <p:clrMapOvr>
    <a:masterClrMapping/>
  </p:clrMapOvr>
  <mc:AlternateContent xmlns:mc="http://schemas.openxmlformats.org/markup-compatibility/2006" xmlns:p14="http://schemas.microsoft.com/office/powerpoint/2010/main">
    <mc:Choice Requires="p14">
      <p:transition spd="slow" p14:dur="2000" advTm="24712"/>
    </mc:Choice>
    <mc:Fallback xmlns="">
      <p:transition spd="slow" advTm="2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711633" y="677740"/>
            <a:ext cx="7078133" cy="5775596"/>
          </a:xfrm>
        </p:spPr>
        <p:txBody>
          <a:bodyPr>
            <a:normAutofit/>
          </a:bodyPr>
          <a:lstStyle/>
          <a:p>
            <a:pPr algn="ctr" eaLnBrk="1" hangingPunct="1"/>
            <a:r>
              <a:rPr lang="en-US">
                <a:solidFill>
                  <a:srgbClr val="7F7F7F"/>
                </a:solidFill>
                <a:cs typeface="Calibri Light"/>
              </a:rPr>
              <a:t>Haemorrhage remains the most common cause of preventable death after injury</a:t>
            </a:r>
            <a:br>
              <a:rPr lang="en-US">
                <a:solidFill>
                  <a:srgbClr val="7F7F7F"/>
                </a:solidFill>
                <a:cs typeface="Calibri Light"/>
              </a:rPr>
            </a:br>
            <a:endParaRPr lang="en-GB">
              <a:solidFill>
                <a:srgbClr val="7F7F7F"/>
              </a:solidFill>
              <a:cs typeface="Calibri Light"/>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91649227"/>
      </p:ext>
    </p:extLst>
  </p:cSld>
  <p:clrMapOvr>
    <a:masterClrMapping/>
  </p:clrMapOvr>
  <mc:AlternateContent xmlns:mc="http://schemas.openxmlformats.org/markup-compatibility/2006" xmlns:p14="http://schemas.microsoft.com/office/powerpoint/2010/main">
    <mc:Choice Requires="p14">
      <p:transition spd="slow" p14:dur="2000" advTm="7902"/>
    </mc:Choice>
    <mc:Fallback xmlns="">
      <p:transition spd="slow" advTm="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013" y="2830154"/>
            <a:ext cx="8229600" cy="1143000"/>
          </a:xfrm>
        </p:spPr>
        <p:txBody>
          <a:bodyPr>
            <a:noAutofit/>
          </a:bodyPr>
          <a:lstStyle/>
          <a:p>
            <a:r>
              <a:rPr lang="en-US"/>
              <a:t>Very topical</a:t>
            </a:r>
            <a:br>
              <a:rPr lang="en-US"/>
            </a:b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8417058"/>
      </p:ext>
    </p:extLst>
  </p:cSld>
  <p:clrMapOvr>
    <a:masterClrMapping/>
  </p:clrMapOvr>
  <mc:AlternateContent xmlns:mc="http://schemas.openxmlformats.org/markup-compatibility/2006" xmlns:p14="http://schemas.microsoft.com/office/powerpoint/2010/main">
    <mc:Choice Requires="p14">
      <p:transition spd="slow" p14:dur="2000" advTm="16697"/>
    </mc:Choice>
    <mc:Fallback xmlns="">
      <p:transition spd="slow" advTm="1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013" y="2486896"/>
            <a:ext cx="8229600" cy="1143000"/>
          </a:xfrm>
        </p:spPr>
        <p:txBody>
          <a:bodyPr/>
          <a:lstStyle/>
          <a:p>
            <a:r>
              <a:rPr lang="en-US"/>
              <a:t>Why a trial?</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1608832"/>
      </p:ext>
    </p:extLst>
  </p:cSld>
  <p:clrMapOvr>
    <a:masterClrMapping/>
  </p:clrMapOvr>
  <mc:AlternateContent xmlns:mc="http://schemas.openxmlformats.org/markup-compatibility/2006" xmlns:p14="http://schemas.microsoft.com/office/powerpoint/2010/main">
    <mc:Choice Requires="p14">
      <p:transition spd="slow" p14:dur="2000" advTm="36839"/>
    </mc:Choice>
    <mc:Fallback xmlns="">
      <p:transition spd="slow" advTm="3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K REBOA Trial Logo 1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502" y="2391374"/>
            <a:ext cx="7199949" cy="1325077"/>
          </a:xfrm>
          <a:prstGeom prst="rect">
            <a:avLst/>
          </a:prstGeom>
        </p:spPr>
      </p:pic>
      <p:sp>
        <p:nvSpPr>
          <p:cNvPr id="3" name="Rectangle 2"/>
          <p:cNvSpPr/>
          <p:nvPr/>
        </p:nvSpPr>
        <p:spPr>
          <a:xfrm>
            <a:off x="6342303" y="6019030"/>
            <a:ext cx="3014729" cy="931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73097535"/>
      </p:ext>
    </p:extLst>
  </p:cSld>
  <p:clrMapOvr>
    <a:masterClrMapping/>
  </p:clrMapOvr>
  <mc:AlternateContent xmlns:mc="http://schemas.openxmlformats.org/markup-compatibility/2006" xmlns:p14="http://schemas.microsoft.com/office/powerpoint/2010/main">
    <mc:Choice Requires="p14">
      <p:transition spd="slow" p14:dur="2000" advTm="4045"/>
    </mc:Choice>
    <mc:Fallback xmlns="">
      <p:transition spd="slow" advTm="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74800" y="250770"/>
            <a:ext cx="7112000" cy="5161258"/>
          </a:xfrm>
          <a:prstGeom prst="rect">
            <a:avLst/>
          </a:prstGeom>
        </p:spPr>
        <p:txBody>
          <a:bodyPr/>
          <a:lstStyle>
            <a:lvl1pPr algn="l" rtl="0" eaLnBrk="0" fontAlgn="base" hangingPunct="0">
              <a:spcBef>
                <a:spcPct val="0"/>
              </a:spcBef>
              <a:spcAft>
                <a:spcPct val="0"/>
              </a:spcAft>
              <a:defRPr sz="3600">
                <a:solidFill>
                  <a:srgbClr val="143146"/>
                </a:solidFill>
                <a:latin typeface="+mj-lt"/>
                <a:ea typeface="ＭＳ Ｐゴシック" charset="0"/>
                <a:cs typeface="+mj-cs"/>
              </a:defRPr>
            </a:lvl1pPr>
            <a:lvl2pPr algn="l" rtl="0" eaLnBrk="0" fontAlgn="base" hangingPunct="0">
              <a:spcBef>
                <a:spcPct val="0"/>
              </a:spcBef>
              <a:spcAft>
                <a:spcPct val="0"/>
              </a:spcAft>
              <a:defRPr sz="4400">
                <a:solidFill>
                  <a:srgbClr val="143146"/>
                </a:solidFill>
                <a:latin typeface="Arial" charset="0"/>
                <a:ea typeface="ＭＳ Ｐゴシック" charset="0"/>
              </a:defRPr>
            </a:lvl2pPr>
            <a:lvl3pPr algn="l" rtl="0" eaLnBrk="0" fontAlgn="base" hangingPunct="0">
              <a:spcBef>
                <a:spcPct val="0"/>
              </a:spcBef>
              <a:spcAft>
                <a:spcPct val="0"/>
              </a:spcAft>
              <a:defRPr sz="4400">
                <a:solidFill>
                  <a:srgbClr val="143146"/>
                </a:solidFill>
                <a:latin typeface="Arial" charset="0"/>
                <a:ea typeface="ＭＳ Ｐゴシック" charset="0"/>
              </a:defRPr>
            </a:lvl3pPr>
            <a:lvl4pPr algn="l" rtl="0" eaLnBrk="0" fontAlgn="base" hangingPunct="0">
              <a:spcBef>
                <a:spcPct val="0"/>
              </a:spcBef>
              <a:spcAft>
                <a:spcPct val="0"/>
              </a:spcAft>
              <a:defRPr sz="4400">
                <a:solidFill>
                  <a:srgbClr val="143146"/>
                </a:solidFill>
                <a:latin typeface="Arial" charset="0"/>
                <a:ea typeface="ＭＳ Ｐゴシック" charset="0"/>
              </a:defRPr>
            </a:lvl4pPr>
            <a:lvl5pPr algn="l" rtl="0" eaLnBrk="0" fontAlgn="base" hangingPunct="0">
              <a:spcBef>
                <a:spcPct val="0"/>
              </a:spcBef>
              <a:spcAft>
                <a:spcPct val="0"/>
              </a:spcAft>
              <a:defRPr sz="4400">
                <a:solidFill>
                  <a:srgbClr val="143146"/>
                </a:solidFill>
                <a:latin typeface="Arial" charset="0"/>
                <a:ea typeface="ＭＳ Ｐゴシック" charset="0"/>
              </a:defRPr>
            </a:lvl5pPr>
            <a:lvl6pPr marL="457200" algn="l" rtl="0" fontAlgn="base">
              <a:spcBef>
                <a:spcPct val="0"/>
              </a:spcBef>
              <a:spcAft>
                <a:spcPct val="0"/>
              </a:spcAft>
              <a:defRPr sz="4400">
                <a:solidFill>
                  <a:srgbClr val="143146"/>
                </a:solidFill>
                <a:latin typeface="Arial" charset="0"/>
              </a:defRPr>
            </a:lvl6pPr>
            <a:lvl7pPr marL="914400" algn="l" rtl="0" fontAlgn="base">
              <a:spcBef>
                <a:spcPct val="0"/>
              </a:spcBef>
              <a:spcAft>
                <a:spcPct val="0"/>
              </a:spcAft>
              <a:defRPr sz="4400">
                <a:solidFill>
                  <a:srgbClr val="143146"/>
                </a:solidFill>
                <a:latin typeface="Arial" charset="0"/>
              </a:defRPr>
            </a:lvl7pPr>
            <a:lvl8pPr marL="1371600" algn="l" rtl="0" fontAlgn="base">
              <a:spcBef>
                <a:spcPct val="0"/>
              </a:spcBef>
              <a:spcAft>
                <a:spcPct val="0"/>
              </a:spcAft>
              <a:defRPr sz="4400">
                <a:solidFill>
                  <a:srgbClr val="143146"/>
                </a:solidFill>
                <a:latin typeface="Arial" charset="0"/>
              </a:defRPr>
            </a:lvl8pPr>
            <a:lvl9pPr marL="1828800" algn="l" rtl="0" fontAlgn="base">
              <a:spcBef>
                <a:spcPct val="0"/>
              </a:spcBef>
              <a:spcAft>
                <a:spcPct val="0"/>
              </a:spcAft>
              <a:defRPr sz="4400">
                <a:solidFill>
                  <a:srgbClr val="143146"/>
                </a:solidFill>
                <a:latin typeface="Arial" charset="0"/>
              </a:defRPr>
            </a:lvl9pPr>
          </a:lstStyle>
          <a:p>
            <a:pPr algn="ctr" eaLnBrk="1" hangingPunct="1"/>
            <a:endParaRPr lang="en-US" sz="4400">
              <a:solidFill>
                <a:schemeClr val="bg1">
                  <a:lumMod val="50000"/>
                </a:schemeClr>
              </a:solidFill>
              <a:cs typeface="Calibri Light"/>
            </a:endParaRPr>
          </a:p>
          <a:p>
            <a:pPr algn="ctr" eaLnBrk="1" hangingPunct="1"/>
            <a:endParaRPr lang="en-US" sz="4400">
              <a:solidFill>
                <a:schemeClr val="bg1">
                  <a:lumMod val="50000"/>
                </a:schemeClr>
              </a:solidFill>
              <a:cs typeface="Calibri Light"/>
            </a:endParaRPr>
          </a:p>
          <a:p>
            <a:pPr algn="ctr" eaLnBrk="1" hangingPunct="1"/>
            <a:endParaRPr lang="en-US" sz="4400">
              <a:solidFill>
                <a:schemeClr val="bg1">
                  <a:lumMod val="50000"/>
                </a:schemeClr>
              </a:solidFill>
              <a:cs typeface="Calibri Light"/>
            </a:endParaRPr>
          </a:p>
          <a:p>
            <a:pPr algn="ctr" eaLnBrk="1" hangingPunct="1"/>
            <a:r>
              <a:rPr lang="en-US" sz="4400">
                <a:solidFill>
                  <a:schemeClr val="bg1">
                    <a:lumMod val="50000"/>
                  </a:schemeClr>
                </a:solidFill>
                <a:cs typeface="Calibri Light"/>
              </a:rPr>
              <a:t>Pragmatic, multicentre, Bayesian, group-sequential randomised controlled trial</a:t>
            </a:r>
          </a:p>
          <a:p>
            <a:pPr algn="ctr" eaLnBrk="1" hangingPunct="1"/>
            <a:endParaRPr lang="en-US" sz="4400">
              <a:solidFill>
                <a:schemeClr val="bg1">
                  <a:lumMod val="50000"/>
                </a:schemeClr>
              </a:solidFill>
              <a:cs typeface="Calibri Light"/>
            </a:endParaRPr>
          </a:p>
          <a:p>
            <a:pPr algn="ctr" eaLnBrk="1" hangingPunct="1"/>
            <a:endParaRPr lang="en-GB" sz="4400">
              <a:solidFill>
                <a:schemeClr val="bg1">
                  <a:lumMod val="50000"/>
                </a:schemeClr>
              </a:solidFill>
              <a:cs typeface="Calibri Light"/>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83040003"/>
      </p:ext>
    </p:extLst>
  </p:cSld>
  <p:clrMapOvr>
    <a:masterClrMapping/>
  </p:clrMapOvr>
  <mc:AlternateContent xmlns:mc="http://schemas.openxmlformats.org/markup-compatibility/2006" xmlns:p14="http://schemas.microsoft.com/office/powerpoint/2010/main">
    <mc:Choice Requires="p14">
      <p:transition spd="slow" p14:dur="2000" advTm="7574"/>
    </mc:Choice>
    <mc:Fallback xmlns="">
      <p:transition spd="slow" advTm="7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611" y="1847272"/>
            <a:ext cx="8229600" cy="2786303"/>
          </a:xfrm>
        </p:spPr>
        <p:txBody>
          <a:bodyPr>
            <a:normAutofit/>
          </a:bodyPr>
          <a:lstStyle/>
          <a:p>
            <a:r>
              <a:rPr lang="en-US"/>
              <a:t>Standard MTC care</a:t>
            </a:r>
            <a:br>
              <a:rPr lang="en-US"/>
            </a:br>
            <a:r>
              <a:rPr lang="en-US"/>
              <a:t>vs</a:t>
            </a:r>
            <a:br>
              <a:rPr lang="en-US"/>
            </a:br>
            <a:r>
              <a:rPr lang="en-US"/>
              <a:t>Standard MTC care + REBOA</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7728195"/>
      </p:ext>
    </p:extLst>
  </p:cSld>
  <p:clrMapOvr>
    <a:masterClrMapping/>
  </p:clrMapOvr>
  <mc:AlternateContent xmlns:mc="http://schemas.openxmlformats.org/markup-compatibility/2006" xmlns:p14="http://schemas.microsoft.com/office/powerpoint/2010/main">
    <mc:Choice Requires="p14">
      <p:transition spd="slow" p14:dur="2000" advTm="8382"/>
    </mc:Choice>
    <mc:Fallback xmlns="">
      <p:transition spd="slow" advTm="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6746</TotalTime>
  <Words>663</Words>
  <Application>Microsoft Office PowerPoint</Application>
  <PresentationFormat>On-screen Show (4:3)</PresentationFormat>
  <Paragraphs>129</Paragraphs>
  <Slides>34</Slides>
  <Notes>17</Notes>
  <HiddenSlides>0</HiddenSlides>
  <MMClips>34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Arial Narrow</vt:lpstr>
      <vt:lpstr>Calibri</vt:lpstr>
      <vt:lpstr>Calibri Light</vt:lpstr>
      <vt:lpstr>Mangal</vt:lpstr>
      <vt:lpstr>Office Theme</vt:lpstr>
      <vt:lpstr>PowerPoint Presentation</vt:lpstr>
      <vt:lpstr>What is REBOA?</vt:lpstr>
      <vt:lpstr>PowerPoint Presentation</vt:lpstr>
      <vt:lpstr>Haemorrhage remains the most common cause of preventable death after injury </vt:lpstr>
      <vt:lpstr>Very topical </vt:lpstr>
      <vt:lpstr>Why a trial?</vt:lpstr>
      <vt:lpstr>PowerPoint Presentation</vt:lpstr>
      <vt:lpstr>PowerPoint Presentation</vt:lpstr>
      <vt:lpstr>Standard MTC care vs Standard MTC care + REBOA</vt:lpstr>
      <vt:lpstr>In-hospital</vt:lpstr>
      <vt:lpstr>Inclusion criteria</vt:lpstr>
      <vt:lpstr>PowerPoint Presentation</vt:lpstr>
      <vt:lpstr>Exclusion criteria</vt:lpstr>
      <vt:lpstr>PowerPoint Presentation</vt:lpstr>
      <vt:lpstr>Primary clinical outcome:  90-day mortality</vt:lpstr>
      <vt:lpstr>Secondary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Pilot Phase: 5 MTCs  Full Trial: 10 MTCs</vt:lpstr>
      <vt:lpstr>120 patients</vt:lpstr>
      <vt:lpstr>A high profile trial</vt:lpstr>
      <vt:lpstr>PowerPoint Presentation</vt:lpstr>
      <vt:lpstr>Clinical Setting</vt:lpstr>
      <vt:lpstr>Bayesian design</vt:lpstr>
      <vt:lpstr>PowerPoint Presentation</vt:lpstr>
      <vt:lpstr>Linkage to TARN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Jansen</dc:creator>
  <cp:lastModifiedBy>alex novak</cp:lastModifiedBy>
  <cp:revision>42</cp:revision>
  <dcterms:created xsi:type="dcterms:W3CDTF">2017-06-28T06:28:13Z</dcterms:created>
  <dcterms:modified xsi:type="dcterms:W3CDTF">2019-04-17T14:28:37Z</dcterms:modified>
</cp:coreProperties>
</file>