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6"/>
  </p:notesMasterIdLst>
  <p:sldIdLst>
    <p:sldId id="256" r:id="rId2"/>
    <p:sldId id="315" r:id="rId3"/>
    <p:sldId id="355" r:id="rId4"/>
    <p:sldId id="333" r:id="rId5"/>
    <p:sldId id="340" r:id="rId6"/>
    <p:sldId id="316" r:id="rId7"/>
    <p:sldId id="322" r:id="rId8"/>
    <p:sldId id="319" r:id="rId9"/>
    <p:sldId id="323" r:id="rId10"/>
    <p:sldId id="341" r:id="rId11"/>
    <p:sldId id="342" r:id="rId12"/>
    <p:sldId id="336" r:id="rId13"/>
    <p:sldId id="343" r:id="rId14"/>
    <p:sldId id="345" r:id="rId15"/>
    <p:sldId id="337" r:id="rId16"/>
    <p:sldId id="348" r:id="rId17"/>
    <p:sldId id="338" r:id="rId18"/>
    <p:sldId id="354" r:id="rId19"/>
    <p:sldId id="346" r:id="rId20"/>
    <p:sldId id="347" r:id="rId21"/>
    <p:sldId id="350" r:id="rId22"/>
    <p:sldId id="351" r:id="rId23"/>
    <p:sldId id="352" r:id="rId24"/>
    <p:sldId id="353" r:id="rId2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20602" autoAdjust="0"/>
    <p:restoredTop sz="92011" autoAdjust="0"/>
  </p:normalViewPr>
  <p:slideViewPr>
    <p:cSldViewPr snapToGrid="0" snapToObjects="1">
      <p:cViewPr>
        <p:scale>
          <a:sx n="150" d="100"/>
          <a:sy n="150" d="100"/>
        </p:scale>
        <p:origin x="1056" y="7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B15318-C130-1E41-8313-3C47AB8A163D}" type="datetimeFigureOut">
              <a:t>4/17/2019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D9916C-6B1F-E842-84EB-51F0A6A12733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5006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Pragmatic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D9916C-6B1F-E842-84EB-51F0A6A12733}" type="slidenum"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2005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C0FBC-23DD-814B-8E86-1ACB45A87CC8}" type="datetimeFigureOut">
              <a:t>4/17/2019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5A484-232E-814F-A16B-3AFEAAF9073F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0621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C0FBC-23DD-814B-8E86-1ACB45A87CC8}" type="datetimeFigureOut">
              <a:t>4/17/2019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5A484-232E-814F-A16B-3AFEAAF9073F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8763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C0FBC-23DD-814B-8E86-1ACB45A87CC8}" type="datetimeFigureOut">
              <a:t>4/17/2019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5A484-232E-814F-A16B-3AFEAAF9073F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9556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C0FBC-23DD-814B-8E86-1ACB45A87CC8}" type="datetimeFigureOut">
              <a:t>4/17/2019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5A484-232E-814F-A16B-3AFEAAF9073F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3069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C0FBC-23DD-814B-8E86-1ACB45A87CC8}" type="datetimeFigureOut">
              <a:t>4/17/2019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5A484-232E-814F-A16B-3AFEAAF9073F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1934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C0FBC-23DD-814B-8E86-1ACB45A87CC8}" type="datetimeFigureOut">
              <a:t>4/17/2019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5A484-232E-814F-A16B-3AFEAAF9073F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5109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C0FBC-23DD-814B-8E86-1ACB45A87CC8}" type="datetimeFigureOut">
              <a:t>4/17/2019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5A484-232E-814F-A16B-3AFEAAF9073F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8576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C0FBC-23DD-814B-8E86-1ACB45A87CC8}" type="datetimeFigureOut">
              <a:t>4/17/2019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5A484-232E-814F-A16B-3AFEAAF9073F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9221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C0FBC-23DD-814B-8E86-1ACB45A87CC8}" type="datetimeFigureOut">
              <a:t>4/17/2019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5A484-232E-814F-A16B-3AFEAAF9073F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6387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C0FBC-23DD-814B-8E86-1ACB45A87CC8}" type="datetimeFigureOut">
              <a:t>4/17/2019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5A484-232E-814F-A16B-3AFEAAF9073F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9804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C0FBC-23DD-814B-8E86-1ACB45A87CC8}" type="datetimeFigureOut">
              <a:t>4/17/2019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5A484-232E-814F-A16B-3AFEAAF9073F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174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18" Type="http://schemas.openxmlformats.org/officeDocument/2006/relationships/image" Target="../media/image6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7C0FBC-23DD-814B-8E86-1ACB45A87CC8}" type="datetimeFigureOut">
              <a:t>4/17/2019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pic>
        <p:nvPicPr>
          <p:cNvPr id="7" name="Picture 3" descr="hsru lighter.jp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287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285750"/>
            <a:ext cx="792163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8" y="1196975"/>
            <a:ext cx="882650" cy="50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6510">
                <a:solidFill>
                  <a:srgbClr val="4D4D4D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0" name="Picture 2" descr="C:\Users\HSU146\AppData\Local\Microsoft\Windows\Temporary Internet Files\Content.Outlook\SFEXZHIV\CSO Chief Scientist Office (5).png"/>
          <p:cNvPicPr>
            <a:picLocks noChangeAspect="1" noChangeArrowheads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3" y="6157913"/>
            <a:ext cx="133350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4" descr="S:\Shared\Resources\HSRUtemplates\Logos\UoA_Primary_Logo_RGB.PNG"/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8" y="5661025"/>
            <a:ext cx="1331912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UK REBOA Trial Logo 12-3.jpg"/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2219" y="6356350"/>
            <a:ext cx="2406950" cy="442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7431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bg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rgbClr val="7F7F7F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rgbClr val="7F7F7F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rgbClr val="7F7F7F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rgbClr val="7F7F7F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rgbClr val="7F7F7F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2" Type="http://schemas.microsoft.com/office/2007/relationships/media" Target="../media/media13.m4a"/><Relationship Id="rId1" Type="http://schemas.openxmlformats.org/officeDocument/2006/relationships/tags" Target="../tags/tag1.xml"/><Relationship Id="rId6" Type="http://schemas.openxmlformats.org/officeDocument/2006/relationships/image" Target="../media/image7.png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m4a"/><Relationship Id="rId2" Type="http://schemas.microsoft.com/office/2007/relationships/media" Target="../media/media14.m4a"/><Relationship Id="rId1" Type="http://schemas.openxmlformats.org/officeDocument/2006/relationships/tags" Target="../tags/tag2.xml"/><Relationship Id="rId6" Type="http://schemas.openxmlformats.org/officeDocument/2006/relationships/image" Target="../media/image7.png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m4a"/><Relationship Id="rId2" Type="http://schemas.microsoft.com/office/2007/relationships/media" Target="../media/media15.m4a"/><Relationship Id="rId1" Type="http://schemas.openxmlformats.org/officeDocument/2006/relationships/tags" Target="../tags/tag3.xml"/><Relationship Id="rId6" Type="http://schemas.openxmlformats.org/officeDocument/2006/relationships/image" Target="../media/image7.png"/><Relationship Id="rId5" Type="http://schemas.openxmlformats.org/officeDocument/2006/relationships/image" Target="../media/image10.png"/><Relationship Id="rId4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media17.m4a"/><Relationship Id="rId7" Type="http://schemas.openxmlformats.org/officeDocument/2006/relationships/image" Target="../media/image7.png"/><Relationship Id="rId2" Type="http://schemas.microsoft.com/office/2007/relationships/media" Target="../media/media17.m4a"/><Relationship Id="rId1" Type="http://schemas.openxmlformats.org/officeDocument/2006/relationships/tags" Target="../tags/tag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media19.m4a"/><Relationship Id="rId2" Type="http://schemas.microsoft.com/office/2007/relationships/media" Target="../media/media19.m4a"/><Relationship Id="rId1" Type="http://schemas.openxmlformats.org/officeDocument/2006/relationships/tags" Target="../tags/tag5.xml"/><Relationship Id="rId6" Type="http://schemas.openxmlformats.org/officeDocument/2006/relationships/image" Target="../media/image7.png"/><Relationship Id="rId5" Type="http://schemas.openxmlformats.org/officeDocument/2006/relationships/image" Target="../media/image13.png"/><Relationship Id="rId4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7.png"/><Relationship Id="rId4" Type="http://schemas.openxmlformats.org/officeDocument/2006/relationships/image" Target="../media/image14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84439" y="4662948"/>
            <a:ext cx="6400800" cy="1752600"/>
          </a:xfrm>
        </p:spPr>
        <p:txBody>
          <a:bodyPr>
            <a:normAutofit/>
          </a:bodyPr>
          <a:lstStyle/>
          <a:p>
            <a:r>
              <a:rPr lang="en-US" sz="2000"/>
              <a:t>Jan Jansen </a:t>
            </a:r>
          </a:p>
          <a:p>
            <a:r>
              <a:rPr lang="en-US" sz="2000"/>
              <a:t>Chief Investigator</a:t>
            </a:r>
          </a:p>
          <a:p>
            <a:r>
              <a:rPr lang="en-US" sz="2000"/>
              <a:t>Health Services Research Unit, University of Aberdeen</a:t>
            </a:r>
          </a:p>
        </p:txBody>
      </p:sp>
      <p:pic>
        <p:nvPicPr>
          <p:cNvPr id="4" name="Picture 3" descr="UK REBOA Trial Logo 12-3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2502" y="709412"/>
            <a:ext cx="7199949" cy="1325077"/>
          </a:xfrm>
          <a:prstGeom prst="rect">
            <a:avLst/>
          </a:prstGeom>
        </p:spPr>
      </p:pic>
      <p:sp>
        <p:nvSpPr>
          <p:cNvPr id="5" name="Subtitle 2"/>
          <p:cNvSpPr txBox="1">
            <a:spLocks/>
          </p:cNvSpPr>
          <p:nvPr/>
        </p:nvSpPr>
        <p:spPr>
          <a:xfrm>
            <a:off x="1204452" y="2595520"/>
            <a:ext cx="8152580" cy="175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000" b="1">
                <a:solidFill>
                  <a:schemeClr val="bg1">
                    <a:lumMod val="50000"/>
                  </a:schemeClr>
                </a:solidFill>
              </a:rPr>
              <a:t>Enrolling Patients</a:t>
            </a:r>
          </a:p>
        </p:txBody>
      </p:sp>
      <p:sp>
        <p:nvSpPr>
          <p:cNvPr id="6" name="Rectangle 5"/>
          <p:cNvSpPr/>
          <p:nvPr/>
        </p:nvSpPr>
        <p:spPr>
          <a:xfrm>
            <a:off x="6342303" y="6019030"/>
            <a:ext cx="3014729" cy="93133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931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88"/>
    </mc:Choice>
    <mc:Fallback xmlns="">
      <p:transition spd="slow" advTm="68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262803" y="402491"/>
            <a:ext cx="5760250" cy="5751150"/>
          </a:xfrm>
          <a:prstGeom prst="rect">
            <a:avLst/>
          </a:prstGeom>
          <a:solidFill>
            <a:srgbClr val="C6D9F1"/>
          </a:solidFill>
          <a:ln w="12700" cmpd="sng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endParaRPr lang="en-US" sz="1000" b="1">
              <a:latin typeface="Arial Narrow"/>
              <a:cs typeface="Arial Narrow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079369" y="680493"/>
            <a:ext cx="1626973" cy="716006"/>
          </a:xfrm>
          <a:prstGeom prst="rect">
            <a:avLst/>
          </a:prstGeom>
          <a:ln w="12700" cmpd="sng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>
                <a:latin typeface="Arial Narrow"/>
                <a:cs typeface="Arial Narrow"/>
              </a:rPr>
              <a:t>Patient meets entry criteria</a:t>
            </a:r>
          </a:p>
        </p:txBody>
      </p:sp>
      <p:sp>
        <p:nvSpPr>
          <p:cNvPr id="5" name="Rectangle 4"/>
          <p:cNvSpPr/>
          <p:nvPr/>
        </p:nvSpPr>
        <p:spPr>
          <a:xfrm>
            <a:off x="4079369" y="1708227"/>
            <a:ext cx="1626973" cy="716006"/>
          </a:xfrm>
          <a:prstGeom prst="rect">
            <a:avLst/>
          </a:prstGeom>
          <a:ln w="12700" cmpd="sng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>
                <a:latin typeface="Arial Narrow"/>
                <a:cs typeface="Arial Narrow"/>
              </a:rPr>
              <a:t>Randomisation</a:t>
            </a:r>
          </a:p>
        </p:txBody>
      </p:sp>
      <p:cxnSp>
        <p:nvCxnSpPr>
          <p:cNvPr id="10" name="Straight Arrow Connector 9"/>
          <p:cNvCxnSpPr>
            <a:stCxn id="4" idx="2"/>
            <a:endCxn id="5" idx="0"/>
          </p:cNvCxnSpPr>
          <p:nvPr/>
        </p:nvCxnSpPr>
        <p:spPr>
          <a:xfrm>
            <a:off x="4892856" y="1396499"/>
            <a:ext cx="0" cy="311728"/>
          </a:xfrm>
          <a:prstGeom prst="straightConnector1">
            <a:avLst/>
          </a:prstGeom>
          <a:ln>
            <a:headEnd type="non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7451735" y="402491"/>
            <a:ext cx="571317" cy="2021741"/>
          </a:xfrm>
          <a:prstGeom prst="rect">
            <a:avLst/>
          </a:prstGeom>
          <a:solidFill>
            <a:srgbClr val="000090"/>
          </a:solidFill>
          <a:ln w="12700" cmpd="sng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r>
              <a:rPr lang="en-US" sz="1200">
                <a:solidFill>
                  <a:srgbClr val="FFFFFF"/>
                </a:solidFill>
                <a:latin typeface="Arial Narrow"/>
                <a:cs typeface="Arial Narrow"/>
              </a:rPr>
              <a:t>ENROLMENT</a:t>
            </a:r>
          </a:p>
        </p:txBody>
      </p:sp>
      <p:sp>
        <p:nvSpPr>
          <p:cNvPr id="18" name="Rectangle 17"/>
          <p:cNvSpPr/>
          <p:nvPr/>
        </p:nvSpPr>
        <p:spPr>
          <a:xfrm>
            <a:off x="7451735" y="2424232"/>
            <a:ext cx="571317" cy="2387772"/>
          </a:xfrm>
          <a:prstGeom prst="rect">
            <a:avLst/>
          </a:prstGeom>
          <a:solidFill>
            <a:srgbClr val="000090"/>
          </a:solidFill>
          <a:ln w="12700" cmpd="sng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r>
              <a:rPr lang="en-US" sz="1200" dirty="0">
                <a:solidFill>
                  <a:srgbClr val="FFFFFF"/>
                </a:solidFill>
                <a:latin typeface="Arial Narrow"/>
                <a:cs typeface="Arial Narrow"/>
              </a:rPr>
              <a:t>ALLOCATION</a:t>
            </a:r>
          </a:p>
        </p:txBody>
      </p:sp>
      <p:sp>
        <p:nvSpPr>
          <p:cNvPr id="19" name="Rectangle 18"/>
          <p:cNvSpPr/>
          <p:nvPr/>
        </p:nvSpPr>
        <p:spPr>
          <a:xfrm>
            <a:off x="7451735" y="4812004"/>
            <a:ext cx="571317" cy="1341637"/>
          </a:xfrm>
          <a:prstGeom prst="rect">
            <a:avLst/>
          </a:prstGeom>
          <a:solidFill>
            <a:srgbClr val="000090"/>
          </a:solidFill>
          <a:ln w="12700" cmpd="sng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r>
              <a:rPr lang="en-US" sz="1200">
                <a:solidFill>
                  <a:srgbClr val="FFFFFF"/>
                </a:solidFill>
                <a:latin typeface="Arial Narrow"/>
                <a:cs typeface="Arial Narrow"/>
              </a:rPr>
              <a:t>FOLLOW-UP AND ANALYSIS</a:t>
            </a:r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055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81"/>
    </mc:Choice>
    <mc:Fallback xmlns="">
      <p:transition spd="slow" advTm="74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262803" y="402491"/>
            <a:ext cx="5760250" cy="5751150"/>
          </a:xfrm>
          <a:prstGeom prst="rect">
            <a:avLst/>
          </a:prstGeom>
          <a:solidFill>
            <a:srgbClr val="C6D9F1"/>
          </a:solidFill>
          <a:ln w="12700" cmpd="sng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endParaRPr lang="en-US" sz="1000" b="1">
              <a:latin typeface="Arial Narrow"/>
              <a:cs typeface="Arial Narrow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079369" y="680493"/>
            <a:ext cx="1626973" cy="716006"/>
          </a:xfrm>
          <a:prstGeom prst="rect">
            <a:avLst/>
          </a:prstGeom>
          <a:ln w="12700" cmpd="sng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>
                <a:latin typeface="Arial Narrow"/>
                <a:cs typeface="Arial Narrow"/>
              </a:rPr>
              <a:t>Patient meets entry criteria</a:t>
            </a:r>
          </a:p>
        </p:txBody>
      </p:sp>
      <p:sp>
        <p:nvSpPr>
          <p:cNvPr id="5" name="Rectangle 4"/>
          <p:cNvSpPr/>
          <p:nvPr/>
        </p:nvSpPr>
        <p:spPr>
          <a:xfrm>
            <a:off x="4079369" y="1708227"/>
            <a:ext cx="1626973" cy="716006"/>
          </a:xfrm>
          <a:prstGeom prst="rect">
            <a:avLst/>
          </a:prstGeom>
          <a:ln w="12700" cmpd="sng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>
                <a:latin typeface="Arial Narrow"/>
                <a:cs typeface="Arial Narrow"/>
              </a:rPr>
              <a:t>Randomisation</a:t>
            </a:r>
          </a:p>
        </p:txBody>
      </p:sp>
      <p:sp>
        <p:nvSpPr>
          <p:cNvPr id="6" name="Rectangle 5"/>
          <p:cNvSpPr/>
          <p:nvPr/>
        </p:nvSpPr>
        <p:spPr>
          <a:xfrm>
            <a:off x="3065465" y="2722147"/>
            <a:ext cx="1626973" cy="716006"/>
          </a:xfrm>
          <a:prstGeom prst="rect">
            <a:avLst/>
          </a:prstGeom>
          <a:ln w="12700" cmpd="sng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>
                <a:latin typeface="Arial Narrow"/>
                <a:cs typeface="Arial Narrow"/>
              </a:rPr>
              <a:t>Allocated to standard care plus REBOA</a:t>
            </a:r>
          </a:p>
        </p:txBody>
      </p:sp>
      <p:sp>
        <p:nvSpPr>
          <p:cNvPr id="7" name="Rectangle 6"/>
          <p:cNvSpPr/>
          <p:nvPr/>
        </p:nvSpPr>
        <p:spPr>
          <a:xfrm>
            <a:off x="5071993" y="2722147"/>
            <a:ext cx="1626973" cy="716006"/>
          </a:xfrm>
          <a:prstGeom prst="rect">
            <a:avLst/>
          </a:prstGeom>
          <a:ln w="12700" cmpd="sng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>
                <a:latin typeface="Arial Narrow"/>
                <a:cs typeface="Arial Narrow"/>
              </a:rPr>
              <a:t>Allocated to standard care</a:t>
            </a:r>
          </a:p>
        </p:txBody>
      </p:sp>
      <p:cxnSp>
        <p:nvCxnSpPr>
          <p:cNvPr id="10" name="Straight Arrow Connector 9"/>
          <p:cNvCxnSpPr>
            <a:stCxn id="4" idx="2"/>
            <a:endCxn id="5" idx="0"/>
          </p:cNvCxnSpPr>
          <p:nvPr/>
        </p:nvCxnSpPr>
        <p:spPr>
          <a:xfrm>
            <a:off x="4892856" y="1396499"/>
            <a:ext cx="0" cy="311728"/>
          </a:xfrm>
          <a:prstGeom prst="straightConnector1">
            <a:avLst/>
          </a:prstGeom>
          <a:ln>
            <a:headEnd type="non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Elbow Connector 14"/>
          <p:cNvCxnSpPr>
            <a:stCxn id="5" idx="2"/>
            <a:endCxn id="6" idx="0"/>
          </p:cNvCxnSpPr>
          <p:nvPr/>
        </p:nvCxnSpPr>
        <p:spPr>
          <a:xfrm rot="5400000">
            <a:off x="4236947" y="2066238"/>
            <a:ext cx="297914" cy="1013904"/>
          </a:xfrm>
          <a:prstGeom prst="bentConnector3">
            <a:avLst>
              <a:gd name="adj1" fmla="val 50000"/>
            </a:avLst>
          </a:prstGeom>
          <a:ln>
            <a:headEnd type="non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Elbow Connector 15"/>
          <p:cNvCxnSpPr>
            <a:stCxn id="5" idx="2"/>
            <a:endCxn id="7" idx="0"/>
          </p:cNvCxnSpPr>
          <p:nvPr/>
        </p:nvCxnSpPr>
        <p:spPr>
          <a:xfrm rot="16200000" flipH="1">
            <a:off x="5240211" y="2076878"/>
            <a:ext cx="297914" cy="992624"/>
          </a:xfrm>
          <a:prstGeom prst="bentConnector3">
            <a:avLst>
              <a:gd name="adj1" fmla="val 50000"/>
            </a:avLst>
          </a:prstGeom>
          <a:ln>
            <a:headEnd type="non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7451735" y="402491"/>
            <a:ext cx="571317" cy="2021741"/>
          </a:xfrm>
          <a:prstGeom prst="rect">
            <a:avLst/>
          </a:prstGeom>
          <a:solidFill>
            <a:srgbClr val="000090"/>
          </a:solidFill>
          <a:ln w="12700" cmpd="sng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r>
              <a:rPr lang="en-US" sz="1200">
                <a:solidFill>
                  <a:srgbClr val="FFFFFF"/>
                </a:solidFill>
                <a:latin typeface="Arial Narrow"/>
                <a:cs typeface="Arial Narrow"/>
              </a:rPr>
              <a:t>ENROLMENT</a:t>
            </a:r>
          </a:p>
        </p:txBody>
      </p:sp>
      <p:sp>
        <p:nvSpPr>
          <p:cNvPr id="18" name="Rectangle 17"/>
          <p:cNvSpPr/>
          <p:nvPr/>
        </p:nvSpPr>
        <p:spPr>
          <a:xfrm>
            <a:off x="7451735" y="2424232"/>
            <a:ext cx="571317" cy="2387772"/>
          </a:xfrm>
          <a:prstGeom prst="rect">
            <a:avLst/>
          </a:prstGeom>
          <a:solidFill>
            <a:srgbClr val="000090"/>
          </a:solidFill>
          <a:ln w="12700" cmpd="sng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r>
              <a:rPr lang="en-US" sz="1200" dirty="0">
                <a:solidFill>
                  <a:srgbClr val="FFFFFF"/>
                </a:solidFill>
                <a:latin typeface="Arial Narrow"/>
                <a:cs typeface="Arial Narrow"/>
              </a:rPr>
              <a:t>ALLOCATION</a:t>
            </a:r>
          </a:p>
        </p:txBody>
      </p:sp>
      <p:sp>
        <p:nvSpPr>
          <p:cNvPr id="19" name="Rectangle 18"/>
          <p:cNvSpPr/>
          <p:nvPr/>
        </p:nvSpPr>
        <p:spPr>
          <a:xfrm>
            <a:off x="7451735" y="4812004"/>
            <a:ext cx="571317" cy="1341637"/>
          </a:xfrm>
          <a:prstGeom prst="rect">
            <a:avLst/>
          </a:prstGeom>
          <a:solidFill>
            <a:srgbClr val="000090"/>
          </a:solidFill>
          <a:ln w="12700" cmpd="sng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r>
              <a:rPr lang="en-US" sz="1200">
                <a:solidFill>
                  <a:srgbClr val="FFFFFF"/>
                </a:solidFill>
                <a:latin typeface="Arial Narrow"/>
                <a:cs typeface="Arial Narrow"/>
              </a:rPr>
              <a:t>FOLLOW-UP AND ANALYSIS</a:t>
            </a:r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887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025"/>
    </mc:Choice>
    <mc:Fallback xmlns="">
      <p:transition spd="slow" advTm="130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3522" y="2482953"/>
            <a:ext cx="8229600" cy="1143000"/>
          </a:xfrm>
        </p:spPr>
        <p:txBody>
          <a:bodyPr>
            <a:normAutofit/>
          </a:bodyPr>
          <a:lstStyle/>
          <a:p>
            <a:r>
              <a:rPr lang="en-US"/>
              <a:t>by Trauma Team Leader</a:t>
            </a:r>
          </a:p>
        </p:txBody>
      </p:sp>
      <p:pic>
        <p:nvPicPr>
          <p:cNvPr id="5" name="Sound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149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080"/>
    </mc:Choice>
    <mc:Fallback xmlns="">
      <p:transition spd="slow" advTm="520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565515" y="5895879"/>
            <a:ext cx="2747818" cy="1108363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Macintosh HD:Users:JJ:Documents:Active Research:UK-REBOA Trial:QRG:Website pictures:IMG_8096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4472" y="264688"/>
            <a:ext cx="3600000" cy="6393366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5" name="Left Arrow 4"/>
          <p:cNvSpPr/>
          <p:nvPr/>
        </p:nvSpPr>
        <p:spPr>
          <a:xfrm>
            <a:off x="7120467" y="728134"/>
            <a:ext cx="948266" cy="973667"/>
          </a:xfrm>
          <a:prstGeom prst="leftArrow">
            <a:avLst/>
          </a:prstGeom>
          <a:solidFill>
            <a:srgbClr val="0000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Sound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86588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063"/>
    </mc:Choice>
    <mc:Fallback xmlns="">
      <p:transition spd="slow" advTm="240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565515" y="5895879"/>
            <a:ext cx="2747818" cy="1108363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C:\Users\csc269\Pictures\2017-06-19 David-iPhone-2017-19-06\David-iPhone-2017-19-06 013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1338" y="163723"/>
            <a:ext cx="3600000" cy="6390826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4" name="Left Arrow 3"/>
          <p:cNvSpPr/>
          <p:nvPr/>
        </p:nvSpPr>
        <p:spPr>
          <a:xfrm>
            <a:off x="6565515" y="1913467"/>
            <a:ext cx="948266" cy="973667"/>
          </a:xfrm>
          <a:prstGeom prst="leftArrow">
            <a:avLst/>
          </a:prstGeom>
          <a:solidFill>
            <a:srgbClr val="0000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Left Arrow 4"/>
          <p:cNvSpPr/>
          <p:nvPr/>
        </p:nvSpPr>
        <p:spPr>
          <a:xfrm>
            <a:off x="6565515" y="2963333"/>
            <a:ext cx="948266" cy="973667"/>
          </a:xfrm>
          <a:prstGeom prst="leftArrow">
            <a:avLst/>
          </a:prstGeom>
          <a:solidFill>
            <a:srgbClr val="0000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Left Arrow 5"/>
          <p:cNvSpPr/>
          <p:nvPr/>
        </p:nvSpPr>
        <p:spPr>
          <a:xfrm rot="10800000">
            <a:off x="2713182" y="3810000"/>
            <a:ext cx="948266" cy="973667"/>
          </a:xfrm>
          <a:prstGeom prst="leftArrow">
            <a:avLst/>
          </a:prstGeom>
          <a:solidFill>
            <a:srgbClr val="0000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Left Arrow 7"/>
          <p:cNvSpPr/>
          <p:nvPr/>
        </p:nvSpPr>
        <p:spPr>
          <a:xfrm>
            <a:off x="6565515" y="4682066"/>
            <a:ext cx="948266" cy="973667"/>
          </a:xfrm>
          <a:prstGeom prst="leftArrow">
            <a:avLst/>
          </a:prstGeom>
          <a:solidFill>
            <a:srgbClr val="0000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Sound 10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58282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968"/>
    </mc:Choice>
    <mc:Fallback xmlns="">
      <p:transition spd="slow" advTm="209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6" grpId="0" animBg="1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565515" y="5895879"/>
            <a:ext cx="2747818" cy="1108363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C:\Users\csc269\Pictures\2017-06-19 David-iPhone-2017-19-06\red 001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6981" y="257537"/>
            <a:ext cx="3576320" cy="6347968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4" name="Left Arrow 3"/>
          <p:cNvSpPr/>
          <p:nvPr/>
        </p:nvSpPr>
        <p:spPr>
          <a:xfrm>
            <a:off x="6565515" y="1490133"/>
            <a:ext cx="948266" cy="973667"/>
          </a:xfrm>
          <a:prstGeom prst="leftArrow">
            <a:avLst/>
          </a:prstGeom>
          <a:solidFill>
            <a:srgbClr val="0000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Left Arrow 4"/>
          <p:cNvSpPr/>
          <p:nvPr/>
        </p:nvSpPr>
        <p:spPr>
          <a:xfrm>
            <a:off x="6565515" y="2590800"/>
            <a:ext cx="948266" cy="973667"/>
          </a:xfrm>
          <a:prstGeom prst="leftArrow">
            <a:avLst/>
          </a:prstGeom>
          <a:solidFill>
            <a:srgbClr val="0000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Left Arrow 5"/>
          <p:cNvSpPr/>
          <p:nvPr/>
        </p:nvSpPr>
        <p:spPr>
          <a:xfrm>
            <a:off x="6565515" y="4922212"/>
            <a:ext cx="948266" cy="973667"/>
          </a:xfrm>
          <a:prstGeom prst="leftArrow">
            <a:avLst/>
          </a:prstGeom>
          <a:solidFill>
            <a:srgbClr val="0000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Left Arrow 6"/>
          <p:cNvSpPr/>
          <p:nvPr/>
        </p:nvSpPr>
        <p:spPr>
          <a:xfrm>
            <a:off x="6565515" y="3564467"/>
            <a:ext cx="948266" cy="973667"/>
          </a:xfrm>
          <a:prstGeom prst="leftArrow">
            <a:avLst/>
          </a:prstGeom>
          <a:solidFill>
            <a:srgbClr val="0000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Sound 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38098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494"/>
    </mc:Choice>
    <mc:Fallback xmlns="">
      <p:transition spd="slow" advTm="444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262803" y="402491"/>
            <a:ext cx="5760250" cy="5751150"/>
          </a:xfrm>
          <a:prstGeom prst="rect">
            <a:avLst/>
          </a:prstGeom>
          <a:solidFill>
            <a:srgbClr val="C6D9F1"/>
          </a:solidFill>
          <a:ln w="12700" cmpd="sng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endParaRPr lang="en-US" sz="1000" b="1">
              <a:latin typeface="Arial Narrow"/>
              <a:cs typeface="Arial Narrow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079369" y="680493"/>
            <a:ext cx="1626973" cy="716006"/>
          </a:xfrm>
          <a:prstGeom prst="rect">
            <a:avLst/>
          </a:prstGeom>
          <a:ln w="12700" cmpd="sng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>
                <a:latin typeface="Arial Narrow"/>
                <a:cs typeface="Arial Narrow"/>
              </a:rPr>
              <a:t>Patient meets entry criteria</a:t>
            </a:r>
          </a:p>
        </p:txBody>
      </p:sp>
      <p:sp>
        <p:nvSpPr>
          <p:cNvPr id="5" name="Rectangle 4"/>
          <p:cNvSpPr/>
          <p:nvPr/>
        </p:nvSpPr>
        <p:spPr>
          <a:xfrm>
            <a:off x="4079369" y="1708227"/>
            <a:ext cx="1626973" cy="716006"/>
          </a:xfrm>
          <a:prstGeom prst="rect">
            <a:avLst/>
          </a:prstGeom>
          <a:ln w="12700" cmpd="sng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>
                <a:latin typeface="Arial Narrow"/>
                <a:cs typeface="Arial Narrow"/>
              </a:rPr>
              <a:t>Randomisation</a:t>
            </a:r>
          </a:p>
        </p:txBody>
      </p:sp>
      <p:sp>
        <p:nvSpPr>
          <p:cNvPr id="6" name="Rectangle 5"/>
          <p:cNvSpPr/>
          <p:nvPr/>
        </p:nvSpPr>
        <p:spPr>
          <a:xfrm>
            <a:off x="3065465" y="2722147"/>
            <a:ext cx="1626973" cy="716006"/>
          </a:xfrm>
          <a:prstGeom prst="rect">
            <a:avLst/>
          </a:prstGeom>
          <a:ln w="12700" cmpd="sng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>
                <a:latin typeface="Arial Narrow"/>
                <a:cs typeface="Arial Narrow"/>
              </a:rPr>
              <a:t>Allocated to standard care plus REBOA</a:t>
            </a:r>
          </a:p>
        </p:txBody>
      </p:sp>
      <p:sp>
        <p:nvSpPr>
          <p:cNvPr id="7" name="Rectangle 6"/>
          <p:cNvSpPr/>
          <p:nvPr/>
        </p:nvSpPr>
        <p:spPr>
          <a:xfrm>
            <a:off x="5071993" y="2722147"/>
            <a:ext cx="1626973" cy="716006"/>
          </a:xfrm>
          <a:prstGeom prst="rect">
            <a:avLst/>
          </a:prstGeom>
          <a:ln w="12700" cmpd="sng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>
                <a:latin typeface="Arial Narrow"/>
                <a:cs typeface="Arial Narrow"/>
              </a:rPr>
              <a:t>Allocated to standard care</a:t>
            </a:r>
          </a:p>
        </p:txBody>
      </p:sp>
      <p:cxnSp>
        <p:nvCxnSpPr>
          <p:cNvPr id="10" name="Straight Arrow Connector 9"/>
          <p:cNvCxnSpPr>
            <a:stCxn id="4" idx="2"/>
            <a:endCxn id="5" idx="0"/>
          </p:cNvCxnSpPr>
          <p:nvPr/>
        </p:nvCxnSpPr>
        <p:spPr>
          <a:xfrm>
            <a:off x="4892856" y="1396499"/>
            <a:ext cx="0" cy="311728"/>
          </a:xfrm>
          <a:prstGeom prst="straightConnector1">
            <a:avLst/>
          </a:prstGeom>
          <a:ln>
            <a:headEnd type="non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Elbow Connector 14"/>
          <p:cNvCxnSpPr>
            <a:stCxn id="5" idx="2"/>
            <a:endCxn id="6" idx="0"/>
          </p:cNvCxnSpPr>
          <p:nvPr/>
        </p:nvCxnSpPr>
        <p:spPr>
          <a:xfrm rot="5400000">
            <a:off x="4236947" y="2066238"/>
            <a:ext cx="297914" cy="1013904"/>
          </a:xfrm>
          <a:prstGeom prst="bentConnector3">
            <a:avLst>
              <a:gd name="adj1" fmla="val 50000"/>
            </a:avLst>
          </a:prstGeom>
          <a:ln>
            <a:headEnd type="non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Elbow Connector 15"/>
          <p:cNvCxnSpPr>
            <a:stCxn id="5" idx="2"/>
            <a:endCxn id="7" idx="0"/>
          </p:cNvCxnSpPr>
          <p:nvPr/>
        </p:nvCxnSpPr>
        <p:spPr>
          <a:xfrm rot="16200000" flipH="1">
            <a:off x="5240211" y="2076878"/>
            <a:ext cx="297914" cy="992624"/>
          </a:xfrm>
          <a:prstGeom prst="bentConnector3">
            <a:avLst>
              <a:gd name="adj1" fmla="val 50000"/>
            </a:avLst>
          </a:prstGeom>
          <a:ln>
            <a:headEnd type="non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7451735" y="402491"/>
            <a:ext cx="571317" cy="2021741"/>
          </a:xfrm>
          <a:prstGeom prst="rect">
            <a:avLst/>
          </a:prstGeom>
          <a:solidFill>
            <a:srgbClr val="000090"/>
          </a:solidFill>
          <a:ln w="12700" cmpd="sng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r>
              <a:rPr lang="en-US" sz="1200">
                <a:solidFill>
                  <a:srgbClr val="FFFFFF"/>
                </a:solidFill>
                <a:latin typeface="Arial Narrow"/>
                <a:cs typeface="Arial Narrow"/>
              </a:rPr>
              <a:t>ENROLMENT</a:t>
            </a:r>
          </a:p>
        </p:txBody>
      </p:sp>
      <p:sp>
        <p:nvSpPr>
          <p:cNvPr id="18" name="Rectangle 17"/>
          <p:cNvSpPr/>
          <p:nvPr/>
        </p:nvSpPr>
        <p:spPr>
          <a:xfrm>
            <a:off x="7451735" y="2424232"/>
            <a:ext cx="571317" cy="2387772"/>
          </a:xfrm>
          <a:prstGeom prst="rect">
            <a:avLst/>
          </a:prstGeom>
          <a:solidFill>
            <a:srgbClr val="000090"/>
          </a:solidFill>
          <a:ln w="12700" cmpd="sng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r>
              <a:rPr lang="en-US" sz="1200" dirty="0">
                <a:solidFill>
                  <a:srgbClr val="FFFFFF"/>
                </a:solidFill>
                <a:latin typeface="Arial Narrow"/>
                <a:cs typeface="Arial Narrow"/>
              </a:rPr>
              <a:t>ALLOCATION</a:t>
            </a:r>
          </a:p>
        </p:txBody>
      </p:sp>
      <p:sp>
        <p:nvSpPr>
          <p:cNvPr id="19" name="Rectangle 18"/>
          <p:cNvSpPr/>
          <p:nvPr/>
        </p:nvSpPr>
        <p:spPr>
          <a:xfrm>
            <a:off x="7451735" y="4812004"/>
            <a:ext cx="571317" cy="1341637"/>
          </a:xfrm>
          <a:prstGeom prst="rect">
            <a:avLst/>
          </a:prstGeom>
          <a:solidFill>
            <a:srgbClr val="000090"/>
          </a:solidFill>
          <a:ln w="12700" cmpd="sng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r>
              <a:rPr lang="en-US" sz="1200">
                <a:solidFill>
                  <a:srgbClr val="FFFFFF"/>
                </a:solidFill>
                <a:latin typeface="Arial Narrow"/>
                <a:cs typeface="Arial Narrow"/>
              </a:rPr>
              <a:t>FOLLOW-UP AND ANALYSIS</a:t>
            </a:r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054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870"/>
    </mc:Choice>
    <mc:Fallback xmlns="">
      <p:transition spd="slow" advTm="138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565515" y="5895879"/>
            <a:ext cx="2747818" cy="1108363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C:\Users\csc269\Pictures\2017-06-19 David-iPhone-2017-19-06\David-iPhone-2017-19-06 016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0205" y="172960"/>
            <a:ext cx="3600000" cy="6390826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5" name="Picture 4" descr="C:\Users\csc269\Pictures\2017-06-19 David-iPhone-2017-19-06\David-iPhone-2017-19-06 019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6326" y="172960"/>
            <a:ext cx="3600000" cy="6390826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6" name="Sound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29888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952"/>
    </mc:Choice>
    <mc:Fallback xmlns="">
      <p:transition spd="slow" advTm="109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2611" y="1847272"/>
            <a:ext cx="8229600" cy="2786303"/>
          </a:xfrm>
        </p:spPr>
        <p:txBody>
          <a:bodyPr>
            <a:normAutofit/>
          </a:bodyPr>
          <a:lstStyle/>
          <a:p>
            <a:r>
              <a:rPr lang="en-US"/>
              <a:t>Takes &lt;10 seconds!</a:t>
            </a:r>
          </a:p>
        </p:txBody>
      </p:sp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260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801"/>
    </mc:Choice>
    <mc:Fallback xmlns="">
      <p:transition spd="slow" advTm="138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565515" y="5895879"/>
            <a:ext cx="2747818" cy="1108363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Macintosh HD:Users:JJ:Documents:Active Research:UK-REBOA Trial:QRG:Website pictures:IMG_8099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6739" y="307021"/>
            <a:ext cx="3600000" cy="6393366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4" name="Left Arrow 3"/>
          <p:cNvSpPr/>
          <p:nvPr/>
        </p:nvSpPr>
        <p:spPr>
          <a:xfrm rot="10800000">
            <a:off x="3708401" y="4495801"/>
            <a:ext cx="948266" cy="973667"/>
          </a:xfrm>
          <a:prstGeom prst="leftArrow">
            <a:avLst/>
          </a:prstGeom>
          <a:solidFill>
            <a:srgbClr val="0000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Sound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42108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111"/>
    </mc:Choice>
    <mc:Fallback xmlns="">
      <p:transition spd="slow" advTm="181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2611" y="1847272"/>
            <a:ext cx="8229600" cy="2786303"/>
          </a:xfrm>
        </p:spPr>
        <p:txBody>
          <a:bodyPr>
            <a:normAutofit/>
          </a:bodyPr>
          <a:lstStyle/>
          <a:p>
            <a:r>
              <a:rPr lang="en-US" dirty="0" smtClean="0"/>
              <a:t>We have made this very easy!</a:t>
            </a:r>
            <a:endParaRPr lang="en-US" dirty="0"/>
          </a:p>
        </p:txBody>
      </p:sp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728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47"/>
    </mc:Choice>
    <mc:Fallback xmlns="">
      <p:transition spd="slow" advTm="49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K-REBOA Trial - Website Guide - Draft A3 (Version 1) (dragged)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1113" y="366572"/>
            <a:ext cx="4048705" cy="5729428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553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608"/>
    </mc:Choice>
    <mc:Fallback xmlns="">
      <p:transition spd="slow" advTm="126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2611" y="1847272"/>
            <a:ext cx="8229600" cy="2786303"/>
          </a:xfrm>
        </p:spPr>
        <p:txBody>
          <a:bodyPr>
            <a:normAutofit/>
          </a:bodyPr>
          <a:lstStyle/>
          <a:p>
            <a:r>
              <a:rPr lang="en-US"/>
              <a:t>Summary</a:t>
            </a:r>
          </a:p>
        </p:txBody>
      </p:sp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766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96"/>
    </mc:Choice>
    <mc:Fallback xmlns="">
      <p:transition spd="slow" advTm="22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2611" y="1847272"/>
            <a:ext cx="8229600" cy="2786303"/>
          </a:xfrm>
        </p:spPr>
        <p:txBody>
          <a:bodyPr>
            <a:normAutofit/>
          </a:bodyPr>
          <a:lstStyle/>
          <a:p>
            <a:r>
              <a:rPr lang="en-US"/>
              <a:t>Enrol patients!</a:t>
            </a:r>
          </a:p>
        </p:txBody>
      </p:sp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886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44"/>
    </mc:Choice>
    <mc:Fallback xmlns="">
      <p:transition spd="slow" advTm="41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2611" y="1847272"/>
            <a:ext cx="8229600" cy="2786303"/>
          </a:xfrm>
        </p:spPr>
        <p:txBody>
          <a:bodyPr>
            <a:normAutofit/>
          </a:bodyPr>
          <a:lstStyle/>
          <a:p>
            <a:r>
              <a:rPr lang="en-US"/>
              <a:t>Using the website</a:t>
            </a:r>
          </a:p>
        </p:txBody>
      </p:sp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80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04"/>
    </mc:Choice>
    <mc:Fallback xmlns="">
      <p:transition spd="slow" advTm="59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2611" y="1847272"/>
            <a:ext cx="8229600" cy="2786303"/>
          </a:xfrm>
        </p:spPr>
        <p:txBody>
          <a:bodyPr>
            <a:normAutofit/>
          </a:bodyPr>
          <a:lstStyle/>
          <a:p>
            <a:r>
              <a:rPr lang="en-US"/>
              <a:t>Pre-register and bookmark</a:t>
            </a:r>
            <a:br>
              <a:rPr lang="en-US"/>
            </a:br>
            <a:r>
              <a:rPr lang="en-US"/>
              <a:t>on your phone to save time</a:t>
            </a:r>
          </a:p>
        </p:txBody>
      </p:sp>
      <p:pic>
        <p:nvPicPr>
          <p:cNvPr id="5" name="Sound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672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16"/>
    </mc:Choice>
    <mc:Fallback xmlns="">
      <p:transition spd="slow" advTm="92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2611" y="1847272"/>
            <a:ext cx="8229600" cy="2786303"/>
          </a:xfrm>
        </p:spPr>
        <p:txBody>
          <a:bodyPr>
            <a:normAutofit/>
          </a:bodyPr>
          <a:lstStyle/>
          <a:p>
            <a:r>
              <a:rPr lang="en-US"/>
              <a:t>Standard MTC care</a:t>
            </a:r>
            <a:br>
              <a:rPr lang="en-US"/>
            </a:br>
            <a:r>
              <a:rPr lang="en-US"/>
              <a:t>vs</a:t>
            </a:r>
            <a:br>
              <a:rPr lang="en-US"/>
            </a:br>
            <a:r>
              <a:rPr lang="en-US"/>
              <a:t>Standard MTC care + REBOA</a:t>
            </a:r>
          </a:p>
        </p:txBody>
      </p:sp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799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9"/>
    </mc:Choice>
    <mc:Fallback xmlns="">
      <p:transition spd="slow" advTm="6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262803" y="402491"/>
            <a:ext cx="5760250" cy="5751150"/>
          </a:xfrm>
          <a:prstGeom prst="rect">
            <a:avLst/>
          </a:prstGeom>
          <a:solidFill>
            <a:srgbClr val="C6D9F1"/>
          </a:solidFill>
          <a:ln w="12700" cmpd="sng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endParaRPr lang="en-US" sz="1000" b="1">
              <a:latin typeface="Arial Narrow"/>
              <a:cs typeface="Arial Narrow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079369" y="680493"/>
            <a:ext cx="1626973" cy="716006"/>
          </a:xfrm>
          <a:prstGeom prst="rect">
            <a:avLst/>
          </a:prstGeom>
          <a:ln w="12700" cmpd="sng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>
                <a:latin typeface="Arial Narrow"/>
                <a:cs typeface="Arial Narrow"/>
              </a:rPr>
              <a:t>Patient meets entry criteria</a:t>
            </a:r>
          </a:p>
        </p:txBody>
      </p:sp>
      <p:sp>
        <p:nvSpPr>
          <p:cNvPr id="5" name="Rectangle 4"/>
          <p:cNvSpPr/>
          <p:nvPr/>
        </p:nvSpPr>
        <p:spPr>
          <a:xfrm>
            <a:off x="4079369" y="1708227"/>
            <a:ext cx="1626973" cy="716006"/>
          </a:xfrm>
          <a:prstGeom prst="rect">
            <a:avLst/>
          </a:prstGeom>
          <a:ln w="12700" cmpd="sng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>
                <a:latin typeface="Arial Narrow"/>
                <a:cs typeface="Arial Narrow"/>
              </a:rPr>
              <a:t>Randomisation</a:t>
            </a:r>
          </a:p>
        </p:txBody>
      </p:sp>
      <p:sp>
        <p:nvSpPr>
          <p:cNvPr id="6" name="Rectangle 5"/>
          <p:cNvSpPr/>
          <p:nvPr/>
        </p:nvSpPr>
        <p:spPr>
          <a:xfrm>
            <a:off x="3065465" y="2722147"/>
            <a:ext cx="1626973" cy="716006"/>
          </a:xfrm>
          <a:prstGeom prst="rect">
            <a:avLst/>
          </a:prstGeom>
          <a:ln w="12700" cmpd="sng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>
                <a:latin typeface="Arial Narrow"/>
                <a:cs typeface="Arial Narrow"/>
              </a:rPr>
              <a:t>Allocated to standard care plus REBOA</a:t>
            </a:r>
          </a:p>
        </p:txBody>
      </p:sp>
      <p:sp>
        <p:nvSpPr>
          <p:cNvPr id="7" name="Rectangle 6"/>
          <p:cNvSpPr/>
          <p:nvPr/>
        </p:nvSpPr>
        <p:spPr>
          <a:xfrm>
            <a:off x="5071993" y="2722147"/>
            <a:ext cx="1626973" cy="716006"/>
          </a:xfrm>
          <a:prstGeom prst="rect">
            <a:avLst/>
          </a:prstGeom>
          <a:ln w="12700" cmpd="sng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>
                <a:latin typeface="Arial Narrow"/>
                <a:cs typeface="Arial Narrow"/>
              </a:rPr>
              <a:t>Allocated to standard care</a:t>
            </a:r>
          </a:p>
        </p:txBody>
      </p:sp>
      <p:sp>
        <p:nvSpPr>
          <p:cNvPr id="8" name="Rectangle 7"/>
          <p:cNvSpPr/>
          <p:nvPr/>
        </p:nvSpPr>
        <p:spPr>
          <a:xfrm>
            <a:off x="3065465" y="3861418"/>
            <a:ext cx="1626973" cy="716006"/>
          </a:xfrm>
          <a:prstGeom prst="rect">
            <a:avLst/>
          </a:prstGeom>
          <a:ln w="12700" cmpd="sng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latin typeface="Arial Narrow"/>
                <a:cs typeface="Arial Narrow"/>
              </a:rPr>
              <a:t>Received/did not receive </a:t>
            </a:r>
            <a:r>
              <a:rPr lang="en-US" sz="1200" dirty="0">
                <a:latin typeface="Arial Narrow"/>
                <a:cs typeface="Arial Narrow"/>
              </a:rPr>
              <a:t>standard care plus REBOA</a:t>
            </a:r>
          </a:p>
        </p:txBody>
      </p:sp>
      <p:sp>
        <p:nvSpPr>
          <p:cNvPr id="9" name="Rectangle 8"/>
          <p:cNvSpPr/>
          <p:nvPr/>
        </p:nvSpPr>
        <p:spPr>
          <a:xfrm>
            <a:off x="5071993" y="3861418"/>
            <a:ext cx="1626973" cy="716006"/>
          </a:xfrm>
          <a:prstGeom prst="rect">
            <a:avLst/>
          </a:prstGeom>
          <a:ln w="12700" cmpd="sng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latin typeface="Arial Narrow"/>
                <a:cs typeface="Arial Narrow"/>
              </a:rPr>
              <a:t>Received/did not receive </a:t>
            </a:r>
            <a:r>
              <a:rPr lang="en-US" sz="1200" dirty="0">
                <a:latin typeface="Arial Narrow"/>
                <a:cs typeface="Arial Narrow"/>
              </a:rPr>
              <a:t>standard care</a:t>
            </a:r>
          </a:p>
        </p:txBody>
      </p:sp>
      <p:cxnSp>
        <p:nvCxnSpPr>
          <p:cNvPr id="10" name="Straight Arrow Connector 9"/>
          <p:cNvCxnSpPr>
            <a:stCxn id="4" idx="2"/>
            <a:endCxn id="5" idx="0"/>
          </p:cNvCxnSpPr>
          <p:nvPr/>
        </p:nvCxnSpPr>
        <p:spPr>
          <a:xfrm>
            <a:off x="4892856" y="1396499"/>
            <a:ext cx="0" cy="311728"/>
          </a:xfrm>
          <a:prstGeom prst="straightConnector1">
            <a:avLst/>
          </a:prstGeom>
          <a:ln>
            <a:headEnd type="non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6" idx="2"/>
            <a:endCxn id="8" idx="0"/>
          </p:cNvCxnSpPr>
          <p:nvPr/>
        </p:nvCxnSpPr>
        <p:spPr>
          <a:xfrm>
            <a:off x="3878952" y="3438153"/>
            <a:ext cx="0" cy="423265"/>
          </a:xfrm>
          <a:prstGeom prst="straightConnector1">
            <a:avLst/>
          </a:prstGeom>
          <a:ln>
            <a:headEnd type="non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7" idx="2"/>
            <a:endCxn id="9" idx="0"/>
          </p:cNvCxnSpPr>
          <p:nvPr/>
        </p:nvCxnSpPr>
        <p:spPr>
          <a:xfrm>
            <a:off x="5885480" y="3438153"/>
            <a:ext cx="0" cy="423265"/>
          </a:xfrm>
          <a:prstGeom prst="straightConnector1">
            <a:avLst/>
          </a:prstGeom>
          <a:ln>
            <a:headEnd type="non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8" idx="2"/>
            <a:endCxn id="20" idx="0"/>
          </p:cNvCxnSpPr>
          <p:nvPr/>
        </p:nvCxnSpPr>
        <p:spPr>
          <a:xfrm flipH="1">
            <a:off x="3878950" y="4577424"/>
            <a:ext cx="2" cy="529273"/>
          </a:xfrm>
          <a:prstGeom prst="straightConnector1">
            <a:avLst/>
          </a:prstGeom>
          <a:ln>
            <a:headEnd type="non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9" idx="2"/>
            <a:endCxn id="21" idx="0"/>
          </p:cNvCxnSpPr>
          <p:nvPr/>
        </p:nvCxnSpPr>
        <p:spPr>
          <a:xfrm>
            <a:off x="5885480" y="4577424"/>
            <a:ext cx="0" cy="529273"/>
          </a:xfrm>
          <a:prstGeom prst="straightConnector1">
            <a:avLst/>
          </a:prstGeom>
          <a:ln>
            <a:headEnd type="non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Elbow Connector 14"/>
          <p:cNvCxnSpPr>
            <a:stCxn id="5" idx="2"/>
            <a:endCxn id="6" idx="0"/>
          </p:cNvCxnSpPr>
          <p:nvPr/>
        </p:nvCxnSpPr>
        <p:spPr>
          <a:xfrm rot="5400000">
            <a:off x="4236947" y="2066238"/>
            <a:ext cx="297914" cy="1013904"/>
          </a:xfrm>
          <a:prstGeom prst="bentConnector3">
            <a:avLst>
              <a:gd name="adj1" fmla="val 50000"/>
            </a:avLst>
          </a:prstGeom>
          <a:ln>
            <a:headEnd type="non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Elbow Connector 15"/>
          <p:cNvCxnSpPr>
            <a:stCxn id="5" idx="2"/>
            <a:endCxn id="7" idx="0"/>
          </p:cNvCxnSpPr>
          <p:nvPr/>
        </p:nvCxnSpPr>
        <p:spPr>
          <a:xfrm rot="16200000" flipH="1">
            <a:off x="5240211" y="2076878"/>
            <a:ext cx="297914" cy="992624"/>
          </a:xfrm>
          <a:prstGeom prst="bentConnector3">
            <a:avLst>
              <a:gd name="adj1" fmla="val 50000"/>
            </a:avLst>
          </a:prstGeom>
          <a:ln>
            <a:headEnd type="non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7451735" y="402491"/>
            <a:ext cx="571317" cy="2021741"/>
          </a:xfrm>
          <a:prstGeom prst="rect">
            <a:avLst/>
          </a:prstGeom>
          <a:solidFill>
            <a:srgbClr val="000090"/>
          </a:solidFill>
          <a:ln w="12700" cmpd="sng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r>
              <a:rPr lang="en-US" sz="1200">
                <a:solidFill>
                  <a:srgbClr val="FFFFFF"/>
                </a:solidFill>
                <a:latin typeface="Arial Narrow"/>
                <a:cs typeface="Arial Narrow"/>
              </a:rPr>
              <a:t>ENROLMENT</a:t>
            </a:r>
          </a:p>
        </p:txBody>
      </p:sp>
      <p:sp>
        <p:nvSpPr>
          <p:cNvPr id="18" name="Rectangle 17"/>
          <p:cNvSpPr/>
          <p:nvPr/>
        </p:nvSpPr>
        <p:spPr>
          <a:xfrm>
            <a:off x="7451735" y="2424232"/>
            <a:ext cx="571317" cy="2387772"/>
          </a:xfrm>
          <a:prstGeom prst="rect">
            <a:avLst/>
          </a:prstGeom>
          <a:solidFill>
            <a:srgbClr val="000090"/>
          </a:solidFill>
          <a:ln w="12700" cmpd="sng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r>
              <a:rPr lang="en-US" sz="1200" dirty="0">
                <a:solidFill>
                  <a:srgbClr val="FFFFFF"/>
                </a:solidFill>
                <a:latin typeface="Arial Narrow"/>
                <a:cs typeface="Arial Narrow"/>
              </a:rPr>
              <a:t>ALLOCATION</a:t>
            </a:r>
          </a:p>
        </p:txBody>
      </p:sp>
      <p:sp>
        <p:nvSpPr>
          <p:cNvPr id="19" name="Rectangle 18"/>
          <p:cNvSpPr/>
          <p:nvPr/>
        </p:nvSpPr>
        <p:spPr>
          <a:xfrm>
            <a:off x="7451735" y="4812004"/>
            <a:ext cx="571317" cy="1341637"/>
          </a:xfrm>
          <a:prstGeom prst="rect">
            <a:avLst/>
          </a:prstGeom>
          <a:solidFill>
            <a:srgbClr val="000090"/>
          </a:solidFill>
          <a:ln w="12700" cmpd="sng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r>
              <a:rPr lang="en-US" sz="1200">
                <a:solidFill>
                  <a:srgbClr val="FFFFFF"/>
                </a:solidFill>
                <a:latin typeface="Arial Narrow"/>
                <a:cs typeface="Arial Narrow"/>
              </a:rPr>
              <a:t>FOLLOW-UP AND ANALYSIS</a:t>
            </a:r>
          </a:p>
        </p:txBody>
      </p:sp>
      <p:sp>
        <p:nvSpPr>
          <p:cNvPr id="20" name="Rectangle 19"/>
          <p:cNvSpPr/>
          <p:nvPr/>
        </p:nvSpPr>
        <p:spPr>
          <a:xfrm>
            <a:off x="3065463" y="5106697"/>
            <a:ext cx="1626973" cy="716006"/>
          </a:xfrm>
          <a:prstGeom prst="rect">
            <a:avLst/>
          </a:prstGeom>
          <a:ln w="12700" cmpd="sng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>
                <a:latin typeface="Arial Narrow"/>
                <a:cs typeface="Arial Narrow"/>
              </a:rPr>
              <a:t>90 day mortality (primary effectiveness outcome)</a:t>
            </a:r>
          </a:p>
        </p:txBody>
      </p:sp>
      <p:sp>
        <p:nvSpPr>
          <p:cNvPr id="21" name="Rectangle 20"/>
          <p:cNvSpPr/>
          <p:nvPr/>
        </p:nvSpPr>
        <p:spPr>
          <a:xfrm>
            <a:off x="5071993" y="5106697"/>
            <a:ext cx="1626973" cy="716006"/>
          </a:xfrm>
          <a:prstGeom prst="rect">
            <a:avLst/>
          </a:prstGeom>
          <a:ln w="12700" cmpd="sng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>
                <a:latin typeface="Arial Narrow"/>
                <a:cs typeface="Arial Narrow"/>
              </a:rPr>
              <a:t>90 day mortality (primary effectiveness outcome)</a:t>
            </a:r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065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44"/>
    </mc:Choice>
    <mc:Fallback xmlns="">
      <p:transition spd="slow" advTm="47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262803" y="402491"/>
            <a:ext cx="5760250" cy="5751150"/>
          </a:xfrm>
          <a:prstGeom prst="rect">
            <a:avLst/>
          </a:prstGeom>
          <a:solidFill>
            <a:srgbClr val="C6D9F1"/>
          </a:solidFill>
          <a:ln w="12700" cmpd="sng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endParaRPr lang="en-US" sz="1000" b="1">
              <a:latin typeface="Arial Narrow"/>
              <a:cs typeface="Arial Narrow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079369" y="680493"/>
            <a:ext cx="1626973" cy="716006"/>
          </a:xfrm>
          <a:prstGeom prst="rect">
            <a:avLst/>
          </a:prstGeom>
          <a:ln w="12700" cmpd="sng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>
                <a:latin typeface="Arial Narrow"/>
                <a:cs typeface="Arial Narrow"/>
              </a:rPr>
              <a:t>Patient meets entry criteria</a:t>
            </a:r>
          </a:p>
        </p:txBody>
      </p:sp>
      <p:sp>
        <p:nvSpPr>
          <p:cNvPr id="17" name="Rectangle 16"/>
          <p:cNvSpPr/>
          <p:nvPr/>
        </p:nvSpPr>
        <p:spPr>
          <a:xfrm>
            <a:off x="7451735" y="402491"/>
            <a:ext cx="571317" cy="2021741"/>
          </a:xfrm>
          <a:prstGeom prst="rect">
            <a:avLst/>
          </a:prstGeom>
          <a:solidFill>
            <a:srgbClr val="000090"/>
          </a:solidFill>
          <a:ln w="12700" cmpd="sng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r>
              <a:rPr lang="en-US" sz="1200">
                <a:solidFill>
                  <a:srgbClr val="FFFFFF"/>
                </a:solidFill>
                <a:latin typeface="Arial Narrow"/>
                <a:cs typeface="Arial Narrow"/>
              </a:rPr>
              <a:t>ENROLMENT</a:t>
            </a:r>
          </a:p>
        </p:txBody>
      </p:sp>
      <p:sp>
        <p:nvSpPr>
          <p:cNvPr id="18" name="Rectangle 17"/>
          <p:cNvSpPr/>
          <p:nvPr/>
        </p:nvSpPr>
        <p:spPr>
          <a:xfrm>
            <a:off x="7451735" y="2424232"/>
            <a:ext cx="571317" cy="2387772"/>
          </a:xfrm>
          <a:prstGeom prst="rect">
            <a:avLst/>
          </a:prstGeom>
          <a:solidFill>
            <a:srgbClr val="000090"/>
          </a:solidFill>
          <a:ln w="12700" cmpd="sng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r>
              <a:rPr lang="en-US" sz="1200" dirty="0">
                <a:solidFill>
                  <a:srgbClr val="FFFFFF"/>
                </a:solidFill>
                <a:latin typeface="Arial Narrow"/>
                <a:cs typeface="Arial Narrow"/>
              </a:rPr>
              <a:t>ALLOCATION</a:t>
            </a:r>
          </a:p>
        </p:txBody>
      </p:sp>
      <p:sp>
        <p:nvSpPr>
          <p:cNvPr id="19" name="Rectangle 18"/>
          <p:cNvSpPr/>
          <p:nvPr/>
        </p:nvSpPr>
        <p:spPr>
          <a:xfrm>
            <a:off x="7451735" y="4812004"/>
            <a:ext cx="571317" cy="1341637"/>
          </a:xfrm>
          <a:prstGeom prst="rect">
            <a:avLst/>
          </a:prstGeom>
          <a:solidFill>
            <a:srgbClr val="000090"/>
          </a:solidFill>
          <a:ln w="12700" cmpd="sng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r>
              <a:rPr lang="en-US" sz="1200">
                <a:solidFill>
                  <a:srgbClr val="FFFFFF"/>
                </a:solidFill>
                <a:latin typeface="Arial Narrow"/>
                <a:cs typeface="Arial Narrow"/>
              </a:rPr>
              <a:t>FOLLOW-UP AND ANALYSIS</a:t>
            </a:r>
          </a:p>
        </p:txBody>
      </p:sp>
      <p:pic>
        <p:nvPicPr>
          <p:cNvPr id="5" name="Sound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420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74"/>
    </mc:Choice>
    <mc:Fallback xmlns="">
      <p:transition spd="slow" advTm="94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2611" y="1847272"/>
            <a:ext cx="8229600" cy="2786303"/>
          </a:xfrm>
        </p:spPr>
        <p:txBody>
          <a:bodyPr>
            <a:normAutofit/>
          </a:bodyPr>
          <a:lstStyle/>
          <a:p>
            <a:r>
              <a:rPr lang="en-US"/>
              <a:t>Inclusion criteria</a:t>
            </a:r>
          </a:p>
        </p:txBody>
      </p:sp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707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20"/>
    </mc:Choice>
    <mc:Fallback xmlns="">
      <p:transition spd="slow" advTm="36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76173" y="1004570"/>
            <a:ext cx="7059357" cy="4525963"/>
          </a:xfrm>
        </p:spPr>
        <p:txBody>
          <a:bodyPr/>
          <a:lstStyle/>
          <a:p>
            <a:pPr marL="0" indent="0" algn="ctr">
              <a:buNone/>
            </a:pPr>
            <a:r>
              <a:rPr lang="en-US"/>
              <a:t>Adult trauma patients (aged, or believed to be aged, 16 years or older)</a:t>
            </a:r>
          </a:p>
          <a:p>
            <a:pPr marL="0" indent="0" algn="ctr">
              <a:buNone/>
            </a:pPr>
            <a:endParaRPr lang="en-US"/>
          </a:p>
          <a:p>
            <a:pPr marL="0" indent="0" algn="ctr">
              <a:buNone/>
            </a:pPr>
            <a:r>
              <a:rPr lang="en-US"/>
              <a:t>with confirmed or suspected life-threatening torso haemorrhage</a:t>
            </a:r>
          </a:p>
          <a:p>
            <a:pPr marL="0" indent="0" algn="ctr">
              <a:buNone/>
            </a:pPr>
            <a:endParaRPr lang="en-US"/>
          </a:p>
          <a:p>
            <a:pPr marL="0" indent="0" algn="ctr">
              <a:buNone/>
            </a:pPr>
            <a:r>
              <a:rPr lang="en-US"/>
              <a:t>which is thought to be amenable to adjunctive treatment with REBOA</a:t>
            </a:r>
          </a:p>
          <a:p>
            <a:pPr algn="ctr"/>
            <a:endParaRPr lang="en-US"/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535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286"/>
    </mc:Choice>
    <mc:Fallback xmlns="">
      <p:transition spd="slow" advTm="132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2611" y="1847272"/>
            <a:ext cx="8229600" cy="2786303"/>
          </a:xfrm>
        </p:spPr>
        <p:txBody>
          <a:bodyPr>
            <a:normAutofit/>
          </a:bodyPr>
          <a:lstStyle/>
          <a:p>
            <a:r>
              <a:rPr lang="en-US"/>
              <a:t>Exclusion criteria</a:t>
            </a:r>
          </a:p>
        </p:txBody>
      </p:sp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994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15"/>
    </mc:Choice>
    <mc:Fallback xmlns="">
      <p:transition spd="slow" advTm="52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73312" y="1199733"/>
            <a:ext cx="7165183" cy="4525963"/>
          </a:xfrm>
        </p:spPr>
        <p:txBody>
          <a:bodyPr/>
          <a:lstStyle/>
          <a:p>
            <a:pPr marL="0" indent="0" algn="ctr">
              <a:buNone/>
            </a:pPr>
            <a:r>
              <a:rPr lang="en-US"/>
              <a:t>Women known or thought to be pregnant</a:t>
            </a:r>
          </a:p>
          <a:p>
            <a:pPr marL="0" indent="0" algn="ctr">
              <a:buNone/>
            </a:pPr>
            <a:endParaRPr lang="en-US"/>
          </a:p>
          <a:p>
            <a:pPr marL="0" indent="0" algn="ctr">
              <a:buNone/>
            </a:pPr>
            <a:r>
              <a:rPr lang="en-US"/>
              <a:t>Children (aged, or believed to be </a:t>
            </a:r>
            <a:br>
              <a:rPr lang="en-US"/>
            </a:br>
            <a:r>
              <a:rPr lang="en-US"/>
              <a:t>aged 15 or younger)</a:t>
            </a:r>
          </a:p>
          <a:p>
            <a:pPr marL="0" indent="0" algn="ctr">
              <a:buNone/>
            </a:pPr>
            <a:endParaRPr lang="en-US"/>
          </a:p>
          <a:p>
            <a:pPr marL="0" indent="0" algn="ctr">
              <a:buNone/>
            </a:pPr>
            <a:r>
              <a:rPr lang="en-US"/>
              <a:t>Patients with injuries which are deemed unsurvivable on clinical grounds</a:t>
            </a:r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617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534"/>
    </mc:Choice>
    <mc:Fallback xmlns="">
      <p:transition spd="slow" advTm="125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5|1.5|2.3|6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3|4|7.2|23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6572</TotalTime>
  <Words>206</Words>
  <Application>Microsoft Office PowerPoint</Application>
  <PresentationFormat>On-screen Show (4:3)</PresentationFormat>
  <Paragraphs>60</Paragraphs>
  <Slides>24</Slides>
  <Notes>1</Notes>
  <HiddenSlides>0</HiddenSlides>
  <MMClips>24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8" baseType="lpstr">
      <vt:lpstr>Arial</vt:lpstr>
      <vt:lpstr>Arial Narrow</vt:lpstr>
      <vt:lpstr>Calibri</vt:lpstr>
      <vt:lpstr>Office Theme</vt:lpstr>
      <vt:lpstr>PowerPoint Presentation</vt:lpstr>
      <vt:lpstr>We have made this very easy!</vt:lpstr>
      <vt:lpstr>Standard MTC care vs Standard MTC care + REBOA</vt:lpstr>
      <vt:lpstr>PowerPoint Presentation</vt:lpstr>
      <vt:lpstr>PowerPoint Presentation</vt:lpstr>
      <vt:lpstr>Inclusion criteria</vt:lpstr>
      <vt:lpstr>PowerPoint Presentation</vt:lpstr>
      <vt:lpstr>Exclusion criteria</vt:lpstr>
      <vt:lpstr>PowerPoint Presentation</vt:lpstr>
      <vt:lpstr>PowerPoint Presentation</vt:lpstr>
      <vt:lpstr>PowerPoint Presentation</vt:lpstr>
      <vt:lpstr>by Trauma Team Leader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Takes &lt;10 seconds!</vt:lpstr>
      <vt:lpstr>PowerPoint Presentation</vt:lpstr>
      <vt:lpstr>PowerPoint Presentation</vt:lpstr>
      <vt:lpstr>Summary</vt:lpstr>
      <vt:lpstr>Enrol patients!</vt:lpstr>
      <vt:lpstr>Using the website</vt:lpstr>
      <vt:lpstr>Pre-register and bookmark on your phone to save time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Jan Jansen</dc:creator>
  <cp:lastModifiedBy>alex novak</cp:lastModifiedBy>
  <cp:revision>38</cp:revision>
  <dcterms:created xsi:type="dcterms:W3CDTF">2017-06-28T06:28:13Z</dcterms:created>
  <dcterms:modified xsi:type="dcterms:W3CDTF">2019-04-17T14:38:14Z</dcterms:modified>
</cp:coreProperties>
</file>