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15" r:id="rId3"/>
    <p:sldId id="319" r:id="rId4"/>
    <p:sldId id="318" r:id="rId5"/>
    <p:sldId id="320" r:id="rId6"/>
    <p:sldId id="321" r:id="rId7"/>
    <p:sldId id="322" r:id="rId8"/>
    <p:sldId id="323" r:id="rId9"/>
    <p:sldId id="316" r:id="rId10"/>
    <p:sldId id="324" r:id="rId11"/>
    <p:sldId id="336" r:id="rId12"/>
    <p:sldId id="317" r:id="rId13"/>
    <p:sldId id="335" r:id="rId14"/>
    <p:sldId id="326" r:id="rId15"/>
    <p:sldId id="327" r:id="rId16"/>
    <p:sldId id="328" r:id="rId17"/>
    <p:sldId id="329" r:id="rId18"/>
    <p:sldId id="330" r:id="rId19"/>
    <p:sldId id="332" r:id="rId20"/>
    <p:sldId id="33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5216" autoAdjust="0"/>
    <p:restoredTop sz="91938" autoAdjust="0"/>
  </p:normalViewPr>
  <p:slideViewPr>
    <p:cSldViewPr snapToGrid="0" snapToObjects="1">
      <p:cViewPr>
        <p:scale>
          <a:sx n="100" d="100"/>
          <a:sy n="100" d="100"/>
        </p:scale>
        <p:origin x="1616" y="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B15318-C130-1E41-8313-3C47AB8A163D}" type="datetimeFigureOut"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D9916C-6B1F-E842-84EB-51F0A6A1273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0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Ultrasound guided common femoral artery cannulation (18G needle, mini access kit or A-Line) </a:t>
            </a:r>
          </a:p>
          <a:p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   Omit this stage if rewiring existing arterial line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D9916C-6B1F-E842-84EB-51F0A6A12733}" type="slidenum">
              <a:rPr lang="uk-UA"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318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2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7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55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30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93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1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57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2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3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980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A484-232E-814F-A16B-3AFEAAF907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C0FBC-23DD-814B-8E86-1ACB45A87CC8}" type="datetimeFigureOut"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pic>
        <p:nvPicPr>
          <p:cNvPr id="7" name="Picture 3" descr="hsru lighter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28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196975"/>
            <a:ext cx="882650" cy="50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6510">
                <a:solidFill>
                  <a:srgbClr val="4D4D4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2" descr="C:\Users\HSU146\AppData\Local\Microsoft\Windows\Temporary Internet Files\Content.Outlook\SFEXZHIV\CSO Chief Scientist Office (5)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157913"/>
            <a:ext cx="1333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S:\Shared\Resources\HSRUtemplates\Logos\UoA_Primary_Logo_RGB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5661025"/>
            <a:ext cx="1331912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UK REBOA Trial Logo 12-3.jpg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219" y="6356350"/>
            <a:ext cx="2406950" cy="4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743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7F7F7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7F7F7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7F7F7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K REBOA Trial Logo 12-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02" y="709412"/>
            <a:ext cx="7199949" cy="1325077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208549" y="2472418"/>
            <a:ext cx="8152580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Preparation </a:t>
            </a:r>
            <a:r>
              <a:rPr lang="en-US" sz="6000" b="1" smtClean="0">
                <a:solidFill>
                  <a:schemeClr val="bg1">
                    <a:lumMod val="50000"/>
                  </a:schemeClr>
                </a:solidFill>
              </a:rPr>
              <a:t>and </a:t>
            </a:r>
          </a:p>
          <a:p>
            <a:r>
              <a:rPr lang="en-US" sz="6000" b="1" dirty="0" smtClean="0">
                <a:solidFill>
                  <a:schemeClr val="bg1">
                    <a:lumMod val="50000"/>
                  </a:schemeClr>
                </a:solidFill>
              </a:rPr>
              <a:t>Arterial Access</a:t>
            </a:r>
            <a:endParaRPr lang="en-US" sz="6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42303" y="6019030"/>
            <a:ext cx="3014729" cy="93133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84439" y="4662948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Robbie </a:t>
            </a:r>
            <a:r>
              <a:rPr lang="en-US" sz="2000" dirty="0" err="1" smtClean="0"/>
              <a:t>Lendrum</a:t>
            </a:r>
            <a:endParaRPr lang="en-US" sz="2000" dirty="0"/>
          </a:p>
          <a:p>
            <a:r>
              <a:rPr lang="en-US" sz="2000" dirty="0" smtClean="0"/>
              <a:t>Deputy Clinical Lead and Training Lead</a:t>
            </a:r>
          </a:p>
          <a:p>
            <a:endParaRPr lang="en-US" sz="2000" dirty="0"/>
          </a:p>
          <a:p>
            <a:r>
              <a:rPr lang="en-US" sz="2000" dirty="0" smtClean="0"/>
              <a:t>Jan Jansen</a:t>
            </a:r>
          </a:p>
          <a:p>
            <a:r>
              <a:rPr lang="en-US" sz="2000" dirty="0" smtClean="0"/>
              <a:t>Clinical Chief Investigator</a:t>
            </a:r>
            <a:endParaRPr lang="en-US" sz="2000" dirty="0"/>
          </a:p>
        </p:txBody>
      </p:sp>
      <p:pic>
        <p:nvPicPr>
          <p:cNvPr id="8" name="Sound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93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36"/>
    </mc:Choice>
    <mc:Fallback xmlns="">
      <p:transition spd="slow" advTm="9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244600"/>
            <a:ext cx="8229600" cy="4682067"/>
          </a:xfrm>
        </p:spPr>
        <p:txBody>
          <a:bodyPr>
            <a:normAutofit/>
          </a:bodyPr>
          <a:lstStyle/>
          <a:p>
            <a:r>
              <a:rPr lang="en-US" dirty="0"/>
              <a:t>Open “PACK 2 (ACCESS)”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52"/>
    </mc:Choice>
    <mc:Fallback xmlns="">
      <p:transition spd="slow" advTm="14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84300"/>
            <a:ext cx="7209563" cy="4354576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 rot="10800000">
            <a:off x="4381500" y="1587500"/>
            <a:ext cx="546100" cy="5969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8143018">
            <a:off x="5535181" y="1587500"/>
            <a:ext cx="546100" cy="5969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3348787">
            <a:off x="3388881" y="2628901"/>
            <a:ext cx="546100" cy="5969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 rot="3348787">
            <a:off x="5268482" y="4864101"/>
            <a:ext cx="546100" cy="5969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 rot="5400000">
            <a:off x="3090431" y="3685347"/>
            <a:ext cx="546100" cy="5969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ound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771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946"/>
    </mc:Choice>
    <mc:Fallback xmlns="">
      <p:transition spd="slow" advTm="5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Ultrasound-guided common femoral artery cannulation</a:t>
            </a:r>
          </a:p>
        </p:txBody>
      </p:sp>
      <p:pic>
        <p:nvPicPr>
          <p:cNvPr id="3" name="Picture 2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2" t="10280" r="6498" b="11865"/>
          <a:stretch/>
        </p:blipFill>
        <p:spPr bwMode="auto">
          <a:xfrm>
            <a:off x="2929255" y="1403667"/>
            <a:ext cx="4276090" cy="48380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46"/>
    </mc:Choice>
    <mc:Fallback xmlns="">
      <p:transition spd="slow" advTm="17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550" y="470812"/>
            <a:ext cx="5911850" cy="587918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31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41"/>
    </mc:Choice>
    <mc:Fallback xmlns="">
      <p:transition spd="slow" advTm="17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9" t="9817" r="6351" b="4704"/>
          <a:stretch/>
        </p:blipFill>
        <p:spPr bwMode="auto">
          <a:xfrm>
            <a:off x="3043237" y="905192"/>
            <a:ext cx="4302125" cy="5581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/>
              <a:t>Insert short 0.035” guidewire</a:t>
            </a:r>
            <a:r>
              <a:rPr lang="en-GB" sz="2800">
                <a:effectLst/>
              </a:rPr>
              <a:t> </a:t>
            </a:r>
            <a:endParaRPr lang="en-US" sz="280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13"/>
    </mc:Choice>
    <mc:Fallback xmlns="">
      <p:transition spd="slow" advTm="8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/>
              <a:t>Skin incision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7" t="9818" r="12102" b="11403"/>
          <a:stretch/>
        </p:blipFill>
        <p:spPr bwMode="auto">
          <a:xfrm>
            <a:off x="2964180" y="1000760"/>
            <a:ext cx="4155440" cy="5389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3"/>
    </mc:Choice>
    <mc:Fallback xmlns="">
      <p:transition spd="slow" advTm="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9975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/>
              <a:t>Insert (8F) sheath and dilator (together)</a:t>
            </a:r>
            <a:r>
              <a:rPr lang="en-GB" sz="2800">
                <a:effectLst/>
              </a:rPr>
              <a:t> 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r="8996" b="3326"/>
          <a:stretch/>
        </p:blipFill>
        <p:spPr bwMode="auto">
          <a:xfrm>
            <a:off x="3153092" y="818515"/>
            <a:ext cx="4057015" cy="5601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0"/>
    </mc:Choice>
    <mc:Fallback xmlns="">
      <p:transition spd="slow" advTm="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/>
              <a:t>Remove dilator/wire (3-way tap closed to patient)</a:t>
            </a:r>
            <a:r>
              <a:rPr lang="en-GB" sz="2800">
                <a:effectLst/>
              </a:rPr>
              <a:t> 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9124" r="10321" b="13020"/>
          <a:stretch/>
        </p:blipFill>
        <p:spPr bwMode="auto">
          <a:xfrm>
            <a:off x="3054667" y="1120457"/>
            <a:ext cx="4355465" cy="5353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72"/>
    </mc:Choice>
    <mc:Fallback xmlns="">
      <p:transition spd="slow" advTm="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algn="l"/>
            <a:r>
              <a:rPr lang="en-GB" sz="2800"/>
              <a:t>Aspirate blood from sheath sidearm to confirm placement and flush</a:t>
            </a:r>
            <a:r>
              <a:rPr lang="en-GB" sz="2800">
                <a:effectLst/>
              </a:rPr>
              <a:t> </a:t>
            </a:r>
            <a:endParaRPr lang="en-US" sz="280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0" t="8432" r="2236" b="12096"/>
          <a:stretch/>
        </p:blipFill>
        <p:spPr bwMode="auto">
          <a:xfrm>
            <a:off x="2893060" y="1133157"/>
            <a:ext cx="4577080" cy="53536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9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8"/>
    </mc:Choice>
    <mc:Fallback xmlns="">
      <p:transition spd="slow" advTm="13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411" y="-756228"/>
            <a:ext cx="6913789" cy="2786303"/>
          </a:xfrm>
        </p:spPr>
        <p:txBody>
          <a:bodyPr>
            <a:normAutofit/>
          </a:bodyPr>
          <a:lstStyle/>
          <a:p>
            <a:pPr lvl="0" algn="l"/>
            <a:r>
              <a:rPr lang="en-GB" sz="2800" dirty="0"/>
              <a:t>Attach pressure transducer to sheath </a:t>
            </a:r>
            <a:r>
              <a:rPr lang="en-GB" sz="2800" dirty="0" smtClean="0"/>
              <a:t>sidearm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3" t="9933" r="6351" b="12096"/>
          <a:stretch/>
        </p:blipFill>
        <p:spPr bwMode="auto">
          <a:xfrm>
            <a:off x="3185205" y="1146492"/>
            <a:ext cx="4394200" cy="5301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1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00"/>
    </mc:Choice>
    <mc:Fallback xmlns="">
      <p:transition spd="slow" advTm="18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61006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For patients who have been entered into the trial, and randomised to “REBOA”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72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4"/>
    </mc:Choice>
    <mc:Fallback xmlns="">
      <p:transition spd="slow" advTm="30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61006"/>
            <a:ext cx="8229600" cy="2786303"/>
          </a:xfrm>
        </p:spPr>
        <p:txBody>
          <a:bodyPr>
            <a:normAutofit/>
          </a:bodyPr>
          <a:lstStyle/>
          <a:p>
            <a:r>
              <a:rPr lang="en-US" dirty="0" smtClean="0"/>
              <a:t>Ready for REBOA</a:t>
            </a:r>
            <a:endParaRPr lang="en-US" dirty="0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6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0"/>
    </mc:Choice>
    <mc:Fallback xmlns="">
      <p:transition spd="slow" advTm="17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 b="1"/>
              <a:t>Preparation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1"/>
    </mc:Choice>
    <mc:Fallback xmlns="">
      <p:transition spd="slow" advTm="7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948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Designate roles: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REBOA Operator</a:t>
            </a:r>
            <a:br>
              <a:rPr lang="en-US"/>
            </a:br>
            <a:r>
              <a:rPr lang="en-US"/>
              <a:t>REBOA Assistant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83"/>
    </mc:Choice>
    <mc:Fallback xmlns="">
      <p:transition spd="slow" advTm="31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948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Consider positioning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5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2"/>
    </mc:Choice>
    <mc:Fallback xmlns="">
      <p:transition spd="slow" advTm="18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694872"/>
            <a:ext cx="8229600" cy="2786303"/>
          </a:xfrm>
        </p:spPr>
        <p:txBody>
          <a:bodyPr>
            <a:normAutofit/>
          </a:bodyPr>
          <a:lstStyle/>
          <a:p>
            <a:r>
              <a:rPr lang="en-US"/>
              <a:t>Evaluate anatomy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3"/>
    </mc:Choice>
    <mc:Fallback xmlns="">
      <p:transition spd="slow" advTm="7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" t="8316" r="10027" b="11865"/>
          <a:stretch/>
        </p:blipFill>
        <p:spPr bwMode="auto">
          <a:xfrm>
            <a:off x="2499360" y="1044257"/>
            <a:ext cx="4145280" cy="476948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/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5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4"/>
    </mc:Choice>
    <mc:Fallback xmlns="">
      <p:transition spd="slow" advTm="38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244600"/>
            <a:ext cx="8229600" cy="4682067"/>
          </a:xfrm>
        </p:spPr>
        <p:txBody>
          <a:bodyPr>
            <a:normAutofit fontScale="90000"/>
          </a:bodyPr>
          <a:lstStyle/>
          <a:p>
            <a:r>
              <a:rPr lang="en-US"/>
              <a:t>Open “PACK 1 (PREPARATION)”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Prep both groins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Whole-body drape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Set up ultrasound</a:t>
            </a:r>
            <a:br>
              <a:rPr lang="en-US"/>
            </a:br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4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6"/>
    </mc:Choice>
    <mc:Fallback xmlns="">
      <p:transition spd="slow" advTm="22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611" y="1847272"/>
            <a:ext cx="8229600" cy="2786303"/>
          </a:xfrm>
        </p:spPr>
        <p:txBody>
          <a:bodyPr>
            <a:normAutofit/>
          </a:bodyPr>
          <a:lstStyle/>
          <a:p>
            <a:r>
              <a:rPr lang="en-US" b="1"/>
              <a:t>Arterial Access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91"/>
    </mc:Choice>
    <mc:Fallback xmlns="">
      <p:transition spd="slow" advTm="18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5.1|4.1|2.4|6.9|29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6853</TotalTime>
  <Words>133</Words>
  <Application>Microsoft Office PowerPoint</Application>
  <PresentationFormat>On-screen Show (4:3)</PresentationFormat>
  <Paragraphs>26</Paragraphs>
  <Slides>20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PowerPoint Presentation</vt:lpstr>
      <vt:lpstr>For patients who have been entered into the trial, and randomised to “REBOA”</vt:lpstr>
      <vt:lpstr>Preparation</vt:lpstr>
      <vt:lpstr>Designate roles:  REBOA Operator REBOA Assistant</vt:lpstr>
      <vt:lpstr>Consider positioning</vt:lpstr>
      <vt:lpstr>Evaluate anatomy</vt:lpstr>
      <vt:lpstr>PowerPoint Presentation</vt:lpstr>
      <vt:lpstr>Open “PACK 1 (PREPARATION)”  Prep both groins  Whole-body drape  Set up ultrasound </vt:lpstr>
      <vt:lpstr>Arterial Access</vt:lpstr>
      <vt:lpstr>Open “PACK 2 (ACCESS)”  </vt:lpstr>
      <vt:lpstr>PowerPoint Presentation</vt:lpstr>
      <vt:lpstr>Ultrasound-guided common femoral artery cannulation</vt:lpstr>
      <vt:lpstr>PowerPoint Presentation</vt:lpstr>
      <vt:lpstr>Insert short 0.035” guidewire </vt:lpstr>
      <vt:lpstr>Skin incision</vt:lpstr>
      <vt:lpstr>Insert (8F) sheath and dilator (together) </vt:lpstr>
      <vt:lpstr>Remove dilator/wire (3-way tap closed to patient) </vt:lpstr>
      <vt:lpstr>Aspirate blood from sheath sidearm to confirm placement and flush </vt:lpstr>
      <vt:lpstr>Attach pressure transducer to sheath sidearm</vt:lpstr>
      <vt:lpstr>Ready for REBOA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Jansen</dc:creator>
  <cp:lastModifiedBy>alex novak</cp:lastModifiedBy>
  <cp:revision>54</cp:revision>
  <dcterms:created xsi:type="dcterms:W3CDTF">2017-06-28T06:28:13Z</dcterms:created>
  <dcterms:modified xsi:type="dcterms:W3CDTF">2019-04-17T14:39:31Z</dcterms:modified>
</cp:coreProperties>
</file>