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6" r:id="rId2"/>
    <p:sldId id="258" r:id="rId3"/>
    <p:sldId id="273" r:id="rId4"/>
    <p:sldId id="263" r:id="rId5"/>
    <p:sldId id="264" r:id="rId6"/>
    <p:sldId id="27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534"/>
  </p:normalViewPr>
  <p:slideViewPr>
    <p:cSldViewPr snapToGrid="0" snapToObjects="1"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08478-791C-1049-B1B5-00D6BC3E1F1F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3D6F8-FB2E-964D-95BE-5C79010C3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29ADA6-80BF-44A2-8F36-320E4D7602AB}" type="slidenum">
              <a:rPr lang="en-GB" alt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3785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Hence the UK-REBOA Trial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9916C-6B1F-E842-84EB-51F0A6A12733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2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28A3F-95D8-E241-99D2-1BDC0B7C586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BDE6-E29B-6D46-8032-EF99814E65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693240"/>
            <a:ext cx="9144000" cy="1891001"/>
          </a:xfrm>
        </p:spPr>
        <p:txBody>
          <a:bodyPr/>
          <a:lstStyle/>
          <a:p>
            <a:r>
              <a:rPr lang="en-GB" altLang="fr-FR" sz="3600" b="1" dirty="0" smtClean="0">
                <a:solidFill>
                  <a:srgbClr val="002060"/>
                </a:solidFill>
                <a:cs typeface="Times New Roman" pitchFamily="18" charset="0"/>
              </a:rPr>
              <a:t>			</a:t>
            </a:r>
            <a:r>
              <a:rPr lang="en-US" altLang="fr-FR" sz="3600" b="1" dirty="0" smtClean="0"/>
              <a:t>Functional Anatomy</a:t>
            </a:r>
            <a:endParaRPr lang="en-GB" altLang="fr-FR" sz="36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780989" y="3857439"/>
            <a:ext cx="7027249" cy="1609963"/>
          </a:xfrm>
          <a:prstGeom prst="rect">
            <a:avLst/>
          </a:prstGeom>
        </p:spPr>
        <p:txBody>
          <a:bodyPr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endParaRPr lang="en-US" sz="2000" dirty="0" smtClean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endParaRPr lang="en-US" sz="20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endParaRPr lang="en-US" sz="2000" dirty="0" smtClean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endParaRPr lang="en-US" sz="20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endParaRPr lang="en-US" sz="2000" dirty="0" smtClean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5300" dirty="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Robbie </a:t>
            </a:r>
            <a:r>
              <a:rPr lang="en-US" sz="53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Lendrum</a:t>
            </a:r>
          </a:p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53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Deputy Clinical Lead and Training Lead</a:t>
            </a:r>
          </a:p>
          <a:p>
            <a:pPr fontAlgn="auto">
              <a:spcAft>
                <a:spcPts val="0"/>
              </a:spcAft>
              <a:defRPr/>
            </a:pPr>
            <a:endParaRPr lang="fr-FR" sz="5300" b="1" dirty="0">
              <a:solidFill>
                <a:srgbClr val="002060"/>
              </a:solidFill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fr-FR" sz="2800" b="1" dirty="0">
              <a:solidFill>
                <a:srgbClr val="002060"/>
              </a:solidFill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fr-FR" sz="2800" b="1" dirty="0">
              <a:solidFill>
                <a:srgbClr val="002060"/>
              </a:solidFill>
              <a:cs typeface="Times New Roman"/>
            </a:endParaRPr>
          </a:p>
        </p:txBody>
      </p:sp>
      <p:pic>
        <p:nvPicPr>
          <p:cNvPr id="8" name="Picture 7" descr="Macintosh HD:Users:JJ:Documents:Active Research:UK-REBOA Trial:UK-REBOA Trial - Logo:UK REBOA 13-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0"/>
          <a:stretch/>
        </p:blipFill>
        <p:spPr bwMode="auto">
          <a:xfrm>
            <a:off x="2291656" y="538079"/>
            <a:ext cx="6273800" cy="902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9"/>
    </mc:Choice>
    <mc:Fallback xmlns="">
      <p:transition spd="slow" advTm="1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606" y="274638"/>
            <a:ext cx="7037194" cy="1143000"/>
          </a:xfrm>
        </p:spPr>
        <p:txBody>
          <a:bodyPr/>
          <a:lstStyle/>
          <a:p>
            <a:r>
              <a:rPr lang="en-US" dirty="0" smtClean="0"/>
              <a:t>Functional Anatomy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233" r="4233"/>
          <a:stretch/>
        </p:blipFill>
        <p:spPr>
          <a:xfrm>
            <a:off x="1474428" y="2204488"/>
            <a:ext cx="3051040" cy="2613266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Zone 1: </a:t>
            </a:r>
            <a:r>
              <a:rPr lang="en-US" dirty="0" smtClean="0">
                <a:solidFill>
                  <a:srgbClr val="FF0000"/>
                </a:solidFill>
              </a:rPr>
              <a:t>20cm</a:t>
            </a:r>
          </a:p>
          <a:p>
            <a:endParaRPr lang="en-US" dirty="0" smtClean="0"/>
          </a:p>
          <a:p>
            <a:r>
              <a:rPr lang="en-US" dirty="0" smtClean="0"/>
              <a:t>Zone 2: </a:t>
            </a:r>
            <a:r>
              <a:rPr lang="en-US" dirty="0" smtClean="0">
                <a:solidFill>
                  <a:srgbClr val="FF0000"/>
                </a:solidFill>
              </a:rPr>
              <a:t>3cm</a:t>
            </a:r>
          </a:p>
          <a:p>
            <a:endParaRPr lang="en-US" dirty="0" smtClean="0"/>
          </a:p>
          <a:p>
            <a:r>
              <a:rPr lang="en-US" dirty="0" smtClean="0"/>
              <a:t>Zone 3: </a:t>
            </a:r>
            <a:r>
              <a:rPr lang="en-US" dirty="0" smtClean="0">
                <a:solidFill>
                  <a:srgbClr val="FF0000"/>
                </a:solidFill>
              </a:rPr>
              <a:t>10cm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 smtClean="0"/>
              <a:t>Mean distance sheath CFA</a:t>
            </a:r>
          </a:p>
          <a:p>
            <a:pPr lvl="1"/>
            <a:r>
              <a:rPr lang="en-US" sz="2000" dirty="0" smtClean="0"/>
              <a:t>Aortic bifurcation </a:t>
            </a:r>
            <a:r>
              <a:rPr lang="en-US" sz="2000" dirty="0" smtClean="0">
                <a:solidFill>
                  <a:srgbClr val="FF0000"/>
                </a:solidFill>
              </a:rPr>
              <a:t>23 cm</a:t>
            </a:r>
          </a:p>
          <a:p>
            <a:pPr lvl="1"/>
            <a:r>
              <a:rPr lang="en-US" sz="2000" dirty="0" smtClean="0"/>
              <a:t>Supra-coeliac aorta </a:t>
            </a:r>
            <a:r>
              <a:rPr lang="en-US" sz="2000" dirty="0" smtClean="0">
                <a:solidFill>
                  <a:srgbClr val="FF0000"/>
                </a:solidFill>
              </a:rPr>
              <a:t>35 cm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7"/>
    </mc:Choice>
    <mc:Fallback xmlns="">
      <p:transition spd="slow" advTm="6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438473" y="2132460"/>
            <a:ext cx="3164746" cy="3898910"/>
            <a:chOff x="5029200" y="1905000"/>
            <a:chExt cx="3297298" cy="4800600"/>
          </a:xfrm>
        </p:grpSpPr>
        <p:pic>
          <p:nvPicPr>
            <p:cNvPr id="12" name="Picture 16" descr="D:\ClipArt\WMFs\MEDICAL\CARDIO\AORTA.WMF"/>
            <p:cNvPicPr>
              <a:picLocks noChangeAspect="1" noChangeArrowheads="1"/>
            </p:cNvPicPr>
            <p:nvPr/>
          </p:nvPicPr>
          <p:blipFill>
            <a:blip r:embed="rId5" cstate="print"/>
            <a:srcRect b="4741"/>
            <a:stretch>
              <a:fillRect/>
            </a:stretch>
          </p:blipFill>
          <p:spPr bwMode="auto">
            <a:xfrm>
              <a:off x="5029200" y="1905000"/>
              <a:ext cx="3154287" cy="4800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Right Brace 12"/>
            <p:cNvSpPr/>
            <p:nvPr/>
          </p:nvSpPr>
          <p:spPr>
            <a:xfrm>
              <a:off x="6897120" y="3051761"/>
              <a:ext cx="574745" cy="953950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1" tIns="45715" rIns="91431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6817794" y="4557998"/>
              <a:ext cx="574745" cy="953950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1" tIns="45715" rIns="91431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20"/>
            <p:cNvSpPr txBox="1">
              <a:spLocks noChangeArrowheads="1"/>
            </p:cNvSpPr>
            <p:nvPr/>
          </p:nvSpPr>
          <p:spPr bwMode="auto">
            <a:xfrm>
              <a:off x="7400021" y="3340052"/>
              <a:ext cx="862117" cy="37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>
                  <a:latin typeface="Times New Roman" pitchFamily="18" charset="0"/>
                  <a:cs typeface="Times New Roman" pitchFamily="18" charset="0"/>
                </a:rPr>
                <a:t>Zone I</a:t>
              </a:r>
            </a:p>
          </p:txBody>
        </p:sp>
        <p:sp>
          <p:nvSpPr>
            <p:cNvPr id="16" name="TextBox 21"/>
            <p:cNvSpPr txBox="1">
              <a:spLocks noChangeArrowheads="1"/>
            </p:cNvSpPr>
            <p:nvPr/>
          </p:nvSpPr>
          <p:spPr bwMode="auto">
            <a:xfrm>
              <a:off x="7335662" y="4846288"/>
              <a:ext cx="990836" cy="37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Zone III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/>
                <a:cs typeface="Calibri"/>
              </a:rPr>
              <a:t>REBOA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7" name="Picture 16" descr="figure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08" y="0"/>
            <a:ext cx="2774191" cy="34264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18" name="Picture 17" descr="figure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09" y="3438974"/>
            <a:ext cx="2774192" cy="34190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5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0"/>
    </mc:Choice>
    <mc:Fallback xmlns="">
      <p:transition spd="slow" advTm="4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008" y="274638"/>
            <a:ext cx="7051792" cy="1143000"/>
          </a:xfrm>
        </p:spPr>
        <p:txBody>
          <a:bodyPr/>
          <a:lstStyle/>
          <a:p>
            <a:r>
              <a:rPr lang="en-US" dirty="0" smtClean="0"/>
              <a:t>External Landmarks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5724" y="1795708"/>
            <a:ext cx="6351075" cy="4330455"/>
          </a:xfrm>
        </p:spPr>
        <p:txBody>
          <a:bodyPr/>
          <a:lstStyle/>
          <a:p>
            <a:r>
              <a:rPr lang="en-US" dirty="0" smtClean="0"/>
              <a:t>Zone 1 – Mid sternum – sheath  </a:t>
            </a:r>
            <a:r>
              <a:rPr lang="en-US" sz="4000" dirty="0" smtClean="0">
                <a:solidFill>
                  <a:srgbClr val="FF0000"/>
                </a:solidFill>
              </a:rPr>
              <a:t>45cm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Zone 3 – </a:t>
            </a:r>
            <a:r>
              <a:rPr lang="en-US" dirty="0"/>
              <a:t>U</a:t>
            </a:r>
            <a:r>
              <a:rPr lang="en-US" dirty="0" smtClean="0"/>
              <a:t>mbilicus – sheath 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	</a:t>
            </a:r>
            <a:r>
              <a:rPr lang="en-US" sz="4000" dirty="0" smtClean="0">
                <a:solidFill>
                  <a:srgbClr val="FF0000"/>
                </a:solidFill>
              </a:rPr>
              <a:t>25 cm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5"/>
    </mc:Choice>
    <mc:Fallback xmlns="">
      <p:transition spd="slow" advTm="8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74" y="274638"/>
            <a:ext cx="6774425" cy="1143000"/>
          </a:xfrm>
        </p:spPr>
        <p:txBody>
          <a:bodyPr/>
          <a:lstStyle/>
          <a:p>
            <a:r>
              <a:rPr lang="en-US" dirty="0" smtClean="0"/>
              <a:t>Aortic diameter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760" y="1910166"/>
            <a:ext cx="6643039" cy="4525963"/>
          </a:xfrm>
        </p:spPr>
        <p:txBody>
          <a:bodyPr/>
          <a:lstStyle/>
          <a:p>
            <a:r>
              <a:rPr lang="en-US" sz="4400" dirty="0" smtClean="0"/>
              <a:t>Zone 1 – 20mm 	</a:t>
            </a:r>
            <a:r>
              <a:rPr lang="en-US" sz="4400" dirty="0" smtClean="0">
                <a:solidFill>
                  <a:srgbClr val="FF0000"/>
                </a:solidFill>
              </a:rPr>
              <a:t>8ml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4400" dirty="0" smtClean="0"/>
              <a:t>Zone 3 – 15mm 	</a:t>
            </a:r>
            <a:r>
              <a:rPr lang="en-US" sz="4400" dirty="0" smtClean="0">
                <a:solidFill>
                  <a:srgbClr val="FF0000"/>
                </a:solidFill>
              </a:rPr>
              <a:t>5ml</a:t>
            </a:r>
          </a:p>
          <a:p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(ER-REBOA)</a:t>
            </a:r>
          </a:p>
          <a:p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3"/>
    </mc:Choice>
    <mc:Fallback xmlns="">
      <p:transition spd="slow" advTm="7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K REBOA Trial Logo 12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2391374"/>
            <a:ext cx="7199949" cy="1325077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"/>
    </mc:Choice>
    <mc:Fallback xmlns="">
      <p:transition spd="slow" advTm="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2|20.3"/>
</p:tagLst>
</file>

<file path=ppt/theme/theme1.xml><?xml version="1.0" encoding="utf-8"?>
<a:theme xmlns:a="http://schemas.openxmlformats.org/drawingml/2006/main" name="UKRT - PREBOA 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UKRT - PREBOA A1.thmx</Template>
  <TotalTime>3801</TotalTime>
  <Words>67</Words>
  <Application>Microsoft Office PowerPoint</Application>
  <PresentationFormat>On-screen Show (4:3)</PresentationFormat>
  <Paragraphs>36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UKRT - PREBOA A1</vt:lpstr>
      <vt:lpstr>   Functional Anatomy</vt:lpstr>
      <vt:lpstr>Functional Anatomy</vt:lpstr>
      <vt:lpstr>REBOA</vt:lpstr>
      <vt:lpstr>External Landmarks</vt:lpstr>
      <vt:lpstr>Aortic diameter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Lendrum</dc:creator>
  <cp:lastModifiedBy>alex novak</cp:lastModifiedBy>
  <cp:revision>36</cp:revision>
  <dcterms:created xsi:type="dcterms:W3CDTF">2017-06-24T15:27:31Z</dcterms:created>
  <dcterms:modified xsi:type="dcterms:W3CDTF">2019-04-17T14:40:20Z</dcterms:modified>
</cp:coreProperties>
</file>