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336" r:id="rId3"/>
    <p:sldId id="337" r:id="rId4"/>
    <p:sldId id="352" r:id="rId5"/>
    <p:sldId id="339" r:id="rId6"/>
    <p:sldId id="338" r:id="rId7"/>
    <p:sldId id="359" r:id="rId8"/>
    <p:sldId id="333" r:id="rId9"/>
    <p:sldId id="334" r:id="rId10"/>
    <p:sldId id="360" r:id="rId11"/>
    <p:sldId id="340" r:id="rId12"/>
    <p:sldId id="361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53" r:id="rId21"/>
    <p:sldId id="355" r:id="rId22"/>
    <p:sldId id="356" r:id="rId23"/>
    <p:sldId id="348" r:id="rId24"/>
    <p:sldId id="349" r:id="rId25"/>
    <p:sldId id="351" r:id="rId26"/>
    <p:sldId id="357" r:id="rId27"/>
    <p:sldId id="350" r:id="rId28"/>
    <p:sldId id="35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620" autoAdjust="0"/>
    <p:restoredTop sz="91903" autoAdjust="0"/>
  </p:normalViewPr>
  <p:slideViewPr>
    <p:cSldViewPr snapToGrid="0" snapToObjects="1">
      <p:cViewPr>
        <p:scale>
          <a:sx n="100" d="100"/>
          <a:sy n="100" d="100"/>
        </p:scale>
        <p:origin x="2104" y="1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15318-C130-1E41-8313-3C47AB8A163D}" type="datetimeFigureOut"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9916C-6B1F-E842-84EB-51F0A6A1273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0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6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7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5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0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9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1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5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2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3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8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3" descr="hsru lighte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196975"/>
            <a:ext cx="8826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6510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2" descr="C:\Users\HSU146\AppData\Local\Microsoft\Windows\Temporary Internet Files\Content.Outlook\SFEXZHIV\CSO Chief Scientist Office (5)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157913"/>
            <a:ext cx="1333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S:\Shared\Resources\HSRUtemplates\Logos\UoA_Primary_Logo_RGB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5661025"/>
            <a:ext cx="13319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UK REBOA Trial Logo 12-3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19" y="6356350"/>
            <a:ext cx="2406950" cy="4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4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7F7F7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F7F7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7F7F7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7.png"/><Relationship Id="rId4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K REBOA Trial Logo 12-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02" y="709412"/>
            <a:ext cx="7199949" cy="1325077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204452" y="2595520"/>
            <a:ext cx="815258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smtClean="0">
                <a:solidFill>
                  <a:schemeClr val="bg1">
                    <a:lumMod val="50000"/>
                  </a:schemeClr>
                </a:solidFill>
              </a:rPr>
              <a:t>Balloon Occlusion</a:t>
            </a:r>
            <a:endParaRPr lang="en-US" sz="6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42303" y="6019030"/>
            <a:ext cx="3014729" cy="9313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4439" y="4662948"/>
            <a:ext cx="6400800" cy="195375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Robbie Lendrum</a:t>
            </a:r>
            <a:endParaRPr lang="en-US" sz="2000" dirty="0"/>
          </a:p>
          <a:p>
            <a:r>
              <a:rPr lang="en-US" sz="2000" dirty="0" smtClean="0"/>
              <a:t>Deputy Clinical Lead and Training Lead</a:t>
            </a:r>
          </a:p>
          <a:p>
            <a:endParaRPr lang="en-US" sz="2000" dirty="0"/>
          </a:p>
          <a:p>
            <a:r>
              <a:rPr lang="en-US" sz="2000" dirty="0" smtClean="0"/>
              <a:t>Jan Jansen</a:t>
            </a:r>
          </a:p>
          <a:p>
            <a:r>
              <a:rPr lang="en-US" sz="2000" dirty="0" smtClean="0"/>
              <a:t>Clinical Chief Investigator</a:t>
            </a:r>
            <a:endParaRPr lang="en-US" sz="20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3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5"/>
    </mc:Choice>
    <mc:Fallback xmlns="">
      <p:transition spd="slow" advTm="10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74"/>
          <a:stretch/>
        </p:blipFill>
        <p:spPr>
          <a:xfrm>
            <a:off x="1625600" y="774700"/>
            <a:ext cx="6994838" cy="52070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1"/>
    </mc:Choice>
    <mc:Fallback xmlns="">
      <p:transition spd="slow" advTm="5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111" y="0"/>
            <a:ext cx="6913789" cy="64643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Zone I: Approximately 46 cm</a:t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>Zone III: Approximately 28 cm</a:t>
            </a:r>
            <a:endParaRPr lang="en-US" sz="3600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3"/>
    </mc:Choice>
    <mc:Fallback xmlns="">
      <p:transition spd="slow" advTm="16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11" y="-629228"/>
            <a:ext cx="6913789" cy="2786303"/>
          </a:xfrm>
        </p:spPr>
        <p:txBody>
          <a:bodyPr>
            <a:normAutofit/>
          </a:bodyPr>
          <a:lstStyle/>
          <a:p>
            <a:pPr algn="l"/>
            <a:r>
              <a:rPr lang="en-GB" sz="2800" dirty="0"/>
              <a:t>Attach transducer to “ART” lumen 3-way tap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GB" sz="2800" dirty="0"/>
              <a:t>Attach inflation syringe </a:t>
            </a:r>
            <a:r>
              <a:rPr lang="en-GB" sz="2800" dirty="0" smtClean="0"/>
              <a:t>(10 </a:t>
            </a:r>
            <a:r>
              <a:rPr lang="en-GB" sz="2800" dirty="0"/>
              <a:t>ml saline) to “BAL” using additional 3-way tap</a:t>
            </a:r>
            <a:r>
              <a:rPr lang="en-US" sz="2800" dirty="0"/>
              <a:t> 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9982" r="12967" b="24226"/>
          <a:stretch/>
        </p:blipFill>
        <p:spPr bwMode="auto">
          <a:xfrm>
            <a:off x="2927350" y="1854835"/>
            <a:ext cx="4610100" cy="40627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2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93"/>
    </mc:Choice>
    <mc:Fallback xmlns="">
      <p:transition spd="slow" advTm="32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756228"/>
            <a:ext cx="6913789" cy="2786303"/>
          </a:xfrm>
        </p:spPr>
        <p:txBody>
          <a:bodyPr>
            <a:normAutofit/>
          </a:bodyPr>
          <a:lstStyle/>
          <a:p>
            <a:pPr algn="l"/>
            <a:r>
              <a:rPr lang="en-GB" sz="2800" dirty="0"/>
              <a:t>Wet Balloon 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267" r="10669" b="23736"/>
          <a:stretch/>
        </p:blipFill>
        <p:spPr bwMode="auto">
          <a:xfrm>
            <a:off x="3087415" y="1387792"/>
            <a:ext cx="4589780" cy="41078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3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7"/>
    </mc:Choice>
    <mc:Fallback xmlns="">
      <p:transition spd="slow" advTm="5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756228"/>
            <a:ext cx="6913789" cy="2786303"/>
          </a:xfrm>
        </p:spPr>
        <p:txBody>
          <a:bodyPr>
            <a:normAutofit/>
          </a:bodyPr>
          <a:lstStyle/>
          <a:p>
            <a:pPr lvl="0" algn="l"/>
            <a:r>
              <a:rPr lang="en-GB" sz="2800" dirty="0"/>
              <a:t>Slide orange sheath over P-tip to </a:t>
            </a:r>
            <a:r>
              <a:rPr lang="en-GB" sz="2800" dirty="0" smtClean="0"/>
              <a:t>straighten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0" t="24718" r="21483" b="28960"/>
          <a:stretch/>
        </p:blipFill>
        <p:spPr bwMode="auto">
          <a:xfrm>
            <a:off x="3093130" y="1384697"/>
            <a:ext cx="4578350" cy="4370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86"/>
    </mc:Choice>
    <mc:Fallback xmlns="">
      <p:transition spd="slow" advTm="41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756228"/>
            <a:ext cx="6913789" cy="2786303"/>
          </a:xfrm>
        </p:spPr>
        <p:txBody>
          <a:bodyPr>
            <a:normAutofit/>
          </a:bodyPr>
          <a:lstStyle/>
          <a:p>
            <a:pPr lvl="0" algn="l"/>
            <a:r>
              <a:rPr lang="en-GB" sz="2800" dirty="0"/>
              <a:t>Flush </a:t>
            </a:r>
            <a:r>
              <a:rPr lang="en-GB" sz="2800" dirty="0" smtClean="0"/>
              <a:t>catheter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0" r="4440" b="18798"/>
          <a:stretch/>
        </p:blipFill>
        <p:spPr bwMode="auto">
          <a:xfrm>
            <a:off x="2918142" y="2030075"/>
            <a:ext cx="4704715" cy="3206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8"/>
    </mc:Choice>
    <mc:Fallback xmlns="">
      <p:transition spd="slow" advTm="6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743528"/>
            <a:ext cx="6913789" cy="2786303"/>
          </a:xfrm>
        </p:spPr>
        <p:txBody>
          <a:bodyPr>
            <a:normAutofit/>
          </a:bodyPr>
          <a:lstStyle/>
          <a:p>
            <a:pPr algn="l"/>
            <a:r>
              <a:rPr lang="en-GB" sz="2800" dirty="0"/>
              <a:t>Insert assembly into arterial sheath 0.5cm and advance catheter only approximately </a:t>
            </a:r>
            <a:r>
              <a:rPr lang="en-GB" sz="2800" dirty="0" smtClean="0"/>
              <a:t>15cm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2080" r="7528" b="3085"/>
          <a:stretch/>
        </p:blipFill>
        <p:spPr bwMode="auto">
          <a:xfrm>
            <a:off x="2934970" y="1213802"/>
            <a:ext cx="3858260" cy="53701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8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28"/>
    </mc:Choice>
    <mc:Fallback xmlns="">
      <p:transition spd="slow" advTm="17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756228"/>
            <a:ext cx="6913789" cy="2786303"/>
          </a:xfrm>
        </p:spPr>
        <p:txBody>
          <a:bodyPr>
            <a:normAutofit/>
          </a:bodyPr>
          <a:lstStyle/>
          <a:p>
            <a:pPr lvl="0" algn="l"/>
            <a:r>
              <a:rPr lang="en-GB" sz="2800" dirty="0"/>
              <a:t>Withdraw and peel away orange sheath 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" r="6939" b="2970"/>
          <a:stretch/>
        </p:blipFill>
        <p:spPr bwMode="auto">
          <a:xfrm>
            <a:off x="2616517" y="962025"/>
            <a:ext cx="4291965" cy="5594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0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7"/>
    </mc:Choice>
    <mc:Fallback xmlns="">
      <p:transition spd="slow" advTm="20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011" y="-794328"/>
            <a:ext cx="7802789" cy="2786303"/>
          </a:xfrm>
        </p:spPr>
        <p:txBody>
          <a:bodyPr>
            <a:normAutofit/>
          </a:bodyPr>
          <a:lstStyle/>
          <a:p>
            <a:pPr algn="l"/>
            <a:r>
              <a:rPr lang="en-GB" sz="2800" dirty="0"/>
              <a:t>Insert catheter to desired depth (zone I or zone III) 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r="8848" b="8293"/>
          <a:stretch/>
        </p:blipFill>
        <p:spPr bwMode="auto">
          <a:xfrm>
            <a:off x="2800032" y="1352867"/>
            <a:ext cx="3848735" cy="5320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4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5"/>
    </mc:Choice>
    <mc:Fallback xmlns="">
      <p:transition spd="slow" advTm="7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756228"/>
            <a:ext cx="6913789" cy="2786303"/>
          </a:xfrm>
        </p:spPr>
        <p:txBody>
          <a:bodyPr>
            <a:normAutofit/>
          </a:bodyPr>
          <a:lstStyle/>
          <a:p>
            <a:pPr algn="l"/>
            <a:r>
              <a:rPr lang="en-GB" sz="2800" dirty="0"/>
              <a:t>Inflate balloon with saline</a:t>
            </a:r>
            <a:r>
              <a:rPr lang="en-US" sz="2800" dirty="0"/>
              <a:t> 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t="2310" b="7245"/>
          <a:stretch/>
        </p:blipFill>
        <p:spPr bwMode="auto">
          <a:xfrm>
            <a:off x="3061970" y="1268730"/>
            <a:ext cx="4380230" cy="4878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3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3"/>
    </mc:Choice>
    <mc:Fallback xmlns="">
      <p:transition spd="slow" advTm="15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244600"/>
            <a:ext cx="8229600" cy="4682067"/>
          </a:xfrm>
        </p:spPr>
        <p:txBody>
          <a:bodyPr>
            <a:normAutofit/>
          </a:bodyPr>
          <a:lstStyle/>
          <a:p>
            <a:r>
              <a:rPr lang="en-US" dirty="0"/>
              <a:t>Open “PACK </a:t>
            </a:r>
            <a:r>
              <a:rPr lang="en-US" dirty="0" smtClean="0"/>
              <a:t>3 (OCCLUSION)”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6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6"/>
    </mc:Choice>
    <mc:Fallback xmlns="">
      <p:transition spd="slow" advTm="9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254000"/>
            <a:ext cx="6913789" cy="5854700"/>
          </a:xfrm>
        </p:spPr>
        <p:txBody>
          <a:bodyPr>
            <a:normAutofit/>
          </a:bodyPr>
          <a:lstStyle/>
          <a:p>
            <a:pPr algn="l"/>
            <a:r>
              <a:rPr lang="en-US" sz="3200" smtClean="0"/>
              <a:t/>
            </a:r>
            <a:br>
              <a:rPr lang="en-US" sz="3200" smtClean="0"/>
            </a:br>
            <a:r>
              <a:rPr lang="en-US" sz="3200" smtClean="0"/>
              <a:t>Suggested inflation starting volumes:</a:t>
            </a:r>
            <a:br>
              <a:rPr lang="en-US" sz="3200" smtClean="0"/>
            </a:br>
            <a:r>
              <a:rPr lang="en-US" sz="3200"/>
              <a:t/>
            </a:r>
            <a:br>
              <a:rPr lang="en-US" sz="3200"/>
            </a:br>
            <a:r>
              <a:rPr lang="en-US" sz="3200" smtClean="0"/>
              <a:t>Zone III:		2 ml</a:t>
            </a:r>
            <a:br>
              <a:rPr lang="en-US" sz="3200" smtClean="0"/>
            </a:br>
            <a:r>
              <a:rPr lang="en-US" sz="3200"/>
              <a:t/>
            </a:r>
            <a:br>
              <a:rPr lang="en-US" sz="3200"/>
            </a:br>
            <a:r>
              <a:rPr lang="en-US" sz="3200" smtClean="0"/>
              <a:t>Zone I:		8 ml</a:t>
            </a:r>
            <a:endParaRPr lang="en-US" sz="32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48"/>
    </mc:Choice>
    <mc:Fallback xmlns="">
      <p:transition spd="slow" advTm="26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317500"/>
            <a:ext cx="6913789" cy="5283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You may need more </a:t>
            </a:r>
            <a:r>
              <a:rPr lang="mr-IN" sz="3200" dirty="0" smtClean="0"/>
              <a:t>–</a:t>
            </a:r>
            <a:r>
              <a:rPr lang="en-US" sz="3200" dirty="0" smtClean="0"/>
              <a:t> gauge against </a:t>
            </a:r>
            <a:r>
              <a:rPr lang="en-US" sz="3200" dirty="0" err="1" smtClean="0"/>
              <a:t>haemodynamic</a:t>
            </a:r>
            <a:r>
              <a:rPr lang="en-US" sz="3200" dirty="0" smtClean="0"/>
              <a:t> response</a:t>
            </a:r>
            <a:endParaRPr lang="en-US" sz="32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1"/>
    </mc:Choice>
    <mc:Fallback xmlns="">
      <p:transition spd="slow" advTm="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355600"/>
            <a:ext cx="6913789" cy="52451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But beware of overinflation </a:t>
            </a:r>
            <a:r>
              <a:rPr lang="mr-IN" sz="3200" dirty="0" smtClean="0"/>
              <a:t>–</a:t>
            </a:r>
            <a:r>
              <a:rPr lang="en-US" sz="3200" dirty="0" smtClean="0"/>
              <a:t> experience has shown this to be very common</a:t>
            </a:r>
            <a:endParaRPr lang="en-US" sz="32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8"/>
    </mc:Choice>
    <mc:Fallback xmlns="">
      <p:transition spd="slow" advTm="8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756228"/>
            <a:ext cx="6913789" cy="2786303"/>
          </a:xfrm>
        </p:spPr>
        <p:txBody>
          <a:bodyPr>
            <a:normAutofit/>
          </a:bodyPr>
          <a:lstStyle/>
          <a:p>
            <a:pPr algn="l"/>
            <a:r>
              <a:rPr lang="en-GB" sz="2800" dirty="0"/>
              <a:t>Turn “BAL” stopcock off to </a:t>
            </a:r>
            <a:r>
              <a:rPr lang="en-GB" sz="2800" dirty="0" smtClean="0"/>
              <a:t>balloon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3004" r="6496" b="3672"/>
          <a:stretch/>
        </p:blipFill>
        <p:spPr bwMode="auto">
          <a:xfrm>
            <a:off x="3304902" y="1343660"/>
            <a:ext cx="4154805" cy="4983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7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9"/>
    </mc:Choice>
    <mc:Fallback xmlns="">
      <p:transition spd="slow" advTm="13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756228"/>
            <a:ext cx="6913789" cy="2786303"/>
          </a:xfrm>
        </p:spPr>
        <p:txBody>
          <a:bodyPr>
            <a:normAutofit/>
          </a:bodyPr>
          <a:lstStyle/>
          <a:p>
            <a:pPr algn="l"/>
            <a:r>
              <a:rPr lang="en-GB" sz="2800" dirty="0"/>
              <a:t>Record time of balloon </a:t>
            </a:r>
            <a:r>
              <a:rPr lang="en-GB" sz="2800" dirty="0" smtClean="0"/>
              <a:t>inflation</a:t>
            </a:r>
            <a:endParaRPr lang="en-US" sz="2800" dirty="0"/>
          </a:p>
        </p:txBody>
      </p:sp>
      <p:pic>
        <p:nvPicPr>
          <p:cNvPr id="3" name="Picture 2" descr="C:\Users\csc269\Pictures\2017-06-19 David-iPhone-2017-19-06\David-iPhone-2017-19-06 017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182" y="1220152"/>
            <a:ext cx="2883218" cy="486314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6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76"/>
    </mc:Choice>
    <mc:Fallback xmlns="">
      <p:transition spd="slow" advTm="25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244600"/>
            <a:ext cx="8229600" cy="4682067"/>
          </a:xfrm>
        </p:spPr>
        <p:txBody>
          <a:bodyPr>
            <a:normAutofit/>
          </a:bodyPr>
          <a:lstStyle/>
          <a:p>
            <a:r>
              <a:rPr lang="en-US" dirty="0"/>
              <a:t>Open “PACK 4</a:t>
            </a:r>
            <a:r>
              <a:rPr lang="en-US" dirty="0" smtClean="0"/>
              <a:t> (SECURING)”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8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"/>
    </mc:Choice>
    <mc:Fallback xmlns="">
      <p:transition spd="slow" advTm="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59000"/>
            <a:ext cx="2540000" cy="2540000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5"/>
    </mc:Choice>
    <mc:Fallback xmlns="">
      <p:transition spd="slow" advTm="9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756228"/>
            <a:ext cx="6913789" cy="2786303"/>
          </a:xfrm>
        </p:spPr>
        <p:txBody>
          <a:bodyPr>
            <a:normAutofit/>
          </a:bodyPr>
          <a:lstStyle/>
          <a:p>
            <a:pPr algn="l"/>
            <a:r>
              <a:rPr lang="en-GB" sz="2800" dirty="0"/>
              <a:t>Secure catheter to prevent migration</a:t>
            </a:r>
            <a:r>
              <a:rPr lang="en-US" sz="2800" dirty="0"/>
              <a:t> 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" b="3442"/>
          <a:stretch/>
        </p:blipFill>
        <p:spPr bwMode="auto">
          <a:xfrm>
            <a:off x="3180125" y="1178560"/>
            <a:ext cx="4404360" cy="5237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5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0"/>
    </mc:Choice>
    <mc:Fallback xmlns="">
      <p:transition spd="slow" advTm="11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244600"/>
            <a:ext cx="8229600" cy="4682067"/>
          </a:xfrm>
        </p:spPr>
        <p:txBody>
          <a:bodyPr>
            <a:normAutofit/>
          </a:bodyPr>
          <a:lstStyle/>
          <a:p>
            <a:r>
              <a:rPr lang="en-US" i="1" dirty="0" smtClean="0"/>
              <a:t>Quickly </a:t>
            </a:r>
            <a:r>
              <a:rPr lang="en-US" dirty="0" smtClean="0"/>
              <a:t>progress to definitive </a:t>
            </a:r>
            <a:r>
              <a:rPr lang="en-US" dirty="0" err="1" smtClean="0"/>
              <a:t>haemorrhage</a:t>
            </a:r>
            <a:r>
              <a:rPr lang="en-US" dirty="0" smtClean="0"/>
              <a:t> control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27"/>
    </mc:Choice>
    <mc:Fallback xmlns="">
      <p:transition spd="slow" advTm="34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100" y="630238"/>
            <a:ext cx="8229600" cy="5440362"/>
          </a:xfrm>
        </p:spPr>
        <p:txBody>
          <a:bodyPr>
            <a:normAutofit/>
          </a:bodyPr>
          <a:lstStyle/>
          <a:p>
            <a:r>
              <a:rPr lang="en-GB" sz="3600" dirty="0"/>
              <a:t>Identify: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GB" sz="3600" dirty="0"/>
              <a:t>ER-REBOA catheter pack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GB" sz="3600" dirty="0"/>
              <a:t>20 ml 0.9% Saline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GB" sz="3600" dirty="0"/>
              <a:t>Drawing up Needle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GB" sz="3600" dirty="0"/>
              <a:t>3 way tap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GB" sz="3600" dirty="0"/>
              <a:t>1</a:t>
            </a:r>
            <a:r>
              <a:rPr lang="en-GB" sz="3600" dirty="0" smtClean="0"/>
              <a:t>0ml </a:t>
            </a:r>
            <a:r>
              <a:rPr lang="en-GB" sz="3600" dirty="0"/>
              <a:t>syringe</a:t>
            </a:r>
            <a:r>
              <a:rPr lang="en-US" sz="3600" dirty="0"/>
              <a:t> 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0"/>
    </mc:Choice>
    <mc:Fallback xmlns="">
      <p:transition spd="slow" advTm="16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100" y="630238"/>
            <a:ext cx="8229600" cy="5440362"/>
          </a:xfrm>
        </p:spPr>
        <p:txBody>
          <a:bodyPr>
            <a:normAutofit/>
          </a:bodyPr>
          <a:lstStyle/>
          <a:p>
            <a:r>
              <a:rPr lang="en-US" dirty="0" smtClean="0"/>
              <a:t>Select occlusion zone</a:t>
            </a: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4"/>
    </mc:Choice>
    <mc:Fallback xmlns="">
      <p:transition spd="slow" advTm="5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100" y="630238"/>
            <a:ext cx="8229600" cy="5440362"/>
          </a:xfrm>
        </p:spPr>
        <p:txBody>
          <a:bodyPr>
            <a:normAutofit/>
          </a:bodyPr>
          <a:lstStyle/>
          <a:p>
            <a:r>
              <a:rPr lang="en-GB" dirty="0" smtClean="0"/>
              <a:t>Zone III (aortic bifurcation):</a:t>
            </a:r>
            <a:br>
              <a:rPr lang="en-GB" dirty="0" smtClean="0"/>
            </a:br>
            <a:r>
              <a:rPr lang="en-GB" dirty="0" smtClean="0"/>
              <a:t>Isolated pelvic injuries</a:t>
            </a:r>
            <a:br>
              <a:rPr lang="en-GB" dirty="0" smtClean="0"/>
            </a:br>
            <a:r>
              <a:rPr lang="en-GB" dirty="0" smtClean="0"/>
              <a:t>Junctional injuries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0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8"/>
    </mc:Choice>
    <mc:Fallback xmlns="">
      <p:transition spd="slow" advTm="14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100" y="630238"/>
            <a:ext cx="8229600" cy="5440362"/>
          </a:xfrm>
        </p:spPr>
        <p:txBody>
          <a:bodyPr>
            <a:normAutofit/>
          </a:bodyPr>
          <a:lstStyle/>
          <a:p>
            <a:r>
              <a:rPr lang="en-GB" dirty="0" smtClean="0"/>
              <a:t>Zone I</a:t>
            </a:r>
            <a:r>
              <a:rPr lang="en-GB" dirty="0">
                <a:sym typeface="Wingdings"/>
              </a:rPr>
              <a:t> </a:t>
            </a:r>
            <a:r>
              <a:rPr lang="en-GB" dirty="0" smtClean="0">
                <a:sym typeface="Wingdings"/>
              </a:rPr>
              <a:t>(thoracic aorta):</a:t>
            </a:r>
            <a:br>
              <a:rPr lang="en-GB" dirty="0" smtClean="0">
                <a:sym typeface="Wingdings"/>
              </a:rPr>
            </a:br>
            <a:r>
              <a:rPr lang="en-GB" dirty="0" smtClean="0">
                <a:sym typeface="Wingdings"/>
              </a:rPr>
              <a:t>Abdominal (+/- pelvic) injuries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9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3"/>
    </mc:Choice>
    <mc:Fallback xmlns="">
      <p:transition spd="slow" advTm="10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100" y="630238"/>
            <a:ext cx="8229600" cy="5440362"/>
          </a:xfrm>
        </p:spPr>
        <p:txBody>
          <a:bodyPr>
            <a:normAutofit/>
          </a:bodyPr>
          <a:lstStyle/>
          <a:p>
            <a:r>
              <a:rPr lang="en-GB" dirty="0" smtClean="0"/>
              <a:t>Measure</a:t>
            </a:r>
            <a:endParaRPr lang="en-US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1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6"/>
    </mc:Choice>
    <mc:Fallback xmlns="">
      <p:transition spd="slow" advTm="20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756228"/>
            <a:ext cx="6913789" cy="2786303"/>
          </a:xfrm>
        </p:spPr>
        <p:txBody>
          <a:bodyPr>
            <a:normAutofit/>
          </a:bodyPr>
          <a:lstStyle/>
          <a:p>
            <a:pPr lvl="0" algn="l"/>
            <a:r>
              <a:rPr lang="en-GB" sz="2800" dirty="0"/>
              <a:t>Surface markings for zone III - </a:t>
            </a:r>
            <a:r>
              <a:rPr lang="en-GB" sz="2800" dirty="0" smtClean="0"/>
              <a:t>Umbilicus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1" b="5521"/>
          <a:stretch/>
        </p:blipFill>
        <p:spPr bwMode="auto">
          <a:xfrm>
            <a:off x="3275692" y="1563687"/>
            <a:ext cx="4213225" cy="4264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1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7"/>
    </mc:Choice>
    <mc:Fallback xmlns="">
      <p:transition spd="slow" advTm="9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756228"/>
            <a:ext cx="6913789" cy="2786303"/>
          </a:xfrm>
        </p:spPr>
        <p:txBody>
          <a:bodyPr>
            <a:normAutofit/>
          </a:bodyPr>
          <a:lstStyle/>
          <a:p>
            <a:pPr lvl="0" algn="l"/>
            <a:r>
              <a:rPr lang="en-GB" sz="2800" dirty="0"/>
              <a:t>Surface markings for zone I - </a:t>
            </a:r>
            <a:r>
              <a:rPr lang="en-GB" sz="2800" dirty="0" smtClean="0"/>
              <a:t>Mid-Sternum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8" b="6098"/>
          <a:stretch/>
        </p:blipFill>
        <p:spPr bwMode="auto">
          <a:xfrm>
            <a:off x="3222670" y="1362392"/>
            <a:ext cx="4319270" cy="4565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1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9"/>
    </mc:Choice>
    <mc:Fallback xmlns="">
      <p:transition spd="slow" advTm="11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6640</TotalTime>
  <Words>145</Words>
  <Application>Microsoft Office PowerPoint</Application>
  <PresentationFormat>On-screen Show (4:3)</PresentationFormat>
  <Paragraphs>31</Paragraphs>
  <Slides>28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Mangal</vt:lpstr>
      <vt:lpstr>Wingdings</vt:lpstr>
      <vt:lpstr>Office Theme</vt:lpstr>
      <vt:lpstr>PowerPoint Presentation</vt:lpstr>
      <vt:lpstr>Open “PACK 3 (OCCLUSION)”  </vt:lpstr>
      <vt:lpstr>Identify: ER-REBOA catheter pack 20 ml 0.9% Saline  Drawing up Needle  3 way tap 10ml syringe </vt:lpstr>
      <vt:lpstr>Select occlusion zone</vt:lpstr>
      <vt:lpstr>Zone III (aortic bifurcation): Isolated pelvic injuries Junctional injuries</vt:lpstr>
      <vt:lpstr>Zone I (thoracic aorta): Abdominal (+/- pelvic) injuries</vt:lpstr>
      <vt:lpstr>Measure</vt:lpstr>
      <vt:lpstr>Surface markings for zone III - Umbilicus</vt:lpstr>
      <vt:lpstr>Surface markings for zone I - Mid-Sternum</vt:lpstr>
      <vt:lpstr>PowerPoint Presentation</vt:lpstr>
      <vt:lpstr>Zone I: Approximately 46 cm  Zone III: Approximately 28 cm</vt:lpstr>
      <vt:lpstr>Attach transducer to “ART” lumen 3-way tap Attach inflation syringe (10 ml saline) to “BAL” using additional 3-way tap </vt:lpstr>
      <vt:lpstr>Wet Balloon </vt:lpstr>
      <vt:lpstr>Slide orange sheath over P-tip to straighten</vt:lpstr>
      <vt:lpstr>Flush catheter</vt:lpstr>
      <vt:lpstr>Insert assembly into arterial sheath 0.5cm and advance catheter only approximately 15cm</vt:lpstr>
      <vt:lpstr>Withdraw and peel away orange sheath </vt:lpstr>
      <vt:lpstr>Insert catheter to desired depth (zone I or zone III) </vt:lpstr>
      <vt:lpstr>Inflate balloon with saline </vt:lpstr>
      <vt:lpstr> Suggested inflation starting volumes:  Zone III:  2 ml  Zone I:  8 ml</vt:lpstr>
      <vt:lpstr> You may need more – gauge against haemodynamic response</vt:lpstr>
      <vt:lpstr> But beware of overinflation – experience has shown this to be very common</vt:lpstr>
      <vt:lpstr>Turn “BAL” stopcock off to balloon</vt:lpstr>
      <vt:lpstr>Record time of balloon inflation</vt:lpstr>
      <vt:lpstr>Open “PACK 4 (SECURING)”  </vt:lpstr>
      <vt:lpstr>PowerPoint Presentation</vt:lpstr>
      <vt:lpstr>Secure catheter to prevent migration </vt:lpstr>
      <vt:lpstr>Quickly progress to definitive haemorrhage control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Jansen</dc:creator>
  <cp:lastModifiedBy>alex novak</cp:lastModifiedBy>
  <cp:revision>57</cp:revision>
  <dcterms:created xsi:type="dcterms:W3CDTF">2017-06-28T06:28:13Z</dcterms:created>
  <dcterms:modified xsi:type="dcterms:W3CDTF">2019-04-17T14:43:37Z</dcterms:modified>
</cp:coreProperties>
</file>