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19" r:id="rId3"/>
    <p:sldId id="322" r:id="rId4"/>
    <p:sldId id="321" r:id="rId5"/>
    <p:sldId id="326" r:id="rId6"/>
    <p:sldId id="327" r:id="rId7"/>
    <p:sldId id="332" r:id="rId8"/>
    <p:sldId id="328" r:id="rId9"/>
    <p:sldId id="320" r:id="rId10"/>
    <p:sldId id="323" r:id="rId11"/>
    <p:sldId id="329" r:id="rId12"/>
    <p:sldId id="33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941" autoAdjust="0"/>
    <p:restoredTop sz="91875" autoAdjust="0"/>
  </p:normalViewPr>
  <p:slideViewPr>
    <p:cSldViewPr snapToGrid="0" snapToObjects="1">
      <p:cViewPr>
        <p:scale>
          <a:sx n="100" d="100"/>
          <a:sy n="100" d="100"/>
        </p:scale>
        <p:origin x="536" y="-93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B15318-C130-1E41-8313-3C47AB8A163D}" type="datetimeFigureOut">
              <a:t>4/17/2019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9916C-6B1F-E842-84EB-51F0A6A12733}" type="slidenum">
              <a:t>‹#›</a:t>
            </a:fld>
            <a:endParaRPr lang="en-US"/>
          </a:p>
        </p:txBody>
      </p:sp>
    </p:spTree>
    <p:extLst>
      <p:ext uri="{BB962C8B-B14F-4D97-AF65-F5344CB8AC3E}">
        <p14:creationId xmlns:p14="http://schemas.microsoft.com/office/powerpoint/2010/main" val="30935006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transfer, especially if P-REBOA, high chance of migration.  Also important to note the insertion depth marking on the catheter shaft, so if migration occurs it is  identified.  </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2</a:t>
            </a:fld>
            <a:endParaRPr lang="uk-UA"/>
          </a:p>
        </p:txBody>
      </p:sp>
    </p:spTree>
    <p:extLst>
      <p:ext uri="{BB962C8B-B14F-4D97-AF65-F5344CB8AC3E}">
        <p14:creationId xmlns:p14="http://schemas.microsoft.com/office/powerpoint/2010/main" val="92083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specific, but important to discuss and agree with the whole </a:t>
            </a:r>
            <a:r>
              <a:rPr lang="en-US" dirty="0" err="1" smtClean="0"/>
              <a:t>multidiscplinary</a:t>
            </a:r>
            <a:r>
              <a:rPr lang="en-US" dirty="0" smtClean="0"/>
              <a:t> group</a:t>
            </a:r>
            <a:r>
              <a:rPr lang="en-US" baseline="0" dirty="0" smtClean="0"/>
              <a:t> at the start, where the role of IR and CT fit in with this procedure in your institution, as we will do or have done during the Implementation and training </a:t>
            </a:r>
            <a:r>
              <a:rPr lang="en-US" baseline="0" dirty="0" err="1" smtClean="0"/>
              <a:t>programme</a:t>
            </a:r>
            <a:r>
              <a:rPr lang="en-US" baseline="0" dirty="0" smtClean="0"/>
              <a:t> for the UK-REBOA trial.  </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11</a:t>
            </a:fld>
            <a:endParaRPr lang="en-US"/>
          </a:p>
        </p:txBody>
      </p:sp>
    </p:spTree>
    <p:extLst>
      <p:ext uri="{BB962C8B-B14F-4D97-AF65-F5344CB8AC3E}">
        <p14:creationId xmlns:p14="http://schemas.microsoft.com/office/powerpoint/2010/main" val="12486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Hence the UK-REBOA Trial</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12</a:t>
            </a:fld>
            <a:endParaRPr lang="uk-UA"/>
          </a:p>
        </p:txBody>
      </p:sp>
    </p:spTree>
    <p:extLst>
      <p:ext uri="{BB962C8B-B14F-4D97-AF65-F5344CB8AC3E}">
        <p14:creationId xmlns:p14="http://schemas.microsoft.com/office/powerpoint/2010/main" val="35982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time critical problem for another, </a:t>
            </a:r>
            <a:r>
              <a:rPr lang="en-US" dirty="0" err="1" smtClean="0"/>
              <a:t>haemodynamics</a:t>
            </a:r>
            <a:r>
              <a:rPr lang="en-US" dirty="0" smtClean="0"/>
              <a:t> improve, real risk pace of resus slows.  This must be avoided, to</a:t>
            </a:r>
            <a:r>
              <a:rPr lang="en-US" baseline="0" dirty="0" smtClean="0"/>
              <a:t> </a:t>
            </a:r>
            <a:r>
              <a:rPr lang="en-US" baseline="0" dirty="0" err="1" smtClean="0"/>
              <a:t>minimise</a:t>
            </a:r>
            <a:r>
              <a:rPr lang="en-US" baseline="0" dirty="0" smtClean="0"/>
              <a:t> balloon time and the resultant </a:t>
            </a:r>
            <a:r>
              <a:rPr lang="en-US" baseline="0" dirty="0" err="1" smtClean="0"/>
              <a:t>ischaemic</a:t>
            </a:r>
            <a:r>
              <a:rPr lang="en-US" baseline="0" dirty="0" smtClean="0"/>
              <a:t> injury</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3</a:t>
            </a:fld>
            <a:endParaRPr lang="en-US"/>
          </a:p>
        </p:txBody>
      </p:sp>
    </p:spTree>
    <p:extLst>
      <p:ext uri="{BB962C8B-B14F-4D97-AF65-F5344CB8AC3E}">
        <p14:creationId xmlns:p14="http://schemas.microsoft.com/office/powerpoint/2010/main" val="9949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continue, immediately anticipating and preparing</a:t>
            </a:r>
            <a:r>
              <a:rPr lang="en-US" baseline="0" dirty="0" smtClean="0"/>
              <a:t> for balloon </a:t>
            </a:r>
            <a:r>
              <a:rPr lang="en-US" baseline="0" dirty="0" err="1" smtClean="0"/>
              <a:t>deflationon</a:t>
            </a:r>
            <a:r>
              <a:rPr lang="en-US" baseline="0" dirty="0" smtClean="0"/>
              <a:t>, ”pre-loading” the circulation, BP increased, cautiously vasodilate vascular beds, opiate, to </a:t>
            </a:r>
            <a:r>
              <a:rPr lang="en-US" baseline="0" dirty="0" err="1" smtClean="0"/>
              <a:t>imrpove</a:t>
            </a:r>
            <a:r>
              <a:rPr lang="en-US" baseline="0" dirty="0" smtClean="0"/>
              <a:t> perfusion, clear lactate and pre-empt reperfusion syndrome and relative </a:t>
            </a:r>
            <a:r>
              <a:rPr lang="en-US" baseline="0" dirty="0" err="1" smtClean="0"/>
              <a:t>hypovolaemia</a:t>
            </a:r>
            <a:r>
              <a:rPr lang="en-US" baseline="0" dirty="0" smtClean="0"/>
              <a:t> that will be created with deflation.</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4</a:t>
            </a:fld>
            <a:endParaRPr lang="en-US"/>
          </a:p>
        </p:txBody>
      </p:sp>
    </p:spTree>
    <p:extLst>
      <p:ext uri="{BB962C8B-B14F-4D97-AF65-F5344CB8AC3E}">
        <p14:creationId xmlns:p14="http://schemas.microsoft.com/office/powerpoint/2010/main" val="1252725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principal throughout management of these</a:t>
            </a:r>
            <a:r>
              <a:rPr lang="en-US" baseline="0" dirty="0" smtClean="0"/>
              <a:t> patients is </a:t>
            </a:r>
            <a:r>
              <a:rPr lang="en-US" baseline="0" dirty="0" err="1" smtClean="0"/>
              <a:t>minimising</a:t>
            </a:r>
            <a:r>
              <a:rPr lang="en-US" baseline="0" dirty="0" smtClean="0"/>
              <a:t> the time to definitive </a:t>
            </a:r>
            <a:r>
              <a:rPr lang="en-US" baseline="0" dirty="0" err="1" smtClean="0"/>
              <a:t>haemorrhage</a:t>
            </a:r>
            <a:r>
              <a:rPr lang="en-US" baseline="0" dirty="0" smtClean="0"/>
              <a:t> control and </a:t>
            </a:r>
            <a:r>
              <a:rPr lang="en-US" baseline="0" dirty="0" err="1" smtClean="0"/>
              <a:t>minimising</a:t>
            </a:r>
            <a:r>
              <a:rPr lang="en-US" baseline="0" dirty="0" smtClean="0"/>
              <a:t> the duration of </a:t>
            </a:r>
            <a:r>
              <a:rPr lang="en-US" baseline="0" dirty="0" err="1" smtClean="0"/>
              <a:t>hypoperfusion</a:t>
            </a:r>
            <a:r>
              <a:rPr lang="en-US" baseline="0" dirty="0" smtClean="0"/>
              <a:t> due to </a:t>
            </a:r>
            <a:r>
              <a:rPr lang="en-US" baseline="0" dirty="0" err="1" smtClean="0"/>
              <a:t>haemorrhage</a:t>
            </a:r>
            <a:r>
              <a:rPr lang="en-US" baseline="0" dirty="0" smtClean="0"/>
              <a:t>, </a:t>
            </a:r>
            <a:r>
              <a:rPr lang="en-US" baseline="0" dirty="0" err="1" smtClean="0"/>
              <a:t>hypovolaemia</a:t>
            </a:r>
            <a:r>
              <a:rPr lang="en-US" baseline="0" dirty="0" smtClean="0"/>
              <a:t> and also balloon </a:t>
            </a:r>
            <a:r>
              <a:rPr lang="en-US" baseline="0" dirty="0" err="1" smtClean="0"/>
              <a:t>ocllusion</a:t>
            </a:r>
            <a:r>
              <a:rPr lang="en-US" baseline="0" dirty="0" smtClean="0"/>
              <a:t>.  Almost from the point of admission (or even before arrival) the TTL should be planning the next move and </a:t>
            </a:r>
            <a:r>
              <a:rPr lang="en-US" baseline="0" dirty="0" err="1" smtClean="0"/>
              <a:t>orgnaising</a:t>
            </a:r>
            <a:r>
              <a:rPr lang="en-US" baseline="0" dirty="0" smtClean="0"/>
              <a:t> theatre/IR availability as part of standard code red protocol, to [prevent avoidable delays</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5</a:t>
            </a:fld>
            <a:endParaRPr lang="en-US"/>
          </a:p>
        </p:txBody>
      </p:sp>
    </p:spTree>
    <p:extLst>
      <p:ext uri="{BB962C8B-B14F-4D97-AF65-F5344CB8AC3E}">
        <p14:creationId xmlns:p14="http://schemas.microsoft.com/office/powerpoint/2010/main" val="59925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Systematic approach, depends on the patient, predicted injuries, level of occlusion and other environmental and procedural factors, but important to progress </a:t>
            </a:r>
            <a:r>
              <a:rPr lang="en-US" dirty="0" err="1" smtClean="0"/>
              <a:t>effeciently</a:t>
            </a:r>
            <a:r>
              <a:rPr lang="en-US" dirty="0" smtClean="0"/>
              <a:t> through possible options in this scenario – </a:t>
            </a:r>
          </a:p>
          <a:p>
            <a:r>
              <a:rPr lang="en-US" dirty="0" smtClean="0"/>
              <a:t>May just have ongoing </a:t>
            </a:r>
            <a:r>
              <a:rPr lang="en-US" dirty="0" err="1" smtClean="0"/>
              <a:t>hypovolaemia</a:t>
            </a:r>
            <a:r>
              <a:rPr lang="en-US" dirty="0" smtClean="0"/>
              <a:t> (especially</a:t>
            </a:r>
            <a:r>
              <a:rPr lang="en-US" baseline="0" dirty="0" smtClean="0"/>
              <a:t> with zone 3)</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6</a:t>
            </a:fld>
            <a:endParaRPr lang="en-US"/>
          </a:p>
        </p:txBody>
      </p:sp>
    </p:spTree>
    <p:extLst>
      <p:ext uri="{BB962C8B-B14F-4D97-AF65-F5344CB8AC3E}">
        <p14:creationId xmlns:p14="http://schemas.microsoft.com/office/powerpoint/2010/main" val="185561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an exhaustive list,</a:t>
            </a:r>
            <a:r>
              <a:rPr lang="en-US" baseline="0" dirty="0" smtClean="0"/>
              <a:t> </a:t>
            </a:r>
            <a:r>
              <a:rPr lang="en-US" dirty="0" smtClean="0"/>
              <a:t>Poor responder checklist</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7</a:t>
            </a:fld>
            <a:endParaRPr lang="en-US"/>
          </a:p>
        </p:txBody>
      </p:sp>
    </p:spTree>
    <p:extLst>
      <p:ext uri="{BB962C8B-B14F-4D97-AF65-F5344CB8AC3E}">
        <p14:creationId xmlns:p14="http://schemas.microsoft.com/office/powerpoint/2010/main" val="14458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possible, especially in zone 1.  Important again to be systematic.  Return of cerebral perfusion, ensure awareness not a cause.  Titrate opiate, reduce SVR (context balloon occlusion), quick transition to P-REBOA, check position plain film x-ray (too proximal), balloon should be below carina (origin LSCA), but above diaphragm, (T4-L1) plain film x-ray.  </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8</a:t>
            </a:fld>
            <a:endParaRPr lang="en-US"/>
          </a:p>
        </p:txBody>
      </p:sp>
    </p:spTree>
    <p:extLst>
      <p:ext uri="{BB962C8B-B14F-4D97-AF65-F5344CB8AC3E}">
        <p14:creationId xmlns:p14="http://schemas.microsoft.com/office/powerpoint/2010/main" val="84331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Plain film x-ray for balloon </a:t>
            </a:r>
            <a:r>
              <a:rPr lang="en-US" dirty="0" err="1" smtClean="0"/>
              <a:t>positionging</a:t>
            </a:r>
            <a:r>
              <a:rPr lang="en-US" dirty="0" smtClean="0"/>
              <a:t> pre-inflation.</a:t>
            </a:r>
          </a:p>
          <a:p>
            <a:endParaRPr lang="en-US" dirty="0" smtClean="0"/>
          </a:p>
          <a:p>
            <a:r>
              <a:rPr lang="en-US" dirty="0" smtClean="0"/>
              <a:t>Difficult to </a:t>
            </a:r>
            <a:r>
              <a:rPr lang="en-US" dirty="0" err="1" smtClean="0"/>
              <a:t>protocolise</a:t>
            </a:r>
            <a:r>
              <a:rPr lang="en-US" dirty="0" smtClean="0"/>
              <a:t> ongoing</a:t>
            </a:r>
            <a:r>
              <a:rPr lang="en-US" baseline="0" dirty="0" smtClean="0"/>
              <a:t> imaging </a:t>
            </a:r>
            <a:r>
              <a:rPr lang="en-US" dirty="0" smtClean="0"/>
              <a:t>completel</a:t>
            </a:r>
            <a:r>
              <a:rPr lang="en-US" baseline="0" dirty="0" smtClean="0"/>
              <a:t>y for each individual patient  and </a:t>
            </a:r>
            <a:r>
              <a:rPr lang="en-US" dirty="0" smtClean="0"/>
              <a:t>care pathways should be discussed and </a:t>
            </a:r>
            <a:r>
              <a:rPr lang="en-US" dirty="0" err="1" smtClean="0"/>
              <a:t>organised</a:t>
            </a:r>
            <a:r>
              <a:rPr lang="en-US" dirty="0" smtClean="0"/>
              <a:t> to reflect the local systems and practices.</a:t>
            </a:r>
            <a:r>
              <a:rPr lang="en-US" baseline="0" dirty="0" smtClean="0"/>
              <a:t> </a:t>
            </a:r>
          </a:p>
          <a:p>
            <a:endParaRPr lang="en-US" baseline="0" dirty="0" smtClean="0"/>
          </a:p>
          <a:p>
            <a:r>
              <a:rPr lang="en-US" baseline="0" dirty="0" smtClean="0"/>
              <a:t>However, it is important to discuss and reflect on as a institution, potential clinical scenarios (such as those presented on the UK-REBOA trial implementation and training course) and how these might be dealt with.  Discussing each potential eventuality is beyond the scope of this lecture.  However it is important to state that having a REBOA device in situ does not preclude a patient from CT scanning.   It is likely in some scenarios to actually make this possible, therefore potentially altering the pathway of care for a particular patient.  For example in the </a:t>
            </a:r>
            <a:r>
              <a:rPr lang="en-US" baseline="0" dirty="0" err="1" smtClean="0"/>
              <a:t>periarrest</a:t>
            </a:r>
            <a:r>
              <a:rPr lang="en-US" baseline="0" dirty="0" smtClean="0"/>
              <a:t> patient with an isolated pelvic fracture and associated junctional vascular injury.  Or a patient with a </a:t>
            </a:r>
            <a:r>
              <a:rPr lang="en-US" baseline="0" dirty="0" err="1" smtClean="0"/>
              <a:t>coexisiting</a:t>
            </a:r>
            <a:r>
              <a:rPr lang="en-US" baseline="0" dirty="0" smtClean="0"/>
              <a:t> time critical neurosurgical pathology that might require concurrent neurosurgery. </a:t>
            </a:r>
          </a:p>
          <a:p>
            <a:endParaRPr lang="en-US" baseline="0" dirty="0" smtClean="0"/>
          </a:p>
          <a:p>
            <a:r>
              <a:rPr lang="en-US" baseline="0" dirty="0" smtClean="0"/>
              <a:t>However, it is extremely important to be mindful of continuous balloon inflation time, continue concurrent </a:t>
            </a:r>
            <a:r>
              <a:rPr lang="en-US" baseline="0" dirty="0" err="1" smtClean="0"/>
              <a:t>haemostatic</a:t>
            </a:r>
            <a:r>
              <a:rPr lang="en-US" baseline="0" dirty="0" smtClean="0"/>
              <a:t> volume resuscitation, and consider transitioning to P-REBOA after 20 minutes (+/- trial balloon deflation, or in the CT scanner to facilitate a contrast CT.  </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9</a:t>
            </a:fld>
            <a:endParaRPr lang="en-US"/>
          </a:p>
        </p:txBody>
      </p:sp>
    </p:spTree>
    <p:extLst>
      <p:ext uri="{BB962C8B-B14F-4D97-AF65-F5344CB8AC3E}">
        <p14:creationId xmlns:p14="http://schemas.microsoft.com/office/powerpoint/2010/main" val="192574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Scenario based “</a:t>
            </a:r>
            <a:r>
              <a:rPr lang="en-US" dirty="0" err="1" smtClean="0"/>
              <a:t>moulage</a:t>
            </a:r>
            <a:r>
              <a:rPr lang="en-US" dirty="0" smtClean="0"/>
              <a:t>” training, like ED resus, to ensure</a:t>
            </a:r>
            <a:r>
              <a:rPr lang="en-US" baseline="0" dirty="0" smtClean="0"/>
              <a:t> time kept to a minimum, resuscitation should be patient specific, not location </a:t>
            </a:r>
            <a:r>
              <a:rPr lang="en-US" baseline="0" dirty="0" err="1" smtClean="0"/>
              <a:t>specigic</a:t>
            </a:r>
            <a:r>
              <a:rPr lang="en-US" baseline="0" dirty="0" smtClean="0"/>
              <a:t>.  P-REBOA – delayed phase CT scanning.</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en-US" smtClean="0"/>
              <a:t>10</a:t>
            </a:fld>
            <a:endParaRPr lang="en-US"/>
          </a:p>
        </p:txBody>
      </p:sp>
    </p:spTree>
    <p:extLst>
      <p:ext uri="{BB962C8B-B14F-4D97-AF65-F5344CB8AC3E}">
        <p14:creationId xmlns:p14="http://schemas.microsoft.com/office/powerpoint/2010/main" val="133848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69806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383587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24695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41963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321319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57C0FBC-23DD-814B-8E86-1ACB45A87CC8}" type="datetimeFigureOut">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423251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57C0FBC-23DD-814B-8E86-1ACB45A87CC8}" type="datetimeFigureOut">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743857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57C0FBC-23DD-814B-8E86-1ACB45A87CC8}" type="datetimeFigureOut">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95792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7C0FBC-23DD-814B-8E86-1ACB45A87CC8}" type="datetimeFigureOut">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120363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57C0FBC-23DD-814B-8E86-1ACB45A87CC8}" type="datetimeFigureOut">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92098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57C0FBC-23DD-814B-8E86-1ACB45A87CC8}" type="datetimeFigureOut">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1221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C0FBC-23DD-814B-8E86-1ACB45A87CC8}" type="datetimeFigureOut">
              <a:t>4/17/2019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pic>
        <p:nvPicPr>
          <p:cNvPr id="7" name="Picture 3" descr="hsru light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428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85750" y="285750"/>
            <a:ext cx="792163"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0038" y="1196975"/>
            <a:ext cx="882650" cy="50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6510">
                <a:solidFill>
                  <a:srgbClr val="4D4D4D"/>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2" descr="C:\Users\HSU146\AppData\Local\Microsoft\Windows\Temporary Internet Files\Content.Outlook\SFEXZHIV\CSO Chief Scientist Office (5).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0163" y="6157913"/>
            <a:ext cx="13335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descr="S:\Shared\Resources\HSRUtemplates\Logos\UoA_Primary_Logo_RGB.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688" y="5661025"/>
            <a:ext cx="1331912"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UK REBOA Trial Logo 12-3.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42219" y="6356350"/>
            <a:ext cx="2406950" cy="442975"/>
          </a:xfrm>
          <a:prstGeom prst="rect">
            <a:avLst/>
          </a:prstGeom>
        </p:spPr>
      </p:pic>
    </p:spTree>
    <p:extLst>
      <p:ext uri="{BB962C8B-B14F-4D97-AF65-F5344CB8AC3E}">
        <p14:creationId xmlns:p14="http://schemas.microsoft.com/office/powerpoint/2010/main" val="3356743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80342" y="5105400"/>
            <a:ext cx="6400800" cy="1752600"/>
          </a:xfrm>
        </p:spPr>
        <p:txBody>
          <a:bodyPr>
            <a:normAutofit/>
          </a:bodyPr>
          <a:lstStyle/>
          <a:p>
            <a:r>
              <a:rPr lang="en-US" sz="2000" dirty="0" err="1" smtClean="0"/>
              <a:t>Dr</a:t>
            </a:r>
            <a:r>
              <a:rPr lang="en-US" sz="2000" dirty="0" smtClean="0"/>
              <a:t> Robbie </a:t>
            </a:r>
            <a:r>
              <a:rPr lang="en-US" sz="2000" dirty="0" err="1" smtClean="0"/>
              <a:t>Lendrum</a:t>
            </a:r>
            <a:endParaRPr lang="en-US" sz="2000" dirty="0"/>
          </a:p>
          <a:p>
            <a:r>
              <a:rPr lang="en-US" sz="2000" smtClean="0"/>
              <a:t>Deputy Clinical </a:t>
            </a:r>
            <a:r>
              <a:rPr lang="en-US" sz="2000" dirty="0" smtClean="0"/>
              <a:t>Lead</a:t>
            </a:r>
            <a:endParaRPr lang="en-US" sz="2000" dirty="0"/>
          </a:p>
        </p:txBody>
      </p:sp>
      <p:pic>
        <p:nvPicPr>
          <p:cNvPr id="4" name="Picture 3" descr="UK REBOA Trial Logo 12-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502" y="709412"/>
            <a:ext cx="7199949" cy="1325077"/>
          </a:xfrm>
          <a:prstGeom prst="rect">
            <a:avLst/>
          </a:prstGeom>
        </p:spPr>
      </p:pic>
      <p:sp>
        <p:nvSpPr>
          <p:cNvPr id="5" name="Subtitle 2"/>
          <p:cNvSpPr txBox="1">
            <a:spLocks/>
          </p:cNvSpPr>
          <p:nvPr/>
        </p:nvSpPr>
        <p:spPr>
          <a:xfrm>
            <a:off x="1204452" y="2948119"/>
            <a:ext cx="815258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400" b="1" dirty="0" smtClean="0">
                <a:solidFill>
                  <a:schemeClr val="bg1">
                    <a:lumMod val="50000"/>
                  </a:schemeClr>
                </a:solidFill>
              </a:rPr>
              <a:t>Balloon is up </a:t>
            </a:r>
            <a:r>
              <a:rPr lang="mr-IN" sz="4400" b="1" dirty="0" smtClean="0">
                <a:solidFill>
                  <a:schemeClr val="bg1">
                    <a:lumMod val="50000"/>
                  </a:schemeClr>
                </a:solidFill>
              </a:rPr>
              <a:t>–</a:t>
            </a:r>
            <a:r>
              <a:rPr lang="en-US" sz="4400" b="1" dirty="0" smtClean="0">
                <a:solidFill>
                  <a:schemeClr val="bg1">
                    <a:lumMod val="50000"/>
                  </a:schemeClr>
                </a:solidFill>
              </a:rPr>
              <a:t> what now?</a:t>
            </a:r>
            <a:endParaRPr lang="en-US" sz="4400" b="1" dirty="0">
              <a:solidFill>
                <a:schemeClr val="bg1">
                  <a:lumMod val="50000"/>
                </a:schemeClr>
              </a:solidFill>
            </a:endParaRPr>
          </a:p>
        </p:txBody>
      </p:sp>
      <p:sp>
        <p:nvSpPr>
          <p:cNvPr id="6" name="Rectangle 5"/>
          <p:cNvSpPr/>
          <p:nvPr/>
        </p:nvSpPr>
        <p:spPr>
          <a:xfrm>
            <a:off x="6342303" y="6019030"/>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60931712"/>
      </p:ext>
    </p:extLst>
  </p:cSld>
  <p:clrMapOvr>
    <a:masterClrMapping/>
  </p:clrMapOvr>
  <mc:AlternateContent xmlns:mc="http://schemas.openxmlformats.org/markup-compatibility/2006" xmlns:p14="http://schemas.microsoft.com/office/powerpoint/2010/main">
    <mc:Choice Requires="p14">
      <p:transition spd="slow" p14:dur="2000" advTm="17207"/>
    </mc:Choice>
    <mc:Fallback xmlns="">
      <p:transition spd="slow" advTm="17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dirty="0" smtClean="0"/>
              <a:t>Pre-think CT</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62104777"/>
      </p:ext>
    </p:extLst>
  </p:cSld>
  <p:clrMapOvr>
    <a:masterClrMapping/>
  </p:clrMapOvr>
  <mc:AlternateContent xmlns:mc="http://schemas.openxmlformats.org/markup-compatibility/2006" xmlns:p14="http://schemas.microsoft.com/office/powerpoint/2010/main">
    <mc:Choice Requires="p14">
      <p:transition spd="slow" p14:dur="2000" advTm="60176"/>
    </mc:Choice>
    <mc:Fallback xmlns="">
      <p:transition spd="slow" advTm="6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130425"/>
            <a:ext cx="7086600" cy="1470025"/>
          </a:xfrm>
        </p:spPr>
        <p:txBody>
          <a:bodyPr/>
          <a:lstStyle/>
          <a:p>
            <a:r>
              <a:rPr lang="en-US" dirty="0" smtClean="0"/>
              <a:t>Destination</a:t>
            </a:r>
            <a:endParaRPr lang="en-US" dirty="0"/>
          </a:p>
        </p:txBody>
      </p:sp>
      <p:sp>
        <p:nvSpPr>
          <p:cNvPr id="3" name="Subtitle 2"/>
          <p:cNvSpPr>
            <a:spLocks noGrp="1"/>
          </p:cNvSpPr>
          <p:nvPr>
            <p:ph type="subTitle" idx="1"/>
          </p:nvPr>
        </p:nvSpPr>
        <p:spPr>
          <a:xfrm>
            <a:off x="1371600" y="3886200"/>
            <a:ext cx="7404100" cy="1752600"/>
          </a:xfrm>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6670923"/>
      </p:ext>
    </p:extLst>
  </p:cSld>
  <p:clrMapOvr>
    <a:masterClrMapping/>
  </p:clrMapOvr>
  <mc:AlternateContent xmlns:mc="http://schemas.openxmlformats.org/markup-compatibility/2006" xmlns:p14="http://schemas.microsoft.com/office/powerpoint/2010/main">
    <mc:Choice Requires="p14">
      <p:transition spd="slow" p14:dur="2000" advTm="89033"/>
    </mc:Choice>
    <mc:Fallback xmlns="">
      <p:transition spd="slow" advTm="8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 REBOA Trial Logo 1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502" y="2391374"/>
            <a:ext cx="7199949" cy="1325077"/>
          </a:xfrm>
          <a:prstGeom prst="rect">
            <a:avLst/>
          </a:prstGeom>
        </p:spPr>
      </p:pic>
      <p:sp>
        <p:nvSpPr>
          <p:cNvPr id="3" name="Rectangle 2"/>
          <p:cNvSpPr/>
          <p:nvPr/>
        </p:nvSpPr>
        <p:spPr>
          <a:xfrm>
            <a:off x="6342303" y="6019030"/>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78359586"/>
      </p:ext>
    </p:extLst>
  </p:cSld>
  <p:clrMapOvr>
    <a:masterClrMapping/>
  </p:clrMapOvr>
  <mc:AlternateContent xmlns:mc="http://schemas.openxmlformats.org/markup-compatibility/2006" xmlns:p14="http://schemas.microsoft.com/office/powerpoint/2010/main">
    <mc:Choice Requires="p14">
      <p:transition spd="slow" p14:dur="2000" advTm="4957"/>
    </mc:Choice>
    <mc:Fallback xmlns="">
      <p:transition spd="slow" advTm="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dirty="0" smtClean="0"/>
              <a:t>Secure Catheter</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94567106"/>
      </p:ext>
    </p:extLst>
  </p:cSld>
  <p:clrMapOvr>
    <a:masterClrMapping/>
  </p:clrMapOvr>
  <mc:AlternateContent xmlns:mc="http://schemas.openxmlformats.org/markup-compatibility/2006" xmlns:p14="http://schemas.microsoft.com/office/powerpoint/2010/main">
    <mc:Choice Requires="p14">
      <p:transition spd="slow" p14:dur="2000" advTm="85497"/>
    </mc:Choice>
    <mc:Fallback xmlns="">
      <p:transition spd="slow" advTm="8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dirty="0" smtClean="0"/>
              <a:t>Time is of the essence</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182717"/>
      </p:ext>
    </p:extLst>
  </p:cSld>
  <p:clrMapOvr>
    <a:masterClrMapping/>
  </p:clrMapOvr>
  <mc:AlternateContent xmlns:mc="http://schemas.openxmlformats.org/markup-compatibility/2006" xmlns:p14="http://schemas.microsoft.com/office/powerpoint/2010/main">
    <mc:Choice Requires="p14">
      <p:transition spd="slow" p14:dur="2000" advTm="44044"/>
    </mc:Choice>
    <mc:Fallback xmlns="">
      <p:transition spd="slow" advTm="4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dirty="0" smtClean="0"/>
              <a:t>Hemostatic/damage control resuscitation</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2666088"/>
      </p:ext>
    </p:extLst>
  </p:cSld>
  <p:clrMapOvr>
    <a:masterClrMapping/>
  </p:clrMapOvr>
  <mc:AlternateContent xmlns:mc="http://schemas.openxmlformats.org/markup-compatibility/2006" xmlns:p14="http://schemas.microsoft.com/office/powerpoint/2010/main">
    <mc:Choice Requires="p14">
      <p:transition spd="slow" p14:dur="2000" advTm="64478"/>
    </mc:Choice>
    <mc:Fallback xmlns="">
      <p:transition spd="slow" advTm="64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dirty="0" smtClean="0"/>
              <a:t>Definitive control </a:t>
            </a:r>
            <a:br>
              <a:rPr lang="en-US" dirty="0" smtClean="0"/>
            </a:br>
            <a:r>
              <a:rPr lang="en-US" dirty="0" smtClean="0"/>
              <a:t>of </a:t>
            </a:r>
            <a:r>
              <a:rPr lang="en-US" dirty="0" err="1" smtClean="0"/>
              <a:t>haemorrhage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57011983"/>
      </p:ext>
    </p:extLst>
  </p:cSld>
  <p:clrMapOvr>
    <a:masterClrMapping/>
  </p:clrMapOvr>
  <mc:AlternateContent xmlns:mc="http://schemas.openxmlformats.org/markup-compatibility/2006" xmlns:p14="http://schemas.microsoft.com/office/powerpoint/2010/main">
    <mc:Choice Requires="p14">
      <p:transition spd="slow" p14:dur="2000" advTm="74554"/>
    </mc:Choice>
    <mc:Fallback xmlns="">
      <p:transition spd="slow" advTm="7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2400" y="2219325"/>
            <a:ext cx="6896100" cy="1470025"/>
          </a:xfrm>
        </p:spPr>
        <p:txBody>
          <a:bodyPr/>
          <a:lstStyle/>
          <a:p>
            <a:r>
              <a:rPr lang="en-US" dirty="0"/>
              <a:t>Poor </a:t>
            </a:r>
            <a:r>
              <a:rPr lang="en-US" dirty="0" smtClean="0"/>
              <a:t>Response?</a:t>
            </a:r>
            <a:endParaRPr lang="en-US" dirty="0"/>
          </a:p>
        </p:txBody>
      </p:sp>
      <p:sp>
        <p:nvSpPr>
          <p:cNvPr id="3" name="Subtitle 2"/>
          <p:cNvSpPr>
            <a:spLocks noGrp="1"/>
          </p:cNvSpPr>
          <p:nvPr>
            <p:ph type="subTitle" idx="1"/>
          </p:nvPr>
        </p:nvSpPr>
        <p:spPr>
          <a:xfrm>
            <a:off x="1422400" y="3886200"/>
            <a:ext cx="7023100" cy="1752600"/>
          </a:xfrm>
        </p:spPr>
        <p:txBody>
          <a:bodyPr/>
          <a:lstStyle/>
          <a:p>
            <a:r>
              <a:rPr lang="en-US" dirty="0" smtClean="0"/>
              <a:t>Systematic Approach</a:t>
            </a: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36670923"/>
      </p:ext>
    </p:extLst>
  </p:cSld>
  <p:clrMapOvr>
    <a:masterClrMapping/>
  </p:clrMapOvr>
  <mc:AlternateContent xmlns:mc="http://schemas.openxmlformats.org/markup-compatibility/2006" xmlns:p14="http://schemas.microsoft.com/office/powerpoint/2010/main">
    <mc:Choice Requires="p14">
      <p:transition spd="slow" p14:dur="2000" advTm="40039"/>
    </mc:Choice>
    <mc:Fallback xmlns="">
      <p:transition spd="slow" advTm="4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696200" cy="1143000"/>
          </a:xfrm>
        </p:spPr>
        <p:txBody>
          <a:bodyPr/>
          <a:lstStyle/>
          <a:p>
            <a:endParaRPr lang="en-US" dirty="0"/>
          </a:p>
        </p:txBody>
      </p:sp>
      <p:sp>
        <p:nvSpPr>
          <p:cNvPr id="3" name="Content Placeholder 2"/>
          <p:cNvSpPr>
            <a:spLocks noGrp="1"/>
          </p:cNvSpPr>
          <p:nvPr>
            <p:ph idx="1"/>
          </p:nvPr>
        </p:nvSpPr>
        <p:spPr>
          <a:xfrm>
            <a:off x="1447800" y="1417638"/>
            <a:ext cx="7239000" cy="4525963"/>
          </a:xfrm>
        </p:spPr>
        <p:txBody>
          <a:bodyPr>
            <a:normAutofit/>
          </a:bodyPr>
          <a:lstStyle/>
          <a:p>
            <a:r>
              <a:rPr lang="en-US" dirty="0" err="1" smtClean="0"/>
              <a:t>Hypovolaemia</a:t>
            </a:r>
            <a:endParaRPr lang="en-US" dirty="0" smtClean="0"/>
          </a:p>
          <a:p>
            <a:r>
              <a:rPr lang="en-US" dirty="0"/>
              <a:t>Obstructive </a:t>
            </a:r>
            <a:r>
              <a:rPr lang="en-US" dirty="0" smtClean="0"/>
              <a:t>shock</a:t>
            </a:r>
          </a:p>
          <a:p>
            <a:r>
              <a:rPr lang="en-US" dirty="0" smtClean="0"/>
              <a:t>Proximal </a:t>
            </a:r>
            <a:r>
              <a:rPr lang="en-US" dirty="0" err="1" smtClean="0"/>
              <a:t>haemorrhage</a:t>
            </a:r>
            <a:r>
              <a:rPr lang="en-US" dirty="0" smtClean="0"/>
              <a:t>/migration</a:t>
            </a:r>
          </a:p>
          <a:p>
            <a:r>
              <a:rPr lang="en-US" dirty="0" smtClean="0"/>
              <a:t>Incomplete occlusion</a:t>
            </a:r>
          </a:p>
          <a:p>
            <a:r>
              <a:rPr lang="en-US" dirty="0" smtClean="0"/>
              <a:t>Balloon misplacement</a:t>
            </a:r>
          </a:p>
          <a:p>
            <a:r>
              <a:rPr lang="en-US" dirty="0" smtClean="0"/>
              <a:t>Balloon rupture</a:t>
            </a:r>
          </a:p>
          <a:p>
            <a:r>
              <a:rPr lang="en-US" dirty="0" smtClean="0"/>
              <a:t>Vascular injury</a:t>
            </a:r>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22195032"/>
      </p:ext>
    </p:extLst>
  </p:cSld>
  <p:clrMapOvr>
    <a:masterClrMapping/>
  </p:clrMapOvr>
  <mc:AlternateContent xmlns:mc="http://schemas.openxmlformats.org/markup-compatibility/2006" xmlns:p14="http://schemas.microsoft.com/office/powerpoint/2010/main">
    <mc:Choice Requires="p14">
      <p:transition spd="slow" p14:dur="2000" advTm="196486"/>
    </mc:Choice>
    <mc:Fallback xmlns="">
      <p:transition spd="slow" advTm="19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130425"/>
            <a:ext cx="7086600" cy="1470025"/>
          </a:xfrm>
        </p:spPr>
        <p:txBody>
          <a:bodyPr/>
          <a:lstStyle/>
          <a:p>
            <a:r>
              <a:rPr lang="en-US" smtClean="0"/>
              <a:t>Hypertension?</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57677048"/>
      </p:ext>
    </p:extLst>
  </p:cSld>
  <p:clrMapOvr>
    <a:masterClrMapping/>
  </p:clrMapOvr>
  <mc:AlternateContent xmlns:mc="http://schemas.openxmlformats.org/markup-compatibility/2006" xmlns:p14="http://schemas.microsoft.com/office/powerpoint/2010/main">
    <mc:Choice Requires="p14">
      <p:transition spd="slow" p14:dur="2000" advTm="106845"/>
    </mc:Choice>
    <mc:Fallback xmlns="">
      <p:transition spd="slow" advTm="10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dirty="0" smtClean="0"/>
              <a:t>Decisions on imaging should be individualised</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9254466"/>
      </p:ext>
    </p:extLst>
  </p:cSld>
  <p:clrMapOvr>
    <a:masterClrMapping/>
  </p:clrMapOvr>
  <mc:AlternateContent xmlns:mc="http://schemas.openxmlformats.org/markup-compatibility/2006" xmlns:p14="http://schemas.microsoft.com/office/powerpoint/2010/main">
    <mc:Choice Requires="p14">
      <p:transition spd="slow" p14:dur="2000" advTm="78530"/>
    </mc:Choice>
    <mc:Fallback xmlns="">
      <p:transition spd="slow" advTm="7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6805</TotalTime>
  <Words>666</Words>
  <Application>Microsoft Office PowerPoint</Application>
  <PresentationFormat>On-screen Show (4:3)</PresentationFormat>
  <Paragraphs>49</Paragraphs>
  <Slides>12</Slides>
  <Notes>11</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Mangal</vt:lpstr>
      <vt:lpstr>Office Theme</vt:lpstr>
      <vt:lpstr>PowerPoint Presentation</vt:lpstr>
      <vt:lpstr>Secure Catheter</vt:lpstr>
      <vt:lpstr>Time is of the essence</vt:lpstr>
      <vt:lpstr>Hemostatic/damage control resuscitation</vt:lpstr>
      <vt:lpstr>Definitive control  of haemorrhage</vt:lpstr>
      <vt:lpstr>Poor Response?</vt:lpstr>
      <vt:lpstr>PowerPoint Presentation</vt:lpstr>
      <vt:lpstr>Hypertension?</vt:lpstr>
      <vt:lpstr>Decisions on imaging should be individualised</vt:lpstr>
      <vt:lpstr>Pre-think CT</vt:lpstr>
      <vt:lpstr>Destination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Jansen</dc:creator>
  <cp:lastModifiedBy>alex novak</cp:lastModifiedBy>
  <cp:revision>77</cp:revision>
  <dcterms:created xsi:type="dcterms:W3CDTF">2017-06-28T06:28:13Z</dcterms:created>
  <dcterms:modified xsi:type="dcterms:W3CDTF">2019-04-17T14:44:48Z</dcterms:modified>
</cp:coreProperties>
</file>