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9" r:id="rId3"/>
    <p:sldId id="329" r:id="rId4"/>
    <p:sldId id="326" r:id="rId5"/>
    <p:sldId id="320" r:id="rId6"/>
    <p:sldId id="331" r:id="rId7"/>
    <p:sldId id="330" r:id="rId8"/>
    <p:sldId id="322" r:id="rId9"/>
    <p:sldId id="323" r:id="rId10"/>
    <p:sldId id="325" r:id="rId11"/>
    <p:sldId id="335" r:id="rId12"/>
    <p:sldId id="332" r:id="rId13"/>
    <p:sldId id="333" r:id="rId14"/>
    <p:sldId id="324" r:id="rId15"/>
    <p:sldId id="334" r:id="rId16"/>
    <p:sldId id="321" r:id="rId17"/>
    <p:sldId id="327" r:id="rId18"/>
    <p:sldId id="32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86" autoAdjust="0"/>
    <p:restoredTop sz="92004" autoAdjust="0"/>
  </p:normalViewPr>
  <p:slideViewPr>
    <p:cSldViewPr snapToGrid="0" snapToObjects="1">
      <p:cViewPr>
        <p:scale>
          <a:sx n="100" d="100"/>
          <a:sy n="100" d="100"/>
        </p:scale>
        <p:origin x="2344" y="1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5318-C130-1E41-8313-3C47AB8A163D}" type="datetimeFigureOut"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916C-6B1F-E842-84EB-51F0A6A127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 the UK-REBOA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916C-6B1F-E842-84EB-51F0A6A12733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9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3" descr="hsru ligh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96975"/>
            <a:ext cx="8826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6510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2" descr="C:\Users\HSU146\AppData\Local\Microsoft\Windows\Temporary Internet Files\Content.Outlook\SFEXZHIV\CSO Chief Scientist Office (5)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7913"/>
            <a:ext cx="1333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:\Shared\Resources\HSRUtemplates\Logos\UoA_Primary_Logo_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661025"/>
            <a:ext cx="13319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K REBOA Trial Logo 12-3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19" y="6356350"/>
            <a:ext cx="2406950" cy="4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39" y="466294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Jan Jansen</a:t>
            </a:r>
            <a:endParaRPr lang="en-US" sz="2000" dirty="0"/>
          </a:p>
          <a:p>
            <a:r>
              <a:rPr lang="en-US" sz="2000" dirty="0" smtClean="0"/>
              <a:t>Clinical Chief Investigator</a:t>
            </a:r>
            <a:endParaRPr lang="en-US" sz="2000" dirty="0"/>
          </a:p>
        </p:txBody>
      </p:sp>
      <p:pic>
        <p:nvPicPr>
          <p:cNvPr id="4" name="Picture 3" descr="UK REBOA Trial Logo 12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51" y="734812"/>
            <a:ext cx="7199949" cy="13250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04452" y="2712089"/>
            <a:ext cx="81525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Post-REBOA Care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303" y="6019030"/>
            <a:ext cx="3014729" cy="931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9"/>
    </mc:Choice>
    <mc:Fallback xmlns="">
      <p:transition spd="slow" advTm="10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If in doubt, image </a:t>
            </a:r>
            <a:br>
              <a:rPr lang="en-US" dirty="0" smtClean="0"/>
            </a:br>
            <a:r>
              <a:rPr lang="en-US" dirty="0" smtClean="0"/>
              <a:t>(or return to theatre)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2"/>
    </mc:Choice>
    <mc:Fallback xmlns="">
      <p:transition spd="slow" advTm="15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Extremity thrombosis/</a:t>
            </a:r>
            <a:r>
              <a:rPr lang="en-US" dirty="0" err="1" smtClean="0"/>
              <a:t>ischaemia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3"/>
    </mc:Choice>
    <mc:Fallback xmlns="">
      <p:transition spd="slow" advTm="15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Visceral thrombosis/</a:t>
            </a:r>
            <a:r>
              <a:rPr lang="en-US" dirty="0" err="1" smtClean="0"/>
              <a:t>ischaemia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6"/>
    </mc:Choice>
    <mc:Fallback xmlns="">
      <p:transition spd="slow" advTm="14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Acute kidney injury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6"/>
    </mc:Choice>
    <mc:Fallback xmlns="">
      <p:transition spd="slow" advTm="1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Usual supportive care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7"/>
    </mc:Choice>
    <mc:Fallback xmlns="">
      <p:transition spd="slow"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Mesenteric </a:t>
            </a:r>
            <a:r>
              <a:rPr lang="en-US" dirty="0" err="1" smtClean="0"/>
              <a:t>ischaemia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4"/>
    </mc:Choice>
    <mc:Fallback xmlns="">
      <p:transition spd="slow" advTm="25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Tertiary survey</a:t>
            </a:r>
            <a:br>
              <a:rPr lang="en-US" dirty="0" smtClean="0"/>
            </a:br>
            <a:r>
              <a:rPr lang="en-US" dirty="0" smtClean="0"/>
              <a:t>Additional imaging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3"/>
    </mc:Choice>
    <mc:Fallback xmlns="">
      <p:transition spd="slow" advTm="16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Return to operating theatre</a:t>
            </a:r>
            <a:br>
              <a:rPr lang="en-US" dirty="0" smtClean="0"/>
            </a:br>
            <a:r>
              <a:rPr lang="en-US" dirty="0" smtClean="0"/>
              <a:t>(if required)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"/>
    </mc:Choice>
    <mc:Fallback xmlns="">
      <p:transition spd="slow" advTm="11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 REBOA Trial Logo 12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2" y="2391374"/>
            <a:ext cx="7199949" cy="1325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42303" y="6019030"/>
            <a:ext cx="3014729" cy="931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7"/>
    </mc:Choice>
    <mc:Fallback xmlns="">
      <p:transition spd="slow" advTm="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Patient has made it to the </a:t>
            </a:r>
            <a:br>
              <a:rPr lang="en-US" dirty="0" smtClean="0"/>
            </a:br>
            <a:r>
              <a:rPr lang="en-US" dirty="0" smtClean="0"/>
              <a:t>intensive care unit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1"/>
    </mc:Choice>
    <mc:Fallback xmlns="">
      <p:transition spd="slow" advTm="11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Secondary resuscitation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5"/>
    </mc:Choice>
    <mc:Fallback xmlns="">
      <p:transition spd="slow" advTm="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Continuation of “normal” </a:t>
            </a:r>
            <a:br>
              <a:rPr lang="en-US" dirty="0" smtClean="0"/>
            </a:br>
            <a:r>
              <a:rPr lang="en-US" dirty="0" smtClean="0"/>
              <a:t>damage control resuscitation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"/>
    </mc:Choice>
    <mc:Fallback xmlns="">
      <p:transition spd="slow" advTm="5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Reverse shock:</a:t>
            </a:r>
            <a:br>
              <a:rPr lang="en-US" dirty="0" smtClean="0"/>
            </a:br>
            <a:r>
              <a:rPr lang="en-US" dirty="0" err="1" smtClean="0"/>
              <a:t>Normalise</a:t>
            </a:r>
            <a:r>
              <a:rPr lang="en-US" dirty="0" smtClean="0"/>
              <a:t> acid/base status</a:t>
            </a:r>
            <a:br>
              <a:rPr lang="en-US" dirty="0" smtClean="0"/>
            </a:br>
            <a:r>
              <a:rPr lang="en-US" dirty="0" smtClean="0"/>
              <a:t>Clear lactate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8"/>
    </mc:Choice>
    <mc:Fallback xmlns="">
      <p:transition spd="slow" advTm="10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Correct/avoid coagulopathy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0"/>
    </mc:Choice>
    <mc:Fallback xmlns="">
      <p:transition spd="slow" advTm="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Correct hypothermia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6"/>
    </mc:Choice>
    <mc:Fallback xmlns="">
      <p:transition spd="slow" advTm="3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Sheath removal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80"/>
    </mc:Choice>
    <mc:Fallback xmlns="">
      <p:transition spd="slow" advTm="70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11" y="1847272"/>
            <a:ext cx="8229600" cy="2786303"/>
          </a:xfrm>
        </p:spPr>
        <p:txBody>
          <a:bodyPr>
            <a:normAutofit/>
          </a:bodyPr>
          <a:lstStyle/>
          <a:p>
            <a:r>
              <a:rPr lang="en-US" dirty="0" smtClean="0"/>
              <a:t>Look for thrombus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7"/>
    </mc:Choice>
    <mc:Fallback xmlns="">
      <p:transition spd="slow" advTm="1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60</Words>
  <Application>Microsoft Office PowerPoint</Application>
  <PresentationFormat>On-screen Show (4:3)</PresentationFormat>
  <Paragraphs>21</Paragraphs>
  <Slides>18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Patient has made it to the  intensive care unit</vt:lpstr>
      <vt:lpstr>Secondary resuscitation</vt:lpstr>
      <vt:lpstr>Continuation of “normal”  damage control resuscitation</vt:lpstr>
      <vt:lpstr>Reverse shock: Normalise acid/base status Clear lactate</vt:lpstr>
      <vt:lpstr>Correct/avoid coagulopathy</vt:lpstr>
      <vt:lpstr>Correct hypothermia</vt:lpstr>
      <vt:lpstr>Sheath removal</vt:lpstr>
      <vt:lpstr>Look for thrombus</vt:lpstr>
      <vt:lpstr>If in doubt, image  (or return to theatre)</vt:lpstr>
      <vt:lpstr>Extremity thrombosis/ischaemia</vt:lpstr>
      <vt:lpstr>Visceral thrombosis/ischaemia</vt:lpstr>
      <vt:lpstr>Acute kidney injury</vt:lpstr>
      <vt:lpstr>Usual supportive care</vt:lpstr>
      <vt:lpstr>Mesenteric ischaemia</vt:lpstr>
      <vt:lpstr>Tertiary survey Additional imaging</vt:lpstr>
      <vt:lpstr>Return to operating theatre (if required)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Jansen</dc:creator>
  <cp:lastModifiedBy>alex novak</cp:lastModifiedBy>
  <cp:revision>57</cp:revision>
  <dcterms:created xsi:type="dcterms:W3CDTF">2017-06-28T06:28:13Z</dcterms:created>
  <dcterms:modified xsi:type="dcterms:W3CDTF">2019-04-17T14:46:27Z</dcterms:modified>
</cp:coreProperties>
</file>