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2949" autoAdjust="0"/>
  </p:normalViewPr>
  <p:slideViewPr>
    <p:cSldViewPr snapToGrid="0">
      <p:cViewPr varScale="1">
        <p:scale>
          <a:sx n="106" d="100"/>
          <a:sy n="106" d="100"/>
        </p:scale>
        <p:origin x="73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6843" y="3887812"/>
            <a:ext cx="12195668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5488" y="2166364"/>
            <a:ext cx="11247120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7472" y="3913632"/>
            <a:ext cx="11506200" cy="4572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4D52B-40B3-4B04-AA83-3F1507B34BA2}" type="datetimeFigureOut">
              <a:rPr lang="en-US" smtClean="0"/>
              <a:t>12/27/2023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14A1B-52B1-4E7E-8C64-33A35D4AF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4193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4D52B-40B3-4B04-AA83-3F1507B34BA2}" type="datetimeFigureOut">
              <a:rPr lang="en-US" smtClean="0"/>
              <a:t>12/27/2023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14A1B-52B1-4E7E-8C64-33A35D4AF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944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3CB4D52B-40B3-4B04-AA83-3F1507B34BA2}" type="datetimeFigureOut">
              <a:rPr lang="en-US" smtClean="0"/>
              <a:t>12/27/2023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24C14A1B-52B1-4E7E-8C64-33A35D4AF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839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4D52B-40B3-4B04-AA83-3F1507B34BA2}" type="datetimeFigureOut">
              <a:rPr lang="en-US" smtClean="0"/>
              <a:t>12/27/2023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14A1B-52B1-4E7E-8C64-33A35D4AF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197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-6843" y="3887812"/>
            <a:ext cx="12195668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488" y="2167128"/>
            <a:ext cx="11247120" cy="173736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472" y="3913212"/>
            <a:ext cx="11503152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CB4D52B-40B3-4B04-AA83-3F1507B34BA2}" type="datetimeFigureOut">
              <a:rPr lang="en-US" smtClean="0"/>
              <a:t>12/27/2023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4C14A1B-52B1-4E7E-8C64-33A35D4AF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3289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4D52B-40B3-4B04-AA83-3F1507B34BA2}" type="datetimeFigureOut">
              <a:rPr lang="en-US" smtClean="0"/>
              <a:t>12/27/2023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14A1B-52B1-4E7E-8C64-33A35D4AF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163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4D52B-40B3-4B04-AA83-3F1507B34BA2}" type="datetimeFigureOut">
              <a:rPr lang="en-US" smtClean="0"/>
              <a:t>12/27/2023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14A1B-52B1-4E7E-8C64-33A35D4AF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91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4D52B-40B3-4B04-AA83-3F1507B34BA2}" type="datetimeFigureOut">
              <a:rPr lang="en-US" smtClean="0"/>
              <a:t>12/27/2023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14A1B-52B1-4E7E-8C64-33A35D4AF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135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4D52B-40B3-4B04-AA83-3F1507B34BA2}" type="datetimeFigureOut">
              <a:rPr lang="en-US" smtClean="0"/>
              <a:t>12/27/2023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14A1B-52B1-4E7E-8C64-33A35D4AF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064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4D52B-40B3-4B04-AA83-3F1507B34BA2}" type="datetimeFigureOut">
              <a:rPr lang="en-US" smtClean="0"/>
              <a:t>12/27/2023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14A1B-52B1-4E7E-8C64-33A35D4AF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30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4D52B-40B3-4B04-AA83-3F1507B34BA2}" type="datetimeFigureOut">
              <a:rPr lang="en-US" smtClean="0"/>
              <a:t>12/27/2023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14A1B-52B1-4E7E-8C64-33A35D4AF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372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3CB4D52B-40B3-4B04-AA83-3F1507B34BA2}" type="datetimeFigureOut">
              <a:rPr lang="en-US" smtClean="0"/>
              <a:t>12/27/2023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24C14A1B-52B1-4E7E-8C64-33A35D4AF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4454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microsoft.com/office/2007/relationships/media" Target="../media/media7.m4a"/><Relationship Id="rId18" Type="http://schemas.openxmlformats.org/officeDocument/2006/relationships/audio" Target="../media/media9.m4a"/><Relationship Id="rId3" Type="http://schemas.microsoft.com/office/2007/relationships/media" Target="../media/media2.m4a"/><Relationship Id="rId7" Type="http://schemas.microsoft.com/office/2007/relationships/media" Target="../media/media4.m4a"/><Relationship Id="rId12" Type="http://schemas.openxmlformats.org/officeDocument/2006/relationships/audio" Target="../media/media6.m4a"/><Relationship Id="rId17" Type="http://schemas.microsoft.com/office/2007/relationships/media" Target="../media/media9.m4a"/><Relationship Id="rId2" Type="http://schemas.openxmlformats.org/officeDocument/2006/relationships/audio" Target="../media/media1.m4a"/><Relationship Id="rId16" Type="http://schemas.openxmlformats.org/officeDocument/2006/relationships/audio" Target="../media/media8.m4a"/><Relationship Id="rId20" Type="http://schemas.openxmlformats.org/officeDocument/2006/relationships/image" Target="../media/image3.png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microsoft.com/office/2007/relationships/media" Target="../media/media6.m4a"/><Relationship Id="rId5" Type="http://schemas.microsoft.com/office/2007/relationships/media" Target="../media/media3.m4a"/><Relationship Id="rId15" Type="http://schemas.microsoft.com/office/2007/relationships/media" Target="../media/media8.m4a"/><Relationship Id="rId10" Type="http://schemas.openxmlformats.org/officeDocument/2006/relationships/audio" Target="../media/media5.m4a"/><Relationship Id="rId19" Type="http://schemas.openxmlformats.org/officeDocument/2006/relationships/slideLayout" Target="../slideLayouts/slideLayout7.xml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openxmlformats.org/officeDocument/2006/relationships/audio" Target="../media/media7.m4a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13.m4a"/><Relationship Id="rId13" Type="http://schemas.microsoft.com/office/2007/relationships/media" Target="../media/media16.m4a"/><Relationship Id="rId18" Type="http://schemas.openxmlformats.org/officeDocument/2006/relationships/audio" Target="../media/media18.m4a"/><Relationship Id="rId26" Type="http://schemas.openxmlformats.org/officeDocument/2006/relationships/image" Target="../media/image3.png"/><Relationship Id="rId3" Type="http://schemas.microsoft.com/office/2007/relationships/media" Target="../media/media11.m4a"/><Relationship Id="rId21" Type="http://schemas.microsoft.com/office/2007/relationships/media" Target="../media/media20.m4a"/><Relationship Id="rId7" Type="http://schemas.microsoft.com/office/2007/relationships/media" Target="../media/media13.m4a"/><Relationship Id="rId12" Type="http://schemas.openxmlformats.org/officeDocument/2006/relationships/audio" Target="../media/media15.m4a"/><Relationship Id="rId17" Type="http://schemas.microsoft.com/office/2007/relationships/media" Target="../media/media18.m4a"/><Relationship Id="rId25" Type="http://schemas.openxmlformats.org/officeDocument/2006/relationships/slideLayout" Target="../slideLayouts/slideLayout7.xml"/><Relationship Id="rId2" Type="http://schemas.openxmlformats.org/officeDocument/2006/relationships/audio" Target="../media/media10.m4a"/><Relationship Id="rId16" Type="http://schemas.openxmlformats.org/officeDocument/2006/relationships/audio" Target="../media/media17.m4a"/><Relationship Id="rId20" Type="http://schemas.openxmlformats.org/officeDocument/2006/relationships/audio" Target="../media/media19.m4a"/><Relationship Id="rId1" Type="http://schemas.microsoft.com/office/2007/relationships/media" Target="../media/media10.m4a"/><Relationship Id="rId6" Type="http://schemas.openxmlformats.org/officeDocument/2006/relationships/audio" Target="../media/media12.m4a"/><Relationship Id="rId11" Type="http://schemas.microsoft.com/office/2007/relationships/media" Target="../media/media15.m4a"/><Relationship Id="rId24" Type="http://schemas.openxmlformats.org/officeDocument/2006/relationships/audio" Target="../media/media21.m4a"/><Relationship Id="rId5" Type="http://schemas.microsoft.com/office/2007/relationships/media" Target="../media/media12.m4a"/><Relationship Id="rId15" Type="http://schemas.microsoft.com/office/2007/relationships/media" Target="../media/media17.m4a"/><Relationship Id="rId23" Type="http://schemas.microsoft.com/office/2007/relationships/media" Target="../media/media21.m4a"/><Relationship Id="rId10" Type="http://schemas.openxmlformats.org/officeDocument/2006/relationships/audio" Target="../media/media14.m4a"/><Relationship Id="rId19" Type="http://schemas.microsoft.com/office/2007/relationships/media" Target="../media/media19.m4a"/><Relationship Id="rId4" Type="http://schemas.openxmlformats.org/officeDocument/2006/relationships/audio" Target="../media/media11.m4a"/><Relationship Id="rId9" Type="http://schemas.microsoft.com/office/2007/relationships/media" Target="../media/media14.m4a"/><Relationship Id="rId14" Type="http://schemas.openxmlformats.org/officeDocument/2006/relationships/audio" Target="../media/media16.m4a"/><Relationship Id="rId22" Type="http://schemas.openxmlformats.org/officeDocument/2006/relationships/audio" Target="../media/media20.m4a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99CBE-31B4-0EA6-38F5-3EBCC0D00E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Dealer calls</a:t>
            </a:r>
          </a:p>
        </p:txBody>
      </p:sp>
      <p:pic>
        <p:nvPicPr>
          <p:cNvPr id="1026" name="Picture 2" descr="Casino clipart transparent, Casino transparent Transparent FREE for ...">
            <a:extLst>
              <a:ext uri="{FF2B5EF4-FFF2-40B4-BE49-F238E27FC236}">
                <a16:creationId xmlns:a16="http://schemas.microsoft.com/office/drawing/2014/main" id="{471637EC-48FD-2B0D-4F53-FCDD0D2AE4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11902" y="643466"/>
            <a:ext cx="5711527" cy="5568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7225019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B7D097A-53AC-EC1C-2AAE-CDAA7F3F3743}"/>
              </a:ext>
            </a:extLst>
          </p:cNvPr>
          <p:cNvSpPr txBox="1"/>
          <p:nvPr/>
        </p:nvSpPr>
        <p:spPr>
          <a:xfrm>
            <a:off x="1786855" y="1859340"/>
            <a:ext cx="8271545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Alerts and Approvals Dealers are required to inform and/or receive approval from the Floor Supervisor prior to engaging in various transactions. </a:t>
            </a:r>
          </a:p>
          <a:p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An alert is when the Dealer announces a transaction prior to proceeding in a fashion that the Floor Person can hear it. </a:t>
            </a:r>
            <a:r>
              <a:rPr lang="en-US" b="1" dirty="0">
                <a:solidFill>
                  <a:schemeClr val="bg1"/>
                </a:solidFill>
                <a:highlight>
                  <a:srgbClr val="00FF00"/>
                </a:highlight>
              </a:rPr>
              <a:t>A response is not required to proceed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 2. An approval is when the Dealer announces a transaction in a fashion the Floor Person can hear it and </a:t>
            </a:r>
            <a:r>
              <a:rPr lang="en-US" dirty="0">
                <a:solidFill>
                  <a:schemeClr val="bg1"/>
                </a:solidFill>
                <a:highlight>
                  <a:srgbClr val="00FF00"/>
                </a:highlight>
              </a:rPr>
              <a:t>must receive a verbal approval prior to proceeding</a:t>
            </a:r>
            <a:r>
              <a:rPr lang="en-US" dirty="0">
                <a:solidFill>
                  <a:schemeClr val="bg1"/>
                </a:solidFill>
              </a:rPr>
              <a:t>. </a:t>
            </a:r>
            <a:r>
              <a:rPr lang="en-US" dirty="0"/>
              <a:t>Dealers are not permitted to turn their heads away from the table while performing this duty.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EA6877-D7A4-3B4B-3C4F-AB9489BD4E9D}"/>
              </a:ext>
            </a:extLst>
          </p:cNvPr>
          <p:cNvSpPr txBox="1"/>
          <p:nvPr/>
        </p:nvSpPr>
        <p:spPr>
          <a:xfrm>
            <a:off x="4639112" y="796954"/>
            <a:ext cx="25250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FFFF"/>
                </a:solidFill>
              </a:rPr>
              <a:t>Alerts and Approvals</a:t>
            </a:r>
          </a:p>
        </p:txBody>
      </p:sp>
    </p:spTree>
    <p:extLst>
      <p:ext uri="{BB962C8B-B14F-4D97-AF65-F5344CB8AC3E}">
        <p14:creationId xmlns:p14="http://schemas.microsoft.com/office/powerpoint/2010/main" val="27370149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1687A19-A9E6-33CC-B7FC-F8351B1A38A3}"/>
              </a:ext>
            </a:extLst>
          </p:cNvPr>
          <p:cNvSpPr txBox="1"/>
          <p:nvPr/>
        </p:nvSpPr>
        <p:spPr>
          <a:xfrm>
            <a:off x="1233182" y="300325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D66E76A-8C0B-25F1-877D-E0244EFBF1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0732247"/>
              </p:ext>
            </p:extLst>
          </p:nvPr>
        </p:nvGraphicFramePr>
        <p:xfrm>
          <a:off x="1894113" y="1810693"/>
          <a:ext cx="9187333" cy="46433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62297">
                  <a:extLst>
                    <a:ext uri="{9D8B030D-6E8A-4147-A177-3AD203B41FA5}">
                      <a16:colId xmlns:a16="http://schemas.microsoft.com/office/drawing/2014/main" val="734398165"/>
                    </a:ext>
                  </a:extLst>
                </a:gridCol>
                <a:gridCol w="1010316">
                  <a:extLst>
                    <a:ext uri="{9D8B030D-6E8A-4147-A177-3AD203B41FA5}">
                      <a16:colId xmlns:a16="http://schemas.microsoft.com/office/drawing/2014/main" val="617977122"/>
                    </a:ext>
                  </a:extLst>
                </a:gridCol>
                <a:gridCol w="746080">
                  <a:extLst>
                    <a:ext uri="{9D8B030D-6E8A-4147-A177-3AD203B41FA5}">
                      <a16:colId xmlns:a16="http://schemas.microsoft.com/office/drawing/2014/main" val="896281834"/>
                    </a:ext>
                  </a:extLst>
                </a:gridCol>
                <a:gridCol w="746080">
                  <a:extLst>
                    <a:ext uri="{9D8B030D-6E8A-4147-A177-3AD203B41FA5}">
                      <a16:colId xmlns:a16="http://schemas.microsoft.com/office/drawing/2014/main" val="544967095"/>
                    </a:ext>
                  </a:extLst>
                </a:gridCol>
                <a:gridCol w="746080">
                  <a:extLst>
                    <a:ext uri="{9D8B030D-6E8A-4147-A177-3AD203B41FA5}">
                      <a16:colId xmlns:a16="http://schemas.microsoft.com/office/drawing/2014/main" val="3159329322"/>
                    </a:ext>
                  </a:extLst>
                </a:gridCol>
                <a:gridCol w="746080">
                  <a:extLst>
                    <a:ext uri="{9D8B030D-6E8A-4147-A177-3AD203B41FA5}">
                      <a16:colId xmlns:a16="http://schemas.microsoft.com/office/drawing/2014/main" val="2043022325"/>
                    </a:ext>
                  </a:extLst>
                </a:gridCol>
                <a:gridCol w="746080">
                  <a:extLst>
                    <a:ext uri="{9D8B030D-6E8A-4147-A177-3AD203B41FA5}">
                      <a16:colId xmlns:a16="http://schemas.microsoft.com/office/drawing/2014/main" val="2728703154"/>
                    </a:ext>
                  </a:extLst>
                </a:gridCol>
                <a:gridCol w="746080">
                  <a:extLst>
                    <a:ext uri="{9D8B030D-6E8A-4147-A177-3AD203B41FA5}">
                      <a16:colId xmlns:a16="http://schemas.microsoft.com/office/drawing/2014/main" val="3153171979"/>
                    </a:ext>
                  </a:extLst>
                </a:gridCol>
                <a:gridCol w="746080">
                  <a:extLst>
                    <a:ext uri="{9D8B030D-6E8A-4147-A177-3AD203B41FA5}">
                      <a16:colId xmlns:a16="http://schemas.microsoft.com/office/drawing/2014/main" val="1299462250"/>
                    </a:ext>
                  </a:extLst>
                </a:gridCol>
                <a:gridCol w="746080">
                  <a:extLst>
                    <a:ext uri="{9D8B030D-6E8A-4147-A177-3AD203B41FA5}">
                      <a16:colId xmlns:a16="http://schemas.microsoft.com/office/drawing/2014/main" val="4275758081"/>
                    </a:ext>
                  </a:extLst>
                </a:gridCol>
                <a:gridCol w="746080">
                  <a:extLst>
                    <a:ext uri="{9D8B030D-6E8A-4147-A177-3AD203B41FA5}">
                      <a16:colId xmlns:a16="http://schemas.microsoft.com/office/drawing/2014/main" val="1468638493"/>
                    </a:ext>
                  </a:extLst>
                </a:gridCol>
              </a:tblGrid>
              <a:tr h="863527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800" u="none" strike="noStrike" dirty="0">
                          <a:effectLst/>
                        </a:rPr>
                        <a:t>Approvals: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86919338"/>
                  </a:ext>
                </a:extLst>
              </a:tr>
              <a:tr h="431764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8"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all approvals should be prefaced with floor. Example: </a:t>
                      </a:r>
                      <a:r>
                        <a:rPr lang="en-US" sz="1800" b="1" u="none" strike="noStrike" dirty="0">
                          <a:effectLst/>
                          <a:highlight>
                            <a:srgbClr val="FFFF00"/>
                          </a:highlight>
                        </a:rPr>
                        <a:t>Floor</a:t>
                      </a:r>
                      <a:r>
                        <a:rPr lang="en-US" sz="18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 color coming in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6271443"/>
                  </a:ext>
                </a:extLst>
              </a:tr>
              <a:tr h="431764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10"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Color Coming In ($100 or more) Currency Change ($100 or more) Check Change ($100 or more)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3524295"/>
                  </a:ext>
                </a:extLst>
              </a:tr>
              <a:tr h="431764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card down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69411349"/>
                  </a:ext>
                </a:extLst>
              </a:tr>
              <a:tr h="431764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chip down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0277149"/>
                  </a:ext>
                </a:extLst>
              </a:tr>
              <a:tr h="431764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chip rolls in rack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90085188"/>
                  </a:ext>
                </a:extLst>
              </a:tr>
              <a:tr h="431764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7"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paying black in purple when black or purple is not being played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57224303"/>
                  </a:ext>
                </a:extLst>
              </a:tr>
              <a:tr h="810071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8"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black or purple action when they hadn't been playing that color the previous hand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84998756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A25BE81B-15E7-18CD-EFBF-85C1DA7DAD88}"/>
              </a:ext>
            </a:extLst>
          </p:cNvPr>
          <p:cNvSpPr txBox="1"/>
          <p:nvPr/>
        </p:nvSpPr>
        <p:spPr>
          <a:xfrm>
            <a:off x="2507810" y="733331"/>
            <a:ext cx="67810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Alerts</a:t>
            </a:r>
          </a:p>
        </p:txBody>
      </p:sp>
    </p:spTree>
    <p:extLst>
      <p:ext uri="{BB962C8B-B14F-4D97-AF65-F5344CB8AC3E}">
        <p14:creationId xmlns:p14="http://schemas.microsoft.com/office/powerpoint/2010/main" val="2361851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9E9335F-74B9-7D1F-AFE8-EBD91C22BE94}"/>
              </a:ext>
            </a:extLst>
          </p:cNvPr>
          <p:cNvSpPr txBox="1"/>
          <p:nvPr/>
        </p:nvSpPr>
        <p:spPr>
          <a:xfrm>
            <a:off x="2127564" y="796705"/>
            <a:ext cx="7478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Approval Examples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E1D56E-1292-95E7-89C5-099CA8530437}"/>
              </a:ext>
            </a:extLst>
          </p:cNvPr>
          <p:cNvSpPr txBox="1"/>
          <p:nvPr/>
        </p:nvSpPr>
        <p:spPr>
          <a:xfrm>
            <a:off x="769544" y="1665838"/>
            <a:ext cx="2245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Floor Color Coming in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5A25EB-73E9-3B69-7F12-DFC7131100D6}"/>
              </a:ext>
            </a:extLst>
          </p:cNvPr>
          <p:cNvSpPr txBox="1"/>
          <p:nvPr/>
        </p:nvSpPr>
        <p:spPr>
          <a:xfrm>
            <a:off x="769544" y="2807073"/>
            <a:ext cx="2408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Floor Check change coming in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FD2348-CF6A-978C-E05B-34E8AC5DF62F}"/>
              </a:ext>
            </a:extLst>
          </p:cNvPr>
          <p:cNvSpPr txBox="1"/>
          <p:nvPr/>
        </p:nvSpPr>
        <p:spPr>
          <a:xfrm>
            <a:off x="706170" y="4517620"/>
            <a:ext cx="2752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Floor changing 100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FD771E-6C29-F42D-44F6-DCCB06EBA6E3}"/>
              </a:ext>
            </a:extLst>
          </p:cNvPr>
          <p:cNvSpPr txBox="1"/>
          <p:nvPr/>
        </p:nvSpPr>
        <p:spPr>
          <a:xfrm>
            <a:off x="5839485" y="4649764"/>
            <a:ext cx="3395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Floor 4 black or purple going out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186EB5-DC2D-2A76-C542-C68DCF164866}"/>
              </a:ext>
            </a:extLst>
          </p:cNvPr>
          <p:cNvSpPr txBox="1"/>
          <p:nvPr/>
        </p:nvSpPr>
        <p:spPr>
          <a:xfrm>
            <a:off x="6255943" y="3648487"/>
            <a:ext cx="2978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Floor purple or black in action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0EDB91-80C5-4D85-804F-0EA7A687E0C0}"/>
              </a:ext>
            </a:extLst>
          </p:cNvPr>
          <p:cNvSpPr txBox="1"/>
          <p:nvPr/>
        </p:nvSpPr>
        <p:spPr>
          <a:xfrm>
            <a:off x="6409853" y="2652666"/>
            <a:ext cx="18650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Floor check or card down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61E9B4E-37E7-5688-C611-DE1AB85944D8}"/>
              </a:ext>
            </a:extLst>
          </p:cNvPr>
          <p:cNvSpPr txBox="1"/>
          <p:nvPr/>
        </p:nvSpPr>
        <p:spPr>
          <a:xfrm>
            <a:off x="6346479" y="1928388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Shuffle check or rolling on pitch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4C4992-AA41-F5AD-83A4-5D41C9EA1D73}"/>
              </a:ext>
            </a:extLst>
          </p:cNvPr>
          <p:cNvSpPr txBox="1"/>
          <p:nvPr/>
        </p:nvSpPr>
        <p:spPr>
          <a:xfrm>
            <a:off x="769544" y="2297720"/>
            <a:ext cx="2317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Floor coloring up 200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8F664FA-657F-4503-EF54-5F62420CB5B2}"/>
              </a:ext>
            </a:extLst>
          </p:cNvPr>
          <p:cNvSpPr txBox="1"/>
          <p:nvPr/>
        </p:nvSpPr>
        <p:spPr>
          <a:xfrm>
            <a:off x="769544" y="3648487"/>
            <a:ext cx="2688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Floor cheque change 100</a:t>
            </a:r>
          </a:p>
        </p:txBody>
      </p:sp>
      <p:pic>
        <p:nvPicPr>
          <p:cNvPr id="15" name="For coloring coming in (2)">
            <a:hlinkClick r:id="" action="ppaction://media"/>
            <a:extLst>
              <a:ext uri="{FF2B5EF4-FFF2-40B4-BE49-F238E27FC236}">
                <a16:creationId xmlns:a16="http://schemas.microsoft.com/office/drawing/2014/main" id="{7B19EC8B-D301-BDE0-303F-FF098F77FE7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255356" y="1674891"/>
            <a:ext cx="450814" cy="450814"/>
          </a:xfrm>
          <a:prstGeom prst="rect">
            <a:avLst/>
          </a:prstGeom>
        </p:spPr>
      </p:pic>
      <p:pic>
        <p:nvPicPr>
          <p:cNvPr id="16" name="Voice 001">
            <a:hlinkClick r:id="" action="ppaction://media"/>
            <a:extLst>
              <a:ext uri="{FF2B5EF4-FFF2-40B4-BE49-F238E27FC236}">
                <a16:creationId xmlns:a16="http://schemas.microsoft.com/office/drawing/2014/main" id="{0737B391-68CE-F5B2-B29D-E80A9CFAC0D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255356" y="2340380"/>
            <a:ext cx="450814" cy="450814"/>
          </a:xfrm>
          <a:prstGeom prst="rect">
            <a:avLst/>
          </a:prstGeom>
        </p:spPr>
      </p:pic>
      <p:pic>
        <p:nvPicPr>
          <p:cNvPr id="18" name="Voice 002 (1)">
            <a:hlinkClick r:id="" action="ppaction://media"/>
            <a:extLst>
              <a:ext uri="{FF2B5EF4-FFF2-40B4-BE49-F238E27FC236}">
                <a16:creationId xmlns:a16="http://schemas.microsoft.com/office/drawing/2014/main" id="{39272397-00ED-6676-E055-AEA0E9E2140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53909" y="2893869"/>
            <a:ext cx="478889" cy="478889"/>
          </a:xfrm>
          <a:prstGeom prst="rect">
            <a:avLst/>
          </a:prstGeom>
        </p:spPr>
      </p:pic>
      <p:pic>
        <p:nvPicPr>
          <p:cNvPr id="21" name="Floor cjkcnge100">
            <a:hlinkClick r:id="" action="ppaction://media"/>
            <a:extLst>
              <a:ext uri="{FF2B5EF4-FFF2-40B4-BE49-F238E27FC236}">
                <a16:creationId xmlns:a16="http://schemas.microsoft.com/office/drawing/2014/main" id="{FC7DFD19-7C4D-30F1-7E14-94F9E631D67B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96570" y="3581349"/>
            <a:ext cx="609600" cy="609600"/>
          </a:xfrm>
          <a:prstGeom prst="rect">
            <a:avLst/>
          </a:prstGeom>
        </p:spPr>
      </p:pic>
      <p:pic>
        <p:nvPicPr>
          <p:cNvPr id="22" name="Floor changing 100">
            <a:hlinkClick r:id="" action="ppaction://media"/>
            <a:extLst>
              <a:ext uri="{FF2B5EF4-FFF2-40B4-BE49-F238E27FC236}">
                <a16:creationId xmlns:a16="http://schemas.microsoft.com/office/drawing/2014/main" id="{39E1435B-7D78-3170-8631-EFACE6F46AA4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46365" y="4471926"/>
            <a:ext cx="547170" cy="547170"/>
          </a:xfrm>
          <a:prstGeom prst="rect">
            <a:avLst/>
          </a:prstGeom>
        </p:spPr>
      </p:pic>
      <p:pic>
        <p:nvPicPr>
          <p:cNvPr id="23" name="Floor purp or blk in action">
            <a:hlinkClick r:id="" action="ppaction://media"/>
            <a:extLst>
              <a:ext uri="{FF2B5EF4-FFF2-40B4-BE49-F238E27FC236}">
                <a16:creationId xmlns:a16="http://schemas.microsoft.com/office/drawing/2014/main" id="{765DFD69-3895-C97D-850C-633BD37BD8C3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5631258" y="3562479"/>
            <a:ext cx="609600" cy="609600"/>
          </a:xfrm>
          <a:prstGeom prst="rect">
            <a:avLst/>
          </a:prstGeom>
        </p:spPr>
      </p:pic>
      <p:pic>
        <p:nvPicPr>
          <p:cNvPr id="24" name="Floor blk purp going out">
            <a:hlinkClick r:id="" action="ppaction://media"/>
            <a:extLst>
              <a:ext uri="{FF2B5EF4-FFF2-40B4-BE49-F238E27FC236}">
                <a16:creationId xmlns:a16="http://schemas.microsoft.com/office/drawing/2014/main" id="{BB028521-58A9-AE9D-920D-2183BE99B541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5153310" y="4517500"/>
            <a:ext cx="609600" cy="609600"/>
          </a:xfrm>
          <a:prstGeom prst="rect">
            <a:avLst/>
          </a:prstGeom>
        </p:spPr>
      </p:pic>
      <p:pic>
        <p:nvPicPr>
          <p:cNvPr id="25" name="Floor card diwn">
            <a:hlinkClick r:id="" action="ppaction://media"/>
            <a:extLst>
              <a:ext uri="{FF2B5EF4-FFF2-40B4-BE49-F238E27FC236}">
                <a16:creationId xmlns:a16="http://schemas.microsoft.com/office/drawing/2014/main" id="{936ABA24-174A-A86E-635A-D1ACC32B67C8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5709719" y="2648078"/>
            <a:ext cx="609600" cy="609600"/>
          </a:xfrm>
          <a:prstGeom prst="rect">
            <a:avLst/>
          </a:prstGeom>
        </p:spPr>
      </p:pic>
      <p:pic>
        <p:nvPicPr>
          <p:cNvPr id="26" name="Floor shuffle chk">
            <a:hlinkClick r:id="" action="ppaction://media"/>
            <a:extLst>
              <a:ext uri="{FF2B5EF4-FFF2-40B4-BE49-F238E27FC236}">
                <a16:creationId xmlns:a16="http://schemas.microsoft.com/office/drawing/2014/main" id="{99D5B75E-DF68-055E-A0B8-8CF7B670E259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5762910" y="1865593"/>
            <a:ext cx="609600" cy="609600"/>
          </a:xfrm>
          <a:prstGeom prst="rect">
            <a:avLst/>
          </a:prstGeom>
        </p:spPr>
      </p:pic>
      <p:sp>
        <p:nvSpPr>
          <p:cNvPr id="27" name="Action Button: Go Back or Previous 26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5B0C99E6-7143-04C8-5287-F1B5171718E3}"/>
              </a:ext>
            </a:extLst>
          </p:cNvPr>
          <p:cNvSpPr/>
          <p:nvPr/>
        </p:nvSpPr>
        <p:spPr>
          <a:xfrm>
            <a:off x="2113984" y="5681049"/>
            <a:ext cx="2353901" cy="760491"/>
          </a:xfrm>
          <a:prstGeom prst="actionButtonBackPreviou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ction Button: Go Forward or Next 27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4E63C7EC-3F6A-E72B-16A2-8E699E86C393}"/>
              </a:ext>
            </a:extLst>
          </p:cNvPr>
          <p:cNvSpPr/>
          <p:nvPr/>
        </p:nvSpPr>
        <p:spPr>
          <a:xfrm>
            <a:off x="5359651" y="5681049"/>
            <a:ext cx="3105339" cy="928092"/>
          </a:xfrm>
          <a:prstGeom prst="actionButtonForwardNex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8952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45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925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925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94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3668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4063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4133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3413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2577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1CE1687-6FCB-D616-1757-C8809D87C4C2}"/>
              </a:ext>
            </a:extLst>
          </p:cNvPr>
          <p:cNvSpPr txBox="1"/>
          <p:nvPr/>
        </p:nvSpPr>
        <p:spPr>
          <a:xfrm>
            <a:off x="2842788" y="742384"/>
            <a:ext cx="65094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Alerts-must be yelled loudly for the floor to hear but no response is needed to proceed.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7FA95A-2DEE-1CE9-E20E-B0B3CDEF2177}"/>
              </a:ext>
            </a:extLst>
          </p:cNvPr>
          <p:cNvSpPr txBox="1"/>
          <p:nvPr/>
        </p:nvSpPr>
        <p:spPr>
          <a:xfrm>
            <a:off x="1167897" y="1892174"/>
            <a:ext cx="3530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Cheque change coming in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F8A3BF-E30C-5AD3-EAD6-ED37DB5D67C4}"/>
              </a:ext>
            </a:extLst>
          </p:cNvPr>
          <p:cNvSpPr txBox="1"/>
          <p:nvPr/>
        </p:nvSpPr>
        <p:spPr>
          <a:xfrm>
            <a:off x="1294646" y="2516863"/>
            <a:ext cx="2317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Cheque change 75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7BD085-5277-C74D-8C46-B009038E4851}"/>
              </a:ext>
            </a:extLst>
          </p:cNvPr>
          <p:cNvSpPr txBox="1"/>
          <p:nvPr/>
        </p:nvSpPr>
        <p:spPr>
          <a:xfrm>
            <a:off x="1167897" y="3078178"/>
            <a:ext cx="2317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Color coming in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155E41-CFEB-05C0-2074-5E11A0BE9F58}"/>
              </a:ext>
            </a:extLst>
          </p:cNvPr>
          <p:cNvSpPr txBox="1"/>
          <p:nvPr/>
        </p:nvSpPr>
        <p:spPr>
          <a:xfrm>
            <a:off x="1167897" y="3594226"/>
            <a:ext cx="2670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Coloring up 75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620D15-91A7-283E-ABBC-8D5C3465AF48}"/>
              </a:ext>
            </a:extLst>
          </p:cNvPr>
          <p:cNvSpPr txBox="1"/>
          <p:nvPr/>
        </p:nvSpPr>
        <p:spPr>
          <a:xfrm>
            <a:off x="1182986" y="4155120"/>
            <a:ext cx="2734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Double down face down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184485-FF0E-0195-8021-F95D3BAE3779}"/>
              </a:ext>
            </a:extLst>
          </p:cNvPr>
          <p:cNvSpPr txBox="1"/>
          <p:nvPr/>
        </p:nvSpPr>
        <p:spPr>
          <a:xfrm>
            <a:off x="1262958" y="4770469"/>
            <a:ext cx="2498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Doubling down for less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CC63202-E8C3-5B9D-2399-4AFECB68CD83}"/>
              </a:ext>
            </a:extLst>
          </p:cNvPr>
          <p:cNvSpPr txBox="1"/>
          <p:nvPr/>
        </p:nvSpPr>
        <p:spPr>
          <a:xfrm>
            <a:off x="1294646" y="5423026"/>
            <a:ext cx="2435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Doubling down on a breaking hand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F87CA20-9625-21D1-EAFF-2263D922042C}"/>
              </a:ext>
            </a:extLst>
          </p:cNvPr>
          <p:cNvSpPr txBox="1"/>
          <p:nvPr/>
        </p:nvSpPr>
        <p:spPr>
          <a:xfrm>
            <a:off x="6255945" y="2046083"/>
            <a:ext cx="2788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Dealer cut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4E7F2F5-CFF2-F6B7-8D93-3C7EE778A2DE}"/>
              </a:ext>
            </a:extLst>
          </p:cNvPr>
          <p:cNvSpPr txBox="1"/>
          <p:nvPr/>
        </p:nvSpPr>
        <p:spPr>
          <a:xfrm>
            <a:off x="6418907" y="2670772"/>
            <a:ext cx="2498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Coloring up dealer tokes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4B32A68-EB71-05D8-1086-B722D94EC491}"/>
              </a:ext>
            </a:extLst>
          </p:cNvPr>
          <p:cNvSpPr txBox="1"/>
          <p:nvPr/>
        </p:nvSpPr>
        <p:spPr>
          <a:xfrm>
            <a:off x="6418907" y="3447510"/>
            <a:ext cx="26255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Shuffle or rolling, not pitch games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6F1F1B5-250A-0921-9A2F-2C6FB0AB9F0F}"/>
              </a:ext>
            </a:extLst>
          </p:cNvPr>
          <p:cNvSpPr txBox="1"/>
          <p:nvPr/>
        </p:nvSpPr>
        <p:spPr>
          <a:xfrm>
            <a:off x="6418907" y="4409038"/>
            <a:ext cx="2788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Splitting tens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BDEE41B-5DD8-07D5-59E0-69AFE9719DCC}"/>
              </a:ext>
            </a:extLst>
          </p:cNvPr>
          <p:cNvSpPr txBox="1"/>
          <p:nvPr/>
        </p:nvSpPr>
        <p:spPr>
          <a:xfrm>
            <a:off x="6400799" y="5171204"/>
            <a:ext cx="2498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Cheques play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E3F913-D0EA-FD0A-76D6-50EA6295235B}"/>
              </a:ext>
            </a:extLst>
          </p:cNvPr>
          <p:cNvSpPr txBox="1"/>
          <p:nvPr/>
        </p:nvSpPr>
        <p:spPr>
          <a:xfrm>
            <a:off x="6500388" y="5746191"/>
            <a:ext cx="2788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Changing $20</a:t>
            </a:r>
          </a:p>
        </p:txBody>
      </p:sp>
      <p:pic>
        <p:nvPicPr>
          <p:cNvPr id="16" name="Check change alert">
            <a:hlinkClick r:id="" action="ppaction://media"/>
            <a:extLst>
              <a:ext uri="{FF2B5EF4-FFF2-40B4-BE49-F238E27FC236}">
                <a16:creationId xmlns:a16="http://schemas.microsoft.com/office/drawing/2014/main" id="{4B71E468-64CE-FCFB-602E-4D9C8CD4547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695029" y="1909350"/>
            <a:ext cx="437584" cy="437584"/>
          </a:xfrm>
          <a:prstGeom prst="rect">
            <a:avLst/>
          </a:prstGeom>
        </p:spPr>
      </p:pic>
      <p:pic>
        <p:nvPicPr>
          <p:cNvPr id="17" name="Check change 75">
            <a:hlinkClick r:id="" action="ppaction://media"/>
            <a:extLst>
              <a:ext uri="{FF2B5EF4-FFF2-40B4-BE49-F238E27FC236}">
                <a16:creationId xmlns:a16="http://schemas.microsoft.com/office/drawing/2014/main" id="{4852D522-3348-3C18-C813-778B4FDD729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699906" y="2639084"/>
            <a:ext cx="432707" cy="432707"/>
          </a:xfrm>
          <a:prstGeom prst="rect">
            <a:avLst/>
          </a:prstGeom>
        </p:spPr>
      </p:pic>
      <p:pic>
        <p:nvPicPr>
          <p:cNvPr id="19" name="Color coming in alert">
            <a:hlinkClick r:id="" action="ppaction://media"/>
            <a:extLst>
              <a:ext uri="{FF2B5EF4-FFF2-40B4-BE49-F238E27FC236}">
                <a16:creationId xmlns:a16="http://schemas.microsoft.com/office/drawing/2014/main" id="{3EC05C02-F3F3-4AA2-E549-1E5226BC1E63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645586" y="3234236"/>
            <a:ext cx="389527" cy="389527"/>
          </a:xfrm>
          <a:prstGeom prst="rect">
            <a:avLst/>
          </a:prstGeom>
        </p:spPr>
      </p:pic>
      <p:pic>
        <p:nvPicPr>
          <p:cNvPr id="20" name="Cloris up alert 75">
            <a:hlinkClick r:id="" action="ppaction://media"/>
            <a:extLst>
              <a:ext uri="{FF2B5EF4-FFF2-40B4-BE49-F238E27FC236}">
                <a16:creationId xmlns:a16="http://schemas.microsoft.com/office/drawing/2014/main" id="{7C11EFDE-1BB5-D34B-E56B-F771CD19B28D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614100" y="3610069"/>
            <a:ext cx="452498" cy="452498"/>
          </a:xfrm>
          <a:prstGeom prst="rect">
            <a:avLst/>
          </a:prstGeom>
        </p:spPr>
      </p:pic>
      <p:pic>
        <p:nvPicPr>
          <p:cNvPr id="21" name="Didn't face down">
            <a:hlinkClick r:id="" action="ppaction://media"/>
            <a:extLst>
              <a:ext uri="{FF2B5EF4-FFF2-40B4-BE49-F238E27FC236}">
                <a16:creationId xmlns:a16="http://schemas.microsoft.com/office/drawing/2014/main" id="{A2DE8887-08DC-85E4-03BA-3172049037F5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501160" y="4127252"/>
            <a:ext cx="609600" cy="609600"/>
          </a:xfrm>
          <a:prstGeom prst="rect">
            <a:avLst/>
          </a:prstGeom>
        </p:spPr>
      </p:pic>
      <p:pic>
        <p:nvPicPr>
          <p:cNvPr id="22" name="Dbldwn 4 less">
            <a:hlinkClick r:id="" action="ppaction://media"/>
            <a:extLst>
              <a:ext uri="{FF2B5EF4-FFF2-40B4-BE49-F238E27FC236}">
                <a16:creationId xmlns:a16="http://schemas.microsoft.com/office/drawing/2014/main" id="{55B3BE01-7861-739C-85DF-6131EC95A465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621066" y="4808023"/>
            <a:ext cx="451568" cy="451568"/>
          </a:xfrm>
          <a:prstGeom prst="rect">
            <a:avLst/>
          </a:prstGeom>
        </p:spPr>
      </p:pic>
      <p:pic>
        <p:nvPicPr>
          <p:cNvPr id="23" name="Dbldown brkin">
            <a:hlinkClick r:id="" action="ppaction://media"/>
            <a:extLst>
              <a:ext uri="{FF2B5EF4-FFF2-40B4-BE49-F238E27FC236}">
                <a16:creationId xmlns:a16="http://schemas.microsoft.com/office/drawing/2014/main" id="{D19077BB-2858-4265-33BF-C750908C1528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395106" y="5505923"/>
            <a:ext cx="609600" cy="609600"/>
          </a:xfrm>
          <a:prstGeom prst="rect">
            <a:avLst/>
          </a:prstGeom>
        </p:spPr>
      </p:pic>
      <p:pic>
        <p:nvPicPr>
          <p:cNvPr id="24" name="Dlr cut">
            <a:hlinkClick r:id="" action="ppaction://media"/>
            <a:extLst>
              <a:ext uri="{FF2B5EF4-FFF2-40B4-BE49-F238E27FC236}">
                <a16:creationId xmlns:a16="http://schemas.microsoft.com/office/drawing/2014/main" id="{D9422A41-277B-5E01-25F8-29FA3057BA18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5542255" y="1984633"/>
            <a:ext cx="553745" cy="553745"/>
          </a:xfrm>
          <a:prstGeom prst="rect">
            <a:avLst/>
          </a:prstGeom>
        </p:spPr>
      </p:pic>
      <p:pic>
        <p:nvPicPr>
          <p:cNvPr id="25" name="Colr up dlr tokes">
            <a:hlinkClick r:id="" action="ppaction://media"/>
            <a:extLst>
              <a:ext uri="{FF2B5EF4-FFF2-40B4-BE49-F238E27FC236}">
                <a16:creationId xmlns:a16="http://schemas.microsoft.com/office/drawing/2014/main" id="{7EB051D7-339A-1BA9-5301-36567643AF29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5625219" y="2724188"/>
            <a:ext cx="538656" cy="538656"/>
          </a:xfrm>
          <a:prstGeom prst="rect">
            <a:avLst/>
          </a:prstGeom>
        </p:spPr>
      </p:pic>
      <p:pic>
        <p:nvPicPr>
          <p:cNvPr id="26" name="Splitting tens">
            <a:hlinkClick r:id="" action="ppaction://media"/>
            <a:extLst>
              <a:ext uri="{FF2B5EF4-FFF2-40B4-BE49-F238E27FC236}">
                <a16:creationId xmlns:a16="http://schemas.microsoft.com/office/drawing/2014/main" id="{431E71CE-CFEA-7C86-BE0F-1C8E4C2FBCBA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5967339" y="4406739"/>
            <a:ext cx="451568" cy="451568"/>
          </a:xfrm>
          <a:prstGeom prst="rect">
            <a:avLst/>
          </a:prstGeom>
        </p:spPr>
      </p:pic>
      <p:pic>
        <p:nvPicPr>
          <p:cNvPr id="27" name="Cheques play">
            <a:hlinkClick r:id="" action="ppaction://media"/>
            <a:extLst>
              <a:ext uri="{FF2B5EF4-FFF2-40B4-BE49-F238E27FC236}">
                <a16:creationId xmlns:a16="http://schemas.microsoft.com/office/drawing/2014/main" id="{6657AA6F-B905-B672-3FDF-C18339F70D9A}"/>
              </a:ext>
            </a:extLst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5846573" y="5197242"/>
            <a:ext cx="451568" cy="451568"/>
          </a:xfrm>
          <a:prstGeom prst="rect">
            <a:avLst/>
          </a:prstGeom>
        </p:spPr>
      </p:pic>
      <p:pic>
        <p:nvPicPr>
          <p:cNvPr id="28" name="Changing 20">
            <a:hlinkClick r:id="" action="ppaction://media"/>
            <a:extLst>
              <a:ext uri="{FF2B5EF4-FFF2-40B4-BE49-F238E27FC236}">
                <a16:creationId xmlns:a16="http://schemas.microsoft.com/office/drawing/2014/main" id="{F8D9951E-7C06-C317-496A-109A2F182FC4}"/>
              </a:ext>
            </a:extLst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5846573" y="5662297"/>
            <a:ext cx="609600" cy="609600"/>
          </a:xfrm>
          <a:prstGeom prst="rect">
            <a:avLst/>
          </a:prstGeom>
        </p:spPr>
      </p:pic>
      <p:sp>
        <p:nvSpPr>
          <p:cNvPr id="33" name="Action Button: Go Forward or Next 3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EBD2B4D3-4520-C1A8-A0EC-76F37505FF4B}"/>
              </a:ext>
            </a:extLst>
          </p:cNvPr>
          <p:cNvSpPr/>
          <p:nvPr/>
        </p:nvSpPr>
        <p:spPr>
          <a:xfrm>
            <a:off x="8625531" y="5540536"/>
            <a:ext cx="3096285" cy="960627"/>
          </a:xfrm>
          <a:prstGeom prst="actionButtonForwardNex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0693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29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879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950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716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925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2600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554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74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2554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2414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2066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2136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B1808EB-E16F-16C7-7804-489675D6B302}"/>
              </a:ext>
            </a:extLst>
          </p:cNvPr>
          <p:cNvSpPr txBox="1"/>
          <p:nvPr/>
        </p:nvSpPr>
        <p:spPr>
          <a:xfrm>
            <a:off x="3250193" y="2031573"/>
            <a:ext cx="80756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/>
              <a:t>The End</a:t>
            </a:r>
          </a:p>
        </p:txBody>
      </p:sp>
    </p:spTree>
    <p:extLst>
      <p:ext uri="{BB962C8B-B14F-4D97-AF65-F5344CB8AC3E}">
        <p14:creationId xmlns:p14="http://schemas.microsoft.com/office/powerpoint/2010/main" val="8172727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F56617"/>
      </a:dk2>
      <a:lt2>
        <a:srgbClr val="DDDDDD"/>
      </a:lt2>
      <a:accent1>
        <a:srgbClr val="FFC000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0"/>
      </a:accent6>
      <a:hlink>
        <a:srgbClr val="FF9933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B7CF026C-957E-4F4E-893C-D02C23AB63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TM03090430[[fn=Banded]]</Template>
  <TotalTime>162</TotalTime>
  <Words>294</Words>
  <Application>Microsoft Office PowerPoint</Application>
  <PresentationFormat>Widescreen</PresentationFormat>
  <Paragraphs>42</Paragraphs>
  <Slides>6</Slides>
  <Notes>0</Notes>
  <HiddenSlides>0</HiddenSlides>
  <MMClips>21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Corbel</vt:lpstr>
      <vt:lpstr>Wingdings</vt:lpstr>
      <vt:lpstr>Banded</vt:lpstr>
      <vt:lpstr>Dealer calls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Dealer calls</dc:title>
  <dc:creator>Ruben Gonzales</dc:creator>
  <cp:lastModifiedBy>Ruben Gonzales</cp:lastModifiedBy>
  <cp:revision>19</cp:revision>
  <dcterms:created xsi:type="dcterms:W3CDTF">2023-12-27T18:26:24Z</dcterms:created>
  <dcterms:modified xsi:type="dcterms:W3CDTF">2023-12-27T21:09:08Z</dcterms:modified>
</cp:coreProperties>
</file>