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53"/>
  </p:notesMasterIdLst>
  <p:sldIdLst>
    <p:sldId id="300" r:id="rId5"/>
    <p:sldId id="1211" r:id="rId6"/>
    <p:sldId id="1240" r:id="rId7"/>
    <p:sldId id="298" r:id="rId8"/>
    <p:sldId id="322" r:id="rId9"/>
    <p:sldId id="1277" r:id="rId10"/>
    <p:sldId id="1278" r:id="rId11"/>
    <p:sldId id="1280" r:id="rId12"/>
    <p:sldId id="1339" r:id="rId13"/>
    <p:sldId id="1274" r:id="rId14"/>
    <p:sldId id="291" r:id="rId15"/>
    <p:sldId id="1242" r:id="rId16"/>
    <p:sldId id="1340" r:id="rId17"/>
    <p:sldId id="1275" r:id="rId18"/>
    <p:sldId id="1345" r:id="rId19"/>
    <p:sldId id="1237" r:id="rId20"/>
    <p:sldId id="1261" r:id="rId21"/>
    <p:sldId id="1263" r:id="rId22"/>
    <p:sldId id="1264" r:id="rId23"/>
    <p:sldId id="1213" r:id="rId24"/>
    <p:sldId id="1214" r:id="rId25"/>
    <p:sldId id="1347" r:id="rId26"/>
    <p:sldId id="1367" r:id="rId27"/>
    <p:sldId id="1359" r:id="rId28"/>
    <p:sldId id="1219" r:id="rId29"/>
    <p:sldId id="1281" r:id="rId30"/>
    <p:sldId id="1222" r:id="rId31"/>
    <p:sldId id="1368" r:id="rId32"/>
    <p:sldId id="1361" r:id="rId33"/>
    <p:sldId id="1362" r:id="rId34"/>
    <p:sldId id="1363" r:id="rId35"/>
    <p:sldId id="1364" r:id="rId36"/>
    <p:sldId id="1365" r:id="rId37"/>
    <p:sldId id="1366" r:id="rId38"/>
    <p:sldId id="1369" r:id="rId39"/>
    <p:sldId id="1370" r:id="rId40"/>
    <p:sldId id="1373" r:id="rId41"/>
    <p:sldId id="1371" r:id="rId42"/>
    <p:sldId id="1223" r:id="rId43"/>
    <p:sldId id="1224" r:id="rId44"/>
    <p:sldId id="1374" r:id="rId45"/>
    <p:sldId id="1353" r:id="rId46"/>
    <p:sldId id="1375" r:id="rId47"/>
    <p:sldId id="305" r:id="rId48"/>
    <p:sldId id="1338" r:id="rId49"/>
    <p:sldId id="313" r:id="rId50"/>
    <p:sldId id="1268" r:id="rId51"/>
    <p:sldId id="1269" r:id="rId52"/>
  </p:sldIdLst>
  <p:sldSz cx="14630400" cy="8229600"/>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52463" indent="-1952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304925" indent="-3905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958975" indent="-5873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611438" indent="-78263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FE7FF"/>
    <a:srgbClr val="E1F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7EA65-F4DB-4B5B-9AD5-22D53B7FCE01}" v="198" dt="2019-07-06T11:12:15.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69822" autoAdjust="0"/>
  </p:normalViewPr>
  <p:slideViewPr>
    <p:cSldViewPr>
      <p:cViewPr>
        <p:scale>
          <a:sx n="36" d="100"/>
          <a:sy n="36" d="100"/>
        </p:scale>
        <p:origin x="1056" y="-270"/>
      </p:cViewPr>
      <p:guideLst>
        <p:guide orient="horz" pos="2592"/>
        <p:guide pos="4608"/>
      </p:guideLst>
    </p:cSldViewPr>
  </p:slideViewPr>
  <p:notesTextViewPr>
    <p:cViewPr>
      <p:scale>
        <a:sx n="125" d="100"/>
        <a:sy n="125" d="100"/>
      </p:scale>
      <p:origin x="0" y="0"/>
    </p:cViewPr>
  </p:notesTextViewPr>
  <p:sorterViewPr>
    <p:cViewPr>
      <p:scale>
        <a:sx n="57" d="100"/>
        <a:sy n="57" d="100"/>
      </p:scale>
      <p:origin x="0" y="-13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Everett Oliver" userId="e2fb4ddc-de27-4aab-ac47-558e26468b80" providerId="ADAL" clId="{F4447B63-BAE7-4576-B0CA-F04D643BA657}"/>
    <pc:docChg chg="custSel delSld modSld sldOrd">
      <pc:chgData name="Carol Everett Oliver" userId="e2fb4ddc-de27-4aab-ac47-558e26468b80" providerId="ADAL" clId="{F4447B63-BAE7-4576-B0CA-F04D643BA657}" dt="2019-06-18T22:24:23.130" v="66" actId="14100"/>
      <pc:docMkLst>
        <pc:docMk/>
      </pc:docMkLst>
      <pc:sldChg chg="ord">
        <pc:chgData name="Carol Everett Oliver" userId="e2fb4ddc-de27-4aab-ac47-558e26468b80" providerId="ADAL" clId="{F4447B63-BAE7-4576-B0CA-F04D643BA657}" dt="2019-06-18T21:52:36.824" v="0"/>
        <pc:sldMkLst>
          <pc:docMk/>
          <pc:sldMk cId="3341984021" sldId="305"/>
        </pc:sldMkLst>
      </pc:sldChg>
      <pc:sldChg chg="ord">
        <pc:chgData name="Carol Everett Oliver" userId="e2fb4ddc-de27-4aab-ac47-558e26468b80" providerId="ADAL" clId="{F4447B63-BAE7-4576-B0CA-F04D643BA657}" dt="2019-06-18T21:52:36.824" v="0"/>
        <pc:sldMkLst>
          <pc:docMk/>
          <pc:sldMk cId="2859152886" sldId="313"/>
        </pc:sldMkLst>
      </pc:sldChg>
      <pc:sldChg chg="modSp ord">
        <pc:chgData name="Carol Everett Oliver" userId="e2fb4ddc-de27-4aab-ac47-558e26468b80" providerId="ADAL" clId="{F4447B63-BAE7-4576-B0CA-F04D643BA657}" dt="2019-06-18T22:24:23.130" v="66" actId="14100"/>
        <pc:sldMkLst>
          <pc:docMk/>
          <pc:sldMk cId="2370262362" sldId="1223"/>
        </pc:sldMkLst>
        <pc:spChg chg="mod">
          <ac:chgData name="Carol Everett Oliver" userId="e2fb4ddc-de27-4aab-ac47-558e26468b80" providerId="ADAL" clId="{F4447B63-BAE7-4576-B0CA-F04D643BA657}" dt="2019-06-18T22:24:14.895" v="64" actId="1076"/>
          <ac:spMkLst>
            <pc:docMk/>
            <pc:sldMk cId="2370262362" sldId="1223"/>
            <ac:spMk id="6" creationId="{00000000-0000-0000-0000-000000000000}"/>
          </ac:spMkLst>
        </pc:spChg>
        <pc:picChg chg="mod">
          <ac:chgData name="Carol Everett Oliver" userId="e2fb4ddc-de27-4aab-ac47-558e26468b80" providerId="ADAL" clId="{F4447B63-BAE7-4576-B0CA-F04D643BA657}" dt="2019-06-18T22:24:23.130" v="66" actId="14100"/>
          <ac:picMkLst>
            <pc:docMk/>
            <pc:sldMk cId="2370262362" sldId="1223"/>
            <ac:picMk id="5122" creationId="{00000000-0000-0000-0000-000000000000}"/>
          </ac:picMkLst>
        </pc:picChg>
      </pc:sldChg>
      <pc:sldChg chg="ord">
        <pc:chgData name="Carol Everett Oliver" userId="e2fb4ddc-de27-4aab-ac47-558e26468b80" providerId="ADAL" clId="{F4447B63-BAE7-4576-B0CA-F04D643BA657}" dt="2019-06-18T22:01:16.238" v="62"/>
        <pc:sldMkLst>
          <pc:docMk/>
          <pc:sldMk cId="1330850476" sldId="1224"/>
        </pc:sldMkLst>
      </pc:sldChg>
      <pc:sldChg chg="modSp">
        <pc:chgData name="Carol Everett Oliver" userId="e2fb4ddc-de27-4aab-ac47-558e26468b80" providerId="ADAL" clId="{F4447B63-BAE7-4576-B0CA-F04D643BA657}" dt="2019-06-18T21:56:13.530" v="58" actId="27636"/>
        <pc:sldMkLst>
          <pc:docMk/>
          <pc:sldMk cId="2269622497" sldId="1264"/>
        </pc:sldMkLst>
        <pc:spChg chg="mod">
          <ac:chgData name="Carol Everett Oliver" userId="e2fb4ddc-de27-4aab-ac47-558e26468b80" providerId="ADAL" clId="{F4447B63-BAE7-4576-B0CA-F04D643BA657}" dt="2019-06-18T21:56:13.530" v="58" actId="27636"/>
          <ac:spMkLst>
            <pc:docMk/>
            <pc:sldMk cId="2269622497" sldId="1264"/>
            <ac:spMk id="2" creationId="{047D9D90-BEE7-406A-AA91-8C902EB172A2}"/>
          </ac:spMkLst>
        </pc:spChg>
      </pc:sldChg>
      <pc:sldChg chg="modSp">
        <pc:chgData name="Carol Everett Oliver" userId="e2fb4ddc-de27-4aab-ac47-558e26468b80" providerId="ADAL" clId="{F4447B63-BAE7-4576-B0CA-F04D643BA657}" dt="2019-06-18T21:55:29.906" v="56" actId="1035"/>
        <pc:sldMkLst>
          <pc:docMk/>
          <pc:sldMk cId="2903297121" sldId="1274"/>
        </pc:sldMkLst>
        <pc:spChg chg="mod">
          <ac:chgData name="Carol Everett Oliver" userId="e2fb4ddc-de27-4aab-ac47-558e26468b80" providerId="ADAL" clId="{F4447B63-BAE7-4576-B0CA-F04D643BA657}" dt="2019-06-18T21:55:29.906" v="56" actId="1035"/>
          <ac:spMkLst>
            <pc:docMk/>
            <pc:sldMk cId="2903297121" sldId="1274"/>
            <ac:spMk id="68" creationId="{3BE331EE-5324-4982-9F5F-8343752FACB5}"/>
          </ac:spMkLst>
        </pc:spChg>
        <pc:spChg chg="mod">
          <ac:chgData name="Carol Everett Oliver" userId="e2fb4ddc-de27-4aab-ac47-558e26468b80" providerId="ADAL" clId="{F4447B63-BAE7-4576-B0CA-F04D643BA657}" dt="2019-06-18T21:55:29.906" v="56" actId="1035"/>
          <ac:spMkLst>
            <pc:docMk/>
            <pc:sldMk cId="2903297121" sldId="1274"/>
            <ac:spMk id="69" creationId="{6AE84B92-C550-4B83-82EF-BE4B4846A930}"/>
          </ac:spMkLst>
        </pc:spChg>
        <pc:spChg chg="mod">
          <ac:chgData name="Carol Everett Oliver" userId="e2fb4ddc-de27-4aab-ac47-558e26468b80" providerId="ADAL" clId="{F4447B63-BAE7-4576-B0CA-F04D643BA657}" dt="2019-06-18T21:55:29.906" v="56" actId="1035"/>
          <ac:spMkLst>
            <pc:docMk/>
            <pc:sldMk cId="2903297121" sldId="1274"/>
            <ac:spMk id="70" creationId="{5CDC53EF-41D2-40F9-BE1E-ABFB44F26D37}"/>
          </ac:spMkLst>
        </pc:spChg>
        <pc:spChg chg="mod">
          <ac:chgData name="Carol Everett Oliver" userId="e2fb4ddc-de27-4aab-ac47-558e26468b80" providerId="ADAL" clId="{F4447B63-BAE7-4576-B0CA-F04D643BA657}" dt="2019-06-18T21:55:29.906" v="56" actId="1035"/>
          <ac:spMkLst>
            <pc:docMk/>
            <pc:sldMk cId="2903297121" sldId="1274"/>
            <ac:spMk id="88" creationId="{A1D37B3D-AC7C-440C-8B7E-5AA1FDF81702}"/>
          </ac:spMkLst>
        </pc:spChg>
        <pc:grpChg chg="mod">
          <ac:chgData name="Carol Everett Oliver" userId="e2fb4ddc-de27-4aab-ac47-558e26468b80" providerId="ADAL" clId="{F4447B63-BAE7-4576-B0CA-F04D643BA657}" dt="2019-06-18T21:55:29.906" v="56" actId="1035"/>
          <ac:grpSpMkLst>
            <pc:docMk/>
            <pc:sldMk cId="2903297121" sldId="1274"/>
            <ac:grpSpMk id="87" creationId="{8E1B9756-74C7-4A16-BEAE-88D10B87C119}"/>
          </ac:grpSpMkLst>
        </pc:grpChg>
        <pc:cxnChg chg="mod">
          <ac:chgData name="Carol Everett Oliver" userId="e2fb4ddc-de27-4aab-ac47-558e26468b80" providerId="ADAL" clId="{F4447B63-BAE7-4576-B0CA-F04D643BA657}" dt="2019-06-18T21:55:29.906" v="56" actId="1035"/>
          <ac:cxnSpMkLst>
            <pc:docMk/>
            <pc:sldMk cId="2903297121" sldId="1274"/>
            <ac:cxnSpMk id="4" creationId="{DC628528-394E-4130-A05A-073AD061AA60}"/>
          </ac:cxnSpMkLst>
        </pc:cxnChg>
        <pc:cxnChg chg="mod">
          <ac:chgData name="Carol Everett Oliver" userId="e2fb4ddc-de27-4aab-ac47-558e26468b80" providerId="ADAL" clId="{F4447B63-BAE7-4576-B0CA-F04D643BA657}" dt="2019-06-18T21:55:29.906" v="56" actId="1035"/>
          <ac:cxnSpMkLst>
            <pc:docMk/>
            <pc:sldMk cId="2903297121" sldId="1274"/>
            <ac:cxnSpMk id="89" creationId="{2F69BA68-3B89-423E-BD13-AFC967A09E74}"/>
          </ac:cxnSpMkLst>
        </pc:cxnChg>
        <pc:cxnChg chg="mod">
          <ac:chgData name="Carol Everett Oliver" userId="e2fb4ddc-de27-4aab-ac47-558e26468b80" providerId="ADAL" clId="{F4447B63-BAE7-4576-B0CA-F04D643BA657}" dt="2019-06-18T21:55:29.906" v="56" actId="1035"/>
          <ac:cxnSpMkLst>
            <pc:docMk/>
            <pc:sldMk cId="2903297121" sldId="1274"/>
            <ac:cxnSpMk id="90" creationId="{0F3BD378-84C0-43B5-BA9F-92ABF6142703}"/>
          </ac:cxnSpMkLst>
        </pc:cxnChg>
        <pc:cxnChg chg="mod">
          <ac:chgData name="Carol Everett Oliver" userId="e2fb4ddc-de27-4aab-ac47-558e26468b80" providerId="ADAL" clId="{F4447B63-BAE7-4576-B0CA-F04D643BA657}" dt="2019-06-18T21:55:29.906" v="56" actId="1035"/>
          <ac:cxnSpMkLst>
            <pc:docMk/>
            <pc:sldMk cId="2903297121" sldId="1274"/>
            <ac:cxnSpMk id="91" creationId="{AC1D1725-ABA1-408F-9A05-59C7C20EE922}"/>
          </ac:cxnSpMkLst>
        </pc:cxnChg>
        <pc:cxnChg chg="mod">
          <ac:chgData name="Carol Everett Oliver" userId="e2fb4ddc-de27-4aab-ac47-558e26468b80" providerId="ADAL" clId="{F4447B63-BAE7-4576-B0CA-F04D643BA657}" dt="2019-06-18T21:55:29.906" v="56" actId="1035"/>
          <ac:cxnSpMkLst>
            <pc:docMk/>
            <pc:sldMk cId="2903297121" sldId="1274"/>
            <ac:cxnSpMk id="92" creationId="{C5FACEB8-701C-44E3-8701-D41AFB40BB0E}"/>
          </ac:cxnSpMkLst>
        </pc:cxnChg>
        <pc:cxnChg chg="mod">
          <ac:chgData name="Carol Everett Oliver" userId="e2fb4ddc-de27-4aab-ac47-558e26468b80" providerId="ADAL" clId="{F4447B63-BAE7-4576-B0CA-F04D643BA657}" dt="2019-06-18T21:55:29.906" v="56" actId="1035"/>
          <ac:cxnSpMkLst>
            <pc:docMk/>
            <pc:sldMk cId="2903297121" sldId="1274"/>
            <ac:cxnSpMk id="95" creationId="{0F4E092A-8E29-4777-B737-DEEEA78BDB03}"/>
          </ac:cxnSpMkLst>
        </pc:cxnChg>
        <pc:cxnChg chg="mod">
          <ac:chgData name="Carol Everett Oliver" userId="e2fb4ddc-de27-4aab-ac47-558e26468b80" providerId="ADAL" clId="{F4447B63-BAE7-4576-B0CA-F04D643BA657}" dt="2019-06-18T21:55:29.906" v="56" actId="1035"/>
          <ac:cxnSpMkLst>
            <pc:docMk/>
            <pc:sldMk cId="2903297121" sldId="1274"/>
            <ac:cxnSpMk id="98" creationId="{36E0CD81-0095-4258-9A38-3BEC4DD278B6}"/>
          </ac:cxnSpMkLst>
        </pc:cxnChg>
        <pc:cxnChg chg="mod">
          <ac:chgData name="Carol Everett Oliver" userId="e2fb4ddc-de27-4aab-ac47-558e26468b80" providerId="ADAL" clId="{F4447B63-BAE7-4576-B0CA-F04D643BA657}" dt="2019-06-18T21:55:29.906" v="56" actId="1035"/>
          <ac:cxnSpMkLst>
            <pc:docMk/>
            <pc:sldMk cId="2903297121" sldId="1274"/>
            <ac:cxnSpMk id="101" creationId="{0DA5350E-6967-42FD-91A3-5193B76C7901}"/>
          </ac:cxnSpMkLst>
        </pc:cxnChg>
      </pc:sldChg>
      <pc:sldChg chg="modSp ord">
        <pc:chgData name="Carol Everett Oliver" userId="e2fb4ddc-de27-4aab-ac47-558e26468b80" providerId="ADAL" clId="{F4447B63-BAE7-4576-B0CA-F04D643BA657}" dt="2019-06-18T21:59:06.541" v="61" actId="1076"/>
        <pc:sldMkLst>
          <pc:docMk/>
          <pc:sldMk cId="2717587859" sldId="1281"/>
        </pc:sldMkLst>
        <pc:picChg chg="mod">
          <ac:chgData name="Carol Everett Oliver" userId="e2fb4ddc-de27-4aab-ac47-558e26468b80" providerId="ADAL" clId="{F4447B63-BAE7-4576-B0CA-F04D643BA657}" dt="2019-06-18T21:59:06.541" v="61" actId="1076"/>
          <ac:picMkLst>
            <pc:docMk/>
            <pc:sldMk cId="2717587859" sldId="1281"/>
            <ac:picMk id="3074" creationId="{00000000-0000-0000-0000-000000000000}"/>
          </ac:picMkLst>
        </pc:picChg>
      </pc:sldChg>
      <pc:sldChg chg="ord">
        <pc:chgData name="Carol Everett Oliver" userId="e2fb4ddc-de27-4aab-ac47-558e26468b80" providerId="ADAL" clId="{F4447B63-BAE7-4576-B0CA-F04D643BA657}" dt="2019-06-18T21:52:36.824" v="0"/>
        <pc:sldMkLst>
          <pc:docMk/>
          <pc:sldMk cId="484100015" sldId="1338"/>
        </pc:sldMkLst>
      </pc:sldChg>
      <pc:sldChg chg="modSp">
        <pc:chgData name="Carol Everett Oliver" userId="e2fb4ddc-de27-4aab-ac47-558e26468b80" providerId="ADAL" clId="{F4447B63-BAE7-4576-B0CA-F04D643BA657}" dt="2019-06-18T21:54:32.386" v="52" actId="122"/>
        <pc:sldMkLst>
          <pc:docMk/>
          <pc:sldMk cId="1992558358" sldId="1339"/>
        </pc:sldMkLst>
        <pc:spChg chg="mod">
          <ac:chgData name="Carol Everett Oliver" userId="e2fb4ddc-de27-4aab-ac47-558e26468b80" providerId="ADAL" clId="{F4447B63-BAE7-4576-B0CA-F04D643BA657}" dt="2019-06-18T21:54:32.386" v="52" actId="122"/>
          <ac:spMkLst>
            <pc:docMk/>
            <pc:sldMk cId="1992558358" sldId="1339"/>
            <ac:spMk id="3" creationId="{93769208-45B3-4D29-9D45-C8365AC9DA52}"/>
          </ac:spMkLst>
        </pc:spChg>
      </pc:sldChg>
      <pc:sldChg chg="ord">
        <pc:chgData name="Carol Everett Oliver" userId="e2fb4ddc-de27-4aab-ac47-558e26468b80" providerId="ADAL" clId="{F4447B63-BAE7-4576-B0CA-F04D643BA657}" dt="2019-06-18T22:03:02.035" v="63"/>
        <pc:sldMkLst>
          <pc:docMk/>
          <pc:sldMk cId="1728705639" sldId="1365"/>
        </pc:sldMkLst>
      </pc:sldChg>
      <pc:sldChg chg="ord">
        <pc:chgData name="Carol Everett Oliver" userId="e2fb4ddc-de27-4aab-ac47-558e26468b80" providerId="ADAL" clId="{F4447B63-BAE7-4576-B0CA-F04D643BA657}" dt="2019-06-18T22:03:02.035" v="63"/>
        <pc:sldMkLst>
          <pc:docMk/>
          <pc:sldMk cId="692871544" sldId="1366"/>
        </pc:sldMkLst>
      </pc:sldChg>
      <pc:sldChg chg="ord">
        <pc:chgData name="Carol Everett Oliver" userId="e2fb4ddc-de27-4aab-ac47-558e26468b80" providerId="ADAL" clId="{F4447B63-BAE7-4576-B0CA-F04D643BA657}" dt="2019-06-18T22:03:02.035" v="63"/>
        <pc:sldMkLst>
          <pc:docMk/>
          <pc:sldMk cId="1186663465" sldId="1369"/>
        </pc:sldMkLst>
      </pc:sldChg>
      <pc:sldChg chg="ord">
        <pc:chgData name="Carol Everett Oliver" userId="e2fb4ddc-de27-4aab-ac47-558e26468b80" providerId="ADAL" clId="{F4447B63-BAE7-4576-B0CA-F04D643BA657}" dt="2019-06-18T22:03:02.035" v="63"/>
        <pc:sldMkLst>
          <pc:docMk/>
          <pc:sldMk cId="2109448624" sldId="1370"/>
        </pc:sldMkLst>
      </pc:sldChg>
      <pc:sldChg chg="ord">
        <pc:chgData name="Carol Everett Oliver" userId="e2fb4ddc-de27-4aab-ac47-558e26468b80" providerId="ADAL" clId="{F4447B63-BAE7-4576-B0CA-F04D643BA657}" dt="2019-06-18T22:03:02.035" v="63"/>
        <pc:sldMkLst>
          <pc:docMk/>
          <pc:sldMk cId="1377357390" sldId="1371"/>
        </pc:sldMkLst>
      </pc:sldChg>
      <pc:sldChg chg="ord">
        <pc:chgData name="Carol Everett Oliver" userId="e2fb4ddc-de27-4aab-ac47-558e26468b80" providerId="ADAL" clId="{F4447B63-BAE7-4576-B0CA-F04D643BA657}" dt="2019-06-18T22:03:02.035" v="63"/>
        <pc:sldMkLst>
          <pc:docMk/>
          <pc:sldMk cId="3649576810" sldId="1373"/>
        </pc:sldMkLst>
      </pc:sldChg>
      <pc:sldMasterChg chg="delSldLayout">
        <pc:chgData name="Carol Everett Oliver" userId="e2fb4ddc-de27-4aab-ac47-558e26468b80" providerId="ADAL" clId="{F4447B63-BAE7-4576-B0CA-F04D643BA657}" dt="2019-06-18T21:54:00.061" v="46" actId="2696"/>
        <pc:sldMasterMkLst>
          <pc:docMk/>
          <pc:sldMasterMk cId="0" sldId="2147483744"/>
        </pc:sldMasterMkLst>
      </pc:sldMasterChg>
    </pc:docChg>
  </pc:docChgLst>
  <pc:docChgLst>
    <pc:chgData name="Carol Everett Oliver" userId="e2fb4ddc-de27-4aab-ac47-558e26468b80" providerId="ADAL" clId="{2877EA65-F4DB-4B5B-9AD5-22D53B7FCE01}"/>
    <pc:docChg chg="undo custSel addSld delSld modSld sldOrd">
      <pc:chgData name="Carol Everett Oliver" userId="e2fb4ddc-de27-4aab-ac47-558e26468b80" providerId="ADAL" clId="{2877EA65-F4DB-4B5B-9AD5-22D53B7FCE01}" dt="2019-07-06T11:12:15.759" v="130" actId="14100"/>
      <pc:docMkLst>
        <pc:docMk/>
      </pc:docMkLst>
      <pc:sldChg chg="modSp">
        <pc:chgData name="Carol Everett Oliver" userId="e2fb4ddc-de27-4aab-ac47-558e26468b80" providerId="ADAL" clId="{2877EA65-F4DB-4B5B-9AD5-22D53B7FCE01}" dt="2019-06-21T17:45:55.206" v="0" actId="12"/>
        <pc:sldMkLst>
          <pc:docMk/>
          <pc:sldMk cId="273091080" sldId="300"/>
        </pc:sldMkLst>
        <pc:spChg chg="mod">
          <ac:chgData name="Carol Everett Oliver" userId="e2fb4ddc-de27-4aab-ac47-558e26468b80" providerId="ADAL" clId="{2877EA65-F4DB-4B5B-9AD5-22D53B7FCE01}" dt="2019-06-21T17:45:55.206" v="0" actId="12"/>
          <ac:spMkLst>
            <pc:docMk/>
            <pc:sldMk cId="273091080" sldId="300"/>
            <ac:spMk id="7" creationId="{B1DF70A7-28F1-46E2-B139-48C90AFBD090}"/>
          </ac:spMkLst>
        </pc:spChg>
      </pc:sldChg>
      <pc:sldChg chg="modSp">
        <pc:chgData name="Carol Everett Oliver" userId="e2fb4ddc-de27-4aab-ac47-558e26468b80" providerId="ADAL" clId="{2877EA65-F4DB-4B5B-9AD5-22D53B7FCE01}" dt="2019-06-21T17:46:18.998" v="2" actId="1076"/>
        <pc:sldMkLst>
          <pc:docMk/>
          <pc:sldMk cId="2159003756" sldId="1211"/>
        </pc:sldMkLst>
        <pc:spChg chg="mod">
          <ac:chgData name="Carol Everett Oliver" userId="e2fb4ddc-de27-4aab-ac47-558e26468b80" providerId="ADAL" clId="{2877EA65-F4DB-4B5B-9AD5-22D53B7FCE01}" dt="2019-06-21T17:46:18.998" v="2" actId="1076"/>
          <ac:spMkLst>
            <pc:docMk/>
            <pc:sldMk cId="2159003756" sldId="1211"/>
            <ac:spMk id="3" creationId="{00000000-0000-0000-0000-000000000000}"/>
          </ac:spMkLst>
        </pc:spChg>
      </pc:sldChg>
      <pc:sldChg chg="addSp modSp modAnim">
        <pc:chgData name="Carol Everett Oliver" userId="e2fb4ddc-de27-4aab-ac47-558e26468b80" providerId="ADAL" clId="{2877EA65-F4DB-4B5B-9AD5-22D53B7FCE01}" dt="2019-06-21T17:52:03.486" v="75" actId="255"/>
        <pc:sldMkLst>
          <pc:docMk/>
          <pc:sldMk cId="2560356151" sldId="1261"/>
        </pc:sldMkLst>
        <pc:spChg chg="mod">
          <ac:chgData name="Carol Everett Oliver" userId="e2fb4ddc-de27-4aab-ac47-558e26468b80" providerId="ADAL" clId="{2877EA65-F4DB-4B5B-9AD5-22D53B7FCE01}" dt="2019-06-21T17:52:03.486" v="75" actId="255"/>
          <ac:spMkLst>
            <pc:docMk/>
            <pc:sldMk cId="2560356151" sldId="1261"/>
            <ac:spMk id="6" creationId="{00000000-0000-0000-0000-000000000000}"/>
          </ac:spMkLst>
        </pc:spChg>
        <pc:spChg chg="add mod">
          <ac:chgData name="Carol Everett Oliver" userId="e2fb4ddc-de27-4aab-ac47-558e26468b80" providerId="ADAL" clId="{2877EA65-F4DB-4B5B-9AD5-22D53B7FCE01}" dt="2019-06-21T17:49:51.948" v="16" actId="571"/>
          <ac:spMkLst>
            <pc:docMk/>
            <pc:sldMk cId="2560356151" sldId="1261"/>
            <ac:spMk id="7" creationId="{701EED54-1468-4C9A-8FB3-3F40EF5FCFFC}"/>
          </ac:spMkLst>
        </pc:spChg>
        <pc:spChg chg="add mod">
          <ac:chgData name="Carol Everett Oliver" userId="e2fb4ddc-de27-4aab-ac47-558e26468b80" providerId="ADAL" clId="{2877EA65-F4DB-4B5B-9AD5-22D53B7FCE01}" dt="2019-06-21T17:49:51.473" v="15" actId="571"/>
          <ac:spMkLst>
            <pc:docMk/>
            <pc:sldMk cId="2560356151" sldId="1261"/>
            <ac:spMk id="8" creationId="{0C9424D0-BA11-4307-939A-758E82C9361F}"/>
          </ac:spMkLst>
        </pc:spChg>
        <pc:spChg chg="add mod">
          <ac:chgData name="Carol Everett Oliver" userId="e2fb4ddc-de27-4aab-ac47-558e26468b80" providerId="ADAL" clId="{2877EA65-F4DB-4B5B-9AD5-22D53B7FCE01}" dt="2019-06-21T17:49:51.473" v="15" actId="571"/>
          <ac:spMkLst>
            <pc:docMk/>
            <pc:sldMk cId="2560356151" sldId="1261"/>
            <ac:spMk id="9" creationId="{EB1AAAC9-2784-47A8-980E-95044831590E}"/>
          </ac:spMkLst>
        </pc:spChg>
        <pc:spChg chg="add mod">
          <ac:chgData name="Carol Everett Oliver" userId="e2fb4ddc-de27-4aab-ac47-558e26468b80" providerId="ADAL" clId="{2877EA65-F4DB-4B5B-9AD5-22D53B7FCE01}" dt="2019-06-21T17:49:50.944" v="14" actId="571"/>
          <ac:spMkLst>
            <pc:docMk/>
            <pc:sldMk cId="2560356151" sldId="1261"/>
            <ac:spMk id="10" creationId="{F7F7B9BF-AD98-440D-9E47-031A5C8D551B}"/>
          </ac:spMkLst>
        </pc:spChg>
        <pc:spChg chg="add mod">
          <ac:chgData name="Carol Everett Oliver" userId="e2fb4ddc-de27-4aab-ac47-558e26468b80" providerId="ADAL" clId="{2877EA65-F4DB-4B5B-9AD5-22D53B7FCE01}" dt="2019-06-21T17:49:50.944" v="14" actId="571"/>
          <ac:spMkLst>
            <pc:docMk/>
            <pc:sldMk cId="2560356151" sldId="1261"/>
            <ac:spMk id="11" creationId="{3A6B98AC-7D26-4B35-A796-D785B49B1B24}"/>
          </ac:spMkLst>
        </pc:spChg>
        <pc:spChg chg="add mod">
          <ac:chgData name="Carol Everett Oliver" userId="e2fb4ddc-de27-4aab-ac47-558e26468b80" providerId="ADAL" clId="{2877EA65-F4DB-4B5B-9AD5-22D53B7FCE01}" dt="2019-06-21T17:50:04.584" v="23" actId="571"/>
          <ac:spMkLst>
            <pc:docMk/>
            <pc:sldMk cId="2560356151" sldId="1261"/>
            <ac:spMk id="12" creationId="{3F3904B4-F3DC-4A70-8A84-A7D4590DB23C}"/>
          </ac:spMkLst>
        </pc:spChg>
        <pc:spChg chg="add mod">
          <ac:chgData name="Carol Everett Oliver" userId="e2fb4ddc-de27-4aab-ac47-558e26468b80" providerId="ADAL" clId="{2877EA65-F4DB-4B5B-9AD5-22D53B7FCE01}" dt="2019-06-21T17:50:04.284" v="22" actId="571"/>
          <ac:spMkLst>
            <pc:docMk/>
            <pc:sldMk cId="2560356151" sldId="1261"/>
            <ac:spMk id="13" creationId="{F0CD21CC-2D7B-43D5-AA6D-5254E76682D2}"/>
          </ac:spMkLst>
        </pc:spChg>
      </pc:sldChg>
      <pc:sldChg chg="modNotes">
        <pc:chgData name="Carol Everett Oliver" userId="e2fb4ddc-de27-4aab-ac47-558e26468b80" providerId="ADAL" clId="{2877EA65-F4DB-4B5B-9AD5-22D53B7FCE01}" dt="2019-06-21T17:48:29.409" v="5" actId="27636"/>
        <pc:sldMkLst>
          <pc:docMk/>
          <pc:sldMk cId="3710022387" sldId="1263"/>
        </pc:sldMkLst>
      </pc:sldChg>
      <pc:sldChg chg="modSp">
        <pc:chgData name="Carol Everett Oliver" userId="e2fb4ddc-de27-4aab-ac47-558e26468b80" providerId="ADAL" clId="{2877EA65-F4DB-4B5B-9AD5-22D53B7FCE01}" dt="2019-06-21T17:58:00.449" v="90" actId="1076"/>
        <pc:sldMkLst>
          <pc:docMk/>
          <pc:sldMk cId="239827988" sldId="1269"/>
        </pc:sldMkLst>
        <pc:spChg chg="mod">
          <ac:chgData name="Carol Everett Oliver" userId="e2fb4ddc-de27-4aab-ac47-558e26468b80" providerId="ADAL" clId="{2877EA65-F4DB-4B5B-9AD5-22D53B7FCE01}" dt="2019-06-21T17:58:00.449" v="90" actId="1076"/>
          <ac:spMkLst>
            <pc:docMk/>
            <pc:sldMk cId="239827988" sldId="1269"/>
            <ac:spMk id="3" creationId="{00000000-0000-0000-0000-000000000000}"/>
          </ac:spMkLst>
        </pc:spChg>
      </pc:sldChg>
      <pc:sldChg chg="modSp">
        <pc:chgData name="Carol Everett Oliver" userId="e2fb4ddc-de27-4aab-ac47-558e26468b80" providerId="ADAL" clId="{2877EA65-F4DB-4B5B-9AD5-22D53B7FCE01}" dt="2019-06-21T17:53:34.197" v="88" actId="1076"/>
        <pc:sldMkLst>
          <pc:docMk/>
          <pc:sldMk cId="1377357390" sldId="1371"/>
        </pc:sldMkLst>
        <pc:spChg chg="mod">
          <ac:chgData name="Carol Everett Oliver" userId="e2fb4ddc-de27-4aab-ac47-558e26468b80" providerId="ADAL" clId="{2877EA65-F4DB-4B5B-9AD5-22D53B7FCE01}" dt="2019-06-21T17:53:34.197" v="88" actId="1076"/>
          <ac:spMkLst>
            <pc:docMk/>
            <pc:sldMk cId="1377357390" sldId="1371"/>
            <ac:spMk id="6" creationId="{5998DABD-D802-41BB-A3FF-7F8DA599378F}"/>
          </ac:spMkLst>
        </pc:spChg>
      </pc:sldChg>
      <pc:sldChg chg="del">
        <pc:chgData name="Carol Everett Oliver" userId="e2fb4ddc-de27-4aab-ac47-558e26468b80" providerId="ADAL" clId="{2877EA65-F4DB-4B5B-9AD5-22D53B7FCE01}" dt="2019-07-06T11:10:06.060" v="92" actId="2696"/>
        <pc:sldMkLst>
          <pc:docMk/>
          <pc:sldMk cId="908653354" sldId="1372"/>
        </pc:sldMkLst>
      </pc:sldChg>
      <pc:sldChg chg="modSp">
        <pc:chgData name="Carol Everett Oliver" userId="e2fb4ddc-de27-4aab-ac47-558e26468b80" providerId="ADAL" clId="{2877EA65-F4DB-4B5B-9AD5-22D53B7FCE01}" dt="2019-06-21T17:53:17.323" v="86" actId="20577"/>
        <pc:sldMkLst>
          <pc:docMk/>
          <pc:sldMk cId="3649576810" sldId="1373"/>
        </pc:sldMkLst>
        <pc:spChg chg="mod">
          <ac:chgData name="Carol Everett Oliver" userId="e2fb4ddc-de27-4aab-ac47-558e26468b80" providerId="ADAL" clId="{2877EA65-F4DB-4B5B-9AD5-22D53B7FCE01}" dt="2019-06-21T17:53:17.323" v="86" actId="20577"/>
          <ac:spMkLst>
            <pc:docMk/>
            <pc:sldMk cId="3649576810" sldId="1373"/>
            <ac:spMk id="9" creationId="{F1FC252F-1E99-4153-84E3-BBC21C495988}"/>
          </ac:spMkLst>
        </pc:spChg>
      </pc:sldChg>
      <pc:sldChg chg="modSp add">
        <pc:chgData name="Carol Everett Oliver" userId="e2fb4ddc-de27-4aab-ac47-558e26468b80" providerId="ADAL" clId="{2877EA65-F4DB-4B5B-9AD5-22D53B7FCE01}" dt="2019-07-06T11:10:42.891" v="110" actId="1076"/>
        <pc:sldMkLst>
          <pc:docMk/>
          <pc:sldMk cId="1299694966" sldId="1374"/>
        </pc:sldMkLst>
        <pc:spChg chg="mod">
          <ac:chgData name="Carol Everett Oliver" userId="e2fb4ddc-de27-4aab-ac47-558e26468b80" providerId="ADAL" clId="{2877EA65-F4DB-4B5B-9AD5-22D53B7FCE01}" dt="2019-07-06T11:10:42.891" v="110" actId="1076"/>
          <ac:spMkLst>
            <pc:docMk/>
            <pc:sldMk cId="1299694966" sldId="1374"/>
            <ac:spMk id="10242" creationId="{E58F858B-B161-492D-97D6-DD81323C1BD3}"/>
          </ac:spMkLst>
        </pc:spChg>
        <pc:picChg chg="mod">
          <ac:chgData name="Carol Everett Oliver" userId="e2fb4ddc-de27-4aab-ac47-558e26468b80" providerId="ADAL" clId="{2877EA65-F4DB-4B5B-9AD5-22D53B7FCE01}" dt="2019-07-06T11:10:38.083" v="109" actId="1035"/>
          <ac:picMkLst>
            <pc:docMk/>
            <pc:sldMk cId="1299694966" sldId="1374"/>
            <ac:picMk id="4" creationId="{31769D85-10B8-409C-A18C-A1F4E445BA88}"/>
          </ac:picMkLst>
        </pc:picChg>
        <pc:picChg chg="mod">
          <ac:chgData name="Carol Everett Oliver" userId="e2fb4ddc-de27-4aab-ac47-558e26468b80" providerId="ADAL" clId="{2877EA65-F4DB-4B5B-9AD5-22D53B7FCE01}" dt="2019-07-06T11:10:38.083" v="109" actId="1035"/>
          <ac:picMkLst>
            <pc:docMk/>
            <pc:sldMk cId="1299694966" sldId="1374"/>
            <ac:picMk id="5" creationId="{17ABA1DE-B5EA-4B14-B968-A897207828A7}"/>
          </ac:picMkLst>
        </pc:picChg>
        <pc:picChg chg="mod">
          <ac:chgData name="Carol Everett Oliver" userId="e2fb4ddc-de27-4aab-ac47-558e26468b80" providerId="ADAL" clId="{2877EA65-F4DB-4B5B-9AD5-22D53B7FCE01}" dt="2019-07-06T11:10:38.083" v="109" actId="1035"/>
          <ac:picMkLst>
            <pc:docMk/>
            <pc:sldMk cId="1299694966" sldId="1374"/>
            <ac:picMk id="6" creationId="{4EB1956C-1EC6-4DFC-8E28-AB8F77DB9490}"/>
          </ac:picMkLst>
        </pc:picChg>
        <pc:picChg chg="mod">
          <ac:chgData name="Carol Everett Oliver" userId="e2fb4ddc-de27-4aab-ac47-558e26468b80" providerId="ADAL" clId="{2877EA65-F4DB-4B5B-9AD5-22D53B7FCE01}" dt="2019-07-06T11:10:38.083" v="109" actId="1035"/>
          <ac:picMkLst>
            <pc:docMk/>
            <pc:sldMk cId="1299694966" sldId="1374"/>
            <ac:picMk id="7" creationId="{1BE9769D-DBDE-41E3-AF4D-946CF3491F99}"/>
          </ac:picMkLst>
        </pc:picChg>
        <pc:picChg chg="mod">
          <ac:chgData name="Carol Everett Oliver" userId="e2fb4ddc-de27-4aab-ac47-558e26468b80" providerId="ADAL" clId="{2877EA65-F4DB-4B5B-9AD5-22D53B7FCE01}" dt="2019-07-06T11:10:38.083" v="109" actId="1035"/>
          <ac:picMkLst>
            <pc:docMk/>
            <pc:sldMk cId="1299694966" sldId="1374"/>
            <ac:picMk id="8" creationId="{1CE79D2C-41AC-450B-9362-54CE0E442860}"/>
          </ac:picMkLst>
        </pc:picChg>
        <pc:picChg chg="mod">
          <ac:chgData name="Carol Everett Oliver" userId="e2fb4ddc-de27-4aab-ac47-558e26468b80" providerId="ADAL" clId="{2877EA65-F4DB-4B5B-9AD5-22D53B7FCE01}" dt="2019-07-06T11:10:38.083" v="109" actId="1035"/>
          <ac:picMkLst>
            <pc:docMk/>
            <pc:sldMk cId="1299694966" sldId="1374"/>
            <ac:picMk id="10" creationId="{FB05D236-36AA-4F61-ACB8-2D6CEBDD0A79}"/>
          </ac:picMkLst>
        </pc:picChg>
        <pc:cxnChg chg="mod">
          <ac:chgData name="Carol Everett Oliver" userId="e2fb4ddc-de27-4aab-ac47-558e26468b80" providerId="ADAL" clId="{2877EA65-F4DB-4B5B-9AD5-22D53B7FCE01}" dt="2019-07-06T11:10:38.083" v="109" actId="1035"/>
          <ac:cxnSpMkLst>
            <pc:docMk/>
            <pc:sldMk cId="1299694966" sldId="1374"/>
            <ac:cxnSpMk id="3" creationId="{A601EE82-F46E-4641-8BF0-E142C2EEF50D}"/>
          </ac:cxnSpMkLst>
        </pc:cxnChg>
        <pc:cxnChg chg="mod">
          <ac:chgData name="Carol Everett Oliver" userId="e2fb4ddc-de27-4aab-ac47-558e26468b80" providerId="ADAL" clId="{2877EA65-F4DB-4B5B-9AD5-22D53B7FCE01}" dt="2019-07-06T11:10:38.083" v="109" actId="1035"/>
          <ac:cxnSpMkLst>
            <pc:docMk/>
            <pc:sldMk cId="1299694966" sldId="1374"/>
            <ac:cxnSpMk id="14" creationId="{3203D612-5827-4203-ABA1-18B0EFBC10B2}"/>
          </ac:cxnSpMkLst>
        </pc:cxnChg>
        <pc:cxnChg chg="mod">
          <ac:chgData name="Carol Everett Oliver" userId="e2fb4ddc-de27-4aab-ac47-558e26468b80" providerId="ADAL" clId="{2877EA65-F4DB-4B5B-9AD5-22D53B7FCE01}" dt="2019-07-06T11:10:38.083" v="109" actId="1035"/>
          <ac:cxnSpMkLst>
            <pc:docMk/>
            <pc:sldMk cId="1299694966" sldId="1374"/>
            <ac:cxnSpMk id="17" creationId="{EA65F346-23D9-4B03-9FC3-23F3E40458F6}"/>
          </ac:cxnSpMkLst>
        </pc:cxnChg>
      </pc:sldChg>
      <pc:sldChg chg="addSp delSp modSp add">
        <pc:chgData name="Carol Everett Oliver" userId="e2fb4ddc-de27-4aab-ac47-558e26468b80" providerId="ADAL" clId="{2877EA65-F4DB-4B5B-9AD5-22D53B7FCE01}" dt="2019-07-06T11:12:15.759" v="130" actId="14100"/>
        <pc:sldMkLst>
          <pc:docMk/>
          <pc:sldMk cId="2272648074" sldId="1375"/>
        </pc:sldMkLst>
        <pc:spChg chg="mod">
          <ac:chgData name="Carol Everett Oliver" userId="e2fb4ddc-de27-4aab-ac47-558e26468b80" providerId="ADAL" clId="{2877EA65-F4DB-4B5B-9AD5-22D53B7FCE01}" dt="2019-07-06T11:11:18.464" v="126" actId="20577"/>
          <ac:spMkLst>
            <pc:docMk/>
            <pc:sldMk cId="2272648074" sldId="1375"/>
            <ac:spMk id="2" creationId="{7C39C78E-56FE-4769-984B-A4C7429AF102}"/>
          </ac:spMkLst>
        </pc:spChg>
        <pc:spChg chg="add del mod">
          <ac:chgData name="Carol Everett Oliver" userId="e2fb4ddc-de27-4aab-ac47-558e26468b80" providerId="ADAL" clId="{2877EA65-F4DB-4B5B-9AD5-22D53B7FCE01}" dt="2019-07-06T11:11:58.274" v="128" actId="931"/>
          <ac:spMkLst>
            <pc:docMk/>
            <pc:sldMk cId="2272648074" sldId="1375"/>
            <ac:spMk id="4" creationId="{D7AD6E4A-7DAA-4C77-825F-ECA1EAB16FF7}"/>
          </ac:spMkLst>
        </pc:spChg>
        <pc:picChg chg="del">
          <ac:chgData name="Carol Everett Oliver" userId="e2fb4ddc-de27-4aab-ac47-558e26468b80" providerId="ADAL" clId="{2877EA65-F4DB-4B5B-9AD5-22D53B7FCE01}" dt="2019-07-06T11:11:21.192" v="127" actId="478"/>
          <ac:picMkLst>
            <pc:docMk/>
            <pc:sldMk cId="2272648074" sldId="1375"/>
            <ac:picMk id="5" creationId="{93E70E4A-9810-45F3-AFC5-6BB2796FEA4F}"/>
          </ac:picMkLst>
        </pc:picChg>
        <pc:picChg chg="add mod">
          <ac:chgData name="Carol Everett Oliver" userId="e2fb4ddc-de27-4aab-ac47-558e26468b80" providerId="ADAL" clId="{2877EA65-F4DB-4B5B-9AD5-22D53B7FCE01}" dt="2019-07-06T11:12:15.759" v="130" actId="14100"/>
          <ac:picMkLst>
            <pc:docMk/>
            <pc:sldMk cId="2272648074" sldId="1375"/>
            <ac:picMk id="7" creationId="{E5DC0B62-41AF-4474-BE95-4DBE93C43812}"/>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y%20Documents\Word%20Files\Marketing\White%20Papers\Maguire_PoE%20Shielded%20Benefits\Figures\WP_Length%20DeRating%20Figure%2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04947549308791"/>
          <c:y val="1.4781832826452249E-2"/>
          <c:w val="0.67794916865460153"/>
          <c:h val="0.762038599341749"/>
        </c:manualLayout>
      </c:layout>
      <c:scatterChart>
        <c:scatterStyle val="smoothMarker"/>
        <c:varyColors val="0"/>
        <c:ser>
          <c:idx val="2"/>
          <c:order val="0"/>
          <c:tx>
            <c:strRef>
              <c:f>'WP De-Rating Figure'!$C$20</c:f>
              <c:strCache>
                <c:ptCount val="1"/>
                <c:pt idx="0">
                  <c:v>TIA-ISO/IEC Category 6A UTP</c:v>
                </c:pt>
              </c:strCache>
            </c:strRef>
          </c:tx>
          <c:spPr>
            <a:ln w="50800">
              <a:solidFill>
                <a:srgbClr val="C00000"/>
              </a:solidFill>
            </a:ln>
          </c:spPr>
          <c:marker>
            <c:symbol val="none"/>
          </c:marker>
          <c:xVal>
            <c:numRef>
              <c:f>'WP De-Rating Figure'!$B$23:$B$29</c:f>
              <c:numCache>
                <c:formatCode>General</c:formatCode>
                <c:ptCount val="7"/>
                <c:pt idx="0">
                  <c:v>20</c:v>
                </c:pt>
                <c:pt idx="1">
                  <c:v>25</c:v>
                </c:pt>
                <c:pt idx="2">
                  <c:v>30</c:v>
                </c:pt>
                <c:pt idx="3">
                  <c:v>35</c:v>
                </c:pt>
                <c:pt idx="4">
                  <c:v>40</c:v>
                </c:pt>
                <c:pt idx="5">
                  <c:v>50</c:v>
                </c:pt>
                <c:pt idx="6">
                  <c:v>60</c:v>
                </c:pt>
              </c:numCache>
            </c:numRef>
          </c:xVal>
          <c:yVal>
            <c:numRef>
              <c:f>'WP De-Rating Figure'!$E$23:$E$29</c:f>
              <c:numCache>
                <c:formatCode>#,##0.00</c:formatCode>
                <c:ptCount val="7"/>
                <c:pt idx="0">
                  <c:v>0</c:v>
                </c:pt>
                <c:pt idx="1">
                  <c:v>1.800000000000012</c:v>
                </c:pt>
                <c:pt idx="2">
                  <c:v>3.5999999999999943</c:v>
                </c:pt>
                <c:pt idx="3">
                  <c:v>5.4000000000000199</c:v>
                </c:pt>
                <c:pt idx="4">
                  <c:v>7.2000000000000028</c:v>
                </c:pt>
                <c:pt idx="5">
                  <c:v>12.600000000000001</c:v>
                </c:pt>
                <c:pt idx="6">
                  <c:v>17.999999999999986</c:v>
                </c:pt>
              </c:numCache>
            </c:numRef>
          </c:yVal>
          <c:smooth val="1"/>
          <c:extLst>
            <c:ext xmlns:c16="http://schemas.microsoft.com/office/drawing/2014/chart" uri="{C3380CC4-5D6E-409C-BE32-E72D297353CC}">
              <c16:uniqueId val="{00000000-38E7-4298-80A2-343E13FA585D}"/>
            </c:ext>
          </c:extLst>
        </c:ser>
        <c:ser>
          <c:idx val="0"/>
          <c:order val="1"/>
          <c:tx>
            <c:strRef>
              <c:f>'WP De-Rating Figure'!$F$20</c:f>
              <c:strCache>
                <c:ptCount val="1"/>
                <c:pt idx="0">
                  <c:v>TIA-ISO/IEC Category 6A F/UTP</c:v>
                </c:pt>
              </c:strCache>
            </c:strRef>
          </c:tx>
          <c:spPr>
            <a:ln w="50800">
              <a:solidFill>
                <a:srgbClr val="003399"/>
              </a:solidFill>
            </a:ln>
          </c:spPr>
          <c:marker>
            <c:symbol val="none"/>
          </c:marker>
          <c:xVal>
            <c:numRef>
              <c:f>'WP De-Rating Figure'!$B$23:$B$29</c:f>
              <c:numCache>
                <c:formatCode>General</c:formatCode>
                <c:ptCount val="7"/>
                <c:pt idx="0">
                  <c:v>20</c:v>
                </c:pt>
                <c:pt idx="1">
                  <c:v>25</c:v>
                </c:pt>
                <c:pt idx="2">
                  <c:v>30</c:v>
                </c:pt>
                <c:pt idx="3">
                  <c:v>35</c:v>
                </c:pt>
                <c:pt idx="4">
                  <c:v>40</c:v>
                </c:pt>
                <c:pt idx="5">
                  <c:v>50</c:v>
                </c:pt>
                <c:pt idx="6">
                  <c:v>60</c:v>
                </c:pt>
              </c:numCache>
            </c:numRef>
          </c:xVal>
          <c:yVal>
            <c:numRef>
              <c:f>'WP De-Rating Figure'!$H$23:$H$29</c:f>
              <c:numCache>
                <c:formatCode>0.0</c:formatCode>
                <c:ptCount val="7"/>
                <c:pt idx="0">
                  <c:v>0</c:v>
                </c:pt>
                <c:pt idx="1">
                  <c:v>0.90000000000000568</c:v>
                </c:pt>
                <c:pt idx="2">
                  <c:v>1.800000000000012</c:v>
                </c:pt>
                <c:pt idx="3">
                  <c:v>2.7000000000000042</c:v>
                </c:pt>
                <c:pt idx="4">
                  <c:v>3.5999999999999943</c:v>
                </c:pt>
                <c:pt idx="5">
                  <c:v>5.4000000000000199</c:v>
                </c:pt>
                <c:pt idx="6">
                  <c:v>7.2000000000000028</c:v>
                </c:pt>
              </c:numCache>
            </c:numRef>
          </c:yVal>
          <c:smooth val="1"/>
          <c:extLst>
            <c:ext xmlns:c16="http://schemas.microsoft.com/office/drawing/2014/chart" uri="{C3380CC4-5D6E-409C-BE32-E72D297353CC}">
              <c16:uniqueId val="{00000001-38E7-4298-80A2-343E13FA585D}"/>
            </c:ext>
          </c:extLst>
        </c:ser>
        <c:dLbls>
          <c:showLegendKey val="0"/>
          <c:showVal val="0"/>
          <c:showCatName val="0"/>
          <c:showSerName val="0"/>
          <c:showPercent val="0"/>
          <c:showBubbleSize val="0"/>
        </c:dLbls>
        <c:axId val="68872064"/>
        <c:axId val="75210752"/>
      </c:scatterChart>
      <c:valAx>
        <c:axId val="68872064"/>
        <c:scaling>
          <c:orientation val="minMax"/>
          <c:max val="70"/>
          <c:min val="20"/>
        </c:scaling>
        <c:delete val="0"/>
        <c:axPos val="b"/>
        <c:title>
          <c:tx>
            <c:rich>
              <a:bodyPr/>
              <a:lstStyle/>
              <a:p>
                <a:pPr>
                  <a:defRPr sz="2000">
                    <a:latin typeface="Calibri" panose="020F0502020204030204" pitchFamily="34" charset="0"/>
                  </a:defRPr>
                </a:pPr>
                <a:r>
                  <a:rPr lang="en-US" sz="2000" b="1" dirty="0">
                    <a:latin typeface="Calibri" panose="020F0502020204030204" pitchFamily="34" charset="0"/>
                  </a:rPr>
                  <a:t>Temperature (</a:t>
                </a:r>
                <a:r>
                  <a:rPr lang="en-US" sz="2000" b="1" i="0" u="none" strike="noStrike" baseline="0" dirty="0">
                    <a:latin typeface="Calibri" panose="020F0502020204030204" pitchFamily="34" charset="0"/>
                  </a:rPr>
                  <a:t>°C</a:t>
                </a:r>
                <a:r>
                  <a:rPr lang="en-US" sz="2000" b="0" i="0" u="none" strike="noStrike" baseline="0" dirty="0">
                    <a:latin typeface="Calibri" panose="020F0502020204030204" pitchFamily="34" charset="0"/>
                  </a:rPr>
                  <a:t>)</a:t>
                </a:r>
                <a:r>
                  <a:rPr lang="en-US" sz="2000" dirty="0">
                    <a:latin typeface="Calibri" panose="020F0502020204030204" pitchFamily="34" charset="0"/>
                  </a:rPr>
                  <a:t> </a:t>
                </a:r>
              </a:p>
            </c:rich>
          </c:tx>
          <c:overlay val="0"/>
        </c:title>
        <c:numFmt formatCode="General" sourceLinked="1"/>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75210752"/>
        <c:crosses val="autoZero"/>
        <c:crossBetween val="midCat"/>
        <c:majorUnit val="10"/>
      </c:valAx>
      <c:valAx>
        <c:axId val="75210752"/>
        <c:scaling>
          <c:orientation val="minMax"/>
          <c:max val="24"/>
          <c:min val="0"/>
        </c:scaling>
        <c:delete val="0"/>
        <c:axPos val="l"/>
        <c:majorGridlines>
          <c:spPr>
            <a:ln w="3175">
              <a:solidFill>
                <a:srgbClr val="000000"/>
              </a:solidFill>
              <a:prstDash val="solid"/>
            </a:ln>
          </c:spPr>
        </c:majorGridlines>
        <c:numFmt formatCode="General"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8872064"/>
        <c:crosses val="autoZero"/>
        <c:crossBetween val="midCat"/>
        <c:majorUnit val="2"/>
        <c:minorUnit val="1"/>
      </c:valAx>
      <c:spPr>
        <a:solidFill>
          <a:srgbClr val="D9D9D9"/>
        </a:solidFill>
        <a:ln w="12700">
          <a:solidFill>
            <a:srgbClr val="80808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0.68101</cdr:x>
      <cdr:y>0.46209</cdr:y>
    </cdr:from>
    <cdr:to>
      <cdr:x>0.82342</cdr:x>
      <cdr:y>0.55024</cdr:y>
    </cdr:to>
    <cdr:cxnSp macro="">
      <cdr:nvCxnSpPr>
        <cdr:cNvPr id="2" name="Straight Connector 1">
          <a:extLst xmlns:a="http://schemas.openxmlformats.org/drawingml/2006/main">
            <a:ext uri="{FF2B5EF4-FFF2-40B4-BE49-F238E27FC236}">
              <a16:creationId xmlns:a16="http://schemas.microsoft.com/office/drawing/2014/main" id="{4A04E23C-2305-4A74-BD37-CA33417D8CF2}"/>
            </a:ext>
          </a:extLst>
        </cdr:cNvPr>
        <cdr:cNvCxnSpPr/>
      </cdr:nvCxnSpPr>
      <cdr:spPr bwMode="auto">
        <a:xfrm xmlns:a="http://schemas.openxmlformats.org/drawingml/2006/main" flipV="1">
          <a:off x="4556188" y="2943660"/>
          <a:ext cx="952798" cy="561540"/>
        </a:xfrm>
        <a:prstGeom xmlns:a="http://schemas.openxmlformats.org/drawingml/2006/main" prst="line">
          <a:avLst/>
        </a:prstGeom>
        <a:noFill xmlns:a="http://schemas.openxmlformats.org/drawingml/2006/main"/>
        <a:ln xmlns:a="http://schemas.openxmlformats.org/drawingml/2006/main" w="50800" cap="flat" cmpd="sng" algn="ctr">
          <a:solidFill>
            <a:srgbClr val="003399"/>
          </a:solidFill>
          <a:prstDash val="sysDot"/>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22E10-D70F-4179-BAAE-7DF28AE9731B}"/>
              </a:ext>
            </a:extLst>
          </p:cNvPr>
          <p:cNvSpPr>
            <a:spLocks noGrp="1"/>
          </p:cNvSpPr>
          <p:nvPr>
            <p:ph type="hdr" sz="quarter"/>
          </p:nvPr>
        </p:nvSpPr>
        <p:spPr>
          <a:xfrm>
            <a:off x="0" y="1"/>
            <a:ext cx="3067057" cy="468476"/>
          </a:xfrm>
          <a:prstGeom prst="rect">
            <a:avLst/>
          </a:prstGeom>
        </p:spPr>
        <p:txBody>
          <a:bodyPr vert="horz" lIns="92976" tIns="46488" rIns="92976" bIns="46488"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6D53F87-565B-4C47-914E-4D9E7A1B174C}"/>
              </a:ext>
            </a:extLst>
          </p:cNvPr>
          <p:cNvSpPr>
            <a:spLocks noGrp="1"/>
          </p:cNvSpPr>
          <p:nvPr>
            <p:ph type="dt" idx="1"/>
          </p:nvPr>
        </p:nvSpPr>
        <p:spPr>
          <a:xfrm>
            <a:off x="4008398" y="1"/>
            <a:ext cx="3067057" cy="468476"/>
          </a:xfrm>
          <a:prstGeom prst="rect">
            <a:avLst/>
          </a:prstGeom>
        </p:spPr>
        <p:txBody>
          <a:bodyPr vert="horz" lIns="92976" tIns="46488" rIns="92976" bIns="46488" rtlCol="0"/>
          <a:lstStyle>
            <a:lvl1pPr algn="r" eaLnBrk="1" hangingPunct="1">
              <a:defRPr sz="1200">
                <a:latin typeface="Arial" charset="0"/>
              </a:defRPr>
            </a:lvl1pPr>
          </a:lstStyle>
          <a:p>
            <a:pPr>
              <a:defRPr/>
            </a:pPr>
            <a:fld id="{B85689A9-55E8-4BD5-AA27-FC66100BBE8F}" type="datetimeFigureOut">
              <a:rPr lang="en-US"/>
              <a:pPr>
                <a:defRPr/>
              </a:pPr>
              <a:t>7/6/2019</a:t>
            </a:fld>
            <a:endParaRPr lang="en-US"/>
          </a:p>
        </p:txBody>
      </p:sp>
      <p:sp>
        <p:nvSpPr>
          <p:cNvPr id="4" name="Slide Image Placeholder 3">
            <a:extLst>
              <a:ext uri="{FF2B5EF4-FFF2-40B4-BE49-F238E27FC236}">
                <a16:creationId xmlns:a16="http://schemas.microsoft.com/office/drawing/2014/main" id="{ED7F68CB-4003-4B08-9A48-F75EFD0EE7AC}"/>
              </a:ext>
            </a:extLst>
          </p:cNvPr>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2976" tIns="46488" rIns="92976" bIns="46488" rtlCol="0" anchor="ctr"/>
          <a:lstStyle/>
          <a:p>
            <a:pPr lvl="0"/>
            <a:endParaRPr lang="en-US" noProof="0"/>
          </a:p>
        </p:txBody>
      </p:sp>
      <p:sp>
        <p:nvSpPr>
          <p:cNvPr id="5" name="Notes Placeholder 4">
            <a:extLst>
              <a:ext uri="{FF2B5EF4-FFF2-40B4-BE49-F238E27FC236}">
                <a16:creationId xmlns:a16="http://schemas.microsoft.com/office/drawing/2014/main" id="{B08DAA2C-798C-426B-A0AF-F2C755E8A0A9}"/>
              </a:ext>
            </a:extLst>
          </p:cNvPr>
          <p:cNvSpPr>
            <a:spLocks noGrp="1"/>
          </p:cNvSpPr>
          <p:nvPr>
            <p:ph type="body" sz="quarter" idx="3"/>
          </p:nvPr>
        </p:nvSpPr>
        <p:spPr>
          <a:xfrm>
            <a:off x="708033" y="4448106"/>
            <a:ext cx="5661012" cy="4213061"/>
          </a:xfrm>
          <a:prstGeom prst="rect">
            <a:avLst/>
          </a:prstGeom>
        </p:spPr>
        <p:txBody>
          <a:bodyPr vert="horz" lIns="92976" tIns="46488" rIns="92976" bIns="4648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512ADC1-1FCC-4909-BF50-C635CDFBE8F4}"/>
              </a:ext>
            </a:extLst>
          </p:cNvPr>
          <p:cNvSpPr>
            <a:spLocks noGrp="1"/>
          </p:cNvSpPr>
          <p:nvPr>
            <p:ph type="ftr" sz="quarter" idx="4"/>
          </p:nvPr>
        </p:nvSpPr>
        <p:spPr>
          <a:xfrm>
            <a:off x="0" y="8892990"/>
            <a:ext cx="3067057" cy="468476"/>
          </a:xfrm>
          <a:prstGeom prst="rect">
            <a:avLst/>
          </a:prstGeom>
        </p:spPr>
        <p:txBody>
          <a:bodyPr vert="horz" lIns="92976" tIns="46488" rIns="92976" bIns="46488"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1E1910B-F879-4AFC-9BB8-DE4724E120DF}"/>
              </a:ext>
            </a:extLst>
          </p:cNvPr>
          <p:cNvSpPr>
            <a:spLocks noGrp="1"/>
          </p:cNvSpPr>
          <p:nvPr>
            <p:ph type="sldNum" sz="quarter" idx="5"/>
          </p:nvPr>
        </p:nvSpPr>
        <p:spPr>
          <a:xfrm>
            <a:off x="4008398" y="8892990"/>
            <a:ext cx="3067057" cy="468476"/>
          </a:xfrm>
          <a:prstGeom prst="rect">
            <a:avLst/>
          </a:prstGeom>
        </p:spPr>
        <p:txBody>
          <a:bodyPr vert="horz" wrap="square" lIns="92976" tIns="46488" rIns="92976" bIns="46488" numCol="1" anchor="b" anchorCtr="0" compatLnSpc="1">
            <a:prstTxWarp prst="textNoShape">
              <a:avLst/>
            </a:prstTxWarp>
          </a:bodyPr>
          <a:lstStyle>
            <a:lvl1pPr algn="r" eaLnBrk="1" hangingPunct="1">
              <a:defRPr sz="1200"/>
            </a:lvl1pPr>
          </a:lstStyle>
          <a:p>
            <a:pPr>
              <a:defRPr/>
            </a:pPr>
            <a:fld id="{79388411-CC68-410F-96BB-8A232BC3A3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mn-lt"/>
        <a:ea typeface="+mn-ea"/>
        <a:cs typeface="+mn-cs"/>
      </a:defRPr>
    </a:lvl1pPr>
    <a:lvl2pPr marL="652463" algn="l" rtl="0" eaLnBrk="0" fontAlgn="base" hangingPunct="0">
      <a:spcBef>
        <a:spcPct val="30000"/>
      </a:spcBef>
      <a:spcAft>
        <a:spcPct val="0"/>
      </a:spcAft>
      <a:defRPr sz="1700" kern="1200">
        <a:solidFill>
          <a:schemeClr val="tx1"/>
        </a:solidFill>
        <a:latin typeface="+mn-lt"/>
        <a:ea typeface="+mn-ea"/>
        <a:cs typeface="+mn-cs"/>
      </a:defRPr>
    </a:lvl2pPr>
    <a:lvl3pPr marL="1304925" algn="l" rtl="0" eaLnBrk="0" fontAlgn="base" hangingPunct="0">
      <a:spcBef>
        <a:spcPct val="30000"/>
      </a:spcBef>
      <a:spcAft>
        <a:spcPct val="0"/>
      </a:spcAft>
      <a:defRPr sz="1700" kern="1200">
        <a:solidFill>
          <a:schemeClr val="tx1"/>
        </a:solidFill>
        <a:latin typeface="+mn-lt"/>
        <a:ea typeface="+mn-ea"/>
        <a:cs typeface="+mn-cs"/>
      </a:defRPr>
    </a:lvl3pPr>
    <a:lvl4pPr marL="1958975" algn="l" rtl="0" eaLnBrk="0" fontAlgn="base" hangingPunct="0">
      <a:spcBef>
        <a:spcPct val="30000"/>
      </a:spcBef>
      <a:spcAft>
        <a:spcPct val="0"/>
      </a:spcAft>
      <a:defRPr sz="1700" kern="1200">
        <a:solidFill>
          <a:schemeClr val="tx1"/>
        </a:solidFill>
        <a:latin typeface="+mn-lt"/>
        <a:ea typeface="+mn-ea"/>
        <a:cs typeface="+mn-cs"/>
      </a:defRPr>
    </a:lvl4pPr>
    <a:lvl5pPr marL="2611438" algn="l" rtl="0" eaLnBrk="0" fontAlgn="base" hangingPunct="0">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6E2CD-2EC6-4D87-AA61-FD32049F3927}" type="slidenum">
              <a:rPr lang="en-US" smtClean="0"/>
              <a:t>2</a:t>
            </a:fld>
            <a:endParaRPr lang="en-US"/>
          </a:p>
        </p:txBody>
      </p:sp>
    </p:spTree>
    <p:extLst>
      <p:ext uri="{BB962C8B-B14F-4D97-AF65-F5344CB8AC3E}">
        <p14:creationId xmlns:p14="http://schemas.microsoft.com/office/powerpoint/2010/main" val="574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Zone cabling is a highly flexible infrastructure that is ideally suited for the convergence of voice, data, wireless, and building  device applications over one managed network. Furthermore, outlets serving voice/data, wireless, and building device connections can be conveniently combined within one HCP. Zone cabling solutions support rapid reorganization of work areas and equipment and simplify deployment of new devices and applications. With this type of infrastructure, moves, adds, and changes (MACs) are less costly, faster to implement, and less disruptive6 because changes are limited to the cabling segment between the EO/TO and HCP instead of the entire length of horizontal cabling. </a:t>
            </a:r>
          </a:p>
          <a:p>
            <a:endParaRPr lang="en-US" sz="1200"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6813" indent="-287236" eaLnBrk="0" hangingPunct="0">
              <a:defRPr sz="2400">
                <a:solidFill>
                  <a:schemeClr val="tx1"/>
                </a:solidFill>
                <a:latin typeface="Arial" pitchFamily="34" charset="0"/>
              </a:defRPr>
            </a:lvl2pPr>
            <a:lvl3pPr marL="1148944" indent="-229789" eaLnBrk="0" hangingPunct="0">
              <a:defRPr sz="2400">
                <a:solidFill>
                  <a:schemeClr val="tx1"/>
                </a:solidFill>
                <a:latin typeface="Arial" pitchFamily="34" charset="0"/>
              </a:defRPr>
            </a:lvl3pPr>
            <a:lvl4pPr marL="1608521" indent="-229789" eaLnBrk="0" hangingPunct="0">
              <a:defRPr sz="2400">
                <a:solidFill>
                  <a:schemeClr val="tx1"/>
                </a:solidFill>
                <a:latin typeface="Arial" pitchFamily="34" charset="0"/>
              </a:defRPr>
            </a:lvl4pPr>
            <a:lvl5pPr marL="2068098" indent="-229789" eaLnBrk="0" hangingPunct="0">
              <a:defRPr sz="2400">
                <a:solidFill>
                  <a:schemeClr val="tx1"/>
                </a:solidFill>
                <a:latin typeface="Arial" pitchFamily="34" charset="0"/>
              </a:defRPr>
            </a:lvl5pPr>
            <a:lvl6pPr marL="2527676" indent="-229789" eaLnBrk="0" fontAlgn="base" hangingPunct="0">
              <a:spcBef>
                <a:spcPct val="0"/>
              </a:spcBef>
              <a:spcAft>
                <a:spcPct val="0"/>
              </a:spcAft>
              <a:defRPr sz="2400">
                <a:solidFill>
                  <a:schemeClr val="tx1"/>
                </a:solidFill>
                <a:latin typeface="Arial" pitchFamily="34" charset="0"/>
              </a:defRPr>
            </a:lvl6pPr>
            <a:lvl7pPr marL="2987253" indent="-229789" eaLnBrk="0" fontAlgn="base" hangingPunct="0">
              <a:spcBef>
                <a:spcPct val="0"/>
              </a:spcBef>
              <a:spcAft>
                <a:spcPct val="0"/>
              </a:spcAft>
              <a:defRPr sz="2400">
                <a:solidFill>
                  <a:schemeClr val="tx1"/>
                </a:solidFill>
                <a:latin typeface="Arial" pitchFamily="34" charset="0"/>
              </a:defRPr>
            </a:lvl7pPr>
            <a:lvl8pPr marL="3446831" indent="-229789" eaLnBrk="0" fontAlgn="base" hangingPunct="0">
              <a:spcBef>
                <a:spcPct val="0"/>
              </a:spcBef>
              <a:spcAft>
                <a:spcPct val="0"/>
              </a:spcAft>
              <a:defRPr sz="2400">
                <a:solidFill>
                  <a:schemeClr val="tx1"/>
                </a:solidFill>
                <a:latin typeface="Arial" pitchFamily="34" charset="0"/>
              </a:defRPr>
            </a:lvl8pPr>
            <a:lvl9pPr marL="3906408" indent="-229789" eaLnBrk="0" fontAlgn="base" hangingPunct="0">
              <a:spcBef>
                <a:spcPct val="0"/>
              </a:spcBef>
              <a:spcAft>
                <a:spcPct val="0"/>
              </a:spcAft>
              <a:defRPr sz="24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03A1431-2459-47A8-9E0E-92BA2F3ADCCB}" type="slidenum">
              <a:rPr kumimoji="0" sz="1200" b="0" i="0" u="none" strike="noStrike" kern="1200" cap="none" spc="0" normalizeH="0" baseline="0" noProof="0">
                <a:ln>
                  <a:noFill/>
                </a:ln>
                <a:solidFill>
                  <a:srgbClr val="4D4D4D"/>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4D4D4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1280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Also, we will change the way we have to select different cabling for different applications.  Eventually a converged building will mean that multiple building systems will be able to run over a single IT cabling infrastructure.  This will mean rapid deployment and reduced labor costs.</a:t>
            </a:r>
          </a:p>
        </p:txBody>
      </p:sp>
      <p:sp>
        <p:nvSpPr>
          <p:cNvPr id="4" name="Slide Number Placeholder 3"/>
          <p:cNvSpPr>
            <a:spLocks noGrp="1"/>
          </p:cNvSpPr>
          <p:nvPr>
            <p:ph type="sldNum" sz="quarter" idx="10"/>
          </p:nvPr>
        </p:nvSpPr>
        <p:spPr/>
        <p:txBody>
          <a:bodyPr/>
          <a:lstStyle/>
          <a:p>
            <a:pPr>
              <a:defRPr/>
            </a:pPr>
            <a:fld id="{79388411-CC68-410F-96BB-8A232BC3A30A}" type="slidenum">
              <a:rPr lang="en-US" altLang="en-US" smtClean="0"/>
              <a:pPr>
                <a:defRPr/>
              </a:pPr>
              <a:t>14</a:t>
            </a:fld>
            <a:endParaRPr lang="en-US" altLang="en-US"/>
          </a:p>
        </p:txBody>
      </p:sp>
    </p:spTree>
    <p:extLst>
      <p:ext uri="{BB962C8B-B14F-4D97-AF65-F5344CB8AC3E}">
        <p14:creationId xmlns:p14="http://schemas.microsoft.com/office/powerpoint/2010/main" val="342117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Carol: </a:t>
            </a:r>
            <a:r>
              <a:rPr lang="en-US" b="0" dirty="0"/>
              <a:t>Discuss cabling considerations for intelligent buildings:</a:t>
            </a:r>
            <a:endParaRPr lang="en-US" b="1" dirty="0"/>
          </a:p>
          <a:p>
            <a:endParaRPr lang="en-US" dirty="0"/>
          </a:p>
          <a:p>
            <a:r>
              <a:rPr lang="en-US" i="1" dirty="0"/>
              <a:t>Selecting cable for an intelligent building will be based on several factors including: manufacturer’s requirements, signal type, distance and location, power requirements, and the how long the building will be occupied.</a:t>
            </a:r>
          </a:p>
          <a:p>
            <a:endParaRPr lang="en-US" i="1" dirty="0"/>
          </a:p>
          <a:p>
            <a:r>
              <a:rPr lang="en-US" i="1" dirty="0"/>
              <a:t>Depending on the requirements of your facility, you may choose to run copper or fiber, but in many cases, you will need to use a hybrid solution.</a:t>
            </a:r>
          </a:p>
          <a:p>
            <a:endParaRPr lang="en-US" i="1" dirty="0"/>
          </a:p>
          <a:p>
            <a:pPr marL="171450" indent="-171450">
              <a:buFont typeface="Arial" panose="020B0604020202020204" pitchFamily="34" charset="0"/>
              <a:buChar char="•"/>
            </a:pPr>
            <a:r>
              <a:rPr lang="en-US" i="1" dirty="0"/>
              <a:t>Copper: Where Category 6</a:t>
            </a:r>
            <a:r>
              <a:rPr lang="en-US" i="1" baseline="-25000" dirty="0"/>
              <a:t>A</a:t>
            </a:r>
            <a:r>
              <a:rPr lang="en-US" i="1" dirty="0"/>
              <a:t>/Class E</a:t>
            </a:r>
            <a:r>
              <a:rPr lang="en-US" i="1" baseline="-25000" dirty="0"/>
              <a:t>A </a:t>
            </a:r>
            <a:r>
              <a:rPr lang="en-US" i="1" dirty="0"/>
              <a:t>cabling is not the minimum performance required, Category 6</a:t>
            </a:r>
            <a:r>
              <a:rPr lang="en-US" i="1" baseline="-25000" dirty="0"/>
              <a:t>A</a:t>
            </a:r>
            <a:r>
              <a:rPr lang="en-US" i="1" dirty="0"/>
              <a:t>/Class E</a:t>
            </a:r>
            <a:r>
              <a:rPr lang="en-US" i="1" baseline="-25000" dirty="0"/>
              <a:t>A </a:t>
            </a:r>
            <a:r>
              <a:rPr lang="en-US" i="1" dirty="0"/>
              <a:t>or higher performing cabling is recommended. Even if it is not required, remember that you want to design for the future and that means designing for increased bandwidth requirements as well.</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Fiber: OM3, OM$, and OM5 multimode fiber cable and all singlemode fiber are supported cable types for intelligent buildings.</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Wireless: Wireless designs make up a significant portion of many intelligent building designs. Just remember: the wireless system has to be supported by copper and fiber cables.</a:t>
            </a:r>
          </a:p>
          <a:p>
            <a:pPr marL="0" indent="0">
              <a:buFont typeface="Arial" panose="020B0604020202020204" pitchFamily="34" charset="0"/>
              <a:buNone/>
            </a:pPr>
            <a:endParaRPr lang="en-US" i="1"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Heather: </a:t>
            </a:r>
            <a:r>
              <a:rPr lang="en-US" b="0" dirty="0"/>
              <a:t>Move to the next slide.</a:t>
            </a:r>
            <a:endParaRPr lang="en-US" i="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E309E7-283E-4E1A-9EA4-74BE9F89FDCA}" type="slidenum">
              <a:rPr lang="en-US" smtClean="0"/>
              <a:t>15</a:t>
            </a:fld>
            <a:endParaRPr lang="en-US" dirty="0"/>
          </a:p>
        </p:txBody>
      </p:sp>
    </p:spTree>
    <p:extLst>
      <p:ext uri="{BB962C8B-B14F-4D97-AF65-F5344CB8AC3E}">
        <p14:creationId xmlns:p14="http://schemas.microsoft.com/office/powerpoint/2010/main" val="288756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Calibri" panose="020F0502020204030204" pitchFamily="34" charset="0"/>
              </a:rPr>
              <a:t>TIA TSB-162-A-2013</a:t>
            </a:r>
            <a:br>
              <a:rPr lang="en-US" sz="1000" dirty="0">
                <a:latin typeface="Calibri" panose="020F0502020204030204" pitchFamily="34" charset="0"/>
              </a:rPr>
            </a:br>
            <a:r>
              <a:rPr lang="en-US" sz="1000" dirty="0">
                <a:latin typeface="Calibri" panose="020F0502020204030204" pitchFamily="34" charset="0"/>
              </a:rPr>
              <a:t>Category 6A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E73C-E82E-47E2-A70D-2356CB0CD0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9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spcAft>
                <a:spcPts val="720"/>
              </a:spcAft>
            </a:pPr>
            <a:r>
              <a:rPr lang="en-US" sz="1800" dirty="0"/>
              <a:t>The MPTL is constructed by direct field termination of horizontal cabling at the device end with a modular plug - replacing the TO/SO and associated Work Area (WA) cord.</a:t>
            </a:r>
          </a:p>
          <a:p>
            <a:pPr>
              <a:spcAft>
                <a:spcPts val="720"/>
              </a:spcAft>
            </a:pPr>
            <a:r>
              <a:rPr lang="en-US" sz="1800" dirty="0"/>
              <a:t>ANSI/TIA-568.2-D requires that horizontal cable be terminated onto a TO.  In certain cases there may be a need to terminate horizontal cables directly to a plug.</a:t>
            </a:r>
          </a:p>
          <a:p>
            <a:pPr>
              <a:spcAft>
                <a:spcPts val="720"/>
              </a:spcAft>
            </a:pPr>
            <a:r>
              <a:rPr lang="en-US" sz="1800" dirty="0"/>
              <a:t>ANSI/BICSI-007 recognizes the MPTL and refers to it as a direct connection method, with or without an HCP.</a:t>
            </a:r>
          </a:p>
          <a:p>
            <a:pPr>
              <a:spcAft>
                <a:spcPts val="720"/>
              </a:spcAft>
            </a:pPr>
            <a:r>
              <a:rPr lang="en-US" sz="1800" dirty="0"/>
              <a:t>ANSI/TIA-862-B-2016 recognizes direct connections – should be limited to devices in fixed locations that are not expected to be replaced or required to be directly connected by the AHJ</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 cabling environment does not always benefit or allow for the additional cost and flexibility provided by Telecommunications Outlets (TOs) or Equipment Outlets (EOs) due to many variables including device density and mounting environments.  </a:t>
            </a:r>
            <a:r>
              <a:rPr lang="en-US" dirty="0">
                <a:solidFill>
                  <a:schemeClr val="bg1"/>
                </a:solidFill>
                <a:latin typeface="Arial"/>
                <a:cs typeface="Arial"/>
              </a:rPr>
              <a:t>TIA has introduced in the pending TIA-568.2-D (Annex F) an alternate topology entitled the Modular Plug Terminated Link (MPTL) to address this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Arial"/>
              <a:cs typeface="Arial"/>
            </a:endParaRPr>
          </a:p>
          <a:p>
            <a:r>
              <a:rPr lang="en-US" dirty="0"/>
              <a:t>In applications that extend</a:t>
            </a:r>
            <a:r>
              <a:rPr lang="en-US" baseline="0" dirty="0"/>
              <a:t> outside traditional voice and data applications, there are circumstances that do not allow a jack to outlet scenario on the device end.  BICSI 007 recognize these circumstances and allow for the horizontal cable to directly connect to a device.  This method creates a modified permanent link.</a:t>
            </a:r>
          </a:p>
          <a:p>
            <a:endParaRPr lang="en-US" baseline="0" dirty="0"/>
          </a:p>
          <a:p>
            <a:r>
              <a:rPr lang="en-US" dirty="0"/>
              <a:t>The direct</a:t>
            </a:r>
            <a:r>
              <a:rPr lang="en-US" baseline="0" dirty="0"/>
              <a:t> connect method can be used in the following scenarios:</a:t>
            </a:r>
          </a:p>
          <a:p>
            <a:pPr marL="176131" indent="-176131">
              <a:buFont typeface="Arial" panose="020B0604020202020204" pitchFamily="34" charset="0"/>
              <a:buChar char="•"/>
            </a:pPr>
            <a:r>
              <a:rPr lang="en-US" baseline="0" dirty="0"/>
              <a:t>In plenum spaces where an outlet or path cord are not rated plenum</a:t>
            </a:r>
          </a:p>
          <a:p>
            <a:pPr marL="176131" indent="-176131">
              <a:buFont typeface="Arial" panose="020B0604020202020204" pitchFamily="34" charset="0"/>
              <a:buChar char="•"/>
            </a:pPr>
            <a:r>
              <a:rPr lang="en-US" baseline="0" dirty="0"/>
              <a:t>When there is no room for a workstation outlet or patch cord</a:t>
            </a:r>
          </a:p>
          <a:p>
            <a:pPr marL="176131" indent="-176131">
              <a:buFont typeface="Arial" panose="020B0604020202020204" pitchFamily="34" charset="0"/>
              <a:buChar char="•"/>
            </a:pPr>
            <a:r>
              <a:rPr lang="en-US" baseline="0" dirty="0"/>
              <a:t>Where it is not safe or secure for an exposed outlet or patch cord</a:t>
            </a:r>
          </a:p>
          <a:p>
            <a:pPr marL="176131" indent="-176131">
              <a:buFont typeface="Arial" panose="020B0604020202020204" pitchFamily="34" charset="0"/>
              <a:buChar char="•"/>
            </a:pPr>
            <a:r>
              <a:rPr lang="en-US" baseline="0" dirty="0"/>
              <a:t>When the customer deems it is not aesthetically with the design of the facility</a:t>
            </a:r>
          </a:p>
          <a:p>
            <a:pPr marL="176131" indent="-176131">
              <a:buFont typeface="Arial" panose="020B0604020202020204" pitchFamily="34" charset="0"/>
              <a:buChar char="•"/>
            </a:pPr>
            <a:r>
              <a:rPr lang="en-US" baseline="0" dirty="0"/>
              <a:t>When the building system cable is enclosed in conduit and is directly attached to the building system equipment</a:t>
            </a:r>
            <a:endParaRPr lang="en-US" dirty="0">
              <a:solidFill>
                <a:schemeClr val="bg1"/>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CDC200-D770-4AF6-8971-F845EC3D7F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050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000" dirty="0">
                <a:latin typeface="Calibri" panose="020F0502020204030204" pitchFamily="34" charset="0"/>
                <a:ea typeface="ＭＳ Ｐゴシック" charset="0"/>
                <a:cs typeface="ＭＳ Ｐゴシック" charset="0"/>
              </a:rPr>
              <a:t>It is now the era of intelligent buildings – the Internet of Things – where virtually every device is connected to the network cabling infrastructure, allowing building systems to communicate via Internet Protocol, or IP, and many of these devices are being powered over the same cabling infrastructure using advanced Power over Ethernet technology.  </a:t>
            </a:r>
          </a:p>
          <a:p>
            <a:endParaRPr lang="en-US" sz="1000" dirty="0">
              <a:latin typeface="Calibri" panose="020F0502020204030204" pitchFamily="34" charset="0"/>
              <a:ea typeface="ＭＳ Ｐゴシック" charset="0"/>
              <a:cs typeface="ＭＳ Ｐゴシック" charset="0"/>
            </a:endParaRPr>
          </a:p>
          <a:p>
            <a:pPr defTabSz="931774">
              <a:defRPr/>
            </a:pPr>
            <a:r>
              <a:rPr lang="en-US" sz="1000" dirty="0">
                <a:latin typeface="Calibri" panose="020F0502020204030204" pitchFamily="34" charset="0"/>
                <a:ea typeface="ＭＳ Ｐゴシック" charset="0"/>
                <a:cs typeface="ＭＳ Ｐゴシック" charset="0"/>
              </a:rPr>
              <a:t>Many of these IP-based and PoE-based devices, including lights, security cameras, wireless access points, digital displays, distributed antenna systems and building automation controls --  can be connected using plug-terminated links rather than connecting to the network via boxes, outlets and patch cords. </a:t>
            </a:r>
          </a:p>
          <a:p>
            <a:pPr defTabSz="931774">
              <a:defRPr/>
            </a:pPr>
            <a:endParaRPr lang="en-US" sz="1000" dirty="0">
              <a:latin typeface="Calibri" panose="020F0502020204030204" pitchFamily="34" charset="0"/>
              <a:ea typeface="ＭＳ Ｐゴシック" charset="0"/>
              <a:cs typeface="ＭＳ Ｐゴシック" charset="0"/>
            </a:endParaRPr>
          </a:p>
          <a:p>
            <a:pPr defTabSz="931774">
              <a:defRPr/>
            </a:pPr>
            <a:r>
              <a:rPr lang="en-US" sz="1000" dirty="0">
                <a:latin typeface="Calibri" panose="020F0502020204030204" pitchFamily="34" charset="0"/>
                <a:ea typeface="ＭＳ Ｐゴシック" charset="0"/>
                <a:cs typeface="ＭＳ Ｐゴシック" charset="0"/>
              </a:rPr>
              <a:t>Z-PLUG terminated links are especially ideal for connecting to the latest 802.11ac Wi-Fi access points that require Category 6A cabling and higher levels of remote power delivery. </a:t>
            </a:r>
          </a:p>
          <a:p>
            <a:r>
              <a:rPr lang="en-US" sz="1000" dirty="0">
                <a:latin typeface="Calibri" panose="020F0502020204030204" pitchFamily="34" charset="0"/>
                <a:ea typeface="ＭＳ Ｐゴシック" charset="0"/>
                <a:cs typeface="ＭＳ Ｐゴシック" charset="0"/>
              </a:rPr>
              <a:t> </a:t>
            </a:r>
          </a:p>
          <a:p>
            <a:r>
              <a:rPr lang="en-US" sz="1000" dirty="0">
                <a:latin typeface="Calibri" panose="020F0502020204030204" pitchFamily="34" charset="0"/>
              </a:rPr>
              <a:t>Not all devices need outlets and equipment cords</a:t>
            </a:r>
          </a:p>
          <a:p>
            <a:pPr lvl="1"/>
            <a:r>
              <a:rPr lang="en-US" sz="1000" dirty="0">
                <a:latin typeface="Calibri" panose="020F0502020204030204" pitchFamily="34" charset="0"/>
              </a:rPr>
              <a:t>LED lights, cameras, access points, DAS, digital displays make more sense to be connected directly using plug terminated links rather than boxes, outlets and patch cords</a:t>
            </a:r>
          </a:p>
          <a:p>
            <a:endParaRPr lang="en-US" sz="1000" dirty="0">
              <a:latin typeface="Calibri" panose="020F0502020204030204" pitchFamily="34" charset="0"/>
            </a:endParaRPr>
          </a:p>
          <a:p>
            <a:r>
              <a:rPr lang="en-US" sz="1000" dirty="0">
                <a:latin typeface="Calibri" panose="020F0502020204030204" pitchFamily="34" charset="0"/>
              </a:rPr>
              <a:t>Considerations</a:t>
            </a:r>
          </a:p>
          <a:p>
            <a:pPr lvl="1"/>
            <a:r>
              <a:rPr lang="en-US" sz="1000" dirty="0">
                <a:latin typeface="Calibri" panose="020F0502020204030204" pitchFamily="34" charset="0"/>
              </a:rPr>
              <a:t>Low-profile designs for devices like cameras that have limited space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AD870-7421-468C-95FE-247A043BB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560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896">
              <a:defRPr/>
            </a:pPr>
            <a:r>
              <a:rPr lang="en-US" sz="1000" dirty="0">
                <a:latin typeface="Arial" panose="020B0604020202020204" pitchFamily="34" charset="0"/>
                <a:cs typeface="Arial" panose="020B0604020202020204" pitchFamily="34" charset="0"/>
              </a:rPr>
              <a:t>Four-pair powering is the key to delivering more power with greater efficiency because there are fewer losses.</a:t>
            </a:r>
          </a:p>
          <a:p>
            <a:pPr defTabSz="921896">
              <a:defRPr/>
            </a:pPr>
            <a:endParaRPr lang="en-US" sz="1000" dirty="0">
              <a:latin typeface="Arial" panose="020B0604020202020204" pitchFamily="34" charset="0"/>
              <a:cs typeface="Arial" panose="020B0604020202020204" pitchFamily="34" charset="0"/>
            </a:endParaRPr>
          </a:p>
          <a:p>
            <a:pPr defTabSz="921896">
              <a:defRPr/>
            </a:pPr>
            <a:r>
              <a:rPr lang="en-US" sz="1000" dirty="0">
                <a:latin typeface="Arial" panose="020B0604020202020204" pitchFamily="34" charset="0"/>
                <a:cs typeface="Arial" panose="020B0604020202020204" pitchFamily="34" charset="0"/>
              </a:rPr>
              <a:t>IEEE 802.3 operating voltages are in the 48-55Vdc range.</a:t>
            </a:r>
          </a:p>
          <a:p>
            <a:endParaRPr lang="en-US" sz="1000" dirty="0">
              <a:latin typeface="Arial" panose="020B0604020202020204" pitchFamily="34" charset="0"/>
              <a:cs typeface="Arial" panose="020B0604020202020204" pitchFamily="34" charset="0"/>
            </a:endParaRPr>
          </a:p>
          <a:p>
            <a:pPr defTabSz="921896">
              <a:defRPr/>
            </a:pPr>
            <a:r>
              <a:rPr lang="en-US" sz="1000" dirty="0">
                <a:latin typeface="Arial" panose="020B0604020202020204" pitchFamily="34" charset="0"/>
                <a:cs typeface="Arial" panose="020B0604020202020204" pitchFamily="34" charset="0"/>
              </a:rPr>
              <a:t>Power over HDBaseT (POH) enables the transmission of DC power in conjunction with data signals over a single balanced twisted-pair cable to a distance of up to 100 meters/328 feet. The POH standard is based on Type 2 PoE, with the appropriate modifications to enable safe delivery of up to 100 watts (W) over the four-pairs of the cable, as necessary.</a:t>
            </a:r>
          </a:p>
          <a:p>
            <a:pPr defTabSz="921896">
              <a:defRPr/>
            </a:pPr>
            <a:endParaRPr lang="en-US" sz="1000" dirty="0">
              <a:latin typeface="Arial" panose="020B0604020202020204" pitchFamily="34" charset="0"/>
              <a:cs typeface="Arial" panose="020B0604020202020204" pitchFamily="34" charset="0"/>
            </a:endParaRPr>
          </a:p>
          <a:p>
            <a:pPr defTabSz="921896">
              <a:defRPr/>
            </a:pPr>
            <a:r>
              <a:rPr lang="en-US" sz="1000" dirty="0">
                <a:latin typeface="Arial" panose="020B0604020202020204" pitchFamily="34" charset="0"/>
                <a:cs typeface="Arial" panose="020B0604020202020204" pitchFamily="34" charset="0"/>
              </a:rPr>
              <a:t>In a typical POH implementation, the power source equipment (PSE) is installed and powered by a 50- to 57-volt DC power supply, and all powered devices (PDs) then receive power directly over the HDBaseT link. </a:t>
            </a:r>
          </a:p>
          <a:p>
            <a:pPr defTabSz="921896">
              <a:defRPr/>
            </a:pPr>
            <a:endParaRPr lang="en-US" sz="1000" dirty="0">
              <a:latin typeface="Arial" panose="020B0604020202020204" pitchFamily="34" charset="0"/>
              <a:cs typeface="Arial" panose="020B0604020202020204" pitchFamily="34" charset="0"/>
            </a:endParaRPr>
          </a:p>
          <a:p>
            <a:pPr defTabSz="921896">
              <a:defRPr/>
            </a:pPr>
            <a:r>
              <a:rPr lang="en-US" sz="1000" dirty="0">
                <a:latin typeface="Arial" panose="020B0604020202020204" pitchFamily="34" charset="0"/>
                <a:cs typeface="Arial" panose="020B0604020202020204" pitchFamily="34" charset="0"/>
              </a:rPr>
              <a:t>IEEE 802.3bt Type 3 and Type 4 is on track to publish in April 2017. DTE powering is intended to provide a 10BASE-T, 100BASE-TX, 1000BASE-T, 2.5GBASE-T, 5GBASE-T, or 10GBASE-T device with a single interface to both the data it requires and the power to process this data.</a:t>
            </a:r>
          </a:p>
        </p:txBody>
      </p:sp>
      <p:sp>
        <p:nvSpPr>
          <p:cNvPr id="4" name="Slide Number Placeholder 3"/>
          <p:cNvSpPr>
            <a:spLocks noGrp="1"/>
          </p:cNvSpPr>
          <p:nvPr>
            <p:ph type="sldNum" sz="quarter" idx="10"/>
          </p:nvPr>
        </p:nvSpPr>
        <p:spPr/>
        <p:txBody>
          <a:bodyPr/>
          <a:lstStyle/>
          <a:p>
            <a:pPr defTabSz="939363">
              <a:defRPr/>
            </a:pPr>
            <a:fld id="{8D4AED83-BC7F-48F0-8C1B-3DF1685A210B}" type="slidenum">
              <a:rPr lang="en-US">
                <a:solidFill>
                  <a:prstClr val="black"/>
                </a:solidFill>
                <a:latin typeface="Calibri" panose="020F0502020204030204"/>
              </a:rPr>
              <a:pPr defTabSz="939363">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3293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62B40-24B0-420B-8F97-4FA7F443F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73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309E7-283E-4E1A-9EA4-74BE9F89FDCA}" type="slidenum">
              <a:rPr lang="en-US" smtClean="0"/>
              <a:t>23</a:t>
            </a:fld>
            <a:endParaRPr lang="en-US" dirty="0"/>
          </a:p>
        </p:txBody>
      </p:sp>
    </p:spTree>
    <p:extLst>
      <p:ext uri="{BB962C8B-B14F-4D97-AF65-F5344CB8AC3E}">
        <p14:creationId xmlns:p14="http://schemas.microsoft.com/office/powerpoint/2010/main" val="4002777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939363">
              <a:defRPr/>
            </a:pPr>
            <a:endParaRPr lang="en-US" b="1" dirty="0"/>
          </a:p>
          <a:p>
            <a:pPr defTabSz="939363">
              <a:defRPr/>
            </a:pPr>
            <a:endParaRPr lang="en-US" dirty="0"/>
          </a:p>
          <a:p>
            <a:r>
              <a:rPr lang="en-US" sz="1200" dirty="0"/>
              <a:t>Standards bodies are providing guidelines. Recognizing cable rating of 60 degrees centigrade as a bench mark.</a:t>
            </a:r>
          </a:p>
          <a:p>
            <a:endParaRPr lang="en-US" sz="1200" dirty="0"/>
          </a:p>
          <a:p>
            <a:r>
              <a:rPr lang="en-US" sz="1200" b="1" dirty="0"/>
              <a:t>NEC</a:t>
            </a:r>
            <a:r>
              <a:rPr lang="en-US" sz="1200" dirty="0"/>
              <a:t> (NFPA 70) is the benchmark for safe electrical design installation and inspection to protect people and property from electrical hazards.</a:t>
            </a:r>
          </a:p>
          <a:p>
            <a:endParaRPr lang="en-US" sz="1200" dirty="0"/>
          </a:p>
          <a:p>
            <a:r>
              <a:rPr lang="en-US" sz="1200" dirty="0"/>
              <a:t>Code – enforceable by AHJ (whoever that might be – building inspector, fire marshal, local or county agency – supersedes any standard) Code does not consider or care about cables’ ability to carry signals from one point to another.  New sections in 310, 725 and 840 which in a nutshell state that cables have to be rated for 60 degree centigrade or properly marked and then requires compliance to a new </a:t>
            </a:r>
            <a:r>
              <a:rPr lang="en-US" sz="1200" dirty="0" err="1"/>
              <a:t>ampicity</a:t>
            </a:r>
            <a:r>
              <a:rPr lang="en-US" sz="1200" dirty="0"/>
              <a:t> table provide markings, and an </a:t>
            </a:r>
            <a:r>
              <a:rPr lang="en-US" sz="1200" dirty="0" err="1"/>
              <a:t>ampacity</a:t>
            </a:r>
            <a:r>
              <a:rPr lang="en-US" sz="1200" dirty="0"/>
              <a:t> table 725.144 and 840.166 were prompted by SAFETY concerns about the heating of communications cable carry power</a:t>
            </a:r>
          </a:p>
          <a:p>
            <a:endParaRPr lang="en-US" sz="1200" dirty="0"/>
          </a:p>
          <a:p>
            <a:r>
              <a:rPr lang="en-US" sz="1200" dirty="0"/>
              <a:t>725.144 – </a:t>
            </a:r>
            <a:r>
              <a:rPr lang="en-US" sz="1200" dirty="0" err="1"/>
              <a:t>Ampacity</a:t>
            </a:r>
            <a:r>
              <a:rPr lang="en-US" sz="1200" dirty="0"/>
              <a:t> table of each conductor (in Amps) in a 4-pair Class 2 or Class 3 data cables, based on copper conductors at ambient temperatures of 30 degrees C (86 degrees F) with all conductors in all cables carrying currents – 60°C (140°F); 75°C (167°F) and 90°C (194°F) rated cables</a:t>
            </a:r>
          </a:p>
          <a:p>
            <a:endParaRPr lang="en-GB" sz="1200" dirty="0"/>
          </a:p>
          <a:p>
            <a:r>
              <a:rPr lang="en-US" sz="1200" b="1" dirty="0"/>
              <a:t>TIA</a:t>
            </a:r>
            <a:r>
              <a:rPr lang="en-US" sz="1200" dirty="0"/>
              <a:t> also provides maximum current capacity guidelines to insure that the balanced twisted pair cable installations meet the installation requirements of ANSI/TIA-568-C.2 and requirements for pathways and spaces in ANSI/TIA-569-D will function properly for data and remote power delivery.</a:t>
            </a:r>
          </a:p>
          <a:p>
            <a:endParaRPr lang="en-US" sz="1200" dirty="0"/>
          </a:p>
          <a:p>
            <a:r>
              <a:rPr lang="en-US" sz="1200" dirty="0"/>
              <a:t>Focuses on de-rating of cable in a bundle and gives installation guidelines for bundles.  Defines bundle sizes for Cat 5e, 6, 6a and 8 and includes cable with conductor size of 26 AWG.  </a:t>
            </a:r>
          </a:p>
          <a:p>
            <a:endParaRPr lang="en-US" sz="1200" dirty="0"/>
          </a:p>
          <a:p>
            <a:r>
              <a:rPr lang="en-US" sz="1200" dirty="0"/>
              <a:t>Provides a table of maximum current per pair that the cable can support without exceeding the allow cable temperature rise.  Cable bundle not to exceed 100 cables.</a:t>
            </a:r>
          </a:p>
          <a:p>
            <a:endParaRPr lang="en-US" sz="1200" dirty="0"/>
          </a:p>
          <a:p>
            <a:r>
              <a:rPr lang="en-US" sz="1200" dirty="0"/>
              <a:t>Specifies 15°C as the maximum allowed temperature rise above </a:t>
            </a:r>
            <a:r>
              <a:rPr lang="en-US" sz="1200" dirty="0" err="1"/>
              <a:t>ambiant</a:t>
            </a:r>
            <a:r>
              <a:rPr lang="en-US" sz="1200" dirty="0"/>
              <a:t> temperature of 45 degrees C given a cable temperature rating of 60 degrees C </a:t>
            </a:r>
          </a:p>
          <a:p>
            <a:endParaRPr lang="en-US" sz="1200" dirty="0"/>
          </a:p>
          <a:p>
            <a:r>
              <a:rPr lang="en-US" sz="1200" dirty="0"/>
              <a:t>Provides temperature rise for category cable versus the number of energized pairs in a 100 cable bundle</a:t>
            </a:r>
          </a:p>
          <a:p>
            <a:r>
              <a:rPr lang="en-US" dirty="0"/>
              <a:t>Guidelines for Supporting Power Delivery Over Balanced Twisted-Pair Cabling</a:t>
            </a:r>
          </a:p>
          <a:p>
            <a:r>
              <a:rPr lang="en-US" dirty="0"/>
              <a:t>Category 6A or higher performance 4-pair balanced twisted-pair cabling is recommended for new installations delivering remote power</a:t>
            </a:r>
          </a:p>
          <a:p>
            <a:pPr lvl="1"/>
            <a:r>
              <a:rPr lang="en-US" dirty="0"/>
              <a:t>Larger conductor sizes and shields reduce dc loop resistance and improve both energy consumption and heating</a:t>
            </a:r>
          </a:p>
          <a:p>
            <a:r>
              <a:rPr lang="en-US" dirty="0"/>
              <a:t>The maximum ambient temperature along the link (length of at least 1m) should be used as the basis for the calculation</a:t>
            </a:r>
          </a:p>
          <a:p>
            <a:r>
              <a:rPr lang="en-US" dirty="0"/>
              <a:t>The standard presumes a maximum ambient temperature of 45°C in conjunction with cabling with a maximum rating of 60°C, thus allowing a maximum temperature rise of 15 °C on any cable within the bundle due to dc powering</a:t>
            </a:r>
          </a:p>
          <a:p>
            <a:endParaRPr lang="en-US" sz="1200" dirty="0"/>
          </a:p>
          <a:p>
            <a:endParaRPr lang="en-GB" dirty="0"/>
          </a:p>
        </p:txBody>
      </p:sp>
      <p:sp>
        <p:nvSpPr>
          <p:cNvPr id="4" name="Slide Number Placeholder 3"/>
          <p:cNvSpPr>
            <a:spLocks noGrp="1"/>
          </p:cNvSpPr>
          <p:nvPr>
            <p:ph type="sldNum" sz="quarter" idx="10"/>
          </p:nvPr>
        </p:nvSpPr>
        <p:spPr/>
        <p:txBody>
          <a:bodyPr/>
          <a:lstStyle/>
          <a:p>
            <a:pPr defTabSz="939363">
              <a:defRPr/>
            </a:pPr>
            <a:fld id="{FE92268A-E701-49DA-BF08-4420C55CBCF8}" type="slidenum">
              <a:rPr lang="en-US">
                <a:solidFill>
                  <a:prstClr val="black"/>
                </a:solidFill>
                <a:latin typeface="Calibri" panose="020F0502020204030204"/>
              </a:rPr>
              <a:pPr defTabSz="939363">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39027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Carol: </a:t>
            </a:r>
            <a:r>
              <a:rPr lang="en-US" b="0" dirty="0"/>
              <a:t>Transition to space considerations:</a:t>
            </a:r>
            <a:endParaRPr lang="en-US" b="1" dirty="0"/>
          </a:p>
          <a:p>
            <a:endParaRPr lang="en-US" dirty="0"/>
          </a:p>
          <a:p>
            <a:r>
              <a:rPr lang="en-US" i="1" dirty="0"/>
              <a:t>You will also have to determine how to plan your telecommunications spaces.</a:t>
            </a:r>
          </a:p>
          <a:p>
            <a:endParaRPr lang="en-US" i="1" dirty="0"/>
          </a:p>
          <a:p>
            <a:r>
              <a:rPr lang="en-US" i="1" dirty="0"/>
              <a:t>While every building is different in terms of security, planning the spaces should always follow basic guidelines and best practices:</a:t>
            </a:r>
          </a:p>
          <a:p>
            <a:endParaRPr lang="en-US" i="1" dirty="0"/>
          </a:p>
          <a:p>
            <a:pPr marL="171450" indent="-171450">
              <a:buFont typeface="Arial" panose="020B0604020202020204" pitchFamily="34" charset="0"/>
              <a:buChar char="•"/>
            </a:pPr>
            <a:r>
              <a:rPr lang="en-US" i="1" dirty="0"/>
              <a:t>All spaces must meet applicable code and standards requirements.</a:t>
            </a:r>
          </a:p>
          <a:p>
            <a:pPr marL="171450" indent="-171450">
              <a:buFont typeface="Arial" panose="020B0604020202020204" pitchFamily="34" charset="0"/>
              <a:buChar char="•"/>
            </a:pPr>
            <a:r>
              <a:rPr lang="en-US" i="1" dirty="0"/>
              <a:t>The space should be protected from unauthorized or unnecessary access or damage. In this example, the ER is located in the center of the building away from exterior walls and spaces such as mailrooms.</a:t>
            </a:r>
          </a:p>
          <a:p>
            <a:pPr marL="171450" indent="-171450">
              <a:buFont typeface="Arial" panose="020B0604020202020204" pitchFamily="34" charset="0"/>
              <a:buChar char="•"/>
            </a:pPr>
            <a:r>
              <a:rPr lang="en-US" i="1" dirty="0"/>
              <a:t>To the best of your ability, different systems should be segmented within a space—different walls, different racks, etc.</a:t>
            </a:r>
          </a:p>
          <a:p>
            <a:pPr marL="171450" indent="-171450">
              <a:buFont typeface="Arial" panose="020B0604020202020204" pitchFamily="34" charset="0"/>
              <a:buChar char="•"/>
            </a:pPr>
            <a:r>
              <a:rPr lang="en-US" i="1" dirty="0"/>
              <a:t>Finally, when you design, you want design for the room that is needed in 10-15 years. </a:t>
            </a:r>
          </a:p>
          <a:p>
            <a:pPr marL="514350" lvl="1" indent="-171450">
              <a:buFont typeface="Arial" panose="020B0604020202020204" pitchFamily="34" charset="0"/>
              <a:buChar char="•"/>
            </a:pPr>
            <a:r>
              <a:rPr lang="en-US" i="1" dirty="0"/>
              <a:t>This planning should include leaving space for new racks, cabinets, and additional cabling. </a:t>
            </a:r>
          </a:p>
          <a:p>
            <a:pPr marL="514350" lvl="1" indent="-171450">
              <a:buFont typeface="Arial" panose="020B0604020202020204" pitchFamily="34" charset="0"/>
              <a:buChar char="•"/>
            </a:pPr>
            <a:r>
              <a:rPr lang="en-US" i="1" dirty="0"/>
              <a:t>It is also good to anticipate that you may eventually outgrow even that space and locate the room near other soft spaces such as meeting and storage rooms. This allows an organization to use the space up to the point that it is needed for expansion rather than simply leaving it empty within the ER or TR.</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Heather: </a:t>
            </a:r>
            <a:r>
              <a:rPr lang="en-US" b="0" dirty="0"/>
              <a:t>Move to the next slide.</a:t>
            </a:r>
            <a:endParaRPr lang="en-US" i="1"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309E7-283E-4E1A-9EA4-74BE9F89F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820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892280" eaLnBrk="1" hangingPunct="1">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8DED05-BDAB-43F1-BFE3-3CC9F391A0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898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97" eaLnBrk="1" hangingPunct="1">
              <a:defRPr/>
            </a:pPr>
            <a:r>
              <a:rPr lang="en-US" sz="1000" dirty="0">
                <a:latin typeface="Arial" panose="020B0604020202020204" pitchFamily="34" charset="0"/>
                <a:cs typeface="Arial" panose="020B0604020202020204" pitchFamily="34" charset="0"/>
              </a:rPr>
              <a:t>As shown here, the length reduction for Category 6A F/UTP horizontal cable at 60ºC is 7 meters, which means reducing maximum link length from 90 meters to 83 meters.  Furthermore, Category</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6A F/UTP horizontal cable may be used to support remote powering currents up to 600mA applied to all four pairs up to 60ºC.  Category 6A F/UTP cabling solutions require less than half the length de‑rating than Category 6A UTP cables at 60°C (140°F).</a:t>
            </a:r>
          </a:p>
          <a:p>
            <a:pPr defTabSz="897397" eaLnBrk="1" hangingPunct="1">
              <a:defRPr/>
            </a:pPr>
            <a:endParaRPr lang="en-US" sz="1000" dirty="0">
              <a:latin typeface="Arial" panose="020B0604020202020204" pitchFamily="34" charset="0"/>
              <a:cs typeface="Arial" panose="020B0604020202020204" pitchFamily="34" charset="0"/>
            </a:endParaRPr>
          </a:p>
          <a:p>
            <a:pPr defTabSz="897397" eaLnBrk="1" hangingPunct="1">
              <a:defRPr/>
            </a:pPr>
            <a:r>
              <a:rPr lang="en-US" sz="1000" dirty="0">
                <a:latin typeface="Arial" panose="020B0604020202020204" pitchFamily="34" charset="0"/>
                <a:cs typeface="Arial" panose="020B0604020202020204" pitchFamily="34" charset="0"/>
              </a:rPr>
              <a:t>Note that the TIA profiles from 60ºC to 70ºC are extrapolated assuming that the de-rating coefficients do not change and are provided for reference only.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8DED05-BDAB-43F1-BFE3-3CC9F391A0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758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t>Standards bodies are providing guidelines. Recognizing cable rating of 60 degrees centigrade as a bench mark.</a:t>
            </a:r>
          </a:p>
          <a:p>
            <a:endParaRPr lang="en-US" sz="1200" dirty="0"/>
          </a:p>
          <a:p>
            <a:r>
              <a:rPr lang="en-US" sz="1200" b="1" dirty="0"/>
              <a:t>NEC</a:t>
            </a:r>
            <a:r>
              <a:rPr lang="en-US" sz="1200" dirty="0"/>
              <a:t> (NFPA 70) is the benchmark for safe electrical design installation and inspection to protect people and property from electrical hazards.</a:t>
            </a:r>
          </a:p>
          <a:p>
            <a:endParaRPr lang="en-US" sz="1200" dirty="0"/>
          </a:p>
          <a:p>
            <a:r>
              <a:rPr lang="en-US" sz="1200" dirty="0"/>
              <a:t>Code – enforceable by AHJ (whoever that might be – building inspector, fire marshal, local or county agency – supersedes any standard) Code does not consider or care about cables’ ability to carry signals from one point to another.  New sections in 310, 725 and 840 which in a nutshell state that cables have to be rated for 60 degree centigrade or properly marked and then requires compliance to a new </a:t>
            </a:r>
            <a:r>
              <a:rPr lang="en-US" sz="1200" dirty="0" err="1"/>
              <a:t>ampicity</a:t>
            </a:r>
            <a:r>
              <a:rPr lang="en-US" sz="1200" dirty="0"/>
              <a:t> table provide markings, and an </a:t>
            </a:r>
            <a:r>
              <a:rPr lang="en-US" sz="1200" dirty="0" err="1"/>
              <a:t>ampacity</a:t>
            </a:r>
            <a:r>
              <a:rPr lang="en-US" sz="1200" dirty="0"/>
              <a:t> table 725.144 and 840.166 were prompted by SAFETY concerns about the heating of communications cable carry power</a:t>
            </a:r>
          </a:p>
          <a:p>
            <a:endParaRPr lang="en-US" sz="1200" dirty="0"/>
          </a:p>
          <a:p>
            <a:r>
              <a:rPr lang="en-US" sz="1200" dirty="0"/>
              <a:t>725.144 – </a:t>
            </a:r>
            <a:r>
              <a:rPr lang="en-US" sz="1200" dirty="0" err="1"/>
              <a:t>Ampacity</a:t>
            </a:r>
            <a:r>
              <a:rPr lang="en-US" sz="1200" dirty="0"/>
              <a:t> table of each conductor (in Amps) in a 4-pair Class 2 or Class 3 data cables, based on copper conductors at ambient temperatures of 30 degrees C (86 degrees F) with all conductors in all cables carrying currents – 60°C (140°F); 75°C (167°F) and 90°C (194°F) rated cables</a:t>
            </a:r>
          </a:p>
          <a:p>
            <a:endParaRPr lang="en-GB" sz="1200" dirty="0"/>
          </a:p>
          <a:p>
            <a:r>
              <a:rPr lang="en-US" sz="1200" b="1" dirty="0"/>
              <a:t>TIA</a:t>
            </a:r>
            <a:r>
              <a:rPr lang="en-US" sz="1200" dirty="0"/>
              <a:t> also provides maximum current capacity guidelines to insure that the balanced twisted pair cable installations meet the installation requirements of ANSI/TIA-568-C.2 and requirements for pathways and spaces in ANSI/TIA-569-D will function properly for data and remote power delivery.</a:t>
            </a:r>
          </a:p>
          <a:p>
            <a:endParaRPr lang="en-US" sz="1200" dirty="0"/>
          </a:p>
          <a:p>
            <a:r>
              <a:rPr lang="en-US" sz="1200" dirty="0"/>
              <a:t>Focuses on de-rating of cable in a bundle and gives installation guidelines for bundles.  Defines bundle sizes for Cat 5e, 6, 6a and 8 and includes cable with conductor size of 26 AWG.  </a:t>
            </a:r>
          </a:p>
          <a:p>
            <a:endParaRPr lang="en-US" sz="1200" dirty="0"/>
          </a:p>
          <a:p>
            <a:r>
              <a:rPr lang="en-US" sz="1200" dirty="0"/>
              <a:t>Provides a table of maximum current per pair that the cable can support without exceeding the allow cable temperature rise.  Cable bundle not to exceed 100 cables.</a:t>
            </a:r>
          </a:p>
          <a:p>
            <a:endParaRPr lang="en-US" sz="1200" dirty="0"/>
          </a:p>
          <a:p>
            <a:r>
              <a:rPr lang="en-US" sz="1200" dirty="0"/>
              <a:t>Specifies 15°C as the maximum allowed temperature rise above </a:t>
            </a:r>
            <a:r>
              <a:rPr lang="en-US" sz="1200" dirty="0" err="1"/>
              <a:t>ambiant</a:t>
            </a:r>
            <a:r>
              <a:rPr lang="en-US" sz="1200" dirty="0"/>
              <a:t> temperature of 45 degrees C given a cable temperature rating of 60 degrees C </a:t>
            </a:r>
          </a:p>
          <a:p>
            <a:endParaRPr lang="en-US" sz="1200" dirty="0"/>
          </a:p>
          <a:p>
            <a:r>
              <a:rPr lang="en-US" sz="1200" dirty="0"/>
              <a:t>Provides temperature rise for category cable versus the number of energized pairs in a 100 cable bundle</a:t>
            </a:r>
          </a:p>
          <a:p>
            <a:r>
              <a:rPr lang="en-US" dirty="0"/>
              <a:t>Guidelines for Supporting Power Delivery Over Balanced Twisted-Pair Cabling</a:t>
            </a:r>
          </a:p>
          <a:p>
            <a:r>
              <a:rPr lang="en-US" dirty="0"/>
              <a:t>Category 6A or higher performance 4-pair balanced twisted-pair cabling is recommended for new installations delivering remote power</a:t>
            </a:r>
          </a:p>
          <a:p>
            <a:pPr lvl="1"/>
            <a:r>
              <a:rPr lang="en-US" dirty="0"/>
              <a:t>Larger conductor sizes and shields reduce dc loop resistance and improve both energy consumption and heating</a:t>
            </a:r>
          </a:p>
          <a:p>
            <a:r>
              <a:rPr lang="en-US" dirty="0"/>
              <a:t>The maximum ambient temperature along the link (length of at least 1m) should be used as the basis for the calculation</a:t>
            </a:r>
          </a:p>
          <a:p>
            <a:r>
              <a:rPr lang="en-US" dirty="0"/>
              <a:t>The standard presumes a maximum ambient temperature of 45°C in conjunction with cabling with a maximum rating of 60°C, thus allowing a maximum temperature rise of 15 °C on any cable within the bundle due to dc powering</a:t>
            </a:r>
          </a:p>
          <a:p>
            <a:endParaRPr lang="en-US"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2268A-E701-49DA-BF08-4420C55CBC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052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Times New Roman" pitchFamily="18" charset="0"/>
              </a:rPr>
              <a:t>The rapid expansion and adoption of remote powering led to many contentious discussions within the National Fire Protection Agency in the development of the 2017 edition of the NFPA 70® National Electrical Code® (NEC).  The end result was a new Article 840, Part VI requirement addressing premise powering of communications equipment over communications cable.</a:t>
            </a:r>
          </a:p>
          <a:p>
            <a:endParaRPr lang="en-US" sz="1300" dirty="0">
              <a:latin typeface="Times New Roman" pitchFamily="18" charset="0"/>
            </a:endParaRPr>
          </a:p>
          <a:p>
            <a:r>
              <a:rPr lang="en-US" sz="1300" dirty="0">
                <a:latin typeface="Times New Roman" pitchFamily="18" charset="0"/>
              </a:rPr>
              <a:t>The text highlighted in red is important – this article only applies when the power supplied is greater than 60W, so let’s quickly review what this will apply to.</a:t>
            </a:r>
            <a:endParaRPr lang="en-US" dirty="0"/>
          </a:p>
        </p:txBody>
      </p:sp>
      <p:sp>
        <p:nvSpPr>
          <p:cNvPr id="4" name="Slide Number Placeholder 3"/>
          <p:cNvSpPr>
            <a:spLocks noGrp="1"/>
          </p:cNvSpPr>
          <p:nvPr>
            <p:ph type="sldNum" sz="quarter" idx="10"/>
          </p:nvPr>
        </p:nvSpPr>
        <p:spPr/>
        <p:txBody>
          <a:bodyPr/>
          <a:lstStyle/>
          <a:p>
            <a:pPr defTabSz="939363">
              <a:defRPr/>
            </a:pPr>
            <a:fld id="{F38C4115-A8AB-4E04-AF2F-96F361825BD4}" type="slidenum">
              <a:rPr lang="en-US">
                <a:solidFill>
                  <a:prstClr val="black"/>
                </a:solidFill>
                <a:latin typeface="Calibri" panose="020F0502020204030204"/>
              </a:rPr>
              <a:pPr defTabSz="939363">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25164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maximum ampacity that may be carried by a cable conductor is determined by the conductor gage (AWG) size, number of 4-pair cables in a bundle, and the mechanical temperature rating of the cable as provided within Table 725.144 of the NEC as shown. A couple items to</a:t>
            </a:r>
            <a:r>
              <a:rPr lang="en-US" baseline="0" dirty="0"/>
              <a:t> note:</a:t>
            </a:r>
          </a:p>
          <a:p>
            <a:pPr marL="352261" indent="-352261">
              <a:buAutoNum type="arabicPeriod"/>
            </a:pPr>
            <a:r>
              <a:rPr lang="en-US" dirty="0"/>
              <a:t>This table is based on an ambient temperature of 30° C (86° F)</a:t>
            </a:r>
          </a:p>
          <a:p>
            <a:pPr marL="352261" indent="-352261" defTabSz="939363" eaLnBrk="0" fontAlgn="base" hangingPunct="0">
              <a:spcBef>
                <a:spcPct val="30000"/>
              </a:spcBef>
              <a:spcAft>
                <a:spcPct val="0"/>
              </a:spcAft>
              <a:buFontTx/>
              <a:buAutoNum type="arabicPeriod"/>
              <a:defRPr/>
            </a:pPr>
            <a:r>
              <a:rPr lang="en-US" dirty="0"/>
              <a:t>It is not specified whether this applies to free-air</a:t>
            </a:r>
            <a:r>
              <a:rPr lang="en-US" baseline="0" dirty="0"/>
              <a:t> or conduit</a:t>
            </a:r>
          </a:p>
        </p:txBody>
      </p:sp>
      <p:sp>
        <p:nvSpPr>
          <p:cNvPr id="4" name="Slide Number Placeholder 3"/>
          <p:cNvSpPr>
            <a:spLocks noGrp="1"/>
          </p:cNvSpPr>
          <p:nvPr>
            <p:ph type="sldNum" sz="quarter" idx="10"/>
          </p:nvPr>
        </p:nvSpPr>
        <p:spPr/>
        <p:txBody>
          <a:bodyPr/>
          <a:lstStyle/>
          <a:p>
            <a:pPr defTabSz="939363">
              <a:defRPr/>
            </a:pPr>
            <a:fld id="{F38C4115-A8AB-4E04-AF2F-96F361825BD4}" type="slidenum">
              <a:rPr lang="en-US">
                <a:solidFill>
                  <a:prstClr val="black"/>
                </a:solidFill>
                <a:latin typeface="Calibri" panose="020F0502020204030204"/>
              </a:rPr>
              <a:pPr defTabSz="939363">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11677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this</a:t>
            </a:r>
            <a:r>
              <a:rPr lang="en-US" baseline="0" dirty="0"/>
              <a:t> table work?  Let’s use an example.  T</a:t>
            </a:r>
            <a:r>
              <a:rPr lang="en-US" dirty="0"/>
              <a:t>he maximum ampacity of one 24 AWG category 5e conductor, contained within a bundle of 62-91 cables</a:t>
            </a:r>
            <a:r>
              <a:rPr lang="en-US" baseline="0" dirty="0"/>
              <a:t> and </a:t>
            </a:r>
            <a:r>
              <a:rPr lang="en-US" dirty="0"/>
              <a:t>mechanically rated to 60° C,</a:t>
            </a:r>
            <a:r>
              <a:rPr lang="en-US" baseline="0" dirty="0"/>
              <a:t> </a:t>
            </a:r>
            <a:r>
              <a:rPr lang="en-US" dirty="0"/>
              <a:t>is 400 mA or</a:t>
            </a:r>
            <a:r>
              <a:rPr lang="en-US" baseline="0" dirty="0"/>
              <a:t> </a:t>
            </a:r>
            <a:r>
              <a:rPr lang="en-US" dirty="0"/>
              <a:t>800 mA per pair. Since the pending IEEE P802.3bt Type 4 90W application is targeting an operating current of 960mA per pair, this example product and installation configuration would not be compliant to the NEC requirements for support of this application.</a:t>
            </a:r>
            <a:endParaRPr lang="en-US" baseline="0" dirty="0"/>
          </a:p>
        </p:txBody>
      </p:sp>
      <p:sp>
        <p:nvSpPr>
          <p:cNvPr id="4" name="Slide Number Placeholder 3"/>
          <p:cNvSpPr>
            <a:spLocks noGrp="1"/>
          </p:cNvSpPr>
          <p:nvPr>
            <p:ph type="sldNum" sz="quarter" idx="10"/>
          </p:nvPr>
        </p:nvSpPr>
        <p:spPr/>
        <p:txBody>
          <a:bodyPr/>
          <a:lstStyle/>
          <a:p>
            <a:pPr defTabSz="939363">
              <a:defRPr/>
            </a:pPr>
            <a:fld id="{F38C4115-A8AB-4E04-AF2F-96F361825BD4}" type="slidenum">
              <a:rPr lang="en-US">
                <a:solidFill>
                  <a:prstClr val="black"/>
                </a:solidFill>
                <a:latin typeface="Calibri" panose="020F0502020204030204"/>
              </a:rPr>
              <a:pPr defTabSz="939363">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2443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a:t>To overcome this restriction, the NEC provides a provision to use a limited power or LP-rated cable jacket to support increased ampacity.  Another alternative allowed by the NEC is to use cables having larger diameter conductors and/or a higher temperature rating to reach the desired ampacity capability.  In this example, the use of a 24 AWG cable with a 75</a:t>
            </a:r>
            <a:r>
              <a:rPr lang="en-US" dirty="0"/>
              <a:t>° C mechanical rating or a 23 AWG cable with a 60° C mechanical rating would meet the requirements.  Finally, if</a:t>
            </a:r>
            <a:r>
              <a:rPr lang="en-US" baseline="0" dirty="0"/>
              <a:t> the bundle size was reduced to 61 or less, the initially specified category 5e cable would comply.</a:t>
            </a:r>
          </a:p>
          <a:p>
            <a:r>
              <a:rPr lang="en-US" baseline="0" dirty="0"/>
              <a:t>As a side note, a few of you might hopefully remember the general guideline that we included in our Cable Bundling Guidelines “When in doubt about cable mechanical or heat dissipation capability, installation environment, or remote powering application, a conservative practice is to limit maximum bundle size to 24 cables. With the exception of the few instances noted below, this easy to remember practice addresses the majority of media, environmental, and application scenarios.”</a:t>
            </a:r>
          </a:p>
          <a:p>
            <a:r>
              <a:rPr lang="en-US" baseline="0" dirty="0"/>
              <a:t>If we apply this practice to the NEC table, we can quickly see that ALL cable gauges and mechanical temperature ratings would readily support all known remote powered applications including Type 4 PoE and HDBASE-T.</a:t>
            </a:r>
          </a:p>
        </p:txBody>
      </p:sp>
      <p:sp>
        <p:nvSpPr>
          <p:cNvPr id="4" name="Slide Number Placeholder 3"/>
          <p:cNvSpPr>
            <a:spLocks noGrp="1"/>
          </p:cNvSpPr>
          <p:nvPr>
            <p:ph type="sldNum" sz="quarter" idx="10"/>
          </p:nvPr>
        </p:nvSpPr>
        <p:spPr/>
        <p:txBody>
          <a:bodyPr/>
          <a:lstStyle/>
          <a:p>
            <a:pPr defTabSz="939363">
              <a:defRPr/>
            </a:pPr>
            <a:fld id="{F38C4115-A8AB-4E04-AF2F-96F361825BD4}" type="slidenum">
              <a:rPr lang="en-US">
                <a:solidFill>
                  <a:prstClr val="black"/>
                </a:solidFill>
                <a:latin typeface="Calibri" panose="020F0502020204030204"/>
              </a:rPr>
              <a:pPr defTabSz="939363">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92783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order to minimize the impact on the physical and electrical performance of cabling, it is desirable to limit the temperature rise of cabling. This TSB recommends 15°C as the maximum temperature rise.</a:t>
            </a:r>
          </a:p>
          <a:p>
            <a:endParaRPr lang="en-US" sz="1200" dirty="0"/>
          </a:p>
          <a:p>
            <a:r>
              <a:rPr lang="en-US" sz="1200" dirty="0"/>
              <a:t>Discontinuities in environments such as penetrations through walls are expected to be less than 1m in length</a:t>
            </a:r>
            <a:endParaRPr lang="en-US" dirty="0"/>
          </a:p>
        </p:txBody>
      </p:sp>
      <p:sp>
        <p:nvSpPr>
          <p:cNvPr id="4" name="Slide Number Placeholder 3"/>
          <p:cNvSpPr>
            <a:spLocks noGrp="1"/>
          </p:cNvSpPr>
          <p:nvPr>
            <p:ph type="sldNum" sz="quarter" idx="10"/>
          </p:nvPr>
        </p:nvSpPr>
        <p:spPr/>
        <p:txBody>
          <a:bodyPr/>
          <a:lstStyle/>
          <a:p>
            <a:pPr defTabSz="939363">
              <a:defRPr/>
            </a:pPr>
            <a:fld id="{10A4F7DD-30F5-48D6-A4B8-94E3314D9BE1}" type="slidenum">
              <a:rPr lang="en-US">
                <a:solidFill>
                  <a:prstClr val="black"/>
                </a:solidFill>
                <a:latin typeface="Calibri" panose="020F0502020204030204"/>
              </a:rPr>
              <a:pPr defTabSz="939363">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590682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u="sng" dirty="0">
                <a:cs typeface="Arial" panose="020B0604020202020204" pitchFamily="34" charset="0"/>
              </a:rPr>
              <a:t>Larger conductor sizes</a:t>
            </a:r>
            <a:r>
              <a:rPr lang="en-US" dirty="0">
                <a:cs typeface="Arial" panose="020B0604020202020204" pitchFamily="34" charset="0"/>
              </a:rPr>
              <a:t> and </a:t>
            </a:r>
            <a:r>
              <a:rPr lang="en-US" u="sng" dirty="0">
                <a:cs typeface="Arial" panose="020B0604020202020204" pitchFamily="34" charset="0"/>
              </a:rPr>
              <a:t>shields</a:t>
            </a:r>
            <a:r>
              <a:rPr lang="en-US" dirty="0">
                <a:cs typeface="Arial" panose="020B0604020202020204" pitchFamily="34" charset="0"/>
              </a:rPr>
              <a:t> reduce DC loop resistance and improve both energy consumption and heat dissipation</a:t>
            </a:r>
          </a:p>
          <a:p>
            <a:r>
              <a:rPr lang="en-US" sz="1200" dirty="0"/>
              <a:t>Selecting a larger conductor size, often associated with a higher-performance category of cabling, is one way to reduce dc loop resistance and improve power delivery efficiency and minimize heating.</a:t>
            </a:r>
          </a:p>
          <a:p>
            <a:pPr defTabSz="939363">
              <a:defRPr/>
            </a:pPr>
            <a:r>
              <a:rPr lang="en-US" dirty="0">
                <a:cs typeface="Arial" panose="020B0604020202020204" pitchFamily="34" charset="0"/>
              </a:rPr>
              <a:t>Leaving cables unbundles facilitates better heat dissipation</a:t>
            </a:r>
          </a:p>
          <a:p>
            <a:r>
              <a:rPr lang="en-US" sz="1200" dirty="0"/>
              <a:t>One way to limit the temperature rise, due to conditions such as installation factors, possible high ambient temperature, the use of 26 AWG cords, and higher currents up to 1000 mA per pair with all four pairs energized, is to limit the number of cables per bundle to 24 in typical pathway installation conditions.</a:t>
            </a:r>
          </a:p>
          <a:p>
            <a:pPr defTabSz="939363">
              <a:defRPr/>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9363">
              <a:defRPr/>
            </a:pPr>
            <a:fld id="{623FE926-E434-4E69-8AB9-940A4BEF2D4B}" type="slidenum">
              <a:rPr lang="en-US">
                <a:solidFill>
                  <a:prstClr val="black"/>
                </a:solidFill>
                <a:latin typeface="Calibri" panose="020F0502020204030204"/>
              </a:rPr>
              <a:pPr defTabSz="939363">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279634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4F7DD-30F5-48D6-A4B8-94E3314D9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93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900" b="1" kern="1200" dirty="0">
                <a:solidFill>
                  <a:schemeClr val="tx1"/>
                </a:solidFill>
                <a:effectLst/>
                <a:latin typeface="+mn-lt"/>
                <a:ea typeface="+mn-ea"/>
                <a:cs typeface="+mn-cs"/>
              </a:rPr>
              <a:t>Carol: </a:t>
            </a:r>
            <a:r>
              <a:rPr lang="en-US" sz="900" b="0" kern="1200" dirty="0">
                <a:solidFill>
                  <a:schemeClr val="tx1"/>
                </a:solidFill>
                <a:effectLst/>
                <a:latin typeface="+mn-lt"/>
                <a:ea typeface="+mn-ea"/>
                <a:cs typeface="+mn-cs"/>
              </a:rPr>
              <a:t>Discuss the elements of the communications infrastructure:</a:t>
            </a: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Intelligent building systems may either share the collective set of cabling system components, cabling pathways, and related telecommunications spaces with a traditional voice/data ICT network or use separate dedicated networks operating in parallel.</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Regardless of their makeup, intelligent buildings are share the same basic elements:</a:t>
            </a:r>
            <a:endParaRPr lang="en-US" i="1" dirty="0"/>
          </a:p>
          <a:p>
            <a:pPr marL="171450" indent="-171450">
              <a:buFont typeface="Arial" panose="020B0604020202020204" pitchFamily="34" charset="0"/>
              <a:buChar char="•"/>
            </a:pPr>
            <a:r>
              <a:rPr lang="en-US" i="1" dirty="0"/>
              <a:t>Topology</a:t>
            </a:r>
          </a:p>
          <a:p>
            <a:pPr marL="171450" indent="-171450">
              <a:buFont typeface="Arial" panose="020B0604020202020204" pitchFamily="34" charset="0"/>
              <a:buChar char="•"/>
            </a:pPr>
            <a:r>
              <a:rPr lang="en-US" i="1" dirty="0"/>
              <a:t>Spaces</a:t>
            </a:r>
          </a:p>
          <a:p>
            <a:pPr marL="171450" indent="-171450">
              <a:buFont typeface="Arial" panose="020B0604020202020204" pitchFamily="34" charset="0"/>
              <a:buChar char="•"/>
            </a:pPr>
            <a:r>
              <a:rPr lang="en-US" i="1" dirty="0"/>
              <a:t>Cabling</a:t>
            </a:r>
          </a:p>
          <a:p>
            <a:pPr marL="171450" indent="-171450">
              <a:buFont typeface="Arial" panose="020B0604020202020204" pitchFamily="34" charset="0"/>
              <a:buChar char="•"/>
            </a:pPr>
            <a:r>
              <a:rPr lang="en-US" i="1" dirty="0"/>
              <a:t>Cabling Pathways</a:t>
            </a:r>
          </a:p>
          <a:p>
            <a:pPr marL="171450" indent="-171450">
              <a:buFont typeface="Arial" panose="020B0604020202020204" pitchFamily="34" charset="0"/>
              <a:buChar char="•"/>
            </a:pPr>
            <a:r>
              <a:rPr lang="en-US" i="1" dirty="0"/>
              <a:t>TO/SO</a:t>
            </a:r>
          </a:p>
          <a:p>
            <a:pPr marL="171450" indent="-171450">
              <a:buFont typeface="Arial" panose="020B0604020202020204" pitchFamily="34" charset="0"/>
              <a:buChar char="•"/>
            </a:pPr>
            <a:r>
              <a:rPr lang="en-US" i="1" dirty="0"/>
              <a:t>Coverage Areas</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In the next few slides, I will cover some of these items, and others will be covered by other speakers during this workshop.</a:t>
            </a:r>
          </a:p>
          <a:p>
            <a:pPr marL="0" indent="0">
              <a:buFont typeface="Arial" panose="020B0604020202020204" pitchFamily="34" charset="0"/>
              <a:buNone/>
            </a:pPr>
            <a:endParaRPr lang="en-US" i="1"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Heather: </a:t>
            </a:r>
            <a:r>
              <a:rPr lang="en-US" b="0" dirty="0"/>
              <a:t>Move to the next slide.</a:t>
            </a:r>
            <a:endParaRPr lang="en-US" i="1" dirty="0"/>
          </a:p>
          <a:p>
            <a:pPr marL="0" indent="0">
              <a:buFont typeface="Arial" panose="020B0604020202020204" pitchFamily="34" charset="0"/>
              <a:buNone/>
            </a:pPr>
            <a:endParaRPr lang="en-US" i="1" dirty="0"/>
          </a:p>
          <a:p>
            <a:pPr marL="0" indent="0">
              <a:buFont typeface="Arial" panose="020B0604020202020204" pitchFamily="34" charset="0"/>
              <a:buNone/>
            </a:pPr>
            <a:endParaRPr lang="en-US" i="1" dirty="0"/>
          </a:p>
        </p:txBody>
      </p:sp>
      <p:sp>
        <p:nvSpPr>
          <p:cNvPr id="4" name="Slide Number Placeholder 3"/>
          <p:cNvSpPr>
            <a:spLocks noGrp="1"/>
          </p:cNvSpPr>
          <p:nvPr>
            <p:ph type="sldNum" sz="quarter" idx="10"/>
          </p:nvPr>
        </p:nvSpPr>
        <p:spPr/>
        <p:txBody>
          <a:bodyPr/>
          <a:lstStyle/>
          <a:p>
            <a:fld id="{47E309E7-283E-4E1A-9EA4-74BE9F89FDCA}" type="slidenum">
              <a:rPr lang="en-US" smtClean="0"/>
              <a:t>4</a:t>
            </a:fld>
            <a:endParaRPr lang="en-US" dirty="0"/>
          </a:p>
        </p:txBody>
      </p:sp>
    </p:spTree>
    <p:extLst>
      <p:ext uri="{BB962C8B-B14F-4D97-AF65-F5344CB8AC3E}">
        <p14:creationId xmlns:p14="http://schemas.microsoft.com/office/powerpoint/2010/main" val="3297238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high is good.  It’s the ability of the pathway to dissipate heat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Non-continuous: J-Hooks, </a:t>
            </a:r>
            <a:r>
              <a:rPr lang="en-US" sz="1200" b="0" i="0" u="none" strike="noStrike" kern="1200" baseline="0" dirty="0">
                <a:solidFill>
                  <a:schemeClr val="tx1"/>
                </a:solidFill>
                <a:latin typeface="+mn-lt"/>
                <a:ea typeface="+mn-ea"/>
                <a:cs typeface="+mn-cs"/>
              </a:rPr>
              <a:t>catenary wire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Conduit: Conduit, surface raceway, duct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FE926-E434-4E69-8AB9-940A4BEF2D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542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high is good.  It’s the ability of the pathway to dissipate heat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Non-continuous: J-Hooks, </a:t>
            </a:r>
            <a:r>
              <a:rPr lang="en-US" sz="1200" b="0" i="0" u="none" strike="noStrike" kern="1200" baseline="0" dirty="0">
                <a:solidFill>
                  <a:schemeClr val="tx1"/>
                </a:solidFill>
                <a:latin typeface="+mn-lt"/>
                <a:ea typeface="+mn-ea"/>
                <a:cs typeface="+mn-cs"/>
              </a:rPr>
              <a:t>catenary wire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Conduit: Conduit, surface raceway, duct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FE926-E434-4E69-8AB9-940A4BEF2D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690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(1) 91 cable bundle &gt; (3) 37 cable bundles &gt; 1” separation</a:t>
            </a:r>
          </a:p>
          <a:p>
            <a:r>
              <a:rPr lang="en-US" dirty="0"/>
              <a:t>Limit cables to 24 to reduce potential temperature rise caused by application, installation, component and environmental factors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FE926-E434-4E69-8AB9-940A4BEF2D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176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latin typeface="Arial" panose="020B0604020202020204" pitchFamily="34" charset="0"/>
                <a:cs typeface="Arial" panose="020B0604020202020204" pitchFamily="34" charset="0"/>
              </a:rPr>
              <a:t>Telecommunications modular plug and jack contacts are carefully engineered and plated (typically with gold or palladium) to ensure a reliable, low resistance mating surface.  Today’s remote powering applications offer some protection to these critical connection points by ensuring that dc power is not applied over the structured cabling plant until a remotely powered device (PD) is sensed by the power sourcing equipment (PSE).  Unfortunately, unless the PD is shut off beforehand, the PSE will not discontinue power delivery if the modular plug-jack connection is disengaged.  This condition, commonly referred to as, “</a:t>
            </a:r>
            <a:r>
              <a:rPr lang="en-US" sz="1000" dirty="0" err="1">
                <a:latin typeface="Arial" panose="020B0604020202020204" pitchFamily="34" charset="0"/>
                <a:cs typeface="Arial" panose="020B0604020202020204" pitchFamily="34" charset="0"/>
              </a:rPr>
              <a:t>unmating</a:t>
            </a:r>
            <a:r>
              <a:rPr lang="en-US" sz="1000" dirty="0">
                <a:latin typeface="Arial" panose="020B0604020202020204" pitchFamily="34" charset="0"/>
                <a:cs typeface="Arial" panose="020B0604020202020204" pitchFamily="34" charset="0"/>
              </a:rPr>
              <a:t> pairs under load”, produces an arc as the applied current transitions from flowing through conductive metal to air before becoming an open circuit.  While the current level associated with this arc poses no risk to humans, arcing creates an electrical breakdown of gases in the surrounding environment that results in corrosion and pitting damage on the plated contact surface at the arcing location.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AED83-BC7F-48F0-8C1B-3DF1685A2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446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a:latin typeface="Arial" panose="020B0604020202020204" pitchFamily="34" charset="0"/>
                <a:cs typeface="Arial" panose="020B0604020202020204" pitchFamily="34" charset="0"/>
              </a:rPr>
              <a:t>While it’s important to remember that arcing and subsequent contact surface damage is unavoidable under certain mating and unmating conditions - contacts can be designed in such as way as to ensure that arcing will occur in the initial contact “wipe” area and not affect mating integrity in the final seated contact position, which is shown here.</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Fortunately, there is a standard that was specifically developed to ensure reliable connections for remote powering applications deployed over balanced twisted‑pair cabling.  IEC 60512-99-001 specifies the maximum allowable resistance change that mated connections can exhibit after being subjected to 100 insertion and removal cycles under a load condition of 55V dc and 600mA applied to each of the eight separate plug/outlet connections.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Test requirement: low level contact resistance not to exceed 20 </a:t>
            </a:r>
            <a:r>
              <a:rPr lang="en-US" sz="1000" dirty="0" err="1">
                <a:latin typeface="Arial" panose="020B0604020202020204" pitchFamily="34" charset="0"/>
                <a:cs typeface="Arial" panose="020B0604020202020204" pitchFamily="34" charset="0"/>
              </a:rPr>
              <a:t>milli</a:t>
            </a:r>
            <a:r>
              <a:rPr lang="en-US" sz="1000" dirty="0">
                <a:latin typeface="Arial" panose="020B0604020202020204" pitchFamily="34" charset="0"/>
                <a:cs typeface="Arial" panose="020B0604020202020204" pitchFamily="34" charset="0"/>
              </a:rPr>
              <a:t>-Ohms from initial readings.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To ensure reliable performance and contact integrity, Siemon recommends that only connecting hardware that is independently certified for compliance to IEC 60512‑99‑001 be used to support remote powering applications.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Annex B (Informative) – Unmating under load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B.1 Qualification of connecting hardware for mating and un-mating under load</a:t>
            </a:r>
          </a:p>
          <a:p>
            <a:r>
              <a:rPr lang="en-US" sz="1000" dirty="0">
                <a:latin typeface="Arial" panose="020B0604020202020204" pitchFamily="34" charset="0"/>
                <a:cs typeface="Arial" panose="020B0604020202020204" pitchFamily="34" charset="0"/>
              </a:rPr>
              <a:t>Where it is not practicable to switch off the remote power before mating or un-mating (e.g. for power sources that do not have power management), connecting hardware having the required performance for mating and un-mating under the relevant levels of electrical power and load should be chosen. These requirements are not within the scope of the balanced connecting hardware standards (e.g. IEC 60603-7) referenced from ANSI/TIA-568-C.2 and equivalent standards, but may be assessed using additional test schedules. A test schedule for engaging and separating connectors under electrical load is described in IEC 60512-99-001.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AED83-BC7F-48F0-8C1B-3DF1685A2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599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100" dirty="0"/>
              <a:t>Planning an intelligent building infrastructure will change the way GCs, architects and </a:t>
            </a:r>
            <a:r>
              <a:rPr lang="en-US" sz="1100" dirty="0" err="1"/>
              <a:t>buiding</a:t>
            </a:r>
            <a:r>
              <a:rPr lang="en-US" sz="1100" dirty="0"/>
              <a:t> owners will plan a building because now it’s not just data, it’s power too.</a:t>
            </a:r>
          </a:p>
          <a:p>
            <a:endParaRPr lang="en-US" sz="1100" dirty="0"/>
          </a:p>
          <a:p>
            <a:pPr defTabSz="929762">
              <a:defRPr/>
            </a:pPr>
            <a:r>
              <a:rPr lang="en-US" sz="1100" dirty="0"/>
              <a:t>Planning the infrastructure means getting educated on the codes and standards that are constantly being developed to address this. </a:t>
            </a:r>
            <a:r>
              <a:rPr lang="en-US" sz="1100" i="1" dirty="0"/>
              <a:t>While every building is different in terms of security, planning the spaces should always follow basic guidelines and best practices: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Some of the infrastructure challenges will be the basic network design layout.  Centralized versus de-centralized for the processing power.  Everything is getting closer to the “edge” to eliminate latency.  Also how are you going to design the horizontal cable – point to point or the use of zone cabling.  I will discuss this in further detail.</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Also, we are used to a data port being a data port and NOT application dependent.  For now, the application will determine if there will be four-pair cable to the end device or whether you will still need to run an 18/2.  This is determined by the device manufacturers.  The cable type will be determined by the application as well – distance, bandwidth and remote power</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 will get more into </a:t>
            </a:r>
            <a:r>
              <a:rPr lang="en-US" sz="1100" dirty="0" err="1">
                <a:latin typeface="Arial" panose="020B0604020202020204" pitchFamily="34" charset="0"/>
                <a:cs typeface="Arial" panose="020B0604020202020204" pitchFamily="34" charset="0"/>
              </a:rPr>
              <a:t>PoE</a:t>
            </a:r>
            <a:r>
              <a:rPr lang="en-US" sz="1100" dirty="0">
                <a:latin typeface="Arial" panose="020B0604020202020204" pitchFamily="34" charset="0"/>
                <a:cs typeface="Arial" panose="020B0604020202020204" pitchFamily="34" charset="0"/>
              </a:rPr>
              <a:t> but there are options to consider and some concerns to be realized.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Also – getting the data and power to the device may mean a plug on the end of a horizontal cable versus a patch cord and an outlet.  I will talk about this, which has now been coined an MPTL – modular plug terminated link – otherwise a direct connection</a:t>
            </a:r>
          </a:p>
        </p:txBody>
      </p:sp>
      <p:sp>
        <p:nvSpPr>
          <p:cNvPr id="4" name="Slide Number Placeholder 3"/>
          <p:cNvSpPr>
            <a:spLocks noGrp="1"/>
          </p:cNvSpPr>
          <p:nvPr>
            <p:ph type="sldNum" sz="quarter" idx="10"/>
          </p:nvPr>
        </p:nvSpPr>
        <p:spPr/>
        <p:txBody>
          <a:bodyPr/>
          <a:lstStyle/>
          <a:p>
            <a:pPr>
              <a:defRPr/>
            </a:pPr>
            <a:fld id="{79388411-CC68-410F-96BB-8A232BC3A30A}" type="slidenum">
              <a:rPr lang="en-US" altLang="en-US" smtClean="0"/>
              <a:pPr>
                <a:defRPr/>
              </a:pPr>
              <a:t>41</a:t>
            </a:fld>
            <a:endParaRPr lang="en-US" altLang="en-US"/>
          </a:p>
        </p:txBody>
      </p:sp>
    </p:spTree>
    <p:extLst>
      <p:ext uri="{BB962C8B-B14F-4D97-AF65-F5344CB8AC3E}">
        <p14:creationId xmlns:p14="http://schemas.microsoft.com/office/powerpoint/2010/main" val="702018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when employing devices, such as lighting, there are different  methods depending on the application and device itself.  For example, a fixture centric would be a one to one cable.  Some devices employee a node where a category or network cable is connected to the node and then from there, depending on the requirements of the devices, several devices can be attached to the node.  Note than when PoE is employed, the number of devices will rely on how much power will need to be supplied to each device.</a:t>
            </a:r>
          </a:p>
          <a:p>
            <a:endParaRPr lang="en-US" dirty="0"/>
          </a:p>
          <a:p>
            <a:r>
              <a:rPr lang="en-US" dirty="0"/>
              <a:t>Let’s take a look at some fixture and node centric layouts as well as centralized vs. decentralized</a:t>
            </a:r>
          </a:p>
        </p:txBody>
      </p:sp>
      <p:sp>
        <p:nvSpPr>
          <p:cNvPr id="4" name="Slide Number Placeholder 3"/>
          <p:cNvSpPr>
            <a:spLocks noGrp="1"/>
          </p:cNvSpPr>
          <p:nvPr>
            <p:ph type="sldNum" sz="quarter" idx="5"/>
          </p:nvPr>
        </p:nvSpPr>
        <p:spPr/>
        <p:txBody>
          <a:bodyPr/>
          <a:lstStyle/>
          <a:p>
            <a:fld id="{47E309E7-283E-4E1A-9EA4-74BE9F89FDCA}" type="slidenum">
              <a:rPr lang="en-US" smtClean="0"/>
              <a:t>42</a:t>
            </a:fld>
            <a:endParaRPr lang="en-US" dirty="0"/>
          </a:p>
        </p:txBody>
      </p:sp>
    </p:spTree>
    <p:extLst>
      <p:ext uri="{BB962C8B-B14F-4D97-AF65-F5344CB8AC3E}">
        <p14:creationId xmlns:p14="http://schemas.microsoft.com/office/powerpoint/2010/main" val="497752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Most lighting manufacturers have a node, or a SPICE point or a driver.  The cable runs from the TR to the driver/controller/or node and from there the cabling, which in most cases is NOT a four pair but usually an 18/2 runs to the device and you can run more than one device daisy chained from the node.</a:t>
            </a:r>
          </a:p>
          <a:p>
            <a:endParaRPr lang="en-US" dirty="0"/>
          </a:p>
          <a:p>
            <a:r>
              <a:rPr lang="en-US" sz="1700" b="1" kern="1200" dirty="0">
                <a:solidFill>
                  <a:schemeClr val="tx1"/>
                </a:solidFill>
                <a:effectLst/>
                <a:latin typeface="+mn-lt"/>
                <a:ea typeface="+mn-ea"/>
                <a:cs typeface="+mn-cs"/>
              </a:rPr>
              <a:t>Centralized Node Centric</a:t>
            </a:r>
            <a:endParaRPr lang="en-US" sz="1700" kern="1200" dirty="0">
              <a:solidFill>
                <a:schemeClr val="tx1"/>
              </a:solidFill>
              <a:effectLst/>
              <a:latin typeface="+mn-lt"/>
              <a:ea typeface="+mn-ea"/>
              <a:cs typeface="+mn-cs"/>
            </a:endParaRPr>
          </a:p>
          <a:p>
            <a:r>
              <a:rPr lang="en-US" sz="1700" kern="1200" dirty="0">
                <a:solidFill>
                  <a:schemeClr val="tx1"/>
                </a:solidFill>
                <a:effectLst/>
                <a:latin typeface="+mn-lt"/>
                <a:ea typeface="+mn-ea"/>
                <a:cs typeface="+mn-cs"/>
              </a:rPr>
              <a:t>Pros</a:t>
            </a:r>
          </a:p>
          <a:p>
            <a:pPr lvl="0"/>
            <a:r>
              <a:rPr lang="en-US" sz="1700" kern="1200" dirty="0">
                <a:solidFill>
                  <a:schemeClr val="tx1"/>
                </a:solidFill>
                <a:effectLst/>
                <a:latin typeface="+mn-lt"/>
                <a:ea typeface="+mn-ea"/>
                <a:cs typeface="+mn-cs"/>
              </a:rPr>
              <a:t>Can employ structured cabling</a:t>
            </a:r>
          </a:p>
          <a:p>
            <a:pPr lvl="0"/>
            <a:r>
              <a:rPr lang="en-US" sz="1700" kern="1200" dirty="0">
                <a:solidFill>
                  <a:schemeClr val="tx1"/>
                </a:solidFill>
                <a:effectLst/>
                <a:latin typeface="+mn-lt"/>
                <a:ea typeface="+mn-ea"/>
                <a:cs typeface="+mn-cs"/>
              </a:rPr>
              <a:t>Relatively easy administration</a:t>
            </a:r>
          </a:p>
          <a:p>
            <a:pPr lvl="0"/>
            <a:r>
              <a:rPr lang="en-US" sz="1700" kern="1200" dirty="0">
                <a:solidFill>
                  <a:schemeClr val="tx1"/>
                </a:solidFill>
                <a:effectLst/>
                <a:latin typeface="+mn-lt"/>
                <a:ea typeface="+mn-ea"/>
                <a:cs typeface="+mn-cs"/>
              </a:rPr>
              <a:t>Minimal connections</a:t>
            </a:r>
          </a:p>
          <a:p>
            <a:pPr lvl="0"/>
            <a:r>
              <a:rPr lang="en-US" sz="1700" kern="1200" dirty="0">
                <a:solidFill>
                  <a:schemeClr val="tx1"/>
                </a:solidFill>
                <a:effectLst/>
                <a:latin typeface="+mn-lt"/>
                <a:ea typeface="+mn-ea"/>
                <a:cs typeface="+mn-cs"/>
              </a:rPr>
              <a:t>Only requires centralized power in TR</a:t>
            </a:r>
          </a:p>
          <a:p>
            <a:pPr lvl="0"/>
            <a:r>
              <a:rPr lang="en-US" sz="1700" kern="1200" dirty="0">
                <a:solidFill>
                  <a:schemeClr val="tx1"/>
                </a:solidFill>
                <a:effectLst/>
                <a:latin typeface="+mn-lt"/>
                <a:ea typeface="+mn-ea"/>
                <a:cs typeface="+mn-cs"/>
              </a:rPr>
              <a:t>Optimizes use of </a:t>
            </a:r>
            <a:r>
              <a:rPr lang="en-US" sz="1700" kern="1200" dirty="0" err="1">
                <a:solidFill>
                  <a:schemeClr val="tx1"/>
                </a:solidFill>
                <a:effectLst/>
                <a:latin typeface="+mn-lt"/>
                <a:ea typeface="+mn-ea"/>
                <a:cs typeface="+mn-cs"/>
              </a:rPr>
              <a:t>PoE</a:t>
            </a:r>
            <a:r>
              <a:rPr lang="en-US" sz="1700" kern="1200" dirty="0">
                <a:solidFill>
                  <a:schemeClr val="tx1"/>
                </a:solidFill>
                <a:effectLst/>
                <a:latin typeface="+mn-lt"/>
                <a:ea typeface="+mn-ea"/>
                <a:cs typeface="+mn-cs"/>
              </a:rPr>
              <a:t> power</a:t>
            </a:r>
          </a:p>
          <a:p>
            <a:pPr lvl="0"/>
            <a:r>
              <a:rPr lang="en-US" sz="1700" kern="1200" dirty="0">
                <a:solidFill>
                  <a:schemeClr val="tx1"/>
                </a:solidFill>
                <a:effectLst/>
                <a:latin typeface="+mn-lt"/>
                <a:ea typeface="+mn-ea"/>
                <a:cs typeface="+mn-cs"/>
              </a:rPr>
              <a:t>Reduces cabling from nodes to fixtures</a:t>
            </a:r>
          </a:p>
          <a:p>
            <a:pPr lvl="0"/>
            <a:r>
              <a:rPr lang="en-US" sz="1700" kern="1200" dirty="0">
                <a:solidFill>
                  <a:schemeClr val="tx1"/>
                </a:solidFill>
                <a:effectLst/>
                <a:latin typeface="+mn-lt"/>
                <a:ea typeface="+mn-ea"/>
                <a:cs typeface="+mn-cs"/>
              </a:rPr>
              <a:t>Supports all IB applications speeds</a:t>
            </a:r>
          </a:p>
          <a:p>
            <a:r>
              <a:rPr lang="en-US" sz="1700" kern="1200" dirty="0">
                <a:solidFill>
                  <a:schemeClr val="tx1"/>
                </a:solidFill>
                <a:effectLst/>
                <a:latin typeface="+mn-lt"/>
                <a:ea typeface="+mn-ea"/>
                <a:cs typeface="+mn-cs"/>
              </a:rPr>
              <a:t> </a:t>
            </a:r>
          </a:p>
          <a:p>
            <a:pPr lvl="0"/>
            <a:r>
              <a:rPr lang="en-US" sz="1700" kern="1200" dirty="0">
                <a:solidFill>
                  <a:schemeClr val="tx1"/>
                </a:solidFill>
                <a:effectLst/>
                <a:latin typeface="+mn-lt"/>
                <a:ea typeface="+mn-ea"/>
                <a:cs typeface="+mn-cs"/>
              </a:rPr>
              <a:t>Cons</a:t>
            </a:r>
          </a:p>
          <a:p>
            <a:pPr lvl="0"/>
            <a:r>
              <a:rPr lang="en-US" sz="1700" kern="1200" dirty="0">
                <a:solidFill>
                  <a:schemeClr val="tx1"/>
                </a:solidFill>
                <a:effectLst/>
                <a:latin typeface="+mn-lt"/>
                <a:ea typeface="+mn-ea"/>
                <a:cs typeface="+mn-cs"/>
              </a:rPr>
              <a:t>Limited flexibility to support MAC activity</a:t>
            </a:r>
          </a:p>
          <a:p>
            <a:pPr lvl="0"/>
            <a:r>
              <a:rPr lang="en-US" sz="1700" kern="1200" dirty="0">
                <a:solidFill>
                  <a:schemeClr val="tx1"/>
                </a:solidFill>
                <a:effectLst/>
                <a:latin typeface="+mn-lt"/>
                <a:ea typeface="+mn-ea"/>
                <a:cs typeface="+mn-cs"/>
              </a:rPr>
              <a:t>High volume of cable</a:t>
            </a:r>
          </a:p>
          <a:p>
            <a:pPr lvl="0"/>
            <a:r>
              <a:rPr lang="en-US" sz="1700" kern="1200" dirty="0">
                <a:solidFill>
                  <a:schemeClr val="tx1"/>
                </a:solidFill>
                <a:effectLst/>
                <a:latin typeface="+mn-lt"/>
                <a:ea typeface="+mn-ea"/>
                <a:cs typeface="+mn-cs"/>
              </a:rPr>
              <a:t>Additional connection point</a:t>
            </a:r>
          </a:p>
          <a:p>
            <a:r>
              <a:rPr lang="en-US" sz="17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79388411-CC68-410F-96BB-8A232BC3A30A}" type="slidenum">
              <a:rPr lang="en-US" altLang="en-US" smtClean="0"/>
              <a:pPr>
                <a:defRPr/>
              </a:pPr>
              <a:t>43</a:t>
            </a:fld>
            <a:endParaRPr lang="en-US" altLang="en-US"/>
          </a:p>
        </p:txBody>
      </p:sp>
    </p:spTree>
    <p:extLst>
      <p:ext uri="{BB962C8B-B14F-4D97-AF65-F5344CB8AC3E}">
        <p14:creationId xmlns:p14="http://schemas.microsoft.com/office/powerpoint/2010/main" val="2763176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Most lighting manufacturers have a node, or a SPICE point or a driver.  The cable runs from the TR to the driver/controller/or node and from there the cabling, which in most cases is NOT a four pair but usually an 18/2 runs to the device and you can run more than one device daisy chained from the node.</a:t>
            </a:r>
          </a:p>
          <a:p>
            <a:endParaRPr lang="en-US" dirty="0"/>
          </a:p>
          <a:p>
            <a:r>
              <a:rPr lang="en-US" sz="1700" b="1" kern="1200" dirty="0">
                <a:solidFill>
                  <a:schemeClr val="tx1"/>
                </a:solidFill>
                <a:effectLst/>
                <a:latin typeface="+mn-lt"/>
                <a:ea typeface="+mn-ea"/>
                <a:cs typeface="+mn-cs"/>
              </a:rPr>
              <a:t>Centralized Node Centric</a:t>
            </a:r>
            <a:endParaRPr lang="en-US" sz="1700" kern="1200" dirty="0">
              <a:solidFill>
                <a:schemeClr val="tx1"/>
              </a:solidFill>
              <a:effectLst/>
              <a:latin typeface="+mn-lt"/>
              <a:ea typeface="+mn-ea"/>
              <a:cs typeface="+mn-cs"/>
            </a:endParaRPr>
          </a:p>
          <a:p>
            <a:r>
              <a:rPr lang="en-US" sz="1700" kern="1200" dirty="0">
                <a:solidFill>
                  <a:schemeClr val="tx1"/>
                </a:solidFill>
                <a:effectLst/>
                <a:latin typeface="+mn-lt"/>
                <a:ea typeface="+mn-ea"/>
                <a:cs typeface="+mn-cs"/>
              </a:rPr>
              <a:t>Pros</a:t>
            </a:r>
          </a:p>
          <a:p>
            <a:pPr lvl="0"/>
            <a:r>
              <a:rPr lang="en-US" sz="1700" kern="1200" dirty="0">
                <a:solidFill>
                  <a:schemeClr val="tx1"/>
                </a:solidFill>
                <a:effectLst/>
                <a:latin typeface="+mn-lt"/>
                <a:ea typeface="+mn-ea"/>
                <a:cs typeface="+mn-cs"/>
              </a:rPr>
              <a:t>Can employ structured cabling</a:t>
            </a:r>
          </a:p>
          <a:p>
            <a:pPr lvl="0"/>
            <a:r>
              <a:rPr lang="en-US" sz="1700" kern="1200" dirty="0">
                <a:solidFill>
                  <a:schemeClr val="tx1"/>
                </a:solidFill>
                <a:effectLst/>
                <a:latin typeface="+mn-lt"/>
                <a:ea typeface="+mn-ea"/>
                <a:cs typeface="+mn-cs"/>
              </a:rPr>
              <a:t>Relatively easy administration</a:t>
            </a:r>
          </a:p>
          <a:p>
            <a:pPr lvl="0"/>
            <a:r>
              <a:rPr lang="en-US" sz="1700" kern="1200" dirty="0">
                <a:solidFill>
                  <a:schemeClr val="tx1"/>
                </a:solidFill>
                <a:effectLst/>
                <a:latin typeface="+mn-lt"/>
                <a:ea typeface="+mn-ea"/>
                <a:cs typeface="+mn-cs"/>
              </a:rPr>
              <a:t>Minimal connections</a:t>
            </a:r>
          </a:p>
          <a:p>
            <a:pPr lvl="0"/>
            <a:r>
              <a:rPr lang="en-US" sz="1700" kern="1200" dirty="0">
                <a:solidFill>
                  <a:schemeClr val="tx1"/>
                </a:solidFill>
                <a:effectLst/>
                <a:latin typeface="+mn-lt"/>
                <a:ea typeface="+mn-ea"/>
                <a:cs typeface="+mn-cs"/>
              </a:rPr>
              <a:t>Only requires centralized power in TR</a:t>
            </a:r>
          </a:p>
          <a:p>
            <a:pPr lvl="0"/>
            <a:r>
              <a:rPr lang="en-US" sz="1700" kern="1200" dirty="0">
                <a:solidFill>
                  <a:schemeClr val="tx1"/>
                </a:solidFill>
                <a:effectLst/>
                <a:latin typeface="+mn-lt"/>
                <a:ea typeface="+mn-ea"/>
                <a:cs typeface="+mn-cs"/>
              </a:rPr>
              <a:t>Optimizes use of </a:t>
            </a:r>
            <a:r>
              <a:rPr lang="en-US" sz="1700" kern="1200" dirty="0" err="1">
                <a:solidFill>
                  <a:schemeClr val="tx1"/>
                </a:solidFill>
                <a:effectLst/>
                <a:latin typeface="+mn-lt"/>
                <a:ea typeface="+mn-ea"/>
                <a:cs typeface="+mn-cs"/>
              </a:rPr>
              <a:t>PoE</a:t>
            </a:r>
            <a:r>
              <a:rPr lang="en-US" sz="1700" kern="1200" dirty="0">
                <a:solidFill>
                  <a:schemeClr val="tx1"/>
                </a:solidFill>
                <a:effectLst/>
                <a:latin typeface="+mn-lt"/>
                <a:ea typeface="+mn-ea"/>
                <a:cs typeface="+mn-cs"/>
              </a:rPr>
              <a:t> power</a:t>
            </a:r>
          </a:p>
          <a:p>
            <a:pPr lvl="0"/>
            <a:r>
              <a:rPr lang="en-US" sz="1700" kern="1200" dirty="0">
                <a:solidFill>
                  <a:schemeClr val="tx1"/>
                </a:solidFill>
                <a:effectLst/>
                <a:latin typeface="+mn-lt"/>
                <a:ea typeface="+mn-ea"/>
                <a:cs typeface="+mn-cs"/>
              </a:rPr>
              <a:t>Reduces cabling from nodes to fixtures</a:t>
            </a:r>
          </a:p>
          <a:p>
            <a:pPr lvl="0"/>
            <a:r>
              <a:rPr lang="en-US" sz="1700" kern="1200" dirty="0">
                <a:solidFill>
                  <a:schemeClr val="tx1"/>
                </a:solidFill>
                <a:effectLst/>
                <a:latin typeface="+mn-lt"/>
                <a:ea typeface="+mn-ea"/>
                <a:cs typeface="+mn-cs"/>
              </a:rPr>
              <a:t>Supports all IB applications speeds</a:t>
            </a:r>
          </a:p>
          <a:p>
            <a:r>
              <a:rPr lang="en-US" sz="1700" kern="1200" dirty="0">
                <a:solidFill>
                  <a:schemeClr val="tx1"/>
                </a:solidFill>
                <a:effectLst/>
                <a:latin typeface="+mn-lt"/>
                <a:ea typeface="+mn-ea"/>
                <a:cs typeface="+mn-cs"/>
              </a:rPr>
              <a:t> </a:t>
            </a:r>
          </a:p>
          <a:p>
            <a:pPr lvl="0"/>
            <a:r>
              <a:rPr lang="en-US" sz="1700" kern="1200" dirty="0">
                <a:solidFill>
                  <a:schemeClr val="tx1"/>
                </a:solidFill>
                <a:effectLst/>
                <a:latin typeface="+mn-lt"/>
                <a:ea typeface="+mn-ea"/>
                <a:cs typeface="+mn-cs"/>
              </a:rPr>
              <a:t>Cons</a:t>
            </a:r>
          </a:p>
          <a:p>
            <a:pPr lvl="0"/>
            <a:r>
              <a:rPr lang="en-US" sz="1700" kern="1200" dirty="0">
                <a:solidFill>
                  <a:schemeClr val="tx1"/>
                </a:solidFill>
                <a:effectLst/>
                <a:latin typeface="+mn-lt"/>
                <a:ea typeface="+mn-ea"/>
                <a:cs typeface="+mn-cs"/>
              </a:rPr>
              <a:t>Limited flexibility to support MAC activity</a:t>
            </a:r>
          </a:p>
          <a:p>
            <a:pPr lvl="0"/>
            <a:r>
              <a:rPr lang="en-US" sz="1700" kern="1200" dirty="0">
                <a:solidFill>
                  <a:schemeClr val="tx1"/>
                </a:solidFill>
                <a:effectLst/>
                <a:latin typeface="+mn-lt"/>
                <a:ea typeface="+mn-ea"/>
                <a:cs typeface="+mn-cs"/>
              </a:rPr>
              <a:t>High volume of cable</a:t>
            </a:r>
          </a:p>
          <a:p>
            <a:pPr lvl="0"/>
            <a:r>
              <a:rPr lang="en-US" sz="1700" kern="1200" dirty="0">
                <a:solidFill>
                  <a:schemeClr val="tx1"/>
                </a:solidFill>
                <a:effectLst/>
                <a:latin typeface="+mn-lt"/>
                <a:ea typeface="+mn-ea"/>
                <a:cs typeface="+mn-cs"/>
              </a:rPr>
              <a:t>Additional connection point</a:t>
            </a:r>
          </a:p>
          <a:p>
            <a:r>
              <a:rPr lang="en-US" sz="17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79388411-CC68-410F-96BB-8A232BC3A30A}" type="slidenum">
              <a:rPr lang="en-US" altLang="en-US" smtClean="0"/>
              <a:pPr>
                <a:defRPr/>
              </a:pPr>
              <a:t>44</a:t>
            </a:fld>
            <a:endParaRPr lang="en-US" altLang="en-US"/>
          </a:p>
        </p:txBody>
      </p:sp>
    </p:spTree>
    <p:extLst>
      <p:ext uri="{BB962C8B-B14F-4D97-AF65-F5344CB8AC3E}">
        <p14:creationId xmlns:p14="http://schemas.microsoft.com/office/powerpoint/2010/main" val="2437622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700" b="1" kern="1200" dirty="0">
                <a:solidFill>
                  <a:schemeClr val="tx1"/>
                </a:solidFill>
                <a:effectLst/>
                <a:latin typeface="+mn-lt"/>
                <a:ea typeface="+mn-ea"/>
                <a:cs typeface="+mn-cs"/>
              </a:rPr>
              <a:t>Centralized Zone - Fixture Centric</a:t>
            </a:r>
            <a:endParaRPr lang="en-US" sz="1700" kern="1200" dirty="0">
              <a:solidFill>
                <a:schemeClr val="tx1"/>
              </a:solidFill>
              <a:effectLst/>
              <a:latin typeface="+mn-lt"/>
              <a:ea typeface="+mn-ea"/>
              <a:cs typeface="+mn-cs"/>
            </a:endParaRPr>
          </a:p>
          <a:p>
            <a:r>
              <a:rPr lang="en-US" sz="1700" kern="1200" dirty="0">
                <a:solidFill>
                  <a:schemeClr val="tx1"/>
                </a:solidFill>
                <a:effectLst/>
                <a:latin typeface="+mn-lt"/>
                <a:ea typeface="+mn-ea"/>
                <a:cs typeface="+mn-cs"/>
              </a:rPr>
              <a:t>Pros</a:t>
            </a:r>
          </a:p>
          <a:p>
            <a:pPr lvl="0"/>
            <a:r>
              <a:rPr lang="en-US" sz="1700" kern="1200" dirty="0">
                <a:solidFill>
                  <a:schemeClr val="tx1"/>
                </a:solidFill>
                <a:effectLst/>
                <a:latin typeface="+mn-lt"/>
                <a:ea typeface="+mn-ea"/>
                <a:cs typeface="+mn-cs"/>
              </a:rPr>
              <a:t>Employs structured cabling</a:t>
            </a:r>
          </a:p>
          <a:p>
            <a:pPr lvl="0"/>
            <a:r>
              <a:rPr lang="en-US" sz="1700" kern="1200" dirty="0">
                <a:solidFill>
                  <a:schemeClr val="tx1"/>
                </a:solidFill>
                <a:effectLst/>
                <a:latin typeface="+mn-lt"/>
                <a:ea typeface="+mn-ea"/>
                <a:cs typeface="+mn-cs"/>
              </a:rPr>
              <a:t>Easily administered</a:t>
            </a:r>
          </a:p>
          <a:p>
            <a:pPr lvl="0"/>
            <a:r>
              <a:rPr lang="en-US" sz="1700" kern="1200" dirty="0">
                <a:solidFill>
                  <a:schemeClr val="tx1"/>
                </a:solidFill>
                <a:effectLst/>
                <a:latin typeface="+mn-lt"/>
                <a:ea typeface="+mn-ea"/>
                <a:cs typeface="+mn-cs"/>
              </a:rPr>
              <a:t>Only requires centralized power in TR</a:t>
            </a:r>
          </a:p>
          <a:p>
            <a:pPr lvl="0"/>
            <a:r>
              <a:rPr lang="en-US" sz="1700" kern="1200" dirty="0">
                <a:solidFill>
                  <a:schemeClr val="tx1"/>
                </a:solidFill>
                <a:effectLst/>
                <a:latin typeface="+mn-lt"/>
                <a:ea typeface="+mn-ea"/>
                <a:cs typeface="+mn-cs"/>
              </a:rPr>
              <a:t>Provides support of future IB applications</a:t>
            </a:r>
          </a:p>
          <a:p>
            <a:pPr lvl="0"/>
            <a:r>
              <a:rPr lang="en-US" sz="1700" kern="1200" dirty="0">
                <a:solidFill>
                  <a:schemeClr val="tx1"/>
                </a:solidFill>
                <a:effectLst/>
                <a:latin typeface="+mn-lt"/>
                <a:ea typeface="+mn-ea"/>
                <a:cs typeface="+mn-cs"/>
              </a:rPr>
              <a:t>Supports all IB application speeds</a:t>
            </a:r>
          </a:p>
          <a:p>
            <a:pPr lvl="0"/>
            <a:r>
              <a:rPr lang="en-US" sz="1700" kern="1200" dirty="0">
                <a:solidFill>
                  <a:schemeClr val="tx1"/>
                </a:solidFill>
                <a:effectLst/>
                <a:latin typeface="+mn-lt"/>
                <a:ea typeface="+mn-ea"/>
                <a:cs typeface="+mn-cs"/>
              </a:rPr>
              <a:t>Optimal support of MAC activity</a:t>
            </a:r>
          </a:p>
          <a:p>
            <a:pPr lvl="0"/>
            <a:endParaRPr lang="en-US" sz="1700" kern="1200" dirty="0">
              <a:solidFill>
                <a:schemeClr val="tx1"/>
              </a:solidFill>
              <a:effectLst/>
              <a:latin typeface="+mn-lt"/>
              <a:ea typeface="+mn-ea"/>
              <a:cs typeface="+mn-cs"/>
            </a:endParaRPr>
          </a:p>
          <a:p>
            <a:pPr lvl="0"/>
            <a:r>
              <a:rPr lang="en-US" sz="1700" kern="1200" dirty="0">
                <a:solidFill>
                  <a:schemeClr val="tx1"/>
                </a:solidFill>
                <a:effectLst/>
                <a:latin typeface="+mn-lt"/>
                <a:ea typeface="+mn-ea"/>
                <a:cs typeface="+mn-cs"/>
              </a:rPr>
              <a:t>Cons</a:t>
            </a:r>
          </a:p>
          <a:p>
            <a:pPr lvl="0"/>
            <a:r>
              <a:rPr lang="en-US" sz="1700" kern="1200" dirty="0">
                <a:solidFill>
                  <a:schemeClr val="tx1"/>
                </a:solidFill>
                <a:effectLst/>
                <a:latin typeface="+mn-lt"/>
                <a:ea typeface="+mn-ea"/>
                <a:cs typeface="+mn-cs"/>
              </a:rPr>
              <a:t>High Day One cabling CAPEX</a:t>
            </a:r>
          </a:p>
          <a:p>
            <a:pPr lvl="0"/>
            <a:r>
              <a:rPr lang="en-US" sz="1700" kern="1200" dirty="0">
                <a:solidFill>
                  <a:schemeClr val="tx1"/>
                </a:solidFill>
                <a:effectLst/>
                <a:latin typeface="+mn-lt"/>
                <a:ea typeface="+mn-ea"/>
                <a:cs typeface="+mn-cs"/>
              </a:rPr>
              <a:t>Additional connection point</a:t>
            </a:r>
          </a:p>
          <a:p>
            <a:r>
              <a:rPr lang="en-US" sz="17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79388411-CC68-410F-96BB-8A232BC3A30A}" type="slidenum">
              <a:rPr lang="en-US" altLang="en-US" smtClean="0"/>
              <a:pPr>
                <a:defRPr/>
              </a:pPr>
              <a:t>45</a:t>
            </a:fld>
            <a:endParaRPr lang="en-US" altLang="en-US"/>
          </a:p>
        </p:txBody>
      </p:sp>
    </p:spTree>
    <p:extLst>
      <p:ext uri="{BB962C8B-B14F-4D97-AF65-F5344CB8AC3E}">
        <p14:creationId xmlns:p14="http://schemas.microsoft.com/office/powerpoint/2010/main" val="101257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Carol: </a:t>
            </a:r>
            <a:r>
              <a:rPr lang="en-US" b="0" dirty="0"/>
              <a:t>Discuss how the BICSI 007 standard interacts with other standards:</a:t>
            </a:r>
            <a:endParaRPr lang="en-US" b="1" dirty="0"/>
          </a:p>
          <a:p>
            <a:endParaRPr lang="en-US" dirty="0"/>
          </a:p>
          <a:p>
            <a:r>
              <a:rPr lang="en-US" i="1" dirty="0"/>
              <a:t>These </a:t>
            </a:r>
            <a:r>
              <a:rPr lang="en-US" i="1" baseline="0" dirty="0"/>
              <a:t>are three primary standards that will help you plan and design your infrastructure:</a:t>
            </a:r>
          </a:p>
          <a:p>
            <a:endParaRPr lang="en-US" i="1" baseline="0" dirty="0"/>
          </a:p>
          <a:p>
            <a:pPr marL="171450" indent="-171450">
              <a:buFont typeface="Arial" panose="020B0604020202020204" pitchFamily="34" charset="0"/>
              <a:buChar char="•"/>
            </a:pPr>
            <a:r>
              <a:rPr lang="en-US" sz="900" i="1" dirty="0">
                <a:solidFill>
                  <a:schemeClr val="tx1"/>
                </a:solidFill>
              </a:rPr>
              <a:t>ISO/IEC 11801, Information Technology—Generic Cabling for Customer Premises </a:t>
            </a:r>
          </a:p>
          <a:p>
            <a:pPr marL="171450" indent="-171450">
              <a:buFont typeface="Arial" panose="020B0604020202020204" pitchFamily="34" charset="0"/>
              <a:buChar char="•"/>
            </a:pPr>
            <a:endParaRPr lang="en-US" sz="900" i="1" dirty="0">
              <a:solidFill>
                <a:schemeClr val="tx1"/>
              </a:solidFill>
            </a:endParaRPr>
          </a:p>
          <a:p>
            <a:pPr marL="171450" indent="-171450">
              <a:buFont typeface="Arial" panose="020B0604020202020204" pitchFamily="34" charset="0"/>
              <a:buChar char="•"/>
            </a:pPr>
            <a:r>
              <a:rPr lang="en-US" sz="900" i="1" dirty="0">
                <a:solidFill>
                  <a:schemeClr val="tx1"/>
                </a:solidFill>
              </a:rPr>
              <a:t>ANSI/TIA-862, Structured Cabling Infrastructure Standard for Intelligent Building Systems</a:t>
            </a:r>
          </a:p>
          <a:p>
            <a:pPr marL="171450" indent="-171450">
              <a:buFont typeface="Arial" panose="020B0604020202020204" pitchFamily="34" charset="0"/>
              <a:buChar char="•"/>
            </a:pPr>
            <a:endParaRPr lang="en-US" sz="900" i="1" dirty="0">
              <a:solidFill>
                <a:schemeClr val="tx1"/>
              </a:solidFill>
            </a:endParaRPr>
          </a:p>
          <a:p>
            <a:pPr marL="171450" indent="-171450">
              <a:buFont typeface="Arial" panose="020B0604020202020204" pitchFamily="34" charset="0"/>
              <a:buChar char="•"/>
            </a:pPr>
            <a:r>
              <a:rPr lang="en-US" sz="900" i="1" dirty="0">
                <a:solidFill>
                  <a:schemeClr val="tx1"/>
                </a:solidFill>
              </a:rPr>
              <a:t>ANSI/BICSI 007, Information Communication Technology Design and Implementation Practices for Intelligent Buildings and Premises</a:t>
            </a:r>
          </a:p>
          <a:p>
            <a:pPr marL="0" indent="0">
              <a:buFont typeface="Arial" panose="020B0604020202020204" pitchFamily="34" charset="0"/>
              <a:buNone/>
            </a:pPr>
            <a:endParaRPr lang="en-US" sz="900" i="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a:t>ANSI/BICSI 007 acts as a complement to the ISO and TIA standards, and it is the focus of this workshop.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baseline="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baseline="0" dirty="0"/>
              <a:t>[Note: A full list of standards and documents used to create this standard can be found in Section 3]</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i="0" baseline="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Heather: </a:t>
            </a:r>
            <a:r>
              <a:rPr lang="en-US" b="0" dirty="0"/>
              <a:t>Move to the next slide.</a:t>
            </a:r>
            <a:endParaRPr lang="en-US" sz="900" i="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7E309E7-283E-4E1A-9EA4-74BE9F89FDCA}" type="slidenum">
              <a:rPr lang="en-US" smtClean="0"/>
              <a:t>5</a:t>
            </a:fld>
            <a:endParaRPr lang="en-US" dirty="0"/>
          </a:p>
        </p:txBody>
      </p:sp>
    </p:spTree>
    <p:extLst>
      <p:ext uri="{BB962C8B-B14F-4D97-AF65-F5344CB8AC3E}">
        <p14:creationId xmlns:p14="http://schemas.microsoft.com/office/powerpoint/2010/main" val="3043558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And, similar to the centralized version, this zone box scenario has the cable terminated to the zone box.  No active equipment is housed in the zone box, so the switch would be located in the ceiling plenum space and then out to the node and then to the device.</a:t>
            </a:r>
          </a:p>
        </p:txBody>
      </p:sp>
      <p:sp>
        <p:nvSpPr>
          <p:cNvPr id="4" name="Slide Number Placeholder 3"/>
          <p:cNvSpPr>
            <a:spLocks noGrp="1"/>
          </p:cNvSpPr>
          <p:nvPr>
            <p:ph type="sldNum" sz="quarter" idx="10"/>
          </p:nvPr>
        </p:nvSpPr>
        <p:spPr/>
        <p:txBody>
          <a:bodyPr/>
          <a:lstStyle/>
          <a:p>
            <a:pPr>
              <a:defRPr/>
            </a:pPr>
            <a:fld id="{79388411-CC68-410F-96BB-8A232BC3A30A}" type="slidenum">
              <a:rPr lang="en-US" altLang="en-US" smtClean="0"/>
              <a:pPr>
                <a:defRPr/>
              </a:pPr>
              <a:t>46</a:t>
            </a:fld>
            <a:endParaRPr lang="en-US" altLang="en-US"/>
          </a:p>
        </p:txBody>
      </p:sp>
    </p:spTree>
    <p:extLst>
      <p:ext uri="{BB962C8B-B14F-4D97-AF65-F5344CB8AC3E}">
        <p14:creationId xmlns:p14="http://schemas.microsoft.com/office/powerpoint/2010/main" val="1203339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CDC200-D770-4AF6-8971-F845EC3D7F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240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 topology options available in Annex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4F7DD-30F5-48D6-A4B8-94E3314D9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58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Bef>
                <a:spcPct val="0"/>
              </a:spcBef>
            </a:pPr>
            <a:r>
              <a:rPr lang="en-US" baseline="0" dirty="0">
                <a:latin typeface="Arial" pitchFamily="34" charset="0"/>
                <a:ea typeface="ＭＳ Ｐゴシック" pitchFamily="34" charset="-128"/>
              </a:rPr>
              <a:t>Intelligent Building from BICSI to help the ICT designer and installer plan and install these unique building systems</a:t>
            </a:r>
          </a:p>
          <a:p>
            <a:pPr eaLnBrk="1" hangingPunct="1">
              <a:lnSpc>
                <a:spcPct val="80000"/>
              </a:lnSpc>
              <a:spcBef>
                <a:spcPct val="0"/>
              </a:spcBef>
            </a:pPr>
            <a:endParaRPr lang="en-US" baseline="0" dirty="0">
              <a:latin typeface="Arial" pitchFamily="34" charset="0"/>
              <a:ea typeface="ＭＳ Ｐゴシック" pitchFamily="34" charset="-128"/>
            </a:endParaRPr>
          </a:p>
          <a:p>
            <a:pPr eaLnBrk="1" hangingPunct="1">
              <a:lnSpc>
                <a:spcPct val="80000"/>
              </a:lnSpc>
              <a:spcBef>
                <a:spcPct val="0"/>
              </a:spcBef>
            </a:pPr>
            <a:r>
              <a:rPr lang="en-US" baseline="0" dirty="0">
                <a:latin typeface="Arial" pitchFamily="34" charset="0"/>
                <a:ea typeface="ＭＳ Ｐゴシック" pitchFamily="34" charset="-128"/>
              </a:rPr>
              <a:t>It contains layouts of unique systems such as LED lighting and even zone cabling.</a:t>
            </a:r>
          </a:p>
          <a:p>
            <a:pPr eaLnBrk="1" hangingPunct="1">
              <a:lnSpc>
                <a:spcPct val="80000"/>
              </a:lnSpc>
              <a:spcBef>
                <a:spcPct val="0"/>
              </a:spcBef>
            </a:pPr>
            <a:endParaRPr lang="en-US" baseline="0" dirty="0">
              <a:latin typeface="Arial" pitchFamily="34" charset="0"/>
              <a:ea typeface="ＭＳ Ｐゴシック" pitchFamily="34" charset="-128"/>
            </a:endParaRPr>
          </a:p>
          <a:p>
            <a:r>
              <a:rPr lang="en-US" dirty="0"/>
              <a:t>Currently,</a:t>
            </a:r>
            <a:r>
              <a:rPr lang="en-US" baseline="0" dirty="0"/>
              <a:t> these are the systems and chapters that are being addressed in the BICSI standard.  </a:t>
            </a:r>
          </a:p>
          <a:p>
            <a:endParaRPr lang="en-US" baseline="0" dirty="0"/>
          </a:p>
          <a:p>
            <a:r>
              <a:rPr lang="en-US" baseline="0" dirty="0"/>
              <a:t>In addition sample matrixes will be provided to help the ICT professional map out which devices will interact with each other and how to integrate these into a converged network layout</a:t>
            </a:r>
            <a:endParaRPr lang="en-GB" dirty="0"/>
          </a:p>
          <a:p>
            <a:pPr eaLnBrk="1" hangingPunct="1">
              <a:lnSpc>
                <a:spcPct val="80000"/>
              </a:lnSpc>
              <a:spcBef>
                <a:spcPct val="0"/>
              </a:spcBef>
            </a:pPr>
            <a:endParaRPr lang="en-US" baseline="0" dirty="0">
              <a:latin typeface="Arial" pitchFamily="34" charset="0"/>
              <a:ea typeface="ＭＳ Ｐゴシック" pitchFamily="34" charset="-128"/>
            </a:endParaRPr>
          </a:p>
          <a:p>
            <a:pPr eaLnBrk="1" hangingPunct="1">
              <a:lnSpc>
                <a:spcPct val="80000"/>
              </a:lnSpc>
              <a:spcBef>
                <a:spcPct val="0"/>
              </a:spcBef>
            </a:pPr>
            <a:endParaRPr lang="en-US" dirty="0">
              <a:latin typeface="Arial" pitchFamily="34" charset="0"/>
              <a:ea typeface="ＭＳ Ｐゴシック" pitchFamily="34" charset="-128"/>
            </a:endParaRPr>
          </a:p>
          <a:p>
            <a:pPr defTabSz="966488">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2268A-E701-49DA-BF08-4420C55CBC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8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13951">
              <a:defRPr/>
            </a:pPr>
            <a:r>
              <a:rPr lang="en-US" b="1" baseline="0" dirty="0"/>
              <a:t>Carol: </a:t>
            </a:r>
            <a:r>
              <a:rPr lang="en-US" b="0" baseline="0" dirty="0"/>
              <a:t>Give a quick recap of SCS to establish what the foundation will be and to ensure that everyone is working from a common definition:</a:t>
            </a:r>
            <a:endParaRPr lang="en-US" b="1" baseline="0" dirty="0"/>
          </a:p>
          <a:p>
            <a:pPr defTabSz="913951">
              <a:defRPr/>
            </a:pPr>
            <a:endParaRPr lang="en-US" b="1" baseline="0" dirty="0"/>
          </a:p>
          <a:p>
            <a:pPr defTabSz="913951">
              <a:defRPr/>
            </a:pPr>
            <a:r>
              <a:rPr lang="en-US" i="1" baseline="0" dirty="0"/>
              <a:t>Although we won’t be teaching you how to design a conventional structured cabling system, it is important to ensure we that we define what “structured cabling” means in these standards and this workshop. </a:t>
            </a:r>
          </a:p>
          <a:p>
            <a:pPr defTabSz="913951">
              <a:defRPr/>
            </a:pPr>
            <a:endParaRPr lang="en-US" i="1" baseline="0" dirty="0"/>
          </a:p>
          <a:p>
            <a:pPr defTabSz="913951">
              <a:defRPr/>
            </a:pPr>
            <a:r>
              <a:rPr lang="en-US" i="1" baseline="0" dirty="0"/>
              <a:t>The term “structured cabling” is a term from the TIA standards. It specifies that a structured cabling channel must be terminated on both ends and that at the device termination side, the horizontal cable must be terminated into equipment outlet (or service outlet) and then connected with an equipment cord or patch cord. </a:t>
            </a:r>
          </a:p>
          <a:p>
            <a:pPr defTabSz="913951">
              <a:defRPr/>
            </a:pPr>
            <a:endParaRPr lang="en-US" i="1" baseline="0" dirty="0"/>
          </a:p>
          <a:p>
            <a:pPr defTabSz="913951">
              <a:defRPr/>
            </a:pPr>
            <a:r>
              <a:rPr lang="en-US" i="1" baseline="0" dirty="0"/>
              <a:t>This diagram also shows a non-structured option which is referred to as a direct connect method. We will be looking at this method in greater detail in a few slides.</a:t>
            </a:r>
          </a:p>
          <a:p>
            <a:pPr defTabSz="913951">
              <a:defRPr/>
            </a:pPr>
            <a:endParaRPr lang="en-US" i="1" baseline="0" dirty="0"/>
          </a:p>
          <a:p>
            <a:pPr marL="0" marR="0" lvl="0" indent="0" algn="l" defTabSz="913951" rtl="0" eaLnBrk="1" fontAlgn="auto" latinLnBrk="0" hangingPunct="1">
              <a:lnSpc>
                <a:spcPct val="100000"/>
              </a:lnSpc>
              <a:spcBef>
                <a:spcPts val="0"/>
              </a:spcBef>
              <a:spcAft>
                <a:spcPts val="0"/>
              </a:spcAft>
              <a:buClrTx/>
              <a:buSzTx/>
              <a:buFontTx/>
              <a:buNone/>
              <a:tabLst/>
              <a:defRPr/>
            </a:pPr>
            <a:r>
              <a:rPr lang="en-US" b="1" dirty="0"/>
              <a:t>Heather: </a:t>
            </a:r>
            <a:r>
              <a:rPr lang="en-US" b="0" dirty="0"/>
              <a:t>Move to the next slide.</a:t>
            </a:r>
            <a:endParaRPr lang="en-US" b="1" dirty="0"/>
          </a:p>
        </p:txBody>
      </p:sp>
      <p:sp>
        <p:nvSpPr>
          <p:cNvPr id="4" name="Slide Number Placeholder 3"/>
          <p:cNvSpPr>
            <a:spLocks noGrp="1"/>
          </p:cNvSpPr>
          <p:nvPr>
            <p:ph type="sldNum" sz="quarter" idx="10"/>
          </p:nvPr>
        </p:nvSpPr>
        <p:spPr/>
        <p:txBody>
          <a:bodyPr/>
          <a:lstStyle/>
          <a:p>
            <a:fld id="{47E309E7-283E-4E1A-9EA4-74BE9F89FDCA}" type="slidenum">
              <a:rPr lang="en-US" smtClean="0"/>
              <a:t>9</a:t>
            </a:fld>
            <a:endParaRPr lang="en-US" dirty="0"/>
          </a:p>
        </p:txBody>
      </p:sp>
    </p:spTree>
    <p:extLst>
      <p:ext uri="{BB962C8B-B14F-4D97-AF65-F5344CB8AC3E}">
        <p14:creationId xmlns:p14="http://schemas.microsoft.com/office/powerpoint/2010/main" val="193312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Carol: </a:t>
            </a:r>
            <a:r>
              <a:rPr lang="en-US" b="0" dirty="0"/>
              <a:t>Discuss the key features of this layout from the standard </a:t>
            </a:r>
            <a:r>
              <a:rPr lang="en-US" dirty="0"/>
              <a:t>[Figure 5-4 in the standard]</a:t>
            </a:r>
            <a:r>
              <a:rPr lang="en-US" b="0" dirty="0"/>
              <a:t>:</a:t>
            </a:r>
            <a:endParaRPr lang="en-US" b="1" dirty="0"/>
          </a:p>
          <a:p>
            <a:endParaRPr lang="en-US" b="1" dirty="0"/>
          </a:p>
          <a:p>
            <a:pPr marL="171450" indent="-171450">
              <a:buFont typeface="Arial" panose="020B0604020202020204" pitchFamily="34" charset="0"/>
              <a:buChar char="•"/>
            </a:pPr>
            <a:r>
              <a:rPr lang="en-US" dirty="0"/>
              <a:t>The systems are separated from one another and organized like with like.</a:t>
            </a:r>
          </a:p>
          <a:p>
            <a:pPr marL="171450" indent="-171450">
              <a:buFont typeface="Arial" panose="020B0604020202020204" pitchFamily="34" charset="0"/>
              <a:buChar char="•"/>
            </a:pPr>
            <a:r>
              <a:rPr lang="en-US" dirty="0"/>
              <a:t>Space is available for future growth.</a:t>
            </a:r>
          </a:p>
          <a:p>
            <a:pPr marL="0" indent="0">
              <a:buFont typeface="Arial" panose="020B0604020202020204" pitchFamily="34" charset="0"/>
              <a:buNone/>
            </a:pPr>
            <a:endParaRPr lang="en-US"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Heather: </a:t>
            </a:r>
            <a:r>
              <a:rPr lang="en-US" b="0" dirty="0"/>
              <a:t>Move to the next slide.</a:t>
            </a:r>
            <a:endParaRPr lang="en-US" i="1"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7E309E7-283E-4E1A-9EA4-74BE9F89FDCA}" type="slidenum">
              <a:rPr lang="en-US" smtClean="0"/>
              <a:t>10</a:t>
            </a:fld>
            <a:endParaRPr lang="en-US" dirty="0"/>
          </a:p>
        </p:txBody>
      </p:sp>
    </p:spTree>
    <p:extLst>
      <p:ext uri="{BB962C8B-B14F-4D97-AF65-F5344CB8AC3E}">
        <p14:creationId xmlns:p14="http://schemas.microsoft.com/office/powerpoint/2010/main" val="280950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Carol: </a:t>
            </a:r>
            <a:r>
              <a:rPr lang="en-US" b="0" dirty="0"/>
              <a:t>Discuss the key features of this layout from the standard </a:t>
            </a:r>
            <a:r>
              <a:rPr lang="en-US" dirty="0"/>
              <a:t>[Figure 5-5 in the standard]</a:t>
            </a:r>
            <a:r>
              <a:rPr lang="en-US" b="0" dirty="0"/>
              <a:t>:</a:t>
            </a:r>
            <a:endParaRPr lang="en-US" b="1" dirty="0"/>
          </a:p>
          <a:p>
            <a:endParaRPr lang="en-US" b="1" dirty="0"/>
          </a:p>
          <a:p>
            <a:pPr marL="0" indent="0">
              <a:buFont typeface="Arial" panose="020B0604020202020204" pitchFamily="34" charset="0"/>
              <a:buNone/>
            </a:pPr>
            <a:r>
              <a:rPr lang="en-US" i="1" dirty="0"/>
              <a:t>Restricted area is given the same consideration as the non-critical:</a:t>
            </a:r>
          </a:p>
          <a:p>
            <a:pPr marL="171450" lvl="0" indent="-171450">
              <a:buFont typeface="Arial" panose="020B0604020202020204" pitchFamily="34" charset="0"/>
              <a:buChar char="•"/>
            </a:pPr>
            <a:r>
              <a:rPr lang="en-US" i="1" dirty="0"/>
              <a:t>They each have room for growth.</a:t>
            </a:r>
          </a:p>
          <a:p>
            <a:pPr marL="171450" lvl="0" indent="-171450">
              <a:buFont typeface="Arial" panose="020B0604020202020204" pitchFamily="34" charset="0"/>
              <a:buChar char="•"/>
            </a:pPr>
            <a:r>
              <a:rPr lang="en-US" i="1" dirty="0"/>
              <a:t>Each room has a separate electrical panel and conduit riser system.</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Heather: </a:t>
            </a:r>
            <a:r>
              <a:rPr lang="en-US" b="0" dirty="0"/>
              <a:t>Move to the next slide.</a:t>
            </a:r>
            <a:endParaRPr lang="en-US" i="1" dirty="0"/>
          </a:p>
          <a:p>
            <a:endParaRPr lang="en-US" dirty="0"/>
          </a:p>
        </p:txBody>
      </p:sp>
      <p:sp>
        <p:nvSpPr>
          <p:cNvPr id="4" name="Slide Number Placeholder 3"/>
          <p:cNvSpPr>
            <a:spLocks noGrp="1"/>
          </p:cNvSpPr>
          <p:nvPr>
            <p:ph type="sldNum" sz="quarter" idx="10"/>
          </p:nvPr>
        </p:nvSpPr>
        <p:spPr/>
        <p:txBody>
          <a:bodyPr/>
          <a:lstStyle/>
          <a:p>
            <a:fld id="{47E309E7-283E-4E1A-9EA4-74BE9F89FDCA}" type="slidenum">
              <a:rPr lang="en-US" smtClean="0"/>
              <a:t>11</a:t>
            </a:fld>
            <a:endParaRPr lang="en-US" dirty="0"/>
          </a:p>
        </p:txBody>
      </p:sp>
    </p:spTree>
    <p:extLst>
      <p:ext uri="{BB962C8B-B14F-4D97-AF65-F5344CB8AC3E}">
        <p14:creationId xmlns:p14="http://schemas.microsoft.com/office/powerpoint/2010/main" val="3074501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C3546DF-3183-490A-A0D0-6B3C1A48915C}"/>
              </a:ext>
            </a:extLst>
          </p:cNvPr>
          <p:cNvSpPr>
            <a:spLocks noGrp="1"/>
          </p:cNvSpPr>
          <p:nvPr>
            <p:ph type="dt" sz="half" idx="10"/>
          </p:nvPr>
        </p:nvSpPr>
        <p:spPr/>
        <p:txBody>
          <a:bodyPr/>
          <a:lstStyle>
            <a:lvl1pPr>
              <a:defRPr/>
            </a:lvl1pPr>
          </a:lstStyle>
          <a:p>
            <a:pPr>
              <a:defRPr/>
            </a:pPr>
            <a:fld id="{437B0B75-BA70-4BEE-A2D4-09146898C056}" type="datetimeFigureOut">
              <a:rPr lang="en-US"/>
              <a:pPr>
                <a:defRPr/>
              </a:pPr>
              <a:t>7/6/2019</a:t>
            </a:fld>
            <a:endParaRPr lang="en-US"/>
          </a:p>
        </p:txBody>
      </p:sp>
      <p:sp>
        <p:nvSpPr>
          <p:cNvPr id="5" name="Footer Placeholder 4">
            <a:extLst>
              <a:ext uri="{FF2B5EF4-FFF2-40B4-BE49-F238E27FC236}">
                <a16:creationId xmlns:a16="http://schemas.microsoft.com/office/drawing/2014/main" id="{0A2C9A0D-321B-4D5F-8B46-8D7C47C9DA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59A242-23E0-427A-81FC-49316EE987CB}"/>
              </a:ext>
            </a:extLst>
          </p:cNvPr>
          <p:cNvSpPr>
            <a:spLocks noGrp="1"/>
          </p:cNvSpPr>
          <p:nvPr>
            <p:ph type="sldNum" sz="quarter" idx="12"/>
          </p:nvPr>
        </p:nvSpPr>
        <p:spPr/>
        <p:txBody>
          <a:bodyPr/>
          <a:lstStyle>
            <a:lvl1pPr>
              <a:defRPr/>
            </a:lvl1pPr>
          </a:lstStyle>
          <a:p>
            <a:pPr>
              <a:defRPr/>
            </a:pPr>
            <a:fld id="{0C9828D0-5055-4823-9786-EB4F3A42E3C9}" type="slidenum">
              <a:rPr lang="en-US" altLang="en-US"/>
              <a:pPr>
                <a:defRPr/>
              </a:pPr>
              <a:t>‹#›</a:t>
            </a:fld>
            <a:endParaRPr lang="en-US" altLang="en-US"/>
          </a:p>
        </p:txBody>
      </p:sp>
    </p:spTree>
    <p:extLst>
      <p:ext uri="{BB962C8B-B14F-4D97-AF65-F5344CB8AC3E}">
        <p14:creationId xmlns:p14="http://schemas.microsoft.com/office/powerpoint/2010/main" val="54643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198FC-50B7-4E72-86CA-9312EAE249CA}"/>
              </a:ext>
            </a:extLst>
          </p:cNvPr>
          <p:cNvSpPr>
            <a:spLocks noGrp="1"/>
          </p:cNvSpPr>
          <p:nvPr>
            <p:ph type="dt" sz="half" idx="10"/>
          </p:nvPr>
        </p:nvSpPr>
        <p:spPr/>
        <p:txBody>
          <a:bodyPr/>
          <a:lstStyle>
            <a:lvl1pPr>
              <a:defRPr/>
            </a:lvl1pPr>
          </a:lstStyle>
          <a:p>
            <a:pPr>
              <a:defRPr/>
            </a:pPr>
            <a:fld id="{3951BC7C-DE4A-45B7-A048-DD34AEE486B5}" type="datetimeFigureOut">
              <a:rPr lang="en-US"/>
              <a:pPr>
                <a:defRPr/>
              </a:pPr>
              <a:t>7/6/2019</a:t>
            </a:fld>
            <a:endParaRPr lang="en-US"/>
          </a:p>
        </p:txBody>
      </p:sp>
      <p:sp>
        <p:nvSpPr>
          <p:cNvPr id="5" name="Footer Placeholder 4">
            <a:extLst>
              <a:ext uri="{FF2B5EF4-FFF2-40B4-BE49-F238E27FC236}">
                <a16:creationId xmlns:a16="http://schemas.microsoft.com/office/drawing/2014/main" id="{A026709D-4C0F-4B0D-9210-119D2FA760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A6EBE1-009F-47A4-B99F-D36E2883409C}"/>
              </a:ext>
            </a:extLst>
          </p:cNvPr>
          <p:cNvSpPr>
            <a:spLocks noGrp="1"/>
          </p:cNvSpPr>
          <p:nvPr>
            <p:ph type="sldNum" sz="quarter" idx="12"/>
          </p:nvPr>
        </p:nvSpPr>
        <p:spPr/>
        <p:txBody>
          <a:bodyPr/>
          <a:lstStyle>
            <a:lvl1pPr>
              <a:defRPr/>
            </a:lvl1pPr>
          </a:lstStyle>
          <a:p>
            <a:pPr>
              <a:defRPr/>
            </a:pPr>
            <a:fld id="{D961F496-3383-4452-B9E3-798743FAB87C}" type="slidenum">
              <a:rPr lang="en-US" altLang="en-US"/>
              <a:pPr>
                <a:defRPr/>
              </a:pPr>
              <a:t>‹#›</a:t>
            </a:fld>
            <a:endParaRPr lang="en-US" altLang="en-US"/>
          </a:p>
        </p:txBody>
      </p:sp>
    </p:spTree>
    <p:extLst>
      <p:ext uri="{BB962C8B-B14F-4D97-AF65-F5344CB8AC3E}">
        <p14:creationId xmlns:p14="http://schemas.microsoft.com/office/powerpoint/2010/main" val="327506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1463040"/>
            <a:ext cx="3291840" cy="5888356"/>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731520" y="1463040"/>
            <a:ext cx="9631680" cy="58883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DB48B-1185-44CD-9309-F89002169879}"/>
              </a:ext>
            </a:extLst>
          </p:cNvPr>
          <p:cNvSpPr>
            <a:spLocks noGrp="1"/>
          </p:cNvSpPr>
          <p:nvPr>
            <p:ph type="dt" sz="half" idx="10"/>
          </p:nvPr>
        </p:nvSpPr>
        <p:spPr/>
        <p:txBody>
          <a:bodyPr/>
          <a:lstStyle>
            <a:lvl1pPr>
              <a:defRPr/>
            </a:lvl1pPr>
          </a:lstStyle>
          <a:p>
            <a:pPr>
              <a:defRPr/>
            </a:pPr>
            <a:fld id="{F2CECBD3-F754-4861-8FE2-182CBD6493E1}" type="datetimeFigureOut">
              <a:rPr lang="en-US"/>
              <a:pPr>
                <a:defRPr/>
              </a:pPr>
              <a:t>7/6/2019</a:t>
            </a:fld>
            <a:endParaRPr lang="en-US"/>
          </a:p>
        </p:txBody>
      </p:sp>
      <p:sp>
        <p:nvSpPr>
          <p:cNvPr id="5" name="Footer Placeholder 4">
            <a:extLst>
              <a:ext uri="{FF2B5EF4-FFF2-40B4-BE49-F238E27FC236}">
                <a16:creationId xmlns:a16="http://schemas.microsoft.com/office/drawing/2014/main" id="{A42C2924-EEC3-4E1C-A762-6A812FD5D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BA852D-0DAC-4C8B-A0C9-51E706BF6962}"/>
              </a:ext>
            </a:extLst>
          </p:cNvPr>
          <p:cNvSpPr>
            <a:spLocks noGrp="1"/>
          </p:cNvSpPr>
          <p:nvPr>
            <p:ph type="sldNum" sz="quarter" idx="12"/>
          </p:nvPr>
        </p:nvSpPr>
        <p:spPr/>
        <p:txBody>
          <a:bodyPr/>
          <a:lstStyle>
            <a:lvl1pPr>
              <a:defRPr/>
            </a:lvl1pPr>
          </a:lstStyle>
          <a:p>
            <a:pPr>
              <a:defRPr/>
            </a:pPr>
            <a:fld id="{A8D73335-D223-4241-AE70-7C1331C1A569}" type="slidenum">
              <a:rPr lang="en-US" altLang="en-US"/>
              <a:pPr>
                <a:defRPr/>
              </a:pPr>
              <a:t>‹#›</a:t>
            </a:fld>
            <a:endParaRPr lang="en-US" altLang="en-US"/>
          </a:p>
        </p:txBody>
      </p:sp>
    </p:spTree>
    <p:extLst>
      <p:ext uri="{BB962C8B-B14F-4D97-AF65-F5344CB8AC3E}">
        <p14:creationId xmlns:p14="http://schemas.microsoft.com/office/powerpoint/2010/main" val="91122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5591079-5E59-4874-AB39-847CB0E3A0F6}"/>
              </a:ext>
            </a:extLst>
          </p:cNvPr>
          <p:cNvSpPr>
            <a:spLocks noGrp="1"/>
          </p:cNvSpPr>
          <p:nvPr>
            <p:ph idx="1"/>
          </p:nvPr>
        </p:nvSpPr>
        <p:spPr>
          <a:xfrm>
            <a:off x="607807" y="1104227"/>
            <a:ext cx="13579803" cy="6081882"/>
          </a:xfrm>
        </p:spPr>
        <p:txBody>
          <a:bodyPr/>
          <a:lstStyle>
            <a:lvl1pPr>
              <a:defRPr>
                <a:latin typeface="+mn-lt"/>
              </a:defRPr>
            </a:lvl1pPr>
          </a:lstStyle>
          <a:p>
            <a:endParaRPr lang="en-US" dirty="0">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03A91B9B-D682-435A-A8A9-C015E0071DF8}"/>
              </a:ext>
            </a:extLst>
          </p:cNvPr>
          <p:cNvSpPr>
            <a:spLocks noGrp="1"/>
          </p:cNvSpPr>
          <p:nvPr>
            <p:ph type="sldNum" sz="quarter" idx="4294967295"/>
          </p:nvPr>
        </p:nvSpPr>
        <p:spPr>
          <a:xfrm>
            <a:off x="13682982" y="7627622"/>
            <a:ext cx="947419" cy="439419"/>
          </a:xfrm>
          <a:prstGeom prst="rect">
            <a:avLst/>
          </a:prstGeom>
        </p:spPr>
        <p:txBody>
          <a:bodyPr/>
          <a:lstStyle>
            <a:lvl1pPr algn="ctr">
              <a:defRPr>
                <a:solidFill>
                  <a:schemeClr val="bg1"/>
                </a:solidFill>
              </a:defRPr>
            </a:lvl1pPr>
          </a:lstStyle>
          <a:p>
            <a:fld id="{ED4B66E5-1AC5-4F09-8C02-5263A4AD3DF3}" type="slidenum">
              <a:rPr lang="en-US" smtClean="0"/>
              <a:pPr/>
              <a:t>‹#›</a:t>
            </a:fld>
            <a:endParaRPr lang="en-US" dirty="0"/>
          </a:p>
        </p:txBody>
      </p:sp>
      <p:sp>
        <p:nvSpPr>
          <p:cNvPr id="11" name="Title 10">
            <a:extLst>
              <a:ext uri="{FF2B5EF4-FFF2-40B4-BE49-F238E27FC236}">
                <a16:creationId xmlns:a16="http://schemas.microsoft.com/office/drawing/2014/main" id="{1002378D-3D92-47B9-870B-D5FF4188365B}"/>
              </a:ext>
            </a:extLst>
          </p:cNvPr>
          <p:cNvSpPr>
            <a:spLocks noGrp="1"/>
          </p:cNvSpPr>
          <p:nvPr>
            <p:ph type="title"/>
          </p:nvPr>
        </p:nvSpPr>
        <p:spPr>
          <a:xfrm>
            <a:off x="607807" y="-42586"/>
            <a:ext cx="11374078" cy="762002"/>
          </a:xfrm>
        </p:spPr>
        <p:txBody>
          <a:bodyPr anchor="b"/>
          <a:lstStyle>
            <a:lvl1pPr>
              <a:defRPr sz="3840"/>
            </a:lvl1pPr>
          </a:lstStyle>
          <a:p>
            <a:r>
              <a:rPr lang="en-US"/>
              <a:t>Click to edit Master title style</a:t>
            </a:r>
          </a:p>
        </p:txBody>
      </p:sp>
    </p:spTree>
    <p:custDataLst>
      <p:tags r:id="rId1"/>
    </p:custDataLst>
    <p:extLst>
      <p:ext uri="{BB962C8B-B14F-4D97-AF65-F5344CB8AC3E}">
        <p14:creationId xmlns:p14="http://schemas.microsoft.com/office/powerpoint/2010/main" val="2251514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5591079-5E59-4874-AB39-847CB0E3A0F6}"/>
              </a:ext>
            </a:extLst>
          </p:cNvPr>
          <p:cNvSpPr>
            <a:spLocks noGrp="1"/>
          </p:cNvSpPr>
          <p:nvPr>
            <p:ph idx="1"/>
          </p:nvPr>
        </p:nvSpPr>
        <p:spPr>
          <a:xfrm>
            <a:off x="607807" y="1104227"/>
            <a:ext cx="13579803" cy="6081882"/>
          </a:xfrm>
        </p:spPr>
        <p:txBody>
          <a:bodyPr/>
          <a:lstStyle>
            <a:lvl1pPr>
              <a:defRPr>
                <a:latin typeface="+mn-lt"/>
              </a:defRPr>
            </a:lvl1pPr>
          </a:lstStyle>
          <a:p>
            <a:endParaRPr lang="en-US" dirty="0">
              <a:latin typeface="Arial" panose="020B0604020202020204" pitchFamily="34" charset="0"/>
              <a:cs typeface="Arial" panose="020B0604020202020204" pitchFamily="34" charset="0"/>
            </a:endParaRPr>
          </a:p>
        </p:txBody>
      </p:sp>
      <p:sp>
        <p:nvSpPr>
          <p:cNvPr id="11" name="Title 10">
            <a:extLst>
              <a:ext uri="{FF2B5EF4-FFF2-40B4-BE49-F238E27FC236}">
                <a16:creationId xmlns:a16="http://schemas.microsoft.com/office/drawing/2014/main" id="{1002378D-3D92-47B9-870B-D5FF4188365B}"/>
              </a:ext>
            </a:extLst>
          </p:cNvPr>
          <p:cNvSpPr>
            <a:spLocks noGrp="1"/>
          </p:cNvSpPr>
          <p:nvPr>
            <p:ph type="title"/>
          </p:nvPr>
        </p:nvSpPr>
        <p:spPr>
          <a:xfrm>
            <a:off x="607807" y="15084"/>
            <a:ext cx="11374078" cy="762002"/>
          </a:xfrm>
        </p:spPr>
        <p:txBody>
          <a:bodyPr anchor="b"/>
          <a:lstStyle>
            <a:lvl1pPr>
              <a:defRPr sz="3840"/>
            </a:lvl1pPr>
          </a:lstStyle>
          <a:p>
            <a:r>
              <a:rPr lang="en-US"/>
              <a:t>Click to edit Master title style</a:t>
            </a:r>
          </a:p>
        </p:txBody>
      </p:sp>
      <p:sp>
        <p:nvSpPr>
          <p:cNvPr id="13" name="Text Placeholder 12">
            <a:extLst>
              <a:ext uri="{FF2B5EF4-FFF2-40B4-BE49-F238E27FC236}">
                <a16:creationId xmlns:a16="http://schemas.microsoft.com/office/drawing/2014/main" id="{D70C90C5-37A7-4D86-84D2-030B14BDEE1F}"/>
              </a:ext>
            </a:extLst>
          </p:cNvPr>
          <p:cNvSpPr>
            <a:spLocks noGrp="1"/>
          </p:cNvSpPr>
          <p:nvPr>
            <p:ph type="body" sz="quarter" idx="10" hasCustomPrompt="1"/>
          </p:nvPr>
        </p:nvSpPr>
        <p:spPr>
          <a:xfrm>
            <a:off x="12527958" y="149764"/>
            <a:ext cx="1861144" cy="551179"/>
          </a:xfrm>
        </p:spPr>
        <p:txBody>
          <a:bodyPr/>
          <a:lstStyle>
            <a:lvl1pPr marL="0" indent="0">
              <a:buNone/>
              <a:defRPr sz="2400">
                <a:solidFill>
                  <a:schemeClr val="bg1"/>
                </a:solidFill>
              </a:defRPr>
            </a:lvl1pPr>
          </a:lstStyle>
          <a:p>
            <a:pPr lvl="0"/>
            <a:r>
              <a:rPr lang="en-US" dirty="0"/>
              <a:t>Reference</a:t>
            </a:r>
          </a:p>
        </p:txBody>
      </p:sp>
    </p:spTree>
    <p:custDataLst>
      <p:tags r:id="rId1"/>
    </p:custDataLst>
    <p:extLst>
      <p:ext uri="{BB962C8B-B14F-4D97-AF65-F5344CB8AC3E}">
        <p14:creationId xmlns:p14="http://schemas.microsoft.com/office/powerpoint/2010/main" val="394131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5591079-5E59-4874-AB39-847CB0E3A0F6}"/>
              </a:ext>
            </a:extLst>
          </p:cNvPr>
          <p:cNvSpPr>
            <a:spLocks noGrp="1"/>
          </p:cNvSpPr>
          <p:nvPr>
            <p:ph idx="1"/>
          </p:nvPr>
        </p:nvSpPr>
        <p:spPr>
          <a:xfrm>
            <a:off x="607807" y="1104227"/>
            <a:ext cx="13579803" cy="6081882"/>
          </a:xfrm>
        </p:spPr>
        <p:txBody>
          <a:bodyPr/>
          <a:lstStyle>
            <a:lvl1pPr>
              <a:defRPr>
                <a:latin typeface="+mn-lt"/>
              </a:defRPr>
            </a:lvl1pPr>
          </a:lstStyle>
          <a:p>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8308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5591079-5E59-4874-AB39-847CB0E3A0F6}"/>
              </a:ext>
            </a:extLst>
          </p:cNvPr>
          <p:cNvSpPr>
            <a:spLocks noGrp="1"/>
          </p:cNvSpPr>
          <p:nvPr>
            <p:ph idx="1"/>
          </p:nvPr>
        </p:nvSpPr>
        <p:spPr>
          <a:xfrm>
            <a:off x="607807" y="1104227"/>
            <a:ext cx="13579803" cy="6081882"/>
          </a:xfrm>
        </p:spPr>
        <p:txBody>
          <a:bodyPr/>
          <a:lstStyle>
            <a:lvl1pPr>
              <a:defRPr>
                <a:latin typeface="+mn-lt"/>
              </a:defRPr>
            </a:lvl1pPr>
          </a:lstStyle>
          <a:p>
            <a:endParaRPr 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04861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Clr>
                <a:srgbClr val="FF0000"/>
              </a:buClr>
              <a:defRPr sz="2880" baseline="0"/>
            </a:lvl1pPr>
            <a:lvl2pPr>
              <a:buClrTx/>
              <a:defRPr sz="2560" baseline="0"/>
            </a:lvl2pPr>
            <a:lvl3pPr>
              <a:buClrTx/>
              <a:defRPr sz="2560" baseline="0"/>
            </a:lvl3pPr>
            <a:lvl4pPr>
              <a:buClrTx/>
              <a:defRPr sz="2240" baseline="0"/>
            </a:lvl4pPr>
            <a:lvl5pPr>
              <a:buClrTx/>
              <a:defRPr sz="224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013981" y="464397"/>
            <a:ext cx="13242650" cy="582930"/>
          </a:xfrm>
          <a:prstGeom prst="rect">
            <a:avLst/>
          </a:prstGeom>
        </p:spPr>
        <p:txBody>
          <a:bodyPr/>
          <a:lstStyle>
            <a:lvl1pPr>
              <a:defRPr sz="3200">
                <a:latin typeface="Arial"/>
                <a:cs typeface="Aria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517813954"/>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4630400" cy="8229600"/>
          </a:xfrm>
          <a:prstGeom prst="rect">
            <a:avLst/>
          </a:prstGeom>
        </p:spPr>
        <p:txBody>
          <a:bodyPr lIns="121954" tIns="60977" rIns="121954" bIns="60977"/>
          <a:lstStyle>
            <a:lvl1pPr>
              <a:defRPr>
                <a:latin typeface="Open Sans"/>
                <a:cs typeface="Open Sans"/>
              </a:defRPr>
            </a:lvl1pPr>
          </a:lstStyle>
          <a:p>
            <a:r>
              <a:rPr lang="en-US" dirty="0"/>
              <a:t>Click icon to add picture</a:t>
            </a:r>
          </a:p>
        </p:txBody>
      </p:sp>
      <p:sp>
        <p:nvSpPr>
          <p:cNvPr id="6" name="Title 1"/>
          <p:cNvSpPr>
            <a:spLocks noGrp="1"/>
          </p:cNvSpPr>
          <p:nvPr>
            <p:ph type="title" hasCustomPrompt="1"/>
          </p:nvPr>
        </p:nvSpPr>
        <p:spPr>
          <a:xfrm>
            <a:off x="844466" y="264610"/>
            <a:ext cx="12495142" cy="1371600"/>
          </a:xfrm>
        </p:spPr>
        <p:txBody>
          <a:bodyPr/>
          <a:lstStyle>
            <a:lvl1pPr>
              <a:defRPr>
                <a:solidFill>
                  <a:schemeClr val="tx1"/>
                </a:solidFill>
              </a:defRPr>
            </a:lvl1pPr>
          </a:lstStyle>
          <a:p>
            <a:r>
              <a:rPr lang="en-US" dirty="0"/>
              <a:t>CLICK TO EDIT ASTER TITLE STYLE</a:t>
            </a:r>
          </a:p>
        </p:txBody>
      </p:sp>
      <p:sp>
        <p:nvSpPr>
          <p:cNvPr id="8" name="Slide Number Placeholder 1">
            <a:extLst>
              <a:ext uri="{FF2B5EF4-FFF2-40B4-BE49-F238E27FC236}">
                <a16:creationId xmlns:a16="http://schemas.microsoft.com/office/drawing/2014/main" id="{F5956B3C-5A8E-4D02-A1DB-9BFEADB91E8B}"/>
              </a:ext>
            </a:extLst>
          </p:cNvPr>
          <p:cNvSpPr>
            <a:spLocks noGrp="1"/>
          </p:cNvSpPr>
          <p:nvPr>
            <p:ph type="sldNum" sz="quarter" idx="4294967295"/>
          </p:nvPr>
        </p:nvSpPr>
        <p:spPr>
          <a:xfrm>
            <a:off x="13682982" y="7627622"/>
            <a:ext cx="947419" cy="439419"/>
          </a:xfrm>
          <a:prstGeom prst="rect">
            <a:avLst/>
          </a:prstGeom>
        </p:spPr>
        <p:txBody>
          <a:bodyPr/>
          <a:lstStyle>
            <a:lvl1pPr algn="ctr">
              <a:defRPr>
                <a:solidFill>
                  <a:schemeClr val="bg1"/>
                </a:solidFill>
              </a:defRPr>
            </a:lvl1pPr>
          </a:lstStyle>
          <a:p>
            <a:fld id="{ED4B66E5-1AC5-4F09-8C02-5263A4AD3DF3}" type="slidenum">
              <a:rPr lang="en-US" smtClean="0"/>
              <a:pPr/>
              <a:t>‹#›</a:t>
            </a:fld>
            <a:endParaRPr lang="en-US" dirty="0"/>
          </a:p>
        </p:txBody>
      </p:sp>
    </p:spTree>
    <p:custDataLst>
      <p:tags r:id="rId1"/>
    </p:custDataLst>
    <p:extLst>
      <p:ext uri="{BB962C8B-B14F-4D97-AF65-F5344CB8AC3E}">
        <p14:creationId xmlns:p14="http://schemas.microsoft.com/office/powerpoint/2010/main" val="180631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DFAE0-DBE1-47C3-ADFA-C21829B40988}"/>
              </a:ext>
            </a:extLst>
          </p:cNvPr>
          <p:cNvSpPr>
            <a:spLocks noGrp="1"/>
          </p:cNvSpPr>
          <p:nvPr>
            <p:ph type="dt" sz="half" idx="10"/>
          </p:nvPr>
        </p:nvSpPr>
        <p:spPr/>
        <p:txBody>
          <a:bodyPr/>
          <a:lstStyle>
            <a:lvl1pPr>
              <a:defRPr/>
            </a:lvl1pPr>
          </a:lstStyle>
          <a:p>
            <a:pPr>
              <a:defRPr/>
            </a:pPr>
            <a:fld id="{4F6ACE64-9B9A-4E7F-AB72-957D56EDE588}" type="datetimeFigureOut">
              <a:rPr lang="en-US"/>
              <a:pPr>
                <a:defRPr/>
              </a:pPr>
              <a:t>7/6/2019</a:t>
            </a:fld>
            <a:endParaRPr lang="en-US"/>
          </a:p>
        </p:txBody>
      </p:sp>
      <p:sp>
        <p:nvSpPr>
          <p:cNvPr id="5" name="Footer Placeholder 4">
            <a:extLst>
              <a:ext uri="{FF2B5EF4-FFF2-40B4-BE49-F238E27FC236}">
                <a16:creationId xmlns:a16="http://schemas.microsoft.com/office/drawing/2014/main" id="{E1D7C7D7-0AC4-4A7E-A911-1964A36C60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7DA559-45D1-4E9E-9F16-E1296033B5BE}"/>
              </a:ext>
            </a:extLst>
          </p:cNvPr>
          <p:cNvSpPr>
            <a:spLocks noGrp="1"/>
          </p:cNvSpPr>
          <p:nvPr>
            <p:ph type="sldNum" sz="quarter" idx="12"/>
          </p:nvPr>
        </p:nvSpPr>
        <p:spPr/>
        <p:txBody>
          <a:bodyPr/>
          <a:lstStyle>
            <a:lvl1pPr>
              <a:defRPr/>
            </a:lvl1pPr>
          </a:lstStyle>
          <a:p>
            <a:pPr>
              <a:defRPr/>
            </a:pPr>
            <a:fld id="{65F5EFCC-4C15-433A-B2B7-E128B915498E}" type="slidenum">
              <a:rPr lang="en-US" altLang="en-US"/>
              <a:pPr>
                <a:defRPr/>
              </a:pPr>
              <a:t>‹#›</a:t>
            </a:fld>
            <a:endParaRPr lang="en-US" altLang="en-US"/>
          </a:p>
        </p:txBody>
      </p:sp>
    </p:spTree>
    <p:extLst>
      <p:ext uri="{BB962C8B-B14F-4D97-AF65-F5344CB8AC3E}">
        <p14:creationId xmlns:p14="http://schemas.microsoft.com/office/powerpoint/2010/main" val="246649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CF6FF2-5524-412E-9E5B-F5AEA00282D1}"/>
              </a:ext>
            </a:extLst>
          </p:cNvPr>
          <p:cNvSpPr>
            <a:spLocks noGrp="1"/>
          </p:cNvSpPr>
          <p:nvPr>
            <p:ph type="dt" sz="half" idx="10"/>
          </p:nvPr>
        </p:nvSpPr>
        <p:spPr/>
        <p:txBody>
          <a:bodyPr/>
          <a:lstStyle>
            <a:lvl1pPr>
              <a:defRPr/>
            </a:lvl1pPr>
          </a:lstStyle>
          <a:p>
            <a:pPr>
              <a:defRPr/>
            </a:pPr>
            <a:fld id="{187F92BF-4CDC-4342-95C7-0DAE7A195BDB}" type="datetimeFigureOut">
              <a:rPr lang="en-US"/>
              <a:pPr>
                <a:defRPr/>
              </a:pPr>
              <a:t>7/6/2019</a:t>
            </a:fld>
            <a:endParaRPr lang="en-US"/>
          </a:p>
        </p:txBody>
      </p:sp>
      <p:sp>
        <p:nvSpPr>
          <p:cNvPr id="5" name="Footer Placeholder 4">
            <a:extLst>
              <a:ext uri="{FF2B5EF4-FFF2-40B4-BE49-F238E27FC236}">
                <a16:creationId xmlns:a16="http://schemas.microsoft.com/office/drawing/2014/main" id="{9B5505D1-CC09-474D-BAD3-76BDB691CC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68E993-5EE3-49F5-986C-01A898BC0196}"/>
              </a:ext>
            </a:extLst>
          </p:cNvPr>
          <p:cNvSpPr>
            <a:spLocks noGrp="1"/>
          </p:cNvSpPr>
          <p:nvPr>
            <p:ph type="sldNum" sz="quarter" idx="12"/>
          </p:nvPr>
        </p:nvSpPr>
        <p:spPr/>
        <p:txBody>
          <a:bodyPr/>
          <a:lstStyle>
            <a:lvl1pPr>
              <a:defRPr/>
            </a:lvl1pPr>
          </a:lstStyle>
          <a:p>
            <a:pPr>
              <a:defRPr/>
            </a:pPr>
            <a:fld id="{A9C7C4D3-7DEC-4025-B66B-4C03354C8A75}" type="slidenum">
              <a:rPr lang="en-US" altLang="en-US"/>
              <a:pPr>
                <a:defRPr/>
              </a:pPr>
              <a:t>‹#›</a:t>
            </a:fld>
            <a:endParaRPr lang="en-US" altLang="en-US"/>
          </a:p>
        </p:txBody>
      </p:sp>
    </p:spTree>
    <p:extLst>
      <p:ext uri="{BB962C8B-B14F-4D97-AF65-F5344CB8AC3E}">
        <p14:creationId xmlns:p14="http://schemas.microsoft.com/office/powerpoint/2010/main" val="150434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358E7F6-56F2-4A96-9EBE-56A0F52CEF5B}"/>
              </a:ext>
            </a:extLst>
          </p:cNvPr>
          <p:cNvSpPr>
            <a:spLocks noGrp="1"/>
          </p:cNvSpPr>
          <p:nvPr>
            <p:ph type="dt" sz="half" idx="10"/>
          </p:nvPr>
        </p:nvSpPr>
        <p:spPr/>
        <p:txBody>
          <a:bodyPr/>
          <a:lstStyle>
            <a:lvl1pPr>
              <a:defRPr/>
            </a:lvl1pPr>
          </a:lstStyle>
          <a:p>
            <a:pPr>
              <a:defRPr/>
            </a:pPr>
            <a:fld id="{B3CBC8C2-2D4F-4275-8F59-AFB196AF6F36}" type="datetimeFigureOut">
              <a:rPr lang="en-US"/>
              <a:pPr>
                <a:defRPr/>
              </a:pPr>
              <a:t>7/6/2019</a:t>
            </a:fld>
            <a:endParaRPr lang="en-US"/>
          </a:p>
        </p:txBody>
      </p:sp>
      <p:sp>
        <p:nvSpPr>
          <p:cNvPr id="6" name="Footer Placeholder 4">
            <a:extLst>
              <a:ext uri="{FF2B5EF4-FFF2-40B4-BE49-F238E27FC236}">
                <a16:creationId xmlns:a16="http://schemas.microsoft.com/office/drawing/2014/main" id="{1CE7F735-EA83-40E4-B7FF-73CE2204C3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C951D5-B0C0-4AFE-9E3D-582FAC6845B7}"/>
              </a:ext>
            </a:extLst>
          </p:cNvPr>
          <p:cNvSpPr>
            <a:spLocks noGrp="1"/>
          </p:cNvSpPr>
          <p:nvPr>
            <p:ph type="sldNum" sz="quarter" idx="12"/>
          </p:nvPr>
        </p:nvSpPr>
        <p:spPr/>
        <p:txBody>
          <a:bodyPr/>
          <a:lstStyle>
            <a:lvl1pPr>
              <a:defRPr/>
            </a:lvl1pPr>
          </a:lstStyle>
          <a:p>
            <a:pPr>
              <a:defRPr/>
            </a:pPr>
            <a:fld id="{1F38B615-A6F6-46E0-AD81-10F034E80FF8}" type="slidenum">
              <a:rPr lang="en-US" altLang="en-US"/>
              <a:pPr>
                <a:defRPr/>
              </a:pPr>
              <a:t>‹#›</a:t>
            </a:fld>
            <a:endParaRPr lang="en-US" altLang="en-US"/>
          </a:p>
        </p:txBody>
      </p:sp>
    </p:spTree>
    <p:extLst>
      <p:ext uri="{BB962C8B-B14F-4D97-AF65-F5344CB8AC3E}">
        <p14:creationId xmlns:p14="http://schemas.microsoft.com/office/powerpoint/2010/main" val="351803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22EDECA-7D4B-4029-854F-2DA8D956F2CF}"/>
              </a:ext>
            </a:extLst>
          </p:cNvPr>
          <p:cNvSpPr>
            <a:spLocks noGrp="1"/>
          </p:cNvSpPr>
          <p:nvPr>
            <p:ph type="dt" sz="half" idx="10"/>
          </p:nvPr>
        </p:nvSpPr>
        <p:spPr/>
        <p:txBody>
          <a:bodyPr/>
          <a:lstStyle>
            <a:lvl1pPr>
              <a:defRPr/>
            </a:lvl1pPr>
          </a:lstStyle>
          <a:p>
            <a:pPr>
              <a:defRPr/>
            </a:pPr>
            <a:fld id="{855A3A97-B587-4F07-95C4-54532D4CE483}" type="datetimeFigureOut">
              <a:rPr lang="en-US"/>
              <a:pPr>
                <a:defRPr/>
              </a:pPr>
              <a:t>7/6/2019</a:t>
            </a:fld>
            <a:endParaRPr lang="en-US"/>
          </a:p>
        </p:txBody>
      </p:sp>
      <p:sp>
        <p:nvSpPr>
          <p:cNvPr id="8" name="Footer Placeholder 4">
            <a:extLst>
              <a:ext uri="{FF2B5EF4-FFF2-40B4-BE49-F238E27FC236}">
                <a16:creationId xmlns:a16="http://schemas.microsoft.com/office/drawing/2014/main" id="{8C6BB4FF-24F8-4F90-B207-3F3A2067444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F25AB93-F7BD-4378-B25D-165ED5D9479F}"/>
              </a:ext>
            </a:extLst>
          </p:cNvPr>
          <p:cNvSpPr>
            <a:spLocks noGrp="1"/>
          </p:cNvSpPr>
          <p:nvPr>
            <p:ph type="sldNum" sz="quarter" idx="12"/>
          </p:nvPr>
        </p:nvSpPr>
        <p:spPr/>
        <p:txBody>
          <a:bodyPr/>
          <a:lstStyle>
            <a:lvl1pPr>
              <a:defRPr/>
            </a:lvl1pPr>
          </a:lstStyle>
          <a:p>
            <a:pPr>
              <a:defRPr/>
            </a:pPr>
            <a:fld id="{8E735076-C01F-4462-BE43-749325F89DAC}" type="slidenum">
              <a:rPr lang="en-US" altLang="en-US"/>
              <a:pPr>
                <a:defRPr/>
              </a:pPr>
              <a:t>‹#›</a:t>
            </a:fld>
            <a:endParaRPr lang="en-US" altLang="en-US"/>
          </a:p>
        </p:txBody>
      </p:sp>
    </p:spTree>
    <p:extLst>
      <p:ext uri="{BB962C8B-B14F-4D97-AF65-F5344CB8AC3E}">
        <p14:creationId xmlns:p14="http://schemas.microsoft.com/office/powerpoint/2010/main" val="257634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25EE770-5202-4817-984F-1B51DC6F9A0B}"/>
              </a:ext>
            </a:extLst>
          </p:cNvPr>
          <p:cNvSpPr>
            <a:spLocks noGrp="1"/>
          </p:cNvSpPr>
          <p:nvPr>
            <p:ph type="dt" sz="half" idx="10"/>
          </p:nvPr>
        </p:nvSpPr>
        <p:spPr/>
        <p:txBody>
          <a:bodyPr/>
          <a:lstStyle>
            <a:lvl1pPr>
              <a:defRPr/>
            </a:lvl1pPr>
          </a:lstStyle>
          <a:p>
            <a:pPr>
              <a:defRPr/>
            </a:pPr>
            <a:fld id="{63848DC2-ED6C-47E9-A459-BDD5F7644F69}" type="datetimeFigureOut">
              <a:rPr lang="en-US"/>
              <a:pPr>
                <a:defRPr/>
              </a:pPr>
              <a:t>7/6/2019</a:t>
            </a:fld>
            <a:endParaRPr lang="en-US"/>
          </a:p>
        </p:txBody>
      </p:sp>
      <p:sp>
        <p:nvSpPr>
          <p:cNvPr id="4" name="Footer Placeholder 4">
            <a:extLst>
              <a:ext uri="{FF2B5EF4-FFF2-40B4-BE49-F238E27FC236}">
                <a16:creationId xmlns:a16="http://schemas.microsoft.com/office/drawing/2014/main" id="{C236CADF-50A9-40F6-AEC8-E6AA5BC9931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E530E-8353-4631-BDFB-A2FACEEE5F07}"/>
              </a:ext>
            </a:extLst>
          </p:cNvPr>
          <p:cNvSpPr>
            <a:spLocks noGrp="1"/>
          </p:cNvSpPr>
          <p:nvPr>
            <p:ph type="sldNum" sz="quarter" idx="12"/>
          </p:nvPr>
        </p:nvSpPr>
        <p:spPr/>
        <p:txBody>
          <a:bodyPr/>
          <a:lstStyle>
            <a:lvl1pPr>
              <a:defRPr/>
            </a:lvl1pPr>
          </a:lstStyle>
          <a:p>
            <a:pPr>
              <a:defRPr/>
            </a:pPr>
            <a:fld id="{3B973650-1381-4864-8B31-99A181C753EF}" type="slidenum">
              <a:rPr lang="en-US" altLang="en-US"/>
              <a:pPr>
                <a:defRPr/>
              </a:pPr>
              <a:t>‹#›</a:t>
            </a:fld>
            <a:endParaRPr lang="en-US" altLang="en-US"/>
          </a:p>
        </p:txBody>
      </p:sp>
    </p:spTree>
    <p:extLst>
      <p:ext uri="{BB962C8B-B14F-4D97-AF65-F5344CB8AC3E}">
        <p14:creationId xmlns:p14="http://schemas.microsoft.com/office/powerpoint/2010/main" val="377457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CE8D1FE-4E54-4CC1-8E82-500BA46A8F26}"/>
              </a:ext>
            </a:extLst>
          </p:cNvPr>
          <p:cNvSpPr>
            <a:spLocks noGrp="1"/>
          </p:cNvSpPr>
          <p:nvPr>
            <p:ph type="dt" sz="half" idx="10"/>
          </p:nvPr>
        </p:nvSpPr>
        <p:spPr/>
        <p:txBody>
          <a:bodyPr/>
          <a:lstStyle>
            <a:lvl1pPr>
              <a:defRPr/>
            </a:lvl1pPr>
          </a:lstStyle>
          <a:p>
            <a:pPr>
              <a:defRPr/>
            </a:pPr>
            <a:fld id="{F5B31256-B616-4C90-840E-368769A0C136}" type="datetimeFigureOut">
              <a:rPr lang="en-US"/>
              <a:pPr>
                <a:defRPr/>
              </a:pPr>
              <a:t>7/6/2019</a:t>
            </a:fld>
            <a:endParaRPr lang="en-US"/>
          </a:p>
        </p:txBody>
      </p:sp>
      <p:sp>
        <p:nvSpPr>
          <p:cNvPr id="3" name="Footer Placeholder 4">
            <a:extLst>
              <a:ext uri="{FF2B5EF4-FFF2-40B4-BE49-F238E27FC236}">
                <a16:creationId xmlns:a16="http://schemas.microsoft.com/office/drawing/2014/main" id="{6235E630-B5BF-4E88-818F-3DB7497C755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7AC73E3-BB12-473E-B305-8B4DE1A6B6FB}"/>
              </a:ext>
            </a:extLst>
          </p:cNvPr>
          <p:cNvSpPr>
            <a:spLocks noGrp="1"/>
          </p:cNvSpPr>
          <p:nvPr>
            <p:ph type="sldNum" sz="quarter" idx="12"/>
          </p:nvPr>
        </p:nvSpPr>
        <p:spPr/>
        <p:txBody>
          <a:bodyPr/>
          <a:lstStyle>
            <a:lvl1pPr>
              <a:defRPr/>
            </a:lvl1pPr>
          </a:lstStyle>
          <a:p>
            <a:pPr>
              <a:defRPr/>
            </a:pPr>
            <a:fld id="{E256A151-146A-4769-BB80-A80C387444C8}" type="slidenum">
              <a:rPr lang="en-US" altLang="en-US"/>
              <a:pPr>
                <a:defRPr/>
              </a:pPr>
              <a:t>‹#›</a:t>
            </a:fld>
            <a:endParaRPr lang="en-US" altLang="en-US"/>
          </a:p>
        </p:txBody>
      </p:sp>
    </p:spTree>
    <p:extLst>
      <p:ext uri="{BB962C8B-B14F-4D97-AF65-F5344CB8AC3E}">
        <p14:creationId xmlns:p14="http://schemas.microsoft.com/office/powerpoint/2010/main" val="144463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274320"/>
            <a:ext cx="4813301" cy="1447800"/>
          </a:xfrm>
        </p:spPr>
        <p:txBody>
          <a:bodyPr anchor="b"/>
          <a:lstStyle>
            <a:lvl1pPr algn="l">
              <a:defRPr sz="2900" b="1"/>
            </a:lvl1pPr>
          </a:lstStyle>
          <a:p>
            <a:r>
              <a:rPr lang="en-US" dirty="0"/>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000">
                <a:solidFill>
                  <a:schemeClr val="bg1"/>
                </a:solidFill>
              </a:defRPr>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3">
            <a:extLst>
              <a:ext uri="{FF2B5EF4-FFF2-40B4-BE49-F238E27FC236}">
                <a16:creationId xmlns:a16="http://schemas.microsoft.com/office/drawing/2014/main" id="{F17068F1-8A90-48CE-ABAC-D2C8816A82C7}"/>
              </a:ext>
            </a:extLst>
          </p:cNvPr>
          <p:cNvSpPr>
            <a:spLocks noGrp="1"/>
          </p:cNvSpPr>
          <p:nvPr>
            <p:ph type="dt" sz="half" idx="10"/>
          </p:nvPr>
        </p:nvSpPr>
        <p:spPr/>
        <p:txBody>
          <a:bodyPr/>
          <a:lstStyle>
            <a:lvl1pPr>
              <a:defRPr/>
            </a:lvl1pPr>
          </a:lstStyle>
          <a:p>
            <a:pPr>
              <a:defRPr/>
            </a:pPr>
            <a:fld id="{347B806E-C15F-4409-8563-BB360C773F59}" type="datetimeFigureOut">
              <a:rPr lang="en-US"/>
              <a:pPr>
                <a:defRPr/>
              </a:pPr>
              <a:t>7/6/2019</a:t>
            </a:fld>
            <a:endParaRPr lang="en-US"/>
          </a:p>
        </p:txBody>
      </p:sp>
      <p:sp>
        <p:nvSpPr>
          <p:cNvPr id="6" name="Footer Placeholder 4">
            <a:extLst>
              <a:ext uri="{FF2B5EF4-FFF2-40B4-BE49-F238E27FC236}">
                <a16:creationId xmlns:a16="http://schemas.microsoft.com/office/drawing/2014/main" id="{486D5C91-23D9-4FE4-B976-02B65BA185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0C6B5E-06BA-470A-82EE-10610CE838F7}"/>
              </a:ext>
            </a:extLst>
          </p:cNvPr>
          <p:cNvSpPr>
            <a:spLocks noGrp="1"/>
          </p:cNvSpPr>
          <p:nvPr>
            <p:ph type="sldNum" sz="quarter" idx="12"/>
          </p:nvPr>
        </p:nvSpPr>
        <p:spPr/>
        <p:txBody>
          <a:bodyPr/>
          <a:lstStyle>
            <a:lvl1pPr>
              <a:defRPr/>
            </a:lvl1pPr>
          </a:lstStyle>
          <a:p>
            <a:pPr>
              <a:defRPr/>
            </a:pPr>
            <a:fld id="{DA1CAE7B-4A6C-44C4-8866-86CFE86C1FAA}" type="slidenum">
              <a:rPr lang="en-US" altLang="en-US"/>
              <a:pPr>
                <a:defRPr/>
              </a:pPr>
              <a:t>‹#›</a:t>
            </a:fld>
            <a:endParaRPr lang="en-US" altLang="en-US"/>
          </a:p>
        </p:txBody>
      </p:sp>
    </p:spTree>
    <p:extLst>
      <p:ext uri="{BB962C8B-B14F-4D97-AF65-F5344CB8AC3E}">
        <p14:creationId xmlns:p14="http://schemas.microsoft.com/office/powerpoint/2010/main" val="282826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1554479"/>
            <a:ext cx="8778240" cy="4118610"/>
          </a:xfrm>
        </p:spPr>
        <p:txBody>
          <a:bodyPr rtlCol="0">
            <a:normAutofit/>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3">
            <a:extLst>
              <a:ext uri="{FF2B5EF4-FFF2-40B4-BE49-F238E27FC236}">
                <a16:creationId xmlns:a16="http://schemas.microsoft.com/office/drawing/2014/main" id="{3B6860FC-DAF4-407D-9BC2-813481553D97}"/>
              </a:ext>
            </a:extLst>
          </p:cNvPr>
          <p:cNvSpPr>
            <a:spLocks noGrp="1"/>
          </p:cNvSpPr>
          <p:nvPr>
            <p:ph type="dt" sz="half" idx="10"/>
          </p:nvPr>
        </p:nvSpPr>
        <p:spPr/>
        <p:txBody>
          <a:bodyPr/>
          <a:lstStyle>
            <a:lvl1pPr>
              <a:defRPr/>
            </a:lvl1pPr>
          </a:lstStyle>
          <a:p>
            <a:pPr>
              <a:defRPr/>
            </a:pPr>
            <a:fld id="{45548EFD-F5E1-4928-BD7F-557C03347EB0}" type="datetimeFigureOut">
              <a:rPr lang="en-US"/>
              <a:pPr>
                <a:defRPr/>
              </a:pPr>
              <a:t>7/6/2019</a:t>
            </a:fld>
            <a:endParaRPr lang="en-US"/>
          </a:p>
        </p:txBody>
      </p:sp>
      <p:sp>
        <p:nvSpPr>
          <p:cNvPr id="6" name="Footer Placeholder 4">
            <a:extLst>
              <a:ext uri="{FF2B5EF4-FFF2-40B4-BE49-F238E27FC236}">
                <a16:creationId xmlns:a16="http://schemas.microsoft.com/office/drawing/2014/main" id="{55918E8C-C29B-419A-BF63-4447D8122E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7A9412-40BC-4FD8-B957-888F403D6A42}"/>
              </a:ext>
            </a:extLst>
          </p:cNvPr>
          <p:cNvSpPr>
            <a:spLocks noGrp="1"/>
          </p:cNvSpPr>
          <p:nvPr>
            <p:ph type="sldNum" sz="quarter" idx="12"/>
          </p:nvPr>
        </p:nvSpPr>
        <p:spPr/>
        <p:txBody>
          <a:bodyPr/>
          <a:lstStyle>
            <a:lvl1pPr>
              <a:defRPr/>
            </a:lvl1pPr>
          </a:lstStyle>
          <a:p>
            <a:pPr>
              <a:defRPr/>
            </a:pPr>
            <a:fld id="{7FEB3282-B15B-40FF-9E28-A2C12494D711}" type="slidenum">
              <a:rPr lang="en-US" altLang="en-US"/>
              <a:pPr>
                <a:defRPr/>
              </a:pPr>
              <a:t>‹#›</a:t>
            </a:fld>
            <a:endParaRPr lang="en-US" altLang="en-US"/>
          </a:p>
        </p:txBody>
      </p:sp>
    </p:spTree>
    <p:extLst>
      <p:ext uri="{BB962C8B-B14F-4D97-AF65-F5344CB8AC3E}">
        <p14:creationId xmlns:p14="http://schemas.microsoft.com/office/powerpoint/2010/main" val="20508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FD61751-E78F-4125-8C1A-B77106F5D5C6}"/>
              </a:ext>
            </a:extLst>
          </p:cNvPr>
          <p:cNvSpPr>
            <a:spLocks noGrp="1"/>
          </p:cNvSpPr>
          <p:nvPr>
            <p:ph type="title"/>
          </p:nvPr>
        </p:nvSpPr>
        <p:spPr bwMode="auto">
          <a:xfrm>
            <a:off x="731838" y="330200"/>
            <a:ext cx="131667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43D45D2-8C9E-478A-931D-587C15662963}"/>
              </a:ext>
            </a:extLst>
          </p:cNvPr>
          <p:cNvSpPr>
            <a:spLocks noGrp="1"/>
          </p:cNvSpPr>
          <p:nvPr>
            <p:ph type="body" idx="1"/>
          </p:nvPr>
        </p:nvSpPr>
        <p:spPr bwMode="auto">
          <a:xfrm>
            <a:off x="731838" y="1554163"/>
            <a:ext cx="1316672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1143FB6-7D69-4509-9B4F-A456B098BCC5}"/>
              </a:ext>
            </a:extLst>
          </p:cNvPr>
          <p:cNvSpPr>
            <a:spLocks noGrp="1"/>
          </p:cNvSpPr>
          <p:nvPr>
            <p:ph type="dt" sz="half" idx="2"/>
          </p:nvPr>
        </p:nvSpPr>
        <p:spPr>
          <a:xfrm>
            <a:off x="731838" y="7627938"/>
            <a:ext cx="3413125" cy="438150"/>
          </a:xfrm>
          <a:prstGeom prst="rect">
            <a:avLst/>
          </a:prstGeom>
        </p:spPr>
        <p:txBody>
          <a:bodyPr vert="horz" lIns="130622" tIns="65311" rIns="130622" bIns="65311" rtlCol="0" anchor="ctr"/>
          <a:lstStyle>
            <a:lvl1pPr algn="l" eaLnBrk="1" hangingPunct="1">
              <a:defRPr sz="1700">
                <a:solidFill>
                  <a:schemeClr val="tx1">
                    <a:tint val="75000"/>
                  </a:schemeClr>
                </a:solidFill>
                <a:latin typeface="Arial" charset="0"/>
              </a:defRPr>
            </a:lvl1pPr>
          </a:lstStyle>
          <a:p>
            <a:pPr>
              <a:defRPr/>
            </a:pPr>
            <a:fld id="{34630155-A60C-4C4C-A970-8C635EDA0A1D}" type="datetimeFigureOut">
              <a:rPr lang="en-US"/>
              <a:pPr>
                <a:defRPr/>
              </a:pPr>
              <a:t>7/6/2019</a:t>
            </a:fld>
            <a:endParaRPr lang="en-US"/>
          </a:p>
        </p:txBody>
      </p:sp>
      <p:sp>
        <p:nvSpPr>
          <p:cNvPr id="5" name="Footer Placeholder 4">
            <a:extLst>
              <a:ext uri="{FF2B5EF4-FFF2-40B4-BE49-F238E27FC236}">
                <a16:creationId xmlns:a16="http://schemas.microsoft.com/office/drawing/2014/main" id="{67474F9F-AE92-4028-88F1-192923F26D78}"/>
              </a:ext>
            </a:extLst>
          </p:cNvPr>
          <p:cNvSpPr>
            <a:spLocks noGrp="1"/>
          </p:cNvSpPr>
          <p:nvPr>
            <p:ph type="ftr" sz="quarter" idx="3"/>
          </p:nvPr>
        </p:nvSpPr>
        <p:spPr>
          <a:xfrm>
            <a:off x="4999038" y="7627938"/>
            <a:ext cx="4632325" cy="438150"/>
          </a:xfrm>
          <a:prstGeom prst="rect">
            <a:avLst/>
          </a:prstGeom>
        </p:spPr>
        <p:txBody>
          <a:bodyPr vert="horz" lIns="130622" tIns="65311" rIns="130622" bIns="65311" rtlCol="0" anchor="ctr"/>
          <a:lstStyle>
            <a:lvl1pPr algn="ctr" eaLnBrk="1" hangingPunct="1">
              <a:defRPr sz="17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3AD7188-BF1A-4C7F-AFC2-0977842A7BE7}"/>
              </a:ext>
            </a:extLst>
          </p:cNvPr>
          <p:cNvSpPr>
            <a:spLocks noGrp="1"/>
          </p:cNvSpPr>
          <p:nvPr>
            <p:ph type="sldNum" sz="quarter" idx="4"/>
          </p:nvPr>
        </p:nvSpPr>
        <p:spPr>
          <a:xfrm>
            <a:off x="10485438" y="7627938"/>
            <a:ext cx="3413125" cy="438150"/>
          </a:xfrm>
          <a:prstGeom prst="rect">
            <a:avLst/>
          </a:prstGeom>
        </p:spPr>
        <p:txBody>
          <a:bodyPr vert="horz" wrap="square" lIns="130622" tIns="65311" rIns="130622" bIns="65311" numCol="1" anchor="ctr" anchorCtr="0" compatLnSpc="1">
            <a:prstTxWarp prst="textNoShape">
              <a:avLst/>
            </a:prstTxWarp>
          </a:bodyPr>
          <a:lstStyle>
            <a:lvl1pPr algn="r" eaLnBrk="1" hangingPunct="1">
              <a:defRPr sz="1700">
                <a:solidFill>
                  <a:srgbClr val="898989"/>
                </a:solidFill>
              </a:defRPr>
            </a:lvl1pPr>
          </a:lstStyle>
          <a:p>
            <a:pPr>
              <a:defRPr/>
            </a:pPr>
            <a:fld id="{8CE3CD5E-39BD-4C54-8DC9-E38D36DA55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8" r:id="rId12"/>
    <p:sldLayoutId id="2147483794" r:id="rId13"/>
    <p:sldLayoutId id="2147483795" r:id="rId14"/>
    <p:sldLayoutId id="2147483796" r:id="rId15"/>
    <p:sldLayoutId id="2147483797" r:id="rId16"/>
    <p:sldLayoutId id="2147483798" r:id="rId17"/>
  </p:sldLayoutIdLst>
  <p:txStyles>
    <p:titleStyle>
      <a:lvl1pPr algn="ctr" rtl="0" eaLnBrk="0" fontAlgn="base" hangingPunct="0">
        <a:spcBef>
          <a:spcPct val="0"/>
        </a:spcBef>
        <a:spcAft>
          <a:spcPct val="0"/>
        </a:spcAft>
        <a:defRPr sz="6300" b="1" kern="1200">
          <a:solidFill>
            <a:schemeClr val="bg1"/>
          </a:solidFill>
          <a:latin typeface="+mj-lt"/>
          <a:ea typeface="+mj-ea"/>
          <a:cs typeface="+mj-cs"/>
        </a:defRPr>
      </a:lvl1pPr>
      <a:lvl2pPr algn="ctr" rtl="0" eaLnBrk="0" fontAlgn="base" hangingPunct="0">
        <a:spcBef>
          <a:spcPct val="0"/>
        </a:spcBef>
        <a:spcAft>
          <a:spcPct val="0"/>
        </a:spcAft>
        <a:defRPr sz="6300" b="1">
          <a:solidFill>
            <a:schemeClr val="bg1"/>
          </a:solidFill>
          <a:latin typeface="Calibri" pitchFamily="34" charset="0"/>
        </a:defRPr>
      </a:lvl2pPr>
      <a:lvl3pPr algn="ctr" rtl="0" eaLnBrk="0" fontAlgn="base" hangingPunct="0">
        <a:spcBef>
          <a:spcPct val="0"/>
        </a:spcBef>
        <a:spcAft>
          <a:spcPct val="0"/>
        </a:spcAft>
        <a:defRPr sz="6300" b="1">
          <a:solidFill>
            <a:schemeClr val="bg1"/>
          </a:solidFill>
          <a:latin typeface="Calibri" pitchFamily="34" charset="0"/>
        </a:defRPr>
      </a:lvl3pPr>
      <a:lvl4pPr algn="ctr" rtl="0" eaLnBrk="0" fontAlgn="base" hangingPunct="0">
        <a:spcBef>
          <a:spcPct val="0"/>
        </a:spcBef>
        <a:spcAft>
          <a:spcPct val="0"/>
        </a:spcAft>
        <a:defRPr sz="6300" b="1">
          <a:solidFill>
            <a:schemeClr val="bg1"/>
          </a:solidFill>
          <a:latin typeface="Calibri" pitchFamily="34" charset="0"/>
        </a:defRPr>
      </a:lvl4pPr>
      <a:lvl5pPr algn="ctr" rtl="0" eaLnBrk="0" fontAlgn="base" hangingPunct="0">
        <a:spcBef>
          <a:spcPct val="0"/>
        </a:spcBef>
        <a:spcAft>
          <a:spcPct val="0"/>
        </a:spcAft>
        <a:defRPr sz="6300" b="1">
          <a:solidFill>
            <a:schemeClr val="bg1"/>
          </a:solidFill>
          <a:latin typeface="Calibri" pitchFamily="34" charset="0"/>
        </a:defRPr>
      </a:lvl5pPr>
      <a:lvl6pPr marL="653110" algn="ctr" rtl="0" fontAlgn="base">
        <a:spcBef>
          <a:spcPct val="0"/>
        </a:spcBef>
        <a:spcAft>
          <a:spcPct val="0"/>
        </a:spcAft>
        <a:defRPr sz="6300" b="1">
          <a:solidFill>
            <a:schemeClr val="bg1"/>
          </a:solidFill>
          <a:latin typeface="Calibri" pitchFamily="34" charset="0"/>
        </a:defRPr>
      </a:lvl6pPr>
      <a:lvl7pPr marL="1306220" algn="ctr" rtl="0" fontAlgn="base">
        <a:spcBef>
          <a:spcPct val="0"/>
        </a:spcBef>
        <a:spcAft>
          <a:spcPct val="0"/>
        </a:spcAft>
        <a:defRPr sz="6300" b="1">
          <a:solidFill>
            <a:schemeClr val="bg1"/>
          </a:solidFill>
          <a:latin typeface="Calibri" pitchFamily="34" charset="0"/>
        </a:defRPr>
      </a:lvl7pPr>
      <a:lvl8pPr marL="1959331" algn="ctr" rtl="0" fontAlgn="base">
        <a:spcBef>
          <a:spcPct val="0"/>
        </a:spcBef>
        <a:spcAft>
          <a:spcPct val="0"/>
        </a:spcAft>
        <a:defRPr sz="6300" b="1">
          <a:solidFill>
            <a:schemeClr val="bg1"/>
          </a:solidFill>
          <a:latin typeface="Calibri" pitchFamily="34" charset="0"/>
        </a:defRPr>
      </a:lvl8pPr>
      <a:lvl9pPr marL="2612441" algn="ctr" rtl="0" fontAlgn="base">
        <a:spcBef>
          <a:spcPct val="0"/>
        </a:spcBef>
        <a:spcAft>
          <a:spcPct val="0"/>
        </a:spcAft>
        <a:defRPr sz="6300" b="1">
          <a:solidFill>
            <a:schemeClr val="bg1"/>
          </a:solidFill>
          <a:latin typeface="Calibri" pitchFamily="34" charset="0"/>
        </a:defRPr>
      </a:lvl9pPr>
    </p:titleStyle>
    <p:bodyStyle>
      <a:lvl1pPr marL="488950" indent="-488950" algn="l"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n-ea"/>
          <a:cs typeface="+mn-cs"/>
        </a:defRPr>
      </a:lvl1pPr>
      <a:lvl2pPr marL="1060450" indent="-407988"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31950" indent="-32543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84413" indent="-325438"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4pPr>
      <a:lvl5pPr marL="2938463" indent="-325438"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13.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2.wdp"/><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e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A view of a city&#10;&#10;Description generated with very high confidence">
            <a:extLst>
              <a:ext uri="{FF2B5EF4-FFF2-40B4-BE49-F238E27FC236}">
                <a16:creationId xmlns:a16="http://schemas.microsoft.com/office/drawing/2014/main" id="{BB9EE396-2C46-454B-BC8B-F0B0B8C963E3}"/>
              </a:ext>
            </a:extLst>
          </p:cNvPr>
          <p:cNvPicPr>
            <a:picLocks noChangeAspect="1"/>
          </p:cNvPicPr>
          <p:nvPr/>
        </p:nvPicPr>
        <p:blipFill rotWithShape="1">
          <a:blip r:embed="rId2">
            <a:alphaModFix/>
            <a:lum bright="70000" contrast="-70000"/>
            <a:extLst>
              <a:ext uri="{28A0092B-C50C-407E-A947-70E740481C1C}">
                <a14:useLocalDpi xmlns:a14="http://schemas.microsoft.com/office/drawing/2010/main" val="0"/>
              </a:ext>
            </a:extLst>
          </a:blip>
          <a:srcRect l="4001" t="17721" b="-1"/>
          <a:stretch/>
        </p:blipFill>
        <p:spPr>
          <a:xfrm>
            <a:off x="-22166" y="-76199"/>
            <a:ext cx="6768389" cy="7408971"/>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9" name="Content Placeholder 8" descr="A view of a city&#10;&#10;Description generated with very high confidence">
            <a:extLst>
              <a:ext uri="{FF2B5EF4-FFF2-40B4-BE49-F238E27FC236}">
                <a16:creationId xmlns:a16="http://schemas.microsoft.com/office/drawing/2014/main" id="{DAEB8A72-0300-4F61-ABB9-69D9325CED6D}"/>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t="17721" r="-1" b="-1"/>
          <a:stretch/>
        </p:blipFill>
        <p:spPr>
          <a:xfrm>
            <a:off x="-55417" y="-30480"/>
            <a:ext cx="6436350" cy="7406640"/>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Title 1">
            <a:extLst>
              <a:ext uri="{FF2B5EF4-FFF2-40B4-BE49-F238E27FC236}">
                <a16:creationId xmlns:a16="http://schemas.microsoft.com/office/drawing/2014/main" id="{5C18AA8F-6BCA-4353-9477-7DF73FD29A23}"/>
              </a:ext>
            </a:extLst>
          </p:cNvPr>
          <p:cNvSpPr>
            <a:spLocks noGrp="1"/>
          </p:cNvSpPr>
          <p:nvPr>
            <p:ph type="title"/>
          </p:nvPr>
        </p:nvSpPr>
        <p:spPr>
          <a:xfrm>
            <a:off x="6746223" y="1579622"/>
            <a:ext cx="7884178" cy="1681738"/>
          </a:xfrm>
        </p:spPr>
        <p:txBody>
          <a:bodyPr vert="horz" wrap="square" lIns="146304" tIns="73152" rIns="146304" bIns="73152" numCol="1" rtlCol="0" anchor="t" anchorCtr="0" compatLnSpc="1">
            <a:prstTxWarp prst="textNoShape">
              <a:avLst/>
            </a:prstTxWarp>
            <a:noAutofit/>
          </a:bodyPr>
          <a:lstStyle/>
          <a:p>
            <a:pPr algn="l">
              <a:lnSpc>
                <a:spcPct val="90000"/>
              </a:lnSpc>
            </a:pPr>
            <a:r>
              <a:rPr lang="en-US" sz="6400" dirty="0">
                <a:solidFill>
                  <a:srgbClr val="000000"/>
                </a:solidFill>
              </a:rPr>
              <a:t>Planning a Smart Infrastructure for Intelligent Buildings</a:t>
            </a:r>
          </a:p>
        </p:txBody>
      </p:sp>
      <p:sp>
        <p:nvSpPr>
          <p:cNvPr id="7" name="Subtitle 2">
            <a:extLst>
              <a:ext uri="{FF2B5EF4-FFF2-40B4-BE49-F238E27FC236}">
                <a16:creationId xmlns:a16="http://schemas.microsoft.com/office/drawing/2014/main" id="{B1DF70A7-28F1-46E2-B139-48C90AFBD090}"/>
              </a:ext>
            </a:extLst>
          </p:cNvPr>
          <p:cNvSpPr txBox="1">
            <a:spLocks/>
          </p:cNvSpPr>
          <p:nvPr/>
        </p:nvSpPr>
        <p:spPr>
          <a:xfrm>
            <a:off x="6827520" y="4968240"/>
            <a:ext cx="10972800" cy="1318074"/>
          </a:xfrm>
          <a:prstGeom prst="rect">
            <a:avLst/>
          </a:prstGeom>
        </p:spPr>
        <p:txBody>
          <a:bodyPr vert="horz" lIns="146304" tIns="73152" rIns="146304" bIns="7315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3680"/>
              </a:lnSpc>
              <a:spcBef>
                <a:spcPts val="0"/>
              </a:spcBef>
              <a:buNone/>
            </a:pPr>
            <a:r>
              <a:rPr lang="en-US" dirty="0"/>
              <a:t>Carol Everett Oliver, RCDD, ESS, Siemon</a:t>
            </a:r>
          </a:p>
        </p:txBody>
      </p:sp>
    </p:spTree>
    <p:extLst>
      <p:ext uri="{BB962C8B-B14F-4D97-AF65-F5344CB8AC3E}">
        <p14:creationId xmlns:p14="http://schemas.microsoft.com/office/powerpoint/2010/main" val="27309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69208-45B3-4D29-9D45-C8365AC9DA52}"/>
              </a:ext>
            </a:extLst>
          </p:cNvPr>
          <p:cNvSpPr>
            <a:spLocks noGrp="1"/>
          </p:cNvSpPr>
          <p:nvPr>
            <p:ph type="title"/>
          </p:nvPr>
        </p:nvSpPr>
        <p:spPr>
          <a:xfrm>
            <a:off x="331805" y="410817"/>
            <a:ext cx="16094335" cy="762002"/>
          </a:xfrm>
        </p:spPr>
        <p:txBody>
          <a:bodyPr>
            <a:noAutofit/>
          </a:bodyPr>
          <a:lstStyle/>
          <a:p>
            <a:pPr algn="l"/>
            <a:r>
              <a:rPr lang="en-US" sz="5400" dirty="0"/>
              <a:t>Example of a TR that Supports Multiple Systems</a:t>
            </a:r>
          </a:p>
        </p:txBody>
      </p:sp>
      <p:grpSp>
        <p:nvGrpSpPr>
          <p:cNvPr id="87" name="Group 86">
            <a:extLst>
              <a:ext uri="{FF2B5EF4-FFF2-40B4-BE49-F238E27FC236}">
                <a16:creationId xmlns:a16="http://schemas.microsoft.com/office/drawing/2014/main" id="{8E1B9756-74C7-4A16-BEAE-88D10B87C119}"/>
              </a:ext>
            </a:extLst>
          </p:cNvPr>
          <p:cNvGrpSpPr/>
          <p:nvPr/>
        </p:nvGrpSpPr>
        <p:grpSpPr>
          <a:xfrm>
            <a:off x="3629931" y="2054177"/>
            <a:ext cx="7564202" cy="5341621"/>
            <a:chOff x="2753360" y="1328103"/>
            <a:chExt cx="3700780" cy="2575560"/>
          </a:xfrm>
        </p:grpSpPr>
        <p:cxnSp>
          <p:nvCxnSpPr>
            <p:cNvPr id="6" name="AutoShape 4">
              <a:extLst>
                <a:ext uri="{FF2B5EF4-FFF2-40B4-BE49-F238E27FC236}">
                  <a16:creationId xmlns:a16="http://schemas.microsoft.com/office/drawing/2014/main" id="{7E8D5260-6CD8-420F-9DF1-917F266575AF}"/>
                </a:ext>
              </a:extLst>
            </p:cNvPr>
            <p:cNvCxnSpPr>
              <a:cxnSpLocks noChangeShapeType="1"/>
              <a:stCxn id="40" idx="1"/>
              <a:endCxn id="41" idx="1"/>
            </p:cNvCxnSpPr>
            <p:nvPr/>
          </p:nvCxnSpPr>
          <p:spPr bwMode="auto">
            <a:xfrm rot="5400000">
              <a:off x="5209222" y="3227705"/>
              <a:ext cx="1270" cy="1249045"/>
            </a:xfrm>
            <a:prstGeom prst="straightConnector1">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7" name="AutoShape 5">
              <a:extLst>
                <a:ext uri="{FF2B5EF4-FFF2-40B4-BE49-F238E27FC236}">
                  <a16:creationId xmlns:a16="http://schemas.microsoft.com/office/drawing/2014/main" id="{E888EB44-3C7E-4F38-B30B-E8047F6C83A1}"/>
                </a:ext>
              </a:extLst>
            </p:cNvPr>
            <p:cNvCxnSpPr>
              <a:cxnSpLocks noChangeShapeType="1"/>
              <a:stCxn id="43" idx="1"/>
              <a:endCxn id="44" idx="1"/>
            </p:cNvCxnSpPr>
            <p:nvPr/>
          </p:nvCxnSpPr>
          <p:spPr bwMode="auto">
            <a:xfrm rot="5400000">
              <a:off x="3947477" y="3225800"/>
              <a:ext cx="1905" cy="1253490"/>
            </a:xfrm>
            <a:prstGeom prst="straightConnector1">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cxnSp>
        <p:sp>
          <p:nvSpPr>
            <p:cNvPr id="8" name="Rectangle 7">
              <a:extLst>
                <a:ext uri="{FF2B5EF4-FFF2-40B4-BE49-F238E27FC236}">
                  <a16:creationId xmlns:a16="http://schemas.microsoft.com/office/drawing/2014/main" id="{ED4EADB0-6A1E-448A-9691-FAAD2B82ACC7}"/>
                </a:ext>
              </a:extLst>
            </p:cNvPr>
            <p:cNvSpPr>
              <a:spLocks noChangeArrowheads="1"/>
            </p:cNvSpPr>
            <p:nvPr/>
          </p:nvSpPr>
          <p:spPr bwMode="auto">
            <a:xfrm rot="5400000">
              <a:off x="3315970" y="765493"/>
              <a:ext cx="2575560" cy="3700780"/>
            </a:xfrm>
            <a:prstGeom prst="rect">
              <a:avLst/>
            </a:prstGeom>
            <a:solidFill>
              <a:schemeClr val="bg1">
                <a:lumMod val="65000"/>
                <a:lumOff val="0"/>
              </a:schemeClr>
            </a:solidFill>
            <a:ln w="12700">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9" name="Rectangle 8">
              <a:extLst>
                <a:ext uri="{FF2B5EF4-FFF2-40B4-BE49-F238E27FC236}">
                  <a16:creationId xmlns:a16="http://schemas.microsoft.com/office/drawing/2014/main" id="{783A29A5-AE9A-48AF-8109-F20B71F346BA}"/>
                </a:ext>
              </a:extLst>
            </p:cNvPr>
            <p:cNvSpPr>
              <a:spLocks noChangeArrowheads="1"/>
            </p:cNvSpPr>
            <p:nvPr/>
          </p:nvSpPr>
          <p:spPr bwMode="auto">
            <a:xfrm rot="5400000">
              <a:off x="3368992" y="810260"/>
              <a:ext cx="2472690" cy="3613785"/>
            </a:xfrm>
            <a:prstGeom prst="rect">
              <a:avLst/>
            </a:prstGeom>
            <a:solidFill>
              <a:schemeClr val="bg1">
                <a:lumMod val="100000"/>
                <a:lumOff val="0"/>
              </a:schemeClr>
            </a:solidFill>
            <a:ln w="12700">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0" name="Rectangle 9">
              <a:extLst>
                <a:ext uri="{FF2B5EF4-FFF2-40B4-BE49-F238E27FC236}">
                  <a16:creationId xmlns:a16="http://schemas.microsoft.com/office/drawing/2014/main" id="{9867677D-C122-4793-AC93-938A4A4B034D}"/>
                </a:ext>
              </a:extLst>
            </p:cNvPr>
            <p:cNvSpPr/>
            <p:nvPr/>
          </p:nvSpPr>
          <p:spPr>
            <a:xfrm rot="1800000" flipV="1">
              <a:off x="4265360" y="3523934"/>
              <a:ext cx="18288" cy="347472"/>
            </a:xfrm>
            <a:prstGeom prst="rect">
              <a:avLst/>
            </a:prstGeom>
            <a:solidFill>
              <a:srgbClr val="FFFFFF"/>
            </a:solidFill>
            <a:ln w="6350">
              <a:solidFill>
                <a:srgbClr val="000000"/>
              </a:solidFill>
              <a:miter lim="800000"/>
              <a:headEnd/>
              <a:tailEnd/>
            </a:ln>
          </p:spPr>
          <p:txBody>
            <a:bodyPr rot="0" spcFirstLastPara="0" vert="horz" wrap="square" lIns="146304" tIns="73152" rIns="146304" bIns="73152" numCol="1" spcCol="0" rtlCol="0" fromWordArt="0" anchor="ctr" anchorCtr="0" forceAA="0" compatLnSpc="1">
              <a:prstTxWarp prst="textNoShape">
                <a:avLst/>
              </a:prstTxWarp>
              <a:noAutofit/>
            </a:bodyPr>
            <a:lstStyle/>
            <a:p>
              <a:endParaRPr lang="en-US" dirty="0"/>
            </a:p>
          </p:txBody>
        </p:sp>
        <p:cxnSp>
          <p:nvCxnSpPr>
            <p:cNvPr id="11" name="AutoShape 8">
              <a:extLst>
                <a:ext uri="{FF2B5EF4-FFF2-40B4-BE49-F238E27FC236}">
                  <a16:creationId xmlns:a16="http://schemas.microsoft.com/office/drawing/2014/main" id="{97E427E6-71B3-4BD4-B24A-DC7955454C26}"/>
                </a:ext>
              </a:extLst>
            </p:cNvPr>
            <p:cNvCxnSpPr>
              <a:cxnSpLocks noChangeShapeType="1"/>
            </p:cNvCxnSpPr>
            <p:nvPr/>
          </p:nvCxnSpPr>
          <p:spPr bwMode="auto">
            <a:xfrm rot="5400000">
              <a:off x="4646295" y="2265998"/>
              <a:ext cx="635" cy="4298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9">
              <a:extLst>
                <a:ext uri="{FF2B5EF4-FFF2-40B4-BE49-F238E27FC236}">
                  <a16:creationId xmlns:a16="http://schemas.microsoft.com/office/drawing/2014/main" id="{10D2EDBD-8067-4D02-8719-402EFD6F3FFF}"/>
                </a:ext>
              </a:extLst>
            </p:cNvPr>
            <p:cNvCxnSpPr>
              <a:cxnSpLocks noChangeShapeType="1"/>
            </p:cNvCxnSpPr>
            <p:nvPr/>
          </p:nvCxnSpPr>
          <p:spPr bwMode="auto">
            <a:xfrm rot="5400000">
              <a:off x="4646295" y="2459673"/>
              <a:ext cx="635" cy="4298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10">
              <a:extLst>
                <a:ext uri="{FF2B5EF4-FFF2-40B4-BE49-F238E27FC236}">
                  <a16:creationId xmlns:a16="http://schemas.microsoft.com/office/drawing/2014/main" id="{ED140B8F-58F7-4E51-899B-053161836D46}"/>
                </a:ext>
              </a:extLst>
            </p:cNvPr>
            <p:cNvCxnSpPr>
              <a:cxnSpLocks noChangeShapeType="1"/>
            </p:cNvCxnSpPr>
            <p:nvPr/>
          </p:nvCxnSpPr>
          <p:spPr bwMode="auto">
            <a:xfrm rot="5400000">
              <a:off x="5611177" y="1985645"/>
              <a:ext cx="635" cy="137668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11">
              <a:extLst>
                <a:ext uri="{FF2B5EF4-FFF2-40B4-BE49-F238E27FC236}">
                  <a16:creationId xmlns:a16="http://schemas.microsoft.com/office/drawing/2014/main" id="{4CF9292D-E663-4810-8C62-44ED301268E7}"/>
                </a:ext>
              </a:extLst>
            </p:cNvPr>
            <p:cNvCxnSpPr>
              <a:cxnSpLocks noChangeShapeType="1"/>
            </p:cNvCxnSpPr>
            <p:nvPr/>
          </p:nvCxnSpPr>
          <p:spPr bwMode="auto">
            <a:xfrm rot="5400000">
              <a:off x="5595620" y="1792923"/>
              <a:ext cx="635" cy="137604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AAAA70EE-1856-4B76-B113-F12B1AD7CFCD}"/>
                </a:ext>
              </a:extLst>
            </p:cNvPr>
            <p:cNvSpPr>
              <a:spLocks noChangeArrowheads="1"/>
            </p:cNvSpPr>
            <p:nvPr/>
          </p:nvSpPr>
          <p:spPr bwMode="auto">
            <a:xfrm rot="5400000">
              <a:off x="6278880" y="2440623"/>
              <a:ext cx="138430" cy="12827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6" name="Rectangle 15">
              <a:extLst>
                <a:ext uri="{FF2B5EF4-FFF2-40B4-BE49-F238E27FC236}">
                  <a16:creationId xmlns:a16="http://schemas.microsoft.com/office/drawing/2014/main" id="{1814CED4-662F-44C2-9F65-AA86EC35C0CC}"/>
                </a:ext>
              </a:extLst>
            </p:cNvPr>
            <p:cNvSpPr>
              <a:spLocks noChangeArrowheads="1"/>
            </p:cNvSpPr>
            <p:nvPr/>
          </p:nvSpPr>
          <p:spPr bwMode="auto">
            <a:xfrm rot="5400000">
              <a:off x="6278562" y="2580640"/>
              <a:ext cx="139065" cy="12827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7" name="Rectangle 16">
              <a:extLst>
                <a:ext uri="{FF2B5EF4-FFF2-40B4-BE49-F238E27FC236}">
                  <a16:creationId xmlns:a16="http://schemas.microsoft.com/office/drawing/2014/main" id="{154366AE-D15E-490A-929A-23870AAE819A}"/>
                </a:ext>
              </a:extLst>
            </p:cNvPr>
            <p:cNvSpPr>
              <a:spLocks noChangeArrowheads="1"/>
            </p:cNvSpPr>
            <p:nvPr/>
          </p:nvSpPr>
          <p:spPr bwMode="auto">
            <a:xfrm rot="5400000">
              <a:off x="5797867" y="2440940"/>
              <a:ext cx="138430" cy="12763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8" name="Rectangle 17">
              <a:extLst>
                <a:ext uri="{FF2B5EF4-FFF2-40B4-BE49-F238E27FC236}">
                  <a16:creationId xmlns:a16="http://schemas.microsoft.com/office/drawing/2014/main" id="{354675F4-3505-4B9B-B214-176DF037BCBC}"/>
                </a:ext>
              </a:extLst>
            </p:cNvPr>
            <p:cNvSpPr>
              <a:spLocks noChangeArrowheads="1"/>
            </p:cNvSpPr>
            <p:nvPr/>
          </p:nvSpPr>
          <p:spPr bwMode="auto">
            <a:xfrm rot="5400000">
              <a:off x="5797550" y="2580958"/>
              <a:ext cx="139065" cy="12763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9" name="Rectangle 18">
              <a:extLst>
                <a:ext uri="{FF2B5EF4-FFF2-40B4-BE49-F238E27FC236}">
                  <a16:creationId xmlns:a16="http://schemas.microsoft.com/office/drawing/2014/main" id="{B7F2208B-FD68-4F03-A8FC-0637E27CC43B}"/>
                </a:ext>
              </a:extLst>
            </p:cNvPr>
            <p:cNvSpPr>
              <a:spLocks noChangeArrowheads="1"/>
            </p:cNvSpPr>
            <p:nvPr/>
          </p:nvSpPr>
          <p:spPr bwMode="auto">
            <a:xfrm rot="5400000">
              <a:off x="5312727" y="2440940"/>
              <a:ext cx="138430" cy="12763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20" name="Rectangle 19">
              <a:extLst>
                <a:ext uri="{FF2B5EF4-FFF2-40B4-BE49-F238E27FC236}">
                  <a16:creationId xmlns:a16="http://schemas.microsoft.com/office/drawing/2014/main" id="{0393F690-33FE-49F7-B9CE-53F67FF8FBBC}"/>
                </a:ext>
              </a:extLst>
            </p:cNvPr>
            <p:cNvSpPr>
              <a:spLocks noChangeArrowheads="1"/>
            </p:cNvSpPr>
            <p:nvPr/>
          </p:nvSpPr>
          <p:spPr bwMode="auto">
            <a:xfrm rot="5400000">
              <a:off x="5312410" y="2580958"/>
              <a:ext cx="139065" cy="12763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21" name="Rectangle 20">
              <a:extLst>
                <a:ext uri="{FF2B5EF4-FFF2-40B4-BE49-F238E27FC236}">
                  <a16:creationId xmlns:a16="http://schemas.microsoft.com/office/drawing/2014/main" id="{280B3F28-27FD-4550-AD6C-A95613302533}"/>
                </a:ext>
              </a:extLst>
            </p:cNvPr>
            <p:cNvSpPr>
              <a:spLocks noChangeArrowheads="1"/>
            </p:cNvSpPr>
            <p:nvPr/>
          </p:nvSpPr>
          <p:spPr bwMode="auto">
            <a:xfrm rot="5400000">
              <a:off x="4826952" y="2440940"/>
              <a:ext cx="138430" cy="12763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22" name="Rectangle 21">
              <a:extLst>
                <a:ext uri="{FF2B5EF4-FFF2-40B4-BE49-F238E27FC236}">
                  <a16:creationId xmlns:a16="http://schemas.microsoft.com/office/drawing/2014/main" id="{D88D5E2E-5B2E-408B-9E8E-02FE4106052C}"/>
                </a:ext>
              </a:extLst>
            </p:cNvPr>
            <p:cNvSpPr>
              <a:spLocks noChangeArrowheads="1"/>
            </p:cNvSpPr>
            <p:nvPr/>
          </p:nvSpPr>
          <p:spPr bwMode="auto">
            <a:xfrm rot="5400000">
              <a:off x="4826635" y="2580958"/>
              <a:ext cx="139065" cy="12763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grpSp>
          <p:nvGrpSpPr>
            <p:cNvPr id="23" name="Group 22">
              <a:extLst>
                <a:ext uri="{FF2B5EF4-FFF2-40B4-BE49-F238E27FC236}">
                  <a16:creationId xmlns:a16="http://schemas.microsoft.com/office/drawing/2014/main" id="{50FBE685-3FE7-4CE8-90DF-EB812E79C518}"/>
                </a:ext>
              </a:extLst>
            </p:cNvPr>
            <p:cNvGrpSpPr>
              <a:grpSpLocks/>
            </p:cNvGrpSpPr>
            <p:nvPr/>
          </p:nvGrpSpPr>
          <p:grpSpPr bwMode="auto">
            <a:xfrm rot="5400000">
              <a:off x="6091882" y="3529360"/>
              <a:ext cx="161291" cy="427354"/>
              <a:chOff x="7892" y="6913"/>
              <a:chExt cx="270" cy="716"/>
            </a:xfrm>
          </p:grpSpPr>
          <p:sp>
            <p:nvSpPr>
              <p:cNvPr id="77" name="Oval 76">
                <a:extLst>
                  <a:ext uri="{FF2B5EF4-FFF2-40B4-BE49-F238E27FC236}">
                    <a16:creationId xmlns:a16="http://schemas.microsoft.com/office/drawing/2014/main" id="{8635CF5C-E791-47C8-B2BD-5325FFDDA69A}"/>
                  </a:ext>
                </a:extLst>
              </p:cNvPr>
              <p:cNvSpPr>
                <a:spLocks noChangeArrowheads="1"/>
              </p:cNvSpPr>
              <p:nvPr/>
            </p:nvSpPr>
            <p:spPr bwMode="auto">
              <a:xfrm>
                <a:off x="7892" y="6915"/>
                <a:ext cx="115" cy="11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78" name="Oval 77">
                <a:extLst>
                  <a:ext uri="{FF2B5EF4-FFF2-40B4-BE49-F238E27FC236}">
                    <a16:creationId xmlns:a16="http://schemas.microsoft.com/office/drawing/2014/main" id="{46D31D1D-DD03-4211-A21F-A3BB817EDFA7}"/>
                  </a:ext>
                </a:extLst>
              </p:cNvPr>
              <p:cNvSpPr>
                <a:spLocks noChangeArrowheads="1"/>
              </p:cNvSpPr>
              <p:nvPr/>
            </p:nvSpPr>
            <p:spPr bwMode="auto">
              <a:xfrm>
                <a:off x="8047" y="6913"/>
                <a:ext cx="115" cy="11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79" name="Oval 78">
                <a:extLst>
                  <a:ext uri="{FF2B5EF4-FFF2-40B4-BE49-F238E27FC236}">
                    <a16:creationId xmlns:a16="http://schemas.microsoft.com/office/drawing/2014/main" id="{886185E9-61B9-4FB7-95A0-97F4C272B75E}"/>
                  </a:ext>
                </a:extLst>
              </p:cNvPr>
              <p:cNvSpPr>
                <a:spLocks noChangeArrowheads="1"/>
              </p:cNvSpPr>
              <p:nvPr/>
            </p:nvSpPr>
            <p:spPr bwMode="auto">
              <a:xfrm>
                <a:off x="7892" y="7060"/>
                <a:ext cx="115" cy="11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80" name="Oval 79">
                <a:extLst>
                  <a:ext uri="{FF2B5EF4-FFF2-40B4-BE49-F238E27FC236}">
                    <a16:creationId xmlns:a16="http://schemas.microsoft.com/office/drawing/2014/main" id="{4609BF81-ED11-4637-891F-CF55298E1D00}"/>
                  </a:ext>
                </a:extLst>
              </p:cNvPr>
              <p:cNvSpPr>
                <a:spLocks noChangeArrowheads="1"/>
              </p:cNvSpPr>
              <p:nvPr/>
            </p:nvSpPr>
            <p:spPr bwMode="auto">
              <a:xfrm>
                <a:off x="8047" y="7058"/>
                <a:ext cx="115" cy="11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81" name="Oval 80">
                <a:extLst>
                  <a:ext uri="{FF2B5EF4-FFF2-40B4-BE49-F238E27FC236}">
                    <a16:creationId xmlns:a16="http://schemas.microsoft.com/office/drawing/2014/main" id="{3FEF2CAE-FECB-4260-B80B-B10A42A65951}"/>
                  </a:ext>
                </a:extLst>
              </p:cNvPr>
              <p:cNvSpPr>
                <a:spLocks noChangeArrowheads="1"/>
              </p:cNvSpPr>
              <p:nvPr/>
            </p:nvSpPr>
            <p:spPr bwMode="auto">
              <a:xfrm>
                <a:off x="7892" y="7215"/>
                <a:ext cx="115" cy="11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82" name="Oval 81">
                <a:extLst>
                  <a:ext uri="{FF2B5EF4-FFF2-40B4-BE49-F238E27FC236}">
                    <a16:creationId xmlns:a16="http://schemas.microsoft.com/office/drawing/2014/main" id="{961E3964-A74D-4A15-8F7C-9E256315F7EA}"/>
                  </a:ext>
                </a:extLst>
              </p:cNvPr>
              <p:cNvSpPr>
                <a:spLocks noChangeArrowheads="1"/>
              </p:cNvSpPr>
              <p:nvPr/>
            </p:nvSpPr>
            <p:spPr bwMode="auto">
              <a:xfrm>
                <a:off x="8047" y="7213"/>
                <a:ext cx="115" cy="11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83" name="Oval 82">
                <a:extLst>
                  <a:ext uri="{FF2B5EF4-FFF2-40B4-BE49-F238E27FC236}">
                    <a16:creationId xmlns:a16="http://schemas.microsoft.com/office/drawing/2014/main" id="{B3C570B5-C97C-4A46-84DD-90707EE0E490}"/>
                  </a:ext>
                </a:extLst>
              </p:cNvPr>
              <p:cNvSpPr>
                <a:spLocks noChangeArrowheads="1"/>
              </p:cNvSpPr>
              <p:nvPr/>
            </p:nvSpPr>
            <p:spPr bwMode="auto">
              <a:xfrm>
                <a:off x="7892" y="7362"/>
                <a:ext cx="115" cy="11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84" name="Oval 83">
                <a:extLst>
                  <a:ext uri="{FF2B5EF4-FFF2-40B4-BE49-F238E27FC236}">
                    <a16:creationId xmlns:a16="http://schemas.microsoft.com/office/drawing/2014/main" id="{2C9F7CDE-2128-4BB3-BE28-4E878F506F14}"/>
                  </a:ext>
                </a:extLst>
              </p:cNvPr>
              <p:cNvSpPr>
                <a:spLocks noChangeArrowheads="1"/>
              </p:cNvSpPr>
              <p:nvPr/>
            </p:nvSpPr>
            <p:spPr bwMode="auto">
              <a:xfrm>
                <a:off x="8047" y="7360"/>
                <a:ext cx="115" cy="11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85" name="Oval 84">
                <a:extLst>
                  <a:ext uri="{FF2B5EF4-FFF2-40B4-BE49-F238E27FC236}">
                    <a16:creationId xmlns:a16="http://schemas.microsoft.com/office/drawing/2014/main" id="{19D9967F-FA54-4F49-9553-0A9FD226372E}"/>
                  </a:ext>
                </a:extLst>
              </p:cNvPr>
              <p:cNvSpPr>
                <a:spLocks noChangeArrowheads="1"/>
              </p:cNvSpPr>
              <p:nvPr/>
            </p:nvSpPr>
            <p:spPr bwMode="auto">
              <a:xfrm>
                <a:off x="7892" y="7514"/>
                <a:ext cx="115" cy="11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86" name="Oval 85">
                <a:extLst>
                  <a:ext uri="{FF2B5EF4-FFF2-40B4-BE49-F238E27FC236}">
                    <a16:creationId xmlns:a16="http://schemas.microsoft.com/office/drawing/2014/main" id="{B92A104F-60FE-4AEC-81BF-1BE65FF564C2}"/>
                  </a:ext>
                </a:extLst>
              </p:cNvPr>
              <p:cNvSpPr>
                <a:spLocks noChangeArrowheads="1"/>
              </p:cNvSpPr>
              <p:nvPr/>
            </p:nvSpPr>
            <p:spPr bwMode="auto">
              <a:xfrm>
                <a:off x="8047" y="7512"/>
                <a:ext cx="115" cy="11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grpSp>
        <p:grpSp>
          <p:nvGrpSpPr>
            <p:cNvPr id="24" name="Group 23">
              <a:extLst>
                <a:ext uri="{FF2B5EF4-FFF2-40B4-BE49-F238E27FC236}">
                  <a16:creationId xmlns:a16="http://schemas.microsoft.com/office/drawing/2014/main" id="{AE1EB72A-830E-46EA-8FD0-9816C9817A64}"/>
                </a:ext>
              </a:extLst>
            </p:cNvPr>
            <p:cNvGrpSpPr/>
            <p:nvPr/>
          </p:nvGrpSpPr>
          <p:grpSpPr>
            <a:xfrm rot="5400000">
              <a:off x="2821305" y="3401912"/>
              <a:ext cx="520065" cy="480695"/>
              <a:chOff x="3483610" y="3468370"/>
              <a:chExt cx="520065" cy="480695"/>
            </a:xfrm>
          </p:grpSpPr>
          <p:sp>
            <p:nvSpPr>
              <p:cNvPr id="72" name="Rectangle 71">
                <a:extLst>
                  <a:ext uri="{FF2B5EF4-FFF2-40B4-BE49-F238E27FC236}">
                    <a16:creationId xmlns:a16="http://schemas.microsoft.com/office/drawing/2014/main" id="{E795F3F0-A3D1-4405-9D16-E67C956168A3}"/>
                  </a:ext>
                </a:extLst>
              </p:cNvPr>
              <p:cNvSpPr>
                <a:spLocks noChangeArrowheads="1"/>
              </p:cNvSpPr>
              <p:nvPr/>
            </p:nvSpPr>
            <p:spPr bwMode="auto">
              <a:xfrm flipH="1">
                <a:off x="3960495" y="3468370"/>
                <a:ext cx="43180" cy="48069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cxnSp>
            <p:nvCxnSpPr>
              <p:cNvPr id="73" name="AutoShape 32">
                <a:extLst>
                  <a:ext uri="{FF2B5EF4-FFF2-40B4-BE49-F238E27FC236}">
                    <a16:creationId xmlns:a16="http://schemas.microsoft.com/office/drawing/2014/main" id="{B4F3CB45-696B-4ACD-B3BB-AAE5C906ADE4}"/>
                  </a:ext>
                </a:extLst>
              </p:cNvPr>
              <p:cNvCxnSpPr>
                <a:cxnSpLocks noChangeShapeType="1"/>
              </p:cNvCxnSpPr>
              <p:nvPr/>
            </p:nvCxnSpPr>
            <p:spPr bwMode="auto">
              <a:xfrm flipH="1" flipV="1">
                <a:off x="3960495" y="3490595"/>
                <a:ext cx="43180"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4" name="AutoShape 33">
                <a:extLst>
                  <a:ext uri="{FF2B5EF4-FFF2-40B4-BE49-F238E27FC236}">
                    <a16:creationId xmlns:a16="http://schemas.microsoft.com/office/drawing/2014/main" id="{816A4817-6DEC-4F19-A8C2-71BC28F3D5A8}"/>
                  </a:ext>
                </a:extLst>
              </p:cNvPr>
              <p:cNvCxnSpPr>
                <a:cxnSpLocks noChangeShapeType="1"/>
              </p:cNvCxnSpPr>
              <p:nvPr/>
            </p:nvCxnSpPr>
            <p:spPr bwMode="auto">
              <a:xfrm flipH="1" flipV="1">
                <a:off x="3960495" y="3921760"/>
                <a:ext cx="43180"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5" name="Arc 34">
                <a:extLst>
                  <a:ext uri="{FF2B5EF4-FFF2-40B4-BE49-F238E27FC236}">
                    <a16:creationId xmlns:a16="http://schemas.microsoft.com/office/drawing/2014/main" id="{71FD1B20-A1E3-46D3-8A1A-2C475A79BBA1}"/>
                  </a:ext>
                </a:extLst>
              </p:cNvPr>
              <p:cNvSpPr>
                <a:spLocks/>
              </p:cNvSpPr>
              <p:nvPr/>
            </p:nvSpPr>
            <p:spPr bwMode="auto">
              <a:xfrm flipH="1">
                <a:off x="3485515" y="3490595"/>
                <a:ext cx="474980" cy="4311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76" name="Rectangle 75">
                <a:extLst>
                  <a:ext uri="{FF2B5EF4-FFF2-40B4-BE49-F238E27FC236}">
                    <a16:creationId xmlns:a16="http://schemas.microsoft.com/office/drawing/2014/main" id="{8737D372-C5DC-4E6A-85A7-70D7FFF84C0A}"/>
                  </a:ext>
                </a:extLst>
              </p:cNvPr>
              <p:cNvSpPr>
                <a:spLocks noChangeArrowheads="1"/>
              </p:cNvSpPr>
              <p:nvPr/>
            </p:nvSpPr>
            <p:spPr bwMode="auto">
              <a:xfrm flipH="1">
                <a:off x="3483610" y="3922395"/>
                <a:ext cx="479425" cy="1714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grpSp>
        <p:sp>
          <p:nvSpPr>
            <p:cNvPr id="33" name="Rectangle 32">
              <a:extLst>
                <a:ext uri="{FF2B5EF4-FFF2-40B4-BE49-F238E27FC236}">
                  <a16:creationId xmlns:a16="http://schemas.microsoft.com/office/drawing/2014/main" id="{B53CBD30-CCC7-4672-ACD3-9CBC45ECA12E}"/>
                </a:ext>
              </a:extLst>
            </p:cNvPr>
            <p:cNvSpPr>
              <a:spLocks noChangeArrowheads="1"/>
            </p:cNvSpPr>
            <p:nvPr/>
          </p:nvSpPr>
          <p:spPr bwMode="auto">
            <a:xfrm rot="5400000">
              <a:off x="4163695" y="1211263"/>
              <a:ext cx="114300" cy="48641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chemeClr val="accent6">
                      <a:lumMod val="40000"/>
                      <a:lumOff val="60000"/>
                    </a:schemeClr>
                  </a:solidFill>
                </a14:hiddenFill>
              </a:ext>
            </a:extLst>
          </p:spPr>
          <p:txBody>
            <a:bodyPr rot="0" vert="horz" wrap="square" lIns="146304" tIns="73152" rIns="146304" bIns="73152" anchor="t" anchorCtr="0" upright="1">
              <a:noAutofit/>
            </a:bodyPr>
            <a:lstStyle/>
            <a:p>
              <a:endParaRPr lang="en-US" dirty="0"/>
            </a:p>
          </p:txBody>
        </p:sp>
        <p:cxnSp>
          <p:nvCxnSpPr>
            <p:cNvPr id="34" name="AutoShape 45">
              <a:extLst>
                <a:ext uri="{FF2B5EF4-FFF2-40B4-BE49-F238E27FC236}">
                  <a16:creationId xmlns:a16="http://schemas.microsoft.com/office/drawing/2014/main" id="{17B87122-4995-4998-80F1-E662FDC18D53}"/>
                </a:ext>
              </a:extLst>
            </p:cNvPr>
            <p:cNvCxnSpPr>
              <a:cxnSpLocks noChangeShapeType="1"/>
            </p:cNvCxnSpPr>
            <p:nvPr/>
          </p:nvCxnSpPr>
          <p:spPr bwMode="auto">
            <a:xfrm rot="5400000">
              <a:off x="4149725" y="2265998"/>
              <a:ext cx="635" cy="429895"/>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35" name="AutoShape 46">
              <a:extLst>
                <a:ext uri="{FF2B5EF4-FFF2-40B4-BE49-F238E27FC236}">
                  <a16:creationId xmlns:a16="http://schemas.microsoft.com/office/drawing/2014/main" id="{ED5BDFB6-0854-4019-9C8B-04FDE1F2DE12}"/>
                </a:ext>
              </a:extLst>
            </p:cNvPr>
            <p:cNvCxnSpPr>
              <a:cxnSpLocks noChangeShapeType="1"/>
            </p:cNvCxnSpPr>
            <p:nvPr/>
          </p:nvCxnSpPr>
          <p:spPr bwMode="auto">
            <a:xfrm rot="5400000">
              <a:off x="4149725" y="2459673"/>
              <a:ext cx="635" cy="429895"/>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36" name="Rectangle 35">
              <a:extLst>
                <a:ext uri="{FF2B5EF4-FFF2-40B4-BE49-F238E27FC236}">
                  <a16:creationId xmlns:a16="http://schemas.microsoft.com/office/drawing/2014/main" id="{85776589-990E-4ED6-869C-E58F66EF868D}"/>
                </a:ext>
              </a:extLst>
            </p:cNvPr>
            <p:cNvSpPr>
              <a:spLocks noChangeArrowheads="1"/>
            </p:cNvSpPr>
            <p:nvPr/>
          </p:nvSpPr>
          <p:spPr bwMode="auto">
            <a:xfrm rot="5400000">
              <a:off x="4330700" y="2440623"/>
              <a:ext cx="138430" cy="12827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37" name="Rectangle 36">
              <a:extLst>
                <a:ext uri="{FF2B5EF4-FFF2-40B4-BE49-F238E27FC236}">
                  <a16:creationId xmlns:a16="http://schemas.microsoft.com/office/drawing/2014/main" id="{990EE02A-13EA-4CEF-B3CA-80BF4074D4EE}"/>
                </a:ext>
              </a:extLst>
            </p:cNvPr>
            <p:cNvSpPr>
              <a:spLocks noChangeArrowheads="1"/>
            </p:cNvSpPr>
            <p:nvPr/>
          </p:nvSpPr>
          <p:spPr bwMode="auto">
            <a:xfrm rot="5400000">
              <a:off x="4330382" y="2580640"/>
              <a:ext cx="139065" cy="12827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cxnSp>
          <p:nvCxnSpPr>
            <p:cNvPr id="38" name="AutoShape 50">
              <a:extLst>
                <a:ext uri="{FF2B5EF4-FFF2-40B4-BE49-F238E27FC236}">
                  <a16:creationId xmlns:a16="http://schemas.microsoft.com/office/drawing/2014/main" id="{E6615D19-E4A5-469A-8DC9-F72185071F8C}"/>
                </a:ext>
              </a:extLst>
            </p:cNvPr>
            <p:cNvCxnSpPr>
              <a:cxnSpLocks noChangeShapeType="1"/>
            </p:cNvCxnSpPr>
            <p:nvPr/>
          </p:nvCxnSpPr>
          <p:spPr bwMode="auto">
            <a:xfrm rot="5400000">
              <a:off x="3903027" y="2508885"/>
              <a:ext cx="635" cy="12954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39" name="Rectangle 38">
              <a:extLst>
                <a:ext uri="{FF2B5EF4-FFF2-40B4-BE49-F238E27FC236}">
                  <a16:creationId xmlns:a16="http://schemas.microsoft.com/office/drawing/2014/main" id="{CE40549D-C37A-40B6-A916-0638CD2CFA7B}"/>
                </a:ext>
              </a:extLst>
            </p:cNvPr>
            <p:cNvSpPr>
              <a:spLocks noChangeArrowheads="1"/>
            </p:cNvSpPr>
            <p:nvPr/>
          </p:nvSpPr>
          <p:spPr bwMode="auto">
            <a:xfrm rot="5400000">
              <a:off x="5037137" y="3444240"/>
              <a:ext cx="344170" cy="473075"/>
            </a:xfrm>
            <a:prstGeom prst="rect">
              <a:avLst/>
            </a:prstGeom>
            <a:solidFill>
              <a:srgbClr val="7030A0"/>
            </a:solidFill>
            <a:ln w="12700">
              <a:solidFill>
                <a:schemeClr val="accent4">
                  <a:lumMod val="50000"/>
                  <a:lumOff val="0"/>
                </a:schemeClr>
              </a:solidFill>
              <a:miter lim="800000"/>
              <a:headEnd/>
              <a:tailEnd/>
            </a:ln>
          </p:spPr>
          <p:txBody>
            <a:bodyPr rot="0" vert="horz" wrap="square" lIns="146304" tIns="73152" rIns="146304" bIns="73152" anchor="t" anchorCtr="0" upright="1">
              <a:noAutofit/>
            </a:bodyPr>
            <a:lstStyle/>
            <a:p>
              <a:endParaRPr lang="en-US" dirty="0"/>
            </a:p>
          </p:txBody>
        </p:sp>
        <p:sp>
          <p:nvSpPr>
            <p:cNvPr id="40" name="Arc 52">
              <a:extLst>
                <a:ext uri="{FF2B5EF4-FFF2-40B4-BE49-F238E27FC236}">
                  <a16:creationId xmlns:a16="http://schemas.microsoft.com/office/drawing/2014/main" id="{EA860C73-1F6F-4799-9F1D-3196405D105E}"/>
                </a:ext>
              </a:extLst>
            </p:cNvPr>
            <p:cNvSpPr>
              <a:spLocks/>
            </p:cNvSpPr>
            <p:nvPr/>
          </p:nvSpPr>
          <p:spPr bwMode="auto">
            <a:xfrm rot="10800000" flipH="1" flipV="1">
              <a:off x="5447030" y="3464243"/>
              <a:ext cx="387350" cy="387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41" name="Arc 53">
              <a:extLst>
                <a:ext uri="{FF2B5EF4-FFF2-40B4-BE49-F238E27FC236}">
                  <a16:creationId xmlns:a16="http://schemas.microsoft.com/office/drawing/2014/main" id="{88396B66-346B-4BF1-8A82-DCAE3ACFEB71}"/>
                </a:ext>
              </a:extLst>
            </p:cNvPr>
            <p:cNvSpPr>
              <a:spLocks/>
            </p:cNvSpPr>
            <p:nvPr/>
          </p:nvSpPr>
          <p:spPr bwMode="auto">
            <a:xfrm flipH="1">
              <a:off x="4585335" y="3465513"/>
              <a:ext cx="387350" cy="387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42" name="Rectangle 41">
              <a:extLst>
                <a:ext uri="{FF2B5EF4-FFF2-40B4-BE49-F238E27FC236}">
                  <a16:creationId xmlns:a16="http://schemas.microsoft.com/office/drawing/2014/main" id="{4390AAB3-A9FD-4A28-B893-3D5CB98734E0}"/>
                </a:ext>
              </a:extLst>
            </p:cNvPr>
            <p:cNvSpPr>
              <a:spLocks noChangeArrowheads="1"/>
            </p:cNvSpPr>
            <p:nvPr/>
          </p:nvSpPr>
          <p:spPr bwMode="auto">
            <a:xfrm rot="5400000">
              <a:off x="3772852" y="3444240"/>
              <a:ext cx="344170" cy="473075"/>
            </a:xfrm>
            <a:prstGeom prst="rect">
              <a:avLst/>
            </a:prstGeom>
            <a:solidFill>
              <a:srgbClr val="7030A0"/>
            </a:solidFill>
            <a:ln w="12700">
              <a:solidFill>
                <a:schemeClr val="accent4">
                  <a:lumMod val="50000"/>
                  <a:lumOff val="0"/>
                </a:schemeClr>
              </a:solidFill>
              <a:miter lim="800000"/>
              <a:headEnd/>
              <a:tailEnd/>
            </a:ln>
          </p:spPr>
          <p:txBody>
            <a:bodyPr rot="0" vert="horz" wrap="square" lIns="146304" tIns="73152" rIns="146304" bIns="73152" anchor="t" anchorCtr="0" upright="1">
              <a:noAutofit/>
            </a:bodyPr>
            <a:lstStyle/>
            <a:p>
              <a:endParaRPr lang="en-US" dirty="0"/>
            </a:p>
          </p:txBody>
        </p:sp>
        <p:sp>
          <p:nvSpPr>
            <p:cNvPr id="43" name="Arc 55">
              <a:extLst>
                <a:ext uri="{FF2B5EF4-FFF2-40B4-BE49-F238E27FC236}">
                  <a16:creationId xmlns:a16="http://schemas.microsoft.com/office/drawing/2014/main" id="{2C232A8B-5308-4490-8301-0C52A1EE024F}"/>
                </a:ext>
              </a:extLst>
            </p:cNvPr>
            <p:cNvSpPr>
              <a:spLocks/>
            </p:cNvSpPr>
            <p:nvPr/>
          </p:nvSpPr>
          <p:spPr bwMode="auto">
            <a:xfrm rot="10800000" flipH="1" flipV="1">
              <a:off x="4187825" y="3464243"/>
              <a:ext cx="387350" cy="387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44" name="Arc 56">
              <a:extLst>
                <a:ext uri="{FF2B5EF4-FFF2-40B4-BE49-F238E27FC236}">
                  <a16:creationId xmlns:a16="http://schemas.microsoft.com/office/drawing/2014/main" id="{79DB14DE-75E7-42FA-B884-1148EA01A296}"/>
                </a:ext>
              </a:extLst>
            </p:cNvPr>
            <p:cNvSpPr>
              <a:spLocks/>
            </p:cNvSpPr>
            <p:nvPr/>
          </p:nvSpPr>
          <p:spPr bwMode="auto">
            <a:xfrm flipH="1">
              <a:off x="3321367" y="3465195"/>
              <a:ext cx="386715" cy="3873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45" name="Rectangle 44">
              <a:extLst>
                <a:ext uri="{FF2B5EF4-FFF2-40B4-BE49-F238E27FC236}">
                  <a16:creationId xmlns:a16="http://schemas.microsoft.com/office/drawing/2014/main" id="{26F50B33-6010-40B6-82C5-4FE8F6E839DE}"/>
                </a:ext>
              </a:extLst>
            </p:cNvPr>
            <p:cNvSpPr>
              <a:spLocks noChangeArrowheads="1"/>
            </p:cNvSpPr>
            <p:nvPr/>
          </p:nvSpPr>
          <p:spPr bwMode="auto">
            <a:xfrm rot="5400000">
              <a:off x="4765357" y="1241424"/>
              <a:ext cx="640080" cy="2657475"/>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46" name="Rectangle 45">
              <a:extLst>
                <a:ext uri="{FF2B5EF4-FFF2-40B4-BE49-F238E27FC236}">
                  <a16:creationId xmlns:a16="http://schemas.microsoft.com/office/drawing/2014/main" id="{B5FDCA39-B6EE-49B8-9F86-92D7587A341B}"/>
                </a:ext>
              </a:extLst>
            </p:cNvPr>
            <p:cNvSpPr>
              <a:spLocks noChangeArrowheads="1"/>
            </p:cNvSpPr>
            <p:nvPr/>
          </p:nvSpPr>
          <p:spPr bwMode="auto">
            <a:xfrm rot="5400000">
              <a:off x="5004435" y="287972"/>
              <a:ext cx="274320" cy="247396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47" name="Rectangle 46">
              <a:extLst>
                <a:ext uri="{FF2B5EF4-FFF2-40B4-BE49-F238E27FC236}">
                  <a16:creationId xmlns:a16="http://schemas.microsoft.com/office/drawing/2014/main" id="{D0413AD2-41FF-418B-88D5-B795B030148D}"/>
                </a:ext>
              </a:extLst>
            </p:cNvPr>
            <p:cNvSpPr>
              <a:spLocks noChangeArrowheads="1"/>
            </p:cNvSpPr>
            <p:nvPr/>
          </p:nvSpPr>
          <p:spPr bwMode="auto">
            <a:xfrm>
              <a:off x="2801948" y="2413953"/>
              <a:ext cx="182880" cy="58166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48" name="Rectangle 47">
              <a:extLst>
                <a:ext uri="{FF2B5EF4-FFF2-40B4-BE49-F238E27FC236}">
                  <a16:creationId xmlns:a16="http://schemas.microsoft.com/office/drawing/2014/main" id="{D28496B6-0409-4BDB-98E1-18B77E3967B5}"/>
                </a:ext>
              </a:extLst>
            </p:cNvPr>
            <p:cNvSpPr>
              <a:spLocks noChangeArrowheads="1"/>
            </p:cNvSpPr>
            <p:nvPr/>
          </p:nvSpPr>
          <p:spPr bwMode="auto">
            <a:xfrm>
              <a:off x="5930900" y="3626168"/>
              <a:ext cx="481330" cy="23368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51" name="Rectangle 50">
              <a:extLst>
                <a:ext uri="{FF2B5EF4-FFF2-40B4-BE49-F238E27FC236}">
                  <a16:creationId xmlns:a16="http://schemas.microsoft.com/office/drawing/2014/main" id="{E57323C3-9AF2-48FD-A7A9-BF2C90A1F193}"/>
                </a:ext>
              </a:extLst>
            </p:cNvPr>
            <p:cNvSpPr>
              <a:spLocks noChangeArrowheads="1"/>
            </p:cNvSpPr>
            <p:nvPr/>
          </p:nvSpPr>
          <p:spPr bwMode="auto">
            <a:xfrm rot="5400000">
              <a:off x="2607955" y="2669540"/>
              <a:ext cx="469900" cy="66675"/>
            </a:xfrm>
            <a:prstGeom prst="rect">
              <a:avLst/>
            </a:prstGeom>
            <a:solidFill>
              <a:srgbClr val="FF5B5B"/>
            </a:solidFill>
            <a:ln w="9525">
              <a:solidFill>
                <a:srgbClr val="FF0000"/>
              </a:solidFill>
              <a:miter lim="800000"/>
              <a:headEnd/>
              <a:tailEnd/>
            </a:ln>
          </p:spPr>
          <p:txBody>
            <a:bodyPr rot="0" vert="horz" wrap="square" lIns="146304" tIns="73152" rIns="146304" bIns="73152" anchor="t" anchorCtr="0" upright="1">
              <a:noAutofit/>
            </a:bodyPr>
            <a:lstStyle/>
            <a:p>
              <a:endParaRPr lang="en-US" dirty="0"/>
            </a:p>
          </p:txBody>
        </p:sp>
        <p:sp>
          <p:nvSpPr>
            <p:cNvPr id="52" name="Rectangle 51">
              <a:extLst>
                <a:ext uri="{FF2B5EF4-FFF2-40B4-BE49-F238E27FC236}">
                  <a16:creationId xmlns:a16="http://schemas.microsoft.com/office/drawing/2014/main" id="{16A14848-8A20-4380-BA4D-8A8F9E85F322}"/>
                </a:ext>
              </a:extLst>
            </p:cNvPr>
            <p:cNvSpPr>
              <a:spLocks noChangeArrowheads="1"/>
            </p:cNvSpPr>
            <p:nvPr/>
          </p:nvSpPr>
          <p:spPr bwMode="auto">
            <a:xfrm rot="5400000">
              <a:off x="3054666" y="1127537"/>
              <a:ext cx="128905" cy="64008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53" name="Rectangle 52">
              <a:extLst>
                <a:ext uri="{FF2B5EF4-FFF2-40B4-BE49-F238E27FC236}">
                  <a16:creationId xmlns:a16="http://schemas.microsoft.com/office/drawing/2014/main" id="{6CAE2F87-497A-4A80-972F-5EA835DECF10}"/>
                </a:ext>
              </a:extLst>
            </p:cNvPr>
            <p:cNvSpPr>
              <a:spLocks noChangeArrowheads="1"/>
            </p:cNvSpPr>
            <p:nvPr/>
          </p:nvSpPr>
          <p:spPr bwMode="auto">
            <a:xfrm rot="10800000">
              <a:off x="3232783" y="1394555"/>
              <a:ext cx="152400" cy="66675"/>
            </a:xfrm>
            <a:prstGeom prst="rect">
              <a:avLst/>
            </a:prstGeom>
            <a:solidFill>
              <a:schemeClr val="tx2">
                <a:lumMod val="20000"/>
                <a:lumOff val="80000"/>
              </a:schemeClr>
            </a:solidFill>
            <a:ln w="9525">
              <a:solidFill>
                <a:schemeClr val="tx2">
                  <a:lumMod val="60000"/>
                  <a:lumOff val="40000"/>
                </a:schemeClr>
              </a:solidFill>
              <a:miter lim="800000"/>
              <a:headEnd/>
              <a:tailEnd/>
            </a:ln>
          </p:spPr>
          <p:txBody>
            <a:bodyPr rot="0" vert="horz" wrap="square" lIns="146304" tIns="73152" rIns="146304" bIns="73152" anchor="t" anchorCtr="0" upright="1">
              <a:noAutofit/>
            </a:bodyPr>
            <a:lstStyle/>
            <a:p>
              <a:endParaRPr lang="en-US" dirty="0"/>
            </a:p>
          </p:txBody>
        </p:sp>
        <p:sp>
          <p:nvSpPr>
            <p:cNvPr id="54" name="Rectangle 53">
              <a:extLst>
                <a:ext uri="{FF2B5EF4-FFF2-40B4-BE49-F238E27FC236}">
                  <a16:creationId xmlns:a16="http://schemas.microsoft.com/office/drawing/2014/main" id="{E1825A17-D2FD-4695-826B-12D4F73F3A72}"/>
                </a:ext>
              </a:extLst>
            </p:cNvPr>
            <p:cNvSpPr>
              <a:spLocks noChangeArrowheads="1"/>
            </p:cNvSpPr>
            <p:nvPr/>
          </p:nvSpPr>
          <p:spPr bwMode="auto">
            <a:xfrm rot="10800000">
              <a:off x="3039108" y="1394555"/>
              <a:ext cx="152400" cy="66675"/>
            </a:xfrm>
            <a:prstGeom prst="rect">
              <a:avLst/>
            </a:prstGeom>
            <a:solidFill>
              <a:schemeClr val="tx2">
                <a:lumMod val="20000"/>
                <a:lumOff val="80000"/>
              </a:schemeClr>
            </a:solidFill>
            <a:ln w="9525">
              <a:solidFill>
                <a:schemeClr val="tx2">
                  <a:lumMod val="60000"/>
                  <a:lumOff val="40000"/>
                </a:schemeClr>
              </a:solidFill>
              <a:miter lim="800000"/>
              <a:headEnd/>
              <a:tailEnd/>
            </a:ln>
          </p:spPr>
          <p:txBody>
            <a:bodyPr rot="0" vert="horz" wrap="square" lIns="146304" tIns="73152" rIns="146304" bIns="73152" anchor="t" anchorCtr="0" upright="1">
              <a:noAutofit/>
            </a:bodyPr>
            <a:lstStyle/>
            <a:p>
              <a:endParaRPr lang="en-US" dirty="0"/>
            </a:p>
          </p:txBody>
        </p:sp>
        <p:sp>
          <p:nvSpPr>
            <p:cNvPr id="55" name="Rectangle 54">
              <a:extLst>
                <a:ext uri="{FF2B5EF4-FFF2-40B4-BE49-F238E27FC236}">
                  <a16:creationId xmlns:a16="http://schemas.microsoft.com/office/drawing/2014/main" id="{BF90F5FA-09F8-4834-8D35-D29F59A041EC}"/>
                </a:ext>
              </a:extLst>
            </p:cNvPr>
            <p:cNvSpPr>
              <a:spLocks noChangeArrowheads="1"/>
            </p:cNvSpPr>
            <p:nvPr/>
          </p:nvSpPr>
          <p:spPr bwMode="auto">
            <a:xfrm rot="10800000">
              <a:off x="2851148" y="1394555"/>
              <a:ext cx="152400" cy="66675"/>
            </a:xfrm>
            <a:prstGeom prst="rect">
              <a:avLst/>
            </a:prstGeom>
            <a:solidFill>
              <a:schemeClr val="tx2">
                <a:lumMod val="20000"/>
                <a:lumOff val="80000"/>
              </a:schemeClr>
            </a:solidFill>
            <a:ln w="9525">
              <a:solidFill>
                <a:schemeClr val="tx2">
                  <a:lumMod val="60000"/>
                  <a:lumOff val="40000"/>
                </a:schemeClr>
              </a:solidFill>
              <a:miter lim="800000"/>
              <a:headEnd/>
              <a:tailEnd/>
            </a:ln>
          </p:spPr>
          <p:txBody>
            <a:bodyPr rot="0" vert="horz" wrap="square" lIns="146304" tIns="73152" rIns="146304" bIns="73152" anchor="t" anchorCtr="0" upright="1">
              <a:noAutofit/>
            </a:bodyPr>
            <a:lstStyle/>
            <a:p>
              <a:endParaRPr lang="en-US" dirty="0"/>
            </a:p>
          </p:txBody>
        </p:sp>
        <p:cxnSp>
          <p:nvCxnSpPr>
            <p:cNvPr id="60" name="AutoShape 74">
              <a:extLst>
                <a:ext uri="{FF2B5EF4-FFF2-40B4-BE49-F238E27FC236}">
                  <a16:creationId xmlns:a16="http://schemas.microsoft.com/office/drawing/2014/main" id="{E5325F39-F722-4F7F-B83D-9D85426865D5}"/>
                </a:ext>
              </a:extLst>
            </p:cNvPr>
            <p:cNvCxnSpPr>
              <a:cxnSpLocks noChangeShapeType="1"/>
              <a:stCxn id="40" idx="0"/>
              <a:endCxn id="41" idx="0"/>
            </p:cNvCxnSpPr>
            <p:nvPr/>
          </p:nvCxnSpPr>
          <p:spPr bwMode="auto">
            <a:xfrm rot="5400000">
              <a:off x="5209222" y="3227705"/>
              <a:ext cx="1270" cy="474345"/>
            </a:xfrm>
            <a:prstGeom prst="straightConnector1">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61" name="AutoShape 75">
              <a:extLst>
                <a:ext uri="{FF2B5EF4-FFF2-40B4-BE49-F238E27FC236}">
                  <a16:creationId xmlns:a16="http://schemas.microsoft.com/office/drawing/2014/main" id="{F0FEB41C-9AAB-4C11-B5EA-7F850122E05B}"/>
                </a:ext>
              </a:extLst>
            </p:cNvPr>
            <p:cNvCxnSpPr>
              <a:cxnSpLocks noChangeShapeType="1"/>
              <a:stCxn id="43" idx="0"/>
              <a:endCxn id="44" idx="0"/>
            </p:cNvCxnSpPr>
            <p:nvPr/>
          </p:nvCxnSpPr>
          <p:spPr bwMode="auto">
            <a:xfrm rot="5400000">
              <a:off x="3947160" y="3225483"/>
              <a:ext cx="1905" cy="479425"/>
            </a:xfrm>
            <a:prstGeom prst="straightConnector1">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cxnSp>
        <p:sp>
          <p:nvSpPr>
            <p:cNvPr id="63" name="Rectangle 62">
              <a:extLst>
                <a:ext uri="{FF2B5EF4-FFF2-40B4-BE49-F238E27FC236}">
                  <a16:creationId xmlns:a16="http://schemas.microsoft.com/office/drawing/2014/main" id="{DF65FD78-1E04-4173-969C-B4641394DC42}"/>
                </a:ext>
              </a:extLst>
            </p:cNvPr>
            <p:cNvSpPr>
              <a:spLocks noChangeArrowheads="1"/>
            </p:cNvSpPr>
            <p:nvPr/>
          </p:nvSpPr>
          <p:spPr bwMode="auto">
            <a:xfrm rot="5400000">
              <a:off x="6016942" y="1210945"/>
              <a:ext cx="114300" cy="487045"/>
            </a:xfrm>
            <a:prstGeom prst="rect">
              <a:avLst/>
            </a:prstGeom>
            <a:solidFill>
              <a:schemeClr val="accent2"/>
            </a:solidFill>
            <a:ln w="9525">
              <a:solidFill>
                <a:schemeClr val="bg2">
                  <a:lumMod val="50000"/>
                  <a:lumOff val="0"/>
                </a:schemeClr>
              </a:solidFill>
              <a:miter lim="800000"/>
              <a:headEnd/>
              <a:tailEnd/>
            </a:ln>
          </p:spPr>
          <p:txBody>
            <a:bodyPr rot="0" vert="horz" wrap="square" lIns="146304" tIns="73152" rIns="146304" bIns="73152" anchor="t" anchorCtr="0" upright="1">
              <a:noAutofit/>
            </a:bodyPr>
            <a:lstStyle/>
            <a:p>
              <a:endParaRPr lang="en-US" dirty="0"/>
            </a:p>
          </p:txBody>
        </p:sp>
        <p:sp>
          <p:nvSpPr>
            <p:cNvPr id="64" name="Rectangle 63">
              <a:extLst>
                <a:ext uri="{FF2B5EF4-FFF2-40B4-BE49-F238E27FC236}">
                  <a16:creationId xmlns:a16="http://schemas.microsoft.com/office/drawing/2014/main" id="{222504CA-79AE-4E86-B8B4-5866496A2222}"/>
                </a:ext>
              </a:extLst>
            </p:cNvPr>
            <p:cNvSpPr>
              <a:spLocks noChangeArrowheads="1"/>
            </p:cNvSpPr>
            <p:nvPr/>
          </p:nvSpPr>
          <p:spPr bwMode="auto">
            <a:xfrm rot="5400000">
              <a:off x="5404802" y="1212215"/>
              <a:ext cx="114300" cy="487045"/>
            </a:xfrm>
            <a:prstGeom prst="rect">
              <a:avLst/>
            </a:prstGeom>
            <a:solidFill>
              <a:schemeClr val="accent2"/>
            </a:solidFill>
            <a:ln w="9525">
              <a:solidFill>
                <a:schemeClr val="bg2">
                  <a:lumMod val="50000"/>
                  <a:lumOff val="0"/>
                </a:schemeClr>
              </a:solidFill>
              <a:miter lim="800000"/>
              <a:headEnd/>
              <a:tailEnd/>
            </a:ln>
          </p:spPr>
          <p:txBody>
            <a:bodyPr rot="0" vert="horz" wrap="square" lIns="146304" tIns="73152" rIns="146304" bIns="73152" anchor="t" anchorCtr="0" upright="1">
              <a:noAutofit/>
            </a:bodyPr>
            <a:lstStyle/>
            <a:p>
              <a:endParaRPr lang="en-US" dirty="0"/>
            </a:p>
          </p:txBody>
        </p:sp>
        <p:sp>
          <p:nvSpPr>
            <p:cNvPr id="65" name="Rectangle 64">
              <a:extLst>
                <a:ext uri="{FF2B5EF4-FFF2-40B4-BE49-F238E27FC236}">
                  <a16:creationId xmlns:a16="http://schemas.microsoft.com/office/drawing/2014/main" id="{827F7D10-2E5B-4723-BFFF-C6084C58A13C}"/>
                </a:ext>
              </a:extLst>
            </p:cNvPr>
            <p:cNvSpPr>
              <a:spLocks noChangeArrowheads="1"/>
            </p:cNvSpPr>
            <p:nvPr/>
          </p:nvSpPr>
          <p:spPr bwMode="auto">
            <a:xfrm rot="5400000">
              <a:off x="4776470" y="1211898"/>
              <a:ext cx="113665" cy="487045"/>
            </a:xfrm>
            <a:prstGeom prst="rect">
              <a:avLst/>
            </a:prstGeom>
            <a:solidFill>
              <a:schemeClr val="accent2"/>
            </a:solidFill>
            <a:ln w="9525">
              <a:solidFill>
                <a:schemeClr val="bg2">
                  <a:lumMod val="50000"/>
                  <a:lumOff val="0"/>
                </a:schemeClr>
              </a:solidFill>
              <a:miter lim="800000"/>
              <a:headEnd/>
              <a:tailEnd/>
            </a:ln>
          </p:spPr>
          <p:txBody>
            <a:bodyPr rot="0" vert="horz" wrap="square" lIns="146304" tIns="73152" rIns="146304" bIns="73152" anchor="t" anchorCtr="0" upright="1">
              <a:noAutofit/>
            </a:bodyPr>
            <a:lstStyle/>
            <a:p>
              <a:endParaRPr lang="en-US" dirty="0"/>
            </a:p>
          </p:txBody>
        </p:sp>
        <p:sp>
          <p:nvSpPr>
            <p:cNvPr id="71" name="Rectangle 70">
              <a:extLst>
                <a:ext uri="{FF2B5EF4-FFF2-40B4-BE49-F238E27FC236}">
                  <a16:creationId xmlns:a16="http://schemas.microsoft.com/office/drawing/2014/main" id="{C06B59CD-071A-43CC-B8E1-7485BB7C3042}"/>
                </a:ext>
              </a:extLst>
            </p:cNvPr>
            <p:cNvSpPr>
              <a:spLocks noChangeArrowheads="1"/>
            </p:cNvSpPr>
            <p:nvPr/>
          </p:nvSpPr>
          <p:spPr bwMode="auto">
            <a:xfrm rot="5400000">
              <a:off x="3763327" y="2510790"/>
              <a:ext cx="278765" cy="128270"/>
            </a:xfrm>
            <a:prstGeom prst="rect">
              <a:avLst/>
            </a:prstGeom>
            <a:solidFill>
              <a:schemeClr val="bg1"/>
            </a:solidFill>
            <a:ln w="9525">
              <a:solidFill>
                <a:srgbClr val="000000"/>
              </a:solidFill>
              <a:prstDash val="dash"/>
              <a:miter lim="800000"/>
              <a:headEnd/>
              <a:tailEnd/>
            </a:ln>
            <a:extLst/>
          </p:spPr>
          <p:txBody>
            <a:bodyPr rot="0" vert="horz" wrap="square" lIns="146304" tIns="73152" rIns="146304" bIns="73152" anchor="t" anchorCtr="0" upright="1">
              <a:noAutofit/>
            </a:bodyPr>
            <a:lstStyle/>
            <a:p>
              <a:endParaRPr lang="en-US" dirty="0"/>
            </a:p>
          </p:txBody>
        </p:sp>
      </p:grpSp>
      <p:sp>
        <p:nvSpPr>
          <p:cNvPr id="66" name="Slide Number Placeholder 2">
            <a:extLst>
              <a:ext uri="{FF2B5EF4-FFF2-40B4-BE49-F238E27FC236}">
                <a16:creationId xmlns:a16="http://schemas.microsoft.com/office/drawing/2014/main" id="{F19C70CB-0289-46E5-9F44-E08E08E9C2E9}"/>
              </a:ext>
            </a:extLst>
          </p:cNvPr>
          <p:cNvSpPr txBox="1">
            <a:spLocks/>
          </p:cNvSpPr>
          <p:nvPr/>
        </p:nvSpPr>
        <p:spPr>
          <a:xfrm>
            <a:off x="13697307" y="8361397"/>
            <a:ext cx="947419" cy="43941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ED4B66E5-1AC5-4F09-8C02-5263A4AD3DF3}" type="slidenum">
              <a:rPr lang="en-US" sz="2160">
                <a:solidFill>
                  <a:schemeClr val="bg1"/>
                </a:solidFill>
              </a:rPr>
              <a:pPr algn="ctr"/>
              <a:t>10</a:t>
            </a:fld>
            <a:endParaRPr lang="en-US" sz="2160" dirty="0">
              <a:solidFill>
                <a:schemeClr val="bg1"/>
              </a:solidFill>
            </a:endParaRPr>
          </a:p>
        </p:txBody>
      </p:sp>
      <p:sp>
        <p:nvSpPr>
          <p:cNvPr id="68" name="Text Box 9557">
            <a:extLst>
              <a:ext uri="{FF2B5EF4-FFF2-40B4-BE49-F238E27FC236}">
                <a16:creationId xmlns:a16="http://schemas.microsoft.com/office/drawing/2014/main" id="{3BE331EE-5324-4982-9F5F-8343752FACB5}"/>
              </a:ext>
            </a:extLst>
          </p:cNvPr>
          <p:cNvSpPr txBox="1">
            <a:spLocks noChangeArrowheads="1"/>
          </p:cNvSpPr>
          <p:nvPr/>
        </p:nvSpPr>
        <p:spPr bwMode="auto">
          <a:xfrm>
            <a:off x="5964854" y="7284028"/>
            <a:ext cx="3168202" cy="8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46304" tIns="73152" rIns="146304" bIns="73152" anchor="ctr" anchorCtr="0" upright="1">
            <a:noAutofit/>
          </a:bodyPr>
          <a:lstStyle/>
          <a:p>
            <a:pPr algn="ctr">
              <a:spcBef>
                <a:spcPts val="0"/>
              </a:spcBef>
              <a:spcAft>
                <a:spcPts val="0"/>
              </a:spcAft>
            </a:pPr>
            <a:r>
              <a:rPr lang="en-US" sz="2240" b="1" dirty="0">
                <a:ea typeface="Times New Roman" panose="02020603050405020304" pitchFamily="18" charset="0"/>
                <a:cs typeface="Times New Roman" panose="02020603050405020304" pitchFamily="18" charset="0"/>
              </a:rPr>
              <a:t>Specialty Systems</a:t>
            </a:r>
          </a:p>
        </p:txBody>
      </p:sp>
      <p:sp>
        <p:nvSpPr>
          <p:cNvPr id="69" name="Text Box 9557">
            <a:extLst>
              <a:ext uri="{FF2B5EF4-FFF2-40B4-BE49-F238E27FC236}">
                <a16:creationId xmlns:a16="http://schemas.microsoft.com/office/drawing/2014/main" id="{6AE84B92-C550-4B83-82EF-BE4B4846A930}"/>
              </a:ext>
            </a:extLst>
          </p:cNvPr>
          <p:cNvSpPr txBox="1">
            <a:spLocks noChangeArrowheads="1"/>
          </p:cNvSpPr>
          <p:nvPr/>
        </p:nvSpPr>
        <p:spPr bwMode="auto">
          <a:xfrm>
            <a:off x="9328440" y="1295400"/>
            <a:ext cx="3168202" cy="8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46304" tIns="73152" rIns="146304" bIns="73152" anchor="ctr" anchorCtr="0" upright="1">
            <a:noAutofit/>
          </a:bodyPr>
          <a:lstStyle/>
          <a:p>
            <a:pPr algn="ctr">
              <a:spcBef>
                <a:spcPts val="0"/>
              </a:spcBef>
              <a:spcAft>
                <a:spcPts val="0"/>
              </a:spcAft>
            </a:pPr>
            <a:r>
              <a:rPr lang="en-US" sz="2240" b="1" dirty="0">
                <a:ea typeface="Times New Roman" panose="02020603050405020304" pitchFamily="18" charset="0"/>
                <a:cs typeface="Times New Roman" panose="02020603050405020304" pitchFamily="18" charset="0"/>
              </a:rPr>
              <a:t>Wall-Mounted Systems</a:t>
            </a:r>
          </a:p>
        </p:txBody>
      </p:sp>
      <p:sp>
        <p:nvSpPr>
          <p:cNvPr id="70" name="Text Box 9557">
            <a:extLst>
              <a:ext uri="{FF2B5EF4-FFF2-40B4-BE49-F238E27FC236}">
                <a16:creationId xmlns:a16="http://schemas.microsoft.com/office/drawing/2014/main" id="{5CDC53EF-41D2-40F9-BE1E-ABFB44F26D37}"/>
              </a:ext>
            </a:extLst>
          </p:cNvPr>
          <p:cNvSpPr txBox="1">
            <a:spLocks noChangeArrowheads="1"/>
          </p:cNvSpPr>
          <p:nvPr/>
        </p:nvSpPr>
        <p:spPr bwMode="auto">
          <a:xfrm>
            <a:off x="4877470" y="2943746"/>
            <a:ext cx="3636738" cy="8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46304" tIns="73152" rIns="146304" bIns="73152" anchor="ctr" anchorCtr="0" upright="1">
            <a:noAutofit/>
          </a:bodyPr>
          <a:lstStyle/>
          <a:p>
            <a:pPr algn="ctr">
              <a:spcBef>
                <a:spcPts val="0"/>
              </a:spcBef>
              <a:spcAft>
                <a:spcPts val="0"/>
              </a:spcAft>
            </a:pPr>
            <a:r>
              <a:rPr lang="en-US" sz="2240" b="1" dirty="0">
                <a:ea typeface="Times New Roman" panose="02020603050405020304" pitchFamily="18" charset="0"/>
                <a:cs typeface="Times New Roman" panose="02020603050405020304" pitchFamily="18" charset="0"/>
              </a:rPr>
              <a:t>Future Racks and Systems</a:t>
            </a:r>
          </a:p>
        </p:txBody>
      </p:sp>
      <p:sp>
        <p:nvSpPr>
          <p:cNvPr id="88" name="Text Box 9557">
            <a:extLst>
              <a:ext uri="{FF2B5EF4-FFF2-40B4-BE49-F238E27FC236}">
                <a16:creationId xmlns:a16="http://schemas.microsoft.com/office/drawing/2014/main" id="{A1D37B3D-AC7C-440C-8B7E-5AA1FDF81702}"/>
              </a:ext>
            </a:extLst>
          </p:cNvPr>
          <p:cNvSpPr txBox="1">
            <a:spLocks noChangeArrowheads="1"/>
          </p:cNvSpPr>
          <p:nvPr/>
        </p:nvSpPr>
        <p:spPr bwMode="auto">
          <a:xfrm>
            <a:off x="-9832" y="1830692"/>
            <a:ext cx="3442480" cy="8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46304" tIns="73152" rIns="146304" bIns="73152" anchor="ctr" anchorCtr="0" upright="1">
            <a:noAutofit/>
          </a:bodyPr>
          <a:lstStyle/>
          <a:p>
            <a:pPr algn="ctr">
              <a:spcBef>
                <a:spcPts val="0"/>
              </a:spcBef>
              <a:spcAft>
                <a:spcPts val="0"/>
              </a:spcAft>
            </a:pPr>
            <a:r>
              <a:rPr lang="en-US" sz="2240" b="1" dirty="0">
                <a:ea typeface="Times New Roman" panose="02020603050405020304" pitchFamily="18" charset="0"/>
                <a:cs typeface="Times New Roman" panose="02020603050405020304" pitchFamily="18" charset="0"/>
              </a:rPr>
              <a:t>Wireless Device Systems</a:t>
            </a:r>
          </a:p>
        </p:txBody>
      </p:sp>
      <p:cxnSp>
        <p:nvCxnSpPr>
          <p:cNvPr id="4" name="Straight Arrow Connector 3">
            <a:extLst>
              <a:ext uri="{FF2B5EF4-FFF2-40B4-BE49-F238E27FC236}">
                <a16:creationId xmlns:a16="http://schemas.microsoft.com/office/drawing/2014/main" id="{DC628528-394E-4130-A05A-073AD061AA60}"/>
              </a:ext>
            </a:extLst>
          </p:cNvPr>
          <p:cNvCxnSpPr>
            <a:cxnSpLocks/>
          </p:cNvCxnSpPr>
          <p:nvPr/>
        </p:nvCxnSpPr>
        <p:spPr>
          <a:xfrm flipV="1">
            <a:off x="6451467" y="2462433"/>
            <a:ext cx="0" cy="714296"/>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89" name="Straight Arrow Connector 88">
            <a:extLst>
              <a:ext uri="{FF2B5EF4-FFF2-40B4-BE49-F238E27FC236}">
                <a16:creationId xmlns:a16="http://schemas.microsoft.com/office/drawing/2014/main" id="{2F69BA68-3B89-423E-BD13-AFC967A09E74}"/>
              </a:ext>
            </a:extLst>
          </p:cNvPr>
          <p:cNvCxnSpPr>
            <a:cxnSpLocks/>
          </p:cNvCxnSpPr>
          <p:nvPr/>
        </p:nvCxnSpPr>
        <p:spPr>
          <a:xfrm>
            <a:off x="6451467" y="3689069"/>
            <a:ext cx="0" cy="570595"/>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90" name="Straight Arrow Connector 89">
            <a:extLst>
              <a:ext uri="{FF2B5EF4-FFF2-40B4-BE49-F238E27FC236}">
                <a16:creationId xmlns:a16="http://schemas.microsoft.com/office/drawing/2014/main" id="{0F3BD378-84C0-43B5-BA9F-92ABF6142703}"/>
              </a:ext>
            </a:extLst>
          </p:cNvPr>
          <p:cNvCxnSpPr>
            <a:cxnSpLocks/>
          </p:cNvCxnSpPr>
          <p:nvPr/>
        </p:nvCxnSpPr>
        <p:spPr>
          <a:xfrm flipH="1">
            <a:off x="7993324" y="1764533"/>
            <a:ext cx="1054069" cy="546416"/>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91" name="Straight Arrow Connector 90">
            <a:extLst>
              <a:ext uri="{FF2B5EF4-FFF2-40B4-BE49-F238E27FC236}">
                <a16:creationId xmlns:a16="http://schemas.microsoft.com/office/drawing/2014/main" id="{AC1D1725-ABA1-408F-9A05-59C7C20EE922}"/>
              </a:ext>
            </a:extLst>
          </p:cNvPr>
          <p:cNvCxnSpPr>
            <a:cxnSpLocks/>
          </p:cNvCxnSpPr>
          <p:nvPr/>
        </p:nvCxnSpPr>
        <p:spPr>
          <a:xfrm>
            <a:off x="9086157" y="1733733"/>
            <a:ext cx="0" cy="67288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92" name="Straight Arrow Connector 91">
            <a:extLst>
              <a:ext uri="{FF2B5EF4-FFF2-40B4-BE49-F238E27FC236}">
                <a16:creationId xmlns:a16="http://schemas.microsoft.com/office/drawing/2014/main" id="{C5FACEB8-701C-44E3-8701-D41AFB40BB0E}"/>
              </a:ext>
            </a:extLst>
          </p:cNvPr>
          <p:cNvCxnSpPr>
            <a:cxnSpLocks/>
            <a:endCxn id="63" idx="1"/>
          </p:cNvCxnSpPr>
          <p:nvPr/>
        </p:nvCxnSpPr>
        <p:spPr>
          <a:xfrm>
            <a:off x="9086158" y="1752591"/>
            <a:ext cx="1331179" cy="445134"/>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95" name="Straight Arrow Connector 94">
            <a:extLst>
              <a:ext uri="{FF2B5EF4-FFF2-40B4-BE49-F238E27FC236}">
                <a16:creationId xmlns:a16="http://schemas.microsoft.com/office/drawing/2014/main" id="{0F4E092A-8E29-4777-B737-DEEEA78BDB03}"/>
              </a:ext>
            </a:extLst>
          </p:cNvPr>
          <p:cNvCxnSpPr>
            <a:cxnSpLocks/>
          </p:cNvCxnSpPr>
          <p:nvPr/>
        </p:nvCxnSpPr>
        <p:spPr>
          <a:xfrm flipH="1" flipV="1">
            <a:off x="6045337" y="7025606"/>
            <a:ext cx="1503621" cy="622576"/>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98" name="Straight Arrow Connector 97">
            <a:extLst>
              <a:ext uri="{FF2B5EF4-FFF2-40B4-BE49-F238E27FC236}">
                <a16:creationId xmlns:a16="http://schemas.microsoft.com/office/drawing/2014/main" id="{36E0CD81-0095-4258-9A38-3BEC4DD278B6}"/>
              </a:ext>
            </a:extLst>
          </p:cNvPr>
          <p:cNvCxnSpPr>
            <a:cxnSpLocks/>
          </p:cNvCxnSpPr>
          <p:nvPr/>
        </p:nvCxnSpPr>
        <p:spPr>
          <a:xfrm flipV="1">
            <a:off x="7561935" y="6966646"/>
            <a:ext cx="1216470" cy="709667"/>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101" name="Straight Arrow Connector 100">
            <a:extLst>
              <a:ext uri="{FF2B5EF4-FFF2-40B4-BE49-F238E27FC236}">
                <a16:creationId xmlns:a16="http://schemas.microsoft.com/office/drawing/2014/main" id="{0DA5350E-6967-42FD-91A3-5193B76C7901}"/>
              </a:ext>
            </a:extLst>
          </p:cNvPr>
          <p:cNvCxnSpPr>
            <a:cxnSpLocks/>
          </p:cNvCxnSpPr>
          <p:nvPr/>
        </p:nvCxnSpPr>
        <p:spPr>
          <a:xfrm>
            <a:off x="3275783" y="2301961"/>
            <a:ext cx="511014" cy="7128"/>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903297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69208-45B3-4D29-9D45-C8365AC9DA52}"/>
              </a:ext>
            </a:extLst>
          </p:cNvPr>
          <p:cNvSpPr>
            <a:spLocks noGrp="1"/>
          </p:cNvSpPr>
          <p:nvPr>
            <p:ph type="title"/>
          </p:nvPr>
        </p:nvSpPr>
        <p:spPr>
          <a:xfrm>
            <a:off x="318153" y="758977"/>
            <a:ext cx="13643781" cy="501152"/>
          </a:xfrm>
        </p:spPr>
        <p:txBody>
          <a:bodyPr>
            <a:noAutofit/>
          </a:bodyPr>
          <a:lstStyle/>
          <a:p>
            <a:r>
              <a:rPr lang="en-US" sz="5120" dirty="0"/>
              <a:t>Example of a TR that Provides Restricted Access</a:t>
            </a:r>
          </a:p>
        </p:txBody>
      </p:sp>
      <p:grpSp>
        <p:nvGrpSpPr>
          <p:cNvPr id="88" name="Canvas 4878">
            <a:extLst>
              <a:ext uri="{FF2B5EF4-FFF2-40B4-BE49-F238E27FC236}">
                <a16:creationId xmlns:a16="http://schemas.microsoft.com/office/drawing/2014/main" id="{88D72A92-AD0C-4AE1-88EB-E0261ABA3D4E}"/>
              </a:ext>
            </a:extLst>
          </p:cNvPr>
          <p:cNvGrpSpPr/>
          <p:nvPr/>
        </p:nvGrpSpPr>
        <p:grpSpPr>
          <a:xfrm rot="16200000">
            <a:off x="4972936" y="-1445619"/>
            <a:ext cx="4849542" cy="11910096"/>
            <a:chOff x="1562113" y="160020"/>
            <a:chExt cx="2139315" cy="5253990"/>
          </a:xfrm>
        </p:grpSpPr>
        <p:sp>
          <p:nvSpPr>
            <p:cNvPr id="90" name="Rectangle 89">
              <a:extLst>
                <a:ext uri="{FF2B5EF4-FFF2-40B4-BE49-F238E27FC236}">
                  <a16:creationId xmlns:a16="http://schemas.microsoft.com/office/drawing/2014/main" id="{16831C4B-C5D4-49BC-83A3-D678094FF988}"/>
                </a:ext>
              </a:extLst>
            </p:cNvPr>
            <p:cNvSpPr>
              <a:spLocks noChangeArrowheads="1"/>
            </p:cNvSpPr>
            <p:nvPr/>
          </p:nvSpPr>
          <p:spPr bwMode="auto">
            <a:xfrm>
              <a:off x="1562113" y="160020"/>
              <a:ext cx="2139315" cy="5253990"/>
            </a:xfrm>
            <a:prstGeom prst="rect">
              <a:avLst/>
            </a:prstGeom>
            <a:solidFill>
              <a:schemeClr val="bg1">
                <a:lumMod val="65000"/>
                <a:lumOff val="0"/>
              </a:schemeClr>
            </a:solidFill>
            <a:ln w="12700">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91" name="Rectangle 90">
              <a:extLst>
                <a:ext uri="{FF2B5EF4-FFF2-40B4-BE49-F238E27FC236}">
                  <a16:creationId xmlns:a16="http://schemas.microsoft.com/office/drawing/2014/main" id="{65E87467-7914-4EC1-B3A9-8274E4920207}"/>
                </a:ext>
              </a:extLst>
            </p:cNvPr>
            <p:cNvSpPr>
              <a:spLocks noChangeArrowheads="1"/>
            </p:cNvSpPr>
            <p:nvPr/>
          </p:nvSpPr>
          <p:spPr bwMode="auto">
            <a:xfrm>
              <a:off x="1625613" y="222885"/>
              <a:ext cx="2020570" cy="5144770"/>
            </a:xfrm>
            <a:prstGeom prst="rect">
              <a:avLst/>
            </a:prstGeom>
            <a:solidFill>
              <a:schemeClr val="bg1">
                <a:lumMod val="100000"/>
                <a:lumOff val="0"/>
              </a:schemeClr>
            </a:solidFill>
            <a:ln w="12700">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92" name="Oval 91">
              <a:extLst>
                <a:ext uri="{FF2B5EF4-FFF2-40B4-BE49-F238E27FC236}">
                  <a16:creationId xmlns:a16="http://schemas.microsoft.com/office/drawing/2014/main" id="{41057377-6FCA-4AAC-ABCD-2200C8A1E9DD}"/>
                </a:ext>
              </a:extLst>
            </p:cNvPr>
            <p:cNvSpPr>
              <a:spLocks noChangeArrowheads="1"/>
            </p:cNvSpPr>
            <p:nvPr/>
          </p:nvSpPr>
          <p:spPr bwMode="auto">
            <a:xfrm>
              <a:off x="3443618" y="2564765"/>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93" name="Oval 92">
              <a:extLst>
                <a:ext uri="{FF2B5EF4-FFF2-40B4-BE49-F238E27FC236}">
                  <a16:creationId xmlns:a16="http://schemas.microsoft.com/office/drawing/2014/main" id="{61D3CA36-2D02-46E8-809D-6B2C7FF26189}"/>
                </a:ext>
              </a:extLst>
            </p:cNvPr>
            <p:cNvSpPr>
              <a:spLocks noChangeArrowheads="1"/>
            </p:cNvSpPr>
            <p:nvPr/>
          </p:nvSpPr>
          <p:spPr bwMode="auto">
            <a:xfrm>
              <a:off x="3542043" y="2563495"/>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94" name="Oval 93">
              <a:extLst>
                <a:ext uri="{FF2B5EF4-FFF2-40B4-BE49-F238E27FC236}">
                  <a16:creationId xmlns:a16="http://schemas.microsoft.com/office/drawing/2014/main" id="{3079F9A1-A3B2-452D-9B94-FCB2F50CBE9B}"/>
                </a:ext>
              </a:extLst>
            </p:cNvPr>
            <p:cNvSpPr>
              <a:spLocks noChangeArrowheads="1"/>
            </p:cNvSpPr>
            <p:nvPr/>
          </p:nvSpPr>
          <p:spPr bwMode="auto">
            <a:xfrm>
              <a:off x="3443618" y="2656840"/>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95" name="Oval 94">
              <a:extLst>
                <a:ext uri="{FF2B5EF4-FFF2-40B4-BE49-F238E27FC236}">
                  <a16:creationId xmlns:a16="http://schemas.microsoft.com/office/drawing/2014/main" id="{E4AFC9AD-DE4B-4280-A146-AAACD2593ABD}"/>
                </a:ext>
              </a:extLst>
            </p:cNvPr>
            <p:cNvSpPr>
              <a:spLocks noChangeArrowheads="1"/>
            </p:cNvSpPr>
            <p:nvPr/>
          </p:nvSpPr>
          <p:spPr bwMode="auto">
            <a:xfrm>
              <a:off x="3542043" y="2655570"/>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96" name="Oval 95">
              <a:extLst>
                <a:ext uri="{FF2B5EF4-FFF2-40B4-BE49-F238E27FC236}">
                  <a16:creationId xmlns:a16="http://schemas.microsoft.com/office/drawing/2014/main" id="{F27BBA40-EE53-4281-AF21-88F6C156AFBA}"/>
                </a:ext>
              </a:extLst>
            </p:cNvPr>
            <p:cNvSpPr>
              <a:spLocks noChangeArrowheads="1"/>
            </p:cNvSpPr>
            <p:nvPr/>
          </p:nvSpPr>
          <p:spPr bwMode="auto">
            <a:xfrm>
              <a:off x="3443618" y="2755265"/>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97" name="Oval 96">
              <a:extLst>
                <a:ext uri="{FF2B5EF4-FFF2-40B4-BE49-F238E27FC236}">
                  <a16:creationId xmlns:a16="http://schemas.microsoft.com/office/drawing/2014/main" id="{172C3DAE-F5B1-48B8-95C5-390DCAEB047B}"/>
                </a:ext>
              </a:extLst>
            </p:cNvPr>
            <p:cNvSpPr>
              <a:spLocks noChangeArrowheads="1"/>
            </p:cNvSpPr>
            <p:nvPr/>
          </p:nvSpPr>
          <p:spPr bwMode="auto">
            <a:xfrm>
              <a:off x="3542043" y="2753995"/>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98" name="Oval 97">
              <a:extLst>
                <a:ext uri="{FF2B5EF4-FFF2-40B4-BE49-F238E27FC236}">
                  <a16:creationId xmlns:a16="http://schemas.microsoft.com/office/drawing/2014/main" id="{3F8AC780-A534-428C-A58F-1119A0478CF7}"/>
                </a:ext>
              </a:extLst>
            </p:cNvPr>
            <p:cNvSpPr>
              <a:spLocks noChangeArrowheads="1"/>
            </p:cNvSpPr>
            <p:nvPr/>
          </p:nvSpPr>
          <p:spPr bwMode="auto">
            <a:xfrm>
              <a:off x="3443618" y="2848610"/>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99" name="Oval 98">
              <a:extLst>
                <a:ext uri="{FF2B5EF4-FFF2-40B4-BE49-F238E27FC236}">
                  <a16:creationId xmlns:a16="http://schemas.microsoft.com/office/drawing/2014/main" id="{5C023F66-C39C-49FF-8BF4-AC382912271C}"/>
                </a:ext>
              </a:extLst>
            </p:cNvPr>
            <p:cNvSpPr>
              <a:spLocks noChangeArrowheads="1"/>
            </p:cNvSpPr>
            <p:nvPr/>
          </p:nvSpPr>
          <p:spPr bwMode="auto">
            <a:xfrm>
              <a:off x="3542043" y="2847340"/>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100" name="Oval 99">
              <a:extLst>
                <a:ext uri="{FF2B5EF4-FFF2-40B4-BE49-F238E27FC236}">
                  <a16:creationId xmlns:a16="http://schemas.microsoft.com/office/drawing/2014/main" id="{208F3AC0-7CD3-4988-B851-7EA62950353D}"/>
                </a:ext>
              </a:extLst>
            </p:cNvPr>
            <p:cNvSpPr>
              <a:spLocks noChangeArrowheads="1"/>
            </p:cNvSpPr>
            <p:nvPr/>
          </p:nvSpPr>
          <p:spPr bwMode="auto">
            <a:xfrm>
              <a:off x="3443618" y="2945130"/>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101" name="Oval 100">
              <a:extLst>
                <a:ext uri="{FF2B5EF4-FFF2-40B4-BE49-F238E27FC236}">
                  <a16:creationId xmlns:a16="http://schemas.microsoft.com/office/drawing/2014/main" id="{91A8AC12-E1EE-49DE-B15C-9840143FD75D}"/>
                </a:ext>
              </a:extLst>
            </p:cNvPr>
            <p:cNvSpPr>
              <a:spLocks noChangeArrowheads="1"/>
            </p:cNvSpPr>
            <p:nvPr/>
          </p:nvSpPr>
          <p:spPr bwMode="auto">
            <a:xfrm>
              <a:off x="3542043" y="2943860"/>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102" name="Rectangle 101">
              <a:extLst>
                <a:ext uri="{FF2B5EF4-FFF2-40B4-BE49-F238E27FC236}">
                  <a16:creationId xmlns:a16="http://schemas.microsoft.com/office/drawing/2014/main" id="{21EAAD7D-D371-4B49-B132-92C783D6398C}"/>
                </a:ext>
              </a:extLst>
            </p:cNvPr>
            <p:cNvSpPr>
              <a:spLocks noChangeArrowheads="1"/>
            </p:cNvSpPr>
            <p:nvPr/>
          </p:nvSpPr>
          <p:spPr bwMode="auto">
            <a:xfrm rot="16200000" flipV="1">
              <a:off x="1908188" y="5135245"/>
              <a:ext cx="45720" cy="51117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cxnSp>
          <p:nvCxnSpPr>
            <p:cNvPr id="103" name="AutoShape 99">
              <a:extLst>
                <a:ext uri="{FF2B5EF4-FFF2-40B4-BE49-F238E27FC236}">
                  <a16:creationId xmlns:a16="http://schemas.microsoft.com/office/drawing/2014/main" id="{54329AF1-3C20-4DD1-B6AC-DE026952854B}"/>
                </a:ext>
              </a:extLst>
            </p:cNvPr>
            <p:cNvCxnSpPr>
              <a:cxnSpLocks noChangeShapeType="1"/>
            </p:cNvCxnSpPr>
            <p:nvPr/>
          </p:nvCxnSpPr>
          <p:spPr bwMode="auto">
            <a:xfrm rot="16200000">
              <a:off x="2139328" y="5390515"/>
              <a:ext cx="45720"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4" name="AutoShape 100">
              <a:extLst>
                <a:ext uri="{FF2B5EF4-FFF2-40B4-BE49-F238E27FC236}">
                  <a16:creationId xmlns:a16="http://schemas.microsoft.com/office/drawing/2014/main" id="{0E1FFF72-75E2-484A-824D-7BDA6D9C2063}"/>
                </a:ext>
              </a:extLst>
            </p:cNvPr>
            <p:cNvCxnSpPr>
              <a:cxnSpLocks noChangeShapeType="1"/>
            </p:cNvCxnSpPr>
            <p:nvPr/>
          </p:nvCxnSpPr>
          <p:spPr bwMode="auto">
            <a:xfrm rot="16200000">
              <a:off x="1681493" y="5390515"/>
              <a:ext cx="45720"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5" name="Arc 101">
              <a:extLst>
                <a:ext uri="{FF2B5EF4-FFF2-40B4-BE49-F238E27FC236}">
                  <a16:creationId xmlns:a16="http://schemas.microsoft.com/office/drawing/2014/main" id="{2AC46B4E-1381-4493-8E2D-DF5792299E9B}"/>
                </a:ext>
              </a:extLst>
            </p:cNvPr>
            <p:cNvSpPr>
              <a:spLocks/>
            </p:cNvSpPr>
            <p:nvPr/>
          </p:nvSpPr>
          <p:spPr bwMode="auto">
            <a:xfrm rot="16200000" flipV="1">
              <a:off x="1680858" y="4886325"/>
              <a:ext cx="504825" cy="4578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06" name="Rectangle 105">
              <a:extLst>
                <a:ext uri="{FF2B5EF4-FFF2-40B4-BE49-F238E27FC236}">
                  <a16:creationId xmlns:a16="http://schemas.microsoft.com/office/drawing/2014/main" id="{DDC5BA6B-1B99-4C48-9520-718F94824C29}"/>
                </a:ext>
              </a:extLst>
            </p:cNvPr>
            <p:cNvSpPr>
              <a:spLocks noChangeArrowheads="1"/>
            </p:cNvSpPr>
            <p:nvPr/>
          </p:nvSpPr>
          <p:spPr bwMode="auto">
            <a:xfrm rot="16200000" flipV="1">
              <a:off x="1440193" y="5106670"/>
              <a:ext cx="509270" cy="1841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11" name="Rectangle 110">
              <a:extLst>
                <a:ext uri="{FF2B5EF4-FFF2-40B4-BE49-F238E27FC236}">
                  <a16:creationId xmlns:a16="http://schemas.microsoft.com/office/drawing/2014/main" id="{58949BC5-5EC0-435A-8CD7-515CA2CC4DC6}"/>
                </a:ext>
              </a:extLst>
            </p:cNvPr>
            <p:cNvSpPr>
              <a:spLocks noChangeArrowheads="1"/>
            </p:cNvSpPr>
            <p:nvPr/>
          </p:nvSpPr>
          <p:spPr bwMode="auto">
            <a:xfrm rot="5400000">
              <a:off x="2540648" y="2148205"/>
              <a:ext cx="121285" cy="51752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chemeClr val="accent6">
                      <a:lumMod val="40000"/>
                      <a:lumOff val="60000"/>
                    </a:schemeClr>
                  </a:solidFill>
                </a14:hiddenFill>
              </a:ext>
            </a:extLst>
          </p:spPr>
          <p:txBody>
            <a:bodyPr rot="0" vert="horz" wrap="square" lIns="146304" tIns="73152" rIns="146304" bIns="73152" anchor="t" anchorCtr="0" upright="1">
              <a:noAutofit/>
            </a:bodyPr>
            <a:lstStyle/>
            <a:p>
              <a:endParaRPr lang="en-US" dirty="0"/>
            </a:p>
          </p:txBody>
        </p:sp>
        <p:sp>
          <p:nvSpPr>
            <p:cNvPr id="112" name="Rectangle 111">
              <a:extLst>
                <a:ext uri="{FF2B5EF4-FFF2-40B4-BE49-F238E27FC236}">
                  <a16:creationId xmlns:a16="http://schemas.microsoft.com/office/drawing/2014/main" id="{4821CB9B-641D-4617-85CB-11C8AA1F7816}"/>
                </a:ext>
              </a:extLst>
            </p:cNvPr>
            <p:cNvSpPr>
              <a:spLocks noChangeArrowheads="1"/>
            </p:cNvSpPr>
            <p:nvPr/>
          </p:nvSpPr>
          <p:spPr bwMode="auto">
            <a:xfrm rot="16200000">
              <a:off x="3265818" y="2665095"/>
              <a:ext cx="511175" cy="24892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15" name="Rectangle 114">
              <a:extLst>
                <a:ext uri="{FF2B5EF4-FFF2-40B4-BE49-F238E27FC236}">
                  <a16:creationId xmlns:a16="http://schemas.microsoft.com/office/drawing/2014/main" id="{7E7134BE-6AA5-40FE-98F2-3D9BAEB567AF}"/>
                </a:ext>
              </a:extLst>
            </p:cNvPr>
            <p:cNvSpPr>
              <a:spLocks noChangeArrowheads="1"/>
            </p:cNvSpPr>
            <p:nvPr/>
          </p:nvSpPr>
          <p:spPr bwMode="auto">
            <a:xfrm rot="16200000">
              <a:off x="2789568" y="4977765"/>
              <a:ext cx="137160" cy="64008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16" name="Rectangle 115">
              <a:extLst>
                <a:ext uri="{FF2B5EF4-FFF2-40B4-BE49-F238E27FC236}">
                  <a16:creationId xmlns:a16="http://schemas.microsoft.com/office/drawing/2014/main" id="{616CAF07-A81D-4B2E-B4A8-9ED08BE3027F}"/>
                </a:ext>
              </a:extLst>
            </p:cNvPr>
            <p:cNvSpPr>
              <a:spLocks noChangeArrowheads="1"/>
            </p:cNvSpPr>
            <p:nvPr/>
          </p:nvSpPr>
          <p:spPr bwMode="auto">
            <a:xfrm>
              <a:off x="2568588" y="5285740"/>
              <a:ext cx="161925" cy="71120"/>
            </a:xfrm>
            <a:prstGeom prst="rect">
              <a:avLst/>
            </a:prstGeom>
            <a:solidFill>
              <a:schemeClr val="tx2">
                <a:lumMod val="20000"/>
                <a:lumOff val="80000"/>
              </a:schemeClr>
            </a:solidFill>
            <a:ln w="9525">
              <a:solidFill>
                <a:schemeClr val="tx2">
                  <a:lumMod val="60000"/>
                  <a:lumOff val="40000"/>
                </a:schemeClr>
              </a:solidFill>
              <a:miter lim="800000"/>
              <a:headEnd/>
              <a:tailEnd/>
            </a:ln>
          </p:spPr>
          <p:txBody>
            <a:bodyPr rot="0" vert="horz" wrap="square" lIns="146304" tIns="73152" rIns="146304" bIns="73152" anchor="t" anchorCtr="0" upright="1">
              <a:noAutofit/>
            </a:bodyPr>
            <a:lstStyle/>
            <a:p>
              <a:endParaRPr lang="en-US" dirty="0"/>
            </a:p>
          </p:txBody>
        </p:sp>
        <p:sp>
          <p:nvSpPr>
            <p:cNvPr id="117" name="Rectangle 116">
              <a:extLst>
                <a:ext uri="{FF2B5EF4-FFF2-40B4-BE49-F238E27FC236}">
                  <a16:creationId xmlns:a16="http://schemas.microsoft.com/office/drawing/2014/main" id="{8199EEF3-0238-40B7-AD52-3F3D589F8223}"/>
                </a:ext>
              </a:extLst>
            </p:cNvPr>
            <p:cNvSpPr>
              <a:spLocks noChangeArrowheads="1"/>
            </p:cNvSpPr>
            <p:nvPr/>
          </p:nvSpPr>
          <p:spPr bwMode="auto">
            <a:xfrm>
              <a:off x="2774328" y="5285740"/>
              <a:ext cx="161925" cy="71120"/>
            </a:xfrm>
            <a:prstGeom prst="rect">
              <a:avLst/>
            </a:prstGeom>
            <a:solidFill>
              <a:schemeClr val="tx2">
                <a:lumMod val="20000"/>
                <a:lumOff val="80000"/>
              </a:schemeClr>
            </a:solidFill>
            <a:ln w="9525">
              <a:solidFill>
                <a:schemeClr val="tx2">
                  <a:lumMod val="60000"/>
                  <a:lumOff val="40000"/>
                </a:schemeClr>
              </a:solidFill>
              <a:miter lim="800000"/>
              <a:headEnd/>
              <a:tailEnd/>
            </a:ln>
          </p:spPr>
          <p:txBody>
            <a:bodyPr rot="0" vert="horz" wrap="square" lIns="146304" tIns="73152" rIns="146304" bIns="73152" anchor="t" anchorCtr="0" upright="1">
              <a:noAutofit/>
            </a:bodyPr>
            <a:lstStyle/>
            <a:p>
              <a:endParaRPr lang="en-US" dirty="0"/>
            </a:p>
          </p:txBody>
        </p:sp>
        <p:sp>
          <p:nvSpPr>
            <p:cNvPr id="118" name="Rectangle 117">
              <a:extLst>
                <a:ext uri="{FF2B5EF4-FFF2-40B4-BE49-F238E27FC236}">
                  <a16:creationId xmlns:a16="http://schemas.microsoft.com/office/drawing/2014/main" id="{5D9A1D16-A954-4181-824F-A3256FC93E21}"/>
                </a:ext>
              </a:extLst>
            </p:cNvPr>
            <p:cNvSpPr>
              <a:spLocks noChangeArrowheads="1"/>
            </p:cNvSpPr>
            <p:nvPr/>
          </p:nvSpPr>
          <p:spPr bwMode="auto">
            <a:xfrm>
              <a:off x="2980068" y="5285740"/>
              <a:ext cx="161925" cy="71120"/>
            </a:xfrm>
            <a:prstGeom prst="rect">
              <a:avLst/>
            </a:prstGeom>
            <a:solidFill>
              <a:schemeClr val="tx2">
                <a:lumMod val="20000"/>
                <a:lumOff val="80000"/>
              </a:schemeClr>
            </a:solidFill>
            <a:ln w="9525">
              <a:solidFill>
                <a:schemeClr val="tx2">
                  <a:lumMod val="60000"/>
                  <a:lumOff val="40000"/>
                </a:schemeClr>
              </a:solidFill>
              <a:miter lim="800000"/>
              <a:headEnd/>
              <a:tailEnd/>
            </a:ln>
          </p:spPr>
          <p:txBody>
            <a:bodyPr rot="0" vert="horz" wrap="square" lIns="146304" tIns="73152" rIns="146304" bIns="73152" anchor="t" anchorCtr="0" upright="1">
              <a:noAutofit/>
            </a:bodyPr>
            <a:lstStyle/>
            <a:p>
              <a:endParaRPr lang="en-US" dirty="0"/>
            </a:p>
          </p:txBody>
        </p:sp>
        <p:sp>
          <p:nvSpPr>
            <p:cNvPr id="119" name="Oval 118">
              <a:extLst>
                <a:ext uri="{FF2B5EF4-FFF2-40B4-BE49-F238E27FC236}">
                  <a16:creationId xmlns:a16="http://schemas.microsoft.com/office/drawing/2014/main" id="{606582AB-B8CC-4DD4-B6C9-FC89E3B47226}"/>
                </a:ext>
              </a:extLst>
            </p:cNvPr>
            <p:cNvSpPr>
              <a:spLocks noChangeArrowheads="1"/>
            </p:cNvSpPr>
            <p:nvPr/>
          </p:nvSpPr>
          <p:spPr bwMode="auto">
            <a:xfrm>
              <a:off x="3443618" y="256540"/>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120" name="Oval 119">
              <a:extLst>
                <a:ext uri="{FF2B5EF4-FFF2-40B4-BE49-F238E27FC236}">
                  <a16:creationId xmlns:a16="http://schemas.microsoft.com/office/drawing/2014/main" id="{4D070D5A-9CE3-48CD-B8A7-0BC505DD44B5}"/>
                </a:ext>
              </a:extLst>
            </p:cNvPr>
            <p:cNvSpPr>
              <a:spLocks noChangeArrowheads="1"/>
            </p:cNvSpPr>
            <p:nvPr/>
          </p:nvSpPr>
          <p:spPr bwMode="auto">
            <a:xfrm>
              <a:off x="3542043" y="255270"/>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121" name="Oval 120">
              <a:extLst>
                <a:ext uri="{FF2B5EF4-FFF2-40B4-BE49-F238E27FC236}">
                  <a16:creationId xmlns:a16="http://schemas.microsoft.com/office/drawing/2014/main" id="{F7B0DE45-3D45-4346-8577-0BB69AD51095}"/>
                </a:ext>
              </a:extLst>
            </p:cNvPr>
            <p:cNvSpPr>
              <a:spLocks noChangeArrowheads="1"/>
            </p:cNvSpPr>
            <p:nvPr/>
          </p:nvSpPr>
          <p:spPr bwMode="auto">
            <a:xfrm>
              <a:off x="3443618" y="353060"/>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122" name="Oval 121">
              <a:extLst>
                <a:ext uri="{FF2B5EF4-FFF2-40B4-BE49-F238E27FC236}">
                  <a16:creationId xmlns:a16="http://schemas.microsoft.com/office/drawing/2014/main" id="{372FA02A-A60C-4728-ADEE-F71D6530969E}"/>
                </a:ext>
              </a:extLst>
            </p:cNvPr>
            <p:cNvSpPr>
              <a:spLocks noChangeArrowheads="1"/>
            </p:cNvSpPr>
            <p:nvPr/>
          </p:nvSpPr>
          <p:spPr bwMode="auto">
            <a:xfrm>
              <a:off x="3542043" y="351790"/>
              <a:ext cx="73025" cy="73025"/>
            </a:xfrm>
            <a:prstGeom prst="ellipse">
              <a:avLst/>
            </a:prstGeom>
            <a:solidFill>
              <a:srgbClr val="FFFFFF"/>
            </a:solidFill>
            <a:ln w="9525">
              <a:solidFill>
                <a:schemeClr val="bg1">
                  <a:lumMod val="50000"/>
                  <a:lumOff val="0"/>
                </a:schemeClr>
              </a:solidFill>
              <a:round/>
              <a:headEnd/>
              <a:tailEnd/>
            </a:ln>
          </p:spPr>
          <p:txBody>
            <a:bodyPr rot="0" vert="horz" wrap="square" lIns="146304" tIns="73152" rIns="146304" bIns="73152" anchor="t" anchorCtr="0" upright="1">
              <a:noAutofit/>
            </a:bodyPr>
            <a:lstStyle/>
            <a:p>
              <a:endParaRPr lang="en-US" dirty="0"/>
            </a:p>
          </p:txBody>
        </p:sp>
        <p:sp>
          <p:nvSpPr>
            <p:cNvPr id="123" name="Rectangle 122">
              <a:extLst>
                <a:ext uri="{FF2B5EF4-FFF2-40B4-BE49-F238E27FC236}">
                  <a16:creationId xmlns:a16="http://schemas.microsoft.com/office/drawing/2014/main" id="{FDE13E9F-DF60-4CB3-B23E-F758EA918FE8}"/>
                </a:ext>
              </a:extLst>
            </p:cNvPr>
            <p:cNvSpPr>
              <a:spLocks noChangeArrowheads="1"/>
            </p:cNvSpPr>
            <p:nvPr/>
          </p:nvSpPr>
          <p:spPr bwMode="auto">
            <a:xfrm rot="16200000">
              <a:off x="3405518" y="214630"/>
              <a:ext cx="232410" cy="24892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24" name="Rectangle 123">
              <a:extLst>
                <a:ext uri="{FF2B5EF4-FFF2-40B4-BE49-F238E27FC236}">
                  <a16:creationId xmlns:a16="http://schemas.microsoft.com/office/drawing/2014/main" id="{447FB464-344D-4FD7-8E9A-A29D8985961B}"/>
                </a:ext>
              </a:extLst>
            </p:cNvPr>
            <p:cNvSpPr>
              <a:spLocks noChangeArrowheads="1"/>
            </p:cNvSpPr>
            <p:nvPr/>
          </p:nvSpPr>
          <p:spPr bwMode="auto">
            <a:xfrm>
              <a:off x="1618891" y="3460555"/>
              <a:ext cx="182880" cy="617855"/>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25" name="Rectangle 124">
              <a:extLst>
                <a:ext uri="{FF2B5EF4-FFF2-40B4-BE49-F238E27FC236}">
                  <a16:creationId xmlns:a16="http://schemas.microsoft.com/office/drawing/2014/main" id="{FCDFEAC5-1049-459F-8F12-CBEF945C44B2}"/>
                </a:ext>
              </a:extLst>
            </p:cNvPr>
            <p:cNvSpPr>
              <a:spLocks noChangeArrowheads="1"/>
            </p:cNvSpPr>
            <p:nvPr/>
          </p:nvSpPr>
          <p:spPr bwMode="auto">
            <a:xfrm rot="5400000">
              <a:off x="1414422" y="3731700"/>
              <a:ext cx="499110" cy="71120"/>
            </a:xfrm>
            <a:prstGeom prst="rect">
              <a:avLst/>
            </a:prstGeom>
            <a:solidFill>
              <a:srgbClr val="FF5B5B"/>
            </a:solidFill>
            <a:ln w="9525">
              <a:solidFill>
                <a:srgbClr val="FF0000"/>
              </a:solidFill>
              <a:miter lim="800000"/>
              <a:headEnd/>
              <a:tailEnd/>
            </a:ln>
          </p:spPr>
          <p:txBody>
            <a:bodyPr rot="0" vert="horz" wrap="square" lIns="146304" tIns="73152" rIns="146304" bIns="73152" anchor="t" anchorCtr="0" upright="1">
              <a:noAutofit/>
            </a:bodyPr>
            <a:lstStyle/>
            <a:p>
              <a:endParaRPr lang="en-US" dirty="0"/>
            </a:p>
          </p:txBody>
        </p:sp>
        <p:sp>
          <p:nvSpPr>
            <p:cNvPr id="127" name="Rectangle 126">
              <a:extLst>
                <a:ext uri="{FF2B5EF4-FFF2-40B4-BE49-F238E27FC236}">
                  <a16:creationId xmlns:a16="http://schemas.microsoft.com/office/drawing/2014/main" id="{3AA337D0-83EB-4C93-A696-DBDA7679315B}"/>
                </a:ext>
              </a:extLst>
            </p:cNvPr>
            <p:cNvSpPr>
              <a:spLocks noChangeArrowheads="1"/>
            </p:cNvSpPr>
            <p:nvPr/>
          </p:nvSpPr>
          <p:spPr bwMode="auto">
            <a:xfrm>
              <a:off x="2393135" y="2534920"/>
              <a:ext cx="640080" cy="2313432"/>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cxnSp>
          <p:nvCxnSpPr>
            <p:cNvPr id="128" name="AutoShape 126">
              <a:extLst>
                <a:ext uri="{FF2B5EF4-FFF2-40B4-BE49-F238E27FC236}">
                  <a16:creationId xmlns:a16="http://schemas.microsoft.com/office/drawing/2014/main" id="{5483BF81-0D77-4C50-BB91-B8DBC6F225DD}"/>
                </a:ext>
              </a:extLst>
            </p:cNvPr>
            <p:cNvCxnSpPr>
              <a:cxnSpLocks noChangeShapeType="1"/>
            </p:cNvCxnSpPr>
            <p:nvPr/>
          </p:nvCxnSpPr>
          <p:spPr bwMode="auto">
            <a:xfrm>
              <a:off x="2611768" y="2642870"/>
              <a:ext cx="635" cy="155448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9" name="AutoShape 127">
              <a:extLst>
                <a:ext uri="{FF2B5EF4-FFF2-40B4-BE49-F238E27FC236}">
                  <a16:creationId xmlns:a16="http://schemas.microsoft.com/office/drawing/2014/main" id="{5C06E5F6-3A00-44A5-BFB0-7FF18AB1F5E6}"/>
                </a:ext>
              </a:extLst>
            </p:cNvPr>
            <p:cNvCxnSpPr>
              <a:cxnSpLocks noChangeShapeType="1"/>
            </p:cNvCxnSpPr>
            <p:nvPr/>
          </p:nvCxnSpPr>
          <p:spPr bwMode="auto">
            <a:xfrm>
              <a:off x="2818143" y="2622550"/>
              <a:ext cx="635" cy="155448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0" name="Rectangle 129">
              <a:extLst>
                <a:ext uri="{FF2B5EF4-FFF2-40B4-BE49-F238E27FC236}">
                  <a16:creationId xmlns:a16="http://schemas.microsoft.com/office/drawing/2014/main" id="{F8D7985E-CB18-4B7D-A86B-E3B908C6CEF3}"/>
                </a:ext>
              </a:extLst>
            </p:cNvPr>
            <p:cNvSpPr>
              <a:spLocks noChangeArrowheads="1"/>
            </p:cNvSpPr>
            <p:nvPr/>
          </p:nvSpPr>
          <p:spPr bwMode="auto">
            <a:xfrm>
              <a:off x="2564143" y="2537460"/>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31" name="Rectangle 130">
              <a:extLst>
                <a:ext uri="{FF2B5EF4-FFF2-40B4-BE49-F238E27FC236}">
                  <a16:creationId xmlns:a16="http://schemas.microsoft.com/office/drawing/2014/main" id="{09C4E1F4-EFF8-4780-AD09-0CD91C017140}"/>
                </a:ext>
              </a:extLst>
            </p:cNvPr>
            <p:cNvSpPr>
              <a:spLocks noChangeArrowheads="1"/>
            </p:cNvSpPr>
            <p:nvPr/>
          </p:nvSpPr>
          <p:spPr bwMode="auto">
            <a:xfrm>
              <a:off x="2712733" y="2537460"/>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32" name="Rectangle 131">
              <a:extLst>
                <a:ext uri="{FF2B5EF4-FFF2-40B4-BE49-F238E27FC236}">
                  <a16:creationId xmlns:a16="http://schemas.microsoft.com/office/drawing/2014/main" id="{9BBAD4EE-9A00-406A-8EED-D1DC5E322D37}"/>
                </a:ext>
              </a:extLst>
            </p:cNvPr>
            <p:cNvSpPr>
              <a:spLocks noChangeArrowheads="1"/>
            </p:cNvSpPr>
            <p:nvPr/>
          </p:nvSpPr>
          <p:spPr bwMode="auto">
            <a:xfrm>
              <a:off x="2564143" y="3053080"/>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33" name="Rectangle 132">
              <a:extLst>
                <a:ext uri="{FF2B5EF4-FFF2-40B4-BE49-F238E27FC236}">
                  <a16:creationId xmlns:a16="http://schemas.microsoft.com/office/drawing/2014/main" id="{F312D285-3B66-484C-B6AD-5F085B339569}"/>
                </a:ext>
              </a:extLst>
            </p:cNvPr>
            <p:cNvSpPr>
              <a:spLocks noChangeArrowheads="1"/>
            </p:cNvSpPr>
            <p:nvPr/>
          </p:nvSpPr>
          <p:spPr bwMode="auto">
            <a:xfrm>
              <a:off x="2712733" y="3053080"/>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34" name="Rectangle 133">
              <a:extLst>
                <a:ext uri="{FF2B5EF4-FFF2-40B4-BE49-F238E27FC236}">
                  <a16:creationId xmlns:a16="http://schemas.microsoft.com/office/drawing/2014/main" id="{3BDAC18C-C137-48FD-9E23-37B0387D8E3C}"/>
                </a:ext>
              </a:extLst>
            </p:cNvPr>
            <p:cNvSpPr>
              <a:spLocks noChangeArrowheads="1"/>
            </p:cNvSpPr>
            <p:nvPr/>
          </p:nvSpPr>
          <p:spPr bwMode="auto">
            <a:xfrm>
              <a:off x="2564143" y="3569335"/>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35" name="Rectangle 134">
              <a:extLst>
                <a:ext uri="{FF2B5EF4-FFF2-40B4-BE49-F238E27FC236}">
                  <a16:creationId xmlns:a16="http://schemas.microsoft.com/office/drawing/2014/main" id="{E35DD56D-CE15-443A-B669-E68912CC6D95}"/>
                </a:ext>
              </a:extLst>
            </p:cNvPr>
            <p:cNvSpPr>
              <a:spLocks noChangeArrowheads="1"/>
            </p:cNvSpPr>
            <p:nvPr/>
          </p:nvSpPr>
          <p:spPr bwMode="auto">
            <a:xfrm>
              <a:off x="2712733" y="3569335"/>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cxnSp>
          <p:nvCxnSpPr>
            <p:cNvPr id="136" name="AutoShape 134">
              <a:extLst>
                <a:ext uri="{FF2B5EF4-FFF2-40B4-BE49-F238E27FC236}">
                  <a16:creationId xmlns:a16="http://schemas.microsoft.com/office/drawing/2014/main" id="{7367D620-0A55-4C2A-AEF1-F785F2309A46}"/>
                </a:ext>
              </a:extLst>
            </p:cNvPr>
            <p:cNvCxnSpPr>
              <a:cxnSpLocks noChangeShapeType="1"/>
            </p:cNvCxnSpPr>
            <p:nvPr/>
          </p:nvCxnSpPr>
          <p:spPr bwMode="auto">
            <a:xfrm>
              <a:off x="2611768" y="4201795"/>
              <a:ext cx="635" cy="45720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37" name="AutoShape 135">
              <a:extLst>
                <a:ext uri="{FF2B5EF4-FFF2-40B4-BE49-F238E27FC236}">
                  <a16:creationId xmlns:a16="http://schemas.microsoft.com/office/drawing/2014/main" id="{B6BD7EF5-3276-481F-B90B-1B62673F66FD}"/>
                </a:ext>
              </a:extLst>
            </p:cNvPr>
            <p:cNvCxnSpPr>
              <a:cxnSpLocks noChangeShapeType="1"/>
            </p:cNvCxnSpPr>
            <p:nvPr/>
          </p:nvCxnSpPr>
          <p:spPr bwMode="auto">
            <a:xfrm>
              <a:off x="2818143" y="4201795"/>
              <a:ext cx="635" cy="45720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138" name="Rectangle 137">
              <a:extLst>
                <a:ext uri="{FF2B5EF4-FFF2-40B4-BE49-F238E27FC236}">
                  <a16:creationId xmlns:a16="http://schemas.microsoft.com/office/drawing/2014/main" id="{01E87F95-2DF8-45B1-8741-2140CBBB1A26}"/>
                </a:ext>
              </a:extLst>
            </p:cNvPr>
            <p:cNvSpPr>
              <a:spLocks noChangeArrowheads="1"/>
            </p:cNvSpPr>
            <p:nvPr/>
          </p:nvSpPr>
          <p:spPr bwMode="auto">
            <a:xfrm>
              <a:off x="2564143" y="4097020"/>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39" name="Rectangle 138">
              <a:extLst>
                <a:ext uri="{FF2B5EF4-FFF2-40B4-BE49-F238E27FC236}">
                  <a16:creationId xmlns:a16="http://schemas.microsoft.com/office/drawing/2014/main" id="{EEBC0C7D-39FC-46F3-BC4F-7151523F7760}"/>
                </a:ext>
              </a:extLst>
            </p:cNvPr>
            <p:cNvSpPr>
              <a:spLocks noChangeArrowheads="1"/>
            </p:cNvSpPr>
            <p:nvPr/>
          </p:nvSpPr>
          <p:spPr bwMode="auto">
            <a:xfrm>
              <a:off x="2712733" y="4097020"/>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40" name="Rectangle 139">
              <a:extLst>
                <a:ext uri="{FF2B5EF4-FFF2-40B4-BE49-F238E27FC236}">
                  <a16:creationId xmlns:a16="http://schemas.microsoft.com/office/drawing/2014/main" id="{9B4BAECC-4389-4761-B8B2-E475C6B0BEA0}"/>
                </a:ext>
              </a:extLst>
            </p:cNvPr>
            <p:cNvSpPr>
              <a:spLocks noChangeArrowheads="1"/>
            </p:cNvSpPr>
            <p:nvPr/>
          </p:nvSpPr>
          <p:spPr bwMode="auto">
            <a:xfrm>
              <a:off x="2564143" y="4625340"/>
              <a:ext cx="295910" cy="135890"/>
            </a:xfrm>
            <a:prstGeom prst="rect">
              <a:avLst/>
            </a:prstGeom>
            <a:solidFill>
              <a:srgbClr val="FFFFFF"/>
            </a:solidFill>
            <a:ln w="9525">
              <a:solidFill>
                <a:srgbClr val="000000"/>
              </a:solidFill>
              <a:prstDash val="dash"/>
              <a:miter lim="800000"/>
              <a:headEnd/>
              <a:tailEnd/>
            </a:ln>
          </p:spPr>
          <p:txBody>
            <a:bodyPr rot="0" vert="horz" wrap="square" lIns="146304" tIns="73152" rIns="146304" bIns="73152" anchor="t" anchorCtr="0" upright="1">
              <a:noAutofit/>
            </a:bodyPr>
            <a:lstStyle/>
            <a:p>
              <a:endParaRPr lang="en-US" dirty="0"/>
            </a:p>
          </p:txBody>
        </p:sp>
        <p:cxnSp>
          <p:nvCxnSpPr>
            <p:cNvPr id="141" name="AutoShape 139">
              <a:extLst>
                <a:ext uri="{FF2B5EF4-FFF2-40B4-BE49-F238E27FC236}">
                  <a16:creationId xmlns:a16="http://schemas.microsoft.com/office/drawing/2014/main" id="{15AA8297-1406-431D-88EC-0F535466F9DA}"/>
                </a:ext>
              </a:extLst>
            </p:cNvPr>
            <p:cNvCxnSpPr>
              <a:cxnSpLocks noChangeShapeType="1"/>
            </p:cNvCxnSpPr>
            <p:nvPr/>
          </p:nvCxnSpPr>
          <p:spPr bwMode="auto">
            <a:xfrm>
              <a:off x="2710828" y="4624070"/>
              <a:ext cx="635" cy="13716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143" name="Rectangle 142">
              <a:extLst>
                <a:ext uri="{FF2B5EF4-FFF2-40B4-BE49-F238E27FC236}">
                  <a16:creationId xmlns:a16="http://schemas.microsoft.com/office/drawing/2014/main" id="{ED630A51-9654-4705-9FE7-C38354A00681}"/>
                </a:ext>
              </a:extLst>
            </p:cNvPr>
            <p:cNvSpPr>
              <a:spLocks noChangeArrowheads="1"/>
            </p:cNvSpPr>
            <p:nvPr/>
          </p:nvSpPr>
          <p:spPr bwMode="auto">
            <a:xfrm>
              <a:off x="1625613" y="2477770"/>
              <a:ext cx="2020570" cy="54610"/>
            </a:xfrm>
            <a:prstGeom prst="rect">
              <a:avLst/>
            </a:prstGeom>
            <a:solidFill>
              <a:schemeClr val="bg1">
                <a:lumMod val="65000"/>
                <a:lumOff val="0"/>
              </a:schemeClr>
            </a:solidFill>
            <a:ln w="12700">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44" name="Rectangle 143">
              <a:extLst>
                <a:ext uri="{FF2B5EF4-FFF2-40B4-BE49-F238E27FC236}">
                  <a16:creationId xmlns:a16="http://schemas.microsoft.com/office/drawing/2014/main" id="{F56C4F9B-84BD-4760-8961-0BDA5CD39B5A}"/>
                </a:ext>
              </a:extLst>
            </p:cNvPr>
            <p:cNvSpPr>
              <a:spLocks noChangeArrowheads="1"/>
            </p:cNvSpPr>
            <p:nvPr/>
          </p:nvSpPr>
          <p:spPr bwMode="auto">
            <a:xfrm rot="16200000" flipV="1">
              <a:off x="1908188" y="2249805"/>
              <a:ext cx="45720" cy="51117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cxnSp>
          <p:nvCxnSpPr>
            <p:cNvPr id="145" name="AutoShape 143">
              <a:extLst>
                <a:ext uri="{FF2B5EF4-FFF2-40B4-BE49-F238E27FC236}">
                  <a16:creationId xmlns:a16="http://schemas.microsoft.com/office/drawing/2014/main" id="{F0BEED82-7858-44E0-9D33-32AFA5523B55}"/>
                </a:ext>
              </a:extLst>
            </p:cNvPr>
            <p:cNvCxnSpPr>
              <a:cxnSpLocks noChangeShapeType="1"/>
            </p:cNvCxnSpPr>
            <p:nvPr/>
          </p:nvCxnSpPr>
          <p:spPr bwMode="auto">
            <a:xfrm rot="16200000">
              <a:off x="2139328" y="2505075"/>
              <a:ext cx="45720"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6" name="AutoShape 144">
              <a:extLst>
                <a:ext uri="{FF2B5EF4-FFF2-40B4-BE49-F238E27FC236}">
                  <a16:creationId xmlns:a16="http://schemas.microsoft.com/office/drawing/2014/main" id="{5C1C97FF-C7A9-420A-B364-6C035BC53D43}"/>
                </a:ext>
              </a:extLst>
            </p:cNvPr>
            <p:cNvCxnSpPr>
              <a:cxnSpLocks noChangeShapeType="1"/>
            </p:cNvCxnSpPr>
            <p:nvPr/>
          </p:nvCxnSpPr>
          <p:spPr bwMode="auto">
            <a:xfrm rot="16200000">
              <a:off x="1681493" y="2505075"/>
              <a:ext cx="45720" cy="6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7" name="Arc 145">
              <a:extLst>
                <a:ext uri="{FF2B5EF4-FFF2-40B4-BE49-F238E27FC236}">
                  <a16:creationId xmlns:a16="http://schemas.microsoft.com/office/drawing/2014/main" id="{21FCB4C1-8C82-43BD-9777-A3EE62385DDD}"/>
                </a:ext>
              </a:extLst>
            </p:cNvPr>
            <p:cNvSpPr>
              <a:spLocks/>
            </p:cNvSpPr>
            <p:nvPr/>
          </p:nvSpPr>
          <p:spPr bwMode="auto">
            <a:xfrm rot="16200000" flipV="1">
              <a:off x="1680858" y="2000885"/>
              <a:ext cx="504825" cy="4578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48" name="Rectangle 147">
              <a:extLst>
                <a:ext uri="{FF2B5EF4-FFF2-40B4-BE49-F238E27FC236}">
                  <a16:creationId xmlns:a16="http://schemas.microsoft.com/office/drawing/2014/main" id="{CBACFB36-E2F5-4E69-A34A-CCBBC1C461B9}"/>
                </a:ext>
              </a:extLst>
            </p:cNvPr>
            <p:cNvSpPr>
              <a:spLocks noChangeArrowheads="1"/>
            </p:cNvSpPr>
            <p:nvPr/>
          </p:nvSpPr>
          <p:spPr bwMode="auto">
            <a:xfrm rot="16200000" flipV="1">
              <a:off x="1440193" y="2221230"/>
              <a:ext cx="509270" cy="18415"/>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49" name="Rectangle 148">
              <a:extLst>
                <a:ext uri="{FF2B5EF4-FFF2-40B4-BE49-F238E27FC236}">
                  <a16:creationId xmlns:a16="http://schemas.microsoft.com/office/drawing/2014/main" id="{421CC870-1098-49D8-9878-3B4C66287C03}"/>
                </a:ext>
              </a:extLst>
            </p:cNvPr>
            <p:cNvSpPr>
              <a:spLocks noChangeArrowheads="1"/>
            </p:cNvSpPr>
            <p:nvPr/>
          </p:nvSpPr>
          <p:spPr bwMode="auto">
            <a:xfrm>
              <a:off x="3516008" y="3236053"/>
              <a:ext cx="121285" cy="822960"/>
            </a:xfrm>
            <a:prstGeom prst="rect">
              <a:avLst/>
            </a:prstGeom>
            <a:solidFill>
              <a:srgbClr val="FFC000"/>
            </a:solidFill>
            <a:ln w="9525">
              <a:solidFill>
                <a:schemeClr val="accent5">
                  <a:lumMod val="75000"/>
                </a:schemeClr>
              </a:solidFill>
              <a:miter lim="800000"/>
              <a:headEnd/>
              <a:tailEnd/>
            </a:ln>
          </p:spPr>
          <p:txBody>
            <a:bodyPr rot="0" vert="horz" wrap="square" lIns="146304" tIns="73152" rIns="146304" bIns="73152" anchor="t" anchorCtr="0" upright="1">
              <a:noAutofit/>
            </a:bodyPr>
            <a:lstStyle/>
            <a:p>
              <a:endParaRPr lang="en-US" dirty="0"/>
            </a:p>
          </p:txBody>
        </p:sp>
        <p:cxnSp>
          <p:nvCxnSpPr>
            <p:cNvPr id="150" name="AutoShape 148">
              <a:extLst>
                <a:ext uri="{FF2B5EF4-FFF2-40B4-BE49-F238E27FC236}">
                  <a16:creationId xmlns:a16="http://schemas.microsoft.com/office/drawing/2014/main" id="{6C514E63-99F9-4531-BF1C-A12535A25F92}"/>
                </a:ext>
              </a:extLst>
            </p:cNvPr>
            <p:cNvCxnSpPr>
              <a:cxnSpLocks noChangeShapeType="1"/>
            </p:cNvCxnSpPr>
            <p:nvPr/>
          </p:nvCxnSpPr>
          <p:spPr bwMode="auto">
            <a:xfrm>
              <a:off x="2616213" y="323850"/>
              <a:ext cx="635" cy="10058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1" name="AutoShape 149">
              <a:extLst>
                <a:ext uri="{FF2B5EF4-FFF2-40B4-BE49-F238E27FC236}">
                  <a16:creationId xmlns:a16="http://schemas.microsoft.com/office/drawing/2014/main" id="{E6826236-E8BA-4E55-B665-2E15B907ADAA}"/>
                </a:ext>
              </a:extLst>
            </p:cNvPr>
            <p:cNvCxnSpPr>
              <a:cxnSpLocks noChangeShapeType="1"/>
            </p:cNvCxnSpPr>
            <p:nvPr/>
          </p:nvCxnSpPr>
          <p:spPr bwMode="auto">
            <a:xfrm>
              <a:off x="2822588" y="318770"/>
              <a:ext cx="635" cy="100584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2" name="Rectangle 151">
              <a:extLst>
                <a:ext uri="{FF2B5EF4-FFF2-40B4-BE49-F238E27FC236}">
                  <a16:creationId xmlns:a16="http://schemas.microsoft.com/office/drawing/2014/main" id="{D6028D1A-6200-4936-BCA9-628FBA9A2F2D}"/>
                </a:ext>
              </a:extLst>
            </p:cNvPr>
            <p:cNvSpPr>
              <a:spLocks noChangeArrowheads="1"/>
            </p:cNvSpPr>
            <p:nvPr/>
          </p:nvSpPr>
          <p:spPr bwMode="auto">
            <a:xfrm>
              <a:off x="2568588" y="226060"/>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53" name="Rectangle 152">
              <a:extLst>
                <a:ext uri="{FF2B5EF4-FFF2-40B4-BE49-F238E27FC236}">
                  <a16:creationId xmlns:a16="http://schemas.microsoft.com/office/drawing/2014/main" id="{17AA72C1-227F-4141-A43C-AB37BFF20FD0}"/>
                </a:ext>
              </a:extLst>
            </p:cNvPr>
            <p:cNvSpPr>
              <a:spLocks noChangeArrowheads="1"/>
            </p:cNvSpPr>
            <p:nvPr/>
          </p:nvSpPr>
          <p:spPr bwMode="auto">
            <a:xfrm>
              <a:off x="2717178" y="226060"/>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54" name="Rectangle 153">
              <a:extLst>
                <a:ext uri="{FF2B5EF4-FFF2-40B4-BE49-F238E27FC236}">
                  <a16:creationId xmlns:a16="http://schemas.microsoft.com/office/drawing/2014/main" id="{ABFA657E-D021-4A60-9377-6AE81C99D239}"/>
                </a:ext>
              </a:extLst>
            </p:cNvPr>
            <p:cNvSpPr>
              <a:spLocks noChangeArrowheads="1"/>
            </p:cNvSpPr>
            <p:nvPr/>
          </p:nvSpPr>
          <p:spPr bwMode="auto">
            <a:xfrm>
              <a:off x="2568588" y="742315"/>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55" name="Rectangle 154">
              <a:extLst>
                <a:ext uri="{FF2B5EF4-FFF2-40B4-BE49-F238E27FC236}">
                  <a16:creationId xmlns:a16="http://schemas.microsoft.com/office/drawing/2014/main" id="{F793B594-56AB-446B-8820-12C209F728DD}"/>
                </a:ext>
              </a:extLst>
            </p:cNvPr>
            <p:cNvSpPr>
              <a:spLocks noChangeArrowheads="1"/>
            </p:cNvSpPr>
            <p:nvPr/>
          </p:nvSpPr>
          <p:spPr bwMode="auto">
            <a:xfrm>
              <a:off x="2717178" y="742315"/>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56" name="Rectangle 155">
              <a:extLst>
                <a:ext uri="{FF2B5EF4-FFF2-40B4-BE49-F238E27FC236}">
                  <a16:creationId xmlns:a16="http://schemas.microsoft.com/office/drawing/2014/main" id="{FA54C363-2A3A-4AB9-8886-243F33159290}"/>
                </a:ext>
              </a:extLst>
            </p:cNvPr>
            <p:cNvSpPr>
              <a:spLocks noChangeArrowheads="1"/>
            </p:cNvSpPr>
            <p:nvPr/>
          </p:nvSpPr>
          <p:spPr bwMode="auto">
            <a:xfrm>
              <a:off x="2568588" y="1270000"/>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57" name="Rectangle 156">
              <a:extLst>
                <a:ext uri="{FF2B5EF4-FFF2-40B4-BE49-F238E27FC236}">
                  <a16:creationId xmlns:a16="http://schemas.microsoft.com/office/drawing/2014/main" id="{9A240C85-DE97-41DF-A957-D8628E90C875}"/>
                </a:ext>
              </a:extLst>
            </p:cNvPr>
            <p:cNvSpPr>
              <a:spLocks noChangeArrowheads="1"/>
            </p:cNvSpPr>
            <p:nvPr/>
          </p:nvSpPr>
          <p:spPr bwMode="auto">
            <a:xfrm>
              <a:off x="2717178" y="1270000"/>
              <a:ext cx="147320" cy="135890"/>
            </a:xfrm>
            <a:prstGeom prst="rect">
              <a:avLst/>
            </a:prstGeom>
            <a:solidFill>
              <a:srgbClr val="FFFFFF"/>
            </a:solidFill>
            <a:ln w="9525">
              <a:solidFill>
                <a:srgbClr val="000000"/>
              </a:solidFill>
              <a:miter lim="800000"/>
              <a:headEnd/>
              <a:tailEnd/>
            </a:ln>
          </p:spPr>
          <p:txBody>
            <a:bodyPr rot="0" vert="horz" wrap="square" lIns="146304" tIns="73152" rIns="146304" bIns="73152" anchor="t" anchorCtr="0" upright="1">
              <a:noAutofit/>
            </a:bodyPr>
            <a:lstStyle/>
            <a:p>
              <a:endParaRPr lang="en-US" dirty="0"/>
            </a:p>
          </p:txBody>
        </p:sp>
        <p:sp>
          <p:nvSpPr>
            <p:cNvPr id="158" name="Rectangle 157">
              <a:extLst>
                <a:ext uri="{FF2B5EF4-FFF2-40B4-BE49-F238E27FC236}">
                  <a16:creationId xmlns:a16="http://schemas.microsoft.com/office/drawing/2014/main" id="{2F4ABC7B-0E73-47D0-8AF0-8969202E7C76}"/>
                </a:ext>
              </a:extLst>
            </p:cNvPr>
            <p:cNvSpPr>
              <a:spLocks noChangeArrowheads="1"/>
            </p:cNvSpPr>
            <p:nvPr/>
          </p:nvSpPr>
          <p:spPr bwMode="auto">
            <a:xfrm>
              <a:off x="2418728" y="222250"/>
              <a:ext cx="581025" cy="128016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59" name="Rectangle 158">
              <a:extLst>
                <a:ext uri="{FF2B5EF4-FFF2-40B4-BE49-F238E27FC236}">
                  <a16:creationId xmlns:a16="http://schemas.microsoft.com/office/drawing/2014/main" id="{9D92743B-C574-4F0B-B0B7-64D96841DA43}"/>
                </a:ext>
              </a:extLst>
            </p:cNvPr>
            <p:cNvSpPr>
              <a:spLocks noChangeArrowheads="1"/>
            </p:cNvSpPr>
            <p:nvPr/>
          </p:nvSpPr>
          <p:spPr bwMode="auto">
            <a:xfrm>
              <a:off x="1633297" y="856615"/>
              <a:ext cx="182880" cy="617855"/>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60" name="Rectangle 159">
              <a:extLst>
                <a:ext uri="{FF2B5EF4-FFF2-40B4-BE49-F238E27FC236}">
                  <a16:creationId xmlns:a16="http://schemas.microsoft.com/office/drawing/2014/main" id="{F034AD63-CC4C-4490-BA8C-35C562660DFE}"/>
                </a:ext>
              </a:extLst>
            </p:cNvPr>
            <p:cNvSpPr>
              <a:spLocks noChangeArrowheads="1"/>
            </p:cNvSpPr>
            <p:nvPr/>
          </p:nvSpPr>
          <p:spPr bwMode="auto">
            <a:xfrm rot="5400000">
              <a:off x="3178188" y="2148205"/>
              <a:ext cx="121285" cy="517525"/>
            </a:xfrm>
            <a:prstGeom prst="rect">
              <a:avLst/>
            </a:prstGeom>
            <a:solidFill>
              <a:schemeClr val="accent2"/>
            </a:solidFill>
            <a:ln w="9525">
              <a:solidFill>
                <a:schemeClr val="bg2">
                  <a:lumMod val="50000"/>
                  <a:lumOff val="0"/>
                </a:schemeClr>
              </a:solidFill>
              <a:miter lim="800000"/>
              <a:headEnd/>
              <a:tailEnd/>
            </a:ln>
          </p:spPr>
          <p:txBody>
            <a:bodyPr rot="0" vert="horz" wrap="square" lIns="146304" tIns="73152" rIns="146304" bIns="73152" anchor="t" anchorCtr="0" upright="1">
              <a:noAutofit/>
            </a:bodyPr>
            <a:lstStyle/>
            <a:p>
              <a:endParaRPr lang="en-US" dirty="0"/>
            </a:p>
          </p:txBody>
        </p:sp>
        <p:sp>
          <p:nvSpPr>
            <p:cNvPr id="161" name="Rectangle 160">
              <a:extLst>
                <a:ext uri="{FF2B5EF4-FFF2-40B4-BE49-F238E27FC236}">
                  <a16:creationId xmlns:a16="http://schemas.microsoft.com/office/drawing/2014/main" id="{50110A32-60CA-4856-9150-9364DF905E79}"/>
                </a:ext>
              </a:extLst>
            </p:cNvPr>
            <p:cNvSpPr>
              <a:spLocks noChangeArrowheads="1"/>
            </p:cNvSpPr>
            <p:nvPr/>
          </p:nvSpPr>
          <p:spPr bwMode="auto">
            <a:xfrm>
              <a:off x="3397263" y="732790"/>
              <a:ext cx="248920" cy="128016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62" name="Rectangle 161">
              <a:extLst>
                <a:ext uri="{FF2B5EF4-FFF2-40B4-BE49-F238E27FC236}">
                  <a16:creationId xmlns:a16="http://schemas.microsoft.com/office/drawing/2014/main" id="{D3E8ACA8-5D98-413A-96F6-F3EF3ED7C934}"/>
                </a:ext>
              </a:extLst>
            </p:cNvPr>
            <p:cNvSpPr>
              <a:spLocks noChangeArrowheads="1"/>
            </p:cNvSpPr>
            <p:nvPr/>
          </p:nvSpPr>
          <p:spPr bwMode="auto">
            <a:xfrm rot="5400000">
              <a:off x="2795918" y="1710055"/>
              <a:ext cx="255905" cy="128016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75" name="Rectangle 174">
              <a:extLst>
                <a:ext uri="{FF2B5EF4-FFF2-40B4-BE49-F238E27FC236}">
                  <a16:creationId xmlns:a16="http://schemas.microsoft.com/office/drawing/2014/main" id="{625DCB43-A91A-477E-8905-B301BEE6A8A4}"/>
                </a:ext>
              </a:extLst>
            </p:cNvPr>
            <p:cNvSpPr>
              <a:spLocks noChangeArrowheads="1"/>
            </p:cNvSpPr>
            <p:nvPr/>
          </p:nvSpPr>
          <p:spPr bwMode="auto">
            <a:xfrm rot="5400000">
              <a:off x="1420508" y="1127760"/>
              <a:ext cx="499110" cy="71120"/>
            </a:xfrm>
            <a:prstGeom prst="rect">
              <a:avLst/>
            </a:prstGeom>
            <a:solidFill>
              <a:srgbClr val="FF5B5B"/>
            </a:solidFill>
            <a:ln w="9525">
              <a:solidFill>
                <a:srgbClr val="FF0000"/>
              </a:solidFill>
              <a:miter lim="800000"/>
              <a:headEnd/>
              <a:tailEnd/>
            </a:ln>
          </p:spPr>
          <p:txBody>
            <a:bodyPr rot="0" vert="horz" wrap="square" lIns="146304" tIns="73152" rIns="146304" bIns="73152" anchor="t" anchorCtr="0" upright="1">
              <a:noAutofit/>
            </a:bodyPr>
            <a:lstStyle/>
            <a:p>
              <a:endParaRPr lang="en-US" dirty="0"/>
            </a:p>
          </p:txBody>
        </p:sp>
        <p:sp>
          <p:nvSpPr>
            <p:cNvPr id="176" name="Rectangle 175">
              <a:extLst>
                <a:ext uri="{FF2B5EF4-FFF2-40B4-BE49-F238E27FC236}">
                  <a16:creationId xmlns:a16="http://schemas.microsoft.com/office/drawing/2014/main" id="{7631F80C-DE25-4F6B-AC0B-0107115C25EE}"/>
                </a:ext>
              </a:extLst>
            </p:cNvPr>
            <p:cNvSpPr>
              <a:spLocks noChangeArrowheads="1"/>
            </p:cNvSpPr>
            <p:nvPr/>
          </p:nvSpPr>
          <p:spPr bwMode="auto">
            <a:xfrm>
              <a:off x="3516643" y="773430"/>
              <a:ext cx="121285" cy="517525"/>
            </a:xfrm>
            <a:prstGeom prst="rect">
              <a:avLst/>
            </a:prstGeom>
            <a:solidFill>
              <a:schemeClr val="accent2"/>
            </a:solidFill>
            <a:ln w="9525">
              <a:solidFill>
                <a:schemeClr val="bg2">
                  <a:lumMod val="50000"/>
                  <a:lumOff val="0"/>
                </a:schemeClr>
              </a:solidFill>
              <a:miter lim="800000"/>
              <a:headEnd/>
              <a:tailEnd/>
            </a:ln>
          </p:spPr>
          <p:txBody>
            <a:bodyPr rot="0" vert="horz" wrap="square" lIns="146304" tIns="73152" rIns="146304" bIns="73152" anchor="t" anchorCtr="0" upright="1">
              <a:noAutofit/>
            </a:bodyPr>
            <a:lstStyle/>
            <a:p>
              <a:endParaRPr lang="en-US" dirty="0"/>
            </a:p>
          </p:txBody>
        </p:sp>
        <p:sp>
          <p:nvSpPr>
            <p:cNvPr id="177" name="Rectangle 176">
              <a:extLst>
                <a:ext uri="{FF2B5EF4-FFF2-40B4-BE49-F238E27FC236}">
                  <a16:creationId xmlns:a16="http://schemas.microsoft.com/office/drawing/2014/main" id="{84D5D92D-FEA8-4B76-A036-565E65BADE1C}"/>
                </a:ext>
              </a:extLst>
            </p:cNvPr>
            <p:cNvSpPr>
              <a:spLocks noChangeArrowheads="1"/>
            </p:cNvSpPr>
            <p:nvPr/>
          </p:nvSpPr>
          <p:spPr bwMode="auto">
            <a:xfrm>
              <a:off x="3519183" y="1441450"/>
              <a:ext cx="121285" cy="517525"/>
            </a:xfrm>
            <a:prstGeom prst="rect">
              <a:avLst/>
            </a:prstGeom>
            <a:solidFill>
              <a:schemeClr val="accent2"/>
            </a:solidFill>
            <a:ln w="9525">
              <a:solidFill>
                <a:schemeClr val="bg2">
                  <a:lumMod val="50000"/>
                  <a:lumOff val="0"/>
                </a:schemeClr>
              </a:solidFill>
              <a:miter lim="800000"/>
              <a:headEnd/>
              <a:tailEnd/>
            </a:ln>
          </p:spPr>
          <p:txBody>
            <a:bodyPr rot="0" vert="horz" wrap="square" lIns="146304" tIns="73152" rIns="146304" bIns="73152" anchor="t" anchorCtr="0" upright="1">
              <a:noAutofit/>
            </a:bodyPr>
            <a:lstStyle/>
            <a:p>
              <a:endParaRPr lang="en-US" dirty="0"/>
            </a:p>
          </p:txBody>
        </p:sp>
        <p:sp>
          <p:nvSpPr>
            <p:cNvPr id="188" name="Rectangle 187">
              <a:extLst>
                <a:ext uri="{FF2B5EF4-FFF2-40B4-BE49-F238E27FC236}">
                  <a16:creationId xmlns:a16="http://schemas.microsoft.com/office/drawing/2014/main" id="{82408C9A-9889-49E1-A935-BFB3C13CB690}"/>
                </a:ext>
              </a:extLst>
            </p:cNvPr>
            <p:cNvSpPr>
              <a:spLocks noChangeArrowheads="1"/>
            </p:cNvSpPr>
            <p:nvPr/>
          </p:nvSpPr>
          <p:spPr bwMode="auto">
            <a:xfrm flipH="1">
              <a:off x="3405757" y="4129901"/>
              <a:ext cx="240665" cy="114300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dirty="0"/>
            </a:p>
          </p:txBody>
        </p:sp>
        <p:sp>
          <p:nvSpPr>
            <p:cNvPr id="189" name="Rectangle 188">
              <a:extLst>
                <a:ext uri="{FF2B5EF4-FFF2-40B4-BE49-F238E27FC236}">
                  <a16:creationId xmlns:a16="http://schemas.microsoft.com/office/drawing/2014/main" id="{9CA95C44-0F2D-4567-B709-07AA03C28B07}"/>
                </a:ext>
              </a:extLst>
            </p:cNvPr>
            <p:cNvSpPr>
              <a:spLocks noChangeArrowheads="1"/>
            </p:cNvSpPr>
            <p:nvPr/>
          </p:nvSpPr>
          <p:spPr bwMode="auto">
            <a:xfrm flipH="1">
              <a:off x="3516541" y="4190861"/>
              <a:ext cx="114300" cy="487045"/>
            </a:xfrm>
            <a:prstGeom prst="rect">
              <a:avLst/>
            </a:prstGeom>
            <a:solidFill>
              <a:schemeClr val="accent2">
                <a:lumMod val="40000"/>
                <a:lumOff val="60000"/>
              </a:schemeClr>
            </a:solidFill>
            <a:ln w="9525">
              <a:solidFill>
                <a:schemeClr val="bg2">
                  <a:lumMod val="50000"/>
                  <a:lumOff val="0"/>
                </a:schemeClr>
              </a:solidFill>
              <a:miter lim="800000"/>
              <a:headEnd/>
              <a:tailEnd/>
            </a:ln>
          </p:spPr>
          <p:txBody>
            <a:bodyPr rot="0" vert="horz" wrap="square" lIns="146304" tIns="73152" rIns="146304" bIns="73152" anchor="t" anchorCtr="0" upright="1">
              <a:noAutofit/>
            </a:bodyPr>
            <a:lstStyle/>
            <a:p>
              <a:endParaRPr lang="en-US" dirty="0"/>
            </a:p>
          </p:txBody>
        </p:sp>
        <p:sp>
          <p:nvSpPr>
            <p:cNvPr id="190" name="Rectangle 189">
              <a:extLst>
                <a:ext uri="{FF2B5EF4-FFF2-40B4-BE49-F238E27FC236}">
                  <a16:creationId xmlns:a16="http://schemas.microsoft.com/office/drawing/2014/main" id="{C0B62AFF-A141-4D37-B339-6A5ADC7236D4}"/>
                </a:ext>
              </a:extLst>
            </p:cNvPr>
            <p:cNvSpPr>
              <a:spLocks noChangeArrowheads="1"/>
            </p:cNvSpPr>
            <p:nvPr/>
          </p:nvSpPr>
          <p:spPr bwMode="auto">
            <a:xfrm flipH="1">
              <a:off x="3515271" y="4725177"/>
              <a:ext cx="114300" cy="487045"/>
            </a:xfrm>
            <a:prstGeom prst="rect">
              <a:avLst/>
            </a:prstGeom>
            <a:solidFill>
              <a:schemeClr val="accent2">
                <a:lumMod val="40000"/>
                <a:lumOff val="60000"/>
              </a:schemeClr>
            </a:solidFill>
            <a:ln w="9525">
              <a:solidFill>
                <a:schemeClr val="bg2">
                  <a:lumMod val="50000"/>
                  <a:lumOff val="0"/>
                </a:schemeClr>
              </a:solidFill>
              <a:miter lim="800000"/>
              <a:headEnd/>
              <a:tailEnd/>
            </a:ln>
          </p:spPr>
          <p:txBody>
            <a:bodyPr rot="0" vert="horz" wrap="square" lIns="146304" tIns="73152" rIns="146304" bIns="73152" anchor="t" anchorCtr="0" upright="1">
              <a:noAutofit/>
            </a:bodyPr>
            <a:lstStyle/>
            <a:p>
              <a:endParaRPr lang="en-US" dirty="0"/>
            </a:p>
          </p:txBody>
        </p:sp>
      </p:grpSp>
      <p:sp>
        <p:nvSpPr>
          <p:cNvPr id="195" name="TextBox 194">
            <a:extLst>
              <a:ext uri="{FF2B5EF4-FFF2-40B4-BE49-F238E27FC236}">
                <a16:creationId xmlns:a16="http://schemas.microsoft.com/office/drawing/2014/main" id="{142C5650-348A-4A4A-835B-0A695CFF4386}"/>
              </a:ext>
            </a:extLst>
          </p:cNvPr>
          <p:cNvSpPr txBox="1"/>
          <p:nvPr/>
        </p:nvSpPr>
        <p:spPr>
          <a:xfrm>
            <a:off x="1922094" y="5077519"/>
            <a:ext cx="3699227" cy="1290200"/>
          </a:xfrm>
          <a:prstGeom prst="rect">
            <a:avLst/>
          </a:prstGeom>
          <a:noFill/>
        </p:spPr>
        <p:txBody>
          <a:bodyPr wrap="square" lIns="190195" tIns="102413" rIns="190195" bIns="102413" rtlCol="0">
            <a:spAutoFit/>
          </a:bodyPr>
          <a:lstStyle/>
          <a:p>
            <a:pPr algn="ctr"/>
            <a:r>
              <a:rPr lang="en-US" sz="3520" b="1" dirty="0"/>
              <a:t>Restricted Access</a:t>
            </a:r>
          </a:p>
        </p:txBody>
      </p:sp>
      <p:sp>
        <p:nvSpPr>
          <p:cNvPr id="196" name="Rectangle 195">
            <a:extLst>
              <a:ext uri="{FF2B5EF4-FFF2-40B4-BE49-F238E27FC236}">
                <a16:creationId xmlns:a16="http://schemas.microsoft.com/office/drawing/2014/main" id="{52CCBBCE-6D9E-4D24-AF87-A08B6911DEF4}"/>
              </a:ext>
            </a:extLst>
          </p:cNvPr>
          <p:cNvSpPr/>
          <p:nvPr/>
        </p:nvSpPr>
        <p:spPr>
          <a:xfrm>
            <a:off x="1537658" y="2209350"/>
            <a:ext cx="5169107" cy="4618962"/>
          </a:xfrm>
          <a:prstGeom prst="rect">
            <a:avLst/>
          </a:prstGeom>
          <a:solidFill>
            <a:schemeClr val="accent6">
              <a:lumMod val="20000"/>
              <a:lumOff val="8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Slide Number Placeholder 2">
            <a:extLst>
              <a:ext uri="{FF2B5EF4-FFF2-40B4-BE49-F238E27FC236}">
                <a16:creationId xmlns:a16="http://schemas.microsoft.com/office/drawing/2014/main" id="{EF2CA7DB-D110-44B8-B22A-FD73D255A4AE}"/>
              </a:ext>
            </a:extLst>
          </p:cNvPr>
          <p:cNvSpPr txBox="1">
            <a:spLocks/>
          </p:cNvSpPr>
          <p:nvPr/>
        </p:nvSpPr>
        <p:spPr>
          <a:xfrm>
            <a:off x="13682982" y="7627622"/>
            <a:ext cx="947419" cy="43941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ED4B66E5-1AC5-4F09-8C02-5263A4AD3DF3}" type="slidenum">
              <a:rPr lang="en-US" sz="2160">
                <a:solidFill>
                  <a:schemeClr val="bg1"/>
                </a:solidFill>
              </a:rPr>
              <a:pPr algn="ctr"/>
              <a:t>11</a:t>
            </a:fld>
            <a:endParaRPr lang="en-US" sz="2160" dirty="0">
              <a:solidFill>
                <a:schemeClr val="bg1"/>
              </a:solidFill>
            </a:endParaRPr>
          </a:p>
        </p:txBody>
      </p:sp>
      <p:sp>
        <p:nvSpPr>
          <p:cNvPr id="78" name="Text Box 9557">
            <a:extLst>
              <a:ext uri="{FF2B5EF4-FFF2-40B4-BE49-F238E27FC236}">
                <a16:creationId xmlns:a16="http://schemas.microsoft.com/office/drawing/2014/main" id="{0BC6C65D-2FA9-44AF-9322-4EFCA315200C}"/>
              </a:ext>
            </a:extLst>
          </p:cNvPr>
          <p:cNvSpPr txBox="1">
            <a:spLocks noChangeArrowheads="1"/>
          </p:cNvSpPr>
          <p:nvPr/>
        </p:nvSpPr>
        <p:spPr bwMode="auto">
          <a:xfrm>
            <a:off x="2470788" y="1348286"/>
            <a:ext cx="3442480" cy="8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46304" tIns="73152" rIns="146304" bIns="73152" anchor="ctr" anchorCtr="0" upright="1">
            <a:noAutofit/>
          </a:bodyPr>
          <a:lstStyle/>
          <a:p>
            <a:pPr algn="ctr">
              <a:spcBef>
                <a:spcPts val="0"/>
              </a:spcBef>
              <a:spcAft>
                <a:spcPts val="0"/>
              </a:spcAft>
            </a:pPr>
            <a:r>
              <a:rPr lang="en-US" sz="2240" b="1" dirty="0">
                <a:ea typeface="Times New Roman" panose="02020603050405020304" pitchFamily="18" charset="0"/>
                <a:cs typeface="Times New Roman" panose="02020603050405020304" pitchFamily="18" charset="0"/>
              </a:rPr>
              <a:t>Critical/Sensitive Information Systems</a:t>
            </a:r>
          </a:p>
        </p:txBody>
      </p:sp>
    </p:spTree>
    <p:custDataLst>
      <p:tags r:id="rId1"/>
    </p:custDataLst>
    <p:extLst>
      <p:ext uri="{BB962C8B-B14F-4D97-AF65-F5344CB8AC3E}">
        <p14:creationId xmlns:p14="http://schemas.microsoft.com/office/powerpoint/2010/main" val="423033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Quiz Question</a:t>
            </a:r>
          </a:p>
        </p:txBody>
      </p:sp>
      <p:sp>
        <p:nvSpPr>
          <p:cNvPr id="5" name="Text Placeholder 4"/>
          <p:cNvSpPr>
            <a:spLocks noGrp="1"/>
          </p:cNvSpPr>
          <p:nvPr>
            <p:ph idx="1"/>
          </p:nvPr>
        </p:nvSpPr>
        <p:spPr>
          <a:xfrm>
            <a:off x="1143000" y="2468245"/>
            <a:ext cx="13167360" cy="5431155"/>
          </a:xfrm>
        </p:spPr>
        <p:txBody>
          <a:bodyPr>
            <a:normAutofit/>
          </a:bodyPr>
          <a:lstStyle/>
          <a:p>
            <a:pPr marL="0" indent="0" algn="ctr">
              <a:buNone/>
            </a:pPr>
            <a:endParaRPr lang="en-US" sz="4800" dirty="0"/>
          </a:p>
          <a:p>
            <a:pPr marL="0" indent="0" algn="ctr">
              <a:buNone/>
            </a:pPr>
            <a:r>
              <a:rPr lang="en-US" sz="5760" dirty="0"/>
              <a:t>What is Zone Cabling? </a:t>
            </a:r>
          </a:p>
        </p:txBody>
      </p:sp>
    </p:spTree>
    <p:extLst>
      <p:ext uri="{BB962C8B-B14F-4D97-AF65-F5344CB8AC3E}">
        <p14:creationId xmlns:p14="http://schemas.microsoft.com/office/powerpoint/2010/main" val="340803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or, indoor, bathroom, wall&#10;&#10;Description generated with very high confidence">
            <a:extLst>
              <a:ext uri="{FF2B5EF4-FFF2-40B4-BE49-F238E27FC236}">
                <a16:creationId xmlns:a16="http://schemas.microsoft.com/office/drawing/2014/main" id="{9245B2B6-0D5A-4188-B07B-F3EAD324A9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275" t="16409" r="14722" b="13946"/>
          <a:stretch/>
        </p:blipFill>
        <p:spPr>
          <a:xfrm>
            <a:off x="5141623" y="1496538"/>
            <a:ext cx="4347155" cy="3523480"/>
          </a:xfrm>
          <a:prstGeom prst="rect">
            <a:avLst/>
          </a:prstGeom>
        </p:spPr>
      </p:pic>
      <p:sp>
        <p:nvSpPr>
          <p:cNvPr id="40968" name="Title 4"/>
          <p:cNvSpPr>
            <a:spLocks noGrp="1"/>
          </p:cNvSpPr>
          <p:nvPr>
            <p:ph type="title"/>
          </p:nvPr>
        </p:nvSpPr>
        <p:spPr>
          <a:xfrm>
            <a:off x="1097280" y="336994"/>
            <a:ext cx="13242650" cy="582930"/>
          </a:xfrm>
        </p:spPr>
        <p:txBody>
          <a:bodyPr>
            <a:noAutofit/>
          </a:bodyPr>
          <a:lstStyle/>
          <a:p>
            <a:r>
              <a:rPr lang="sv-SE" sz="5760" dirty="0"/>
              <a:t>Zone Cabling Methodology</a:t>
            </a:r>
            <a:endParaRPr lang="en-US" sz="5760" dirty="0"/>
          </a:p>
        </p:txBody>
      </p:sp>
      <p:sp>
        <p:nvSpPr>
          <p:cNvPr id="9" name="Content Placeholder 1"/>
          <p:cNvSpPr txBox="1">
            <a:spLocks/>
          </p:cNvSpPr>
          <p:nvPr/>
        </p:nvSpPr>
        <p:spPr bwMode="auto">
          <a:xfrm>
            <a:off x="758395" y="1445563"/>
            <a:ext cx="4476731" cy="5934291"/>
          </a:xfrm>
          <a:prstGeom prst="rect">
            <a:avLst/>
          </a:prstGeom>
          <a:solidFill>
            <a:schemeClr val="tx1"/>
          </a:solidFill>
          <a:ln>
            <a:noFill/>
          </a:ln>
          <a:extLst/>
        </p:spPr>
        <p:txBody>
          <a:bodyPr vert="horz" wrap="square" lIns="146304" tIns="73152" rIns="146304" bIns="73152" numCol="1" anchor="ctr" anchorCtr="0" compatLnSpc="1">
            <a:prstTxWarp prst="textNoShape">
              <a:avLst/>
            </a:prstTxWarp>
            <a:noAutofit/>
          </a:bodyPr>
          <a:lstStyle>
            <a:lvl1pPr marL="269875" indent="-269875" algn="l" rtl="0" eaLnBrk="1" fontAlgn="base" hangingPunct="1">
              <a:spcBef>
                <a:spcPct val="60000"/>
              </a:spcBef>
              <a:spcAft>
                <a:spcPct val="0"/>
              </a:spcAft>
              <a:buClr>
                <a:srgbClr val="FF0000"/>
              </a:buClr>
              <a:buFont typeface="Wingdings 3" panose="05040102010807070707" pitchFamily="18" charset="2"/>
              <a:buChar char=""/>
              <a:defRPr sz="1800" baseline="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baseline="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baseline="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baseline="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baseline="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pPr marL="457189" indent="-274314" defTabSz="1097280">
              <a:buFont typeface="Wingdings 3" panose="05040102010807070707" pitchFamily="18" charset="2"/>
              <a:buChar char="}"/>
              <a:defRPr/>
            </a:pPr>
            <a:r>
              <a:rPr lang="en-US" sz="2240" dirty="0">
                <a:solidFill>
                  <a:prstClr val="white"/>
                </a:solidFill>
              </a:rPr>
              <a:t>Zone cabling is a standards-based approach to support convergence of devices</a:t>
            </a:r>
          </a:p>
          <a:p>
            <a:pPr marL="457189" lvl="1" indent="-274314" defTabSz="1097280">
              <a:spcBef>
                <a:spcPct val="60000"/>
              </a:spcBef>
              <a:buClr>
                <a:srgbClr val="FF0000"/>
              </a:buClr>
              <a:buFont typeface="Wingdings 3" panose="05040102010807070707" pitchFamily="18" charset="2"/>
              <a:buChar char="}"/>
              <a:defRPr/>
            </a:pPr>
            <a:r>
              <a:rPr lang="en-US" sz="2240" dirty="0">
                <a:solidFill>
                  <a:prstClr val="white"/>
                </a:solidFill>
              </a:rPr>
              <a:t>Consists of cables run from connections in the telecommunications room (TR) to outlets housed in a zone enclosure servicing coverage areas</a:t>
            </a:r>
          </a:p>
          <a:p>
            <a:pPr marL="457189" lvl="1" indent="-274314" defTabSz="1097280">
              <a:spcBef>
                <a:spcPct val="60000"/>
              </a:spcBef>
              <a:buClr>
                <a:srgbClr val="FF0000"/>
              </a:buClr>
              <a:buFont typeface="Wingdings 3" panose="05040102010807070707" pitchFamily="18" charset="2"/>
              <a:buChar char="}"/>
              <a:defRPr/>
            </a:pPr>
            <a:r>
              <a:rPr lang="en-US" sz="2240" kern="0" dirty="0">
                <a:solidFill>
                  <a:prstClr val="white"/>
                </a:solidFill>
              </a:rPr>
              <a:t>Shorter cables run from outlets in the zone enclosure directly to devices or to outlets servicing devices</a:t>
            </a:r>
          </a:p>
        </p:txBody>
      </p:sp>
      <p:sp>
        <p:nvSpPr>
          <p:cNvPr id="14" name="Content Placeholder 1">
            <a:extLst>
              <a:ext uri="{FF2B5EF4-FFF2-40B4-BE49-F238E27FC236}">
                <a16:creationId xmlns:a16="http://schemas.microsoft.com/office/drawing/2014/main" id="{18072923-435C-4B4B-BD5B-F1DE2670A6DD}"/>
              </a:ext>
            </a:extLst>
          </p:cNvPr>
          <p:cNvSpPr txBox="1">
            <a:spLocks/>
          </p:cNvSpPr>
          <p:nvPr/>
        </p:nvSpPr>
        <p:spPr bwMode="auto">
          <a:xfrm>
            <a:off x="9488779" y="1445563"/>
            <a:ext cx="4476731" cy="5934291"/>
          </a:xfrm>
          <a:prstGeom prst="rect">
            <a:avLst/>
          </a:prstGeom>
          <a:solidFill>
            <a:schemeClr val="tx1"/>
          </a:solidFill>
          <a:ln>
            <a:noFill/>
          </a:ln>
          <a:extLst/>
        </p:spPr>
        <p:txBody>
          <a:bodyPr vert="horz" wrap="square" lIns="146304" tIns="73152" rIns="146304" bIns="73152" numCol="1" anchor="ctr" anchorCtr="0" compatLnSpc="1">
            <a:prstTxWarp prst="textNoShape">
              <a:avLst/>
            </a:prstTxWarp>
            <a:noAutofit/>
          </a:bodyPr>
          <a:lstStyle>
            <a:lvl1pPr marL="269875" indent="-269875" algn="l" rtl="0" eaLnBrk="1" fontAlgn="base" hangingPunct="1">
              <a:spcBef>
                <a:spcPct val="60000"/>
              </a:spcBef>
              <a:spcAft>
                <a:spcPct val="0"/>
              </a:spcAft>
              <a:buClr>
                <a:srgbClr val="FF0000"/>
              </a:buClr>
              <a:buFont typeface="Wingdings 3" panose="05040102010807070707" pitchFamily="18" charset="2"/>
              <a:buChar char=""/>
              <a:defRPr sz="1800" baseline="0">
                <a:solidFill>
                  <a:schemeClr val="tx1"/>
                </a:solidFill>
                <a:latin typeface="Arial"/>
                <a:ea typeface="ＭＳ Ｐゴシック" charset="0"/>
                <a:cs typeface="Arial"/>
              </a:defRPr>
            </a:lvl1pPr>
            <a:lvl2pPr marL="723900" indent="-200025" algn="l" rtl="0" eaLnBrk="1" fontAlgn="base" hangingPunct="1">
              <a:spcBef>
                <a:spcPct val="40000"/>
              </a:spcBef>
              <a:spcAft>
                <a:spcPct val="0"/>
              </a:spcAft>
              <a:buClrTx/>
              <a:buFont typeface="Arial" pitchFamily="34" charset="0"/>
              <a:buChar char="–"/>
              <a:defRPr sz="1600" baseline="0">
                <a:solidFill>
                  <a:schemeClr val="tx1"/>
                </a:solidFill>
                <a:latin typeface="Arial"/>
                <a:ea typeface="ＭＳ Ｐゴシック" charset="0"/>
                <a:cs typeface="Arial"/>
              </a:defRPr>
            </a:lvl2pPr>
            <a:lvl3pPr marL="1209675" indent="-228600" algn="l" rtl="0" eaLnBrk="1" fontAlgn="base" hangingPunct="1">
              <a:spcBef>
                <a:spcPct val="20000"/>
              </a:spcBef>
              <a:spcAft>
                <a:spcPct val="0"/>
              </a:spcAft>
              <a:buClrTx/>
              <a:buChar char="–"/>
              <a:defRPr sz="1600" baseline="0">
                <a:solidFill>
                  <a:schemeClr val="tx1"/>
                </a:solidFill>
                <a:latin typeface="Arial"/>
                <a:ea typeface="ＭＳ Ｐゴシック" charset="0"/>
                <a:cs typeface="Arial"/>
              </a:defRPr>
            </a:lvl3pPr>
            <a:lvl4pPr marL="1666875" indent="-228600" algn="l" rtl="0" eaLnBrk="1" fontAlgn="base" hangingPunct="1">
              <a:spcBef>
                <a:spcPct val="20000"/>
              </a:spcBef>
              <a:spcAft>
                <a:spcPct val="0"/>
              </a:spcAft>
              <a:buClrTx/>
              <a:buChar char="–"/>
              <a:defRPr sz="1400" baseline="0">
                <a:solidFill>
                  <a:schemeClr val="tx1"/>
                </a:solidFill>
                <a:latin typeface="Arial"/>
                <a:ea typeface="ＭＳ Ｐゴシック" charset="0"/>
                <a:cs typeface="Arial"/>
              </a:defRPr>
            </a:lvl4pPr>
            <a:lvl5pPr marL="2085975" indent="-180975" algn="l" rtl="0" eaLnBrk="1" fontAlgn="base" hangingPunct="1">
              <a:spcBef>
                <a:spcPct val="20000"/>
              </a:spcBef>
              <a:spcAft>
                <a:spcPct val="0"/>
              </a:spcAft>
              <a:buClrTx/>
              <a:buChar char="»"/>
              <a:defRPr sz="1400" baseline="0">
                <a:solidFill>
                  <a:schemeClr val="tx1"/>
                </a:solidFill>
                <a:latin typeface="Arial"/>
                <a:ea typeface="ＭＳ Ｐゴシック" charset="0"/>
                <a:cs typeface="Arial"/>
              </a:defRPr>
            </a:lvl5pPr>
            <a:lvl6pPr marL="2543175" indent="-180975" algn="l" rtl="0" eaLnBrk="1" fontAlgn="base" hangingPunct="1">
              <a:spcBef>
                <a:spcPct val="20000"/>
              </a:spcBef>
              <a:spcAft>
                <a:spcPct val="0"/>
              </a:spcAft>
              <a:buClr>
                <a:schemeClr val="tx1"/>
              </a:buClr>
              <a:buChar char="»"/>
              <a:defRPr sz="1400">
                <a:solidFill>
                  <a:schemeClr val="tx1"/>
                </a:solidFill>
                <a:latin typeface="+mn-lt"/>
              </a:defRPr>
            </a:lvl6pPr>
            <a:lvl7pPr marL="3000375" indent="-180975" algn="l" rtl="0" eaLnBrk="1" fontAlgn="base" hangingPunct="1">
              <a:spcBef>
                <a:spcPct val="20000"/>
              </a:spcBef>
              <a:spcAft>
                <a:spcPct val="0"/>
              </a:spcAft>
              <a:buClr>
                <a:schemeClr val="tx1"/>
              </a:buClr>
              <a:buChar char="»"/>
              <a:defRPr sz="1400">
                <a:solidFill>
                  <a:schemeClr val="tx1"/>
                </a:solidFill>
                <a:latin typeface="+mn-lt"/>
              </a:defRPr>
            </a:lvl7pPr>
            <a:lvl8pPr marL="3457575" indent="-180975" algn="l" rtl="0" eaLnBrk="1" fontAlgn="base" hangingPunct="1">
              <a:spcBef>
                <a:spcPct val="20000"/>
              </a:spcBef>
              <a:spcAft>
                <a:spcPct val="0"/>
              </a:spcAft>
              <a:buClr>
                <a:schemeClr val="tx1"/>
              </a:buClr>
              <a:buChar char="»"/>
              <a:defRPr sz="1400">
                <a:solidFill>
                  <a:schemeClr val="tx1"/>
                </a:solidFill>
                <a:latin typeface="+mn-lt"/>
              </a:defRPr>
            </a:lvl8pPr>
            <a:lvl9pPr marL="3914775" indent="-180975" algn="l" rtl="0" eaLnBrk="1" fontAlgn="base" hangingPunct="1">
              <a:spcBef>
                <a:spcPct val="20000"/>
              </a:spcBef>
              <a:spcAft>
                <a:spcPct val="0"/>
              </a:spcAft>
              <a:buClr>
                <a:schemeClr val="tx1"/>
              </a:buClr>
              <a:buChar char="»"/>
              <a:defRPr sz="1400">
                <a:solidFill>
                  <a:schemeClr val="tx1"/>
                </a:solidFill>
                <a:latin typeface="+mn-lt"/>
              </a:defRPr>
            </a:lvl9pPr>
          </a:lstStyle>
          <a:p>
            <a:pPr marL="457189" indent="-274314" defTabSz="1097280">
              <a:buFont typeface="Wingdings 3" panose="05040102010807070707" pitchFamily="18" charset="2"/>
              <a:buChar char="}"/>
              <a:defRPr/>
            </a:pPr>
            <a:r>
              <a:rPr lang="en-US" sz="2240" kern="0" dirty="0">
                <a:solidFill>
                  <a:prstClr val="white"/>
                </a:solidFill>
              </a:rPr>
              <a:t>25% spare port availability recommended for best ROI</a:t>
            </a:r>
          </a:p>
          <a:p>
            <a:pPr marL="457189" indent="-274314" defTabSz="1097280">
              <a:buFont typeface="Wingdings 3" panose="05040102010807070707" pitchFamily="18" charset="2"/>
              <a:buChar char="}"/>
              <a:defRPr/>
            </a:pPr>
            <a:r>
              <a:rPr lang="en-US" sz="2240" dirty="0">
                <a:solidFill>
                  <a:prstClr val="white"/>
                </a:solidFill>
              </a:rPr>
              <a:t>Supports rapid reorganization and deployment of new devices and applications</a:t>
            </a:r>
          </a:p>
          <a:p>
            <a:pPr marL="457189" lvl="1" indent="-274314" defTabSz="1097280">
              <a:spcBef>
                <a:spcPct val="60000"/>
              </a:spcBef>
              <a:buClr>
                <a:srgbClr val="FF0000"/>
              </a:buClr>
              <a:buFont typeface="Wingdings 3" panose="05040102010807070707" pitchFamily="18" charset="2"/>
              <a:buChar char="}"/>
              <a:defRPr/>
            </a:pPr>
            <a:r>
              <a:rPr lang="en-US" sz="2240" dirty="0">
                <a:solidFill>
                  <a:prstClr val="white"/>
                </a:solidFill>
              </a:rPr>
              <a:t>MAC work costs less, is faster and less disruptive</a:t>
            </a:r>
          </a:p>
          <a:p>
            <a:pPr marL="457189" lvl="1" indent="-274314" defTabSz="1097280">
              <a:spcBef>
                <a:spcPct val="60000"/>
              </a:spcBef>
              <a:buClr>
                <a:srgbClr val="FF0000"/>
              </a:buClr>
              <a:buFont typeface="Wingdings 3" panose="05040102010807070707" pitchFamily="18" charset="2"/>
              <a:buChar char="}"/>
              <a:defRPr/>
            </a:pPr>
            <a:r>
              <a:rPr lang="en-US" sz="2240" kern="0" dirty="0">
                <a:solidFill>
                  <a:prstClr val="white"/>
                </a:solidFill>
              </a:rPr>
              <a:t>Factory pre-terminated and tested trunking cables can</a:t>
            </a:r>
            <a:br>
              <a:rPr lang="en-US" sz="2240" kern="0" dirty="0">
                <a:solidFill>
                  <a:prstClr val="white"/>
                </a:solidFill>
              </a:rPr>
            </a:br>
            <a:r>
              <a:rPr lang="en-US" sz="2240" kern="0" dirty="0">
                <a:solidFill>
                  <a:prstClr val="white"/>
                </a:solidFill>
              </a:rPr>
              <a:t>be installed from the TR to the zone enclosure for quicker deployment</a:t>
            </a:r>
          </a:p>
        </p:txBody>
      </p:sp>
      <p:pic>
        <p:nvPicPr>
          <p:cNvPr id="16" name="Picture 15">
            <a:extLst>
              <a:ext uri="{FF2B5EF4-FFF2-40B4-BE49-F238E27FC236}">
                <a16:creationId xmlns:a16="http://schemas.microsoft.com/office/drawing/2014/main" id="{97A25B60-0B68-44B2-BECC-A4172DC1DD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35795" y="5539541"/>
            <a:ext cx="3951642" cy="2004259"/>
          </a:xfrm>
          <a:prstGeom prst="rect">
            <a:avLst/>
          </a:prstGeom>
        </p:spPr>
      </p:pic>
    </p:spTree>
    <p:custDataLst>
      <p:tags r:id="rId1"/>
    </p:custDataLst>
    <p:extLst>
      <p:ext uri="{BB962C8B-B14F-4D97-AF65-F5344CB8AC3E}">
        <p14:creationId xmlns:p14="http://schemas.microsoft.com/office/powerpoint/2010/main" val="121475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0A0BEB3-B224-44A8-8A7F-CBF39339FF3F}"/>
              </a:ext>
            </a:extLst>
          </p:cNvPr>
          <p:cNvSpPr txBox="1">
            <a:spLocks/>
          </p:cNvSpPr>
          <p:nvPr/>
        </p:nvSpPr>
        <p:spPr bwMode="auto">
          <a:xfrm>
            <a:off x="706848" y="1612553"/>
            <a:ext cx="3962400" cy="2971800"/>
          </a:xfrm>
          <a:prstGeom prst="rect">
            <a:avLst/>
          </a:prstGeom>
          <a:noFill/>
          <a:ln>
            <a:miter lim="800000"/>
            <a:headEnd/>
            <a:tailEnd/>
          </a:ln>
        </p:spPr>
        <p:txBody>
          <a:bodyPr/>
          <a:lstStyle/>
          <a:p>
            <a:pPr>
              <a:defRPr/>
            </a:pPr>
            <a:r>
              <a:rPr lang="en-US" sz="3200" b="1" kern="0" dirty="0">
                <a:cs typeface="Arial" panose="020B0604020202020204" pitchFamily="34" charset="0"/>
              </a:rPr>
              <a:t>Traditional Building</a:t>
            </a:r>
          </a:p>
          <a:p>
            <a:pPr>
              <a:buClr>
                <a:srgbClr val="C00000"/>
              </a:buClr>
              <a:defRPr/>
            </a:pPr>
            <a:r>
              <a:rPr lang="en-US" sz="3200" dirty="0"/>
              <a:t>Employ a vast array of different protocols and cabling systems</a:t>
            </a:r>
            <a:endParaRPr lang="en-US" sz="3200" kern="0" dirty="0">
              <a:cs typeface="Arial" panose="020B0604020202020204" pitchFamily="34" charset="0"/>
            </a:endParaRPr>
          </a:p>
        </p:txBody>
      </p:sp>
      <p:sp>
        <p:nvSpPr>
          <p:cNvPr id="9" name="Content Placeholder 2">
            <a:extLst>
              <a:ext uri="{FF2B5EF4-FFF2-40B4-BE49-F238E27FC236}">
                <a16:creationId xmlns:a16="http://schemas.microsoft.com/office/drawing/2014/main" id="{010B9F02-DCEF-445C-B500-931667088DAF}"/>
              </a:ext>
            </a:extLst>
          </p:cNvPr>
          <p:cNvSpPr txBox="1">
            <a:spLocks/>
          </p:cNvSpPr>
          <p:nvPr/>
        </p:nvSpPr>
        <p:spPr bwMode="auto">
          <a:xfrm>
            <a:off x="9021219" y="4831401"/>
            <a:ext cx="4852989" cy="2971800"/>
          </a:xfrm>
          <a:prstGeom prst="rect">
            <a:avLst/>
          </a:prstGeom>
          <a:noFill/>
          <a:ln>
            <a:miter lim="800000"/>
            <a:headEnd/>
            <a:tailEnd/>
          </a:ln>
        </p:spPr>
        <p:txBody>
          <a:bodyPr/>
          <a:lstStyle/>
          <a:p>
            <a:pPr>
              <a:spcBef>
                <a:spcPct val="20000"/>
              </a:spcBef>
              <a:defRPr/>
            </a:pPr>
            <a:r>
              <a:rPr lang="en-US" sz="3200" b="1" kern="0" dirty="0">
                <a:cs typeface="Arial" panose="020B0604020202020204" pitchFamily="34" charset="0"/>
              </a:rPr>
              <a:t>One cable type means:</a:t>
            </a:r>
          </a:p>
          <a:p>
            <a:pPr marL="914400" lvl="1" indent="-457200">
              <a:buClr>
                <a:srgbClr val="C00000"/>
              </a:buClr>
              <a:buFont typeface="Arial" panose="020B0604020202020204" pitchFamily="34" charset="0"/>
              <a:buChar char="•"/>
            </a:pPr>
            <a:r>
              <a:rPr lang="en-US" sz="3200" dirty="0"/>
              <a:t>Rapid deployment</a:t>
            </a:r>
          </a:p>
          <a:p>
            <a:pPr marL="914400" lvl="1" indent="-457200">
              <a:buClr>
                <a:srgbClr val="C00000"/>
              </a:buClr>
              <a:buFont typeface="Arial" panose="020B0604020202020204" pitchFamily="34" charset="0"/>
              <a:buChar char="•"/>
            </a:pPr>
            <a:r>
              <a:rPr lang="en-US" sz="3200" dirty="0"/>
              <a:t>Reduced labor costs</a:t>
            </a:r>
          </a:p>
          <a:p>
            <a:pPr>
              <a:spcBef>
                <a:spcPct val="20000"/>
              </a:spcBef>
              <a:defRPr/>
            </a:pPr>
            <a:endParaRPr lang="en-US" sz="3200" kern="0" dirty="0">
              <a:cs typeface="Arial" panose="020B0604020202020204" pitchFamily="34" charset="0"/>
            </a:endParaRPr>
          </a:p>
          <a:p>
            <a:pPr marL="342901" indent="-342901">
              <a:spcBef>
                <a:spcPts val="0"/>
              </a:spcBef>
              <a:buClr>
                <a:srgbClr val="C00000"/>
              </a:buClr>
              <a:buFont typeface="Arial" panose="020B0604020202020204" pitchFamily="34" charset="0"/>
              <a:buChar char="•"/>
              <a:defRPr/>
            </a:pPr>
            <a:endParaRPr lang="en-US" sz="3200" dirty="0"/>
          </a:p>
        </p:txBody>
      </p:sp>
      <p:grpSp>
        <p:nvGrpSpPr>
          <p:cNvPr id="7174" name="Group 9">
            <a:extLst>
              <a:ext uri="{FF2B5EF4-FFF2-40B4-BE49-F238E27FC236}">
                <a16:creationId xmlns:a16="http://schemas.microsoft.com/office/drawing/2014/main" id="{86909786-2A68-42AD-911D-95679DFB2BE6}"/>
              </a:ext>
            </a:extLst>
          </p:cNvPr>
          <p:cNvGrpSpPr>
            <a:grpSpLocks/>
          </p:cNvGrpSpPr>
          <p:nvPr/>
        </p:nvGrpSpPr>
        <p:grpSpPr bwMode="auto">
          <a:xfrm>
            <a:off x="4943185" y="1458334"/>
            <a:ext cx="7348538" cy="2495550"/>
            <a:chOff x="1036536" y="2381251"/>
            <a:chExt cx="6240198" cy="2119312"/>
          </a:xfrm>
        </p:grpSpPr>
        <p:sp>
          <p:nvSpPr>
            <p:cNvPr id="11" name="Rounded Rectangle 8">
              <a:extLst>
                <a:ext uri="{FF2B5EF4-FFF2-40B4-BE49-F238E27FC236}">
                  <a16:creationId xmlns:a16="http://schemas.microsoft.com/office/drawing/2014/main" id="{A87F6F4E-A2E3-4314-8014-2CBAD9724F7D}"/>
                </a:ext>
              </a:extLst>
            </p:cNvPr>
            <p:cNvSpPr/>
            <p:nvPr/>
          </p:nvSpPr>
          <p:spPr>
            <a:xfrm>
              <a:off x="1036536" y="2381251"/>
              <a:ext cx="6240198" cy="2119312"/>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400">
                <a:solidFill>
                  <a:schemeClr val="tx1"/>
                </a:solidFill>
              </a:endParaRPr>
            </a:p>
          </p:txBody>
        </p:sp>
        <p:pic>
          <p:nvPicPr>
            <p:cNvPr id="7180" name="Picture 3">
              <a:extLst>
                <a:ext uri="{FF2B5EF4-FFF2-40B4-BE49-F238E27FC236}">
                  <a16:creationId xmlns:a16="http://schemas.microsoft.com/office/drawing/2014/main" id="{D66117DE-C2A4-4FE4-ACC9-33324AFC1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235" y="2512220"/>
              <a:ext cx="48768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 12">
            <a:extLst>
              <a:ext uri="{FF2B5EF4-FFF2-40B4-BE49-F238E27FC236}">
                <a16:creationId xmlns:a16="http://schemas.microsoft.com/office/drawing/2014/main" id="{379A7A12-7F01-45C1-A4D6-AFFE84110460}"/>
              </a:ext>
            </a:extLst>
          </p:cNvPr>
          <p:cNvGrpSpPr>
            <a:grpSpLocks/>
          </p:cNvGrpSpPr>
          <p:nvPr/>
        </p:nvGrpSpPr>
        <p:grpSpPr bwMode="auto">
          <a:xfrm>
            <a:off x="5630227" y="4000818"/>
            <a:ext cx="2538413" cy="3092450"/>
            <a:chOff x="3313281" y="1768209"/>
            <a:chExt cx="1898618" cy="2498991"/>
          </a:xfrm>
        </p:grpSpPr>
        <p:sp>
          <p:nvSpPr>
            <p:cNvPr id="14" name="Rounded Rectangle 16">
              <a:extLst>
                <a:ext uri="{FF2B5EF4-FFF2-40B4-BE49-F238E27FC236}">
                  <a16:creationId xmlns:a16="http://schemas.microsoft.com/office/drawing/2014/main" id="{8CA8EEF7-35C5-4DED-97DF-67537C550CFF}"/>
                </a:ext>
              </a:extLst>
            </p:cNvPr>
            <p:cNvSpPr/>
            <p:nvPr/>
          </p:nvSpPr>
          <p:spPr>
            <a:xfrm>
              <a:off x="3313281" y="2147932"/>
              <a:ext cx="1529344" cy="2119268"/>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GB" sz="2400" dirty="0">
                <a:solidFill>
                  <a:prstClr val="white"/>
                </a:solidFill>
              </a:endParaRPr>
            </a:p>
          </p:txBody>
        </p:sp>
        <p:pic>
          <p:nvPicPr>
            <p:cNvPr id="7177" name="Picture 2">
              <a:extLst>
                <a:ext uri="{FF2B5EF4-FFF2-40B4-BE49-F238E27FC236}">
                  <a16:creationId xmlns:a16="http://schemas.microsoft.com/office/drawing/2014/main" id="{0DDE565B-1A48-4D3C-B953-F403AFB63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0586"/>
            <a:stretch>
              <a:fillRect/>
            </a:stretch>
          </p:blipFill>
          <p:spPr bwMode="auto">
            <a:xfrm>
              <a:off x="3610393" y="2444762"/>
              <a:ext cx="966176" cy="165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5" descr="IP.png">
              <a:extLst>
                <a:ext uri="{FF2B5EF4-FFF2-40B4-BE49-F238E27FC236}">
                  <a16:creationId xmlns:a16="http://schemas.microsoft.com/office/drawing/2014/main" id="{E45A79B2-3D92-4A20-8D93-83B2E3EE5E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6476" y="1768209"/>
              <a:ext cx="895423" cy="89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Content Placeholder 2">
            <a:extLst>
              <a:ext uri="{FF2B5EF4-FFF2-40B4-BE49-F238E27FC236}">
                <a16:creationId xmlns:a16="http://schemas.microsoft.com/office/drawing/2014/main" id="{8E5BF6F3-6C78-485A-98CF-951E486ABF93}"/>
              </a:ext>
            </a:extLst>
          </p:cNvPr>
          <p:cNvSpPr txBox="1">
            <a:spLocks/>
          </p:cNvSpPr>
          <p:nvPr/>
        </p:nvSpPr>
        <p:spPr bwMode="auto">
          <a:xfrm>
            <a:off x="689600" y="4376850"/>
            <a:ext cx="4965085" cy="2971800"/>
          </a:xfrm>
          <a:prstGeom prst="rect">
            <a:avLst/>
          </a:prstGeom>
          <a:noFill/>
          <a:ln>
            <a:miter lim="800000"/>
            <a:headEnd/>
            <a:tailEnd/>
          </a:ln>
        </p:spPr>
        <p:txBody>
          <a:bodyPr/>
          <a:lstStyle/>
          <a:p>
            <a:pPr>
              <a:spcBef>
                <a:spcPct val="20000"/>
              </a:spcBef>
              <a:defRPr/>
            </a:pPr>
            <a:r>
              <a:rPr lang="en-US" sz="3200" b="1" kern="0" dirty="0">
                <a:cs typeface="Arial" panose="020B0604020202020204" pitchFamily="34" charset="0"/>
              </a:rPr>
              <a:t>Converged Building</a:t>
            </a:r>
          </a:p>
          <a:p>
            <a:pPr>
              <a:spcBef>
                <a:spcPts val="0"/>
              </a:spcBef>
              <a:spcAft>
                <a:spcPts val="600"/>
              </a:spcAft>
              <a:buClr>
                <a:srgbClr val="C00000"/>
              </a:buClr>
              <a:defRPr/>
            </a:pPr>
            <a:r>
              <a:rPr lang="en-US" sz="3200" dirty="0"/>
              <a:t>Multiple building systems over a single IT cabling infrastructure (fiber and copper)</a:t>
            </a:r>
          </a:p>
          <a:p>
            <a:pPr marL="342901" indent="-342901">
              <a:spcBef>
                <a:spcPts val="0"/>
              </a:spcBef>
              <a:buClr>
                <a:srgbClr val="C00000"/>
              </a:buClr>
              <a:buFont typeface="Arial" panose="020B0604020202020204" pitchFamily="34" charset="0"/>
              <a:buChar char="•"/>
              <a:defRPr/>
            </a:pPr>
            <a:endParaRPr lang="en-US" sz="3200" dirty="0"/>
          </a:p>
        </p:txBody>
      </p:sp>
      <p:sp>
        <p:nvSpPr>
          <p:cNvPr id="3" name="Title 2">
            <a:extLst>
              <a:ext uri="{FF2B5EF4-FFF2-40B4-BE49-F238E27FC236}">
                <a16:creationId xmlns:a16="http://schemas.microsoft.com/office/drawing/2014/main" id="{BF841DFF-DF9A-4E86-AE3C-92DC3732443A}"/>
              </a:ext>
            </a:extLst>
          </p:cNvPr>
          <p:cNvSpPr>
            <a:spLocks noGrp="1"/>
          </p:cNvSpPr>
          <p:nvPr>
            <p:ph type="title"/>
          </p:nvPr>
        </p:nvSpPr>
        <p:spPr>
          <a:xfrm>
            <a:off x="706848" y="81768"/>
            <a:ext cx="13167360" cy="1371600"/>
          </a:xfrm>
        </p:spPr>
        <p:txBody>
          <a:bodyPr>
            <a:normAutofit/>
          </a:bodyPr>
          <a:lstStyle/>
          <a:p>
            <a:r>
              <a:rPr lang="en-US" sz="5760" dirty="0"/>
              <a:t>Cable Selection</a:t>
            </a:r>
          </a:p>
        </p:txBody>
      </p:sp>
    </p:spTree>
    <p:extLst>
      <p:ext uri="{BB962C8B-B14F-4D97-AF65-F5344CB8AC3E}">
        <p14:creationId xmlns:p14="http://schemas.microsoft.com/office/powerpoint/2010/main" val="557209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69208-45B3-4D29-9D45-C8365AC9DA52}"/>
              </a:ext>
            </a:extLst>
          </p:cNvPr>
          <p:cNvSpPr>
            <a:spLocks noGrp="1"/>
          </p:cNvSpPr>
          <p:nvPr>
            <p:ph type="title"/>
          </p:nvPr>
        </p:nvSpPr>
        <p:spPr>
          <a:xfrm>
            <a:off x="1745462" y="394266"/>
            <a:ext cx="11374078" cy="762002"/>
          </a:xfrm>
        </p:spPr>
        <p:txBody>
          <a:bodyPr>
            <a:noAutofit/>
          </a:bodyPr>
          <a:lstStyle/>
          <a:p>
            <a:r>
              <a:rPr lang="en-US" sz="5760" dirty="0"/>
              <a:t>Cabling for Intelligent Buildings</a:t>
            </a:r>
          </a:p>
        </p:txBody>
      </p:sp>
      <p:sp>
        <p:nvSpPr>
          <p:cNvPr id="4" name="Slide Number Placeholder 2">
            <a:extLst>
              <a:ext uri="{FF2B5EF4-FFF2-40B4-BE49-F238E27FC236}">
                <a16:creationId xmlns:a16="http://schemas.microsoft.com/office/drawing/2014/main" id="{0A067E8C-EE90-48FE-A43B-338D8A1A0006}"/>
              </a:ext>
            </a:extLst>
          </p:cNvPr>
          <p:cNvSpPr txBox="1">
            <a:spLocks/>
          </p:cNvSpPr>
          <p:nvPr/>
        </p:nvSpPr>
        <p:spPr>
          <a:xfrm>
            <a:off x="13682982" y="7627622"/>
            <a:ext cx="947419" cy="43941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ED4B66E5-1AC5-4F09-8C02-5263A4AD3DF3}" type="slidenum">
              <a:rPr lang="en-US" sz="2160">
                <a:solidFill>
                  <a:schemeClr val="bg1"/>
                </a:solidFill>
              </a:rPr>
              <a:pPr algn="ctr"/>
              <a:t>15</a:t>
            </a:fld>
            <a:endParaRPr lang="en-US" sz="2160" dirty="0">
              <a:solidFill>
                <a:schemeClr val="bg1"/>
              </a:solidFill>
            </a:endParaRPr>
          </a:p>
        </p:txBody>
      </p:sp>
      <p:grpSp>
        <p:nvGrpSpPr>
          <p:cNvPr id="15" name="Group 14">
            <a:extLst>
              <a:ext uri="{FF2B5EF4-FFF2-40B4-BE49-F238E27FC236}">
                <a16:creationId xmlns:a16="http://schemas.microsoft.com/office/drawing/2014/main" id="{E42EFAE8-0686-4D5F-B925-FBB0AB270E96}"/>
              </a:ext>
            </a:extLst>
          </p:cNvPr>
          <p:cNvGrpSpPr/>
          <p:nvPr/>
        </p:nvGrpSpPr>
        <p:grpSpPr>
          <a:xfrm>
            <a:off x="3106993" y="1439918"/>
            <a:ext cx="3384520" cy="3384520"/>
            <a:chOff x="1173430" y="799124"/>
            <a:chExt cx="1475839" cy="1475839"/>
          </a:xfrm>
        </p:grpSpPr>
        <p:sp>
          <p:nvSpPr>
            <p:cNvPr id="17" name="Oval 16">
              <a:extLst>
                <a:ext uri="{FF2B5EF4-FFF2-40B4-BE49-F238E27FC236}">
                  <a16:creationId xmlns:a16="http://schemas.microsoft.com/office/drawing/2014/main" id="{DC8B5EC4-6089-419E-8E57-5FD7B0E5FAEA}"/>
                </a:ext>
              </a:extLst>
            </p:cNvPr>
            <p:cNvSpPr/>
            <p:nvPr/>
          </p:nvSpPr>
          <p:spPr>
            <a:xfrm>
              <a:off x="1173430" y="799124"/>
              <a:ext cx="1475839" cy="1475839"/>
            </a:xfrm>
            <a:prstGeom prst="ellipse">
              <a:avLst/>
            </a:prstGeom>
            <a:solidFill>
              <a:schemeClr val="accent2">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 name="Oval 17">
              <a:extLst>
                <a:ext uri="{FF2B5EF4-FFF2-40B4-BE49-F238E27FC236}">
                  <a16:creationId xmlns:a16="http://schemas.microsoft.com/office/drawing/2014/main" id="{CF4EE6BD-7D36-4E48-B1B7-1D35C129D676}"/>
                </a:ext>
              </a:extLst>
            </p:cNvPr>
            <p:cNvSpPr/>
            <p:nvPr/>
          </p:nvSpPr>
          <p:spPr>
            <a:xfrm>
              <a:off x="1389330" y="1015024"/>
              <a:ext cx="1044038" cy="1044038"/>
            </a:xfrm>
            <a:prstGeom prst="ellipse">
              <a:avLst/>
            </a:prstGeom>
            <a:solidFill>
              <a:schemeClr val="accent2">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9" name="Oval 18">
              <a:extLst>
                <a:ext uri="{FF2B5EF4-FFF2-40B4-BE49-F238E27FC236}">
                  <a16:creationId xmlns:a16="http://schemas.microsoft.com/office/drawing/2014/main" id="{EBFBD586-85E3-4E1C-B48F-042DA29AB2C0}"/>
                </a:ext>
              </a:extLst>
            </p:cNvPr>
            <p:cNvSpPr/>
            <p:nvPr/>
          </p:nvSpPr>
          <p:spPr>
            <a:xfrm>
              <a:off x="1454149" y="1079843"/>
              <a:ext cx="914400" cy="914400"/>
            </a:xfrm>
            <a:prstGeom prst="ellipse">
              <a:avLst/>
            </a:prstGeom>
            <a:solidFill>
              <a:schemeClr val="accent2">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05C03C7C-303C-4F38-B661-21AC94DF9DF3}"/>
              </a:ext>
            </a:extLst>
          </p:cNvPr>
          <p:cNvGrpSpPr/>
          <p:nvPr/>
        </p:nvGrpSpPr>
        <p:grpSpPr>
          <a:xfrm>
            <a:off x="7788498" y="1439918"/>
            <a:ext cx="3384520" cy="3384520"/>
            <a:chOff x="1173430" y="799124"/>
            <a:chExt cx="1475839" cy="1475839"/>
          </a:xfrm>
        </p:grpSpPr>
        <p:sp>
          <p:nvSpPr>
            <p:cNvPr id="23" name="Oval 22">
              <a:extLst>
                <a:ext uri="{FF2B5EF4-FFF2-40B4-BE49-F238E27FC236}">
                  <a16:creationId xmlns:a16="http://schemas.microsoft.com/office/drawing/2014/main" id="{3E6F894D-12D4-4C71-AB2D-C5A1041B7AD2}"/>
                </a:ext>
              </a:extLst>
            </p:cNvPr>
            <p:cNvSpPr/>
            <p:nvPr/>
          </p:nvSpPr>
          <p:spPr>
            <a:xfrm>
              <a:off x="1173430" y="799124"/>
              <a:ext cx="1475839" cy="1475839"/>
            </a:xfrm>
            <a:prstGeom prst="ellipse">
              <a:avLst/>
            </a:prstGeom>
            <a:solidFill>
              <a:srgbClr val="7030A0">
                <a:alpha val="20000"/>
              </a:srgb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2E491228-B298-40C3-A602-8D13E905F424}"/>
                </a:ext>
              </a:extLst>
            </p:cNvPr>
            <p:cNvSpPr/>
            <p:nvPr/>
          </p:nvSpPr>
          <p:spPr>
            <a:xfrm>
              <a:off x="1389330" y="1015024"/>
              <a:ext cx="1044038" cy="1044038"/>
            </a:xfrm>
            <a:prstGeom prst="ellipse">
              <a:avLst/>
            </a:prstGeom>
            <a:solidFill>
              <a:srgbClr val="7030A0">
                <a:alpha val="20000"/>
              </a:srgb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667CB707-B9F1-4014-9D2B-3B34896DA60F}"/>
                </a:ext>
              </a:extLst>
            </p:cNvPr>
            <p:cNvSpPr/>
            <p:nvPr/>
          </p:nvSpPr>
          <p:spPr>
            <a:xfrm>
              <a:off x="1454149" y="1079843"/>
              <a:ext cx="914400" cy="914400"/>
            </a:xfrm>
            <a:prstGeom prst="ellipse">
              <a:avLst/>
            </a:prstGeom>
            <a:solidFill>
              <a:srgbClr val="7030A0">
                <a:alpha val="20000"/>
              </a:srgb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60E54C07-F764-44C9-9764-D310DBB574EE}"/>
              </a:ext>
            </a:extLst>
          </p:cNvPr>
          <p:cNvGrpSpPr/>
          <p:nvPr/>
        </p:nvGrpSpPr>
        <p:grpSpPr>
          <a:xfrm>
            <a:off x="2525634" y="5237367"/>
            <a:ext cx="4547235" cy="1638506"/>
            <a:chOff x="5851591" y="3252805"/>
            <a:chExt cx="2842022" cy="1024066"/>
          </a:xfrm>
        </p:grpSpPr>
        <p:sp>
          <p:nvSpPr>
            <p:cNvPr id="32" name="TextBox 31">
              <a:extLst>
                <a:ext uri="{FF2B5EF4-FFF2-40B4-BE49-F238E27FC236}">
                  <a16:creationId xmlns:a16="http://schemas.microsoft.com/office/drawing/2014/main" id="{9AD8957C-CC2A-4360-A4C0-CA52D1E340E6}"/>
                </a:ext>
              </a:extLst>
            </p:cNvPr>
            <p:cNvSpPr txBox="1"/>
            <p:nvPr/>
          </p:nvSpPr>
          <p:spPr>
            <a:xfrm>
              <a:off x="6544960" y="3281079"/>
              <a:ext cx="1455284" cy="452432"/>
            </a:xfrm>
            <a:prstGeom prst="rect">
              <a:avLst/>
            </a:prstGeom>
            <a:noFill/>
          </p:spPr>
          <p:txBody>
            <a:bodyPr wrap="square" lIns="190195" tIns="102413" rIns="190195" bIns="102413" rtlCol="0">
              <a:spAutoFit/>
            </a:bodyPr>
            <a:lstStyle>
              <a:defPPr>
                <a:defRPr lang="en-US"/>
              </a:defPPr>
              <a:lvl1pPr algn="ctr">
                <a:defRPr sz="2100" b="1">
                  <a:solidFill>
                    <a:schemeClr val="bg1"/>
                  </a:solidFill>
                  <a:effectLst>
                    <a:outerShdw blurRad="38100" dist="38100" dir="2700000" algn="tl">
                      <a:srgbClr val="000000">
                        <a:alpha val="43137"/>
                      </a:srgbClr>
                    </a:outerShdw>
                  </a:effectLst>
                  <a:latin typeface="+mj-lt"/>
                </a:defRPr>
              </a:lvl1pPr>
            </a:lstStyle>
            <a:p>
              <a:r>
                <a:rPr lang="en-US" sz="3360" dirty="0">
                  <a:solidFill>
                    <a:schemeClr val="tx1"/>
                  </a:solidFill>
                  <a:effectLst/>
                  <a:latin typeface="+mn-lt"/>
                </a:rPr>
                <a:t>Copper</a:t>
              </a:r>
            </a:p>
          </p:txBody>
        </p:sp>
        <p:sp>
          <p:nvSpPr>
            <p:cNvPr id="33" name="TextBox 32">
              <a:extLst>
                <a:ext uri="{FF2B5EF4-FFF2-40B4-BE49-F238E27FC236}">
                  <a16:creationId xmlns:a16="http://schemas.microsoft.com/office/drawing/2014/main" id="{933BA978-5064-4340-8F98-794C8CCFF86B}"/>
                </a:ext>
              </a:extLst>
            </p:cNvPr>
            <p:cNvSpPr txBox="1"/>
            <p:nvPr/>
          </p:nvSpPr>
          <p:spPr>
            <a:xfrm>
              <a:off x="5851591" y="3624340"/>
              <a:ext cx="2842022" cy="621709"/>
            </a:xfrm>
            <a:prstGeom prst="rect">
              <a:avLst/>
            </a:prstGeom>
            <a:noFill/>
          </p:spPr>
          <p:txBody>
            <a:bodyPr wrap="square" lIns="190195" tIns="102413" rIns="190195" bIns="102413" rtlCol="0">
              <a:spAutoFit/>
            </a:bodyPr>
            <a:lstStyle>
              <a:defPPr>
                <a:defRPr lang="en-US"/>
              </a:defPPr>
              <a:lvl1pPr algn="ctr">
                <a:defRPr sz="2100" b="1">
                  <a:solidFill>
                    <a:schemeClr val="bg1"/>
                  </a:solidFill>
                  <a:effectLst>
                    <a:outerShdw blurRad="38100" dist="38100" dir="2700000" algn="tl">
                      <a:srgbClr val="000000">
                        <a:alpha val="43137"/>
                      </a:srgbClr>
                    </a:outerShdw>
                  </a:effectLst>
                  <a:latin typeface="+mj-lt"/>
                </a:defRPr>
              </a:lvl1pPr>
            </a:lstStyle>
            <a:p>
              <a:r>
                <a:rPr lang="en-US" sz="2560" b="0" dirty="0">
                  <a:solidFill>
                    <a:schemeClr val="tx1"/>
                  </a:solidFill>
                  <a:latin typeface="+mn-lt"/>
                </a:rPr>
                <a:t>Category 6</a:t>
              </a:r>
              <a:r>
                <a:rPr lang="en-US" sz="2560" b="0" baseline="-25000" dirty="0">
                  <a:solidFill>
                    <a:schemeClr val="tx1"/>
                  </a:solidFill>
                  <a:latin typeface="+mn-lt"/>
                </a:rPr>
                <a:t>A</a:t>
              </a:r>
              <a:r>
                <a:rPr lang="en-US" sz="2560" b="0" dirty="0">
                  <a:solidFill>
                    <a:schemeClr val="tx1"/>
                  </a:solidFill>
                  <a:latin typeface="+mn-lt"/>
                </a:rPr>
                <a:t>/Class E</a:t>
              </a:r>
              <a:r>
                <a:rPr lang="en-US" sz="2560" b="0" baseline="-25000" dirty="0">
                  <a:solidFill>
                    <a:schemeClr val="tx1"/>
                  </a:solidFill>
                  <a:latin typeface="+mn-lt"/>
                </a:rPr>
                <a:t>A</a:t>
              </a:r>
              <a:r>
                <a:rPr lang="en-US" sz="2560" b="0" dirty="0">
                  <a:solidFill>
                    <a:schemeClr val="tx1"/>
                  </a:solidFill>
                  <a:latin typeface="+mn-lt"/>
                </a:rPr>
                <a:t> </a:t>
              </a:r>
            </a:p>
            <a:p>
              <a:r>
                <a:rPr lang="en-US" sz="2560" b="0" dirty="0">
                  <a:solidFill>
                    <a:schemeClr val="tx1"/>
                  </a:solidFill>
                  <a:latin typeface="+mn-lt"/>
                </a:rPr>
                <a:t>(Recommended)</a:t>
              </a:r>
            </a:p>
          </p:txBody>
        </p:sp>
        <p:sp>
          <p:nvSpPr>
            <p:cNvPr id="34" name="Rectangle 33">
              <a:extLst>
                <a:ext uri="{FF2B5EF4-FFF2-40B4-BE49-F238E27FC236}">
                  <a16:creationId xmlns:a16="http://schemas.microsoft.com/office/drawing/2014/main" id="{69F22485-679E-472D-A737-D3391723C072}"/>
                </a:ext>
              </a:extLst>
            </p:cNvPr>
            <p:cNvSpPr/>
            <p:nvPr/>
          </p:nvSpPr>
          <p:spPr>
            <a:xfrm>
              <a:off x="6091559" y="3252805"/>
              <a:ext cx="2362086" cy="1024066"/>
            </a:xfrm>
            <a:prstGeom prst="rect">
              <a:avLst/>
            </a:prstGeom>
            <a:noFill/>
            <a:ln w="19050">
              <a:solidFill>
                <a:schemeClr val="accent2"/>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1AF87CBB-82DC-42D0-BF5F-93F52F0C036A}"/>
              </a:ext>
            </a:extLst>
          </p:cNvPr>
          <p:cNvGrpSpPr/>
          <p:nvPr/>
        </p:nvGrpSpPr>
        <p:grpSpPr>
          <a:xfrm>
            <a:off x="7207139" y="5237365"/>
            <a:ext cx="4547235" cy="1638505"/>
            <a:chOff x="5851591" y="3252805"/>
            <a:chExt cx="2842022" cy="1024066"/>
          </a:xfrm>
        </p:grpSpPr>
        <p:sp>
          <p:nvSpPr>
            <p:cNvPr id="36" name="TextBox 35">
              <a:extLst>
                <a:ext uri="{FF2B5EF4-FFF2-40B4-BE49-F238E27FC236}">
                  <a16:creationId xmlns:a16="http://schemas.microsoft.com/office/drawing/2014/main" id="{CC3505AB-F7C2-499A-8C63-13B986E8BED9}"/>
                </a:ext>
              </a:extLst>
            </p:cNvPr>
            <p:cNvSpPr txBox="1"/>
            <p:nvPr/>
          </p:nvSpPr>
          <p:spPr>
            <a:xfrm>
              <a:off x="6544960" y="3281079"/>
              <a:ext cx="1455284" cy="452432"/>
            </a:xfrm>
            <a:prstGeom prst="rect">
              <a:avLst/>
            </a:prstGeom>
            <a:noFill/>
          </p:spPr>
          <p:txBody>
            <a:bodyPr wrap="square" lIns="190195" tIns="102413" rIns="190195" bIns="102413" rtlCol="0">
              <a:spAutoFit/>
            </a:bodyPr>
            <a:lstStyle>
              <a:defPPr>
                <a:defRPr lang="en-US"/>
              </a:defPPr>
              <a:lvl1pPr algn="ctr">
                <a:defRPr sz="2100" b="1">
                  <a:solidFill>
                    <a:schemeClr val="bg1"/>
                  </a:solidFill>
                  <a:effectLst>
                    <a:outerShdw blurRad="38100" dist="38100" dir="2700000" algn="tl">
                      <a:srgbClr val="000000">
                        <a:alpha val="43137"/>
                      </a:srgbClr>
                    </a:outerShdw>
                  </a:effectLst>
                  <a:latin typeface="+mj-lt"/>
                </a:defRPr>
              </a:lvl1pPr>
            </a:lstStyle>
            <a:p>
              <a:r>
                <a:rPr lang="en-US" sz="3360" dirty="0">
                  <a:solidFill>
                    <a:schemeClr val="tx1"/>
                  </a:solidFill>
                  <a:effectLst/>
                  <a:latin typeface="+mn-lt"/>
                </a:rPr>
                <a:t>Fiber</a:t>
              </a:r>
            </a:p>
          </p:txBody>
        </p:sp>
        <p:sp>
          <p:nvSpPr>
            <p:cNvPr id="37" name="TextBox 36">
              <a:extLst>
                <a:ext uri="{FF2B5EF4-FFF2-40B4-BE49-F238E27FC236}">
                  <a16:creationId xmlns:a16="http://schemas.microsoft.com/office/drawing/2014/main" id="{D95C7C12-FE84-4CF1-BCCA-D9410DFA9FA2}"/>
                </a:ext>
              </a:extLst>
            </p:cNvPr>
            <p:cNvSpPr txBox="1"/>
            <p:nvPr/>
          </p:nvSpPr>
          <p:spPr>
            <a:xfrm>
              <a:off x="5851591" y="3614066"/>
              <a:ext cx="2842022" cy="621709"/>
            </a:xfrm>
            <a:prstGeom prst="rect">
              <a:avLst/>
            </a:prstGeom>
            <a:noFill/>
          </p:spPr>
          <p:txBody>
            <a:bodyPr wrap="square" lIns="190195" tIns="102413" rIns="190195" bIns="102413" rtlCol="0">
              <a:spAutoFit/>
            </a:bodyPr>
            <a:lstStyle>
              <a:defPPr>
                <a:defRPr lang="en-US"/>
              </a:defPPr>
              <a:lvl1pPr algn="ctr">
                <a:defRPr sz="2100" b="1">
                  <a:solidFill>
                    <a:schemeClr val="bg1"/>
                  </a:solidFill>
                  <a:effectLst>
                    <a:outerShdw blurRad="38100" dist="38100" dir="2700000" algn="tl">
                      <a:srgbClr val="000000">
                        <a:alpha val="43137"/>
                      </a:srgbClr>
                    </a:outerShdw>
                  </a:effectLst>
                  <a:latin typeface="+mj-lt"/>
                </a:defRPr>
              </a:lvl1pPr>
            </a:lstStyle>
            <a:p>
              <a:r>
                <a:rPr lang="en-US" sz="2560" b="0" dirty="0">
                  <a:solidFill>
                    <a:schemeClr val="tx1"/>
                  </a:solidFill>
                  <a:latin typeface="+mn-lt"/>
                </a:rPr>
                <a:t>Multimode (OM3, OM4, OM5)</a:t>
              </a:r>
            </a:p>
            <a:p>
              <a:r>
                <a:rPr lang="en-US" sz="2560" b="0" dirty="0">
                  <a:solidFill>
                    <a:schemeClr val="tx1"/>
                  </a:solidFill>
                  <a:latin typeface="+mn-lt"/>
                </a:rPr>
                <a:t>Singlemode</a:t>
              </a:r>
            </a:p>
          </p:txBody>
        </p:sp>
        <p:sp>
          <p:nvSpPr>
            <p:cNvPr id="38" name="Rectangle 37">
              <a:extLst>
                <a:ext uri="{FF2B5EF4-FFF2-40B4-BE49-F238E27FC236}">
                  <a16:creationId xmlns:a16="http://schemas.microsoft.com/office/drawing/2014/main" id="{E5B032FD-B235-4EAA-8351-22F7BEF47B00}"/>
                </a:ext>
              </a:extLst>
            </p:cNvPr>
            <p:cNvSpPr/>
            <p:nvPr/>
          </p:nvSpPr>
          <p:spPr>
            <a:xfrm>
              <a:off x="5992442" y="3252805"/>
              <a:ext cx="2560320" cy="1024066"/>
            </a:xfrm>
            <a:prstGeom prst="rect">
              <a:avLst/>
            </a:prstGeom>
            <a:noFill/>
            <a:ln w="19050">
              <a:solidFill>
                <a:srgbClr val="7030A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9" name="Straight Connector 38">
            <a:extLst>
              <a:ext uri="{FF2B5EF4-FFF2-40B4-BE49-F238E27FC236}">
                <a16:creationId xmlns:a16="http://schemas.microsoft.com/office/drawing/2014/main" id="{CAD3EF20-C304-4187-9506-BAB3A9775357}"/>
              </a:ext>
            </a:extLst>
          </p:cNvPr>
          <p:cNvCxnSpPr>
            <a:cxnSpLocks/>
          </p:cNvCxnSpPr>
          <p:nvPr/>
        </p:nvCxnSpPr>
        <p:spPr>
          <a:xfrm>
            <a:off x="4799251" y="4812533"/>
            <a:ext cx="0" cy="420842"/>
          </a:xfrm>
          <a:prstGeom prst="line">
            <a:avLst/>
          </a:prstGeom>
          <a:ln>
            <a:solidFill>
              <a:schemeClr val="accent2"/>
            </a:solidFill>
            <a:prstDash val="sysDot"/>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8196E2E-14FF-4F9D-83E4-5C790CB64D8D}"/>
              </a:ext>
            </a:extLst>
          </p:cNvPr>
          <p:cNvCxnSpPr>
            <a:cxnSpLocks/>
          </p:cNvCxnSpPr>
          <p:nvPr/>
        </p:nvCxnSpPr>
        <p:spPr>
          <a:xfrm>
            <a:off x="9480757" y="4812533"/>
            <a:ext cx="0" cy="424282"/>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pic>
        <p:nvPicPr>
          <p:cNvPr id="47" name="Picture 46">
            <a:extLst>
              <a:ext uri="{FF2B5EF4-FFF2-40B4-BE49-F238E27FC236}">
                <a16:creationId xmlns:a16="http://schemas.microsoft.com/office/drawing/2014/main" id="{AE14A809-59AC-43C3-8298-569503EEF1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3617" y="2390456"/>
            <a:ext cx="651266" cy="1714867"/>
          </a:xfrm>
          <a:prstGeom prst="rect">
            <a:avLst/>
          </a:prstGeom>
        </p:spPr>
      </p:pic>
      <p:pic>
        <p:nvPicPr>
          <p:cNvPr id="54" name="Picture 53">
            <a:extLst>
              <a:ext uri="{FF2B5EF4-FFF2-40B4-BE49-F238E27FC236}">
                <a16:creationId xmlns:a16="http://schemas.microsoft.com/office/drawing/2014/main" id="{FEB1AF18-BBC7-4157-BEAF-76085F80491E}"/>
              </a:ext>
            </a:extLst>
          </p:cNvPr>
          <p:cNvPicPr>
            <a:picLocks noChangeAspect="1"/>
          </p:cNvPicPr>
          <p:nvPr/>
        </p:nvPicPr>
        <p:blipFill>
          <a:blip r:embed="rId5" cstate="print">
            <a:extLst>
              <a:ext uri="{28A0092B-C50C-407E-A947-70E740481C1C}">
                <a14:useLocalDpi xmlns:a14="http://schemas.microsoft.com/office/drawing/2010/main" val="0"/>
              </a:ext>
            </a:extLst>
          </a:blip>
          <a:srcRect b="12676"/>
          <a:stretch>
            <a:fillRect/>
          </a:stretch>
        </p:blipFill>
        <p:spPr>
          <a:xfrm>
            <a:off x="9147545" y="2427926"/>
            <a:ext cx="666421" cy="1731864"/>
          </a:xfrm>
          <a:custGeom>
            <a:avLst/>
            <a:gdLst>
              <a:gd name="connsiteX0" fmla="*/ 0 w 416513"/>
              <a:gd name="connsiteY0" fmla="*/ 0 h 1082415"/>
              <a:gd name="connsiteX1" fmla="*/ 416513 w 416513"/>
              <a:gd name="connsiteY1" fmla="*/ 0 h 1082415"/>
              <a:gd name="connsiteX2" fmla="*/ 416513 w 416513"/>
              <a:gd name="connsiteY2" fmla="*/ 1045451 h 1082415"/>
              <a:gd name="connsiteX3" fmla="*/ 340325 w 416513"/>
              <a:gd name="connsiteY3" fmla="*/ 1069101 h 1082415"/>
              <a:gd name="connsiteX4" fmla="*/ 208258 w 416513"/>
              <a:gd name="connsiteY4" fmla="*/ 1082415 h 1082415"/>
              <a:gd name="connsiteX5" fmla="*/ 76191 w 416513"/>
              <a:gd name="connsiteY5" fmla="*/ 1069101 h 1082415"/>
              <a:gd name="connsiteX6" fmla="*/ 0 w 416513"/>
              <a:gd name="connsiteY6" fmla="*/ 1045451 h 1082415"/>
              <a:gd name="connsiteX7" fmla="*/ 0 w 416513"/>
              <a:gd name="connsiteY7" fmla="*/ 0 h 10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13" h="1082415">
                <a:moveTo>
                  <a:pt x="0" y="0"/>
                </a:moveTo>
                <a:lnTo>
                  <a:pt x="416513" y="0"/>
                </a:lnTo>
                <a:lnTo>
                  <a:pt x="416513" y="1045451"/>
                </a:lnTo>
                <a:lnTo>
                  <a:pt x="340325" y="1069101"/>
                </a:lnTo>
                <a:cubicBezTo>
                  <a:pt x="297667" y="1077831"/>
                  <a:pt x="253498" y="1082415"/>
                  <a:pt x="208258" y="1082415"/>
                </a:cubicBezTo>
                <a:cubicBezTo>
                  <a:pt x="163019" y="1082415"/>
                  <a:pt x="118850" y="1077831"/>
                  <a:pt x="76191" y="1069101"/>
                </a:cubicBezTo>
                <a:lnTo>
                  <a:pt x="0" y="1045451"/>
                </a:lnTo>
                <a:lnTo>
                  <a:pt x="0" y="0"/>
                </a:lnTo>
                <a:close/>
              </a:path>
            </a:pathLst>
          </a:custGeom>
        </p:spPr>
      </p:pic>
    </p:spTree>
    <p:custDataLst>
      <p:tags r:id="rId1"/>
    </p:custDataLst>
    <p:extLst>
      <p:ext uri="{BB962C8B-B14F-4D97-AF65-F5344CB8AC3E}">
        <p14:creationId xmlns:p14="http://schemas.microsoft.com/office/powerpoint/2010/main" val="299330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3F7E-FE0A-4A73-869C-D27F3CBCBB35}"/>
              </a:ext>
            </a:extLst>
          </p:cNvPr>
          <p:cNvSpPr>
            <a:spLocks noGrp="1"/>
          </p:cNvSpPr>
          <p:nvPr>
            <p:ph type="title"/>
          </p:nvPr>
        </p:nvSpPr>
        <p:spPr>
          <a:xfrm>
            <a:off x="2758440" y="37913"/>
            <a:ext cx="13167360" cy="1371600"/>
          </a:xfrm>
        </p:spPr>
        <p:txBody>
          <a:bodyPr>
            <a:normAutofit/>
          </a:bodyPr>
          <a:lstStyle/>
          <a:p>
            <a:pPr algn="l"/>
            <a:r>
              <a:rPr lang="en-US" sz="5400" dirty="0"/>
              <a:t>Recognized Copper Cable</a:t>
            </a:r>
          </a:p>
        </p:txBody>
      </p:sp>
      <p:sp>
        <p:nvSpPr>
          <p:cNvPr id="3" name="Content Placeholder 2">
            <a:extLst>
              <a:ext uri="{FF2B5EF4-FFF2-40B4-BE49-F238E27FC236}">
                <a16:creationId xmlns:a16="http://schemas.microsoft.com/office/drawing/2014/main" id="{24C08657-07D7-4A9E-8236-DED7860C1C3B}"/>
              </a:ext>
            </a:extLst>
          </p:cNvPr>
          <p:cNvSpPr>
            <a:spLocks noGrp="1"/>
          </p:cNvSpPr>
          <p:nvPr>
            <p:ph idx="1"/>
          </p:nvPr>
        </p:nvSpPr>
        <p:spPr>
          <a:xfrm>
            <a:off x="843104" y="1406911"/>
            <a:ext cx="13167360" cy="5431155"/>
          </a:xfrm>
        </p:spPr>
        <p:txBody>
          <a:bodyPr>
            <a:noAutofit/>
          </a:bodyPr>
          <a:lstStyle/>
          <a:p>
            <a:pPr>
              <a:lnSpc>
                <a:spcPts val="4000"/>
              </a:lnSpc>
              <a:spcBef>
                <a:spcPts val="960"/>
              </a:spcBef>
            </a:pPr>
            <a:r>
              <a:rPr lang="en-US" sz="3840" b="1" dirty="0"/>
              <a:t>TIA TSB-184-A-2017</a:t>
            </a:r>
          </a:p>
          <a:p>
            <a:pPr lvl="1">
              <a:lnSpc>
                <a:spcPts val="4000"/>
              </a:lnSpc>
              <a:spcBef>
                <a:spcPts val="960"/>
              </a:spcBef>
            </a:pPr>
            <a:r>
              <a:rPr lang="en-US" sz="3840" dirty="0"/>
              <a:t>Category 6A recommended</a:t>
            </a:r>
          </a:p>
          <a:p>
            <a:pPr>
              <a:lnSpc>
                <a:spcPts val="4000"/>
              </a:lnSpc>
              <a:spcBef>
                <a:spcPts val="960"/>
              </a:spcBef>
            </a:pPr>
            <a:r>
              <a:rPr lang="en-US" sz="3840" b="1" dirty="0"/>
              <a:t>TIA-862-B-2016</a:t>
            </a:r>
          </a:p>
          <a:p>
            <a:pPr lvl="1">
              <a:lnSpc>
                <a:spcPts val="4000"/>
              </a:lnSpc>
              <a:spcBef>
                <a:spcPts val="960"/>
              </a:spcBef>
            </a:pPr>
            <a:r>
              <a:rPr lang="en-US" sz="3840" dirty="0"/>
              <a:t>Category 6; category 6A recommended</a:t>
            </a:r>
          </a:p>
          <a:p>
            <a:pPr>
              <a:lnSpc>
                <a:spcPts val="4000"/>
              </a:lnSpc>
              <a:spcBef>
                <a:spcPts val="960"/>
              </a:spcBef>
            </a:pPr>
            <a:r>
              <a:rPr lang="en-US" sz="3840" b="1" dirty="0"/>
              <a:t>ISO/IEC 11801-6 Ed1.0</a:t>
            </a:r>
          </a:p>
          <a:p>
            <a:pPr lvl="1">
              <a:lnSpc>
                <a:spcPts val="4000"/>
              </a:lnSpc>
              <a:spcBef>
                <a:spcPts val="960"/>
              </a:spcBef>
            </a:pPr>
            <a:r>
              <a:rPr lang="en-US" sz="3840" dirty="0"/>
              <a:t>Class E</a:t>
            </a:r>
            <a:r>
              <a:rPr lang="en-US" sz="3840" baseline="-25000" dirty="0"/>
              <a:t>A</a:t>
            </a:r>
            <a:r>
              <a:rPr lang="en-US" sz="3840" dirty="0"/>
              <a:t> or higher</a:t>
            </a:r>
          </a:p>
          <a:p>
            <a:pPr>
              <a:lnSpc>
                <a:spcPts val="4000"/>
              </a:lnSpc>
              <a:spcBef>
                <a:spcPts val="960"/>
              </a:spcBef>
            </a:pPr>
            <a:r>
              <a:rPr lang="en-US" sz="3840" b="1" dirty="0"/>
              <a:t>BICSI 007-2017</a:t>
            </a:r>
          </a:p>
          <a:p>
            <a:pPr lvl="1">
              <a:lnSpc>
                <a:spcPts val="4000"/>
              </a:lnSpc>
              <a:spcBef>
                <a:spcPts val="960"/>
              </a:spcBef>
            </a:pPr>
            <a:r>
              <a:rPr lang="en-US" sz="3840" dirty="0"/>
              <a:t>Category 6A/Class E</a:t>
            </a:r>
            <a:r>
              <a:rPr lang="en-US" sz="3840" baseline="-25000" dirty="0"/>
              <a:t>A</a:t>
            </a:r>
            <a:r>
              <a:rPr lang="en-US" sz="3840" dirty="0"/>
              <a:t> or higher recommended</a:t>
            </a:r>
          </a:p>
        </p:txBody>
      </p:sp>
      <p:sp>
        <p:nvSpPr>
          <p:cNvPr id="7" name="Arrow: Pentagon 6">
            <a:extLst>
              <a:ext uri="{FF2B5EF4-FFF2-40B4-BE49-F238E27FC236}">
                <a16:creationId xmlns:a16="http://schemas.microsoft.com/office/drawing/2014/main" id="{2914F423-EF78-425C-AE6C-CCE00FDC06DD}"/>
              </a:ext>
            </a:extLst>
          </p:cNvPr>
          <p:cNvSpPr/>
          <p:nvPr/>
        </p:nvSpPr>
        <p:spPr>
          <a:xfrm>
            <a:off x="12031895" y="2474087"/>
            <a:ext cx="2218677" cy="356082"/>
          </a:xfrm>
          <a:prstGeom prst="homePlate">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en-US" sz="2160" dirty="0">
                <a:solidFill>
                  <a:prstClr val="white"/>
                </a:solidFill>
                <a:latin typeface="Calibri" panose="020F0502020204030204"/>
              </a:rPr>
              <a:t>Category 5e</a:t>
            </a:r>
          </a:p>
        </p:txBody>
      </p:sp>
      <p:sp>
        <p:nvSpPr>
          <p:cNvPr id="8" name="Arrow: Pentagon 7">
            <a:extLst>
              <a:ext uri="{FF2B5EF4-FFF2-40B4-BE49-F238E27FC236}">
                <a16:creationId xmlns:a16="http://schemas.microsoft.com/office/drawing/2014/main" id="{52B0AE4E-32E9-4443-85DF-0ABA087223FB}"/>
              </a:ext>
            </a:extLst>
          </p:cNvPr>
          <p:cNvSpPr/>
          <p:nvPr/>
        </p:nvSpPr>
        <p:spPr>
          <a:xfrm>
            <a:off x="12031897" y="1844004"/>
            <a:ext cx="2218677" cy="356082"/>
          </a:xfrm>
          <a:prstGeom prst="homePlate">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en-US" sz="2160" dirty="0">
                <a:solidFill>
                  <a:prstClr val="white"/>
                </a:solidFill>
                <a:latin typeface="Calibri" panose="020F0502020204030204"/>
              </a:rPr>
              <a:t>Shielded</a:t>
            </a:r>
          </a:p>
        </p:txBody>
      </p:sp>
      <p:sp>
        <p:nvSpPr>
          <p:cNvPr id="9" name="Arrow: Pentagon 8">
            <a:extLst>
              <a:ext uri="{FF2B5EF4-FFF2-40B4-BE49-F238E27FC236}">
                <a16:creationId xmlns:a16="http://schemas.microsoft.com/office/drawing/2014/main" id="{0AA701D3-AB34-4DFF-A7E9-AE9CF9D9708A}"/>
              </a:ext>
            </a:extLst>
          </p:cNvPr>
          <p:cNvSpPr/>
          <p:nvPr/>
        </p:nvSpPr>
        <p:spPr>
          <a:xfrm flipH="1">
            <a:off x="9813220" y="1505327"/>
            <a:ext cx="2218677" cy="356085"/>
          </a:xfrm>
          <a:prstGeom prst="homePlate">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en-US" sz="2160" dirty="0">
                <a:solidFill>
                  <a:prstClr val="white"/>
                </a:solidFill>
                <a:latin typeface="Calibri" panose="020F0502020204030204"/>
              </a:rPr>
              <a:t>UTP</a:t>
            </a:r>
          </a:p>
        </p:txBody>
      </p:sp>
      <p:sp>
        <p:nvSpPr>
          <p:cNvPr id="10" name="Arrow: Pentagon 9">
            <a:extLst>
              <a:ext uri="{FF2B5EF4-FFF2-40B4-BE49-F238E27FC236}">
                <a16:creationId xmlns:a16="http://schemas.microsoft.com/office/drawing/2014/main" id="{FC8F5BC9-AB5A-47A3-AED2-09A311FC284B}"/>
              </a:ext>
            </a:extLst>
          </p:cNvPr>
          <p:cNvSpPr/>
          <p:nvPr/>
        </p:nvSpPr>
        <p:spPr>
          <a:xfrm flipH="1">
            <a:off x="9813220" y="2136961"/>
            <a:ext cx="2218677" cy="345707"/>
          </a:xfrm>
          <a:prstGeom prst="homePlate">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en-US" sz="2160" dirty="0">
                <a:solidFill>
                  <a:prstClr val="white"/>
                </a:solidFill>
                <a:latin typeface="Calibri" panose="020F0502020204030204"/>
              </a:rPr>
              <a:t>Category 6A</a:t>
            </a:r>
          </a:p>
        </p:txBody>
      </p:sp>
      <p:sp>
        <p:nvSpPr>
          <p:cNvPr id="11" name="Arrow: Pentagon 10">
            <a:extLst>
              <a:ext uri="{FF2B5EF4-FFF2-40B4-BE49-F238E27FC236}">
                <a16:creationId xmlns:a16="http://schemas.microsoft.com/office/drawing/2014/main" id="{8E2BC59B-54F1-467E-A09F-2DE6910EDB8B}"/>
              </a:ext>
            </a:extLst>
          </p:cNvPr>
          <p:cNvSpPr/>
          <p:nvPr/>
        </p:nvSpPr>
        <p:spPr>
          <a:xfrm>
            <a:off x="12031897" y="1228869"/>
            <a:ext cx="2218677" cy="356083"/>
          </a:xfrm>
          <a:prstGeom prst="homePlate">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r>
              <a:rPr lang="en-US" sz="2160" dirty="0">
                <a:solidFill>
                  <a:prstClr val="white"/>
                </a:solidFill>
                <a:latin typeface="Calibri" panose="020F0502020204030204"/>
              </a:rPr>
              <a:t>Category 6</a:t>
            </a:r>
          </a:p>
        </p:txBody>
      </p:sp>
      <p:sp>
        <p:nvSpPr>
          <p:cNvPr id="12" name="Rectangle 11">
            <a:extLst>
              <a:ext uri="{FF2B5EF4-FFF2-40B4-BE49-F238E27FC236}">
                <a16:creationId xmlns:a16="http://schemas.microsoft.com/office/drawing/2014/main" id="{CD0E1D31-821A-493A-8925-EE2A7CEFE61A}"/>
              </a:ext>
            </a:extLst>
          </p:cNvPr>
          <p:cNvSpPr/>
          <p:nvPr/>
        </p:nvSpPr>
        <p:spPr>
          <a:xfrm>
            <a:off x="11921363" y="969819"/>
            <a:ext cx="221066" cy="6289966"/>
          </a:xfrm>
          <a:prstGeom prst="rect">
            <a:avLst/>
          </a:prstGeom>
          <a:solidFill>
            <a:schemeClr val="bg1">
              <a:lumMod val="65000"/>
            </a:schemeClr>
          </a:solidFill>
          <a:ln>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 name="Rectangle 12">
            <a:extLst>
              <a:ext uri="{FF2B5EF4-FFF2-40B4-BE49-F238E27FC236}">
                <a16:creationId xmlns:a16="http://schemas.microsoft.com/office/drawing/2014/main" id="{AE31A271-DC69-494F-BFCE-A6B5C38A7A1C}"/>
              </a:ext>
            </a:extLst>
          </p:cNvPr>
          <p:cNvSpPr/>
          <p:nvPr/>
        </p:nvSpPr>
        <p:spPr>
          <a:xfrm>
            <a:off x="11890059" y="881367"/>
            <a:ext cx="282893" cy="269603"/>
          </a:xfrm>
          <a:prstGeom prst="rect">
            <a:avLst/>
          </a:prstGeom>
          <a:solidFill>
            <a:schemeClr val="bg1">
              <a:lumMod val="65000"/>
            </a:schemeClr>
          </a:solidFill>
          <a:ln>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Tree>
    <p:extLst>
      <p:ext uri="{BB962C8B-B14F-4D97-AF65-F5344CB8AC3E}">
        <p14:creationId xmlns:p14="http://schemas.microsoft.com/office/powerpoint/2010/main" val="266444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Quiz Question</a:t>
            </a:r>
          </a:p>
        </p:txBody>
      </p:sp>
      <p:sp>
        <p:nvSpPr>
          <p:cNvPr id="5" name="Text Placeholder 4"/>
          <p:cNvSpPr>
            <a:spLocks noGrp="1"/>
          </p:cNvSpPr>
          <p:nvPr>
            <p:ph idx="1"/>
          </p:nvPr>
        </p:nvSpPr>
        <p:spPr/>
        <p:txBody>
          <a:bodyPr>
            <a:normAutofit/>
          </a:bodyPr>
          <a:lstStyle/>
          <a:p>
            <a:pPr marL="0" indent="0" algn="ctr">
              <a:buNone/>
            </a:pPr>
            <a:endParaRPr lang="en-US" sz="4800" dirty="0"/>
          </a:p>
          <a:p>
            <a:pPr marL="0" indent="0" algn="ctr">
              <a:buNone/>
            </a:pPr>
            <a:r>
              <a:rPr lang="en-US" sz="4800" dirty="0"/>
              <a:t>What is an MPTL?</a:t>
            </a:r>
          </a:p>
        </p:txBody>
      </p:sp>
      <p:sp>
        <p:nvSpPr>
          <p:cNvPr id="6" name="Text Placeholder 4"/>
          <p:cNvSpPr txBox="1">
            <a:spLocks/>
          </p:cNvSpPr>
          <p:nvPr/>
        </p:nvSpPr>
        <p:spPr bwMode="auto">
          <a:xfrm>
            <a:off x="2438400" y="4114800"/>
            <a:ext cx="10294621"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normAutofit/>
          </a:bodyPr>
          <a:lstStyle>
            <a:lvl1pPr marL="342900" indent="-342900" algn="l" rtl="0" eaLnBrk="0" fontAlgn="base" hangingPunct="0">
              <a:lnSpc>
                <a:spcPct val="95000"/>
              </a:lnSpc>
              <a:spcBef>
                <a:spcPts val="1480"/>
              </a:spcBef>
              <a:spcAft>
                <a:spcPct val="0"/>
              </a:spcAft>
              <a:buFont typeface="Arial" charset="0"/>
              <a:buChar char="•"/>
              <a:defRPr sz="2200" kern="1200">
                <a:solidFill>
                  <a:srgbClr val="435153"/>
                </a:solidFill>
                <a:latin typeface="+mj-lt"/>
                <a:ea typeface="+mn-ea"/>
                <a:cs typeface="+mn-cs"/>
              </a:defRPr>
            </a:lvl1pPr>
            <a:lvl2pPr marL="742950" indent="-285750" algn="l" rtl="0" eaLnBrk="0" fontAlgn="base" hangingPunct="0">
              <a:lnSpc>
                <a:spcPct val="95000"/>
              </a:lnSpc>
              <a:spcBef>
                <a:spcPts val="600"/>
              </a:spcBef>
              <a:spcAft>
                <a:spcPct val="0"/>
              </a:spcAft>
              <a:buFont typeface="Arial" charset="0"/>
              <a:buChar char="–"/>
              <a:defRPr sz="2200" kern="1200">
                <a:solidFill>
                  <a:srgbClr val="435153"/>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200" kern="1200">
                <a:solidFill>
                  <a:srgbClr val="435153"/>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435153"/>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dirty="0">
                <a:solidFill>
                  <a:srgbClr val="FF0000"/>
                </a:solidFill>
                <a:latin typeface="Calibri Light" panose="020F0302020204030204"/>
              </a:rPr>
              <a:t>A: Modular Plug Terminated Link</a:t>
            </a:r>
          </a:p>
          <a:p>
            <a:pPr marL="0" indent="0" algn="ctr">
              <a:buNone/>
            </a:pPr>
            <a:r>
              <a:rPr lang="en-US" sz="3600" i="1" dirty="0">
                <a:solidFill>
                  <a:srgbClr val="FF0000"/>
                </a:solidFill>
                <a:latin typeface="Calibri Light" panose="020F0302020204030204"/>
              </a:rPr>
              <a:t>Recognized by </a:t>
            </a:r>
            <a:r>
              <a:rPr lang="en-US" sz="3600" i="1" dirty="0">
                <a:solidFill>
                  <a:srgbClr val="FF0000"/>
                </a:solidFill>
              </a:rPr>
              <a:t>ANSI/TIA-568.2-D </a:t>
            </a:r>
          </a:p>
        </p:txBody>
      </p:sp>
    </p:spTree>
    <p:extLst>
      <p:ext uri="{BB962C8B-B14F-4D97-AF65-F5344CB8AC3E}">
        <p14:creationId xmlns:p14="http://schemas.microsoft.com/office/powerpoint/2010/main" val="256035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GB"/>
              <a:t>Modular Plug Terminated Link (MPTL)</a:t>
            </a:r>
            <a:endParaRPr lang="en-GB" dirty="0"/>
          </a:p>
        </p:txBody>
      </p:sp>
      <p:sp>
        <p:nvSpPr>
          <p:cNvPr id="3" name="Content Placeholder 2">
            <a:extLst>
              <a:ext uri="{FF2B5EF4-FFF2-40B4-BE49-F238E27FC236}">
                <a16:creationId xmlns:a16="http://schemas.microsoft.com/office/drawing/2014/main" id="{3C75BFBD-171C-4EC0-B1C4-9276EEFCBB37}"/>
              </a:ext>
            </a:extLst>
          </p:cNvPr>
          <p:cNvSpPr>
            <a:spLocks noGrp="1"/>
          </p:cNvSpPr>
          <p:nvPr>
            <p:ph idx="1"/>
          </p:nvPr>
        </p:nvSpPr>
        <p:spPr>
          <a:xfrm>
            <a:off x="731838" y="4997314"/>
            <a:ext cx="13624560" cy="2509362"/>
          </a:xfrm>
        </p:spPr>
        <p:txBody>
          <a:bodyPr>
            <a:noAutofit/>
          </a:bodyPr>
          <a:lstStyle/>
          <a:p>
            <a:r>
              <a:rPr lang="en-US" sz="2400" dirty="0"/>
              <a:t>Custom length, quick connections in the field for direction connection to devices</a:t>
            </a:r>
          </a:p>
          <a:p>
            <a:r>
              <a:rPr lang="en-US" sz="2400" dirty="0"/>
              <a:t>Improves performance and allows for more efficient power delivery by eliminating patch cords and outlets</a:t>
            </a:r>
          </a:p>
          <a:p>
            <a:r>
              <a:rPr lang="en-US" sz="2400" dirty="0"/>
              <a:t>Improves security for devices like surveillance cameras by eliminating exposed patch cords</a:t>
            </a:r>
          </a:p>
          <a:p>
            <a:endParaRPr lang="en-US" sz="2400" dirty="0"/>
          </a:p>
          <a:p>
            <a:pPr>
              <a:spcAft>
                <a:spcPts val="720"/>
              </a:spcAft>
            </a:pPr>
            <a:endParaRPr lang="en-US" sz="2400" dirty="0"/>
          </a:p>
        </p:txBody>
      </p:sp>
      <p:pic>
        <p:nvPicPr>
          <p:cNvPr id="7" name="Picture 6">
            <a:extLst>
              <a:ext uri="{FF2B5EF4-FFF2-40B4-BE49-F238E27FC236}">
                <a16:creationId xmlns:a16="http://schemas.microsoft.com/office/drawing/2014/main" id="{11EDA177-5EC2-4400-B9CC-53D5B9BC733C}"/>
              </a:ext>
            </a:extLst>
          </p:cNvPr>
          <p:cNvPicPr>
            <a:picLocks noChangeAspect="1"/>
          </p:cNvPicPr>
          <p:nvPr/>
        </p:nvPicPr>
        <p:blipFill>
          <a:blip r:embed="rId3"/>
          <a:stretch>
            <a:fillRect/>
          </a:stretch>
        </p:blipFill>
        <p:spPr>
          <a:xfrm>
            <a:off x="971540" y="1643558"/>
            <a:ext cx="12687319" cy="3353756"/>
          </a:xfrm>
          <a:prstGeom prst="rect">
            <a:avLst/>
          </a:prstGeom>
        </p:spPr>
      </p:pic>
    </p:spTree>
    <p:extLst>
      <p:ext uri="{BB962C8B-B14F-4D97-AF65-F5344CB8AC3E}">
        <p14:creationId xmlns:p14="http://schemas.microsoft.com/office/powerpoint/2010/main" val="371002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2F741E-2138-439A-A1BA-9A7A6D0A7EF7}"/>
              </a:ext>
            </a:extLst>
          </p:cNvPr>
          <p:cNvSpPr>
            <a:spLocks noGrp="1"/>
          </p:cNvSpPr>
          <p:nvPr>
            <p:ph type="title"/>
          </p:nvPr>
        </p:nvSpPr>
        <p:spPr>
          <a:xfrm>
            <a:off x="983719" y="190030"/>
            <a:ext cx="13166725" cy="1041400"/>
          </a:xfrm>
        </p:spPr>
        <p:txBody>
          <a:bodyPr>
            <a:normAutofit/>
          </a:bodyPr>
          <a:lstStyle/>
          <a:p>
            <a:r>
              <a:rPr lang="en-US" sz="5760" dirty="0"/>
              <a:t>What are the market drivers?</a:t>
            </a:r>
          </a:p>
        </p:txBody>
      </p:sp>
      <p:sp>
        <p:nvSpPr>
          <p:cNvPr id="2" name="Content Placeholder 1">
            <a:extLst>
              <a:ext uri="{FF2B5EF4-FFF2-40B4-BE49-F238E27FC236}">
                <a16:creationId xmlns:a16="http://schemas.microsoft.com/office/drawing/2014/main" id="{047D9D90-BEE7-406A-AA91-8C902EB172A2}"/>
              </a:ext>
            </a:extLst>
          </p:cNvPr>
          <p:cNvSpPr>
            <a:spLocks noGrp="1"/>
          </p:cNvSpPr>
          <p:nvPr>
            <p:ph idx="1"/>
          </p:nvPr>
        </p:nvSpPr>
        <p:spPr>
          <a:xfrm>
            <a:off x="1005842" y="2028827"/>
            <a:ext cx="10209392" cy="5230957"/>
          </a:xfrm>
        </p:spPr>
        <p:txBody>
          <a:bodyPr>
            <a:normAutofit fontScale="92500" lnSpcReduction="20000"/>
          </a:bodyPr>
          <a:lstStyle/>
          <a:p>
            <a:r>
              <a:rPr lang="en-US" sz="4100" dirty="0"/>
              <a:t>IoT and Intelligent Buildings are driving the proliferation of IP-based and </a:t>
            </a:r>
            <a:r>
              <a:rPr lang="en-US" sz="4100" dirty="0" err="1"/>
              <a:t>PoE</a:t>
            </a:r>
            <a:r>
              <a:rPr lang="en-US" sz="4100" dirty="0"/>
              <a:t>-based devices in the walls and ceilings of modern buildings</a:t>
            </a:r>
          </a:p>
          <a:p>
            <a:endParaRPr lang="en-US" sz="4100" dirty="0"/>
          </a:p>
          <a:p>
            <a:r>
              <a:rPr lang="en-US" sz="4100" dirty="0"/>
              <a:t>LED lights, security cameras, wireless access points, digital displays, distributed antenna systems (DAS), building automation control devices and more can be directly connected using plug-terminated links rather than via boxes, outlets and patch cords</a:t>
            </a:r>
          </a:p>
          <a:p>
            <a:endParaRPr lang="en-US" dirty="0"/>
          </a:p>
        </p:txBody>
      </p:sp>
      <p:grpSp>
        <p:nvGrpSpPr>
          <p:cNvPr id="15" name="Group 14">
            <a:extLst>
              <a:ext uri="{FF2B5EF4-FFF2-40B4-BE49-F238E27FC236}">
                <a16:creationId xmlns:a16="http://schemas.microsoft.com/office/drawing/2014/main" id="{58732FBA-2947-4C30-B456-48B1055C16FA}"/>
              </a:ext>
            </a:extLst>
          </p:cNvPr>
          <p:cNvGrpSpPr/>
          <p:nvPr/>
        </p:nvGrpSpPr>
        <p:grpSpPr>
          <a:xfrm>
            <a:off x="11215232" y="2028826"/>
            <a:ext cx="2503482" cy="4714875"/>
            <a:chOff x="6549392" y="750094"/>
            <a:chExt cx="2086234" cy="3929062"/>
          </a:xfrm>
        </p:grpSpPr>
        <p:pic>
          <p:nvPicPr>
            <p:cNvPr id="7" name="Picture 6">
              <a:extLst>
                <a:ext uri="{FF2B5EF4-FFF2-40B4-BE49-F238E27FC236}">
                  <a16:creationId xmlns:a16="http://schemas.microsoft.com/office/drawing/2014/main" id="{DDBC05B8-9A84-4A67-8588-3ACD98C7EF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3200" y="3323626"/>
              <a:ext cx="2082426" cy="1355530"/>
            </a:xfrm>
            <a:prstGeom prst="rect">
              <a:avLst/>
            </a:prstGeom>
          </p:spPr>
        </p:pic>
        <p:pic>
          <p:nvPicPr>
            <p:cNvPr id="11" name="Picture 10">
              <a:extLst>
                <a:ext uri="{FF2B5EF4-FFF2-40B4-BE49-F238E27FC236}">
                  <a16:creationId xmlns:a16="http://schemas.microsoft.com/office/drawing/2014/main" id="{B81F271E-66AC-463B-8F7B-E2386B729A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53200" y="750094"/>
              <a:ext cx="2082426" cy="1194236"/>
            </a:xfrm>
            <a:prstGeom prst="rect">
              <a:avLst/>
            </a:prstGeom>
          </p:spPr>
        </p:pic>
        <p:pic>
          <p:nvPicPr>
            <p:cNvPr id="9" name="Picture 8">
              <a:extLst>
                <a:ext uri="{FF2B5EF4-FFF2-40B4-BE49-F238E27FC236}">
                  <a16:creationId xmlns:a16="http://schemas.microsoft.com/office/drawing/2014/main" id="{51836C2A-7503-42FA-B2AB-B46DD27B7E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3200" y="1944330"/>
              <a:ext cx="2082426" cy="1388283"/>
            </a:xfrm>
            <a:prstGeom prst="rect">
              <a:avLst/>
            </a:prstGeom>
          </p:spPr>
        </p:pic>
        <p:sp>
          <p:nvSpPr>
            <p:cNvPr id="12" name="TextBox 11">
              <a:extLst>
                <a:ext uri="{FF2B5EF4-FFF2-40B4-BE49-F238E27FC236}">
                  <a16:creationId xmlns:a16="http://schemas.microsoft.com/office/drawing/2014/main" id="{CAB22D00-3D37-4348-96AB-7C50FD7D5DA4}"/>
                </a:ext>
              </a:extLst>
            </p:cNvPr>
            <p:cNvSpPr txBox="1"/>
            <p:nvPr/>
          </p:nvSpPr>
          <p:spPr>
            <a:xfrm>
              <a:off x="6549392" y="1585115"/>
              <a:ext cx="652156" cy="353943"/>
            </a:xfrm>
            <a:prstGeom prst="rect">
              <a:avLst/>
            </a:prstGeom>
            <a:noFill/>
          </p:spPr>
          <p:txBody>
            <a:bodyPr wrap="none" rtlCol="0">
              <a:spAutoFit/>
            </a:bodyPr>
            <a:lstStyle/>
            <a:p>
              <a:pPr defTabSz="1097280">
                <a:defRPr/>
              </a:pPr>
              <a:r>
                <a:rPr lang="en-US" sz="2160" b="1" dirty="0">
                  <a:solidFill>
                    <a:prstClr val="white"/>
                  </a:solidFill>
                  <a:latin typeface="Calibri" panose="020F0502020204030204"/>
                </a:rPr>
                <a:t>Wi-Fi</a:t>
              </a:r>
            </a:p>
          </p:txBody>
        </p:sp>
        <p:sp>
          <p:nvSpPr>
            <p:cNvPr id="13" name="TextBox 12">
              <a:extLst>
                <a:ext uri="{FF2B5EF4-FFF2-40B4-BE49-F238E27FC236}">
                  <a16:creationId xmlns:a16="http://schemas.microsoft.com/office/drawing/2014/main" id="{3250C583-836D-4F7F-A5B6-A9DEEEF2EDC3}"/>
                </a:ext>
              </a:extLst>
            </p:cNvPr>
            <p:cNvSpPr txBox="1"/>
            <p:nvPr/>
          </p:nvSpPr>
          <p:spPr>
            <a:xfrm>
              <a:off x="6549392" y="2865165"/>
              <a:ext cx="927337" cy="353943"/>
            </a:xfrm>
            <a:prstGeom prst="rect">
              <a:avLst/>
            </a:prstGeom>
            <a:noFill/>
          </p:spPr>
          <p:txBody>
            <a:bodyPr wrap="none" rtlCol="0">
              <a:spAutoFit/>
            </a:bodyPr>
            <a:lstStyle/>
            <a:p>
              <a:pPr defTabSz="1097280">
                <a:defRPr/>
              </a:pPr>
              <a:r>
                <a:rPr lang="en-US" sz="2160" b="1" dirty="0">
                  <a:solidFill>
                    <a:prstClr val="white"/>
                  </a:solidFill>
                  <a:latin typeface="Calibri" panose="020F0502020204030204"/>
                </a:rPr>
                <a:t>Security</a:t>
              </a:r>
            </a:p>
          </p:txBody>
        </p:sp>
        <p:sp>
          <p:nvSpPr>
            <p:cNvPr id="14" name="TextBox 13">
              <a:extLst>
                <a:ext uri="{FF2B5EF4-FFF2-40B4-BE49-F238E27FC236}">
                  <a16:creationId xmlns:a16="http://schemas.microsoft.com/office/drawing/2014/main" id="{396737DF-CC97-42DA-91BF-EAB1CAE64BC7}"/>
                </a:ext>
              </a:extLst>
            </p:cNvPr>
            <p:cNvSpPr txBox="1"/>
            <p:nvPr/>
          </p:nvSpPr>
          <p:spPr>
            <a:xfrm>
              <a:off x="6549392" y="3883605"/>
              <a:ext cx="751606" cy="630942"/>
            </a:xfrm>
            <a:prstGeom prst="rect">
              <a:avLst/>
            </a:prstGeom>
            <a:noFill/>
          </p:spPr>
          <p:txBody>
            <a:bodyPr wrap="square" rtlCol="0">
              <a:spAutoFit/>
            </a:bodyPr>
            <a:lstStyle/>
            <a:p>
              <a:pPr defTabSz="1097280">
                <a:defRPr/>
              </a:pPr>
              <a:r>
                <a:rPr lang="en-US" sz="2160" b="1" dirty="0">
                  <a:solidFill>
                    <a:prstClr val="white"/>
                  </a:solidFill>
                  <a:latin typeface="Calibri" panose="020F0502020204030204"/>
                </a:rPr>
                <a:t>LED Lights</a:t>
              </a:r>
            </a:p>
          </p:txBody>
        </p:sp>
      </p:grpSp>
    </p:spTree>
    <p:custDataLst>
      <p:tags r:id="rId1"/>
    </p:custDataLst>
    <p:extLst>
      <p:ext uri="{BB962C8B-B14F-4D97-AF65-F5344CB8AC3E}">
        <p14:creationId xmlns:p14="http://schemas.microsoft.com/office/powerpoint/2010/main" val="226962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2618720" cy="1590675"/>
          </a:xfrm>
        </p:spPr>
        <p:txBody>
          <a:bodyPr/>
          <a:lstStyle/>
          <a:p>
            <a:pPr algn="l"/>
            <a:r>
              <a:rPr lang="en-US" dirty="0"/>
              <a:t>Agenda</a:t>
            </a:r>
          </a:p>
        </p:txBody>
      </p:sp>
      <p:sp>
        <p:nvSpPr>
          <p:cNvPr id="3" name="Text Placeholder 2"/>
          <p:cNvSpPr>
            <a:spLocks noGrp="1"/>
          </p:cNvSpPr>
          <p:nvPr>
            <p:ph idx="1"/>
          </p:nvPr>
        </p:nvSpPr>
        <p:spPr>
          <a:xfrm>
            <a:off x="381000" y="2161302"/>
            <a:ext cx="12618720" cy="5221606"/>
          </a:xfrm>
        </p:spPr>
        <p:txBody>
          <a:bodyPr>
            <a:normAutofit/>
          </a:bodyPr>
          <a:lstStyle/>
          <a:p>
            <a:r>
              <a:rPr lang="en-US" dirty="0"/>
              <a:t>Elements of Infrastructure</a:t>
            </a:r>
          </a:p>
          <a:p>
            <a:r>
              <a:rPr lang="en-US" dirty="0"/>
              <a:t>Standards &amp; Resources</a:t>
            </a:r>
          </a:p>
          <a:p>
            <a:r>
              <a:rPr lang="en-US" dirty="0"/>
              <a:t>Design Considerations</a:t>
            </a:r>
          </a:p>
          <a:p>
            <a:r>
              <a:rPr lang="en-US" dirty="0"/>
              <a:t>Remote Powering &amp; Effects on Cabling</a:t>
            </a:r>
          </a:p>
          <a:p>
            <a:r>
              <a:rPr lang="en-US" dirty="0"/>
              <a:t>Different Cabling Layouts</a:t>
            </a:r>
          </a:p>
          <a:p>
            <a:pPr marL="0" indent="0">
              <a:buNone/>
            </a:pPr>
            <a:endParaRPr lang="en-US" dirty="0"/>
          </a:p>
          <a:p>
            <a:pPr marL="0" indent="0">
              <a:buNone/>
            </a:pPr>
            <a:endParaRPr lang="en-US" dirty="0"/>
          </a:p>
          <a:p>
            <a:pPr marL="0" indent="0">
              <a:buNone/>
            </a:pPr>
            <a:endParaRPr lang="en-US" dirty="0"/>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141" y="1495344"/>
            <a:ext cx="4753209" cy="327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00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Quiz Question</a:t>
            </a:r>
          </a:p>
        </p:txBody>
      </p:sp>
      <p:sp>
        <p:nvSpPr>
          <p:cNvPr id="5" name="Text Placeholder 4"/>
          <p:cNvSpPr>
            <a:spLocks noGrp="1"/>
          </p:cNvSpPr>
          <p:nvPr>
            <p:ph idx="1"/>
          </p:nvPr>
        </p:nvSpPr>
        <p:spPr/>
        <p:txBody>
          <a:bodyPr>
            <a:normAutofit/>
          </a:bodyPr>
          <a:lstStyle/>
          <a:p>
            <a:pPr marL="0" indent="0" algn="ctr">
              <a:buNone/>
            </a:pPr>
            <a:endParaRPr lang="en-US" sz="4800" dirty="0"/>
          </a:p>
          <a:p>
            <a:pPr marL="0" indent="0" algn="ctr">
              <a:buNone/>
            </a:pPr>
            <a:r>
              <a:rPr lang="en-US" sz="4800" dirty="0"/>
              <a:t>What are the four IEEE PoE power levels (W)?</a:t>
            </a:r>
          </a:p>
        </p:txBody>
      </p:sp>
      <p:sp>
        <p:nvSpPr>
          <p:cNvPr id="6" name="Text Placeholder 4"/>
          <p:cNvSpPr txBox="1">
            <a:spLocks/>
          </p:cNvSpPr>
          <p:nvPr/>
        </p:nvSpPr>
        <p:spPr bwMode="auto">
          <a:xfrm>
            <a:off x="2141219" y="4297680"/>
            <a:ext cx="10294621" cy="7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normAutofit lnSpcReduction="10000"/>
          </a:bodyPr>
          <a:lstStyle>
            <a:lvl1pPr marL="342900" indent="-342900" algn="l" rtl="0" eaLnBrk="0" fontAlgn="base" hangingPunct="0">
              <a:lnSpc>
                <a:spcPct val="95000"/>
              </a:lnSpc>
              <a:spcBef>
                <a:spcPts val="1480"/>
              </a:spcBef>
              <a:spcAft>
                <a:spcPct val="0"/>
              </a:spcAft>
              <a:buFont typeface="Arial" charset="0"/>
              <a:buChar char="•"/>
              <a:defRPr sz="2200" kern="1200">
                <a:solidFill>
                  <a:srgbClr val="435153"/>
                </a:solidFill>
                <a:latin typeface="+mj-lt"/>
                <a:ea typeface="+mn-ea"/>
                <a:cs typeface="+mn-cs"/>
              </a:defRPr>
            </a:lvl1pPr>
            <a:lvl2pPr marL="742950" indent="-285750" algn="l" rtl="0" eaLnBrk="0" fontAlgn="base" hangingPunct="0">
              <a:lnSpc>
                <a:spcPct val="95000"/>
              </a:lnSpc>
              <a:spcBef>
                <a:spcPts val="600"/>
              </a:spcBef>
              <a:spcAft>
                <a:spcPct val="0"/>
              </a:spcAft>
              <a:buFont typeface="Arial" charset="0"/>
              <a:buChar char="–"/>
              <a:defRPr sz="2200" kern="1200">
                <a:solidFill>
                  <a:srgbClr val="435153"/>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200" kern="1200">
                <a:solidFill>
                  <a:srgbClr val="435153"/>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435153"/>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097280">
              <a:spcBef>
                <a:spcPts val="1776"/>
              </a:spcBef>
              <a:buNone/>
              <a:defRPr/>
            </a:pPr>
            <a:r>
              <a:rPr lang="en-US" sz="4800" dirty="0">
                <a:solidFill>
                  <a:srgbClr val="FF0000"/>
                </a:solidFill>
                <a:latin typeface="Calibri Light" panose="020F0302020204030204"/>
              </a:rPr>
              <a:t>A: 15, 30, 60, 90</a:t>
            </a:r>
          </a:p>
        </p:txBody>
      </p:sp>
    </p:spTree>
    <p:extLst>
      <p:ext uri="{BB962C8B-B14F-4D97-AF65-F5344CB8AC3E}">
        <p14:creationId xmlns:p14="http://schemas.microsoft.com/office/powerpoint/2010/main" val="103757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78" y="219989"/>
            <a:ext cx="13167360" cy="1371600"/>
          </a:xfrm>
        </p:spPr>
        <p:txBody>
          <a:bodyPr>
            <a:normAutofit/>
          </a:bodyPr>
          <a:lstStyle/>
          <a:p>
            <a:r>
              <a:rPr lang="en-US" sz="5760" dirty="0"/>
              <a:t>Existing IEEE  </a:t>
            </a:r>
            <a:r>
              <a:rPr lang="en-US" sz="5760" dirty="0" err="1"/>
              <a:t>PoE</a:t>
            </a:r>
            <a:r>
              <a:rPr lang="en-US" sz="5760" dirty="0"/>
              <a:t> Applications</a:t>
            </a:r>
          </a:p>
        </p:txBody>
      </p:sp>
      <p:graphicFrame>
        <p:nvGraphicFramePr>
          <p:cNvPr id="4" name="Table 3"/>
          <p:cNvGraphicFramePr>
            <a:graphicFrameLocks noGrp="1"/>
          </p:cNvGraphicFramePr>
          <p:nvPr>
            <p:extLst>
              <p:ext uri="{D42A27DB-BD31-4B8C-83A1-F6EECF244321}">
                <p14:modId xmlns:p14="http://schemas.microsoft.com/office/powerpoint/2010/main" val="2832979123"/>
              </p:ext>
            </p:extLst>
          </p:nvPr>
        </p:nvGraphicFramePr>
        <p:xfrm>
          <a:off x="1709874" y="1591589"/>
          <a:ext cx="11870067" cy="5205977"/>
        </p:xfrm>
        <a:graphic>
          <a:graphicData uri="http://schemas.openxmlformats.org/drawingml/2006/table">
            <a:tbl>
              <a:tblPr firstRow="1" bandRow="1">
                <a:tableStyleId>{8799B23B-EC83-4686-B30A-512413B5E67A}</a:tableStyleId>
              </a:tblPr>
              <a:tblGrid>
                <a:gridCol w="3345422">
                  <a:extLst>
                    <a:ext uri="{9D8B030D-6E8A-4147-A177-3AD203B41FA5}">
                      <a16:colId xmlns:a16="http://schemas.microsoft.com/office/drawing/2014/main" val="20000"/>
                    </a:ext>
                  </a:extLst>
                </a:gridCol>
                <a:gridCol w="2589611">
                  <a:extLst>
                    <a:ext uri="{9D8B030D-6E8A-4147-A177-3AD203B41FA5}">
                      <a16:colId xmlns:a16="http://schemas.microsoft.com/office/drawing/2014/main" val="20001"/>
                    </a:ext>
                  </a:extLst>
                </a:gridCol>
                <a:gridCol w="2967517">
                  <a:extLst>
                    <a:ext uri="{9D8B030D-6E8A-4147-A177-3AD203B41FA5}">
                      <a16:colId xmlns:a16="http://schemas.microsoft.com/office/drawing/2014/main" val="20002"/>
                    </a:ext>
                  </a:extLst>
                </a:gridCol>
                <a:gridCol w="2967517">
                  <a:extLst>
                    <a:ext uri="{9D8B030D-6E8A-4147-A177-3AD203B41FA5}">
                      <a16:colId xmlns:a16="http://schemas.microsoft.com/office/drawing/2014/main" val="20003"/>
                    </a:ext>
                  </a:extLst>
                </a:gridCol>
              </a:tblGrid>
              <a:tr h="866541">
                <a:tc>
                  <a:txBody>
                    <a:bodyPr/>
                    <a:lstStyle/>
                    <a:p>
                      <a:pPr algn="ctr"/>
                      <a:endParaRPr lang="en-US" sz="2200" dirty="0"/>
                    </a:p>
                  </a:txBody>
                  <a:tcPr marL="109728" marR="109728" marT="54864" marB="54864" anchor="ctr"/>
                </a:tc>
                <a:tc>
                  <a:txBody>
                    <a:bodyPr/>
                    <a:lstStyle/>
                    <a:p>
                      <a:pPr algn="ctr"/>
                      <a:r>
                        <a:rPr lang="en-US" sz="2200" dirty="0"/>
                        <a:t>Minimum Power at PSE Output</a:t>
                      </a:r>
                    </a:p>
                  </a:txBody>
                  <a:tcPr marL="109728" marR="109728" marT="54864" marB="54864" anchor="ctr"/>
                </a:tc>
                <a:tc>
                  <a:txBody>
                    <a:bodyPr/>
                    <a:lstStyle/>
                    <a:p>
                      <a:pPr algn="ctr"/>
                      <a:r>
                        <a:rPr lang="en-US" sz="2200" dirty="0"/>
                        <a:t>Number of Pairs</a:t>
                      </a:r>
                    </a:p>
                  </a:txBody>
                  <a:tcPr marL="109728" marR="109728" marT="54864" marB="54864" anchor="ctr"/>
                </a:tc>
                <a:tc>
                  <a:txBody>
                    <a:bodyPr/>
                    <a:lstStyle/>
                    <a:p>
                      <a:pPr algn="ctr"/>
                      <a:r>
                        <a:rPr lang="en-US" sz="2200" dirty="0"/>
                        <a:t>Maximum Current </a:t>
                      </a:r>
                      <a:r>
                        <a:rPr lang="en-US" sz="2200" u="sng" dirty="0"/>
                        <a:t>Per PAIR</a:t>
                      </a:r>
                    </a:p>
                  </a:txBody>
                  <a:tcPr marL="109728" marR="109728" marT="54864" marB="54864" anchor="ctr"/>
                </a:tc>
                <a:extLst>
                  <a:ext uri="{0D108BD9-81ED-4DB2-BD59-A6C34878D82A}">
                    <a16:rowId xmlns:a16="http://schemas.microsoft.com/office/drawing/2014/main" val="10000"/>
                  </a:ext>
                </a:extLst>
              </a:tr>
              <a:tr h="866541">
                <a:tc>
                  <a:txBody>
                    <a:bodyPr/>
                    <a:lstStyle/>
                    <a:p>
                      <a:pPr algn="ctr"/>
                      <a:r>
                        <a:rPr lang="en-US" sz="2200" dirty="0"/>
                        <a:t>Power over</a:t>
                      </a:r>
                      <a:r>
                        <a:rPr lang="en-US" sz="2200" baseline="0" dirty="0"/>
                        <a:t> Ethernet</a:t>
                      </a:r>
                      <a:br>
                        <a:rPr lang="en-US" sz="2200" baseline="0" dirty="0"/>
                      </a:br>
                      <a:r>
                        <a:rPr lang="en-US" sz="2200" baseline="0" dirty="0"/>
                        <a:t>(Type 1)</a:t>
                      </a:r>
                      <a:endParaRPr lang="en-US" sz="2200" dirty="0"/>
                    </a:p>
                  </a:txBody>
                  <a:tcPr marL="109728" marR="109728" marT="54864" marB="54864"/>
                </a:tc>
                <a:tc>
                  <a:txBody>
                    <a:bodyPr/>
                    <a:lstStyle/>
                    <a:p>
                      <a:pPr algn="ctr"/>
                      <a:r>
                        <a:rPr lang="en-US" sz="2200" dirty="0"/>
                        <a:t>15.4 W</a:t>
                      </a:r>
                    </a:p>
                  </a:txBody>
                  <a:tcPr marL="109728" marR="109728" marT="54864" marB="54864" anchor="ctr"/>
                </a:tc>
                <a:tc>
                  <a:txBody>
                    <a:bodyPr/>
                    <a:lstStyle/>
                    <a:p>
                      <a:pPr algn="ctr"/>
                      <a:r>
                        <a:rPr lang="en-US" sz="2200" dirty="0"/>
                        <a:t>2-pairs</a:t>
                      </a:r>
                    </a:p>
                  </a:txBody>
                  <a:tcPr marL="109728" marR="109728" marT="54864" marB="54864" anchor="ctr"/>
                </a:tc>
                <a:tc>
                  <a:txBody>
                    <a:bodyPr/>
                    <a:lstStyle/>
                    <a:p>
                      <a:pPr algn="ctr"/>
                      <a:r>
                        <a:rPr lang="en-US" sz="2200" dirty="0"/>
                        <a:t>350</a:t>
                      </a:r>
                      <a:r>
                        <a:rPr lang="en-US" sz="2200" baseline="0" dirty="0"/>
                        <a:t> mA (.35 Amp)</a:t>
                      </a:r>
                      <a:endParaRPr lang="en-US" sz="2200" dirty="0"/>
                    </a:p>
                  </a:txBody>
                  <a:tcPr marL="109728" marR="109728" marT="54864" marB="54864" anchor="ctr"/>
                </a:tc>
                <a:extLst>
                  <a:ext uri="{0D108BD9-81ED-4DB2-BD59-A6C34878D82A}">
                    <a16:rowId xmlns:a16="http://schemas.microsoft.com/office/drawing/2014/main" val="10001"/>
                  </a:ext>
                </a:extLst>
              </a:tr>
              <a:tr h="873272">
                <a:tc>
                  <a:txBody>
                    <a:bodyPr/>
                    <a:lstStyle/>
                    <a:p>
                      <a:pPr algn="ctr"/>
                      <a:r>
                        <a:rPr lang="en-US" sz="2200" dirty="0"/>
                        <a:t>Power over Ethernet Plus</a:t>
                      </a:r>
                      <a:br>
                        <a:rPr lang="en-US" sz="2200" dirty="0"/>
                      </a:br>
                      <a:r>
                        <a:rPr lang="en-US" sz="2200" dirty="0"/>
                        <a:t>(Type 2)</a:t>
                      </a:r>
                    </a:p>
                  </a:txBody>
                  <a:tcPr marL="109728" marR="109728" marT="54864" marB="54864"/>
                </a:tc>
                <a:tc>
                  <a:txBody>
                    <a:bodyPr/>
                    <a:lstStyle/>
                    <a:p>
                      <a:pPr algn="ctr"/>
                      <a:r>
                        <a:rPr lang="en-US" sz="2200" dirty="0"/>
                        <a:t>30.0 W</a:t>
                      </a:r>
                    </a:p>
                  </a:txBody>
                  <a:tcPr marL="109728" marR="109728" marT="54864" marB="54864" anchor="ctr"/>
                </a:tc>
                <a:tc>
                  <a:txBody>
                    <a:bodyPr/>
                    <a:lstStyle/>
                    <a:p>
                      <a:pPr algn="ctr"/>
                      <a:r>
                        <a:rPr lang="en-US" sz="2200" dirty="0"/>
                        <a:t>2-pairs</a:t>
                      </a:r>
                    </a:p>
                  </a:txBody>
                  <a:tcPr marL="109728" marR="109728" marT="54864" marB="54864" anchor="ctr"/>
                </a:tc>
                <a:tc>
                  <a:txBody>
                    <a:bodyPr/>
                    <a:lstStyle/>
                    <a:p>
                      <a:pPr algn="ctr"/>
                      <a:r>
                        <a:rPr lang="en-US" sz="2200" dirty="0"/>
                        <a:t>600 mA (.6 Amp)</a:t>
                      </a:r>
                    </a:p>
                  </a:txBody>
                  <a:tcPr marL="109728" marR="109728" marT="54864" marB="54864" anchor="ctr"/>
                </a:tc>
                <a:extLst>
                  <a:ext uri="{0D108BD9-81ED-4DB2-BD59-A6C34878D82A}">
                    <a16:rowId xmlns:a16="http://schemas.microsoft.com/office/drawing/2014/main" val="10002"/>
                  </a:ext>
                </a:extLst>
              </a:tr>
              <a:tr h="866541">
                <a:tc>
                  <a:txBody>
                    <a:bodyPr/>
                    <a:lstStyle/>
                    <a:p>
                      <a:pPr algn="ctr"/>
                      <a:r>
                        <a:rPr lang="en-US" sz="2200" dirty="0">
                          <a:solidFill>
                            <a:schemeClr val="tx1"/>
                          </a:solidFill>
                        </a:rPr>
                        <a:t>4-pair</a:t>
                      </a:r>
                      <a:r>
                        <a:rPr lang="en-US" sz="2200" baseline="0" dirty="0">
                          <a:solidFill>
                            <a:schemeClr val="tx1"/>
                          </a:solidFill>
                        </a:rPr>
                        <a:t> PoE</a:t>
                      </a:r>
                      <a:br>
                        <a:rPr lang="en-US" sz="2200" baseline="0" dirty="0">
                          <a:solidFill>
                            <a:schemeClr val="tx1"/>
                          </a:solidFill>
                        </a:rPr>
                      </a:br>
                      <a:r>
                        <a:rPr lang="en-US" sz="2200" baseline="0" dirty="0">
                          <a:solidFill>
                            <a:schemeClr val="tx1"/>
                          </a:solidFill>
                        </a:rPr>
                        <a:t>(Type 3)</a:t>
                      </a:r>
                      <a:endParaRPr lang="en-US" sz="2200" dirty="0">
                        <a:solidFill>
                          <a:schemeClr val="tx1"/>
                        </a:solidFill>
                      </a:endParaRPr>
                    </a:p>
                  </a:txBody>
                  <a:tcPr marL="109728" marR="109728" marT="54864" marB="54864"/>
                </a:tc>
                <a:tc>
                  <a:txBody>
                    <a:bodyPr/>
                    <a:lstStyle/>
                    <a:p>
                      <a:pPr algn="ctr"/>
                      <a:r>
                        <a:rPr lang="en-US" sz="2200" dirty="0">
                          <a:solidFill>
                            <a:schemeClr val="tx1"/>
                          </a:solidFill>
                        </a:rPr>
                        <a:t>60.0 W</a:t>
                      </a:r>
                    </a:p>
                  </a:txBody>
                  <a:tcPr marL="109728" marR="109728" marT="54864" marB="54864" anchor="ctr"/>
                </a:tc>
                <a:tc>
                  <a:txBody>
                    <a:bodyPr/>
                    <a:lstStyle/>
                    <a:p>
                      <a:pPr algn="ctr"/>
                      <a:r>
                        <a:rPr lang="en-US" sz="2200" dirty="0">
                          <a:solidFill>
                            <a:schemeClr val="tx1"/>
                          </a:solidFill>
                        </a:rPr>
                        <a:t>4-pairs</a:t>
                      </a:r>
                    </a:p>
                  </a:txBody>
                  <a:tcPr marL="109728" marR="109728" marT="54864" marB="54864" anchor="ctr"/>
                </a:tc>
                <a:tc>
                  <a:txBody>
                    <a:bodyPr/>
                    <a:lstStyle/>
                    <a:p>
                      <a:pPr algn="ctr"/>
                      <a:r>
                        <a:rPr lang="en-US" sz="2200" dirty="0">
                          <a:solidFill>
                            <a:schemeClr val="tx1"/>
                          </a:solidFill>
                        </a:rPr>
                        <a:t>600 mA (.6 Amp)</a:t>
                      </a:r>
                    </a:p>
                  </a:txBody>
                  <a:tcPr marL="109728" marR="109728" marT="54864" marB="54864" anchor="ctr"/>
                </a:tc>
                <a:extLst>
                  <a:ext uri="{0D108BD9-81ED-4DB2-BD59-A6C34878D82A}">
                    <a16:rowId xmlns:a16="http://schemas.microsoft.com/office/drawing/2014/main" val="10003"/>
                  </a:ext>
                </a:extLst>
              </a:tr>
              <a:tr h="866541">
                <a:tc>
                  <a:txBody>
                    <a:bodyPr/>
                    <a:lstStyle/>
                    <a:p>
                      <a:pPr algn="ctr"/>
                      <a:r>
                        <a:rPr lang="en-US" sz="2200" dirty="0">
                          <a:solidFill>
                            <a:schemeClr val="tx1"/>
                          </a:solidFill>
                        </a:rPr>
                        <a:t>4-pair</a:t>
                      </a:r>
                      <a:r>
                        <a:rPr lang="en-US" sz="2200" baseline="0" dirty="0">
                          <a:solidFill>
                            <a:schemeClr val="tx1"/>
                          </a:solidFill>
                        </a:rPr>
                        <a:t> PoE</a:t>
                      </a:r>
                      <a:br>
                        <a:rPr lang="en-US" sz="2200" baseline="0" dirty="0">
                          <a:solidFill>
                            <a:schemeClr val="tx1"/>
                          </a:solidFill>
                        </a:rPr>
                      </a:br>
                      <a:r>
                        <a:rPr lang="en-US" sz="2200" baseline="0" dirty="0">
                          <a:solidFill>
                            <a:schemeClr val="tx1"/>
                          </a:solidFill>
                        </a:rPr>
                        <a:t>(Type 4)</a:t>
                      </a:r>
                      <a:endParaRPr lang="en-US" sz="2200" dirty="0">
                        <a:solidFill>
                          <a:schemeClr val="tx1"/>
                        </a:solidFill>
                      </a:endParaRPr>
                    </a:p>
                  </a:txBody>
                  <a:tcPr marL="109728" marR="109728" marT="54864" marB="54864"/>
                </a:tc>
                <a:tc>
                  <a:txBody>
                    <a:bodyPr/>
                    <a:lstStyle/>
                    <a:p>
                      <a:pPr algn="ctr"/>
                      <a:r>
                        <a:rPr lang="en-US" sz="2200" dirty="0">
                          <a:solidFill>
                            <a:schemeClr val="tx1"/>
                          </a:solidFill>
                        </a:rPr>
                        <a:t>90.0 W</a:t>
                      </a:r>
                    </a:p>
                  </a:txBody>
                  <a:tcPr marL="109728" marR="109728" marT="54864" marB="54864" anchor="ctr"/>
                </a:tc>
                <a:tc>
                  <a:txBody>
                    <a:bodyPr/>
                    <a:lstStyle/>
                    <a:p>
                      <a:pPr algn="ctr"/>
                      <a:r>
                        <a:rPr lang="en-US" sz="2200" dirty="0">
                          <a:solidFill>
                            <a:schemeClr val="tx1"/>
                          </a:solidFill>
                        </a:rPr>
                        <a:t>4-pairs</a:t>
                      </a:r>
                    </a:p>
                  </a:txBody>
                  <a:tcPr marL="109728" marR="109728" marT="54864" marB="54864" anchor="ctr"/>
                </a:tc>
                <a:tc>
                  <a:txBody>
                    <a:bodyPr/>
                    <a:lstStyle/>
                    <a:p>
                      <a:pPr algn="ctr"/>
                      <a:r>
                        <a:rPr lang="en-US" sz="2200" dirty="0">
                          <a:solidFill>
                            <a:schemeClr val="tx1"/>
                          </a:solidFill>
                        </a:rPr>
                        <a:t>960 mA (.96 Amp) </a:t>
                      </a:r>
                    </a:p>
                  </a:txBody>
                  <a:tcPr marL="109728" marR="109728" marT="54864" marB="54864" anchor="ctr"/>
                </a:tc>
                <a:extLst>
                  <a:ext uri="{0D108BD9-81ED-4DB2-BD59-A6C34878D82A}">
                    <a16:rowId xmlns:a16="http://schemas.microsoft.com/office/drawing/2014/main" val="4166120914"/>
                  </a:ext>
                </a:extLst>
              </a:tr>
              <a:tr h="866541">
                <a:tc>
                  <a:txBody>
                    <a:bodyPr/>
                    <a:lstStyle/>
                    <a:p>
                      <a:pPr algn="ctr"/>
                      <a:r>
                        <a:rPr lang="en-US" sz="2200" dirty="0"/>
                        <a:t>Power over </a:t>
                      </a:r>
                      <a:r>
                        <a:rPr lang="en-US" sz="2200" dirty="0" err="1"/>
                        <a:t>HDBase</a:t>
                      </a:r>
                      <a:r>
                        <a:rPr lang="en-US" sz="2200" dirty="0"/>
                        <a:t>-T</a:t>
                      </a:r>
                      <a:br>
                        <a:rPr lang="en-US" sz="2200" dirty="0"/>
                      </a:br>
                      <a:r>
                        <a:rPr lang="en-US" sz="2200" dirty="0"/>
                        <a:t>(POH)</a:t>
                      </a:r>
                    </a:p>
                  </a:txBody>
                  <a:tcPr marL="109728" marR="109728" marT="54864" marB="54864"/>
                </a:tc>
                <a:tc>
                  <a:txBody>
                    <a:bodyPr/>
                    <a:lstStyle/>
                    <a:p>
                      <a:pPr algn="ctr"/>
                      <a:r>
                        <a:rPr lang="en-US" sz="2200" dirty="0"/>
                        <a:t>100.0 W</a:t>
                      </a:r>
                    </a:p>
                  </a:txBody>
                  <a:tcPr marL="109728" marR="109728" marT="54864" marB="54864" anchor="ctr"/>
                </a:tc>
                <a:tc>
                  <a:txBody>
                    <a:bodyPr/>
                    <a:lstStyle/>
                    <a:p>
                      <a:pPr algn="ctr"/>
                      <a:r>
                        <a:rPr lang="en-US" sz="2200" dirty="0"/>
                        <a:t>4-pairs</a:t>
                      </a:r>
                    </a:p>
                  </a:txBody>
                  <a:tcPr marL="109728" marR="109728" marT="54864" marB="54864" anchor="ctr"/>
                </a:tc>
                <a:tc>
                  <a:txBody>
                    <a:bodyPr/>
                    <a:lstStyle/>
                    <a:p>
                      <a:pPr algn="ctr"/>
                      <a:r>
                        <a:rPr lang="en-US" sz="2200" dirty="0"/>
                        <a:t>960 mA </a:t>
                      </a:r>
                      <a:r>
                        <a:rPr lang="en-US" sz="2200" dirty="0">
                          <a:solidFill>
                            <a:schemeClr val="tx1"/>
                          </a:solidFill>
                        </a:rPr>
                        <a:t>(.96 Amp) </a:t>
                      </a:r>
                      <a:endParaRPr lang="en-US" sz="2200" dirty="0"/>
                    </a:p>
                  </a:txBody>
                  <a:tcPr marL="109728" marR="109728" marT="54864" marB="54864" anchor="ctr"/>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139C056B-2141-4D40-AA17-5C2FBFD39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1591589"/>
            <a:ext cx="1447800" cy="831506"/>
          </a:xfrm>
          <a:prstGeom prst="rect">
            <a:avLst/>
          </a:prstGeom>
        </p:spPr>
      </p:pic>
    </p:spTree>
    <p:custDataLst>
      <p:tags r:id="rId1"/>
    </p:custDataLst>
    <p:extLst>
      <p:ext uri="{BB962C8B-B14F-4D97-AF65-F5344CB8AC3E}">
        <p14:creationId xmlns:p14="http://schemas.microsoft.com/office/powerpoint/2010/main" val="1613114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16" y="-228600"/>
            <a:ext cx="7918384" cy="2031354"/>
          </a:xfrm>
        </p:spPr>
        <p:txBody>
          <a:bodyPr>
            <a:normAutofit/>
          </a:bodyPr>
          <a:lstStyle/>
          <a:p>
            <a:pPr algn="l">
              <a:lnSpc>
                <a:spcPct val="90000"/>
              </a:lnSpc>
            </a:pPr>
            <a:r>
              <a:rPr lang="en-US" sz="5400" dirty="0"/>
              <a:t>Implications of Remote Powering</a:t>
            </a:r>
          </a:p>
        </p:txBody>
      </p:sp>
      <p:sp>
        <p:nvSpPr>
          <p:cNvPr id="3" name="Content Placeholder 2"/>
          <p:cNvSpPr>
            <a:spLocks noGrp="1"/>
          </p:cNvSpPr>
          <p:nvPr>
            <p:ph idx="1"/>
          </p:nvPr>
        </p:nvSpPr>
        <p:spPr>
          <a:xfrm>
            <a:off x="592462" y="2362967"/>
            <a:ext cx="6144136" cy="4154674"/>
          </a:xfrm>
        </p:spPr>
        <p:txBody>
          <a:bodyPr>
            <a:normAutofit/>
          </a:bodyPr>
          <a:lstStyle/>
          <a:p>
            <a:pPr>
              <a:spcBef>
                <a:spcPts val="1920"/>
              </a:spcBef>
            </a:pPr>
            <a:r>
              <a:rPr lang="en-US" sz="3200" dirty="0"/>
              <a:t>Heat builds-up within cable bundles</a:t>
            </a:r>
          </a:p>
          <a:p>
            <a:pPr>
              <a:spcBef>
                <a:spcPts val="1920"/>
              </a:spcBef>
            </a:pPr>
            <a:r>
              <a:rPr lang="en-US" sz="3200" dirty="0"/>
              <a:t>Contact arcing occurs when un-mating pairs under load and may affect connecting hardware reliability</a:t>
            </a:r>
          </a:p>
        </p:txBody>
      </p:sp>
      <p:pic>
        <p:nvPicPr>
          <p:cNvPr id="7" name="Picture 6" descr="A picture containing object&#10;&#10;Description generated with high confidence">
            <a:extLst>
              <a:ext uri="{FF2B5EF4-FFF2-40B4-BE49-F238E27FC236}">
                <a16:creationId xmlns:a16="http://schemas.microsoft.com/office/drawing/2014/main" id="{C7EE162A-68DF-4BFA-AE01-25957400A92C}"/>
              </a:ext>
            </a:extLst>
          </p:cNvPr>
          <p:cNvPicPr>
            <a:picLocks noChangeAspect="1"/>
          </p:cNvPicPr>
          <p:nvPr/>
        </p:nvPicPr>
        <p:blipFill rotWithShape="1">
          <a:blip r:embed="rId4">
            <a:extLst>
              <a:ext uri="{28A0092B-C50C-407E-A947-70E740481C1C}">
                <a14:useLocalDpi xmlns:a14="http://schemas.microsoft.com/office/drawing/2010/main" val="0"/>
              </a:ext>
            </a:extLst>
          </a:blip>
          <a:srcRect l="24262" t="8291" r="-10480" b="3680"/>
          <a:stretch/>
        </p:blipFill>
        <p:spPr>
          <a:xfrm>
            <a:off x="7888887" y="0"/>
            <a:ext cx="7826038" cy="69342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ustDataLst>
      <p:tags r:id="rId1"/>
    </p:custDataLst>
    <p:extLst>
      <p:ext uri="{BB962C8B-B14F-4D97-AF65-F5344CB8AC3E}">
        <p14:creationId xmlns:p14="http://schemas.microsoft.com/office/powerpoint/2010/main" val="317750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7826B4-DA2C-4D98-9AF7-29204C39D47E}"/>
              </a:ext>
            </a:extLst>
          </p:cNvPr>
          <p:cNvSpPr txBox="1"/>
          <p:nvPr/>
        </p:nvSpPr>
        <p:spPr>
          <a:xfrm>
            <a:off x="-202410" y="7677869"/>
            <a:ext cx="2450298" cy="479882"/>
          </a:xfrm>
          <a:prstGeom prst="rect">
            <a:avLst/>
          </a:prstGeom>
          <a:noFill/>
        </p:spPr>
        <p:txBody>
          <a:bodyPr wrap="square" lIns="146243" tIns="73120" rIns="146243" bIns="73120" rtlCol="0" anchor="ctr">
            <a:noAutofit/>
          </a:bodyPr>
          <a:lstStyle/>
          <a:p>
            <a:pPr algn="ctr"/>
            <a:r>
              <a:rPr lang="en-US" sz="1920" dirty="0">
                <a:solidFill>
                  <a:schemeClr val="bg1"/>
                </a:solidFill>
                <a:latin typeface="Times New Roman" panose="02020603050405020304" pitchFamily="18" charset="0"/>
                <a:cs typeface="Times New Roman" panose="02020603050405020304" pitchFamily="18" charset="0"/>
              </a:rPr>
              <a:t>BICSI 2019</a:t>
            </a:r>
            <a:r>
              <a:rPr lang="en-US" sz="1920" baseline="30000" dirty="0">
                <a:solidFill>
                  <a:schemeClr val="bg1"/>
                </a:solidFill>
                <a:latin typeface="Times New Roman" panose="02020603050405020304" pitchFamily="18" charset="0"/>
                <a:cs typeface="Times New Roman" panose="02020603050405020304" pitchFamily="18" charset="0"/>
              </a:rPr>
              <a:t>©</a:t>
            </a:r>
            <a:endParaRPr lang="en-US" sz="1920" baseline="30000" dirty="0">
              <a:solidFill>
                <a:schemeClr val="bg1"/>
              </a:solidFill>
              <a:cs typeface="Arial" panose="020B0604020202020204" pitchFamily="34" charset="0"/>
            </a:endParaRPr>
          </a:p>
        </p:txBody>
      </p:sp>
      <p:sp>
        <p:nvSpPr>
          <p:cNvPr id="4" name="TextBox 3">
            <a:extLst>
              <a:ext uri="{FF2B5EF4-FFF2-40B4-BE49-F238E27FC236}">
                <a16:creationId xmlns:a16="http://schemas.microsoft.com/office/drawing/2014/main" id="{FB25507C-B63E-425C-8C7E-84C2AFA0FF9C}"/>
              </a:ext>
            </a:extLst>
          </p:cNvPr>
          <p:cNvSpPr txBox="1"/>
          <p:nvPr/>
        </p:nvSpPr>
        <p:spPr>
          <a:xfrm>
            <a:off x="583451" y="1602817"/>
            <a:ext cx="14383752" cy="896246"/>
          </a:xfrm>
          <a:prstGeom prst="rect">
            <a:avLst/>
          </a:prstGeom>
          <a:noFill/>
        </p:spPr>
        <p:txBody>
          <a:bodyPr wrap="square" lIns="190195" tIns="102413" rIns="190195" bIns="102413" rtlCol="0">
            <a:spAutoFit/>
          </a:bodyPr>
          <a:lstStyle/>
          <a:p>
            <a:r>
              <a:rPr lang="en-US" sz="4480" dirty="0">
                <a:solidFill>
                  <a:schemeClr val="tx1">
                    <a:lumMod val="85000"/>
                    <a:lumOff val="15000"/>
                  </a:schemeClr>
                </a:solidFill>
                <a:latin typeface="+mj-lt"/>
              </a:rPr>
              <a:t>What are the 3 temperature ratings for a Category cable?</a:t>
            </a:r>
          </a:p>
        </p:txBody>
      </p:sp>
      <p:sp>
        <p:nvSpPr>
          <p:cNvPr id="10" name="Slide Number Placeholder 2">
            <a:extLst>
              <a:ext uri="{FF2B5EF4-FFF2-40B4-BE49-F238E27FC236}">
                <a16:creationId xmlns:a16="http://schemas.microsoft.com/office/drawing/2014/main" id="{11ADE126-3BA1-48DB-BB50-A4CAB1A302A7}"/>
              </a:ext>
            </a:extLst>
          </p:cNvPr>
          <p:cNvSpPr txBox="1">
            <a:spLocks/>
          </p:cNvSpPr>
          <p:nvPr/>
        </p:nvSpPr>
        <p:spPr>
          <a:xfrm>
            <a:off x="13682982" y="7627622"/>
            <a:ext cx="947419" cy="43941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ED4B66E5-1AC5-4F09-8C02-5263A4AD3DF3}" type="slidenum">
              <a:rPr lang="en-US" sz="2160">
                <a:solidFill>
                  <a:schemeClr val="bg1"/>
                </a:solidFill>
              </a:rPr>
              <a:pPr algn="ctr"/>
              <a:t>23</a:t>
            </a:fld>
            <a:endParaRPr lang="en-US" sz="2160" dirty="0">
              <a:solidFill>
                <a:schemeClr val="bg1"/>
              </a:solidFill>
            </a:endParaRPr>
          </a:p>
        </p:txBody>
      </p:sp>
      <p:sp>
        <p:nvSpPr>
          <p:cNvPr id="36" name="Oval 35">
            <a:extLst>
              <a:ext uri="{FF2B5EF4-FFF2-40B4-BE49-F238E27FC236}">
                <a16:creationId xmlns:a16="http://schemas.microsoft.com/office/drawing/2014/main" id="{286F142E-7B0C-4D10-8CAF-376EDD3AE393}"/>
              </a:ext>
            </a:extLst>
          </p:cNvPr>
          <p:cNvSpPr/>
          <p:nvPr/>
        </p:nvSpPr>
        <p:spPr>
          <a:xfrm>
            <a:off x="563584" y="3426309"/>
            <a:ext cx="3145744" cy="2926080"/>
          </a:xfrm>
          <a:prstGeom prst="ellipse">
            <a:avLst/>
          </a:prstGeom>
          <a:solidFill>
            <a:schemeClr val="bg1"/>
          </a:solidFill>
          <a:ln>
            <a:solidFill>
              <a:srgbClr val="EA762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60" b="1" dirty="0">
                <a:solidFill>
                  <a:schemeClr val="tx1"/>
                </a:solidFill>
              </a:rPr>
              <a:t>Installation,</a:t>
            </a:r>
          </a:p>
          <a:p>
            <a:pPr algn="ctr"/>
            <a:r>
              <a:rPr lang="en-US" sz="2560" b="1" dirty="0">
                <a:solidFill>
                  <a:schemeClr val="tx1"/>
                </a:solidFill>
              </a:rPr>
              <a:t>Storage,</a:t>
            </a:r>
          </a:p>
          <a:p>
            <a:pPr algn="ctr"/>
            <a:r>
              <a:rPr lang="en-US" sz="2560" b="1" dirty="0">
                <a:solidFill>
                  <a:schemeClr val="tx1"/>
                </a:solidFill>
              </a:rPr>
              <a:t>Operating </a:t>
            </a:r>
          </a:p>
        </p:txBody>
      </p:sp>
      <p:sp>
        <p:nvSpPr>
          <p:cNvPr id="37" name="Oval 36">
            <a:extLst>
              <a:ext uri="{FF2B5EF4-FFF2-40B4-BE49-F238E27FC236}">
                <a16:creationId xmlns:a16="http://schemas.microsoft.com/office/drawing/2014/main" id="{FE6196EB-67F6-4CD0-9891-E33FEDEEB258}"/>
              </a:ext>
            </a:extLst>
          </p:cNvPr>
          <p:cNvSpPr/>
          <p:nvPr/>
        </p:nvSpPr>
        <p:spPr>
          <a:xfrm>
            <a:off x="4169456" y="3426309"/>
            <a:ext cx="3145744" cy="2926080"/>
          </a:xfrm>
          <a:prstGeom prst="ellipse">
            <a:avLst/>
          </a:prstGeom>
          <a:solidFill>
            <a:schemeClr val="bg1"/>
          </a:solidFill>
          <a:ln>
            <a:solidFill>
              <a:srgbClr val="B2B537"/>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60" b="1" dirty="0">
                <a:solidFill>
                  <a:schemeClr val="tx1"/>
                </a:solidFill>
              </a:rPr>
              <a:t>General, </a:t>
            </a:r>
          </a:p>
          <a:p>
            <a:pPr algn="ctr"/>
            <a:r>
              <a:rPr lang="en-US" sz="2560" b="1" dirty="0">
                <a:solidFill>
                  <a:schemeClr val="tx1"/>
                </a:solidFill>
              </a:rPr>
              <a:t>Riser,</a:t>
            </a:r>
          </a:p>
          <a:p>
            <a:pPr algn="ctr"/>
            <a:r>
              <a:rPr lang="en-US" sz="2560" b="1" dirty="0">
                <a:solidFill>
                  <a:schemeClr val="tx1"/>
                </a:solidFill>
              </a:rPr>
              <a:t>Plenum</a:t>
            </a:r>
          </a:p>
          <a:p>
            <a:pPr algn="ctr"/>
            <a:endParaRPr lang="en-US" sz="2240" b="1" dirty="0">
              <a:solidFill>
                <a:schemeClr val="tx1"/>
              </a:solidFill>
            </a:endParaRPr>
          </a:p>
        </p:txBody>
      </p:sp>
      <p:sp>
        <p:nvSpPr>
          <p:cNvPr id="38" name="Oval 37">
            <a:extLst>
              <a:ext uri="{FF2B5EF4-FFF2-40B4-BE49-F238E27FC236}">
                <a16:creationId xmlns:a16="http://schemas.microsoft.com/office/drawing/2014/main" id="{B4FB09E2-D85A-4C03-A221-3BC5935A56FB}"/>
              </a:ext>
            </a:extLst>
          </p:cNvPr>
          <p:cNvSpPr/>
          <p:nvPr/>
        </p:nvSpPr>
        <p:spPr>
          <a:xfrm>
            <a:off x="7775328" y="3426309"/>
            <a:ext cx="2926080" cy="2926080"/>
          </a:xfrm>
          <a:prstGeom prst="ellipse">
            <a:avLst/>
          </a:prstGeom>
          <a:solidFill>
            <a:schemeClr val="bg1"/>
          </a:solidFill>
          <a:ln>
            <a:solidFill>
              <a:srgbClr val="5B88B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60" b="1" dirty="0">
                <a:solidFill>
                  <a:schemeClr val="tx1"/>
                </a:solidFill>
              </a:rPr>
              <a:t>Max Cold,     </a:t>
            </a:r>
          </a:p>
          <a:p>
            <a:pPr algn="ctr"/>
            <a:r>
              <a:rPr lang="en-US" sz="2560" b="1" dirty="0">
                <a:solidFill>
                  <a:schemeClr val="tx1"/>
                </a:solidFill>
              </a:rPr>
              <a:t>Max Hot,</a:t>
            </a:r>
          </a:p>
          <a:p>
            <a:pPr algn="ctr"/>
            <a:r>
              <a:rPr lang="en-US" sz="2560" b="1" dirty="0">
                <a:solidFill>
                  <a:schemeClr val="tx1"/>
                </a:solidFill>
              </a:rPr>
              <a:t>Ambient</a:t>
            </a:r>
          </a:p>
        </p:txBody>
      </p:sp>
      <p:sp>
        <p:nvSpPr>
          <p:cNvPr id="12" name="Oval 11">
            <a:extLst>
              <a:ext uri="{FF2B5EF4-FFF2-40B4-BE49-F238E27FC236}">
                <a16:creationId xmlns:a16="http://schemas.microsoft.com/office/drawing/2014/main" id="{BA254F3C-3EAC-458B-A1C8-1F8F8E9BA73A}"/>
              </a:ext>
            </a:extLst>
          </p:cNvPr>
          <p:cNvSpPr/>
          <p:nvPr/>
        </p:nvSpPr>
        <p:spPr>
          <a:xfrm>
            <a:off x="11381200" y="3426309"/>
            <a:ext cx="2926080" cy="2926080"/>
          </a:xfrm>
          <a:prstGeom prst="ellipse">
            <a:avLst/>
          </a:prstGeom>
          <a:solidFill>
            <a:schemeClr val="bg1"/>
          </a:solidFill>
          <a:ln>
            <a:solidFill>
              <a:srgbClr val="9D639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560" b="1" dirty="0">
                <a:solidFill>
                  <a:schemeClr val="tx1"/>
                </a:solidFill>
              </a:rPr>
              <a:t>30W</a:t>
            </a:r>
          </a:p>
          <a:p>
            <a:pPr algn="ctr"/>
            <a:r>
              <a:rPr lang="en-US" sz="2560" b="1" dirty="0">
                <a:solidFill>
                  <a:schemeClr val="tx1"/>
                </a:solidFill>
              </a:rPr>
              <a:t>60W</a:t>
            </a:r>
          </a:p>
          <a:p>
            <a:pPr algn="ctr"/>
            <a:r>
              <a:rPr lang="en-US" sz="2560" b="1" dirty="0">
                <a:solidFill>
                  <a:schemeClr val="tx1"/>
                </a:solidFill>
              </a:rPr>
              <a:t>90W </a:t>
            </a:r>
          </a:p>
          <a:p>
            <a:pPr algn="ctr"/>
            <a:endParaRPr lang="en-US" sz="2880" b="1" dirty="0">
              <a:solidFill>
                <a:schemeClr val="tx1"/>
              </a:solidFill>
            </a:endParaRPr>
          </a:p>
        </p:txBody>
      </p:sp>
      <p:sp>
        <p:nvSpPr>
          <p:cNvPr id="14" name="Oval 13">
            <a:extLst>
              <a:ext uri="{FF2B5EF4-FFF2-40B4-BE49-F238E27FC236}">
                <a16:creationId xmlns:a16="http://schemas.microsoft.com/office/drawing/2014/main" id="{7C6A9DB5-F991-4D45-92A9-7597EB39286E}"/>
              </a:ext>
            </a:extLst>
          </p:cNvPr>
          <p:cNvSpPr/>
          <p:nvPr/>
        </p:nvSpPr>
        <p:spPr>
          <a:xfrm>
            <a:off x="368593" y="2541739"/>
            <a:ext cx="4789130" cy="4614771"/>
          </a:xfrm>
          <a:prstGeom prst="ellipse">
            <a:avLst/>
          </a:prstGeom>
          <a:solidFill>
            <a:schemeClr val="bg1"/>
          </a:solidFill>
          <a:ln w="57150">
            <a:solidFill>
              <a:srgbClr val="EA762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chemeClr val="tx1"/>
                </a:solidFill>
              </a:rPr>
              <a:t>Installation,</a:t>
            </a:r>
          </a:p>
          <a:p>
            <a:pPr algn="ctr"/>
            <a:r>
              <a:rPr lang="en-US" sz="4000" b="1" dirty="0">
                <a:solidFill>
                  <a:schemeClr val="tx1"/>
                </a:solidFill>
              </a:rPr>
              <a:t>Storage,</a:t>
            </a:r>
          </a:p>
          <a:p>
            <a:pPr algn="ctr"/>
            <a:r>
              <a:rPr lang="en-US" sz="4000" b="1" dirty="0">
                <a:solidFill>
                  <a:schemeClr val="tx1"/>
                </a:solidFill>
              </a:rPr>
              <a:t>Operating </a:t>
            </a:r>
          </a:p>
        </p:txBody>
      </p:sp>
      <p:sp>
        <p:nvSpPr>
          <p:cNvPr id="2" name="Rectangle 1">
            <a:extLst>
              <a:ext uri="{FF2B5EF4-FFF2-40B4-BE49-F238E27FC236}">
                <a16:creationId xmlns:a16="http://schemas.microsoft.com/office/drawing/2014/main" id="{7D9B6043-B295-42AA-AAA2-E7054D643889}"/>
              </a:ext>
            </a:extLst>
          </p:cNvPr>
          <p:cNvSpPr/>
          <p:nvPr/>
        </p:nvSpPr>
        <p:spPr>
          <a:xfrm>
            <a:off x="5258921" y="281171"/>
            <a:ext cx="5032813" cy="923330"/>
          </a:xfrm>
          <a:prstGeom prst="rect">
            <a:avLst/>
          </a:prstGeom>
        </p:spPr>
        <p:txBody>
          <a:bodyPr wrap="square">
            <a:spAutoFit/>
          </a:bodyPr>
          <a:lstStyle/>
          <a:p>
            <a:r>
              <a:rPr lang="en-US" sz="5400" b="1" dirty="0">
                <a:solidFill>
                  <a:schemeClr val="bg1"/>
                </a:solidFill>
              </a:rPr>
              <a:t>Quiz Question</a:t>
            </a:r>
          </a:p>
        </p:txBody>
      </p:sp>
    </p:spTree>
    <p:custDataLst>
      <p:tags r:id="rId1"/>
    </p:custDataLst>
    <p:extLst>
      <p:ext uri="{BB962C8B-B14F-4D97-AF65-F5344CB8AC3E}">
        <p14:creationId xmlns:p14="http://schemas.microsoft.com/office/powerpoint/2010/main" val="193363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847E32-26AA-469D-9692-3720B0886700}"/>
              </a:ext>
            </a:extLst>
          </p:cNvPr>
          <p:cNvSpPr>
            <a:spLocks noGrp="1"/>
          </p:cNvSpPr>
          <p:nvPr>
            <p:ph idx="1"/>
          </p:nvPr>
        </p:nvSpPr>
        <p:spPr>
          <a:xfrm>
            <a:off x="9119020" y="5440865"/>
            <a:ext cx="4281544" cy="2281246"/>
          </a:xfrm>
        </p:spPr>
        <p:txBody>
          <a:bodyPr/>
          <a:lstStyle/>
          <a:p>
            <a:pPr>
              <a:spcBef>
                <a:spcPts val="480"/>
              </a:spcBef>
            </a:pPr>
            <a:r>
              <a:rPr lang="en-US" sz="3840" dirty="0"/>
              <a:t>Installation </a:t>
            </a:r>
          </a:p>
          <a:p>
            <a:pPr>
              <a:spcBef>
                <a:spcPts val="480"/>
              </a:spcBef>
            </a:pPr>
            <a:r>
              <a:rPr lang="en-US" sz="3840" dirty="0"/>
              <a:t>Storage</a:t>
            </a:r>
          </a:p>
          <a:p>
            <a:pPr>
              <a:spcBef>
                <a:spcPts val="480"/>
              </a:spcBef>
            </a:pPr>
            <a:r>
              <a:rPr lang="en-US" sz="3840" dirty="0"/>
              <a:t>Operating</a:t>
            </a:r>
            <a:endParaRPr lang="en-GB" sz="3840" dirty="0"/>
          </a:p>
          <a:p>
            <a:endParaRPr lang="en-US" dirty="0"/>
          </a:p>
        </p:txBody>
      </p:sp>
      <p:pic>
        <p:nvPicPr>
          <p:cNvPr id="8" name="Picture 7" descr="A close up of text on a white background&#10;&#10;Description generated with very high confidence">
            <a:extLst>
              <a:ext uri="{FF2B5EF4-FFF2-40B4-BE49-F238E27FC236}">
                <a16:creationId xmlns:a16="http://schemas.microsoft.com/office/drawing/2014/main" id="{337052A0-0735-4656-8ACD-273B36205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982" y="1323191"/>
            <a:ext cx="4778219" cy="61556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A close up of a box&#10;&#10;Description generated with high confidence">
            <a:extLst>
              <a:ext uri="{FF2B5EF4-FFF2-40B4-BE49-F238E27FC236}">
                <a16:creationId xmlns:a16="http://schemas.microsoft.com/office/drawing/2014/main" id="{8D18ACE6-2DC2-4212-88D5-6D33BC01E7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99" t="13806" r="7646" b="9069"/>
          <a:stretch/>
        </p:blipFill>
        <p:spPr>
          <a:xfrm>
            <a:off x="408791" y="3571539"/>
            <a:ext cx="3414003" cy="3334870"/>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E4406847-B298-41FF-8B5B-492FDB978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3296" y="1582627"/>
            <a:ext cx="7005661" cy="3474720"/>
          </a:xfrm>
          <a:prstGeom prst="rect">
            <a:avLst/>
          </a:prstGeom>
          <a:ln>
            <a:solidFill>
              <a:schemeClr val="tx1"/>
            </a:solidFill>
          </a:ln>
        </p:spPr>
      </p:pic>
      <p:sp>
        <p:nvSpPr>
          <p:cNvPr id="3" name="Title 2">
            <a:extLst>
              <a:ext uri="{FF2B5EF4-FFF2-40B4-BE49-F238E27FC236}">
                <a16:creationId xmlns:a16="http://schemas.microsoft.com/office/drawing/2014/main" id="{F1AD0E73-63BC-4380-886A-13F99C5902F6}"/>
              </a:ext>
            </a:extLst>
          </p:cNvPr>
          <p:cNvSpPr>
            <a:spLocks noGrp="1"/>
          </p:cNvSpPr>
          <p:nvPr>
            <p:ph type="title"/>
          </p:nvPr>
        </p:nvSpPr>
        <p:spPr>
          <a:xfrm>
            <a:off x="731520" y="-48409"/>
            <a:ext cx="13167360" cy="1371600"/>
          </a:xfrm>
        </p:spPr>
        <p:txBody>
          <a:bodyPr>
            <a:normAutofit/>
          </a:bodyPr>
          <a:lstStyle/>
          <a:p>
            <a:r>
              <a:rPr lang="en-US" sz="5400" dirty="0"/>
              <a:t>Temperature Ratings for Category Cable</a:t>
            </a:r>
          </a:p>
        </p:txBody>
      </p:sp>
      <p:sp>
        <p:nvSpPr>
          <p:cNvPr id="11" name="Speech Bubble: Oval 10">
            <a:extLst>
              <a:ext uri="{FF2B5EF4-FFF2-40B4-BE49-F238E27FC236}">
                <a16:creationId xmlns:a16="http://schemas.microsoft.com/office/drawing/2014/main" id="{8642F843-BA59-432E-9AA0-505CF4677958}"/>
              </a:ext>
            </a:extLst>
          </p:cNvPr>
          <p:cNvSpPr/>
          <p:nvPr/>
        </p:nvSpPr>
        <p:spPr>
          <a:xfrm flipH="1">
            <a:off x="6644760" y="3368893"/>
            <a:ext cx="7551869" cy="1745117"/>
          </a:xfrm>
          <a:prstGeom prst="wedgeEllipseCallout">
            <a:avLst>
              <a:gd name="adj1" fmla="val 67570"/>
              <a:gd name="adj2" fmla="val -109154"/>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59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Quiz Question</a:t>
            </a:r>
          </a:p>
        </p:txBody>
      </p:sp>
      <p:sp>
        <p:nvSpPr>
          <p:cNvPr id="5" name="Text Placeholder 4"/>
          <p:cNvSpPr>
            <a:spLocks noGrp="1"/>
          </p:cNvSpPr>
          <p:nvPr>
            <p:ph idx="1"/>
          </p:nvPr>
        </p:nvSpPr>
        <p:spPr/>
        <p:txBody>
          <a:bodyPr>
            <a:normAutofit/>
          </a:bodyPr>
          <a:lstStyle/>
          <a:p>
            <a:pPr marL="0" indent="0" algn="ctr">
              <a:buNone/>
            </a:pPr>
            <a:endParaRPr lang="en-US" sz="4800" dirty="0"/>
          </a:p>
          <a:p>
            <a:pPr marL="0" indent="0" algn="ctr">
              <a:buNone/>
            </a:pPr>
            <a:r>
              <a:rPr lang="en-US" sz="4800" dirty="0"/>
              <a:t>What is the TIA specified operating temperature range for cabling?</a:t>
            </a:r>
          </a:p>
          <a:p>
            <a:pPr marL="0" indent="0" algn="ctr">
              <a:buNone/>
            </a:pPr>
            <a:endParaRPr lang="en-US" sz="4800" dirty="0"/>
          </a:p>
        </p:txBody>
      </p:sp>
      <p:sp>
        <p:nvSpPr>
          <p:cNvPr id="6" name="Text Placeholder 4"/>
          <p:cNvSpPr txBox="1">
            <a:spLocks/>
          </p:cNvSpPr>
          <p:nvPr/>
        </p:nvSpPr>
        <p:spPr bwMode="auto">
          <a:xfrm>
            <a:off x="2167890" y="4616202"/>
            <a:ext cx="10294621" cy="7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normAutofit lnSpcReduction="10000"/>
          </a:bodyPr>
          <a:lstStyle>
            <a:lvl1pPr marL="342900" indent="-342900" algn="l" rtl="0" eaLnBrk="0" fontAlgn="base" hangingPunct="0">
              <a:lnSpc>
                <a:spcPct val="95000"/>
              </a:lnSpc>
              <a:spcBef>
                <a:spcPts val="1480"/>
              </a:spcBef>
              <a:spcAft>
                <a:spcPct val="0"/>
              </a:spcAft>
              <a:buFont typeface="Arial" charset="0"/>
              <a:buChar char="•"/>
              <a:defRPr sz="2200" kern="1200">
                <a:solidFill>
                  <a:srgbClr val="435153"/>
                </a:solidFill>
                <a:latin typeface="+mj-lt"/>
                <a:ea typeface="+mn-ea"/>
                <a:cs typeface="+mn-cs"/>
              </a:defRPr>
            </a:lvl1pPr>
            <a:lvl2pPr marL="742950" indent="-285750" algn="l" rtl="0" eaLnBrk="0" fontAlgn="base" hangingPunct="0">
              <a:lnSpc>
                <a:spcPct val="95000"/>
              </a:lnSpc>
              <a:spcBef>
                <a:spcPts val="600"/>
              </a:spcBef>
              <a:spcAft>
                <a:spcPct val="0"/>
              </a:spcAft>
              <a:buFont typeface="Arial" charset="0"/>
              <a:buChar char="–"/>
              <a:defRPr sz="2200" kern="1200">
                <a:solidFill>
                  <a:srgbClr val="435153"/>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200" kern="1200">
                <a:solidFill>
                  <a:srgbClr val="435153"/>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435153"/>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097280">
              <a:spcBef>
                <a:spcPts val="1776"/>
              </a:spcBef>
              <a:buNone/>
              <a:defRPr/>
            </a:pPr>
            <a:r>
              <a:rPr lang="en-US" sz="4800" dirty="0">
                <a:solidFill>
                  <a:srgbClr val="FF0000"/>
                </a:solidFill>
                <a:latin typeface="Calibri Light" panose="020F0302020204030204"/>
              </a:rPr>
              <a:t>A: -20°C to 60°C (-4°F to 140°F)</a:t>
            </a:r>
          </a:p>
        </p:txBody>
      </p:sp>
    </p:spTree>
    <p:extLst>
      <p:ext uri="{BB962C8B-B14F-4D97-AF65-F5344CB8AC3E}">
        <p14:creationId xmlns:p14="http://schemas.microsoft.com/office/powerpoint/2010/main" val="241658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731838" y="2065426"/>
            <a:ext cx="5973762" cy="4487773"/>
          </a:xfrm>
        </p:spPr>
        <p:txBody>
          <a:bodyPr>
            <a:noAutofit/>
          </a:bodyPr>
          <a:lstStyle/>
          <a:p>
            <a:r>
              <a:rPr lang="en-US" sz="3200" dirty="0"/>
              <a:t>Typically qualified for higher temperature (75°C) operation</a:t>
            </a:r>
          </a:p>
          <a:p>
            <a:r>
              <a:rPr lang="en-US" sz="3200" dirty="0"/>
              <a:t>Reduced length de-rating</a:t>
            </a:r>
          </a:p>
          <a:p>
            <a:r>
              <a:rPr lang="en-US" sz="3200" dirty="0"/>
              <a:t>Superior heat dissipation supporting larger bundle sizes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147617" y="2107633"/>
            <a:ext cx="4606903" cy="33761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6BB7F1CA-951B-40D6-87C1-FE3E4ECD92A5}"/>
              </a:ext>
            </a:extLst>
          </p:cNvPr>
          <p:cNvSpPr>
            <a:spLocks noGrp="1"/>
          </p:cNvSpPr>
          <p:nvPr>
            <p:ph type="title"/>
          </p:nvPr>
        </p:nvSpPr>
        <p:spPr/>
        <p:txBody>
          <a:bodyPr/>
          <a:lstStyle/>
          <a:p>
            <a:r>
              <a:rPr lang="en-US" sz="5400" dirty="0"/>
              <a:t>Shielded Cable Performs Higher</a:t>
            </a:r>
          </a:p>
        </p:txBody>
      </p:sp>
    </p:spTree>
    <p:custDataLst>
      <p:tags r:id="rId1"/>
    </p:custDataLst>
    <p:extLst>
      <p:ext uri="{BB962C8B-B14F-4D97-AF65-F5344CB8AC3E}">
        <p14:creationId xmlns:p14="http://schemas.microsoft.com/office/powerpoint/2010/main" val="2717587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95229"/>
            <a:ext cx="13167360" cy="1371600"/>
          </a:xfrm>
        </p:spPr>
        <p:txBody>
          <a:bodyPr>
            <a:normAutofit/>
          </a:bodyPr>
          <a:lstStyle/>
          <a:p>
            <a:r>
              <a:rPr lang="en-US" sz="5760" dirty="0"/>
              <a:t>Channel Length De-Rating</a:t>
            </a:r>
          </a:p>
        </p:txBody>
      </p:sp>
      <p:graphicFrame>
        <p:nvGraphicFramePr>
          <p:cNvPr id="5" name="Chart 4"/>
          <p:cNvGraphicFramePr>
            <a:graphicFrameLocks/>
          </p:cNvGraphicFramePr>
          <p:nvPr>
            <p:extLst/>
          </p:nvPr>
        </p:nvGraphicFramePr>
        <p:xfrm>
          <a:off x="2914997" y="1783080"/>
          <a:ext cx="6610003" cy="576487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a:spLocks noChangeArrowheads="1"/>
          </p:cNvSpPr>
          <p:nvPr/>
        </p:nvSpPr>
        <p:spPr bwMode="auto">
          <a:xfrm>
            <a:off x="9125219" y="2545400"/>
            <a:ext cx="5434806" cy="830997"/>
          </a:xfrm>
          <a:prstGeom prst="rect">
            <a:avLst/>
          </a:prstGeom>
          <a:noFill/>
          <a:ln w="9525">
            <a:noFill/>
            <a:miter lim="800000"/>
            <a:headEnd/>
            <a:tailEnd/>
          </a:ln>
        </p:spPr>
        <p:txBody>
          <a:bodyPr wrap="square">
            <a:spAutoFit/>
          </a:bodyPr>
          <a:lstStyle/>
          <a:p>
            <a:pPr defTabSz="1097280">
              <a:defRPr/>
            </a:pPr>
            <a:r>
              <a:rPr lang="en-US" sz="2400" b="1" dirty="0">
                <a:solidFill>
                  <a:srgbClr val="C00000"/>
                </a:solidFill>
                <a:latin typeface="Calibri" panose="020F0502020204030204"/>
                <a:cs typeface="Arial" panose="020B0604020202020204" pitchFamily="34" charset="0"/>
              </a:rPr>
              <a:t>TIA, ISO/IEC Category 6A U/UTP</a:t>
            </a:r>
          </a:p>
          <a:p>
            <a:pPr defTabSz="1097280">
              <a:defRPr/>
            </a:pPr>
            <a:r>
              <a:rPr lang="en-US" sz="2400" dirty="0">
                <a:solidFill>
                  <a:prstClr val="black"/>
                </a:solidFill>
                <a:latin typeface="Calibri" panose="020F0502020204030204"/>
                <a:cs typeface="Arial" panose="020B0604020202020204" pitchFamily="34" charset="0"/>
              </a:rPr>
              <a:t>Subtract 18 m at 60°C/140°F</a:t>
            </a:r>
          </a:p>
        </p:txBody>
      </p:sp>
      <p:cxnSp>
        <p:nvCxnSpPr>
          <p:cNvPr id="7" name="Straight Arrow Connector 6"/>
          <p:cNvCxnSpPr>
            <a:cxnSpLocks/>
            <a:stCxn id="6" idx="1"/>
          </p:cNvCxnSpPr>
          <p:nvPr/>
        </p:nvCxnSpPr>
        <p:spPr bwMode="auto">
          <a:xfrm flipH="1">
            <a:off x="8328089" y="2960899"/>
            <a:ext cx="797130" cy="9236"/>
          </a:xfrm>
          <a:prstGeom prst="straightConnector1">
            <a:avLst/>
          </a:prstGeom>
          <a:ln w="25400">
            <a:solidFill>
              <a:schemeClr val="tx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6"/>
          <p:cNvCxnSpPr>
            <a:cxnSpLocks/>
            <a:stCxn id="10" idx="1"/>
          </p:cNvCxnSpPr>
          <p:nvPr/>
        </p:nvCxnSpPr>
        <p:spPr bwMode="auto">
          <a:xfrm flipH="1">
            <a:off x="8313821" y="4982181"/>
            <a:ext cx="792672" cy="11730"/>
          </a:xfrm>
          <a:prstGeom prst="straightConnector1">
            <a:avLst/>
          </a:prstGeom>
          <a:ln w="25400">
            <a:solidFill>
              <a:schemeClr val="tx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12" name="Straight Connector 11"/>
          <p:cNvSpPr/>
          <p:nvPr/>
        </p:nvSpPr>
        <p:spPr>
          <a:xfrm flipV="1">
            <a:off x="7471094" y="2040657"/>
            <a:ext cx="856997" cy="913099"/>
          </a:xfrm>
          <a:prstGeom prst="line">
            <a:avLst/>
          </a:prstGeom>
          <a:ln w="5080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1097280">
              <a:defRPr/>
            </a:pPr>
            <a:endParaRPr lang="en-US" sz="1320">
              <a:solidFill>
                <a:prstClr val="black"/>
              </a:solidFill>
              <a:latin typeface="Calibri" panose="020F0502020204030204"/>
            </a:endParaRPr>
          </a:p>
        </p:txBody>
      </p:sp>
      <p:sp>
        <p:nvSpPr>
          <p:cNvPr id="10" name="TextBox 9">
            <a:extLst>
              <a:ext uri="{FF2B5EF4-FFF2-40B4-BE49-F238E27FC236}">
                <a16:creationId xmlns:a16="http://schemas.microsoft.com/office/drawing/2014/main" id="{341674F6-95FB-48B1-BF57-FF48E3EEB2AB}"/>
              </a:ext>
            </a:extLst>
          </p:cNvPr>
          <p:cNvSpPr txBox="1">
            <a:spLocks noChangeArrowheads="1"/>
          </p:cNvSpPr>
          <p:nvPr/>
        </p:nvSpPr>
        <p:spPr bwMode="auto">
          <a:xfrm>
            <a:off x="9106493" y="4566682"/>
            <a:ext cx="4455008" cy="830997"/>
          </a:xfrm>
          <a:prstGeom prst="rect">
            <a:avLst/>
          </a:prstGeom>
          <a:noFill/>
          <a:ln w="9525">
            <a:noFill/>
            <a:miter lim="800000"/>
            <a:headEnd/>
            <a:tailEnd/>
          </a:ln>
        </p:spPr>
        <p:txBody>
          <a:bodyPr wrap="square">
            <a:spAutoFit/>
          </a:bodyPr>
          <a:lstStyle/>
          <a:p>
            <a:pPr defTabSz="1097280">
              <a:defRPr/>
            </a:pPr>
            <a:r>
              <a:rPr lang="en-US" sz="2400" b="1" dirty="0">
                <a:solidFill>
                  <a:srgbClr val="002060"/>
                </a:solidFill>
                <a:latin typeface="Calibri" panose="020F0502020204030204"/>
                <a:cs typeface="Arial" panose="020B0604020202020204" pitchFamily="34" charset="0"/>
              </a:rPr>
              <a:t>TIA, ISO/IEC Category 6A F/UTP</a:t>
            </a:r>
          </a:p>
          <a:p>
            <a:pPr defTabSz="1097280">
              <a:defRPr/>
            </a:pPr>
            <a:r>
              <a:rPr lang="en-US" sz="2400" dirty="0">
                <a:solidFill>
                  <a:prstClr val="black"/>
                </a:solidFill>
                <a:latin typeface="Calibri" panose="020F0502020204030204"/>
                <a:cs typeface="Arial" panose="020B0604020202020204" pitchFamily="34" charset="0"/>
              </a:rPr>
              <a:t>Subtract 7 m at 60°C/140°F</a:t>
            </a:r>
          </a:p>
        </p:txBody>
      </p:sp>
      <p:sp>
        <p:nvSpPr>
          <p:cNvPr id="4" name="TextBox 3">
            <a:extLst>
              <a:ext uri="{FF2B5EF4-FFF2-40B4-BE49-F238E27FC236}">
                <a16:creationId xmlns:a16="http://schemas.microsoft.com/office/drawing/2014/main" id="{6013AFEC-5809-4852-9B70-8842CF45D7CA}"/>
              </a:ext>
            </a:extLst>
          </p:cNvPr>
          <p:cNvSpPr txBox="1"/>
          <p:nvPr/>
        </p:nvSpPr>
        <p:spPr>
          <a:xfrm rot="16200000">
            <a:off x="487117" y="3118258"/>
            <a:ext cx="5242562" cy="369332"/>
          </a:xfrm>
          <a:prstGeom prst="rect">
            <a:avLst/>
          </a:prstGeom>
          <a:noFill/>
        </p:spPr>
        <p:txBody>
          <a:bodyPr wrap="square" rtlCol="0">
            <a:spAutoFit/>
          </a:bodyPr>
          <a:lstStyle/>
          <a:p>
            <a:r>
              <a:rPr lang="en-US" b="1" dirty="0"/>
              <a:t>Insertion Length De-rating (m)</a:t>
            </a:r>
          </a:p>
        </p:txBody>
      </p:sp>
    </p:spTree>
    <p:custDataLst>
      <p:tags r:id="rId1"/>
    </p:custDataLst>
    <p:extLst>
      <p:ext uri="{BB962C8B-B14F-4D97-AF65-F5344CB8AC3E}">
        <p14:creationId xmlns:p14="http://schemas.microsoft.com/office/powerpoint/2010/main" val="423984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1B1619-F330-40AE-9DDC-0AE59E8B70F3}"/>
              </a:ext>
            </a:extLst>
          </p:cNvPr>
          <p:cNvPicPr>
            <a:picLocks noChangeAspect="1"/>
          </p:cNvPicPr>
          <p:nvPr/>
        </p:nvPicPr>
        <p:blipFill>
          <a:blip r:embed="rId3"/>
          <a:stretch>
            <a:fillRect/>
          </a:stretch>
        </p:blipFill>
        <p:spPr>
          <a:xfrm rot="571513">
            <a:off x="7530077" y="2886430"/>
            <a:ext cx="2988246" cy="3857469"/>
          </a:xfrm>
          <a:prstGeom prst="rect">
            <a:avLst/>
          </a:prstGeom>
        </p:spPr>
      </p:pic>
      <p:sp>
        <p:nvSpPr>
          <p:cNvPr id="3" name="Title 2">
            <a:extLst>
              <a:ext uri="{FF2B5EF4-FFF2-40B4-BE49-F238E27FC236}">
                <a16:creationId xmlns:a16="http://schemas.microsoft.com/office/drawing/2014/main" id="{F1AD0E73-63BC-4380-886A-13F99C5902F6}"/>
              </a:ext>
            </a:extLst>
          </p:cNvPr>
          <p:cNvSpPr>
            <a:spLocks noGrp="1"/>
          </p:cNvSpPr>
          <p:nvPr>
            <p:ph type="title"/>
          </p:nvPr>
        </p:nvSpPr>
        <p:spPr>
          <a:xfrm>
            <a:off x="949693" y="211027"/>
            <a:ext cx="13167360" cy="1371600"/>
          </a:xfrm>
        </p:spPr>
        <p:txBody>
          <a:bodyPr>
            <a:normAutofit/>
          </a:bodyPr>
          <a:lstStyle/>
          <a:p>
            <a:r>
              <a:rPr lang="en-US" sz="5760" dirty="0"/>
              <a:t>Resources for Cabling Heat Concerns</a:t>
            </a:r>
          </a:p>
        </p:txBody>
      </p:sp>
      <p:sp>
        <p:nvSpPr>
          <p:cNvPr id="4" name="Content Placeholder 3">
            <a:extLst>
              <a:ext uri="{FF2B5EF4-FFF2-40B4-BE49-F238E27FC236}">
                <a16:creationId xmlns:a16="http://schemas.microsoft.com/office/drawing/2014/main" id="{DB847E32-26AA-469D-9692-3720B0886700}"/>
              </a:ext>
            </a:extLst>
          </p:cNvPr>
          <p:cNvSpPr>
            <a:spLocks noGrp="1"/>
          </p:cNvSpPr>
          <p:nvPr>
            <p:ph idx="1"/>
          </p:nvPr>
        </p:nvSpPr>
        <p:spPr>
          <a:xfrm>
            <a:off x="975360" y="1720600"/>
            <a:ext cx="13167360" cy="5431155"/>
          </a:xfrm>
        </p:spPr>
        <p:txBody>
          <a:bodyPr/>
          <a:lstStyle/>
          <a:p>
            <a:r>
              <a:rPr lang="en-US" sz="4480" dirty="0"/>
              <a:t>NFPA 70 (2017 NEC)</a:t>
            </a:r>
            <a:endParaRPr lang="en-GB" sz="4480" dirty="0"/>
          </a:p>
          <a:p>
            <a:endParaRPr lang="en-US" sz="4480" dirty="0"/>
          </a:p>
          <a:p>
            <a:r>
              <a:rPr lang="en-US" sz="4480" dirty="0"/>
              <a:t>TIA TSB-184-A-2017</a:t>
            </a:r>
          </a:p>
          <a:p>
            <a:endParaRPr lang="en-US" sz="4480" dirty="0"/>
          </a:p>
          <a:p>
            <a:r>
              <a:rPr lang="en-US" sz="4480" dirty="0"/>
              <a:t>TIA-569-D-2-2018</a:t>
            </a:r>
            <a:endParaRPr lang="en-GB" sz="4480" dirty="0"/>
          </a:p>
          <a:p>
            <a:endParaRPr lang="en-US" dirty="0"/>
          </a:p>
        </p:txBody>
      </p:sp>
      <p:pic>
        <p:nvPicPr>
          <p:cNvPr id="16" name="Picture 15">
            <a:extLst>
              <a:ext uri="{FF2B5EF4-FFF2-40B4-BE49-F238E27FC236}">
                <a16:creationId xmlns:a16="http://schemas.microsoft.com/office/drawing/2014/main" id="{A7D98F87-8B96-4B7E-B3B5-93BD214AAAF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71" b="95059" l="4905" r="93733">
                        <a14:foregroundMark x1="84741" y1="38353" x2="84741" y2="38353"/>
                        <a14:foregroundMark x1="74114" y1="28000" x2="74114" y2="28000"/>
                        <a14:foregroundMark x1="74387" y1="26588" x2="74387" y2="26588"/>
                        <a14:foregroundMark x1="70027" y1="23294" x2="70027" y2="23294"/>
                        <a14:foregroundMark x1="51226" y1="15294" x2="51226" y2="15294"/>
                        <a14:foregroundMark x1="1362" y1="5412" x2="22071" y2="8235"/>
                        <a14:foregroundMark x1="22071" y1="8235" x2="41144" y2="12235"/>
                        <a14:foregroundMark x1="41144" y1="12235" x2="65395" y2="15294"/>
                        <a14:foregroundMark x1="65395" y1="15294" x2="83651" y2="19765"/>
                        <a14:foregroundMark x1="83651" y1="19765" x2="86376" y2="33176"/>
                        <a14:foregroundMark x1="90736" y1="33176" x2="90191" y2="79529"/>
                        <a14:foregroundMark x1="90191" y1="79529" x2="93733" y2="95294"/>
                        <a14:foregroundMark x1="79564" y1="56000" x2="88828" y2="91294"/>
                        <a14:foregroundMark x1="88828" y1="91294" x2="62398" y2="93412"/>
                        <a14:foregroundMark x1="62398" y1="93412" x2="26703" y2="84000"/>
                        <a14:foregroundMark x1="94278" y1="84471" x2="82834" y2="95529"/>
                        <a14:foregroundMark x1="82834" y1="95529" x2="23433" y2="93647"/>
                        <a14:foregroundMark x1="23433" y1="93647" x2="8447" y2="83529"/>
                        <a14:foregroundMark x1="8447" y1="83529" x2="0" y2="22353"/>
                        <a14:foregroundMark x1="0" y1="22353" x2="4905" y2="5412"/>
                        <a14:foregroundMark x1="4905" y1="5412" x2="85286" y2="4471"/>
                      </a14:backgroundRemoval>
                    </a14:imgEffect>
                  </a14:imgLayer>
                </a14:imgProps>
              </a:ext>
              <a:ext uri="{28A0092B-C50C-407E-A947-70E740481C1C}">
                <a14:useLocalDpi xmlns:a14="http://schemas.microsoft.com/office/drawing/2010/main" val="0"/>
              </a:ext>
            </a:extLst>
          </a:blip>
          <a:stretch>
            <a:fillRect/>
          </a:stretch>
        </p:blipFill>
        <p:spPr>
          <a:xfrm rot="20331196">
            <a:off x="9229643" y="1713063"/>
            <a:ext cx="3168733" cy="3669512"/>
          </a:xfrm>
          <a:prstGeom prst="rect">
            <a:avLst/>
          </a:prstGeom>
        </p:spPr>
      </p:pic>
      <p:pic>
        <p:nvPicPr>
          <p:cNvPr id="14" name="Picture 13">
            <a:extLst>
              <a:ext uri="{FF2B5EF4-FFF2-40B4-BE49-F238E27FC236}">
                <a16:creationId xmlns:a16="http://schemas.microsoft.com/office/drawing/2014/main" id="{800528E3-3BB0-4BDD-B802-64DBDA30CA5D}"/>
              </a:ext>
            </a:extLst>
          </p:cNvPr>
          <p:cNvPicPr>
            <a:picLocks noChangeAspect="1"/>
          </p:cNvPicPr>
          <p:nvPr/>
        </p:nvPicPr>
        <p:blipFill>
          <a:blip r:embed="rId6"/>
          <a:stretch>
            <a:fillRect/>
          </a:stretch>
        </p:blipFill>
        <p:spPr>
          <a:xfrm rot="20866125">
            <a:off x="11401092" y="3176669"/>
            <a:ext cx="3008590" cy="3895430"/>
          </a:xfrm>
          <a:prstGeom prst="rect">
            <a:avLst/>
          </a:prstGeom>
          <a:ln>
            <a:solidFill>
              <a:schemeClr val="tx1"/>
            </a:solidFill>
          </a:ln>
        </p:spPr>
      </p:pic>
    </p:spTree>
    <p:extLst>
      <p:ext uri="{BB962C8B-B14F-4D97-AF65-F5344CB8AC3E}">
        <p14:creationId xmlns:p14="http://schemas.microsoft.com/office/powerpoint/2010/main" val="4239380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467526" y="1301640"/>
            <a:ext cx="1961854" cy="128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1398">
              <a:solidFill>
                <a:prstClr val="white"/>
              </a:solidFill>
              <a:latin typeface="Calibri" panose="020F0502020204030204"/>
            </a:endParaRPr>
          </a:p>
        </p:txBody>
      </p:sp>
      <p:sp>
        <p:nvSpPr>
          <p:cNvPr id="8" name="Rectangle 7"/>
          <p:cNvSpPr/>
          <p:nvPr/>
        </p:nvSpPr>
        <p:spPr>
          <a:xfrm>
            <a:off x="10510225" y="5701802"/>
            <a:ext cx="1961854" cy="128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1398">
              <a:solidFill>
                <a:prstClr val="white"/>
              </a:solidFill>
              <a:latin typeface="Calibri" panose="020F0502020204030204"/>
            </a:endParaRPr>
          </a:p>
        </p:txBody>
      </p:sp>
      <p:sp>
        <p:nvSpPr>
          <p:cNvPr id="2" name="Title 1"/>
          <p:cNvSpPr>
            <a:spLocks noGrp="1"/>
          </p:cNvSpPr>
          <p:nvPr>
            <p:ph type="title"/>
          </p:nvPr>
        </p:nvSpPr>
        <p:spPr>
          <a:xfrm>
            <a:off x="134125" y="193029"/>
            <a:ext cx="13167360" cy="1371600"/>
          </a:xfrm>
        </p:spPr>
        <p:txBody>
          <a:bodyPr>
            <a:normAutofit/>
          </a:bodyPr>
          <a:lstStyle/>
          <a:p>
            <a:r>
              <a:rPr lang="en-US" sz="5760" dirty="0"/>
              <a:t>2017 NEC Code Revisions</a:t>
            </a:r>
          </a:p>
        </p:txBody>
      </p:sp>
      <p:sp>
        <p:nvSpPr>
          <p:cNvPr id="3" name="Content Placeholder 2">
            <a:extLst>
              <a:ext uri="{FF2B5EF4-FFF2-40B4-BE49-F238E27FC236}">
                <a16:creationId xmlns:a16="http://schemas.microsoft.com/office/drawing/2014/main" id="{443B4DD5-BDCF-49E1-95F6-AD6C66E484FE}"/>
              </a:ext>
            </a:extLst>
          </p:cNvPr>
          <p:cNvSpPr>
            <a:spLocks noGrp="1"/>
          </p:cNvSpPr>
          <p:nvPr>
            <p:ph idx="1"/>
          </p:nvPr>
        </p:nvSpPr>
        <p:spPr>
          <a:xfrm>
            <a:off x="690680" y="1430754"/>
            <a:ext cx="13167360" cy="5431155"/>
          </a:xfrm>
        </p:spPr>
        <p:txBody>
          <a:bodyPr>
            <a:normAutofit/>
          </a:bodyPr>
          <a:lstStyle/>
          <a:p>
            <a:r>
              <a:rPr lang="en-US" sz="4480" dirty="0"/>
              <a:t>Cable Ratings and Markings for Safety</a:t>
            </a:r>
          </a:p>
          <a:p>
            <a:r>
              <a:rPr lang="en-US" sz="4480" dirty="0"/>
              <a:t>Ampacity Table for Bundles</a:t>
            </a:r>
          </a:p>
        </p:txBody>
      </p:sp>
      <p:sp>
        <p:nvSpPr>
          <p:cNvPr id="5" name="Rectangle 8"/>
          <p:cNvSpPr>
            <a:spLocks noChangeArrowheads="1"/>
          </p:cNvSpPr>
          <p:nvPr/>
        </p:nvSpPr>
        <p:spPr bwMode="auto">
          <a:xfrm>
            <a:off x="2817521" y="3177897"/>
            <a:ext cx="7422776" cy="3541002"/>
          </a:xfrm>
          <a:prstGeom prst="rect">
            <a:avLst/>
          </a:prstGeom>
          <a:noFill/>
          <a:ln w="9525">
            <a:noFill/>
            <a:miter lim="800000"/>
            <a:headEnd/>
            <a:tailEnd/>
          </a:ln>
        </p:spPr>
        <p:txBody>
          <a:bodyPr/>
          <a:lstStyle/>
          <a:p>
            <a:pPr marL="1295274" indent="-1047035" defTabSz="1097280">
              <a:spcBef>
                <a:spcPts val="525"/>
              </a:spcBef>
              <a:defRPr/>
            </a:pPr>
            <a:r>
              <a:rPr lang="en-US" sz="2184" b="1" kern="0" dirty="0">
                <a:solidFill>
                  <a:srgbClr val="535353"/>
                </a:solidFill>
                <a:latin typeface="Times New Roman" panose="02020603050405020304" pitchFamily="18" charset="0"/>
                <a:cs typeface="Times New Roman" panose="02020603050405020304" pitchFamily="18" charset="0"/>
              </a:rPr>
              <a:t>Part VI. Premises Powering of Communications Equipment over Communications Cables</a:t>
            </a:r>
          </a:p>
          <a:p>
            <a:pPr marL="248238" defTabSz="1097280">
              <a:spcBef>
                <a:spcPts val="525"/>
              </a:spcBef>
              <a:defRPr/>
            </a:pPr>
            <a:r>
              <a:rPr lang="en-US" sz="2184" b="1" kern="0" dirty="0">
                <a:solidFill>
                  <a:srgbClr val="535353"/>
                </a:solidFill>
                <a:latin typeface="Times New Roman" panose="02020603050405020304" pitchFamily="18" charset="0"/>
                <a:cs typeface="Times New Roman" panose="02020603050405020304" pitchFamily="18" charset="0"/>
              </a:rPr>
              <a:t>840.160 Powering Circuits. </a:t>
            </a:r>
            <a:r>
              <a:rPr lang="en-US" sz="2184" kern="0" dirty="0">
                <a:solidFill>
                  <a:srgbClr val="535353"/>
                </a:solidFill>
                <a:latin typeface="Times New Roman" panose="02020603050405020304" pitchFamily="18" charset="0"/>
                <a:cs typeface="Times New Roman" panose="02020603050405020304" pitchFamily="18" charset="0"/>
              </a:rPr>
              <a:t>Communications cables, in </a:t>
            </a:r>
            <a:r>
              <a:rPr lang="en-US" sz="2184" kern="0" dirty="0" err="1">
                <a:solidFill>
                  <a:srgbClr val="535353"/>
                </a:solidFill>
                <a:latin typeface="Times New Roman" panose="02020603050405020304" pitchFamily="18" charset="0"/>
                <a:cs typeface="Times New Roman" panose="02020603050405020304" pitchFamily="18" charset="0"/>
              </a:rPr>
              <a:t>addi</a:t>
            </a:r>
            <a:r>
              <a:rPr lang="en-US" sz="2184" kern="0" dirty="0">
                <a:solidFill>
                  <a:srgbClr val="535353"/>
                </a:solidFill>
                <a:latin typeface="Times New Roman" panose="02020603050405020304" pitchFamily="18" charset="0"/>
                <a:cs typeface="Times New Roman" panose="02020603050405020304" pitchFamily="18" charset="0"/>
              </a:rPr>
              <a:t>-</a:t>
            </a:r>
            <a:br>
              <a:rPr lang="en-US" sz="2184" kern="0" dirty="0">
                <a:solidFill>
                  <a:srgbClr val="535353"/>
                </a:solidFill>
                <a:latin typeface="Times New Roman" panose="02020603050405020304" pitchFamily="18" charset="0"/>
                <a:cs typeface="Times New Roman" panose="02020603050405020304" pitchFamily="18" charset="0"/>
              </a:rPr>
            </a:br>
            <a:r>
              <a:rPr lang="en-US" sz="2184" kern="0" dirty="0" err="1">
                <a:solidFill>
                  <a:srgbClr val="535353"/>
                </a:solidFill>
                <a:latin typeface="Times New Roman" panose="02020603050405020304" pitchFamily="18" charset="0"/>
                <a:cs typeface="Times New Roman" panose="02020603050405020304" pitchFamily="18" charset="0"/>
              </a:rPr>
              <a:t>tion</a:t>
            </a:r>
            <a:r>
              <a:rPr lang="en-US" sz="2184" kern="0" dirty="0">
                <a:solidFill>
                  <a:srgbClr val="535353"/>
                </a:solidFill>
                <a:latin typeface="Times New Roman" panose="02020603050405020304" pitchFamily="18" charset="0"/>
                <a:cs typeface="Times New Roman" panose="02020603050405020304" pitchFamily="18" charset="0"/>
              </a:rPr>
              <a:t> in carrying the communications circuit, shall also be permitted to carry circuits for powering communications equipment. Where the power supplied over a communications cable to communications equipment is </a:t>
            </a:r>
            <a:r>
              <a:rPr lang="en-US" sz="2184" kern="0" dirty="0">
                <a:solidFill>
                  <a:srgbClr val="C00000"/>
                </a:solidFill>
                <a:latin typeface="Times New Roman" panose="02020603050405020304" pitchFamily="18" charset="0"/>
                <a:cs typeface="Times New Roman" panose="02020603050405020304" pitchFamily="18" charset="0"/>
              </a:rPr>
              <a:t>greater than 60 watts</a:t>
            </a:r>
            <a:r>
              <a:rPr lang="en-US" sz="2184" kern="0" dirty="0">
                <a:solidFill>
                  <a:srgbClr val="535353"/>
                </a:solidFill>
                <a:latin typeface="Times New Roman" panose="02020603050405020304" pitchFamily="18" charset="0"/>
                <a:cs typeface="Times New Roman" panose="02020603050405020304" pitchFamily="18" charset="0"/>
              </a:rPr>
              <a:t>, communication cables and the power circuit shall comply with 725.144 where communications cables are used in place of Class 2 and Class 3 cables.</a:t>
            </a:r>
          </a:p>
        </p:txBody>
      </p:sp>
      <p:pic>
        <p:nvPicPr>
          <p:cNvPr id="7" name="Picture 6"/>
          <p:cNvPicPr>
            <a:picLocks noChangeAspect="1"/>
          </p:cNvPicPr>
          <p:nvPr/>
        </p:nvPicPr>
        <p:blipFill rotWithShape="1">
          <a:blip r:embed="rId4"/>
          <a:srcRect l="11253" t="11265" r="7694" b="15653"/>
          <a:stretch/>
        </p:blipFill>
        <p:spPr>
          <a:xfrm rot="20989001">
            <a:off x="10724884" y="1081926"/>
            <a:ext cx="3824360" cy="4965528"/>
          </a:xfrm>
          <a:prstGeom prst="rect">
            <a:avLst/>
          </a:prstGeom>
        </p:spPr>
      </p:pic>
      <p:sp>
        <p:nvSpPr>
          <p:cNvPr id="4" name="Rectangle 3">
            <a:extLst>
              <a:ext uri="{FF2B5EF4-FFF2-40B4-BE49-F238E27FC236}">
                <a16:creationId xmlns:a16="http://schemas.microsoft.com/office/drawing/2014/main" id="{08639F44-0379-4B70-8C9F-52B7A459CAFA}"/>
              </a:ext>
            </a:extLst>
          </p:cNvPr>
          <p:cNvSpPr/>
          <p:nvPr/>
        </p:nvSpPr>
        <p:spPr>
          <a:xfrm>
            <a:off x="2623354" y="3177897"/>
            <a:ext cx="7692704" cy="354100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465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69208-45B3-4D29-9D45-C8365AC9DA52}"/>
              </a:ext>
            </a:extLst>
          </p:cNvPr>
          <p:cNvSpPr>
            <a:spLocks noGrp="1"/>
          </p:cNvSpPr>
          <p:nvPr>
            <p:ph type="title"/>
          </p:nvPr>
        </p:nvSpPr>
        <p:spPr>
          <a:xfrm>
            <a:off x="-762000" y="-76200"/>
            <a:ext cx="12618720" cy="1590675"/>
          </a:xfrm>
        </p:spPr>
        <p:txBody>
          <a:bodyPr>
            <a:normAutofit/>
          </a:bodyPr>
          <a:lstStyle/>
          <a:p>
            <a:r>
              <a:rPr lang="en-US" sz="5400" dirty="0"/>
              <a:t>Planning for Intelligent Buildings</a:t>
            </a:r>
          </a:p>
        </p:txBody>
      </p:sp>
      <p:sp>
        <p:nvSpPr>
          <p:cNvPr id="2" name="Content Placeholder 1">
            <a:extLst>
              <a:ext uri="{FF2B5EF4-FFF2-40B4-BE49-F238E27FC236}">
                <a16:creationId xmlns:a16="http://schemas.microsoft.com/office/drawing/2014/main" id="{E6E640CE-CF6E-4507-8CB0-6523977FA5A6}"/>
              </a:ext>
            </a:extLst>
          </p:cNvPr>
          <p:cNvSpPr>
            <a:spLocks noGrp="1"/>
          </p:cNvSpPr>
          <p:nvPr>
            <p:ph idx="1"/>
          </p:nvPr>
        </p:nvSpPr>
        <p:spPr>
          <a:xfrm>
            <a:off x="400489" y="2286000"/>
            <a:ext cx="8318915" cy="5069032"/>
          </a:xfrm>
        </p:spPr>
        <p:txBody>
          <a:bodyPr>
            <a:normAutofit/>
          </a:bodyPr>
          <a:lstStyle/>
          <a:p>
            <a:r>
              <a:rPr lang="en-US" sz="4480" dirty="0"/>
              <a:t>Design 10-15 years out</a:t>
            </a:r>
          </a:p>
          <a:p>
            <a:pPr lvl="1"/>
            <a:r>
              <a:rPr lang="en-US" dirty="0"/>
              <a:t>Allow for additional systems and cabling</a:t>
            </a:r>
          </a:p>
          <a:p>
            <a:pPr lvl="1"/>
            <a:r>
              <a:rPr lang="en-US" dirty="0"/>
              <a:t>Plan for future builds</a:t>
            </a:r>
          </a:p>
          <a:p>
            <a:pPr lvl="1"/>
            <a:r>
              <a:rPr lang="en-US" dirty="0"/>
              <a:t>Accommodate future applications</a:t>
            </a:r>
          </a:p>
        </p:txBody>
      </p:sp>
      <p:sp>
        <p:nvSpPr>
          <p:cNvPr id="4" name="Slide Number Placeholder 2">
            <a:extLst>
              <a:ext uri="{FF2B5EF4-FFF2-40B4-BE49-F238E27FC236}">
                <a16:creationId xmlns:a16="http://schemas.microsoft.com/office/drawing/2014/main" id="{0B9AE278-E577-4A23-8E86-FD44D926F46A}"/>
              </a:ext>
            </a:extLst>
          </p:cNvPr>
          <p:cNvSpPr txBox="1">
            <a:spLocks/>
          </p:cNvSpPr>
          <p:nvPr/>
        </p:nvSpPr>
        <p:spPr>
          <a:xfrm>
            <a:off x="13682983" y="7627625"/>
            <a:ext cx="947419" cy="43941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822960">
              <a:defRPr/>
            </a:pPr>
            <a:fld id="{ED4B66E5-1AC5-4F09-8C02-5263A4AD3DF3}" type="slidenum">
              <a:rPr lang="en-US" sz="2160">
                <a:solidFill>
                  <a:prstClr val="white"/>
                </a:solidFill>
                <a:latin typeface="Calibri" panose="020F0502020204030204"/>
              </a:rPr>
              <a:pPr algn="ctr" defTabSz="822960">
                <a:defRPr/>
              </a:pPr>
              <a:t>3</a:t>
            </a:fld>
            <a:endParaRPr lang="en-US" sz="2160" dirty="0">
              <a:solidFill>
                <a:prstClr val="white"/>
              </a:solidFill>
              <a:latin typeface="Calibri" panose="020F0502020204030204"/>
            </a:endParaRPr>
          </a:p>
        </p:txBody>
      </p:sp>
      <p:pic>
        <p:nvPicPr>
          <p:cNvPr id="6" name="Picture 4" descr="http://legacy.skyscrapercenter.com/class-image.php/userpics/10005/?width=1000&amp;height=800&amp;image=/images/albums/userpics/10005/PertaminaTower_Dwg-Overall_(c)SOM~0.jpg">
            <a:extLst>
              <a:ext uri="{FF2B5EF4-FFF2-40B4-BE49-F238E27FC236}">
                <a16:creationId xmlns:a16="http://schemas.microsoft.com/office/drawing/2014/main" id="{557DC8C7-92BE-44A8-A9BF-15499CF6EACA}"/>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contrast="15000"/>
                    </a14:imgEffect>
                  </a14:imgLayer>
                </a14:imgProps>
              </a:ext>
              <a:ext uri="{28A0092B-C50C-407E-A947-70E740481C1C}">
                <a14:useLocalDpi xmlns:a14="http://schemas.microsoft.com/office/drawing/2010/main"/>
              </a:ext>
            </a:extLst>
          </a:blip>
          <a:srcRect/>
          <a:stretch/>
        </p:blipFill>
        <p:spPr bwMode="auto">
          <a:xfrm>
            <a:off x="8747979" y="1751428"/>
            <a:ext cx="5520829" cy="482573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2066972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510225" y="5701802"/>
            <a:ext cx="1961854" cy="128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1398">
              <a:solidFill>
                <a:prstClr val="white"/>
              </a:solidFill>
              <a:latin typeface="Calibri" panose="020F0502020204030204"/>
            </a:endParaRPr>
          </a:p>
        </p:txBody>
      </p:sp>
      <p:sp>
        <p:nvSpPr>
          <p:cNvPr id="2" name="Title 1"/>
          <p:cNvSpPr>
            <a:spLocks noGrp="1"/>
          </p:cNvSpPr>
          <p:nvPr>
            <p:ph type="title"/>
          </p:nvPr>
        </p:nvSpPr>
        <p:spPr>
          <a:xfrm>
            <a:off x="731520" y="108306"/>
            <a:ext cx="13167360" cy="1371600"/>
          </a:xfrm>
        </p:spPr>
        <p:txBody>
          <a:bodyPr>
            <a:normAutofit/>
          </a:bodyPr>
          <a:lstStyle/>
          <a:p>
            <a:r>
              <a:rPr lang="en-US" sz="5760" dirty="0"/>
              <a:t>2017 NEC Table 725.144</a:t>
            </a:r>
          </a:p>
        </p:txBody>
      </p:sp>
      <p:sp>
        <p:nvSpPr>
          <p:cNvPr id="6" name="Content Placeholder 5"/>
          <p:cNvSpPr>
            <a:spLocks noGrp="1"/>
          </p:cNvSpPr>
          <p:nvPr>
            <p:ph idx="1"/>
          </p:nvPr>
        </p:nvSpPr>
        <p:spPr>
          <a:xfrm>
            <a:off x="1828800" y="1479906"/>
            <a:ext cx="12114998" cy="5431155"/>
          </a:xfrm>
        </p:spPr>
        <p:txBody>
          <a:bodyPr>
            <a:normAutofit/>
          </a:bodyPr>
          <a:lstStyle/>
          <a:p>
            <a:r>
              <a:rPr lang="en-US" sz="4480" dirty="0"/>
              <a:t>Conductor gauge, bundle size and temperature rating are used to establish a safe power rating (Ampacity) for </a:t>
            </a:r>
            <a:r>
              <a:rPr lang="en-US" sz="4480" u="sng" dirty="0"/>
              <a:t>each</a:t>
            </a:r>
            <a:r>
              <a:rPr lang="en-US" sz="4480" dirty="0"/>
              <a:t> </a:t>
            </a:r>
            <a:r>
              <a:rPr lang="en-US" sz="4480" u="sng" dirty="0"/>
              <a:t>conductor</a:t>
            </a:r>
            <a:endParaRPr lang="en-US" sz="4480" dirty="0"/>
          </a:p>
        </p:txBody>
      </p:sp>
      <p:pic>
        <p:nvPicPr>
          <p:cNvPr id="7" name="Picture 6">
            <a:extLst>
              <a:ext uri="{FF2B5EF4-FFF2-40B4-BE49-F238E27FC236}">
                <a16:creationId xmlns:a16="http://schemas.microsoft.com/office/drawing/2014/main" id="{A304A46C-FD99-4476-933B-E661067F725D}"/>
              </a:ext>
            </a:extLst>
          </p:cNvPr>
          <p:cNvPicPr>
            <a:picLocks noChangeAspect="1"/>
          </p:cNvPicPr>
          <p:nvPr/>
        </p:nvPicPr>
        <p:blipFill>
          <a:blip r:embed="rId4"/>
          <a:stretch>
            <a:fillRect/>
          </a:stretch>
        </p:blipFill>
        <p:spPr>
          <a:xfrm>
            <a:off x="2205109" y="4195483"/>
            <a:ext cx="10220186" cy="2662518"/>
          </a:xfrm>
          <a:prstGeom prst="rect">
            <a:avLst/>
          </a:prstGeom>
        </p:spPr>
      </p:pic>
    </p:spTree>
    <p:custDataLst>
      <p:tags r:id="rId1"/>
    </p:custDataLst>
    <p:extLst>
      <p:ext uri="{BB962C8B-B14F-4D97-AF65-F5344CB8AC3E}">
        <p14:creationId xmlns:p14="http://schemas.microsoft.com/office/powerpoint/2010/main" val="323716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241298C-119C-4B18-A2FD-7F7541DCCF3C}"/>
              </a:ext>
            </a:extLst>
          </p:cNvPr>
          <p:cNvPicPr>
            <a:picLocks noChangeAspect="1"/>
          </p:cNvPicPr>
          <p:nvPr/>
        </p:nvPicPr>
        <p:blipFill>
          <a:blip r:embed="rId4"/>
          <a:stretch>
            <a:fillRect/>
          </a:stretch>
        </p:blipFill>
        <p:spPr>
          <a:xfrm>
            <a:off x="2205109" y="4195483"/>
            <a:ext cx="10220186" cy="2662518"/>
          </a:xfrm>
          <a:prstGeom prst="rect">
            <a:avLst/>
          </a:prstGeom>
        </p:spPr>
      </p:pic>
      <p:sp>
        <p:nvSpPr>
          <p:cNvPr id="2" name="Title 1"/>
          <p:cNvSpPr>
            <a:spLocks noGrp="1"/>
          </p:cNvSpPr>
          <p:nvPr>
            <p:ph type="title"/>
          </p:nvPr>
        </p:nvSpPr>
        <p:spPr>
          <a:xfrm>
            <a:off x="404261" y="168051"/>
            <a:ext cx="13898880" cy="1371600"/>
          </a:xfrm>
        </p:spPr>
        <p:txBody>
          <a:bodyPr>
            <a:noAutofit/>
          </a:bodyPr>
          <a:lstStyle/>
          <a:p>
            <a:r>
              <a:rPr lang="en-US" sz="5760" dirty="0"/>
              <a:t>Example: Can this cable support Type 4 </a:t>
            </a:r>
            <a:r>
              <a:rPr lang="en-US" sz="5760" dirty="0" err="1"/>
              <a:t>PoE</a:t>
            </a:r>
            <a:r>
              <a:rPr lang="en-US" sz="5760" dirty="0"/>
              <a:t>?</a:t>
            </a:r>
          </a:p>
        </p:txBody>
      </p:sp>
      <p:sp>
        <p:nvSpPr>
          <p:cNvPr id="6" name="Content Placeholder 5"/>
          <p:cNvSpPr>
            <a:spLocks noGrp="1"/>
          </p:cNvSpPr>
          <p:nvPr>
            <p:ph idx="1"/>
          </p:nvPr>
        </p:nvSpPr>
        <p:spPr>
          <a:xfrm>
            <a:off x="1684421" y="1512379"/>
            <a:ext cx="12618720" cy="5230957"/>
          </a:xfrm>
        </p:spPr>
        <p:txBody>
          <a:bodyPr>
            <a:normAutofit/>
          </a:bodyPr>
          <a:lstStyle/>
          <a:p>
            <a:r>
              <a:rPr lang="en-US" sz="4480" dirty="0"/>
              <a:t>24 AWG category 5e cable</a:t>
            </a:r>
          </a:p>
          <a:p>
            <a:r>
              <a:rPr lang="en-US" sz="4480" dirty="0"/>
              <a:t>Bundle size of 75 cables</a:t>
            </a:r>
          </a:p>
          <a:p>
            <a:r>
              <a:rPr lang="en-US" sz="4480" dirty="0"/>
              <a:t>Mechanically rated to 60°C </a:t>
            </a:r>
            <a:r>
              <a:rPr lang="en-US" sz="3840" i="1" dirty="0"/>
              <a:t>(Operating Temperature)</a:t>
            </a:r>
          </a:p>
        </p:txBody>
      </p:sp>
      <p:sp>
        <p:nvSpPr>
          <p:cNvPr id="3" name="Rectangle 2"/>
          <p:cNvSpPr/>
          <p:nvPr/>
        </p:nvSpPr>
        <p:spPr bwMode="auto">
          <a:xfrm>
            <a:off x="2205109" y="5878259"/>
            <a:ext cx="10220186" cy="322730"/>
          </a:xfrm>
          <a:prstGeom prst="rect">
            <a:avLst/>
          </a:prstGeom>
          <a:noFill/>
          <a:ln w="28575" cap="flat" cmpd="sng" algn="ctr">
            <a:solidFill>
              <a:srgbClr val="FF0000"/>
            </a:solidFill>
            <a:prstDash val="solid"/>
            <a:round/>
            <a:headEnd type="none" w="med" len="med"/>
            <a:tailEnd type="none" w="med" len="med"/>
          </a:ln>
          <a:effectLst/>
        </p:spPr>
        <p:txBody>
          <a:bodyPr vert="horz" wrap="square" lIns="96819" tIns="48410" rIns="96819" bIns="48410" numCol="1" rtlCol="0" anchor="t" anchorCtr="0" compatLnSpc="1">
            <a:prstTxWarp prst="textNoShape">
              <a:avLst/>
            </a:prstTxWarp>
          </a:bodyPr>
          <a:lstStyle/>
          <a:p>
            <a:pPr defTabSz="968240">
              <a:defRPr/>
            </a:pPr>
            <a:endParaRPr lang="en-US" sz="2542" baseline="-25000">
              <a:solidFill>
                <a:prstClr val="black"/>
              </a:solidFill>
              <a:latin typeface="Times" charset="0"/>
            </a:endParaRPr>
          </a:p>
        </p:txBody>
      </p:sp>
      <p:sp>
        <p:nvSpPr>
          <p:cNvPr id="10" name="Rectangle 9"/>
          <p:cNvSpPr/>
          <p:nvPr/>
        </p:nvSpPr>
        <p:spPr bwMode="auto">
          <a:xfrm>
            <a:off x="9654989" y="4532574"/>
            <a:ext cx="1371600" cy="2313872"/>
          </a:xfrm>
          <a:prstGeom prst="rect">
            <a:avLst/>
          </a:prstGeom>
          <a:noFill/>
          <a:ln w="28575" cap="flat" cmpd="sng" algn="ctr">
            <a:solidFill>
              <a:srgbClr val="FF0000"/>
            </a:solidFill>
            <a:prstDash val="solid"/>
            <a:round/>
            <a:headEnd type="none" w="med" len="med"/>
            <a:tailEnd type="none" w="med" len="med"/>
          </a:ln>
          <a:effectLst/>
        </p:spPr>
        <p:txBody>
          <a:bodyPr vert="horz" wrap="square" lIns="96819" tIns="48410" rIns="96819" bIns="48410" numCol="1" rtlCol="0" anchor="t" anchorCtr="0" compatLnSpc="1">
            <a:prstTxWarp prst="textNoShape">
              <a:avLst/>
            </a:prstTxWarp>
          </a:bodyPr>
          <a:lstStyle/>
          <a:p>
            <a:pPr defTabSz="968240">
              <a:defRPr/>
            </a:pPr>
            <a:endParaRPr lang="en-US" sz="2542" baseline="-25000">
              <a:solidFill>
                <a:prstClr val="black"/>
              </a:solidFill>
              <a:latin typeface="Times" charset="0"/>
            </a:endParaRPr>
          </a:p>
        </p:txBody>
      </p:sp>
      <p:sp>
        <p:nvSpPr>
          <p:cNvPr id="11" name="Rectangle 10"/>
          <p:cNvSpPr/>
          <p:nvPr/>
        </p:nvSpPr>
        <p:spPr bwMode="auto">
          <a:xfrm>
            <a:off x="9654991" y="5183412"/>
            <a:ext cx="448923" cy="1663035"/>
          </a:xfrm>
          <a:prstGeom prst="rect">
            <a:avLst/>
          </a:prstGeom>
          <a:noFill/>
          <a:ln w="28575" cap="flat" cmpd="sng" algn="ctr">
            <a:solidFill>
              <a:srgbClr val="FF0000"/>
            </a:solidFill>
            <a:prstDash val="solid"/>
            <a:round/>
            <a:headEnd type="none" w="med" len="med"/>
            <a:tailEnd type="none" w="med" len="med"/>
          </a:ln>
          <a:effectLst/>
        </p:spPr>
        <p:txBody>
          <a:bodyPr vert="horz" wrap="square" lIns="96819" tIns="48410" rIns="96819" bIns="48410" numCol="1" rtlCol="0" anchor="t" anchorCtr="0" compatLnSpc="1">
            <a:prstTxWarp prst="textNoShape">
              <a:avLst/>
            </a:prstTxWarp>
          </a:bodyPr>
          <a:lstStyle/>
          <a:p>
            <a:pPr defTabSz="968240">
              <a:defRPr/>
            </a:pPr>
            <a:endParaRPr lang="en-US" sz="2542" baseline="-25000">
              <a:solidFill>
                <a:prstClr val="black"/>
              </a:solidFill>
              <a:latin typeface="Times" charset="0"/>
            </a:endParaRPr>
          </a:p>
        </p:txBody>
      </p:sp>
      <p:sp>
        <p:nvSpPr>
          <p:cNvPr id="9" name="Rectangle 8">
            <a:extLst>
              <a:ext uri="{FF2B5EF4-FFF2-40B4-BE49-F238E27FC236}">
                <a16:creationId xmlns:a16="http://schemas.microsoft.com/office/drawing/2014/main" id="{FCEDA2C4-3222-49D1-9380-70BF1925D80F}"/>
              </a:ext>
            </a:extLst>
          </p:cNvPr>
          <p:cNvSpPr/>
          <p:nvPr/>
        </p:nvSpPr>
        <p:spPr bwMode="auto">
          <a:xfrm>
            <a:off x="9654990" y="5878259"/>
            <a:ext cx="448923" cy="322730"/>
          </a:xfrm>
          <a:prstGeom prst="rect">
            <a:avLst/>
          </a:prstGeom>
          <a:solidFill>
            <a:srgbClr val="FF0000">
              <a:alpha val="20000"/>
            </a:srgbClr>
          </a:solidFill>
          <a:ln w="28575" cap="flat" cmpd="sng" algn="ctr">
            <a:solidFill>
              <a:srgbClr val="FF0000"/>
            </a:solidFill>
            <a:prstDash val="solid"/>
            <a:round/>
            <a:headEnd type="none" w="med" len="med"/>
            <a:tailEnd type="none" w="med" len="med"/>
          </a:ln>
          <a:effectLst/>
        </p:spPr>
        <p:txBody>
          <a:bodyPr vert="horz" wrap="square" lIns="96819" tIns="48410" rIns="96819" bIns="48410" numCol="1" rtlCol="0" anchor="t" anchorCtr="0" compatLnSpc="1">
            <a:prstTxWarp prst="textNoShape">
              <a:avLst/>
            </a:prstTxWarp>
          </a:bodyPr>
          <a:lstStyle/>
          <a:p>
            <a:pPr defTabSz="968240">
              <a:defRPr/>
            </a:pPr>
            <a:endParaRPr lang="en-US" sz="2542" baseline="-25000">
              <a:solidFill>
                <a:prstClr val="black"/>
              </a:solidFill>
              <a:latin typeface="Times" charset="0"/>
            </a:endParaRPr>
          </a:p>
        </p:txBody>
      </p:sp>
    </p:spTree>
    <p:custDataLst>
      <p:tags r:id="rId1"/>
    </p:custDataLst>
    <p:extLst>
      <p:ext uri="{BB962C8B-B14F-4D97-AF65-F5344CB8AC3E}">
        <p14:creationId xmlns:p14="http://schemas.microsoft.com/office/powerpoint/2010/main" val="15957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510225" y="5647035"/>
            <a:ext cx="1961854" cy="128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1398">
              <a:solidFill>
                <a:prstClr val="white"/>
              </a:solidFill>
              <a:latin typeface="Calibri" panose="020F0502020204030204"/>
            </a:endParaRPr>
          </a:p>
        </p:txBody>
      </p:sp>
      <p:sp>
        <p:nvSpPr>
          <p:cNvPr id="2" name="Title 1"/>
          <p:cNvSpPr>
            <a:spLocks noGrp="1"/>
          </p:cNvSpPr>
          <p:nvPr>
            <p:ph type="title"/>
          </p:nvPr>
        </p:nvSpPr>
        <p:spPr>
          <a:xfrm>
            <a:off x="770021" y="53507"/>
            <a:ext cx="13167360" cy="1371600"/>
          </a:xfrm>
        </p:spPr>
        <p:txBody>
          <a:bodyPr>
            <a:normAutofit/>
          </a:bodyPr>
          <a:lstStyle/>
          <a:p>
            <a:r>
              <a:rPr lang="en-US" sz="5760" dirty="0"/>
              <a:t>Alternatives</a:t>
            </a:r>
          </a:p>
        </p:txBody>
      </p:sp>
      <p:sp>
        <p:nvSpPr>
          <p:cNvPr id="6" name="Content Placeholder 5"/>
          <p:cNvSpPr>
            <a:spLocks noGrp="1"/>
          </p:cNvSpPr>
          <p:nvPr>
            <p:ph idx="1"/>
          </p:nvPr>
        </p:nvSpPr>
        <p:spPr>
          <a:xfrm>
            <a:off x="1387905" y="1510015"/>
            <a:ext cx="11084174" cy="5431155"/>
          </a:xfrm>
        </p:spPr>
        <p:txBody>
          <a:bodyPr>
            <a:normAutofit/>
          </a:bodyPr>
          <a:lstStyle/>
          <a:p>
            <a:r>
              <a:rPr lang="en-US" sz="4480" dirty="0"/>
              <a:t>Use cables with a larger conductor or higher mechanical rating </a:t>
            </a:r>
            <a:r>
              <a:rPr lang="en-US" sz="4480" i="1" dirty="0"/>
              <a:t>(Operating Temperature)</a:t>
            </a:r>
            <a:endParaRPr lang="en-US" sz="4480" dirty="0"/>
          </a:p>
          <a:p>
            <a:r>
              <a:rPr lang="en-US" sz="4480" dirty="0"/>
              <a:t>Reduce bundle size</a:t>
            </a:r>
          </a:p>
        </p:txBody>
      </p:sp>
      <p:sp>
        <p:nvSpPr>
          <p:cNvPr id="8" name="Rectangle 7"/>
          <p:cNvSpPr/>
          <p:nvPr/>
        </p:nvSpPr>
        <p:spPr>
          <a:xfrm>
            <a:off x="10510225" y="5647035"/>
            <a:ext cx="1961854" cy="128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1398">
              <a:solidFill>
                <a:prstClr val="white"/>
              </a:solidFill>
              <a:latin typeface="Calibri" panose="020F0502020204030204"/>
            </a:endParaRPr>
          </a:p>
        </p:txBody>
      </p:sp>
      <p:pic>
        <p:nvPicPr>
          <p:cNvPr id="10" name="Picture 9"/>
          <p:cNvPicPr>
            <a:picLocks noChangeAspect="1"/>
          </p:cNvPicPr>
          <p:nvPr/>
        </p:nvPicPr>
        <p:blipFill>
          <a:blip r:embed="rId4"/>
          <a:stretch>
            <a:fillRect/>
          </a:stretch>
        </p:blipFill>
        <p:spPr>
          <a:xfrm>
            <a:off x="2205109" y="4195483"/>
            <a:ext cx="10220186" cy="2662518"/>
          </a:xfrm>
          <a:prstGeom prst="rect">
            <a:avLst/>
          </a:prstGeom>
        </p:spPr>
      </p:pic>
      <p:sp>
        <p:nvSpPr>
          <p:cNvPr id="11" name="Rectangle 10">
            <a:extLst>
              <a:ext uri="{FF2B5EF4-FFF2-40B4-BE49-F238E27FC236}">
                <a16:creationId xmlns:a16="http://schemas.microsoft.com/office/drawing/2014/main" id="{0D281183-90D6-40F9-9D72-32EA9833FE64}"/>
              </a:ext>
            </a:extLst>
          </p:cNvPr>
          <p:cNvSpPr/>
          <p:nvPr/>
        </p:nvSpPr>
        <p:spPr bwMode="auto">
          <a:xfrm>
            <a:off x="10128507" y="5866201"/>
            <a:ext cx="448923" cy="322730"/>
          </a:xfrm>
          <a:prstGeom prst="rect">
            <a:avLst/>
          </a:prstGeom>
          <a:solidFill>
            <a:srgbClr val="00FF00">
              <a:alpha val="20000"/>
            </a:srgbClr>
          </a:solidFill>
          <a:ln w="28575" cap="flat" cmpd="sng" algn="ctr">
            <a:solidFill>
              <a:srgbClr val="00FF00"/>
            </a:solidFill>
            <a:prstDash val="solid"/>
            <a:round/>
            <a:headEnd type="none" w="med" len="med"/>
            <a:tailEnd type="none" w="med" len="med"/>
          </a:ln>
          <a:effectLst/>
        </p:spPr>
        <p:txBody>
          <a:bodyPr vert="horz" wrap="square" lIns="96819" tIns="48410" rIns="96819" bIns="48410" numCol="1" rtlCol="0" anchor="t" anchorCtr="0" compatLnSpc="1">
            <a:prstTxWarp prst="textNoShape">
              <a:avLst/>
            </a:prstTxWarp>
          </a:bodyPr>
          <a:lstStyle/>
          <a:p>
            <a:pPr defTabSz="968240">
              <a:defRPr/>
            </a:pPr>
            <a:endParaRPr lang="en-US" sz="2542" baseline="-25000">
              <a:solidFill>
                <a:prstClr val="black"/>
              </a:solidFill>
              <a:latin typeface="Times" charset="0"/>
            </a:endParaRPr>
          </a:p>
        </p:txBody>
      </p:sp>
      <p:sp>
        <p:nvSpPr>
          <p:cNvPr id="12" name="Rectangle 11">
            <a:extLst>
              <a:ext uri="{FF2B5EF4-FFF2-40B4-BE49-F238E27FC236}">
                <a16:creationId xmlns:a16="http://schemas.microsoft.com/office/drawing/2014/main" id="{3CFDE87E-5807-47AE-8331-B490B1A0E94B}"/>
              </a:ext>
            </a:extLst>
          </p:cNvPr>
          <p:cNvSpPr/>
          <p:nvPr/>
        </p:nvSpPr>
        <p:spPr bwMode="auto">
          <a:xfrm>
            <a:off x="9667526" y="6184181"/>
            <a:ext cx="448923" cy="322730"/>
          </a:xfrm>
          <a:prstGeom prst="rect">
            <a:avLst/>
          </a:prstGeom>
          <a:solidFill>
            <a:srgbClr val="00FF00">
              <a:alpha val="20000"/>
            </a:srgbClr>
          </a:solidFill>
          <a:ln w="28575" cap="flat" cmpd="sng" algn="ctr">
            <a:solidFill>
              <a:srgbClr val="00FF00"/>
            </a:solidFill>
            <a:prstDash val="solid"/>
            <a:round/>
            <a:headEnd type="none" w="med" len="med"/>
            <a:tailEnd type="none" w="med" len="med"/>
          </a:ln>
          <a:effectLst/>
        </p:spPr>
        <p:txBody>
          <a:bodyPr vert="horz" wrap="square" lIns="96819" tIns="48410" rIns="96819" bIns="48410" numCol="1" rtlCol="0" anchor="t" anchorCtr="0" compatLnSpc="1">
            <a:prstTxWarp prst="textNoShape">
              <a:avLst/>
            </a:prstTxWarp>
          </a:bodyPr>
          <a:lstStyle/>
          <a:p>
            <a:pPr defTabSz="968240">
              <a:defRPr/>
            </a:pPr>
            <a:endParaRPr lang="en-US" sz="2542" baseline="-25000">
              <a:solidFill>
                <a:prstClr val="black"/>
              </a:solidFill>
              <a:latin typeface="Times" charset="0"/>
            </a:endParaRPr>
          </a:p>
        </p:txBody>
      </p:sp>
      <p:sp>
        <p:nvSpPr>
          <p:cNvPr id="13" name="Rectangle 12">
            <a:extLst>
              <a:ext uri="{FF2B5EF4-FFF2-40B4-BE49-F238E27FC236}">
                <a16:creationId xmlns:a16="http://schemas.microsoft.com/office/drawing/2014/main" id="{5E156398-752E-41AA-A20E-3D131512A11E}"/>
              </a:ext>
            </a:extLst>
          </p:cNvPr>
          <p:cNvSpPr/>
          <p:nvPr/>
        </p:nvSpPr>
        <p:spPr bwMode="auto">
          <a:xfrm>
            <a:off x="8369379" y="5861451"/>
            <a:ext cx="448923" cy="322730"/>
          </a:xfrm>
          <a:prstGeom prst="rect">
            <a:avLst/>
          </a:prstGeom>
          <a:solidFill>
            <a:srgbClr val="00FF00">
              <a:alpha val="20000"/>
            </a:srgbClr>
          </a:solidFill>
          <a:ln w="28575" cap="flat" cmpd="sng" algn="ctr">
            <a:solidFill>
              <a:srgbClr val="00FF00"/>
            </a:solidFill>
            <a:prstDash val="solid"/>
            <a:round/>
            <a:headEnd type="none" w="med" len="med"/>
            <a:tailEnd type="none" w="med" len="med"/>
          </a:ln>
          <a:effectLst/>
        </p:spPr>
        <p:txBody>
          <a:bodyPr vert="horz" wrap="square" lIns="96819" tIns="48410" rIns="96819" bIns="48410" numCol="1" rtlCol="0" anchor="t" anchorCtr="0" compatLnSpc="1">
            <a:prstTxWarp prst="textNoShape">
              <a:avLst/>
            </a:prstTxWarp>
          </a:bodyPr>
          <a:lstStyle/>
          <a:p>
            <a:pPr defTabSz="968240">
              <a:defRPr/>
            </a:pPr>
            <a:endParaRPr lang="en-US" sz="2542" baseline="-25000">
              <a:solidFill>
                <a:prstClr val="black"/>
              </a:solidFill>
              <a:latin typeface="Times" charset="0"/>
            </a:endParaRPr>
          </a:p>
        </p:txBody>
      </p:sp>
    </p:spTree>
    <p:custDataLst>
      <p:tags r:id="rId1"/>
    </p:custDataLst>
    <p:extLst>
      <p:ext uri="{BB962C8B-B14F-4D97-AF65-F5344CB8AC3E}">
        <p14:creationId xmlns:p14="http://schemas.microsoft.com/office/powerpoint/2010/main" val="162689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102" y="83217"/>
            <a:ext cx="13167360" cy="1371600"/>
          </a:xfrm>
        </p:spPr>
        <p:txBody>
          <a:bodyPr>
            <a:normAutofit/>
          </a:bodyPr>
          <a:lstStyle/>
          <a:p>
            <a:r>
              <a:rPr lang="en-US" sz="5760" dirty="0"/>
              <a:t>TIA </a:t>
            </a:r>
            <a:r>
              <a:rPr lang="en-US" sz="5400" dirty="0"/>
              <a:t>TSB-184-A</a:t>
            </a:r>
          </a:p>
        </p:txBody>
      </p:sp>
      <p:sp>
        <p:nvSpPr>
          <p:cNvPr id="3" name="Text Placeholder 2"/>
          <p:cNvSpPr>
            <a:spLocks noGrp="1"/>
          </p:cNvSpPr>
          <p:nvPr>
            <p:ph idx="1"/>
          </p:nvPr>
        </p:nvSpPr>
        <p:spPr>
          <a:xfrm>
            <a:off x="555433" y="1720299"/>
            <a:ext cx="10863960" cy="3677878"/>
          </a:xfrm>
        </p:spPr>
        <p:txBody>
          <a:bodyPr>
            <a:noAutofit/>
          </a:bodyPr>
          <a:lstStyle/>
          <a:p>
            <a:pPr marL="0" indent="0">
              <a:buNone/>
            </a:pPr>
            <a:r>
              <a:rPr lang="en-US" sz="3840" i="1" dirty="0"/>
              <a:t>Guidelines for Supporting Power Delivery Over Balanced Twisted-Pair Cabling</a:t>
            </a:r>
            <a:r>
              <a:rPr lang="en-US" sz="3840" dirty="0"/>
              <a:t> (March 2017)</a:t>
            </a:r>
          </a:p>
          <a:p>
            <a:endParaRPr lang="en-US" sz="3200" dirty="0"/>
          </a:p>
          <a:p>
            <a:r>
              <a:rPr lang="en-US" sz="3200" dirty="0"/>
              <a:t>The standard presumes a maximum ambient temperature of 45°C/113°F in conjunction with cabling with a maximum rating of 60°C/140°F, thus allowing a maximum temperature rise of 15°C/27°F on any cable within the bundle due to dc powering</a:t>
            </a:r>
          </a:p>
          <a:p>
            <a:endParaRPr lang="en-US" sz="3840" dirty="0"/>
          </a:p>
        </p:txBody>
      </p:sp>
      <p:cxnSp>
        <p:nvCxnSpPr>
          <p:cNvPr id="6" name="Straight Connector 5">
            <a:extLst>
              <a:ext uri="{FF2B5EF4-FFF2-40B4-BE49-F238E27FC236}">
                <a16:creationId xmlns:a16="http://schemas.microsoft.com/office/drawing/2014/main" id="{558380F1-2703-4AFF-AE21-AE9305D44955}"/>
              </a:ext>
            </a:extLst>
          </p:cNvPr>
          <p:cNvCxnSpPr>
            <a:cxnSpLocks/>
            <a:endCxn id="12" idx="4"/>
          </p:cNvCxnSpPr>
          <p:nvPr/>
        </p:nvCxnSpPr>
        <p:spPr>
          <a:xfrm>
            <a:off x="12478384" y="1982620"/>
            <a:ext cx="0" cy="270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3A7CB4-91A5-4AE0-B6AA-2B5BF9FD1AA0}"/>
              </a:ext>
            </a:extLst>
          </p:cNvPr>
          <p:cNvCxnSpPr>
            <a:cxnSpLocks/>
          </p:cNvCxnSpPr>
          <p:nvPr/>
        </p:nvCxnSpPr>
        <p:spPr>
          <a:xfrm flipH="1">
            <a:off x="12191803" y="2373406"/>
            <a:ext cx="5731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E3A9B-BD6F-488C-9F09-E7817B2EA97F}"/>
              </a:ext>
            </a:extLst>
          </p:cNvPr>
          <p:cNvCxnSpPr>
            <a:cxnSpLocks/>
          </p:cNvCxnSpPr>
          <p:nvPr/>
        </p:nvCxnSpPr>
        <p:spPr>
          <a:xfrm flipH="1">
            <a:off x="12335092" y="2764192"/>
            <a:ext cx="2865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554812-5682-425C-88DF-C93AACBC2328}"/>
              </a:ext>
            </a:extLst>
          </p:cNvPr>
          <p:cNvCxnSpPr>
            <a:cxnSpLocks/>
          </p:cNvCxnSpPr>
          <p:nvPr/>
        </p:nvCxnSpPr>
        <p:spPr>
          <a:xfrm flipH="1">
            <a:off x="12191803" y="3154978"/>
            <a:ext cx="5731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628F5F-920A-4FAF-BA6A-A9BF78C4CFE9}"/>
              </a:ext>
            </a:extLst>
          </p:cNvPr>
          <p:cNvCxnSpPr>
            <a:cxnSpLocks/>
          </p:cNvCxnSpPr>
          <p:nvPr/>
        </p:nvCxnSpPr>
        <p:spPr>
          <a:xfrm flipH="1">
            <a:off x="12191803" y="3936550"/>
            <a:ext cx="5731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F90DE6-DB0B-49C0-8D29-51ABFFFAA2F7}"/>
              </a:ext>
            </a:extLst>
          </p:cNvPr>
          <p:cNvCxnSpPr>
            <a:cxnSpLocks/>
          </p:cNvCxnSpPr>
          <p:nvPr/>
        </p:nvCxnSpPr>
        <p:spPr>
          <a:xfrm flipH="1">
            <a:off x="12335092" y="3559238"/>
            <a:ext cx="2865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54A0D0-B635-41F1-BD75-791C39BB5ADC}"/>
              </a:ext>
            </a:extLst>
          </p:cNvPr>
          <p:cNvSpPr/>
          <p:nvPr/>
        </p:nvSpPr>
        <p:spPr>
          <a:xfrm>
            <a:off x="12322455" y="4374962"/>
            <a:ext cx="311859" cy="3118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 name="TextBox 12">
            <a:extLst>
              <a:ext uri="{FF2B5EF4-FFF2-40B4-BE49-F238E27FC236}">
                <a16:creationId xmlns:a16="http://schemas.microsoft.com/office/drawing/2014/main" id="{74079119-66F1-4953-85AB-5A2A875E2912}"/>
              </a:ext>
            </a:extLst>
          </p:cNvPr>
          <p:cNvSpPr txBox="1"/>
          <p:nvPr/>
        </p:nvSpPr>
        <p:spPr>
          <a:xfrm>
            <a:off x="11835996" y="3770353"/>
            <a:ext cx="355806" cy="332399"/>
          </a:xfrm>
          <a:prstGeom prst="rect">
            <a:avLst/>
          </a:prstGeom>
          <a:noFill/>
        </p:spPr>
        <p:txBody>
          <a:bodyPr wrap="square" lIns="0" tIns="0" rIns="0" bIns="0" rtlCol="0" anchor="ctr" anchorCtr="1">
            <a:spAutoFit/>
          </a:bodyPr>
          <a:lstStyle/>
          <a:p>
            <a:pPr defTabSz="1097280">
              <a:defRPr/>
            </a:pPr>
            <a:r>
              <a:rPr lang="en-US" sz="2160" dirty="0">
                <a:solidFill>
                  <a:prstClr val="black"/>
                </a:solidFill>
                <a:latin typeface="Calibri" panose="020F0502020204030204"/>
              </a:rPr>
              <a:t>40</a:t>
            </a:r>
          </a:p>
        </p:txBody>
      </p:sp>
      <p:sp>
        <p:nvSpPr>
          <p:cNvPr id="14" name="TextBox 13">
            <a:extLst>
              <a:ext uri="{FF2B5EF4-FFF2-40B4-BE49-F238E27FC236}">
                <a16:creationId xmlns:a16="http://schemas.microsoft.com/office/drawing/2014/main" id="{B390AFA7-5C9A-4F9D-A04A-7E9ACD51F3D2}"/>
              </a:ext>
            </a:extLst>
          </p:cNvPr>
          <p:cNvSpPr txBox="1"/>
          <p:nvPr/>
        </p:nvSpPr>
        <p:spPr>
          <a:xfrm>
            <a:off x="11835995" y="2989700"/>
            <a:ext cx="355806" cy="332399"/>
          </a:xfrm>
          <a:prstGeom prst="rect">
            <a:avLst/>
          </a:prstGeom>
          <a:noFill/>
        </p:spPr>
        <p:txBody>
          <a:bodyPr wrap="square" lIns="0" tIns="0" rIns="0" bIns="0" rtlCol="0" anchor="ctr" anchorCtr="1">
            <a:spAutoFit/>
          </a:bodyPr>
          <a:lstStyle/>
          <a:p>
            <a:pPr defTabSz="1097280">
              <a:defRPr/>
            </a:pPr>
            <a:r>
              <a:rPr lang="en-US" sz="2160" dirty="0">
                <a:solidFill>
                  <a:prstClr val="black"/>
                </a:solidFill>
                <a:latin typeface="Calibri" panose="020F0502020204030204"/>
              </a:rPr>
              <a:t>50</a:t>
            </a:r>
          </a:p>
        </p:txBody>
      </p:sp>
      <p:sp>
        <p:nvSpPr>
          <p:cNvPr id="15" name="TextBox 14">
            <a:extLst>
              <a:ext uri="{FF2B5EF4-FFF2-40B4-BE49-F238E27FC236}">
                <a16:creationId xmlns:a16="http://schemas.microsoft.com/office/drawing/2014/main" id="{03B68DE6-6BE4-42C7-AC87-8C3CF2AAE1C2}"/>
              </a:ext>
            </a:extLst>
          </p:cNvPr>
          <p:cNvSpPr txBox="1"/>
          <p:nvPr/>
        </p:nvSpPr>
        <p:spPr>
          <a:xfrm>
            <a:off x="11835995" y="2209049"/>
            <a:ext cx="355806" cy="332399"/>
          </a:xfrm>
          <a:prstGeom prst="rect">
            <a:avLst/>
          </a:prstGeom>
          <a:noFill/>
        </p:spPr>
        <p:txBody>
          <a:bodyPr wrap="square" lIns="0" tIns="0" rIns="0" bIns="0" rtlCol="0" anchor="ctr" anchorCtr="1">
            <a:spAutoFit/>
          </a:bodyPr>
          <a:lstStyle/>
          <a:p>
            <a:pPr defTabSz="1097280">
              <a:defRPr/>
            </a:pPr>
            <a:r>
              <a:rPr lang="en-US" sz="2160" dirty="0">
                <a:solidFill>
                  <a:prstClr val="black"/>
                </a:solidFill>
                <a:latin typeface="Calibri" panose="020F0502020204030204"/>
              </a:rPr>
              <a:t>60</a:t>
            </a:r>
          </a:p>
        </p:txBody>
      </p:sp>
      <p:cxnSp>
        <p:nvCxnSpPr>
          <p:cNvPr id="16" name="Straight Arrow Connector 15">
            <a:extLst>
              <a:ext uri="{FF2B5EF4-FFF2-40B4-BE49-F238E27FC236}">
                <a16:creationId xmlns:a16="http://schemas.microsoft.com/office/drawing/2014/main" id="{9F3F930D-D237-47E6-B52C-6F2AF09B5363}"/>
              </a:ext>
            </a:extLst>
          </p:cNvPr>
          <p:cNvCxnSpPr/>
          <p:nvPr/>
        </p:nvCxnSpPr>
        <p:spPr>
          <a:xfrm>
            <a:off x="12862189" y="3559238"/>
            <a:ext cx="861475" cy="0"/>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1118CF3-C522-4F9B-9C34-F3D06F18CD5E}"/>
              </a:ext>
            </a:extLst>
          </p:cNvPr>
          <p:cNvCxnSpPr/>
          <p:nvPr/>
        </p:nvCxnSpPr>
        <p:spPr>
          <a:xfrm>
            <a:off x="12894987" y="2373406"/>
            <a:ext cx="861475" cy="0"/>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156BA8-DF72-4383-AD22-A64BFB57BA3D}"/>
              </a:ext>
            </a:extLst>
          </p:cNvPr>
          <p:cNvCxnSpPr/>
          <p:nvPr/>
        </p:nvCxnSpPr>
        <p:spPr>
          <a:xfrm flipV="1">
            <a:off x="12478384" y="3559239"/>
            <a:ext cx="0" cy="9716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2A1803-467A-4602-ACF5-430B67450A3F}"/>
              </a:ext>
            </a:extLst>
          </p:cNvPr>
          <p:cNvCxnSpPr>
            <a:cxnSpLocks/>
          </p:cNvCxnSpPr>
          <p:nvPr/>
        </p:nvCxnSpPr>
        <p:spPr>
          <a:xfrm flipV="1">
            <a:off x="12486147" y="2373409"/>
            <a:ext cx="0" cy="11858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7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1" y="127722"/>
            <a:ext cx="13167360" cy="1371600"/>
          </a:xfrm>
        </p:spPr>
        <p:txBody>
          <a:bodyPr>
            <a:normAutofit/>
          </a:bodyPr>
          <a:lstStyle/>
          <a:p>
            <a:r>
              <a:rPr lang="en-US" sz="5760" dirty="0"/>
              <a:t>Mitigation Recommendations</a:t>
            </a:r>
          </a:p>
        </p:txBody>
      </p:sp>
      <p:sp>
        <p:nvSpPr>
          <p:cNvPr id="3" name="Content Placeholder 2"/>
          <p:cNvSpPr>
            <a:spLocks noGrp="1"/>
          </p:cNvSpPr>
          <p:nvPr>
            <p:ph idx="1"/>
          </p:nvPr>
        </p:nvSpPr>
        <p:spPr>
          <a:xfrm>
            <a:off x="516327" y="1478048"/>
            <a:ext cx="13500104" cy="5230957"/>
          </a:xfrm>
        </p:spPr>
        <p:txBody>
          <a:bodyPr>
            <a:normAutofit/>
          </a:bodyPr>
          <a:lstStyle/>
          <a:p>
            <a:r>
              <a:rPr lang="en-US" sz="3840" dirty="0"/>
              <a:t>Use Category 6A or higher-performing 4-pair balanced twisted-pair cabling, or larger AWG or shielded cables</a:t>
            </a:r>
          </a:p>
          <a:p>
            <a:r>
              <a:rPr lang="en-US" sz="3840" dirty="0"/>
              <a:t>Reduce channel length, as necessary, to offset increased insertion loss</a:t>
            </a:r>
          </a:p>
          <a:p>
            <a:r>
              <a:rPr lang="en-US" sz="3840" dirty="0"/>
              <a:t>Reduce bundle size (24) and allow space between bundles</a:t>
            </a:r>
          </a:p>
        </p:txBody>
      </p:sp>
      <p:grpSp>
        <p:nvGrpSpPr>
          <p:cNvPr id="4" name="Group 3">
            <a:extLst>
              <a:ext uri="{FF2B5EF4-FFF2-40B4-BE49-F238E27FC236}">
                <a16:creationId xmlns:a16="http://schemas.microsoft.com/office/drawing/2014/main" id="{C474D184-BAB7-401D-AB70-08138C18570D}"/>
              </a:ext>
            </a:extLst>
          </p:cNvPr>
          <p:cNvGrpSpPr/>
          <p:nvPr/>
        </p:nvGrpSpPr>
        <p:grpSpPr>
          <a:xfrm>
            <a:off x="1809549" y="5466460"/>
            <a:ext cx="1383235" cy="1590677"/>
            <a:chOff x="2665749" y="920717"/>
            <a:chExt cx="1613757" cy="1855769"/>
          </a:xfrm>
        </p:grpSpPr>
        <p:sp>
          <p:nvSpPr>
            <p:cNvPr id="5" name="Oval 4">
              <a:extLst>
                <a:ext uri="{FF2B5EF4-FFF2-40B4-BE49-F238E27FC236}">
                  <a16:creationId xmlns:a16="http://schemas.microsoft.com/office/drawing/2014/main" id="{233CCBC0-E72E-479C-A230-ACEF2A95ED9F}"/>
                </a:ext>
              </a:extLst>
            </p:cNvPr>
            <p:cNvSpPr/>
            <p:nvPr/>
          </p:nvSpPr>
          <p:spPr>
            <a:xfrm>
              <a:off x="3340568" y="1184842"/>
              <a:ext cx="256355" cy="264124"/>
            </a:xfrm>
            <a:prstGeom prst="ellipse">
              <a:avLst/>
            </a:prstGeom>
            <a:gradFill>
              <a:gsLst>
                <a:gs pos="50000">
                  <a:srgbClr val="8076A0"/>
                </a:gs>
                <a:gs pos="0">
                  <a:srgbClr val="FF7C80"/>
                </a:gs>
                <a:gs pos="100000">
                  <a:srgbClr val="0070C0"/>
                </a:gs>
              </a:gsLst>
              <a:lin ang="162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6" name="Oval 5">
              <a:extLst>
                <a:ext uri="{FF2B5EF4-FFF2-40B4-BE49-F238E27FC236}">
                  <a16:creationId xmlns:a16="http://schemas.microsoft.com/office/drawing/2014/main" id="{59DCA104-5899-4017-A2A0-0AD5B4E23B0A}"/>
                </a:ext>
              </a:extLst>
            </p:cNvPr>
            <p:cNvSpPr/>
            <p:nvPr/>
          </p:nvSpPr>
          <p:spPr>
            <a:xfrm>
              <a:off x="3340568" y="1462774"/>
              <a:ext cx="256355" cy="264124"/>
            </a:xfrm>
            <a:prstGeom prst="ellipse">
              <a:avLst/>
            </a:prstGeom>
            <a:gradFill flip="none" rotWithShape="1">
              <a:gsLst>
                <a:gs pos="0">
                  <a:srgbClr val="FF0000"/>
                </a:gs>
                <a:gs pos="100000">
                  <a:srgbClr val="FF7C80"/>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 name="Oval 6">
              <a:extLst>
                <a:ext uri="{FF2B5EF4-FFF2-40B4-BE49-F238E27FC236}">
                  <a16:creationId xmlns:a16="http://schemas.microsoft.com/office/drawing/2014/main" id="{C02E9173-0321-4478-8933-05F45AC41EEE}"/>
                </a:ext>
              </a:extLst>
            </p:cNvPr>
            <p:cNvSpPr/>
            <p:nvPr/>
          </p:nvSpPr>
          <p:spPr>
            <a:xfrm>
              <a:off x="3340568" y="1713088"/>
              <a:ext cx="256355" cy="264124"/>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8" name="Oval 7">
              <a:extLst>
                <a:ext uri="{FF2B5EF4-FFF2-40B4-BE49-F238E27FC236}">
                  <a16:creationId xmlns:a16="http://schemas.microsoft.com/office/drawing/2014/main" id="{579C788D-294D-4FEF-AC19-54E4339914B2}"/>
                </a:ext>
              </a:extLst>
            </p:cNvPr>
            <p:cNvSpPr/>
            <p:nvPr/>
          </p:nvSpPr>
          <p:spPr>
            <a:xfrm>
              <a:off x="3340568" y="1984116"/>
              <a:ext cx="256355" cy="264124"/>
            </a:xfrm>
            <a:prstGeom prst="ellipse">
              <a:avLst/>
            </a:prstGeom>
            <a:gradFill flip="none" rotWithShape="1">
              <a:gsLst>
                <a:gs pos="0">
                  <a:srgbClr val="FF0000"/>
                </a:gs>
                <a:gs pos="100000">
                  <a:srgbClr val="FF7C8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 name="Oval 8">
              <a:extLst>
                <a:ext uri="{FF2B5EF4-FFF2-40B4-BE49-F238E27FC236}">
                  <a16:creationId xmlns:a16="http://schemas.microsoft.com/office/drawing/2014/main" id="{585F18C7-B3DD-49BD-BF68-D94EFCB4F931}"/>
                </a:ext>
              </a:extLst>
            </p:cNvPr>
            <p:cNvSpPr/>
            <p:nvPr/>
          </p:nvSpPr>
          <p:spPr>
            <a:xfrm>
              <a:off x="3340568" y="2248240"/>
              <a:ext cx="256355" cy="264124"/>
            </a:xfrm>
            <a:prstGeom prst="ellipse">
              <a:avLst/>
            </a:prstGeom>
            <a:gradFill>
              <a:gsLst>
                <a:gs pos="50000">
                  <a:srgbClr val="8076A0"/>
                </a:gs>
                <a:gs pos="0">
                  <a:srgbClr val="FF7C80"/>
                </a:gs>
                <a:gs pos="100000">
                  <a:srgbClr val="0070C0"/>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0" name="Oval 9">
              <a:extLst>
                <a:ext uri="{FF2B5EF4-FFF2-40B4-BE49-F238E27FC236}">
                  <a16:creationId xmlns:a16="http://schemas.microsoft.com/office/drawing/2014/main" id="{D3E02955-7BDF-45EF-B807-15810A488D7D}"/>
                </a:ext>
              </a:extLst>
            </p:cNvPr>
            <p:cNvSpPr/>
            <p:nvPr/>
          </p:nvSpPr>
          <p:spPr>
            <a:xfrm>
              <a:off x="3562918" y="1323702"/>
              <a:ext cx="256355" cy="264124"/>
            </a:xfrm>
            <a:prstGeom prst="ellipse">
              <a:avLst/>
            </a:prstGeom>
            <a:gradFill>
              <a:gsLst>
                <a:gs pos="50000">
                  <a:srgbClr val="8076A0"/>
                </a:gs>
                <a:gs pos="0">
                  <a:srgbClr val="FF7C80"/>
                </a:gs>
                <a:gs pos="100000">
                  <a:srgbClr val="0070C0"/>
                </a:gs>
              </a:gsLst>
              <a:lin ang="180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 name="Oval 10">
              <a:extLst>
                <a:ext uri="{FF2B5EF4-FFF2-40B4-BE49-F238E27FC236}">
                  <a16:creationId xmlns:a16="http://schemas.microsoft.com/office/drawing/2014/main" id="{1BB9ED87-8175-4A71-A306-254ADC947211}"/>
                </a:ext>
              </a:extLst>
            </p:cNvPr>
            <p:cNvSpPr/>
            <p:nvPr/>
          </p:nvSpPr>
          <p:spPr>
            <a:xfrm>
              <a:off x="3562918" y="1587932"/>
              <a:ext cx="256355" cy="264124"/>
            </a:xfrm>
            <a:prstGeom prst="ellipse">
              <a:avLst/>
            </a:prstGeom>
            <a:gradFill flip="none" rotWithShape="1">
              <a:gsLst>
                <a:gs pos="0">
                  <a:srgbClr val="FF0000"/>
                </a:gs>
                <a:gs pos="100000">
                  <a:srgbClr val="FF7C80"/>
                </a:gs>
              </a:gsLst>
              <a:lin ang="189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2" name="Oval 11">
              <a:extLst>
                <a:ext uri="{FF2B5EF4-FFF2-40B4-BE49-F238E27FC236}">
                  <a16:creationId xmlns:a16="http://schemas.microsoft.com/office/drawing/2014/main" id="{16B6233F-6E59-4812-9248-7D1B92553DB4}"/>
                </a:ext>
              </a:extLst>
            </p:cNvPr>
            <p:cNvSpPr/>
            <p:nvPr/>
          </p:nvSpPr>
          <p:spPr>
            <a:xfrm>
              <a:off x="3562918" y="1845151"/>
              <a:ext cx="256355" cy="264124"/>
            </a:xfrm>
            <a:prstGeom prst="ellipse">
              <a:avLst/>
            </a:prstGeom>
            <a:gradFill>
              <a:gsLst>
                <a:gs pos="0">
                  <a:srgbClr val="FF0000"/>
                </a:gs>
                <a:gs pos="100000">
                  <a:srgbClr val="FF7C80"/>
                </a:gs>
              </a:gsLst>
              <a:lin ang="27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 name="Oval 12">
              <a:extLst>
                <a:ext uri="{FF2B5EF4-FFF2-40B4-BE49-F238E27FC236}">
                  <a16:creationId xmlns:a16="http://schemas.microsoft.com/office/drawing/2014/main" id="{C6DC033A-7E94-4674-BBDA-6B1C367E91BC}"/>
                </a:ext>
              </a:extLst>
            </p:cNvPr>
            <p:cNvSpPr/>
            <p:nvPr/>
          </p:nvSpPr>
          <p:spPr>
            <a:xfrm>
              <a:off x="3562918" y="2109273"/>
              <a:ext cx="256355" cy="264124"/>
            </a:xfrm>
            <a:prstGeom prst="ellipse">
              <a:avLst/>
            </a:prstGeom>
            <a:gradFill flip="none" rotWithShape="1">
              <a:gsLst>
                <a:gs pos="50000">
                  <a:srgbClr val="8076A0"/>
                </a:gs>
                <a:gs pos="0">
                  <a:srgbClr val="FF7C80"/>
                </a:gs>
                <a:gs pos="100000">
                  <a:srgbClr val="0070C0"/>
                </a:gs>
              </a:gsLst>
              <a:lin ang="360000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4" name="Oval 13">
              <a:extLst>
                <a:ext uri="{FF2B5EF4-FFF2-40B4-BE49-F238E27FC236}">
                  <a16:creationId xmlns:a16="http://schemas.microsoft.com/office/drawing/2014/main" id="{140445C9-CFE6-44F9-895C-60BE7B52A055}"/>
                </a:ext>
              </a:extLst>
            </p:cNvPr>
            <p:cNvSpPr/>
            <p:nvPr/>
          </p:nvSpPr>
          <p:spPr>
            <a:xfrm>
              <a:off x="3793338" y="1448966"/>
              <a:ext cx="256355" cy="264124"/>
            </a:xfrm>
            <a:prstGeom prst="ellipse">
              <a:avLst/>
            </a:prstGeom>
            <a:gradFill flip="none" rotWithShape="1">
              <a:gsLst>
                <a:gs pos="50000">
                  <a:srgbClr val="8076A0"/>
                </a:gs>
                <a:gs pos="0">
                  <a:srgbClr val="FF7C80"/>
                </a:gs>
                <a:gs pos="100000">
                  <a:srgbClr val="0070C0"/>
                </a:gs>
              </a:gsLst>
              <a:lin ang="1980000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 name="Oval 14">
              <a:extLst>
                <a:ext uri="{FF2B5EF4-FFF2-40B4-BE49-F238E27FC236}">
                  <a16:creationId xmlns:a16="http://schemas.microsoft.com/office/drawing/2014/main" id="{F1A51082-EAC9-44D6-AC48-E3FBC69D0D7F}"/>
                </a:ext>
              </a:extLst>
            </p:cNvPr>
            <p:cNvSpPr/>
            <p:nvPr/>
          </p:nvSpPr>
          <p:spPr>
            <a:xfrm>
              <a:off x="3793338" y="1713088"/>
              <a:ext cx="256355" cy="264124"/>
            </a:xfrm>
            <a:prstGeom prst="ellipse">
              <a:avLst/>
            </a:prstGeom>
            <a:gradFill flip="none" rotWithShape="1">
              <a:gsLst>
                <a:gs pos="50000">
                  <a:srgbClr val="8076A0"/>
                </a:gs>
                <a:gs pos="0">
                  <a:srgbClr val="FF7C80"/>
                </a:gs>
                <a:gs pos="100000">
                  <a:srgbClr val="0070C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6" name="Oval 15">
              <a:extLst>
                <a:ext uri="{FF2B5EF4-FFF2-40B4-BE49-F238E27FC236}">
                  <a16:creationId xmlns:a16="http://schemas.microsoft.com/office/drawing/2014/main" id="{42983ECC-2178-4953-BACA-AD43FCBA83F8}"/>
                </a:ext>
              </a:extLst>
            </p:cNvPr>
            <p:cNvSpPr/>
            <p:nvPr/>
          </p:nvSpPr>
          <p:spPr>
            <a:xfrm>
              <a:off x="3793338" y="1984116"/>
              <a:ext cx="256355" cy="264124"/>
            </a:xfrm>
            <a:prstGeom prst="ellipse">
              <a:avLst/>
            </a:prstGeom>
            <a:gradFill>
              <a:gsLst>
                <a:gs pos="50000">
                  <a:srgbClr val="8076A0"/>
                </a:gs>
                <a:gs pos="0">
                  <a:srgbClr val="FF7C80"/>
                </a:gs>
                <a:gs pos="100000">
                  <a:srgbClr val="0070C0"/>
                </a:gs>
              </a:gsLst>
              <a:lin ang="18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7" name="Oval 16">
              <a:extLst>
                <a:ext uri="{FF2B5EF4-FFF2-40B4-BE49-F238E27FC236}">
                  <a16:creationId xmlns:a16="http://schemas.microsoft.com/office/drawing/2014/main" id="{73EB235C-FDBC-4CAF-8B0C-8CAE9AE356BC}"/>
                </a:ext>
              </a:extLst>
            </p:cNvPr>
            <p:cNvSpPr/>
            <p:nvPr/>
          </p:nvSpPr>
          <p:spPr>
            <a:xfrm>
              <a:off x="3114810" y="1323702"/>
              <a:ext cx="256355" cy="264124"/>
            </a:xfrm>
            <a:prstGeom prst="ellipse">
              <a:avLst/>
            </a:prstGeom>
            <a:gradFill>
              <a:gsLst>
                <a:gs pos="50000">
                  <a:srgbClr val="8076A0"/>
                </a:gs>
                <a:gs pos="0">
                  <a:srgbClr val="FF7C80"/>
                </a:gs>
                <a:gs pos="100000">
                  <a:srgbClr val="0070C0"/>
                </a:gs>
              </a:gsLst>
              <a:lin ang="14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8" name="Oval 17">
              <a:extLst>
                <a:ext uri="{FF2B5EF4-FFF2-40B4-BE49-F238E27FC236}">
                  <a16:creationId xmlns:a16="http://schemas.microsoft.com/office/drawing/2014/main" id="{97459547-125A-49ED-9FC8-20E70640F924}"/>
                </a:ext>
              </a:extLst>
            </p:cNvPr>
            <p:cNvSpPr/>
            <p:nvPr/>
          </p:nvSpPr>
          <p:spPr>
            <a:xfrm>
              <a:off x="3114810" y="1587932"/>
              <a:ext cx="256355" cy="264124"/>
            </a:xfrm>
            <a:prstGeom prst="ellipse">
              <a:avLst/>
            </a:prstGeom>
            <a:gradFill flip="none" rotWithShape="1">
              <a:gsLst>
                <a:gs pos="0">
                  <a:srgbClr val="FF0000"/>
                </a:gs>
                <a:gs pos="100000">
                  <a:srgbClr val="FF7C80"/>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9" name="Oval 18">
              <a:extLst>
                <a:ext uri="{FF2B5EF4-FFF2-40B4-BE49-F238E27FC236}">
                  <a16:creationId xmlns:a16="http://schemas.microsoft.com/office/drawing/2014/main" id="{198CCDAA-5AE1-4AFF-9B88-FD678F17ECF8}"/>
                </a:ext>
              </a:extLst>
            </p:cNvPr>
            <p:cNvSpPr/>
            <p:nvPr/>
          </p:nvSpPr>
          <p:spPr>
            <a:xfrm>
              <a:off x="3114810" y="1845151"/>
              <a:ext cx="256355" cy="264124"/>
            </a:xfrm>
            <a:prstGeom prst="ellipse">
              <a:avLst/>
            </a:prstGeom>
            <a:gradFill flip="none" rotWithShape="1">
              <a:gsLst>
                <a:gs pos="0">
                  <a:srgbClr val="FF0000"/>
                </a:gs>
                <a:gs pos="100000">
                  <a:srgbClr val="FF7C80"/>
                </a:gs>
              </a:gsLst>
              <a:lin ang="81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0" name="Oval 19">
              <a:extLst>
                <a:ext uri="{FF2B5EF4-FFF2-40B4-BE49-F238E27FC236}">
                  <a16:creationId xmlns:a16="http://schemas.microsoft.com/office/drawing/2014/main" id="{EA5E6C99-06A3-47F4-834C-D554D8E02F92}"/>
                </a:ext>
              </a:extLst>
            </p:cNvPr>
            <p:cNvSpPr/>
            <p:nvPr/>
          </p:nvSpPr>
          <p:spPr>
            <a:xfrm>
              <a:off x="3114810" y="2109273"/>
              <a:ext cx="256355" cy="264124"/>
            </a:xfrm>
            <a:prstGeom prst="ellipse">
              <a:avLst/>
            </a:prstGeom>
            <a:gradFill>
              <a:gsLst>
                <a:gs pos="50000">
                  <a:srgbClr val="8076A0"/>
                </a:gs>
                <a:gs pos="0">
                  <a:srgbClr val="FF7C80"/>
                </a:gs>
                <a:gs pos="100000">
                  <a:srgbClr val="0070C0"/>
                </a:gs>
              </a:gsLst>
              <a:lin ang="72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1" name="Oval 20">
              <a:extLst>
                <a:ext uri="{FF2B5EF4-FFF2-40B4-BE49-F238E27FC236}">
                  <a16:creationId xmlns:a16="http://schemas.microsoft.com/office/drawing/2014/main" id="{FACEF07E-6B07-46EC-AB8C-01EED1B911EE}"/>
                </a:ext>
              </a:extLst>
            </p:cNvPr>
            <p:cNvSpPr/>
            <p:nvPr/>
          </p:nvSpPr>
          <p:spPr>
            <a:xfrm>
              <a:off x="2891425" y="1462774"/>
              <a:ext cx="256355" cy="264124"/>
            </a:xfrm>
            <a:prstGeom prst="ellipse">
              <a:avLst/>
            </a:prstGeom>
            <a:gradFill>
              <a:gsLst>
                <a:gs pos="50000">
                  <a:srgbClr val="8076A0"/>
                </a:gs>
                <a:gs pos="0">
                  <a:srgbClr val="FF7C80"/>
                </a:gs>
                <a:gs pos="100000">
                  <a:srgbClr val="0070C0"/>
                </a:gs>
              </a:gsLst>
              <a:lin ang="126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2" name="Oval 21">
              <a:extLst>
                <a:ext uri="{FF2B5EF4-FFF2-40B4-BE49-F238E27FC236}">
                  <a16:creationId xmlns:a16="http://schemas.microsoft.com/office/drawing/2014/main" id="{B0AE7920-96E8-4146-B711-0E43DD19D032}"/>
                </a:ext>
              </a:extLst>
            </p:cNvPr>
            <p:cNvSpPr/>
            <p:nvPr/>
          </p:nvSpPr>
          <p:spPr>
            <a:xfrm>
              <a:off x="2891425" y="1713088"/>
              <a:ext cx="256355" cy="264124"/>
            </a:xfrm>
            <a:prstGeom prst="ellipse">
              <a:avLst/>
            </a:prstGeom>
            <a:gradFill>
              <a:gsLst>
                <a:gs pos="50000">
                  <a:srgbClr val="8076A0"/>
                </a:gs>
                <a:gs pos="0">
                  <a:srgbClr val="FF7C80"/>
                </a:gs>
                <a:gs pos="100000">
                  <a:srgbClr val="0070C0"/>
                </a:gs>
              </a:gsLst>
              <a:lin ang="108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3" name="Oval 22">
              <a:extLst>
                <a:ext uri="{FF2B5EF4-FFF2-40B4-BE49-F238E27FC236}">
                  <a16:creationId xmlns:a16="http://schemas.microsoft.com/office/drawing/2014/main" id="{33499666-E4A5-474F-93E5-9F7C1D9D68A4}"/>
                </a:ext>
              </a:extLst>
            </p:cNvPr>
            <p:cNvSpPr/>
            <p:nvPr/>
          </p:nvSpPr>
          <p:spPr>
            <a:xfrm>
              <a:off x="2891425" y="1984116"/>
              <a:ext cx="256355" cy="264124"/>
            </a:xfrm>
            <a:prstGeom prst="ellipse">
              <a:avLst/>
            </a:prstGeom>
            <a:gradFill>
              <a:gsLst>
                <a:gs pos="50000">
                  <a:srgbClr val="8076A0"/>
                </a:gs>
                <a:gs pos="0">
                  <a:srgbClr val="FF7C80"/>
                </a:gs>
                <a:gs pos="100000">
                  <a:srgbClr val="0070C0"/>
                </a:gs>
              </a:gsLst>
              <a:lin ang="90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4" name="Oval 23">
              <a:extLst>
                <a:ext uri="{FF2B5EF4-FFF2-40B4-BE49-F238E27FC236}">
                  <a16:creationId xmlns:a16="http://schemas.microsoft.com/office/drawing/2014/main" id="{85526CF1-C25A-4447-9BC3-55512C17F6E2}"/>
                </a:ext>
              </a:extLst>
            </p:cNvPr>
            <p:cNvSpPr/>
            <p:nvPr/>
          </p:nvSpPr>
          <p:spPr>
            <a:xfrm>
              <a:off x="4023151" y="1845151"/>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5" name="Oval 24">
              <a:extLst>
                <a:ext uri="{FF2B5EF4-FFF2-40B4-BE49-F238E27FC236}">
                  <a16:creationId xmlns:a16="http://schemas.microsoft.com/office/drawing/2014/main" id="{C909A0B2-9BB9-418C-84D9-50782190FB2C}"/>
                </a:ext>
              </a:extLst>
            </p:cNvPr>
            <p:cNvSpPr/>
            <p:nvPr/>
          </p:nvSpPr>
          <p:spPr>
            <a:xfrm>
              <a:off x="4023151" y="158793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6" name="Oval 25">
              <a:extLst>
                <a:ext uri="{FF2B5EF4-FFF2-40B4-BE49-F238E27FC236}">
                  <a16:creationId xmlns:a16="http://schemas.microsoft.com/office/drawing/2014/main" id="{D9C4C73B-7770-4184-965F-C0A54F9358A0}"/>
                </a:ext>
              </a:extLst>
            </p:cNvPr>
            <p:cNvSpPr/>
            <p:nvPr/>
          </p:nvSpPr>
          <p:spPr>
            <a:xfrm>
              <a:off x="3793338" y="118484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7" name="Oval 26">
              <a:extLst>
                <a:ext uri="{FF2B5EF4-FFF2-40B4-BE49-F238E27FC236}">
                  <a16:creationId xmlns:a16="http://schemas.microsoft.com/office/drawing/2014/main" id="{DA96D765-36CF-428C-B221-C10237EF9E25}"/>
                </a:ext>
              </a:extLst>
            </p:cNvPr>
            <p:cNvSpPr/>
            <p:nvPr/>
          </p:nvSpPr>
          <p:spPr>
            <a:xfrm>
              <a:off x="3562918" y="1059684"/>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8" name="Oval 27">
              <a:extLst>
                <a:ext uri="{FF2B5EF4-FFF2-40B4-BE49-F238E27FC236}">
                  <a16:creationId xmlns:a16="http://schemas.microsoft.com/office/drawing/2014/main" id="{248F3B12-DABF-419A-B2FE-AD0CC4594908}"/>
                </a:ext>
              </a:extLst>
            </p:cNvPr>
            <p:cNvSpPr/>
            <p:nvPr/>
          </p:nvSpPr>
          <p:spPr>
            <a:xfrm>
              <a:off x="4023151"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29" name="Oval 28">
              <a:extLst>
                <a:ext uri="{FF2B5EF4-FFF2-40B4-BE49-F238E27FC236}">
                  <a16:creationId xmlns:a16="http://schemas.microsoft.com/office/drawing/2014/main" id="{E29AE41E-5269-4B66-A1C4-FD0BE89D8706}"/>
                </a:ext>
              </a:extLst>
            </p:cNvPr>
            <p:cNvSpPr/>
            <p:nvPr/>
          </p:nvSpPr>
          <p:spPr>
            <a:xfrm>
              <a:off x="3340568" y="920717"/>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0" name="Oval 29">
              <a:extLst>
                <a:ext uri="{FF2B5EF4-FFF2-40B4-BE49-F238E27FC236}">
                  <a16:creationId xmlns:a16="http://schemas.microsoft.com/office/drawing/2014/main" id="{0B96B11C-AF47-4E66-BF9C-B4D0108C2CF7}"/>
                </a:ext>
              </a:extLst>
            </p:cNvPr>
            <p:cNvSpPr/>
            <p:nvPr/>
          </p:nvSpPr>
          <p:spPr>
            <a:xfrm>
              <a:off x="4023151"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1" name="Oval 30">
              <a:extLst>
                <a:ext uri="{FF2B5EF4-FFF2-40B4-BE49-F238E27FC236}">
                  <a16:creationId xmlns:a16="http://schemas.microsoft.com/office/drawing/2014/main" id="{66B3C2F7-572B-4999-B999-971E9283BA7F}"/>
                </a:ext>
              </a:extLst>
            </p:cNvPr>
            <p:cNvSpPr/>
            <p:nvPr/>
          </p:nvSpPr>
          <p:spPr>
            <a:xfrm>
              <a:off x="3793338" y="2248240"/>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2" name="Oval 31">
              <a:extLst>
                <a:ext uri="{FF2B5EF4-FFF2-40B4-BE49-F238E27FC236}">
                  <a16:creationId xmlns:a16="http://schemas.microsoft.com/office/drawing/2014/main" id="{77550224-BF0D-4D17-A904-62DAD5E4E916}"/>
                </a:ext>
              </a:extLst>
            </p:cNvPr>
            <p:cNvSpPr/>
            <p:nvPr/>
          </p:nvSpPr>
          <p:spPr>
            <a:xfrm>
              <a:off x="3562918" y="2372299"/>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3" name="Oval 32">
              <a:extLst>
                <a:ext uri="{FF2B5EF4-FFF2-40B4-BE49-F238E27FC236}">
                  <a16:creationId xmlns:a16="http://schemas.microsoft.com/office/drawing/2014/main" id="{24721AF0-5A0C-4CE2-951C-89E53B312C08}"/>
                </a:ext>
              </a:extLst>
            </p:cNvPr>
            <p:cNvSpPr/>
            <p:nvPr/>
          </p:nvSpPr>
          <p:spPr>
            <a:xfrm>
              <a:off x="3114810" y="1059684"/>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4" name="Oval 33">
              <a:extLst>
                <a:ext uri="{FF2B5EF4-FFF2-40B4-BE49-F238E27FC236}">
                  <a16:creationId xmlns:a16="http://schemas.microsoft.com/office/drawing/2014/main" id="{CEA4ED7C-14F1-468C-9C69-410BCBAFD4CA}"/>
                </a:ext>
              </a:extLst>
            </p:cNvPr>
            <p:cNvSpPr/>
            <p:nvPr/>
          </p:nvSpPr>
          <p:spPr>
            <a:xfrm>
              <a:off x="2891425" y="118484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5" name="Oval 34">
              <a:extLst>
                <a:ext uri="{FF2B5EF4-FFF2-40B4-BE49-F238E27FC236}">
                  <a16:creationId xmlns:a16="http://schemas.microsoft.com/office/drawing/2014/main" id="{E7120FE9-9A9B-4886-83F0-85BB30431889}"/>
                </a:ext>
              </a:extLst>
            </p:cNvPr>
            <p:cNvSpPr/>
            <p:nvPr/>
          </p:nvSpPr>
          <p:spPr>
            <a:xfrm>
              <a:off x="2665749"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6" name="Oval 35">
              <a:extLst>
                <a:ext uri="{FF2B5EF4-FFF2-40B4-BE49-F238E27FC236}">
                  <a16:creationId xmlns:a16="http://schemas.microsoft.com/office/drawing/2014/main" id="{8BCCF913-89B8-4416-93D5-DBF86DD25E0B}"/>
                </a:ext>
              </a:extLst>
            </p:cNvPr>
            <p:cNvSpPr/>
            <p:nvPr/>
          </p:nvSpPr>
          <p:spPr>
            <a:xfrm>
              <a:off x="2665749" y="158793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7" name="Oval 36">
              <a:extLst>
                <a:ext uri="{FF2B5EF4-FFF2-40B4-BE49-F238E27FC236}">
                  <a16:creationId xmlns:a16="http://schemas.microsoft.com/office/drawing/2014/main" id="{39858799-5850-4C2E-A955-72068D4AB2F8}"/>
                </a:ext>
              </a:extLst>
            </p:cNvPr>
            <p:cNvSpPr/>
            <p:nvPr/>
          </p:nvSpPr>
          <p:spPr>
            <a:xfrm>
              <a:off x="2665749" y="1845151"/>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8" name="Oval 37">
              <a:extLst>
                <a:ext uri="{FF2B5EF4-FFF2-40B4-BE49-F238E27FC236}">
                  <a16:creationId xmlns:a16="http://schemas.microsoft.com/office/drawing/2014/main" id="{C5A2A55F-BD5C-4ED9-BF77-88BAF14AA7DF}"/>
                </a:ext>
              </a:extLst>
            </p:cNvPr>
            <p:cNvSpPr/>
            <p:nvPr/>
          </p:nvSpPr>
          <p:spPr>
            <a:xfrm>
              <a:off x="2665749"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39" name="Oval 38">
              <a:extLst>
                <a:ext uri="{FF2B5EF4-FFF2-40B4-BE49-F238E27FC236}">
                  <a16:creationId xmlns:a16="http://schemas.microsoft.com/office/drawing/2014/main" id="{1C453703-9C86-4F53-85A0-E639AFE0B9D0}"/>
                </a:ext>
              </a:extLst>
            </p:cNvPr>
            <p:cNvSpPr/>
            <p:nvPr/>
          </p:nvSpPr>
          <p:spPr>
            <a:xfrm>
              <a:off x="2891425" y="2248240"/>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40" name="Oval 39">
              <a:extLst>
                <a:ext uri="{FF2B5EF4-FFF2-40B4-BE49-F238E27FC236}">
                  <a16:creationId xmlns:a16="http://schemas.microsoft.com/office/drawing/2014/main" id="{481FCE8C-ECBF-40B9-93F6-13B9E61C74E3}"/>
                </a:ext>
              </a:extLst>
            </p:cNvPr>
            <p:cNvSpPr/>
            <p:nvPr/>
          </p:nvSpPr>
          <p:spPr>
            <a:xfrm>
              <a:off x="3114810" y="2372299"/>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41" name="Oval 40">
              <a:extLst>
                <a:ext uri="{FF2B5EF4-FFF2-40B4-BE49-F238E27FC236}">
                  <a16:creationId xmlns:a16="http://schemas.microsoft.com/office/drawing/2014/main" id="{96CB8268-9F76-4E17-87D5-9E950F372A20}"/>
                </a:ext>
              </a:extLst>
            </p:cNvPr>
            <p:cNvSpPr/>
            <p:nvPr/>
          </p:nvSpPr>
          <p:spPr>
            <a:xfrm>
              <a:off x="3340568" y="251236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grpSp>
      <p:grpSp>
        <p:nvGrpSpPr>
          <p:cNvPr id="42" name="Group 41">
            <a:extLst>
              <a:ext uri="{FF2B5EF4-FFF2-40B4-BE49-F238E27FC236}">
                <a16:creationId xmlns:a16="http://schemas.microsoft.com/office/drawing/2014/main" id="{6695712C-444E-4D1D-857B-4335E2C389D1}"/>
              </a:ext>
            </a:extLst>
          </p:cNvPr>
          <p:cNvGrpSpPr/>
          <p:nvPr/>
        </p:nvGrpSpPr>
        <p:grpSpPr>
          <a:xfrm>
            <a:off x="5532714" y="6016602"/>
            <a:ext cx="1026405" cy="1176390"/>
            <a:chOff x="2891425" y="1184842"/>
            <a:chExt cx="1158268" cy="1327522"/>
          </a:xfrm>
        </p:grpSpPr>
        <p:sp>
          <p:nvSpPr>
            <p:cNvPr id="43" name="Oval 42">
              <a:extLst>
                <a:ext uri="{FF2B5EF4-FFF2-40B4-BE49-F238E27FC236}">
                  <a16:creationId xmlns:a16="http://schemas.microsoft.com/office/drawing/2014/main" id="{FB460517-BEE2-452B-9A82-269C3BEE8115}"/>
                </a:ext>
              </a:extLst>
            </p:cNvPr>
            <p:cNvSpPr/>
            <p:nvPr/>
          </p:nvSpPr>
          <p:spPr>
            <a:xfrm>
              <a:off x="3340568" y="118484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44" name="Oval 43">
              <a:extLst>
                <a:ext uri="{FF2B5EF4-FFF2-40B4-BE49-F238E27FC236}">
                  <a16:creationId xmlns:a16="http://schemas.microsoft.com/office/drawing/2014/main" id="{BF824776-AB34-4E27-8F58-F423B5737D6C}"/>
                </a:ext>
              </a:extLst>
            </p:cNvPr>
            <p:cNvSpPr/>
            <p:nvPr/>
          </p:nvSpPr>
          <p:spPr>
            <a:xfrm>
              <a:off x="3340568" y="1462774"/>
              <a:ext cx="256355" cy="264124"/>
            </a:xfrm>
            <a:prstGeom prst="ellipse">
              <a:avLst/>
            </a:prstGeom>
            <a:gradFill flip="none" rotWithShape="1">
              <a:gsLst>
                <a:gs pos="0">
                  <a:srgbClr val="FF7C80"/>
                </a:gs>
                <a:gs pos="100000">
                  <a:srgbClr val="0070C0"/>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45" name="Oval 44">
              <a:extLst>
                <a:ext uri="{FF2B5EF4-FFF2-40B4-BE49-F238E27FC236}">
                  <a16:creationId xmlns:a16="http://schemas.microsoft.com/office/drawing/2014/main" id="{8DDB712C-B9D5-49DF-A3C9-3433B5ACEB56}"/>
                </a:ext>
              </a:extLst>
            </p:cNvPr>
            <p:cNvSpPr/>
            <p:nvPr/>
          </p:nvSpPr>
          <p:spPr>
            <a:xfrm>
              <a:off x="3340568" y="1713088"/>
              <a:ext cx="256355" cy="264124"/>
            </a:xfrm>
            <a:prstGeom prst="ellipse">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46" name="Oval 45">
              <a:extLst>
                <a:ext uri="{FF2B5EF4-FFF2-40B4-BE49-F238E27FC236}">
                  <a16:creationId xmlns:a16="http://schemas.microsoft.com/office/drawing/2014/main" id="{73C1D9CA-DB62-489E-953C-01C56DDE5D30}"/>
                </a:ext>
              </a:extLst>
            </p:cNvPr>
            <p:cNvSpPr/>
            <p:nvPr/>
          </p:nvSpPr>
          <p:spPr>
            <a:xfrm>
              <a:off x="3340568" y="1984116"/>
              <a:ext cx="256355" cy="264124"/>
            </a:xfrm>
            <a:prstGeom prst="ellipse">
              <a:avLst/>
            </a:prstGeom>
            <a:gradFill flip="none" rotWithShape="1">
              <a:gsLst>
                <a:gs pos="0">
                  <a:srgbClr val="FF7C80"/>
                </a:gs>
                <a:gs pos="100000">
                  <a:srgbClr val="0070C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47" name="Oval 46">
              <a:extLst>
                <a:ext uri="{FF2B5EF4-FFF2-40B4-BE49-F238E27FC236}">
                  <a16:creationId xmlns:a16="http://schemas.microsoft.com/office/drawing/2014/main" id="{44C512AD-2C54-4057-96CB-6BB49A187EE6}"/>
                </a:ext>
              </a:extLst>
            </p:cNvPr>
            <p:cNvSpPr/>
            <p:nvPr/>
          </p:nvSpPr>
          <p:spPr>
            <a:xfrm>
              <a:off x="3340568" y="2248240"/>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48" name="Oval 47">
              <a:extLst>
                <a:ext uri="{FF2B5EF4-FFF2-40B4-BE49-F238E27FC236}">
                  <a16:creationId xmlns:a16="http://schemas.microsoft.com/office/drawing/2014/main" id="{8E23FA41-AEB7-4820-9013-4D269F39FA5A}"/>
                </a:ext>
              </a:extLst>
            </p:cNvPr>
            <p:cNvSpPr/>
            <p:nvPr/>
          </p:nvSpPr>
          <p:spPr>
            <a:xfrm>
              <a:off x="3562918"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49" name="Oval 48">
              <a:extLst>
                <a:ext uri="{FF2B5EF4-FFF2-40B4-BE49-F238E27FC236}">
                  <a16:creationId xmlns:a16="http://schemas.microsoft.com/office/drawing/2014/main" id="{E623C539-4AE8-417B-92D1-AFD343EF2C0D}"/>
                </a:ext>
              </a:extLst>
            </p:cNvPr>
            <p:cNvSpPr/>
            <p:nvPr/>
          </p:nvSpPr>
          <p:spPr>
            <a:xfrm>
              <a:off x="3562918" y="1587932"/>
              <a:ext cx="256355" cy="264124"/>
            </a:xfrm>
            <a:prstGeom prst="ellipse">
              <a:avLst/>
            </a:prstGeom>
            <a:gradFill flip="none" rotWithShape="1">
              <a:gsLst>
                <a:gs pos="0">
                  <a:srgbClr val="FF7C80"/>
                </a:gs>
                <a:gs pos="100000">
                  <a:srgbClr val="0070C0"/>
                </a:gs>
              </a:gsLst>
              <a:lin ang="1980000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50" name="Oval 49">
              <a:extLst>
                <a:ext uri="{FF2B5EF4-FFF2-40B4-BE49-F238E27FC236}">
                  <a16:creationId xmlns:a16="http://schemas.microsoft.com/office/drawing/2014/main" id="{2FF1A2E1-D7F8-44B3-8845-0AB1910D22E5}"/>
                </a:ext>
              </a:extLst>
            </p:cNvPr>
            <p:cNvSpPr/>
            <p:nvPr/>
          </p:nvSpPr>
          <p:spPr>
            <a:xfrm>
              <a:off x="3562918" y="1845151"/>
              <a:ext cx="256355" cy="264124"/>
            </a:xfrm>
            <a:prstGeom prst="ellipse">
              <a:avLst/>
            </a:prstGeom>
            <a:gradFill>
              <a:gsLst>
                <a:gs pos="0">
                  <a:srgbClr val="FF7C80"/>
                </a:gs>
                <a:gs pos="100000">
                  <a:srgbClr val="0070C0"/>
                </a:gs>
              </a:gsLst>
              <a:lin ang="18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51" name="Oval 50">
              <a:extLst>
                <a:ext uri="{FF2B5EF4-FFF2-40B4-BE49-F238E27FC236}">
                  <a16:creationId xmlns:a16="http://schemas.microsoft.com/office/drawing/2014/main" id="{A588CC1F-88A0-4E93-B251-8C816F199635}"/>
                </a:ext>
              </a:extLst>
            </p:cNvPr>
            <p:cNvSpPr/>
            <p:nvPr/>
          </p:nvSpPr>
          <p:spPr>
            <a:xfrm>
              <a:off x="3562918"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52" name="Oval 51">
              <a:extLst>
                <a:ext uri="{FF2B5EF4-FFF2-40B4-BE49-F238E27FC236}">
                  <a16:creationId xmlns:a16="http://schemas.microsoft.com/office/drawing/2014/main" id="{B417CE4E-1843-4AEE-BBF7-E1639C090D79}"/>
                </a:ext>
              </a:extLst>
            </p:cNvPr>
            <p:cNvSpPr/>
            <p:nvPr/>
          </p:nvSpPr>
          <p:spPr>
            <a:xfrm>
              <a:off x="3793338" y="144896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53" name="Oval 52">
              <a:extLst>
                <a:ext uri="{FF2B5EF4-FFF2-40B4-BE49-F238E27FC236}">
                  <a16:creationId xmlns:a16="http://schemas.microsoft.com/office/drawing/2014/main" id="{33A105FB-F5C2-4B37-BF68-C9EEAB82245C}"/>
                </a:ext>
              </a:extLst>
            </p:cNvPr>
            <p:cNvSpPr/>
            <p:nvPr/>
          </p:nvSpPr>
          <p:spPr>
            <a:xfrm>
              <a:off x="3793338"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54" name="Oval 53">
              <a:extLst>
                <a:ext uri="{FF2B5EF4-FFF2-40B4-BE49-F238E27FC236}">
                  <a16:creationId xmlns:a16="http://schemas.microsoft.com/office/drawing/2014/main" id="{8A324358-60CC-4876-AE5A-6E9AE43D6CFF}"/>
                </a:ext>
              </a:extLst>
            </p:cNvPr>
            <p:cNvSpPr/>
            <p:nvPr/>
          </p:nvSpPr>
          <p:spPr>
            <a:xfrm>
              <a:off x="3793338"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55" name="Oval 54">
              <a:extLst>
                <a:ext uri="{FF2B5EF4-FFF2-40B4-BE49-F238E27FC236}">
                  <a16:creationId xmlns:a16="http://schemas.microsoft.com/office/drawing/2014/main" id="{499F236B-91E1-4530-865C-4119338CC9FE}"/>
                </a:ext>
              </a:extLst>
            </p:cNvPr>
            <p:cNvSpPr/>
            <p:nvPr/>
          </p:nvSpPr>
          <p:spPr>
            <a:xfrm>
              <a:off x="3114810"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56" name="Oval 55">
              <a:extLst>
                <a:ext uri="{FF2B5EF4-FFF2-40B4-BE49-F238E27FC236}">
                  <a16:creationId xmlns:a16="http://schemas.microsoft.com/office/drawing/2014/main" id="{AC717BD7-6DB3-48C5-8733-66F27CBF76F4}"/>
                </a:ext>
              </a:extLst>
            </p:cNvPr>
            <p:cNvSpPr/>
            <p:nvPr/>
          </p:nvSpPr>
          <p:spPr>
            <a:xfrm>
              <a:off x="3114810" y="1587932"/>
              <a:ext cx="256355" cy="264124"/>
            </a:xfrm>
            <a:prstGeom prst="ellipse">
              <a:avLst/>
            </a:prstGeom>
            <a:gradFill flip="none" rotWithShape="1">
              <a:gsLst>
                <a:gs pos="0">
                  <a:srgbClr val="FF7C80"/>
                </a:gs>
                <a:gs pos="100000">
                  <a:srgbClr val="0070C0"/>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57" name="Oval 56">
              <a:extLst>
                <a:ext uri="{FF2B5EF4-FFF2-40B4-BE49-F238E27FC236}">
                  <a16:creationId xmlns:a16="http://schemas.microsoft.com/office/drawing/2014/main" id="{A32C4E2B-5E0B-4271-9C6D-1828DE147BB2}"/>
                </a:ext>
              </a:extLst>
            </p:cNvPr>
            <p:cNvSpPr/>
            <p:nvPr/>
          </p:nvSpPr>
          <p:spPr>
            <a:xfrm>
              <a:off x="3114810" y="1845151"/>
              <a:ext cx="256355" cy="264124"/>
            </a:xfrm>
            <a:prstGeom prst="ellipse">
              <a:avLst/>
            </a:prstGeom>
            <a:gradFill flip="none" rotWithShape="1">
              <a:gsLst>
                <a:gs pos="0">
                  <a:srgbClr val="FF7C80"/>
                </a:gs>
                <a:gs pos="100000">
                  <a:srgbClr val="0070C0"/>
                </a:gs>
              </a:gsLst>
              <a:lin ang="81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58" name="Oval 57">
              <a:extLst>
                <a:ext uri="{FF2B5EF4-FFF2-40B4-BE49-F238E27FC236}">
                  <a16:creationId xmlns:a16="http://schemas.microsoft.com/office/drawing/2014/main" id="{8C0D0E89-CA4C-4F05-9407-DD5E2EA53246}"/>
                </a:ext>
              </a:extLst>
            </p:cNvPr>
            <p:cNvSpPr/>
            <p:nvPr/>
          </p:nvSpPr>
          <p:spPr>
            <a:xfrm>
              <a:off x="3114810"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59" name="Oval 58">
              <a:extLst>
                <a:ext uri="{FF2B5EF4-FFF2-40B4-BE49-F238E27FC236}">
                  <a16:creationId xmlns:a16="http://schemas.microsoft.com/office/drawing/2014/main" id="{77C47606-CC3A-408B-83E2-C5598AEDB627}"/>
                </a:ext>
              </a:extLst>
            </p:cNvPr>
            <p:cNvSpPr/>
            <p:nvPr/>
          </p:nvSpPr>
          <p:spPr>
            <a:xfrm>
              <a:off x="2891425" y="1462774"/>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60" name="Oval 59">
              <a:extLst>
                <a:ext uri="{FF2B5EF4-FFF2-40B4-BE49-F238E27FC236}">
                  <a16:creationId xmlns:a16="http://schemas.microsoft.com/office/drawing/2014/main" id="{31C5BFB9-7564-4868-86F4-2AF59F3C9CFE}"/>
                </a:ext>
              </a:extLst>
            </p:cNvPr>
            <p:cNvSpPr/>
            <p:nvPr/>
          </p:nvSpPr>
          <p:spPr>
            <a:xfrm>
              <a:off x="2891425"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61" name="Oval 60">
              <a:extLst>
                <a:ext uri="{FF2B5EF4-FFF2-40B4-BE49-F238E27FC236}">
                  <a16:creationId xmlns:a16="http://schemas.microsoft.com/office/drawing/2014/main" id="{7A49D325-F139-462A-BFC7-8030A0D4E55A}"/>
                </a:ext>
              </a:extLst>
            </p:cNvPr>
            <p:cNvSpPr/>
            <p:nvPr/>
          </p:nvSpPr>
          <p:spPr>
            <a:xfrm>
              <a:off x="2891425"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grpSp>
      <p:grpSp>
        <p:nvGrpSpPr>
          <p:cNvPr id="62" name="Group 61">
            <a:extLst>
              <a:ext uri="{FF2B5EF4-FFF2-40B4-BE49-F238E27FC236}">
                <a16:creationId xmlns:a16="http://schemas.microsoft.com/office/drawing/2014/main" id="{F9EEB620-5182-4DD0-9A8F-609DBBABD15E}"/>
              </a:ext>
            </a:extLst>
          </p:cNvPr>
          <p:cNvGrpSpPr/>
          <p:nvPr/>
        </p:nvGrpSpPr>
        <p:grpSpPr>
          <a:xfrm>
            <a:off x="6557750" y="6016602"/>
            <a:ext cx="1026405" cy="1176390"/>
            <a:chOff x="2891425" y="1184842"/>
            <a:chExt cx="1158268" cy="1327522"/>
          </a:xfrm>
        </p:grpSpPr>
        <p:sp>
          <p:nvSpPr>
            <p:cNvPr id="63" name="Oval 62">
              <a:extLst>
                <a:ext uri="{FF2B5EF4-FFF2-40B4-BE49-F238E27FC236}">
                  <a16:creationId xmlns:a16="http://schemas.microsoft.com/office/drawing/2014/main" id="{45A0F417-ECF4-4C38-9241-B8431D6F81C3}"/>
                </a:ext>
              </a:extLst>
            </p:cNvPr>
            <p:cNvSpPr/>
            <p:nvPr/>
          </p:nvSpPr>
          <p:spPr>
            <a:xfrm>
              <a:off x="3340568" y="118484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64" name="Oval 63">
              <a:extLst>
                <a:ext uri="{FF2B5EF4-FFF2-40B4-BE49-F238E27FC236}">
                  <a16:creationId xmlns:a16="http://schemas.microsoft.com/office/drawing/2014/main" id="{263ACD6C-2A2A-4F72-9F03-4F1A032126ED}"/>
                </a:ext>
              </a:extLst>
            </p:cNvPr>
            <p:cNvSpPr/>
            <p:nvPr/>
          </p:nvSpPr>
          <p:spPr>
            <a:xfrm>
              <a:off x="3340568" y="1462774"/>
              <a:ext cx="256355" cy="264124"/>
            </a:xfrm>
            <a:prstGeom prst="ellipse">
              <a:avLst/>
            </a:prstGeom>
            <a:gradFill flip="none" rotWithShape="1">
              <a:gsLst>
                <a:gs pos="0">
                  <a:srgbClr val="FF7C80"/>
                </a:gs>
                <a:gs pos="100000">
                  <a:srgbClr val="0070C0"/>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65" name="Oval 64">
              <a:extLst>
                <a:ext uri="{FF2B5EF4-FFF2-40B4-BE49-F238E27FC236}">
                  <a16:creationId xmlns:a16="http://schemas.microsoft.com/office/drawing/2014/main" id="{7183AE12-4402-42AC-98F8-7DC31446C124}"/>
                </a:ext>
              </a:extLst>
            </p:cNvPr>
            <p:cNvSpPr/>
            <p:nvPr/>
          </p:nvSpPr>
          <p:spPr>
            <a:xfrm>
              <a:off x="3340568" y="1713088"/>
              <a:ext cx="256355" cy="264124"/>
            </a:xfrm>
            <a:prstGeom prst="ellipse">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66" name="Oval 65">
              <a:extLst>
                <a:ext uri="{FF2B5EF4-FFF2-40B4-BE49-F238E27FC236}">
                  <a16:creationId xmlns:a16="http://schemas.microsoft.com/office/drawing/2014/main" id="{85CA340E-A374-4430-BBEA-D7053F568A48}"/>
                </a:ext>
              </a:extLst>
            </p:cNvPr>
            <p:cNvSpPr/>
            <p:nvPr/>
          </p:nvSpPr>
          <p:spPr>
            <a:xfrm>
              <a:off x="3340568" y="1984116"/>
              <a:ext cx="256355" cy="264124"/>
            </a:xfrm>
            <a:prstGeom prst="ellipse">
              <a:avLst/>
            </a:prstGeom>
            <a:gradFill flip="none" rotWithShape="1">
              <a:gsLst>
                <a:gs pos="0">
                  <a:srgbClr val="FF7C80"/>
                </a:gs>
                <a:gs pos="100000">
                  <a:srgbClr val="0070C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67" name="Oval 66">
              <a:extLst>
                <a:ext uri="{FF2B5EF4-FFF2-40B4-BE49-F238E27FC236}">
                  <a16:creationId xmlns:a16="http://schemas.microsoft.com/office/drawing/2014/main" id="{EA80443A-F18B-420C-AB0C-F270EB8DC54F}"/>
                </a:ext>
              </a:extLst>
            </p:cNvPr>
            <p:cNvSpPr/>
            <p:nvPr/>
          </p:nvSpPr>
          <p:spPr>
            <a:xfrm>
              <a:off x="3340568" y="2248240"/>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68" name="Oval 67">
              <a:extLst>
                <a:ext uri="{FF2B5EF4-FFF2-40B4-BE49-F238E27FC236}">
                  <a16:creationId xmlns:a16="http://schemas.microsoft.com/office/drawing/2014/main" id="{B211552A-B6C4-469A-883E-5410909B927E}"/>
                </a:ext>
              </a:extLst>
            </p:cNvPr>
            <p:cNvSpPr/>
            <p:nvPr/>
          </p:nvSpPr>
          <p:spPr>
            <a:xfrm>
              <a:off x="3562918"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69" name="Oval 68">
              <a:extLst>
                <a:ext uri="{FF2B5EF4-FFF2-40B4-BE49-F238E27FC236}">
                  <a16:creationId xmlns:a16="http://schemas.microsoft.com/office/drawing/2014/main" id="{1C4A9FE4-D53F-4C8C-8451-084896B5843A}"/>
                </a:ext>
              </a:extLst>
            </p:cNvPr>
            <p:cNvSpPr/>
            <p:nvPr/>
          </p:nvSpPr>
          <p:spPr>
            <a:xfrm>
              <a:off x="3562918" y="1587932"/>
              <a:ext cx="256355" cy="264124"/>
            </a:xfrm>
            <a:prstGeom prst="ellipse">
              <a:avLst/>
            </a:prstGeom>
            <a:gradFill flip="none" rotWithShape="1">
              <a:gsLst>
                <a:gs pos="0">
                  <a:srgbClr val="FF7C80"/>
                </a:gs>
                <a:gs pos="100000">
                  <a:srgbClr val="0070C0"/>
                </a:gs>
              </a:gsLst>
              <a:lin ang="1980000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0" name="Oval 69">
              <a:extLst>
                <a:ext uri="{FF2B5EF4-FFF2-40B4-BE49-F238E27FC236}">
                  <a16:creationId xmlns:a16="http://schemas.microsoft.com/office/drawing/2014/main" id="{7E7209C5-8B59-4D1C-B263-A38F69F4E66D}"/>
                </a:ext>
              </a:extLst>
            </p:cNvPr>
            <p:cNvSpPr/>
            <p:nvPr/>
          </p:nvSpPr>
          <p:spPr>
            <a:xfrm>
              <a:off x="3562918" y="1845151"/>
              <a:ext cx="256355" cy="264124"/>
            </a:xfrm>
            <a:prstGeom prst="ellipse">
              <a:avLst/>
            </a:prstGeom>
            <a:gradFill>
              <a:gsLst>
                <a:gs pos="0">
                  <a:srgbClr val="FF7C80"/>
                </a:gs>
                <a:gs pos="100000">
                  <a:srgbClr val="0070C0"/>
                </a:gs>
              </a:gsLst>
              <a:lin ang="18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1" name="Oval 70">
              <a:extLst>
                <a:ext uri="{FF2B5EF4-FFF2-40B4-BE49-F238E27FC236}">
                  <a16:creationId xmlns:a16="http://schemas.microsoft.com/office/drawing/2014/main" id="{DE0F73D3-E914-4A7A-AB6E-7A232825A543}"/>
                </a:ext>
              </a:extLst>
            </p:cNvPr>
            <p:cNvSpPr/>
            <p:nvPr/>
          </p:nvSpPr>
          <p:spPr>
            <a:xfrm>
              <a:off x="3562918"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2" name="Oval 71">
              <a:extLst>
                <a:ext uri="{FF2B5EF4-FFF2-40B4-BE49-F238E27FC236}">
                  <a16:creationId xmlns:a16="http://schemas.microsoft.com/office/drawing/2014/main" id="{2C50733A-A2A9-437A-9F3D-54E5D7848CD2}"/>
                </a:ext>
              </a:extLst>
            </p:cNvPr>
            <p:cNvSpPr/>
            <p:nvPr/>
          </p:nvSpPr>
          <p:spPr>
            <a:xfrm>
              <a:off x="3793338" y="144896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3" name="Oval 72">
              <a:extLst>
                <a:ext uri="{FF2B5EF4-FFF2-40B4-BE49-F238E27FC236}">
                  <a16:creationId xmlns:a16="http://schemas.microsoft.com/office/drawing/2014/main" id="{95B19FD3-51A7-4A95-A11F-AD5F515CD937}"/>
                </a:ext>
              </a:extLst>
            </p:cNvPr>
            <p:cNvSpPr/>
            <p:nvPr/>
          </p:nvSpPr>
          <p:spPr>
            <a:xfrm>
              <a:off x="3793338"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4" name="Oval 73">
              <a:extLst>
                <a:ext uri="{FF2B5EF4-FFF2-40B4-BE49-F238E27FC236}">
                  <a16:creationId xmlns:a16="http://schemas.microsoft.com/office/drawing/2014/main" id="{614483EF-E5C2-4CB7-9E8E-A62F0D0FC746}"/>
                </a:ext>
              </a:extLst>
            </p:cNvPr>
            <p:cNvSpPr/>
            <p:nvPr/>
          </p:nvSpPr>
          <p:spPr>
            <a:xfrm>
              <a:off x="3793338"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5" name="Oval 74">
              <a:extLst>
                <a:ext uri="{FF2B5EF4-FFF2-40B4-BE49-F238E27FC236}">
                  <a16:creationId xmlns:a16="http://schemas.microsoft.com/office/drawing/2014/main" id="{8DC9C303-F119-4AF3-B804-4DFBA782883B}"/>
                </a:ext>
              </a:extLst>
            </p:cNvPr>
            <p:cNvSpPr/>
            <p:nvPr/>
          </p:nvSpPr>
          <p:spPr>
            <a:xfrm>
              <a:off x="3114810"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6" name="Oval 75">
              <a:extLst>
                <a:ext uri="{FF2B5EF4-FFF2-40B4-BE49-F238E27FC236}">
                  <a16:creationId xmlns:a16="http://schemas.microsoft.com/office/drawing/2014/main" id="{D8317F36-090E-4C5E-8143-5DE5BE267718}"/>
                </a:ext>
              </a:extLst>
            </p:cNvPr>
            <p:cNvSpPr/>
            <p:nvPr/>
          </p:nvSpPr>
          <p:spPr>
            <a:xfrm>
              <a:off x="3114810" y="1587932"/>
              <a:ext cx="256355" cy="264124"/>
            </a:xfrm>
            <a:prstGeom prst="ellipse">
              <a:avLst/>
            </a:prstGeom>
            <a:gradFill flip="none" rotWithShape="1">
              <a:gsLst>
                <a:gs pos="0">
                  <a:srgbClr val="FF7C80"/>
                </a:gs>
                <a:gs pos="100000">
                  <a:srgbClr val="0070C0"/>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7" name="Oval 76">
              <a:extLst>
                <a:ext uri="{FF2B5EF4-FFF2-40B4-BE49-F238E27FC236}">
                  <a16:creationId xmlns:a16="http://schemas.microsoft.com/office/drawing/2014/main" id="{73CBBE96-3C6C-45AB-9132-FCD2918AC92C}"/>
                </a:ext>
              </a:extLst>
            </p:cNvPr>
            <p:cNvSpPr/>
            <p:nvPr/>
          </p:nvSpPr>
          <p:spPr>
            <a:xfrm>
              <a:off x="3114810" y="1845151"/>
              <a:ext cx="256355" cy="264124"/>
            </a:xfrm>
            <a:prstGeom prst="ellipse">
              <a:avLst/>
            </a:prstGeom>
            <a:gradFill flip="none" rotWithShape="1">
              <a:gsLst>
                <a:gs pos="0">
                  <a:srgbClr val="FF7C80"/>
                </a:gs>
                <a:gs pos="100000">
                  <a:srgbClr val="0070C0"/>
                </a:gs>
              </a:gsLst>
              <a:lin ang="81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8" name="Oval 77">
              <a:extLst>
                <a:ext uri="{FF2B5EF4-FFF2-40B4-BE49-F238E27FC236}">
                  <a16:creationId xmlns:a16="http://schemas.microsoft.com/office/drawing/2014/main" id="{2E491309-26F8-410C-8497-C2828DB3FCCA}"/>
                </a:ext>
              </a:extLst>
            </p:cNvPr>
            <p:cNvSpPr/>
            <p:nvPr/>
          </p:nvSpPr>
          <p:spPr>
            <a:xfrm>
              <a:off x="3114810"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79" name="Oval 78">
              <a:extLst>
                <a:ext uri="{FF2B5EF4-FFF2-40B4-BE49-F238E27FC236}">
                  <a16:creationId xmlns:a16="http://schemas.microsoft.com/office/drawing/2014/main" id="{56E41A49-A717-4B4F-A910-3FCA56F93855}"/>
                </a:ext>
              </a:extLst>
            </p:cNvPr>
            <p:cNvSpPr/>
            <p:nvPr/>
          </p:nvSpPr>
          <p:spPr>
            <a:xfrm>
              <a:off x="2891425" y="1462774"/>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80" name="Oval 79">
              <a:extLst>
                <a:ext uri="{FF2B5EF4-FFF2-40B4-BE49-F238E27FC236}">
                  <a16:creationId xmlns:a16="http://schemas.microsoft.com/office/drawing/2014/main" id="{466B4040-B814-4109-B398-37ED611E2FE7}"/>
                </a:ext>
              </a:extLst>
            </p:cNvPr>
            <p:cNvSpPr/>
            <p:nvPr/>
          </p:nvSpPr>
          <p:spPr>
            <a:xfrm>
              <a:off x="2891425"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81" name="Oval 80">
              <a:extLst>
                <a:ext uri="{FF2B5EF4-FFF2-40B4-BE49-F238E27FC236}">
                  <a16:creationId xmlns:a16="http://schemas.microsoft.com/office/drawing/2014/main" id="{5F95774C-2CE9-4996-BAF1-3CE333C0AF9B}"/>
                </a:ext>
              </a:extLst>
            </p:cNvPr>
            <p:cNvSpPr/>
            <p:nvPr/>
          </p:nvSpPr>
          <p:spPr>
            <a:xfrm>
              <a:off x="2891425"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grpSp>
      <p:grpSp>
        <p:nvGrpSpPr>
          <p:cNvPr id="82" name="Group 81">
            <a:extLst>
              <a:ext uri="{FF2B5EF4-FFF2-40B4-BE49-F238E27FC236}">
                <a16:creationId xmlns:a16="http://schemas.microsoft.com/office/drawing/2014/main" id="{23DE3C6F-9677-434E-94A6-3125DC82EE46}"/>
              </a:ext>
            </a:extLst>
          </p:cNvPr>
          <p:cNvGrpSpPr/>
          <p:nvPr/>
        </p:nvGrpSpPr>
        <p:grpSpPr>
          <a:xfrm>
            <a:off x="6050938" y="5100227"/>
            <a:ext cx="1026405" cy="1176390"/>
            <a:chOff x="2891425" y="1184842"/>
            <a:chExt cx="1158268" cy="1327522"/>
          </a:xfrm>
        </p:grpSpPr>
        <p:sp>
          <p:nvSpPr>
            <p:cNvPr id="83" name="Oval 82">
              <a:extLst>
                <a:ext uri="{FF2B5EF4-FFF2-40B4-BE49-F238E27FC236}">
                  <a16:creationId xmlns:a16="http://schemas.microsoft.com/office/drawing/2014/main" id="{59E6538F-68CD-431A-AFBB-1BD98030863C}"/>
                </a:ext>
              </a:extLst>
            </p:cNvPr>
            <p:cNvSpPr/>
            <p:nvPr/>
          </p:nvSpPr>
          <p:spPr>
            <a:xfrm>
              <a:off x="3340568" y="118484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84" name="Oval 83">
              <a:extLst>
                <a:ext uri="{FF2B5EF4-FFF2-40B4-BE49-F238E27FC236}">
                  <a16:creationId xmlns:a16="http://schemas.microsoft.com/office/drawing/2014/main" id="{D2DC43EB-8913-44B0-8046-B6A6EF6347D1}"/>
                </a:ext>
              </a:extLst>
            </p:cNvPr>
            <p:cNvSpPr/>
            <p:nvPr/>
          </p:nvSpPr>
          <p:spPr>
            <a:xfrm>
              <a:off x="3340568" y="1462774"/>
              <a:ext cx="256355" cy="264124"/>
            </a:xfrm>
            <a:prstGeom prst="ellipse">
              <a:avLst/>
            </a:prstGeom>
            <a:gradFill flip="none" rotWithShape="1">
              <a:gsLst>
                <a:gs pos="0">
                  <a:srgbClr val="FF7C80"/>
                </a:gs>
                <a:gs pos="100000">
                  <a:srgbClr val="0070C0"/>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85" name="Oval 84">
              <a:extLst>
                <a:ext uri="{FF2B5EF4-FFF2-40B4-BE49-F238E27FC236}">
                  <a16:creationId xmlns:a16="http://schemas.microsoft.com/office/drawing/2014/main" id="{CAB3CEA4-80D4-4530-A687-4906DF35BD50}"/>
                </a:ext>
              </a:extLst>
            </p:cNvPr>
            <p:cNvSpPr/>
            <p:nvPr/>
          </p:nvSpPr>
          <p:spPr>
            <a:xfrm>
              <a:off x="3340568" y="1713088"/>
              <a:ext cx="256355" cy="264124"/>
            </a:xfrm>
            <a:prstGeom prst="ellipse">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86" name="Oval 85">
              <a:extLst>
                <a:ext uri="{FF2B5EF4-FFF2-40B4-BE49-F238E27FC236}">
                  <a16:creationId xmlns:a16="http://schemas.microsoft.com/office/drawing/2014/main" id="{75CFC78C-39E6-4EF6-931C-954882861049}"/>
                </a:ext>
              </a:extLst>
            </p:cNvPr>
            <p:cNvSpPr/>
            <p:nvPr/>
          </p:nvSpPr>
          <p:spPr>
            <a:xfrm>
              <a:off x="3340568" y="1984116"/>
              <a:ext cx="256355" cy="264124"/>
            </a:xfrm>
            <a:prstGeom prst="ellipse">
              <a:avLst/>
            </a:prstGeom>
            <a:gradFill flip="none" rotWithShape="1">
              <a:gsLst>
                <a:gs pos="0">
                  <a:srgbClr val="FF7C80"/>
                </a:gs>
                <a:gs pos="100000">
                  <a:srgbClr val="0070C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87" name="Oval 86">
              <a:extLst>
                <a:ext uri="{FF2B5EF4-FFF2-40B4-BE49-F238E27FC236}">
                  <a16:creationId xmlns:a16="http://schemas.microsoft.com/office/drawing/2014/main" id="{56949914-AB89-420E-AC79-6DC6203268CF}"/>
                </a:ext>
              </a:extLst>
            </p:cNvPr>
            <p:cNvSpPr/>
            <p:nvPr/>
          </p:nvSpPr>
          <p:spPr>
            <a:xfrm>
              <a:off x="3340568" y="2248240"/>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88" name="Oval 87">
              <a:extLst>
                <a:ext uri="{FF2B5EF4-FFF2-40B4-BE49-F238E27FC236}">
                  <a16:creationId xmlns:a16="http://schemas.microsoft.com/office/drawing/2014/main" id="{282B0E55-523A-49F5-9A09-6FFCBBECE1B0}"/>
                </a:ext>
              </a:extLst>
            </p:cNvPr>
            <p:cNvSpPr/>
            <p:nvPr/>
          </p:nvSpPr>
          <p:spPr>
            <a:xfrm>
              <a:off x="3562918"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89" name="Oval 88">
              <a:extLst>
                <a:ext uri="{FF2B5EF4-FFF2-40B4-BE49-F238E27FC236}">
                  <a16:creationId xmlns:a16="http://schemas.microsoft.com/office/drawing/2014/main" id="{DF1F3A7D-B2CE-4C5A-BEC9-551D8B278112}"/>
                </a:ext>
              </a:extLst>
            </p:cNvPr>
            <p:cNvSpPr/>
            <p:nvPr/>
          </p:nvSpPr>
          <p:spPr>
            <a:xfrm>
              <a:off x="3562918" y="1587932"/>
              <a:ext cx="256355" cy="264124"/>
            </a:xfrm>
            <a:prstGeom prst="ellipse">
              <a:avLst/>
            </a:prstGeom>
            <a:gradFill flip="none" rotWithShape="1">
              <a:gsLst>
                <a:gs pos="0">
                  <a:srgbClr val="FF7C80"/>
                </a:gs>
                <a:gs pos="100000">
                  <a:srgbClr val="0070C0"/>
                </a:gs>
              </a:gsLst>
              <a:lin ang="1980000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0" name="Oval 89">
              <a:extLst>
                <a:ext uri="{FF2B5EF4-FFF2-40B4-BE49-F238E27FC236}">
                  <a16:creationId xmlns:a16="http://schemas.microsoft.com/office/drawing/2014/main" id="{0F138FEC-3B19-40D8-927A-68485DF77F42}"/>
                </a:ext>
              </a:extLst>
            </p:cNvPr>
            <p:cNvSpPr/>
            <p:nvPr/>
          </p:nvSpPr>
          <p:spPr>
            <a:xfrm>
              <a:off x="3562918" y="1845151"/>
              <a:ext cx="256355" cy="264124"/>
            </a:xfrm>
            <a:prstGeom prst="ellipse">
              <a:avLst/>
            </a:prstGeom>
            <a:gradFill>
              <a:gsLst>
                <a:gs pos="0">
                  <a:srgbClr val="FF7C80"/>
                </a:gs>
                <a:gs pos="100000">
                  <a:srgbClr val="0070C0"/>
                </a:gs>
              </a:gsLst>
              <a:lin ang="18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1" name="Oval 90">
              <a:extLst>
                <a:ext uri="{FF2B5EF4-FFF2-40B4-BE49-F238E27FC236}">
                  <a16:creationId xmlns:a16="http://schemas.microsoft.com/office/drawing/2014/main" id="{A7818C26-4AAA-4677-908D-6F30EBFCDE71}"/>
                </a:ext>
              </a:extLst>
            </p:cNvPr>
            <p:cNvSpPr/>
            <p:nvPr/>
          </p:nvSpPr>
          <p:spPr>
            <a:xfrm>
              <a:off x="3562918"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2" name="Oval 91">
              <a:extLst>
                <a:ext uri="{FF2B5EF4-FFF2-40B4-BE49-F238E27FC236}">
                  <a16:creationId xmlns:a16="http://schemas.microsoft.com/office/drawing/2014/main" id="{378A69BF-B25C-472A-8D79-6BC727EB7865}"/>
                </a:ext>
              </a:extLst>
            </p:cNvPr>
            <p:cNvSpPr/>
            <p:nvPr/>
          </p:nvSpPr>
          <p:spPr>
            <a:xfrm>
              <a:off x="3793338" y="144896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3" name="Oval 92">
              <a:extLst>
                <a:ext uri="{FF2B5EF4-FFF2-40B4-BE49-F238E27FC236}">
                  <a16:creationId xmlns:a16="http://schemas.microsoft.com/office/drawing/2014/main" id="{89A92A44-24E8-46B8-B2CD-5CE3FAC09274}"/>
                </a:ext>
              </a:extLst>
            </p:cNvPr>
            <p:cNvSpPr/>
            <p:nvPr/>
          </p:nvSpPr>
          <p:spPr>
            <a:xfrm>
              <a:off x="3793338"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4" name="Oval 93">
              <a:extLst>
                <a:ext uri="{FF2B5EF4-FFF2-40B4-BE49-F238E27FC236}">
                  <a16:creationId xmlns:a16="http://schemas.microsoft.com/office/drawing/2014/main" id="{3A777EFB-C8D1-4C31-A194-05FEF2D2505C}"/>
                </a:ext>
              </a:extLst>
            </p:cNvPr>
            <p:cNvSpPr/>
            <p:nvPr/>
          </p:nvSpPr>
          <p:spPr>
            <a:xfrm>
              <a:off x="3793338"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5" name="Oval 94">
              <a:extLst>
                <a:ext uri="{FF2B5EF4-FFF2-40B4-BE49-F238E27FC236}">
                  <a16:creationId xmlns:a16="http://schemas.microsoft.com/office/drawing/2014/main" id="{1C09DA80-B9DF-4B09-95B0-F2AFC7509EA8}"/>
                </a:ext>
              </a:extLst>
            </p:cNvPr>
            <p:cNvSpPr/>
            <p:nvPr/>
          </p:nvSpPr>
          <p:spPr>
            <a:xfrm>
              <a:off x="3114810"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6" name="Oval 95">
              <a:extLst>
                <a:ext uri="{FF2B5EF4-FFF2-40B4-BE49-F238E27FC236}">
                  <a16:creationId xmlns:a16="http://schemas.microsoft.com/office/drawing/2014/main" id="{23A3085E-2D24-42BE-B1E3-B49FB0D0CD01}"/>
                </a:ext>
              </a:extLst>
            </p:cNvPr>
            <p:cNvSpPr/>
            <p:nvPr/>
          </p:nvSpPr>
          <p:spPr>
            <a:xfrm>
              <a:off x="3114810" y="1587932"/>
              <a:ext cx="256355" cy="264124"/>
            </a:xfrm>
            <a:prstGeom prst="ellipse">
              <a:avLst/>
            </a:prstGeom>
            <a:gradFill flip="none" rotWithShape="1">
              <a:gsLst>
                <a:gs pos="0">
                  <a:srgbClr val="FF7C80"/>
                </a:gs>
                <a:gs pos="100000">
                  <a:srgbClr val="0070C0"/>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7" name="Oval 96">
              <a:extLst>
                <a:ext uri="{FF2B5EF4-FFF2-40B4-BE49-F238E27FC236}">
                  <a16:creationId xmlns:a16="http://schemas.microsoft.com/office/drawing/2014/main" id="{5BEFE853-B905-4EE0-B90E-467F5B334959}"/>
                </a:ext>
              </a:extLst>
            </p:cNvPr>
            <p:cNvSpPr/>
            <p:nvPr/>
          </p:nvSpPr>
          <p:spPr>
            <a:xfrm>
              <a:off x="3114810" y="1845151"/>
              <a:ext cx="256355" cy="264124"/>
            </a:xfrm>
            <a:prstGeom prst="ellipse">
              <a:avLst/>
            </a:prstGeom>
            <a:gradFill flip="none" rotWithShape="1">
              <a:gsLst>
                <a:gs pos="0">
                  <a:srgbClr val="FF7C80"/>
                </a:gs>
                <a:gs pos="100000">
                  <a:srgbClr val="0070C0"/>
                </a:gs>
              </a:gsLst>
              <a:lin ang="81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8" name="Oval 97">
              <a:extLst>
                <a:ext uri="{FF2B5EF4-FFF2-40B4-BE49-F238E27FC236}">
                  <a16:creationId xmlns:a16="http://schemas.microsoft.com/office/drawing/2014/main" id="{8C2B4207-FA63-4170-9AFA-2C24956F657C}"/>
                </a:ext>
              </a:extLst>
            </p:cNvPr>
            <p:cNvSpPr/>
            <p:nvPr/>
          </p:nvSpPr>
          <p:spPr>
            <a:xfrm>
              <a:off x="3114810"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99" name="Oval 98">
              <a:extLst>
                <a:ext uri="{FF2B5EF4-FFF2-40B4-BE49-F238E27FC236}">
                  <a16:creationId xmlns:a16="http://schemas.microsoft.com/office/drawing/2014/main" id="{9C5FE06B-7A07-4B02-A498-E85FBD89A5AD}"/>
                </a:ext>
              </a:extLst>
            </p:cNvPr>
            <p:cNvSpPr/>
            <p:nvPr/>
          </p:nvSpPr>
          <p:spPr>
            <a:xfrm>
              <a:off x="2891425" y="1462774"/>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00" name="Oval 99">
              <a:extLst>
                <a:ext uri="{FF2B5EF4-FFF2-40B4-BE49-F238E27FC236}">
                  <a16:creationId xmlns:a16="http://schemas.microsoft.com/office/drawing/2014/main" id="{FCCEE32E-036A-4793-B52A-015FF518679D}"/>
                </a:ext>
              </a:extLst>
            </p:cNvPr>
            <p:cNvSpPr/>
            <p:nvPr/>
          </p:nvSpPr>
          <p:spPr>
            <a:xfrm>
              <a:off x="2891425"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01" name="Oval 100">
              <a:extLst>
                <a:ext uri="{FF2B5EF4-FFF2-40B4-BE49-F238E27FC236}">
                  <a16:creationId xmlns:a16="http://schemas.microsoft.com/office/drawing/2014/main" id="{5543C9F7-EA2B-486F-95AE-F76260B56A78}"/>
                </a:ext>
              </a:extLst>
            </p:cNvPr>
            <p:cNvSpPr/>
            <p:nvPr/>
          </p:nvSpPr>
          <p:spPr>
            <a:xfrm>
              <a:off x="2891425"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grpSp>
      <p:grpSp>
        <p:nvGrpSpPr>
          <p:cNvPr id="102" name="Group 101">
            <a:extLst>
              <a:ext uri="{FF2B5EF4-FFF2-40B4-BE49-F238E27FC236}">
                <a16:creationId xmlns:a16="http://schemas.microsoft.com/office/drawing/2014/main" id="{FE51EA8F-3889-44BA-999A-E5569CA2E193}"/>
              </a:ext>
            </a:extLst>
          </p:cNvPr>
          <p:cNvGrpSpPr/>
          <p:nvPr/>
        </p:nvGrpSpPr>
        <p:grpSpPr>
          <a:xfrm>
            <a:off x="10171114" y="6063605"/>
            <a:ext cx="1026405" cy="1176390"/>
            <a:chOff x="2891425" y="1184842"/>
            <a:chExt cx="1158268" cy="1327522"/>
          </a:xfrm>
        </p:grpSpPr>
        <p:sp>
          <p:nvSpPr>
            <p:cNvPr id="103" name="Oval 102">
              <a:extLst>
                <a:ext uri="{FF2B5EF4-FFF2-40B4-BE49-F238E27FC236}">
                  <a16:creationId xmlns:a16="http://schemas.microsoft.com/office/drawing/2014/main" id="{DCC39156-6C56-486D-AFB5-96B124341F3A}"/>
                </a:ext>
              </a:extLst>
            </p:cNvPr>
            <p:cNvSpPr/>
            <p:nvPr/>
          </p:nvSpPr>
          <p:spPr>
            <a:xfrm>
              <a:off x="3340568" y="118484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04" name="Oval 103">
              <a:extLst>
                <a:ext uri="{FF2B5EF4-FFF2-40B4-BE49-F238E27FC236}">
                  <a16:creationId xmlns:a16="http://schemas.microsoft.com/office/drawing/2014/main" id="{65F44536-DD56-45DA-ACE0-7B2D9366C3B0}"/>
                </a:ext>
              </a:extLst>
            </p:cNvPr>
            <p:cNvSpPr/>
            <p:nvPr/>
          </p:nvSpPr>
          <p:spPr>
            <a:xfrm>
              <a:off x="3340568" y="1462774"/>
              <a:ext cx="256355" cy="264124"/>
            </a:xfrm>
            <a:prstGeom prst="ellipse">
              <a:avLst/>
            </a:prstGeom>
            <a:gradFill flip="none" rotWithShape="1">
              <a:gsLst>
                <a:gs pos="0">
                  <a:srgbClr val="FF7C80"/>
                </a:gs>
                <a:gs pos="100000">
                  <a:srgbClr val="0070C0"/>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05" name="Oval 104">
              <a:extLst>
                <a:ext uri="{FF2B5EF4-FFF2-40B4-BE49-F238E27FC236}">
                  <a16:creationId xmlns:a16="http://schemas.microsoft.com/office/drawing/2014/main" id="{6F7AB2A0-1DAD-47DB-8CFA-0EC001CBD830}"/>
                </a:ext>
              </a:extLst>
            </p:cNvPr>
            <p:cNvSpPr/>
            <p:nvPr/>
          </p:nvSpPr>
          <p:spPr>
            <a:xfrm>
              <a:off x="3340568" y="1713088"/>
              <a:ext cx="256355" cy="264124"/>
            </a:xfrm>
            <a:prstGeom prst="ellipse">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06" name="Oval 105">
              <a:extLst>
                <a:ext uri="{FF2B5EF4-FFF2-40B4-BE49-F238E27FC236}">
                  <a16:creationId xmlns:a16="http://schemas.microsoft.com/office/drawing/2014/main" id="{0C2DD52F-06A0-4A31-9071-E27B20EE8950}"/>
                </a:ext>
              </a:extLst>
            </p:cNvPr>
            <p:cNvSpPr/>
            <p:nvPr/>
          </p:nvSpPr>
          <p:spPr>
            <a:xfrm>
              <a:off x="3340568" y="1984116"/>
              <a:ext cx="256355" cy="264124"/>
            </a:xfrm>
            <a:prstGeom prst="ellipse">
              <a:avLst/>
            </a:prstGeom>
            <a:gradFill flip="none" rotWithShape="1">
              <a:gsLst>
                <a:gs pos="0">
                  <a:srgbClr val="FF7C80"/>
                </a:gs>
                <a:gs pos="100000">
                  <a:srgbClr val="0070C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07" name="Oval 106">
              <a:extLst>
                <a:ext uri="{FF2B5EF4-FFF2-40B4-BE49-F238E27FC236}">
                  <a16:creationId xmlns:a16="http://schemas.microsoft.com/office/drawing/2014/main" id="{90ADC5B0-A1D1-4D7E-96B4-270FE5AE7172}"/>
                </a:ext>
              </a:extLst>
            </p:cNvPr>
            <p:cNvSpPr/>
            <p:nvPr/>
          </p:nvSpPr>
          <p:spPr>
            <a:xfrm>
              <a:off x="3340568" y="2248240"/>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08" name="Oval 107">
              <a:extLst>
                <a:ext uri="{FF2B5EF4-FFF2-40B4-BE49-F238E27FC236}">
                  <a16:creationId xmlns:a16="http://schemas.microsoft.com/office/drawing/2014/main" id="{4BAA5C0E-51C6-4184-A4AD-7EB4431243C4}"/>
                </a:ext>
              </a:extLst>
            </p:cNvPr>
            <p:cNvSpPr/>
            <p:nvPr/>
          </p:nvSpPr>
          <p:spPr>
            <a:xfrm>
              <a:off x="3562918"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09" name="Oval 108">
              <a:extLst>
                <a:ext uri="{FF2B5EF4-FFF2-40B4-BE49-F238E27FC236}">
                  <a16:creationId xmlns:a16="http://schemas.microsoft.com/office/drawing/2014/main" id="{B5BC23C0-28F1-49E9-8DDA-F4129E9D08FC}"/>
                </a:ext>
              </a:extLst>
            </p:cNvPr>
            <p:cNvSpPr/>
            <p:nvPr/>
          </p:nvSpPr>
          <p:spPr>
            <a:xfrm>
              <a:off x="3562918" y="1587932"/>
              <a:ext cx="256355" cy="264124"/>
            </a:xfrm>
            <a:prstGeom prst="ellipse">
              <a:avLst/>
            </a:prstGeom>
            <a:gradFill flip="none" rotWithShape="1">
              <a:gsLst>
                <a:gs pos="0">
                  <a:srgbClr val="FF7C80"/>
                </a:gs>
                <a:gs pos="100000">
                  <a:srgbClr val="0070C0"/>
                </a:gs>
              </a:gsLst>
              <a:lin ang="1980000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0" name="Oval 109">
              <a:extLst>
                <a:ext uri="{FF2B5EF4-FFF2-40B4-BE49-F238E27FC236}">
                  <a16:creationId xmlns:a16="http://schemas.microsoft.com/office/drawing/2014/main" id="{FB1CFBFD-D207-4D80-8F41-4D7BEBFA5F15}"/>
                </a:ext>
              </a:extLst>
            </p:cNvPr>
            <p:cNvSpPr/>
            <p:nvPr/>
          </p:nvSpPr>
          <p:spPr>
            <a:xfrm>
              <a:off x="3562918" y="1845151"/>
              <a:ext cx="256355" cy="264124"/>
            </a:xfrm>
            <a:prstGeom prst="ellipse">
              <a:avLst/>
            </a:prstGeom>
            <a:gradFill>
              <a:gsLst>
                <a:gs pos="0">
                  <a:srgbClr val="FF7C80"/>
                </a:gs>
                <a:gs pos="100000">
                  <a:srgbClr val="0070C0"/>
                </a:gs>
              </a:gsLst>
              <a:lin ang="18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1" name="Oval 110">
              <a:extLst>
                <a:ext uri="{FF2B5EF4-FFF2-40B4-BE49-F238E27FC236}">
                  <a16:creationId xmlns:a16="http://schemas.microsoft.com/office/drawing/2014/main" id="{C79D4826-F2BD-4C29-AA99-8B7C55EE508C}"/>
                </a:ext>
              </a:extLst>
            </p:cNvPr>
            <p:cNvSpPr/>
            <p:nvPr/>
          </p:nvSpPr>
          <p:spPr>
            <a:xfrm>
              <a:off x="3562918"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2" name="Oval 111">
              <a:extLst>
                <a:ext uri="{FF2B5EF4-FFF2-40B4-BE49-F238E27FC236}">
                  <a16:creationId xmlns:a16="http://schemas.microsoft.com/office/drawing/2014/main" id="{EFBE0D0C-D713-459A-B11C-74A5E387BA33}"/>
                </a:ext>
              </a:extLst>
            </p:cNvPr>
            <p:cNvSpPr/>
            <p:nvPr/>
          </p:nvSpPr>
          <p:spPr>
            <a:xfrm>
              <a:off x="3793338" y="144896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3" name="Oval 112">
              <a:extLst>
                <a:ext uri="{FF2B5EF4-FFF2-40B4-BE49-F238E27FC236}">
                  <a16:creationId xmlns:a16="http://schemas.microsoft.com/office/drawing/2014/main" id="{1CCC98AA-5295-4D7F-A00F-900D0EE462D0}"/>
                </a:ext>
              </a:extLst>
            </p:cNvPr>
            <p:cNvSpPr/>
            <p:nvPr/>
          </p:nvSpPr>
          <p:spPr>
            <a:xfrm>
              <a:off x="3793338"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4" name="Oval 113">
              <a:extLst>
                <a:ext uri="{FF2B5EF4-FFF2-40B4-BE49-F238E27FC236}">
                  <a16:creationId xmlns:a16="http://schemas.microsoft.com/office/drawing/2014/main" id="{608B7103-4282-45B4-AA67-798D6FEAD6FB}"/>
                </a:ext>
              </a:extLst>
            </p:cNvPr>
            <p:cNvSpPr/>
            <p:nvPr/>
          </p:nvSpPr>
          <p:spPr>
            <a:xfrm>
              <a:off x="3793338"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5" name="Oval 114">
              <a:extLst>
                <a:ext uri="{FF2B5EF4-FFF2-40B4-BE49-F238E27FC236}">
                  <a16:creationId xmlns:a16="http://schemas.microsoft.com/office/drawing/2014/main" id="{3CA7EB77-BE8E-418A-899D-595091C4A8B9}"/>
                </a:ext>
              </a:extLst>
            </p:cNvPr>
            <p:cNvSpPr/>
            <p:nvPr/>
          </p:nvSpPr>
          <p:spPr>
            <a:xfrm>
              <a:off x="3114810"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6" name="Oval 115">
              <a:extLst>
                <a:ext uri="{FF2B5EF4-FFF2-40B4-BE49-F238E27FC236}">
                  <a16:creationId xmlns:a16="http://schemas.microsoft.com/office/drawing/2014/main" id="{9E79DA12-0FF7-4D4C-B975-784A9A2D4A42}"/>
                </a:ext>
              </a:extLst>
            </p:cNvPr>
            <p:cNvSpPr/>
            <p:nvPr/>
          </p:nvSpPr>
          <p:spPr>
            <a:xfrm>
              <a:off x="3114810" y="1587932"/>
              <a:ext cx="256355" cy="264124"/>
            </a:xfrm>
            <a:prstGeom prst="ellipse">
              <a:avLst/>
            </a:prstGeom>
            <a:gradFill flip="none" rotWithShape="1">
              <a:gsLst>
                <a:gs pos="0">
                  <a:srgbClr val="FF7C80"/>
                </a:gs>
                <a:gs pos="100000">
                  <a:srgbClr val="0070C0"/>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7" name="Oval 116">
              <a:extLst>
                <a:ext uri="{FF2B5EF4-FFF2-40B4-BE49-F238E27FC236}">
                  <a16:creationId xmlns:a16="http://schemas.microsoft.com/office/drawing/2014/main" id="{B7CA1C0F-701F-4112-B655-E618DD0B5E7A}"/>
                </a:ext>
              </a:extLst>
            </p:cNvPr>
            <p:cNvSpPr/>
            <p:nvPr/>
          </p:nvSpPr>
          <p:spPr>
            <a:xfrm>
              <a:off x="3114810" y="1845151"/>
              <a:ext cx="256355" cy="264124"/>
            </a:xfrm>
            <a:prstGeom prst="ellipse">
              <a:avLst/>
            </a:prstGeom>
            <a:gradFill flip="none" rotWithShape="1">
              <a:gsLst>
                <a:gs pos="0">
                  <a:srgbClr val="FF7C80"/>
                </a:gs>
                <a:gs pos="100000">
                  <a:srgbClr val="0070C0"/>
                </a:gs>
              </a:gsLst>
              <a:lin ang="81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8" name="Oval 117">
              <a:extLst>
                <a:ext uri="{FF2B5EF4-FFF2-40B4-BE49-F238E27FC236}">
                  <a16:creationId xmlns:a16="http://schemas.microsoft.com/office/drawing/2014/main" id="{F65671E7-2E9B-417E-8E9B-04279A294D04}"/>
                </a:ext>
              </a:extLst>
            </p:cNvPr>
            <p:cNvSpPr/>
            <p:nvPr/>
          </p:nvSpPr>
          <p:spPr>
            <a:xfrm>
              <a:off x="3114810"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19" name="Oval 118">
              <a:extLst>
                <a:ext uri="{FF2B5EF4-FFF2-40B4-BE49-F238E27FC236}">
                  <a16:creationId xmlns:a16="http://schemas.microsoft.com/office/drawing/2014/main" id="{F7E26762-5618-48BF-ADAF-619BCC8BBBCA}"/>
                </a:ext>
              </a:extLst>
            </p:cNvPr>
            <p:cNvSpPr/>
            <p:nvPr/>
          </p:nvSpPr>
          <p:spPr>
            <a:xfrm>
              <a:off x="2891425" y="1462774"/>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20" name="Oval 119">
              <a:extLst>
                <a:ext uri="{FF2B5EF4-FFF2-40B4-BE49-F238E27FC236}">
                  <a16:creationId xmlns:a16="http://schemas.microsoft.com/office/drawing/2014/main" id="{7A285105-1E20-4951-8DA1-1383FD352397}"/>
                </a:ext>
              </a:extLst>
            </p:cNvPr>
            <p:cNvSpPr/>
            <p:nvPr/>
          </p:nvSpPr>
          <p:spPr>
            <a:xfrm>
              <a:off x="2891425"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21" name="Oval 120">
              <a:extLst>
                <a:ext uri="{FF2B5EF4-FFF2-40B4-BE49-F238E27FC236}">
                  <a16:creationId xmlns:a16="http://schemas.microsoft.com/office/drawing/2014/main" id="{51398EAC-0816-4F79-B1FF-12661E0A67B9}"/>
                </a:ext>
              </a:extLst>
            </p:cNvPr>
            <p:cNvSpPr/>
            <p:nvPr/>
          </p:nvSpPr>
          <p:spPr>
            <a:xfrm>
              <a:off x="2891425"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grpSp>
      <p:grpSp>
        <p:nvGrpSpPr>
          <p:cNvPr id="122" name="Group 121">
            <a:extLst>
              <a:ext uri="{FF2B5EF4-FFF2-40B4-BE49-F238E27FC236}">
                <a16:creationId xmlns:a16="http://schemas.microsoft.com/office/drawing/2014/main" id="{C3029436-47B2-4D09-9710-4F3FBAFBB775}"/>
              </a:ext>
            </a:extLst>
          </p:cNvPr>
          <p:cNvGrpSpPr/>
          <p:nvPr/>
        </p:nvGrpSpPr>
        <p:grpSpPr>
          <a:xfrm>
            <a:off x="11600546" y="6036087"/>
            <a:ext cx="1026405" cy="1176390"/>
            <a:chOff x="2891425" y="1184842"/>
            <a:chExt cx="1158268" cy="1327522"/>
          </a:xfrm>
        </p:grpSpPr>
        <p:sp>
          <p:nvSpPr>
            <p:cNvPr id="123" name="Oval 122">
              <a:extLst>
                <a:ext uri="{FF2B5EF4-FFF2-40B4-BE49-F238E27FC236}">
                  <a16:creationId xmlns:a16="http://schemas.microsoft.com/office/drawing/2014/main" id="{838A2F28-E1D9-4DD0-8E2E-8CD2FC825B56}"/>
                </a:ext>
              </a:extLst>
            </p:cNvPr>
            <p:cNvSpPr/>
            <p:nvPr/>
          </p:nvSpPr>
          <p:spPr>
            <a:xfrm>
              <a:off x="3340568" y="118484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24" name="Oval 123">
              <a:extLst>
                <a:ext uri="{FF2B5EF4-FFF2-40B4-BE49-F238E27FC236}">
                  <a16:creationId xmlns:a16="http://schemas.microsoft.com/office/drawing/2014/main" id="{80F91515-6772-48C8-A95E-1756B8A6092C}"/>
                </a:ext>
              </a:extLst>
            </p:cNvPr>
            <p:cNvSpPr/>
            <p:nvPr/>
          </p:nvSpPr>
          <p:spPr>
            <a:xfrm>
              <a:off x="3340568" y="1462774"/>
              <a:ext cx="256355" cy="264124"/>
            </a:xfrm>
            <a:prstGeom prst="ellipse">
              <a:avLst/>
            </a:prstGeom>
            <a:gradFill flip="none" rotWithShape="1">
              <a:gsLst>
                <a:gs pos="0">
                  <a:srgbClr val="FF7C80"/>
                </a:gs>
                <a:gs pos="100000">
                  <a:srgbClr val="0070C0"/>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25" name="Oval 124">
              <a:extLst>
                <a:ext uri="{FF2B5EF4-FFF2-40B4-BE49-F238E27FC236}">
                  <a16:creationId xmlns:a16="http://schemas.microsoft.com/office/drawing/2014/main" id="{3CF3E9AC-18F1-45F5-A1FC-F13F1F027551}"/>
                </a:ext>
              </a:extLst>
            </p:cNvPr>
            <p:cNvSpPr/>
            <p:nvPr/>
          </p:nvSpPr>
          <p:spPr>
            <a:xfrm>
              <a:off x="3340568" y="1713088"/>
              <a:ext cx="256355" cy="264124"/>
            </a:xfrm>
            <a:prstGeom prst="ellipse">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26" name="Oval 125">
              <a:extLst>
                <a:ext uri="{FF2B5EF4-FFF2-40B4-BE49-F238E27FC236}">
                  <a16:creationId xmlns:a16="http://schemas.microsoft.com/office/drawing/2014/main" id="{650D89D0-36D6-4CDE-989A-1EFF2B666CB5}"/>
                </a:ext>
              </a:extLst>
            </p:cNvPr>
            <p:cNvSpPr/>
            <p:nvPr/>
          </p:nvSpPr>
          <p:spPr>
            <a:xfrm>
              <a:off x="3340568" y="1984116"/>
              <a:ext cx="256355" cy="264124"/>
            </a:xfrm>
            <a:prstGeom prst="ellipse">
              <a:avLst/>
            </a:prstGeom>
            <a:gradFill flip="none" rotWithShape="1">
              <a:gsLst>
                <a:gs pos="0">
                  <a:srgbClr val="FF7C80"/>
                </a:gs>
                <a:gs pos="100000">
                  <a:srgbClr val="0070C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27" name="Oval 126">
              <a:extLst>
                <a:ext uri="{FF2B5EF4-FFF2-40B4-BE49-F238E27FC236}">
                  <a16:creationId xmlns:a16="http://schemas.microsoft.com/office/drawing/2014/main" id="{51D483BA-162B-4FAF-B4EF-207E83852014}"/>
                </a:ext>
              </a:extLst>
            </p:cNvPr>
            <p:cNvSpPr/>
            <p:nvPr/>
          </p:nvSpPr>
          <p:spPr>
            <a:xfrm>
              <a:off x="3340568" y="2248240"/>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28" name="Oval 127">
              <a:extLst>
                <a:ext uri="{FF2B5EF4-FFF2-40B4-BE49-F238E27FC236}">
                  <a16:creationId xmlns:a16="http://schemas.microsoft.com/office/drawing/2014/main" id="{C25D811A-AB29-4222-BB86-CB9647AD2E59}"/>
                </a:ext>
              </a:extLst>
            </p:cNvPr>
            <p:cNvSpPr/>
            <p:nvPr/>
          </p:nvSpPr>
          <p:spPr>
            <a:xfrm>
              <a:off x="3562918"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29" name="Oval 128">
              <a:extLst>
                <a:ext uri="{FF2B5EF4-FFF2-40B4-BE49-F238E27FC236}">
                  <a16:creationId xmlns:a16="http://schemas.microsoft.com/office/drawing/2014/main" id="{52A7B2D8-C47D-4729-913D-EAD239149F99}"/>
                </a:ext>
              </a:extLst>
            </p:cNvPr>
            <p:cNvSpPr/>
            <p:nvPr/>
          </p:nvSpPr>
          <p:spPr>
            <a:xfrm>
              <a:off x="3562918" y="1587932"/>
              <a:ext cx="256355" cy="264124"/>
            </a:xfrm>
            <a:prstGeom prst="ellipse">
              <a:avLst/>
            </a:prstGeom>
            <a:gradFill flip="none" rotWithShape="1">
              <a:gsLst>
                <a:gs pos="0">
                  <a:srgbClr val="FF7C80"/>
                </a:gs>
                <a:gs pos="100000">
                  <a:srgbClr val="0070C0"/>
                </a:gs>
              </a:gsLst>
              <a:lin ang="1980000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0" name="Oval 129">
              <a:extLst>
                <a:ext uri="{FF2B5EF4-FFF2-40B4-BE49-F238E27FC236}">
                  <a16:creationId xmlns:a16="http://schemas.microsoft.com/office/drawing/2014/main" id="{DB33D89D-954D-4F6E-A577-E8ECFC3519F2}"/>
                </a:ext>
              </a:extLst>
            </p:cNvPr>
            <p:cNvSpPr/>
            <p:nvPr/>
          </p:nvSpPr>
          <p:spPr>
            <a:xfrm>
              <a:off x="3562918" y="1845151"/>
              <a:ext cx="256355" cy="264124"/>
            </a:xfrm>
            <a:prstGeom prst="ellipse">
              <a:avLst/>
            </a:prstGeom>
            <a:gradFill>
              <a:gsLst>
                <a:gs pos="0">
                  <a:srgbClr val="FF7C80"/>
                </a:gs>
                <a:gs pos="100000">
                  <a:srgbClr val="0070C0"/>
                </a:gs>
              </a:gsLst>
              <a:lin ang="18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1" name="Oval 130">
              <a:extLst>
                <a:ext uri="{FF2B5EF4-FFF2-40B4-BE49-F238E27FC236}">
                  <a16:creationId xmlns:a16="http://schemas.microsoft.com/office/drawing/2014/main" id="{6ED93A13-2B96-4C22-BB27-0D6536A611B5}"/>
                </a:ext>
              </a:extLst>
            </p:cNvPr>
            <p:cNvSpPr/>
            <p:nvPr/>
          </p:nvSpPr>
          <p:spPr>
            <a:xfrm>
              <a:off x="3562918"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2" name="Oval 131">
              <a:extLst>
                <a:ext uri="{FF2B5EF4-FFF2-40B4-BE49-F238E27FC236}">
                  <a16:creationId xmlns:a16="http://schemas.microsoft.com/office/drawing/2014/main" id="{DA3EC6B4-4BBC-4539-83DC-B0A23648BBF4}"/>
                </a:ext>
              </a:extLst>
            </p:cNvPr>
            <p:cNvSpPr/>
            <p:nvPr/>
          </p:nvSpPr>
          <p:spPr>
            <a:xfrm>
              <a:off x="3793338" y="144896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3" name="Oval 132">
              <a:extLst>
                <a:ext uri="{FF2B5EF4-FFF2-40B4-BE49-F238E27FC236}">
                  <a16:creationId xmlns:a16="http://schemas.microsoft.com/office/drawing/2014/main" id="{B33D401E-7EDE-4D42-9ED2-732CFB2E71F0}"/>
                </a:ext>
              </a:extLst>
            </p:cNvPr>
            <p:cNvSpPr/>
            <p:nvPr/>
          </p:nvSpPr>
          <p:spPr>
            <a:xfrm>
              <a:off x="3793338"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4" name="Oval 133">
              <a:extLst>
                <a:ext uri="{FF2B5EF4-FFF2-40B4-BE49-F238E27FC236}">
                  <a16:creationId xmlns:a16="http://schemas.microsoft.com/office/drawing/2014/main" id="{30F5CE58-720E-4244-84C4-E892B2B4A00E}"/>
                </a:ext>
              </a:extLst>
            </p:cNvPr>
            <p:cNvSpPr/>
            <p:nvPr/>
          </p:nvSpPr>
          <p:spPr>
            <a:xfrm>
              <a:off x="3793338"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5" name="Oval 134">
              <a:extLst>
                <a:ext uri="{FF2B5EF4-FFF2-40B4-BE49-F238E27FC236}">
                  <a16:creationId xmlns:a16="http://schemas.microsoft.com/office/drawing/2014/main" id="{0342278D-DAFF-4EA5-ACCF-2D8DB8F6C591}"/>
                </a:ext>
              </a:extLst>
            </p:cNvPr>
            <p:cNvSpPr/>
            <p:nvPr/>
          </p:nvSpPr>
          <p:spPr>
            <a:xfrm>
              <a:off x="3114810"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6" name="Oval 135">
              <a:extLst>
                <a:ext uri="{FF2B5EF4-FFF2-40B4-BE49-F238E27FC236}">
                  <a16:creationId xmlns:a16="http://schemas.microsoft.com/office/drawing/2014/main" id="{ACDDC15A-CF09-427E-95C1-AA1EE0804858}"/>
                </a:ext>
              </a:extLst>
            </p:cNvPr>
            <p:cNvSpPr/>
            <p:nvPr/>
          </p:nvSpPr>
          <p:spPr>
            <a:xfrm>
              <a:off x="3114810" y="1587932"/>
              <a:ext cx="256355" cy="264124"/>
            </a:xfrm>
            <a:prstGeom prst="ellipse">
              <a:avLst/>
            </a:prstGeom>
            <a:gradFill flip="none" rotWithShape="1">
              <a:gsLst>
                <a:gs pos="0">
                  <a:srgbClr val="FF7C80"/>
                </a:gs>
                <a:gs pos="100000">
                  <a:srgbClr val="0070C0"/>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7" name="Oval 136">
              <a:extLst>
                <a:ext uri="{FF2B5EF4-FFF2-40B4-BE49-F238E27FC236}">
                  <a16:creationId xmlns:a16="http://schemas.microsoft.com/office/drawing/2014/main" id="{130FE921-6187-4C6E-9827-B5411C76E9E5}"/>
                </a:ext>
              </a:extLst>
            </p:cNvPr>
            <p:cNvSpPr/>
            <p:nvPr/>
          </p:nvSpPr>
          <p:spPr>
            <a:xfrm>
              <a:off x="3114810" y="1845151"/>
              <a:ext cx="256355" cy="264124"/>
            </a:xfrm>
            <a:prstGeom prst="ellipse">
              <a:avLst/>
            </a:prstGeom>
            <a:gradFill flip="none" rotWithShape="1">
              <a:gsLst>
                <a:gs pos="0">
                  <a:srgbClr val="FF7C80"/>
                </a:gs>
                <a:gs pos="100000">
                  <a:srgbClr val="0070C0"/>
                </a:gs>
              </a:gsLst>
              <a:lin ang="81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8" name="Oval 137">
              <a:extLst>
                <a:ext uri="{FF2B5EF4-FFF2-40B4-BE49-F238E27FC236}">
                  <a16:creationId xmlns:a16="http://schemas.microsoft.com/office/drawing/2014/main" id="{BE7A3679-AD75-4F7E-B48E-16D96B2B6621}"/>
                </a:ext>
              </a:extLst>
            </p:cNvPr>
            <p:cNvSpPr/>
            <p:nvPr/>
          </p:nvSpPr>
          <p:spPr>
            <a:xfrm>
              <a:off x="3114810"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39" name="Oval 138">
              <a:extLst>
                <a:ext uri="{FF2B5EF4-FFF2-40B4-BE49-F238E27FC236}">
                  <a16:creationId xmlns:a16="http://schemas.microsoft.com/office/drawing/2014/main" id="{6209D750-1467-4CC2-8BAD-6D11B84C87AA}"/>
                </a:ext>
              </a:extLst>
            </p:cNvPr>
            <p:cNvSpPr/>
            <p:nvPr/>
          </p:nvSpPr>
          <p:spPr>
            <a:xfrm>
              <a:off x="2891425" y="1462774"/>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40" name="Oval 139">
              <a:extLst>
                <a:ext uri="{FF2B5EF4-FFF2-40B4-BE49-F238E27FC236}">
                  <a16:creationId xmlns:a16="http://schemas.microsoft.com/office/drawing/2014/main" id="{E0A7655E-B70C-4E8C-9151-AD7F551E5C8A}"/>
                </a:ext>
              </a:extLst>
            </p:cNvPr>
            <p:cNvSpPr/>
            <p:nvPr/>
          </p:nvSpPr>
          <p:spPr>
            <a:xfrm>
              <a:off x="2891425"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41" name="Oval 140">
              <a:extLst>
                <a:ext uri="{FF2B5EF4-FFF2-40B4-BE49-F238E27FC236}">
                  <a16:creationId xmlns:a16="http://schemas.microsoft.com/office/drawing/2014/main" id="{1775A923-B25E-46EF-810F-8D933CE4B478}"/>
                </a:ext>
              </a:extLst>
            </p:cNvPr>
            <p:cNvSpPr/>
            <p:nvPr/>
          </p:nvSpPr>
          <p:spPr>
            <a:xfrm>
              <a:off x="2891425"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grpSp>
      <p:grpSp>
        <p:nvGrpSpPr>
          <p:cNvPr id="142" name="Group 141">
            <a:extLst>
              <a:ext uri="{FF2B5EF4-FFF2-40B4-BE49-F238E27FC236}">
                <a16:creationId xmlns:a16="http://schemas.microsoft.com/office/drawing/2014/main" id="{C2245299-B138-4129-AEFA-3D6DAAB080D6}"/>
              </a:ext>
            </a:extLst>
          </p:cNvPr>
          <p:cNvGrpSpPr/>
          <p:nvPr/>
        </p:nvGrpSpPr>
        <p:grpSpPr>
          <a:xfrm>
            <a:off x="10807948" y="4988869"/>
            <a:ext cx="1026405" cy="1176390"/>
            <a:chOff x="2891425" y="1184842"/>
            <a:chExt cx="1158268" cy="1327522"/>
          </a:xfrm>
        </p:grpSpPr>
        <p:sp>
          <p:nvSpPr>
            <p:cNvPr id="143" name="Oval 142">
              <a:extLst>
                <a:ext uri="{FF2B5EF4-FFF2-40B4-BE49-F238E27FC236}">
                  <a16:creationId xmlns:a16="http://schemas.microsoft.com/office/drawing/2014/main" id="{16465CC1-9248-4E78-82FF-EEB965829C37}"/>
                </a:ext>
              </a:extLst>
            </p:cNvPr>
            <p:cNvSpPr/>
            <p:nvPr/>
          </p:nvSpPr>
          <p:spPr>
            <a:xfrm>
              <a:off x="3340568" y="118484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44" name="Oval 143">
              <a:extLst>
                <a:ext uri="{FF2B5EF4-FFF2-40B4-BE49-F238E27FC236}">
                  <a16:creationId xmlns:a16="http://schemas.microsoft.com/office/drawing/2014/main" id="{EE3E19EF-61F2-418A-87F5-18C6D34281C6}"/>
                </a:ext>
              </a:extLst>
            </p:cNvPr>
            <p:cNvSpPr/>
            <p:nvPr/>
          </p:nvSpPr>
          <p:spPr>
            <a:xfrm>
              <a:off x="3340568" y="1462774"/>
              <a:ext cx="256355" cy="264124"/>
            </a:xfrm>
            <a:prstGeom prst="ellipse">
              <a:avLst/>
            </a:prstGeom>
            <a:gradFill flip="none" rotWithShape="1">
              <a:gsLst>
                <a:gs pos="0">
                  <a:srgbClr val="FF7C80"/>
                </a:gs>
                <a:gs pos="100000">
                  <a:srgbClr val="0070C0"/>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45" name="Oval 144">
              <a:extLst>
                <a:ext uri="{FF2B5EF4-FFF2-40B4-BE49-F238E27FC236}">
                  <a16:creationId xmlns:a16="http://schemas.microsoft.com/office/drawing/2014/main" id="{077B0997-EE21-43CA-9C7A-12F3A52A9728}"/>
                </a:ext>
              </a:extLst>
            </p:cNvPr>
            <p:cNvSpPr/>
            <p:nvPr/>
          </p:nvSpPr>
          <p:spPr>
            <a:xfrm>
              <a:off x="3340568" y="1713088"/>
              <a:ext cx="256355" cy="264124"/>
            </a:xfrm>
            <a:prstGeom prst="ellipse">
              <a:avLst/>
            </a:prstGeom>
            <a:solidFill>
              <a:srgbClr val="FF7C8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46" name="Oval 145">
              <a:extLst>
                <a:ext uri="{FF2B5EF4-FFF2-40B4-BE49-F238E27FC236}">
                  <a16:creationId xmlns:a16="http://schemas.microsoft.com/office/drawing/2014/main" id="{87215657-D93D-4593-93D2-3B824B4EF023}"/>
                </a:ext>
              </a:extLst>
            </p:cNvPr>
            <p:cNvSpPr/>
            <p:nvPr/>
          </p:nvSpPr>
          <p:spPr>
            <a:xfrm>
              <a:off x="3340568" y="1984116"/>
              <a:ext cx="256355" cy="264124"/>
            </a:xfrm>
            <a:prstGeom prst="ellipse">
              <a:avLst/>
            </a:prstGeom>
            <a:gradFill flip="none" rotWithShape="1">
              <a:gsLst>
                <a:gs pos="0">
                  <a:srgbClr val="FF7C80"/>
                </a:gs>
                <a:gs pos="100000">
                  <a:srgbClr val="0070C0"/>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47" name="Oval 146">
              <a:extLst>
                <a:ext uri="{FF2B5EF4-FFF2-40B4-BE49-F238E27FC236}">
                  <a16:creationId xmlns:a16="http://schemas.microsoft.com/office/drawing/2014/main" id="{B5E8AB9F-0068-44EE-A172-6DDEBCB321B3}"/>
                </a:ext>
              </a:extLst>
            </p:cNvPr>
            <p:cNvSpPr/>
            <p:nvPr/>
          </p:nvSpPr>
          <p:spPr>
            <a:xfrm>
              <a:off x="3340568" y="2248240"/>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48" name="Oval 147">
              <a:extLst>
                <a:ext uri="{FF2B5EF4-FFF2-40B4-BE49-F238E27FC236}">
                  <a16:creationId xmlns:a16="http://schemas.microsoft.com/office/drawing/2014/main" id="{A2563C0D-BF37-47E8-9956-43F143477E12}"/>
                </a:ext>
              </a:extLst>
            </p:cNvPr>
            <p:cNvSpPr/>
            <p:nvPr/>
          </p:nvSpPr>
          <p:spPr>
            <a:xfrm>
              <a:off x="3562918"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49" name="Oval 148">
              <a:extLst>
                <a:ext uri="{FF2B5EF4-FFF2-40B4-BE49-F238E27FC236}">
                  <a16:creationId xmlns:a16="http://schemas.microsoft.com/office/drawing/2014/main" id="{DCE9C96F-97E9-466F-8040-73D3A41E1DCB}"/>
                </a:ext>
              </a:extLst>
            </p:cNvPr>
            <p:cNvSpPr/>
            <p:nvPr/>
          </p:nvSpPr>
          <p:spPr>
            <a:xfrm>
              <a:off x="3562918" y="1587932"/>
              <a:ext cx="256355" cy="264124"/>
            </a:xfrm>
            <a:prstGeom prst="ellipse">
              <a:avLst/>
            </a:prstGeom>
            <a:gradFill flip="none" rotWithShape="1">
              <a:gsLst>
                <a:gs pos="0">
                  <a:srgbClr val="FF7C80"/>
                </a:gs>
                <a:gs pos="100000">
                  <a:srgbClr val="0070C0"/>
                </a:gs>
              </a:gsLst>
              <a:lin ang="19800000" scaled="0"/>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0" name="Oval 149">
              <a:extLst>
                <a:ext uri="{FF2B5EF4-FFF2-40B4-BE49-F238E27FC236}">
                  <a16:creationId xmlns:a16="http://schemas.microsoft.com/office/drawing/2014/main" id="{6022A34C-C9A8-4871-9F6C-FADFEEF125F8}"/>
                </a:ext>
              </a:extLst>
            </p:cNvPr>
            <p:cNvSpPr/>
            <p:nvPr/>
          </p:nvSpPr>
          <p:spPr>
            <a:xfrm>
              <a:off x="3562918" y="1845151"/>
              <a:ext cx="256355" cy="264124"/>
            </a:xfrm>
            <a:prstGeom prst="ellipse">
              <a:avLst/>
            </a:prstGeom>
            <a:gradFill>
              <a:gsLst>
                <a:gs pos="0">
                  <a:srgbClr val="FF7C80"/>
                </a:gs>
                <a:gs pos="100000">
                  <a:srgbClr val="0070C0"/>
                </a:gs>
              </a:gsLst>
              <a:lin ang="18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1" name="Oval 150">
              <a:extLst>
                <a:ext uri="{FF2B5EF4-FFF2-40B4-BE49-F238E27FC236}">
                  <a16:creationId xmlns:a16="http://schemas.microsoft.com/office/drawing/2014/main" id="{888F58EF-7F11-49BD-B54E-44A5FA40BF98}"/>
                </a:ext>
              </a:extLst>
            </p:cNvPr>
            <p:cNvSpPr/>
            <p:nvPr/>
          </p:nvSpPr>
          <p:spPr>
            <a:xfrm>
              <a:off x="3562918"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2" name="Oval 151">
              <a:extLst>
                <a:ext uri="{FF2B5EF4-FFF2-40B4-BE49-F238E27FC236}">
                  <a16:creationId xmlns:a16="http://schemas.microsoft.com/office/drawing/2014/main" id="{F44E0299-9BCC-49D4-BEC9-DFD857292343}"/>
                </a:ext>
              </a:extLst>
            </p:cNvPr>
            <p:cNvSpPr/>
            <p:nvPr/>
          </p:nvSpPr>
          <p:spPr>
            <a:xfrm>
              <a:off x="3793338" y="144896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3" name="Oval 152">
              <a:extLst>
                <a:ext uri="{FF2B5EF4-FFF2-40B4-BE49-F238E27FC236}">
                  <a16:creationId xmlns:a16="http://schemas.microsoft.com/office/drawing/2014/main" id="{6A184409-277D-4636-B881-7A25FF6B5C2C}"/>
                </a:ext>
              </a:extLst>
            </p:cNvPr>
            <p:cNvSpPr/>
            <p:nvPr/>
          </p:nvSpPr>
          <p:spPr>
            <a:xfrm>
              <a:off x="3793338"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4" name="Oval 153">
              <a:extLst>
                <a:ext uri="{FF2B5EF4-FFF2-40B4-BE49-F238E27FC236}">
                  <a16:creationId xmlns:a16="http://schemas.microsoft.com/office/drawing/2014/main" id="{3C9B846B-9408-49B2-B384-21E5E87FBB7A}"/>
                </a:ext>
              </a:extLst>
            </p:cNvPr>
            <p:cNvSpPr/>
            <p:nvPr/>
          </p:nvSpPr>
          <p:spPr>
            <a:xfrm>
              <a:off x="3793338"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5" name="Oval 154">
              <a:extLst>
                <a:ext uri="{FF2B5EF4-FFF2-40B4-BE49-F238E27FC236}">
                  <a16:creationId xmlns:a16="http://schemas.microsoft.com/office/drawing/2014/main" id="{54F2C130-F260-450B-972E-3138B2E9421A}"/>
                </a:ext>
              </a:extLst>
            </p:cNvPr>
            <p:cNvSpPr/>
            <p:nvPr/>
          </p:nvSpPr>
          <p:spPr>
            <a:xfrm>
              <a:off x="3114810" y="1323702"/>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6" name="Oval 155">
              <a:extLst>
                <a:ext uri="{FF2B5EF4-FFF2-40B4-BE49-F238E27FC236}">
                  <a16:creationId xmlns:a16="http://schemas.microsoft.com/office/drawing/2014/main" id="{7D2C132C-986C-47AD-AA9C-051BFC17F524}"/>
                </a:ext>
              </a:extLst>
            </p:cNvPr>
            <p:cNvSpPr/>
            <p:nvPr/>
          </p:nvSpPr>
          <p:spPr>
            <a:xfrm>
              <a:off x="3114810" y="1587932"/>
              <a:ext cx="256355" cy="264124"/>
            </a:xfrm>
            <a:prstGeom prst="ellipse">
              <a:avLst/>
            </a:prstGeom>
            <a:gradFill flip="none" rotWithShape="1">
              <a:gsLst>
                <a:gs pos="0">
                  <a:srgbClr val="FF7C80"/>
                </a:gs>
                <a:gs pos="100000">
                  <a:srgbClr val="0070C0"/>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7" name="Oval 156">
              <a:extLst>
                <a:ext uri="{FF2B5EF4-FFF2-40B4-BE49-F238E27FC236}">
                  <a16:creationId xmlns:a16="http://schemas.microsoft.com/office/drawing/2014/main" id="{561DB9FA-E6E8-447C-B6E5-7DCD86D34EAE}"/>
                </a:ext>
              </a:extLst>
            </p:cNvPr>
            <p:cNvSpPr/>
            <p:nvPr/>
          </p:nvSpPr>
          <p:spPr>
            <a:xfrm>
              <a:off x="3114810" y="1845151"/>
              <a:ext cx="256355" cy="264124"/>
            </a:xfrm>
            <a:prstGeom prst="ellipse">
              <a:avLst/>
            </a:prstGeom>
            <a:gradFill flip="none" rotWithShape="1">
              <a:gsLst>
                <a:gs pos="0">
                  <a:srgbClr val="FF7C80"/>
                </a:gs>
                <a:gs pos="100000">
                  <a:srgbClr val="0070C0"/>
                </a:gs>
              </a:gsLst>
              <a:lin ang="81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8" name="Oval 157">
              <a:extLst>
                <a:ext uri="{FF2B5EF4-FFF2-40B4-BE49-F238E27FC236}">
                  <a16:creationId xmlns:a16="http://schemas.microsoft.com/office/drawing/2014/main" id="{D7FAAEFB-4EE7-416C-AE8F-7E0FD9C367B5}"/>
                </a:ext>
              </a:extLst>
            </p:cNvPr>
            <p:cNvSpPr/>
            <p:nvPr/>
          </p:nvSpPr>
          <p:spPr>
            <a:xfrm>
              <a:off x="3114810" y="2109273"/>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59" name="Oval 158">
              <a:extLst>
                <a:ext uri="{FF2B5EF4-FFF2-40B4-BE49-F238E27FC236}">
                  <a16:creationId xmlns:a16="http://schemas.microsoft.com/office/drawing/2014/main" id="{76834E80-53EB-4E4B-8C96-23BA3D16F089}"/>
                </a:ext>
              </a:extLst>
            </p:cNvPr>
            <p:cNvSpPr/>
            <p:nvPr/>
          </p:nvSpPr>
          <p:spPr>
            <a:xfrm>
              <a:off x="2891425" y="1462774"/>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60" name="Oval 159">
              <a:extLst>
                <a:ext uri="{FF2B5EF4-FFF2-40B4-BE49-F238E27FC236}">
                  <a16:creationId xmlns:a16="http://schemas.microsoft.com/office/drawing/2014/main" id="{E85F4D4B-E556-4A17-8339-C33A041ACF82}"/>
                </a:ext>
              </a:extLst>
            </p:cNvPr>
            <p:cNvSpPr/>
            <p:nvPr/>
          </p:nvSpPr>
          <p:spPr>
            <a:xfrm>
              <a:off x="2891425" y="1713088"/>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sp>
          <p:nvSpPr>
            <p:cNvPr id="161" name="Oval 160">
              <a:extLst>
                <a:ext uri="{FF2B5EF4-FFF2-40B4-BE49-F238E27FC236}">
                  <a16:creationId xmlns:a16="http://schemas.microsoft.com/office/drawing/2014/main" id="{FF9C8E76-8F82-4E5B-BF57-5D325A63A3AB}"/>
                </a:ext>
              </a:extLst>
            </p:cNvPr>
            <p:cNvSpPr/>
            <p:nvPr/>
          </p:nvSpPr>
          <p:spPr>
            <a:xfrm>
              <a:off x="2891425" y="1984116"/>
              <a:ext cx="256355" cy="264124"/>
            </a:xfrm>
            <a:prstGeom prst="ellipse">
              <a:avLst/>
            </a:prstGeom>
            <a:solidFill>
              <a:srgbClr val="0070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a:solidFill>
                  <a:prstClr val="white"/>
                </a:solidFill>
                <a:latin typeface="Calibri" panose="020F0502020204030204"/>
              </a:endParaRPr>
            </a:p>
          </p:txBody>
        </p:sp>
      </p:grpSp>
      <p:sp>
        <p:nvSpPr>
          <p:cNvPr id="162" name="Arrow: Right 161">
            <a:extLst>
              <a:ext uri="{FF2B5EF4-FFF2-40B4-BE49-F238E27FC236}">
                <a16:creationId xmlns:a16="http://schemas.microsoft.com/office/drawing/2014/main" id="{C7A8DAF6-70E5-4E24-A6B1-C292D0FE48BC}"/>
              </a:ext>
            </a:extLst>
          </p:cNvPr>
          <p:cNvSpPr/>
          <p:nvPr/>
        </p:nvSpPr>
        <p:spPr>
          <a:xfrm>
            <a:off x="3663981" y="5860704"/>
            <a:ext cx="1275218" cy="6362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dirty="0">
              <a:solidFill>
                <a:prstClr val="white"/>
              </a:solidFill>
              <a:latin typeface="Calibri" panose="020F0502020204030204"/>
            </a:endParaRPr>
          </a:p>
        </p:txBody>
      </p:sp>
      <p:sp>
        <p:nvSpPr>
          <p:cNvPr id="163" name="Arrow: Right 162">
            <a:extLst>
              <a:ext uri="{FF2B5EF4-FFF2-40B4-BE49-F238E27FC236}">
                <a16:creationId xmlns:a16="http://schemas.microsoft.com/office/drawing/2014/main" id="{F6977C1F-CA33-4974-A7DF-273F293E3B95}"/>
              </a:ext>
            </a:extLst>
          </p:cNvPr>
          <p:cNvSpPr/>
          <p:nvPr/>
        </p:nvSpPr>
        <p:spPr>
          <a:xfrm>
            <a:off x="8296058" y="5867723"/>
            <a:ext cx="1275218" cy="6362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en-US" sz="2160" dirty="0">
              <a:solidFill>
                <a:prstClr val="white"/>
              </a:solidFill>
              <a:latin typeface="Calibri" panose="020F0502020204030204"/>
            </a:endParaRPr>
          </a:p>
        </p:txBody>
      </p:sp>
    </p:spTree>
    <p:extLst>
      <p:ext uri="{BB962C8B-B14F-4D97-AF65-F5344CB8AC3E}">
        <p14:creationId xmlns:p14="http://schemas.microsoft.com/office/powerpoint/2010/main" val="6928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0"/>
            <a:ext cx="7445981" cy="1613970"/>
          </a:xfrm>
        </p:spPr>
        <p:txBody>
          <a:bodyPr>
            <a:normAutofit/>
          </a:bodyPr>
          <a:lstStyle/>
          <a:p>
            <a:r>
              <a:rPr lang="en-US" sz="4800" dirty="0"/>
              <a:t>TIA-569-D-2-2018</a:t>
            </a:r>
          </a:p>
        </p:txBody>
      </p:sp>
      <p:sp>
        <p:nvSpPr>
          <p:cNvPr id="6" name="Content Placeholder 5">
            <a:extLst>
              <a:ext uri="{FF2B5EF4-FFF2-40B4-BE49-F238E27FC236}">
                <a16:creationId xmlns:a16="http://schemas.microsoft.com/office/drawing/2014/main" id="{6A6B29A9-2131-4B5E-BE96-72AFA83B5F8C}"/>
              </a:ext>
            </a:extLst>
          </p:cNvPr>
          <p:cNvSpPr>
            <a:spLocks noGrp="1"/>
          </p:cNvSpPr>
          <p:nvPr>
            <p:ph idx="1"/>
          </p:nvPr>
        </p:nvSpPr>
        <p:spPr>
          <a:xfrm>
            <a:off x="1043571" y="1798321"/>
            <a:ext cx="7445981" cy="5083742"/>
          </a:xfrm>
        </p:spPr>
        <p:txBody>
          <a:bodyPr>
            <a:normAutofit/>
          </a:bodyPr>
          <a:lstStyle/>
          <a:p>
            <a:pPr>
              <a:lnSpc>
                <a:spcPct val="90000"/>
              </a:lnSpc>
            </a:pPr>
            <a:r>
              <a:rPr lang="en-US" sz="2880" i="1" dirty="0"/>
              <a:t>Additional Pathway and Space Considerations for Supporting Remote Powering Over Balanced Twisted-Pair Cabling</a:t>
            </a:r>
            <a:r>
              <a:rPr lang="en-US" sz="2880" dirty="0"/>
              <a:t> (July 2018)</a:t>
            </a:r>
          </a:p>
          <a:p>
            <a:pPr marL="0" indent="0">
              <a:lnSpc>
                <a:spcPct val="90000"/>
              </a:lnSpc>
              <a:buNone/>
            </a:pPr>
            <a:endParaRPr lang="en-US" sz="2880" dirty="0"/>
          </a:p>
          <a:p>
            <a:pPr>
              <a:lnSpc>
                <a:spcPct val="90000"/>
              </a:lnSpc>
            </a:pPr>
            <a:r>
              <a:rPr lang="en-US" sz="2880" dirty="0"/>
              <a:t>Pathways differ in regard to geometry and contact area between cables, pathway, and air</a:t>
            </a:r>
          </a:p>
          <a:p>
            <a:pPr>
              <a:lnSpc>
                <a:spcPct val="90000"/>
              </a:lnSpc>
            </a:pPr>
            <a:r>
              <a:rPr lang="en-US" sz="2880" dirty="0"/>
              <a:t>Provides general guidance on heat dissipation of various pathways by bundle size</a:t>
            </a:r>
          </a:p>
          <a:p>
            <a:pPr>
              <a:lnSpc>
                <a:spcPct val="90000"/>
              </a:lnSpc>
            </a:pPr>
            <a:endParaRPr lang="en-US" sz="2880" dirty="0"/>
          </a:p>
        </p:txBody>
      </p:sp>
      <p:pic>
        <p:nvPicPr>
          <p:cNvPr id="4" name="Picture 3">
            <a:extLst>
              <a:ext uri="{FF2B5EF4-FFF2-40B4-BE49-F238E27FC236}">
                <a16:creationId xmlns:a16="http://schemas.microsoft.com/office/drawing/2014/main" id="{BDFDE127-7B72-44CC-AED2-E747CC10E5CE}"/>
              </a:ext>
            </a:extLst>
          </p:cNvPr>
          <p:cNvPicPr>
            <a:picLocks noChangeAspect="1"/>
          </p:cNvPicPr>
          <p:nvPr/>
        </p:nvPicPr>
        <p:blipFill rotWithShape="1">
          <a:blip r:embed="rId3">
            <a:extLst>
              <a:ext uri="{28A0092B-C50C-407E-A947-70E740481C1C}">
                <a14:useLocalDpi xmlns:a14="http://schemas.microsoft.com/office/drawing/2010/main" val="0"/>
              </a:ext>
            </a:extLst>
          </a:blip>
          <a:srcRect l="27333" b="13333"/>
          <a:stretch/>
        </p:blipFill>
        <p:spPr>
          <a:xfrm>
            <a:off x="10363200" y="1767671"/>
            <a:ext cx="3421123" cy="4694257"/>
          </a:xfrm>
          <a:prstGeom prst="rect">
            <a:avLst/>
          </a:prstGeom>
        </p:spPr>
      </p:pic>
    </p:spTree>
    <p:extLst>
      <p:ext uri="{BB962C8B-B14F-4D97-AF65-F5344CB8AC3E}">
        <p14:creationId xmlns:p14="http://schemas.microsoft.com/office/powerpoint/2010/main" val="1186663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8A657-C7FF-4413-8741-E39953A35DB3}"/>
              </a:ext>
            </a:extLst>
          </p:cNvPr>
          <p:cNvSpPr/>
          <p:nvPr/>
        </p:nvSpPr>
        <p:spPr>
          <a:xfrm>
            <a:off x="3779522" y="4161809"/>
            <a:ext cx="8046720" cy="2804158"/>
          </a:xfrm>
          <a:prstGeom prst="rect">
            <a:avLst/>
          </a:prstGeom>
          <a:solidFill>
            <a:srgbClr val="FFFFFF">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94AF05BD-A705-47D3-8AA0-FD7BBA4A091C}"/>
              </a:ext>
            </a:extLst>
          </p:cNvPr>
          <p:cNvGraphicFramePr>
            <a:graphicFrameLocks noGrp="1"/>
          </p:cNvGraphicFramePr>
          <p:nvPr>
            <p:extLst>
              <p:ext uri="{D42A27DB-BD31-4B8C-83A1-F6EECF244321}">
                <p14:modId xmlns:p14="http://schemas.microsoft.com/office/powerpoint/2010/main" val="4103087390"/>
              </p:ext>
            </p:extLst>
          </p:nvPr>
        </p:nvGraphicFramePr>
        <p:xfrm>
          <a:off x="2133602" y="1739450"/>
          <a:ext cx="11338560" cy="3824438"/>
        </p:xfrm>
        <a:graphic>
          <a:graphicData uri="http://schemas.openxmlformats.org/drawingml/2006/table">
            <a:tbl>
              <a:tblPr/>
              <a:tblGrid>
                <a:gridCol w="3394659">
                  <a:extLst>
                    <a:ext uri="{9D8B030D-6E8A-4147-A177-3AD203B41FA5}">
                      <a16:colId xmlns:a16="http://schemas.microsoft.com/office/drawing/2014/main" val="22801755"/>
                    </a:ext>
                  </a:extLst>
                </a:gridCol>
                <a:gridCol w="1883837">
                  <a:extLst>
                    <a:ext uri="{9D8B030D-6E8A-4147-A177-3AD203B41FA5}">
                      <a16:colId xmlns:a16="http://schemas.microsoft.com/office/drawing/2014/main" val="2077441105"/>
                    </a:ext>
                  </a:extLst>
                </a:gridCol>
                <a:gridCol w="1515016">
                  <a:extLst>
                    <a:ext uri="{9D8B030D-6E8A-4147-A177-3AD203B41FA5}">
                      <a16:colId xmlns:a16="http://schemas.microsoft.com/office/drawing/2014/main" val="3692614247"/>
                    </a:ext>
                  </a:extLst>
                </a:gridCol>
                <a:gridCol w="1515016">
                  <a:extLst>
                    <a:ext uri="{9D8B030D-6E8A-4147-A177-3AD203B41FA5}">
                      <a16:colId xmlns:a16="http://schemas.microsoft.com/office/drawing/2014/main" val="3290446374"/>
                    </a:ext>
                  </a:extLst>
                </a:gridCol>
                <a:gridCol w="1515016">
                  <a:extLst>
                    <a:ext uri="{9D8B030D-6E8A-4147-A177-3AD203B41FA5}">
                      <a16:colId xmlns:a16="http://schemas.microsoft.com/office/drawing/2014/main" val="3808632581"/>
                    </a:ext>
                  </a:extLst>
                </a:gridCol>
                <a:gridCol w="1515016">
                  <a:extLst>
                    <a:ext uri="{9D8B030D-6E8A-4147-A177-3AD203B41FA5}">
                      <a16:colId xmlns:a16="http://schemas.microsoft.com/office/drawing/2014/main" val="3277724907"/>
                    </a:ext>
                  </a:extLst>
                </a:gridCol>
              </a:tblGrid>
              <a:tr h="572061">
                <a:tc rowSpan="2">
                  <a:txBody>
                    <a:bodyPr/>
                    <a:lstStyle/>
                    <a:p>
                      <a:pPr algn="l" fontAlgn="ctr"/>
                      <a:r>
                        <a:rPr lang="en-US" sz="2200" b="1" i="0" u="none" strike="noStrike" dirty="0">
                          <a:solidFill>
                            <a:srgbClr val="000000"/>
                          </a:solidFill>
                          <a:effectLst/>
                          <a:latin typeface="Calibri" panose="020F0502020204030204" pitchFamily="34" charset="0"/>
                        </a:rPr>
                        <a:t>Pathway Type</a:t>
                      </a:r>
                    </a:p>
                  </a:txBody>
                  <a:tcPr marL="132466" marR="132466" marT="66234" marB="6623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n-US" sz="2200" b="1" i="0" u="none" strike="noStrike" dirty="0">
                          <a:solidFill>
                            <a:srgbClr val="000000"/>
                          </a:solidFill>
                          <a:effectLst/>
                          <a:latin typeface="Calibri" panose="020F0502020204030204" pitchFamily="34" charset="0"/>
                        </a:rPr>
                        <a:t>Cable Routing</a:t>
                      </a:r>
                    </a:p>
                  </a:txBody>
                  <a:tcPr marL="132466" marR="132466" marT="66234" marB="6623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US" sz="2200" b="1" i="0" u="none" strike="noStrike" dirty="0">
                          <a:solidFill>
                            <a:srgbClr val="000000"/>
                          </a:solidFill>
                          <a:effectLst/>
                          <a:latin typeface="Calibri" panose="020F0502020204030204" pitchFamily="34" charset="0"/>
                        </a:rPr>
                        <a:t>Cable Quantity</a:t>
                      </a:r>
                    </a:p>
                  </a:txBody>
                  <a:tcPr marL="132466" marR="132466" marT="66234" marB="6623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0833044"/>
                  </a:ext>
                </a:extLst>
              </a:tr>
              <a:tr h="472120">
                <a:tc vMerge="1">
                  <a:txBody>
                    <a:bodyPr/>
                    <a:lstStyle/>
                    <a:p>
                      <a:endParaRPr lang="en-US"/>
                    </a:p>
                  </a:txBody>
                  <a:tcPr/>
                </a:tc>
                <a:tc vMerge="1">
                  <a:txBody>
                    <a:bodyPr/>
                    <a:lstStyle/>
                    <a:p>
                      <a:endParaRPr lang="en-US"/>
                    </a:p>
                  </a:txBody>
                  <a:tcPr/>
                </a:tc>
                <a:tc>
                  <a:txBody>
                    <a:bodyPr/>
                    <a:lstStyle/>
                    <a:p>
                      <a:pPr algn="ctr" fontAlgn="b"/>
                      <a:r>
                        <a:rPr lang="en-US" sz="2200" b="1" i="0" u="none" strike="noStrike">
                          <a:solidFill>
                            <a:srgbClr val="000000"/>
                          </a:solidFill>
                          <a:effectLst/>
                          <a:latin typeface="Calibri" panose="020F0502020204030204" pitchFamily="34" charset="0"/>
                        </a:rPr>
                        <a:t>1-37</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Calibri" panose="020F0502020204030204" pitchFamily="34" charset="0"/>
                        </a:rPr>
                        <a:t>38-61</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Calibri" panose="020F0502020204030204" pitchFamily="34" charset="0"/>
                        </a:rPr>
                        <a:t>62-91</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&gt; 91</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28480"/>
                  </a:ext>
                </a:extLst>
              </a:tr>
              <a:tr h="449638">
                <a:tc rowSpan="2">
                  <a:txBody>
                    <a:bodyPr/>
                    <a:lstStyle/>
                    <a:p>
                      <a:pPr algn="l" fontAlgn="ctr"/>
                      <a:r>
                        <a:rPr lang="en-US" sz="2200" b="1" i="0" u="none" strike="noStrike">
                          <a:solidFill>
                            <a:srgbClr val="000000"/>
                          </a:solidFill>
                          <a:effectLst/>
                          <a:latin typeface="Calibri" panose="020F0502020204030204" pitchFamily="34" charset="0"/>
                        </a:rPr>
                        <a:t>Non-continuous</a:t>
                      </a:r>
                    </a:p>
                  </a:txBody>
                  <a:tcPr marL="132466" marR="132466" marT="66234" marB="6623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panose="020F0502020204030204" pitchFamily="34" charset="0"/>
                        </a:rPr>
                        <a:t>Bundled</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Calibri" panose="020F0502020204030204" pitchFamily="34" charset="0"/>
                        </a:rPr>
                        <a:t>High</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200" b="1" i="0" u="none" strike="noStrike">
                          <a:solidFill>
                            <a:srgbClr val="000000"/>
                          </a:solidFill>
                          <a:effectLst/>
                          <a:latin typeface="Calibri" panose="020F0502020204030204" pitchFamily="34" charset="0"/>
                        </a:rPr>
                        <a:t>High</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200" b="1" i="0" u="none" strike="noStrike">
                          <a:solidFill>
                            <a:srgbClr val="000000"/>
                          </a:solidFill>
                          <a:effectLst/>
                          <a:latin typeface="Calibri" panose="020F0502020204030204" pitchFamily="34" charset="0"/>
                        </a:rPr>
                        <a:t>High</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200" b="1" i="0" u="none" strike="noStrike">
                          <a:solidFill>
                            <a:srgbClr val="000000"/>
                          </a:solidFill>
                          <a:effectLst/>
                          <a:latin typeface="Calibri" panose="020F0502020204030204" pitchFamily="34" charset="0"/>
                        </a:rPr>
                        <a:t>N/A</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318951"/>
                  </a:ext>
                </a:extLst>
              </a:tr>
              <a:tr h="443013">
                <a:tc vMerge="1">
                  <a:txBody>
                    <a:bodyPr/>
                    <a:lstStyle/>
                    <a:p>
                      <a:endParaRPr lang="en-US"/>
                    </a:p>
                  </a:txBody>
                  <a:tcPr/>
                </a:tc>
                <a:tc>
                  <a:txBody>
                    <a:bodyPr/>
                    <a:lstStyle/>
                    <a:p>
                      <a:pPr algn="l" fontAlgn="b"/>
                      <a:r>
                        <a:rPr lang="en-US" sz="2200" b="1" i="0" u="none" strike="noStrike" dirty="0">
                          <a:solidFill>
                            <a:srgbClr val="000000"/>
                          </a:solidFill>
                          <a:effectLst/>
                          <a:latin typeface="Calibri" panose="020F0502020204030204" pitchFamily="34" charset="0"/>
                        </a:rPr>
                        <a:t>Unbundled</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Calibri" panose="020F0502020204030204" pitchFamily="34" charset="0"/>
                        </a:rPr>
                        <a:t>High</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200" b="1" i="0" u="none" strike="noStrike">
                          <a:solidFill>
                            <a:srgbClr val="000000"/>
                          </a:solidFill>
                          <a:effectLst/>
                          <a:latin typeface="Calibri" panose="020F0502020204030204" pitchFamily="34" charset="0"/>
                        </a:rPr>
                        <a:t>High</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200" b="1" i="0" u="none" strike="noStrike">
                          <a:solidFill>
                            <a:srgbClr val="000000"/>
                          </a:solidFill>
                          <a:effectLst/>
                          <a:latin typeface="Calibri" panose="020F0502020204030204" pitchFamily="34" charset="0"/>
                        </a:rPr>
                        <a:t>High</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200" b="1" i="0" u="none" strike="noStrike" dirty="0">
                          <a:solidFill>
                            <a:srgbClr val="000000"/>
                          </a:solidFill>
                          <a:effectLst/>
                          <a:latin typeface="Calibri" panose="020F0502020204030204" pitchFamily="34" charset="0"/>
                        </a:rPr>
                        <a:t>N/A</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602132"/>
                  </a:ext>
                </a:extLst>
              </a:tr>
              <a:tr h="449638">
                <a:tc rowSpan="2">
                  <a:txBody>
                    <a:bodyPr/>
                    <a:lstStyle/>
                    <a:p>
                      <a:pPr algn="l" fontAlgn="ctr"/>
                      <a:r>
                        <a:rPr lang="en-US" sz="2200" b="1" i="0" u="none" strike="noStrike" dirty="0">
                          <a:solidFill>
                            <a:srgbClr val="000000"/>
                          </a:solidFill>
                          <a:effectLst/>
                          <a:latin typeface="Calibri" panose="020F0502020204030204" pitchFamily="34" charset="0"/>
                        </a:rPr>
                        <a:t>Conduit</a:t>
                      </a:r>
                      <a:br>
                        <a:rPr lang="en-US" sz="2200" b="1" i="0" u="none" strike="noStrike" baseline="30000" dirty="0">
                          <a:solidFill>
                            <a:srgbClr val="000000"/>
                          </a:solidFill>
                          <a:effectLst/>
                          <a:latin typeface="Calibri" panose="020F0502020204030204" pitchFamily="34" charset="0"/>
                        </a:rPr>
                      </a:br>
                      <a:r>
                        <a:rPr lang="en-US" sz="2200" b="1" i="0" u="none" strike="noStrike" dirty="0">
                          <a:solidFill>
                            <a:srgbClr val="000000"/>
                          </a:solidFill>
                          <a:effectLst/>
                          <a:latin typeface="Calibri" panose="020F0502020204030204" pitchFamily="34" charset="0"/>
                        </a:rPr>
                        <a:t>(Metallic &amp; Non-metallic)</a:t>
                      </a:r>
                    </a:p>
                  </a:txBody>
                  <a:tcPr marL="132466" marR="132466" marT="66234" marB="6623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panose="020F0502020204030204" pitchFamily="34" charset="0"/>
                        </a:rPr>
                        <a:t>Bundled</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dirty="0">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65183666"/>
                  </a:ext>
                </a:extLst>
              </a:tr>
              <a:tr h="516210">
                <a:tc vMerge="1">
                  <a:txBody>
                    <a:bodyPr/>
                    <a:lstStyle/>
                    <a:p>
                      <a:endParaRPr lang="en-US"/>
                    </a:p>
                  </a:txBody>
                  <a:tcPr/>
                </a:tc>
                <a:tc>
                  <a:txBody>
                    <a:bodyPr/>
                    <a:lstStyle/>
                    <a:p>
                      <a:pPr algn="l" fontAlgn="b"/>
                      <a:r>
                        <a:rPr lang="en-US" sz="2200" b="1" i="0" u="none" strike="noStrike" dirty="0">
                          <a:solidFill>
                            <a:srgbClr val="000000"/>
                          </a:solidFill>
                          <a:effectLst/>
                          <a:latin typeface="Calibri" panose="020F0502020204030204" pitchFamily="34" charset="0"/>
                        </a:rPr>
                        <a:t>Unbundled</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Calibri" panose="020F0502020204030204" pitchFamily="34" charset="0"/>
                        </a:rPr>
                        <a:t>Medium</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dirty="0">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00484911"/>
                  </a:ext>
                </a:extLst>
              </a:tr>
              <a:tr h="449638">
                <a:tc rowSpan="2">
                  <a:txBody>
                    <a:bodyPr/>
                    <a:lstStyle/>
                    <a:p>
                      <a:pPr algn="l" fontAlgn="ctr"/>
                      <a:r>
                        <a:rPr lang="en-US" sz="2200" b="1" i="0" u="none" strike="noStrike" dirty="0">
                          <a:solidFill>
                            <a:srgbClr val="000000"/>
                          </a:solidFill>
                          <a:effectLst/>
                          <a:latin typeface="Calibri" panose="020F0502020204030204" pitchFamily="34" charset="0"/>
                        </a:rPr>
                        <a:t>Sealed Conduit</a:t>
                      </a:r>
                    </a:p>
                  </a:txBody>
                  <a:tcPr marL="132466" marR="132466" marT="66234" marB="66234"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200" b="1" i="0" u="none" strike="noStrike" dirty="0">
                          <a:solidFill>
                            <a:srgbClr val="000000"/>
                          </a:solidFill>
                          <a:effectLst/>
                          <a:latin typeface="Calibri" panose="020F0502020204030204" pitchFamily="34" charset="0"/>
                        </a:rPr>
                        <a:t>Bundled</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70379665"/>
                  </a:ext>
                </a:extLst>
              </a:tr>
              <a:tr h="472120">
                <a:tc vMerge="1">
                  <a:txBody>
                    <a:bodyPr/>
                    <a:lstStyle/>
                    <a:p>
                      <a:endParaRPr lang="en-US"/>
                    </a:p>
                  </a:txBody>
                  <a:tcPr/>
                </a:tc>
                <a:tc>
                  <a:txBody>
                    <a:bodyPr/>
                    <a:lstStyle/>
                    <a:p>
                      <a:pPr algn="l" fontAlgn="b"/>
                      <a:r>
                        <a:rPr lang="en-US" sz="2200" b="1" i="0" u="none" strike="noStrike" dirty="0">
                          <a:solidFill>
                            <a:srgbClr val="000000"/>
                          </a:solidFill>
                          <a:effectLst/>
                          <a:latin typeface="Calibri" panose="020F0502020204030204" pitchFamily="34" charset="0"/>
                        </a:rPr>
                        <a:t>Unbundled</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200" b="1" i="0" u="none" strike="noStrike" dirty="0">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48760414"/>
                  </a:ext>
                </a:extLst>
              </a:tr>
            </a:tbl>
          </a:graphicData>
        </a:graphic>
      </p:graphicFrame>
      <p:sp>
        <p:nvSpPr>
          <p:cNvPr id="9" name="Title 1">
            <a:extLst>
              <a:ext uri="{FF2B5EF4-FFF2-40B4-BE49-F238E27FC236}">
                <a16:creationId xmlns:a16="http://schemas.microsoft.com/office/drawing/2014/main" id="{E61E2007-D52E-4C36-B938-FC8BDDFC20EB}"/>
              </a:ext>
            </a:extLst>
          </p:cNvPr>
          <p:cNvSpPr txBox="1">
            <a:spLocks/>
          </p:cNvSpPr>
          <p:nvPr/>
        </p:nvSpPr>
        <p:spPr>
          <a:xfrm>
            <a:off x="2286000" y="427353"/>
            <a:ext cx="15163800" cy="1613970"/>
          </a:xfrm>
          <a:prstGeom prst="rect">
            <a:avLst/>
          </a:prstGeom>
        </p:spPr>
        <p:txBody>
          <a:bodyPr>
            <a:normAutofit/>
          </a:bodyPr>
          <a:lstStyle>
            <a:lvl1pPr algn="ctr" rtl="0" eaLnBrk="0" fontAlgn="base" hangingPunct="0">
              <a:spcBef>
                <a:spcPct val="0"/>
              </a:spcBef>
              <a:spcAft>
                <a:spcPct val="0"/>
              </a:spcAft>
              <a:defRPr sz="6300" b="1" kern="1200">
                <a:solidFill>
                  <a:schemeClr val="bg1"/>
                </a:solidFill>
                <a:latin typeface="+mj-lt"/>
                <a:ea typeface="+mj-ea"/>
                <a:cs typeface="+mj-cs"/>
              </a:defRPr>
            </a:lvl1pPr>
            <a:lvl2pPr algn="ctr" rtl="0" eaLnBrk="0" fontAlgn="base" hangingPunct="0">
              <a:spcBef>
                <a:spcPct val="0"/>
              </a:spcBef>
              <a:spcAft>
                <a:spcPct val="0"/>
              </a:spcAft>
              <a:defRPr sz="6300" b="1">
                <a:solidFill>
                  <a:schemeClr val="bg1"/>
                </a:solidFill>
                <a:latin typeface="Calibri" pitchFamily="34" charset="0"/>
              </a:defRPr>
            </a:lvl2pPr>
            <a:lvl3pPr algn="ctr" rtl="0" eaLnBrk="0" fontAlgn="base" hangingPunct="0">
              <a:spcBef>
                <a:spcPct val="0"/>
              </a:spcBef>
              <a:spcAft>
                <a:spcPct val="0"/>
              </a:spcAft>
              <a:defRPr sz="6300" b="1">
                <a:solidFill>
                  <a:schemeClr val="bg1"/>
                </a:solidFill>
                <a:latin typeface="Calibri" pitchFamily="34" charset="0"/>
              </a:defRPr>
            </a:lvl3pPr>
            <a:lvl4pPr algn="ctr" rtl="0" eaLnBrk="0" fontAlgn="base" hangingPunct="0">
              <a:spcBef>
                <a:spcPct val="0"/>
              </a:spcBef>
              <a:spcAft>
                <a:spcPct val="0"/>
              </a:spcAft>
              <a:defRPr sz="6300" b="1">
                <a:solidFill>
                  <a:schemeClr val="bg1"/>
                </a:solidFill>
                <a:latin typeface="Calibri" pitchFamily="34" charset="0"/>
              </a:defRPr>
            </a:lvl4pPr>
            <a:lvl5pPr algn="ctr" rtl="0" eaLnBrk="0" fontAlgn="base" hangingPunct="0">
              <a:spcBef>
                <a:spcPct val="0"/>
              </a:spcBef>
              <a:spcAft>
                <a:spcPct val="0"/>
              </a:spcAft>
              <a:defRPr sz="6300" b="1">
                <a:solidFill>
                  <a:schemeClr val="bg1"/>
                </a:solidFill>
                <a:latin typeface="Calibri" pitchFamily="34" charset="0"/>
              </a:defRPr>
            </a:lvl5pPr>
            <a:lvl6pPr marL="653110" algn="ctr" rtl="0" fontAlgn="base">
              <a:spcBef>
                <a:spcPct val="0"/>
              </a:spcBef>
              <a:spcAft>
                <a:spcPct val="0"/>
              </a:spcAft>
              <a:defRPr sz="6300" b="1">
                <a:solidFill>
                  <a:schemeClr val="bg1"/>
                </a:solidFill>
                <a:latin typeface="Calibri" pitchFamily="34" charset="0"/>
              </a:defRPr>
            </a:lvl6pPr>
            <a:lvl7pPr marL="1306220" algn="ctr" rtl="0" fontAlgn="base">
              <a:spcBef>
                <a:spcPct val="0"/>
              </a:spcBef>
              <a:spcAft>
                <a:spcPct val="0"/>
              </a:spcAft>
              <a:defRPr sz="6300" b="1">
                <a:solidFill>
                  <a:schemeClr val="bg1"/>
                </a:solidFill>
                <a:latin typeface="Calibri" pitchFamily="34" charset="0"/>
              </a:defRPr>
            </a:lvl7pPr>
            <a:lvl8pPr marL="1959331" algn="ctr" rtl="0" fontAlgn="base">
              <a:spcBef>
                <a:spcPct val="0"/>
              </a:spcBef>
              <a:spcAft>
                <a:spcPct val="0"/>
              </a:spcAft>
              <a:defRPr sz="6300" b="1">
                <a:solidFill>
                  <a:schemeClr val="bg1"/>
                </a:solidFill>
                <a:latin typeface="Calibri" pitchFamily="34" charset="0"/>
              </a:defRPr>
            </a:lvl8pPr>
            <a:lvl9pPr marL="2612441" algn="ctr" rtl="0" fontAlgn="base">
              <a:spcBef>
                <a:spcPct val="0"/>
              </a:spcBef>
              <a:spcAft>
                <a:spcPct val="0"/>
              </a:spcAft>
              <a:defRPr sz="6300" b="1">
                <a:solidFill>
                  <a:schemeClr val="bg1"/>
                </a:solidFill>
                <a:latin typeface="Calibri" pitchFamily="34" charset="0"/>
              </a:defRPr>
            </a:lvl9pPr>
          </a:lstStyle>
          <a:p>
            <a:pPr algn="l"/>
            <a:r>
              <a:rPr lang="en-US" sz="4800" dirty="0"/>
              <a:t>TIA-569-D-2-2018: J-hooks &amp; Conduits</a:t>
            </a:r>
          </a:p>
        </p:txBody>
      </p:sp>
      <p:pic>
        <p:nvPicPr>
          <p:cNvPr id="11" name="Picture 10">
            <a:extLst>
              <a:ext uri="{FF2B5EF4-FFF2-40B4-BE49-F238E27FC236}">
                <a16:creationId xmlns:a16="http://schemas.microsoft.com/office/drawing/2014/main" id="{840A3997-5145-4901-8E8E-FD5F99A579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9531"/>
          <a:stretch/>
        </p:blipFill>
        <p:spPr>
          <a:xfrm>
            <a:off x="5638800" y="5267835"/>
            <a:ext cx="3940242" cy="2448306"/>
          </a:xfrm>
          <a:prstGeom prst="rect">
            <a:avLst/>
          </a:prstGeom>
        </p:spPr>
      </p:pic>
      <p:pic>
        <p:nvPicPr>
          <p:cNvPr id="13" name="Picture 12" descr="A picture containing floor, indoor, wall&#10;&#10;Description generated with high confidence">
            <a:extLst>
              <a:ext uri="{FF2B5EF4-FFF2-40B4-BE49-F238E27FC236}">
                <a16:creationId xmlns:a16="http://schemas.microsoft.com/office/drawing/2014/main" id="{7E1E7831-22F2-4FCA-938C-1353FB1953A5}"/>
              </a:ext>
            </a:extLst>
          </p:cNvPr>
          <p:cNvPicPr>
            <a:picLocks noChangeAspect="1"/>
          </p:cNvPicPr>
          <p:nvPr/>
        </p:nvPicPr>
        <p:blipFill rotWithShape="1">
          <a:blip r:embed="rId5">
            <a:extLst>
              <a:ext uri="{28A0092B-C50C-407E-A947-70E740481C1C}">
                <a14:useLocalDpi xmlns:a14="http://schemas.microsoft.com/office/drawing/2010/main" val="0"/>
              </a:ext>
            </a:extLst>
          </a:blip>
          <a:srcRect t="10074" b="25700"/>
          <a:stretch/>
        </p:blipFill>
        <p:spPr>
          <a:xfrm>
            <a:off x="2118362" y="5781294"/>
            <a:ext cx="3322319" cy="1934847"/>
          </a:xfrm>
          <a:prstGeom prst="rect">
            <a:avLst/>
          </a:prstGeom>
        </p:spPr>
      </p:pic>
      <p:pic>
        <p:nvPicPr>
          <p:cNvPr id="15" name="Picture 14" descr="A picture containing indoor, table, red&#10;&#10;Description generated with very high confidence">
            <a:extLst>
              <a:ext uri="{FF2B5EF4-FFF2-40B4-BE49-F238E27FC236}">
                <a16:creationId xmlns:a16="http://schemas.microsoft.com/office/drawing/2014/main" id="{BA987EC0-409B-443B-BA3E-D644037A4D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5912" y="5709100"/>
            <a:ext cx="4286250" cy="1562100"/>
          </a:xfrm>
          <a:prstGeom prst="rect">
            <a:avLst/>
          </a:prstGeom>
        </p:spPr>
      </p:pic>
    </p:spTree>
    <p:extLst>
      <p:ext uri="{BB962C8B-B14F-4D97-AF65-F5344CB8AC3E}">
        <p14:creationId xmlns:p14="http://schemas.microsoft.com/office/powerpoint/2010/main" val="2109448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8A657-C7FF-4413-8741-E39953A35DB3}"/>
              </a:ext>
            </a:extLst>
          </p:cNvPr>
          <p:cNvSpPr/>
          <p:nvPr/>
        </p:nvSpPr>
        <p:spPr>
          <a:xfrm>
            <a:off x="3291842" y="2104409"/>
            <a:ext cx="8046720" cy="2804158"/>
          </a:xfrm>
          <a:prstGeom prst="rect">
            <a:avLst/>
          </a:prstGeom>
          <a:solidFill>
            <a:srgbClr val="FFFFFF">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DF8CE58B-6441-46A0-8DDE-BFC081479ED6}"/>
              </a:ext>
            </a:extLst>
          </p:cNvPr>
          <p:cNvGraphicFramePr>
            <a:graphicFrameLocks noGrp="1"/>
          </p:cNvGraphicFramePr>
          <p:nvPr>
            <p:extLst>
              <p:ext uri="{D42A27DB-BD31-4B8C-83A1-F6EECF244321}">
                <p14:modId xmlns:p14="http://schemas.microsoft.com/office/powerpoint/2010/main" val="4025050336"/>
              </p:ext>
            </p:extLst>
          </p:nvPr>
        </p:nvGraphicFramePr>
        <p:xfrm>
          <a:off x="3329938" y="1963390"/>
          <a:ext cx="8046720" cy="2804162"/>
        </p:xfrm>
        <a:graphic>
          <a:graphicData uri="http://schemas.openxmlformats.org/drawingml/2006/table">
            <a:tbl>
              <a:tblPr/>
              <a:tblGrid>
                <a:gridCol w="3034570">
                  <a:extLst>
                    <a:ext uri="{9D8B030D-6E8A-4147-A177-3AD203B41FA5}">
                      <a16:colId xmlns:a16="http://schemas.microsoft.com/office/drawing/2014/main" val="22801755"/>
                    </a:ext>
                  </a:extLst>
                </a:gridCol>
                <a:gridCol w="1670715">
                  <a:extLst>
                    <a:ext uri="{9D8B030D-6E8A-4147-A177-3AD203B41FA5}">
                      <a16:colId xmlns:a16="http://schemas.microsoft.com/office/drawing/2014/main" val="3692614247"/>
                    </a:ext>
                  </a:extLst>
                </a:gridCol>
                <a:gridCol w="1704814">
                  <a:extLst>
                    <a:ext uri="{9D8B030D-6E8A-4147-A177-3AD203B41FA5}">
                      <a16:colId xmlns:a16="http://schemas.microsoft.com/office/drawing/2014/main" val="3290446374"/>
                    </a:ext>
                  </a:extLst>
                </a:gridCol>
                <a:gridCol w="1636621">
                  <a:extLst>
                    <a:ext uri="{9D8B030D-6E8A-4147-A177-3AD203B41FA5}">
                      <a16:colId xmlns:a16="http://schemas.microsoft.com/office/drawing/2014/main" val="3808632581"/>
                    </a:ext>
                  </a:extLst>
                </a:gridCol>
              </a:tblGrid>
              <a:tr h="581138">
                <a:tc rowSpan="2">
                  <a:txBody>
                    <a:bodyPr/>
                    <a:lstStyle/>
                    <a:p>
                      <a:pPr algn="l" fontAlgn="ctr"/>
                      <a:r>
                        <a:rPr lang="en-US" sz="2200" b="1" i="0" u="none" strike="noStrike" dirty="0">
                          <a:solidFill>
                            <a:srgbClr val="000000"/>
                          </a:solidFill>
                          <a:effectLst/>
                          <a:latin typeface="Calibri" panose="020F0502020204030204" pitchFamily="34" charset="0"/>
                        </a:rPr>
                        <a:t>Tray Type</a:t>
                      </a:r>
                    </a:p>
                  </a:txBody>
                  <a:tcPr marL="132466" marR="132466" marT="66234" marB="6623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2200" b="1" i="0" u="none" strike="noStrike" dirty="0">
                          <a:solidFill>
                            <a:srgbClr val="000000"/>
                          </a:solidFill>
                          <a:effectLst/>
                          <a:latin typeface="Calibri" panose="020F0502020204030204" pitchFamily="34" charset="0"/>
                        </a:rPr>
                        <a:t>Fill Depth (in.)</a:t>
                      </a:r>
                    </a:p>
                  </a:txBody>
                  <a:tcPr marL="132466" marR="132466" marT="66234" marB="66234"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0833044"/>
                  </a:ext>
                </a:extLst>
              </a:tr>
              <a:tr h="479610">
                <a:tc vMerge="1">
                  <a:txBody>
                    <a:bodyPr/>
                    <a:lstStyle/>
                    <a:p>
                      <a:endParaRPr lang="en-US"/>
                    </a:p>
                  </a:txBody>
                  <a:tcPr/>
                </a:tc>
                <a:tc>
                  <a:txBody>
                    <a:bodyPr/>
                    <a:lstStyle/>
                    <a:p>
                      <a:pPr algn="ctr" fontAlgn="b"/>
                      <a:r>
                        <a:rPr lang="en-US" sz="2200" b="1" i="0" u="none" strike="noStrike" dirty="0">
                          <a:solidFill>
                            <a:srgbClr val="000000"/>
                          </a:solidFill>
                          <a:effectLst/>
                          <a:latin typeface="Calibri" panose="020F0502020204030204" pitchFamily="34" charset="0"/>
                        </a:rPr>
                        <a:t>1</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2</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 3</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28480"/>
                  </a:ext>
                </a:extLst>
              </a:tr>
              <a:tr h="581138">
                <a:tc>
                  <a:txBody>
                    <a:bodyPr/>
                    <a:lstStyle/>
                    <a:p>
                      <a:pPr algn="l" fontAlgn="ctr"/>
                      <a:r>
                        <a:rPr lang="en-US" sz="2200" b="1" i="0" u="none" strike="noStrike" dirty="0">
                          <a:solidFill>
                            <a:srgbClr val="000000"/>
                          </a:solidFill>
                          <a:effectLst/>
                          <a:latin typeface="Calibri" panose="020F0502020204030204" pitchFamily="34" charset="0"/>
                        </a:rPr>
                        <a:t>Wire Mesh/Ladder</a:t>
                      </a:r>
                    </a:p>
                  </a:txBody>
                  <a:tcPr marL="132466" marR="132466" marT="66234" marB="6623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High</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200" b="1" i="0" u="none" strike="noStrike" dirty="0">
                          <a:solidFill>
                            <a:srgbClr val="000000"/>
                          </a:solidFill>
                          <a:effectLst/>
                          <a:latin typeface="Calibri" panose="020F0502020204030204" pitchFamily="34" charset="0"/>
                        </a:rPr>
                        <a:t>High</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200" b="1" i="0" u="none" strike="noStrike" dirty="0">
                          <a:solidFill>
                            <a:srgbClr val="000000"/>
                          </a:solidFill>
                          <a:effectLst/>
                          <a:latin typeface="Calibri" panose="020F0502020204030204" pitchFamily="34" charset="0"/>
                        </a:rPr>
                        <a:t>High</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48318951"/>
                  </a:ext>
                </a:extLst>
              </a:tr>
              <a:tr h="581138">
                <a:tc>
                  <a:txBody>
                    <a:bodyPr/>
                    <a:lstStyle/>
                    <a:p>
                      <a:pPr algn="l" fontAlgn="ctr"/>
                      <a:r>
                        <a:rPr lang="en-US" sz="2200" b="1" i="0" u="none" strike="noStrike" dirty="0">
                          <a:solidFill>
                            <a:srgbClr val="000000"/>
                          </a:solidFill>
                          <a:effectLst/>
                          <a:latin typeface="Calibri" panose="020F0502020204030204" pitchFamily="34" charset="0"/>
                        </a:rPr>
                        <a:t>Ventilated</a:t>
                      </a:r>
                    </a:p>
                  </a:txBody>
                  <a:tcPr marL="132466" marR="132466" marT="66234" marB="6623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High</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200" b="1" i="0" u="none" strike="noStrike" dirty="0">
                          <a:solidFill>
                            <a:srgbClr val="000000"/>
                          </a:solidFill>
                          <a:effectLst/>
                          <a:latin typeface="Calibri" panose="020F0502020204030204" pitchFamily="34" charset="0"/>
                        </a:rPr>
                        <a:t>Medium</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200" b="1" i="0" u="none" strike="noStrike">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65183666"/>
                  </a:ext>
                </a:extLst>
              </a:tr>
              <a:tr h="581138">
                <a:tc>
                  <a:txBody>
                    <a:bodyPr/>
                    <a:lstStyle/>
                    <a:p>
                      <a:pPr algn="l" fontAlgn="ctr"/>
                      <a:r>
                        <a:rPr lang="en-US" sz="2200" b="1" i="0" u="none" strike="noStrike" dirty="0">
                          <a:solidFill>
                            <a:srgbClr val="000000"/>
                          </a:solidFill>
                          <a:effectLst/>
                          <a:latin typeface="Calibri" panose="020F0502020204030204" pitchFamily="34" charset="0"/>
                        </a:rPr>
                        <a:t>Unventilated</a:t>
                      </a:r>
                    </a:p>
                  </a:txBody>
                  <a:tcPr marL="132466" marR="132466" marT="66234" marB="6623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200" b="1" i="0" u="none" strike="noStrike" dirty="0">
                          <a:solidFill>
                            <a:srgbClr val="000000"/>
                          </a:solidFill>
                          <a:effectLst/>
                          <a:latin typeface="Calibri" panose="020F0502020204030204" pitchFamily="34" charset="0"/>
                        </a:rPr>
                        <a:t>Medium</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200" b="1" i="0" u="none" strike="noStrike" dirty="0">
                          <a:solidFill>
                            <a:srgbClr val="000000"/>
                          </a:solidFill>
                          <a:effectLst/>
                          <a:latin typeface="Calibri" panose="020F0502020204030204" pitchFamily="34" charset="0"/>
                        </a:rPr>
                        <a:t>Medium</a:t>
                      </a:r>
                    </a:p>
                  </a:txBody>
                  <a:tcPr marL="13798" marR="13798" marT="137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200" b="1" i="0" u="none" strike="noStrike" dirty="0">
                          <a:solidFill>
                            <a:srgbClr val="000000"/>
                          </a:solidFill>
                          <a:effectLst/>
                          <a:latin typeface="Calibri" panose="020F0502020204030204" pitchFamily="34" charset="0"/>
                        </a:rPr>
                        <a:t>Low</a:t>
                      </a:r>
                    </a:p>
                  </a:txBody>
                  <a:tcPr marL="13798" marR="13798" marT="1379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70379665"/>
                  </a:ext>
                </a:extLst>
              </a:tr>
            </a:tbl>
          </a:graphicData>
        </a:graphic>
      </p:graphicFrame>
      <p:sp>
        <p:nvSpPr>
          <p:cNvPr id="9" name="Title 1">
            <a:extLst>
              <a:ext uri="{FF2B5EF4-FFF2-40B4-BE49-F238E27FC236}">
                <a16:creationId xmlns:a16="http://schemas.microsoft.com/office/drawing/2014/main" id="{F1FC252F-1E99-4153-84E3-BBC21C495988}"/>
              </a:ext>
            </a:extLst>
          </p:cNvPr>
          <p:cNvSpPr txBox="1">
            <a:spLocks/>
          </p:cNvSpPr>
          <p:nvPr/>
        </p:nvSpPr>
        <p:spPr>
          <a:xfrm>
            <a:off x="2362200" y="377375"/>
            <a:ext cx="15163800" cy="1613970"/>
          </a:xfrm>
          <a:prstGeom prst="rect">
            <a:avLst/>
          </a:prstGeom>
        </p:spPr>
        <p:txBody>
          <a:bodyPr>
            <a:normAutofit/>
          </a:bodyPr>
          <a:lstStyle>
            <a:lvl1pPr algn="ctr" rtl="0" eaLnBrk="0" fontAlgn="base" hangingPunct="0">
              <a:spcBef>
                <a:spcPct val="0"/>
              </a:spcBef>
              <a:spcAft>
                <a:spcPct val="0"/>
              </a:spcAft>
              <a:defRPr sz="6300" b="1" kern="1200">
                <a:solidFill>
                  <a:schemeClr val="bg1"/>
                </a:solidFill>
                <a:latin typeface="+mj-lt"/>
                <a:ea typeface="+mj-ea"/>
                <a:cs typeface="+mj-cs"/>
              </a:defRPr>
            </a:lvl1pPr>
            <a:lvl2pPr algn="ctr" rtl="0" eaLnBrk="0" fontAlgn="base" hangingPunct="0">
              <a:spcBef>
                <a:spcPct val="0"/>
              </a:spcBef>
              <a:spcAft>
                <a:spcPct val="0"/>
              </a:spcAft>
              <a:defRPr sz="6300" b="1">
                <a:solidFill>
                  <a:schemeClr val="bg1"/>
                </a:solidFill>
                <a:latin typeface="Calibri" pitchFamily="34" charset="0"/>
              </a:defRPr>
            </a:lvl2pPr>
            <a:lvl3pPr algn="ctr" rtl="0" eaLnBrk="0" fontAlgn="base" hangingPunct="0">
              <a:spcBef>
                <a:spcPct val="0"/>
              </a:spcBef>
              <a:spcAft>
                <a:spcPct val="0"/>
              </a:spcAft>
              <a:defRPr sz="6300" b="1">
                <a:solidFill>
                  <a:schemeClr val="bg1"/>
                </a:solidFill>
                <a:latin typeface="Calibri" pitchFamily="34" charset="0"/>
              </a:defRPr>
            </a:lvl3pPr>
            <a:lvl4pPr algn="ctr" rtl="0" eaLnBrk="0" fontAlgn="base" hangingPunct="0">
              <a:spcBef>
                <a:spcPct val="0"/>
              </a:spcBef>
              <a:spcAft>
                <a:spcPct val="0"/>
              </a:spcAft>
              <a:defRPr sz="6300" b="1">
                <a:solidFill>
                  <a:schemeClr val="bg1"/>
                </a:solidFill>
                <a:latin typeface="Calibri" pitchFamily="34" charset="0"/>
              </a:defRPr>
            </a:lvl4pPr>
            <a:lvl5pPr algn="ctr" rtl="0" eaLnBrk="0" fontAlgn="base" hangingPunct="0">
              <a:spcBef>
                <a:spcPct val="0"/>
              </a:spcBef>
              <a:spcAft>
                <a:spcPct val="0"/>
              </a:spcAft>
              <a:defRPr sz="6300" b="1">
                <a:solidFill>
                  <a:schemeClr val="bg1"/>
                </a:solidFill>
                <a:latin typeface="Calibri" pitchFamily="34" charset="0"/>
              </a:defRPr>
            </a:lvl5pPr>
            <a:lvl6pPr marL="653110" algn="ctr" rtl="0" fontAlgn="base">
              <a:spcBef>
                <a:spcPct val="0"/>
              </a:spcBef>
              <a:spcAft>
                <a:spcPct val="0"/>
              </a:spcAft>
              <a:defRPr sz="6300" b="1">
                <a:solidFill>
                  <a:schemeClr val="bg1"/>
                </a:solidFill>
                <a:latin typeface="Calibri" pitchFamily="34" charset="0"/>
              </a:defRPr>
            </a:lvl6pPr>
            <a:lvl7pPr marL="1306220" algn="ctr" rtl="0" fontAlgn="base">
              <a:spcBef>
                <a:spcPct val="0"/>
              </a:spcBef>
              <a:spcAft>
                <a:spcPct val="0"/>
              </a:spcAft>
              <a:defRPr sz="6300" b="1">
                <a:solidFill>
                  <a:schemeClr val="bg1"/>
                </a:solidFill>
                <a:latin typeface="Calibri" pitchFamily="34" charset="0"/>
              </a:defRPr>
            </a:lvl7pPr>
            <a:lvl8pPr marL="1959331" algn="ctr" rtl="0" fontAlgn="base">
              <a:spcBef>
                <a:spcPct val="0"/>
              </a:spcBef>
              <a:spcAft>
                <a:spcPct val="0"/>
              </a:spcAft>
              <a:defRPr sz="6300" b="1">
                <a:solidFill>
                  <a:schemeClr val="bg1"/>
                </a:solidFill>
                <a:latin typeface="Calibri" pitchFamily="34" charset="0"/>
              </a:defRPr>
            </a:lvl8pPr>
            <a:lvl9pPr marL="2612441" algn="ctr" rtl="0" fontAlgn="base">
              <a:spcBef>
                <a:spcPct val="0"/>
              </a:spcBef>
              <a:spcAft>
                <a:spcPct val="0"/>
              </a:spcAft>
              <a:defRPr sz="6300" b="1">
                <a:solidFill>
                  <a:schemeClr val="bg1"/>
                </a:solidFill>
                <a:latin typeface="Calibri" pitchFamily="34" charset="0"/>
              </a:defRPr>
            </a:lvl9pPr>
          </a:lstStyle>
          <a:p>
            <a:pPr algn="l"/>
            <a:r>
              <a:rPr lang="en-US" sz="4800" dirty="0"/>
              <a:t>TIA-569-D-2-2018: Cable Tray </a:t>
            </a:r>
          </a:p>
        </p:txBody>
      </p:sp>
      <p:pic>
        <p:nvPicPr>
          <p:cNvPr id="6" name="Picture 5" descr="A metal fence&#10;&#10;Description generated with high confidence">
            <a:extLst>
              <a:ext uri="{FF2B5EF4-FFF2-40B4-BE49-F238E27FC236}">
                <a16:creationId xmlns:a16="http://schemas.microsoft.com/office/drawing/2014/main" id="{DF082B0A-F999-404D-B6F3-8E768295C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29" y="5021631"/>
            <a:ext cx="5106017" cy="1613971"/>
          </a:xfrm>
          <a:prstGeom prst="rect">
            <a:avLst/>
          </a:prstGeom>
        </p:spPr>
      </p:pic>
      <p:pic>
        <p:nvPicPr>
          <p:cNvPr id="11" name="Picture 10" descr="A picture containing music&#10;&#10;Description generated with very high confidence">
            <a:extLst>
              <a:ext uri="{FF2B5EF4-FFF2-40B4-BE49-F238E27FC236}">
                <a16:creationId xmlns:a16="http://schemas.microsoft.com/office/drawing/2014/main" id="{1CE82FE7-BF44-495E-9421-7716DDD6B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100" y="5021631"/>
            <a:ext cx="3810000" cy="1912569"/>
          </a:xfrm>
          <a:prstGeom prst="rect">
            <a:avLst/>
          </a:prstGeom>
        </p:spPr>
      </p:pic>
      <p:pic>
        <p:nvPicPr>
          <p:cNvPr id="13" name="Picture 12" descr="A sign in front of a building&#10;&#10;Description generated with high confidence">
            <a:extLst>
              <a:ext uri="{FF2B5EF4-FFF2-40B4-BE49-F238E27FC236}">
                <a16:creationId xmlns:a16="http://schemas.microsoft.com/office/drawing/2014/main" id="{FAB69A0F-A197-43EC-9B9E-F52113E9D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5600" y="5021631"/>
            <a:ext cx="2819400" cy="1888778"/>
          </a:xfrm>
          <a:prstGeom prst="rect">
            <a:avLst/>
          </a:prstGeom>
        </p:spPr>
      </p:pic>
    </p:spTree>
    <p:extLst>
      <p:ext uri="{BB962C8B-B14F-4D97-AF65-F5344CB8AC3E}">
        <p14:creationId xmlns:p14="http://schemas.microsoft.com/office/powerpoint/2010/main" val="3649576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341" y="1366245"/>
            <a:ext cx="3203286" cy="2137410"/>
          </a:xfrm>
        </p:spPr>
        <p:txBody>
          <a:bodyPr>
            <a:normAutofit/>
          </a:bodyPr>
          <a:lstStyle/>
          <a:p>
            <a:r>
              <a:rPr lang="en-US" sz="3840" dirty="0">
                <a:solidFill>
                  <a:srgbClr val="FFFFFF"/>
                </a:solidFill>
              </a:rPr>
              <a:t>Additional Pathway Mitigation </a:t>
            </a:r>
          </a:p>
        </p:txBody>
      </p:sp>
      <p:sp>
        <p:nvSpPr>
          <p:cNvPr id="3" name="Text Placeholder 2"/>
          <p:cNvSpPr>
            <a:spLocks noGrp="1"/>
          </p:cNvSpPr>
          <p:nvPr>
            <p:ph idx="1"/>
          </p:nvPr>
        </p:nvSpPr>
        <p:spPr>
          <a:xfrm>
            <a:off x="1404181" y="4218841"/>
            <a:ext cx="13226219" cy="2837200"/>
          </a:xfrm>
        </p:spPr>
        <p:txBody>
          <a:bodyPr>
            <a:noAutofit/>
          </a:bodyPr>
          <a:lstStyle/>
          <a:p>
            <a:pPr>
              <a:lnSpc>
                <a:spcPts val="2880"/>
              </a:lnSpc>
              <a:spcBef>
                <a:spcPts val="1920"/>
              </a:spcBef>
            </a:pPr>
            <a:r>
              <a:rPr lang="en-US" sz="3200" dirty="0"/>
              <a:t>Use open wire tray or similar cable management that provides for largely unrestricted airflow around the installed cables</a:t>
            </a:r>
          </a:p>
          <a:p>
            <a:pPr marL="1028701" lvl="1" indent="-548640">
              <a:lnSpc>
                <a:spcPts val="2880"/>
              </a:lnSpc>
              <a:spcBef>
                <a:spcPts val="1920"/>
              </a:spcBef>
            </a:pPr>
            <a:r>
              <a:rPr lang="en-US" sz="3200" dirty="0"/>
              <a:t>Disperse cables evenly across the width of the tray</a:t>
            </a:r>
          </a:p>
          <a:p>
            <a:pPr>
              <a:lnSpc>
                <a:spcPts val="2880"/>
              </a:lnSpc>
              <a:spcBef>
                <a:spcPts val="1920"/>
              </a:spcBef>
            </a:pPr>
            <a:r>
              <a:rPr lang="en-US" sz="3200" dirty="0"/>
              <a:t>Mix unpowered cables with powered cables</a:t>
            </a:r>
          </a:p>
        </p:txBody>
      </p:sp>
      <p:pic>
        <p:nvPicPr>
          <p:cNvPr id="5" name="Picture 4" descr="A picture containing object&#10;&#10;Description generated with high confidence">
            <a:extLst>
              <a:ext uri="{FF2B5EF4-FFF2-40B4-BE49-F238E27FC236}">
                <a16:creationId xmlns:a16="http://schemas.microsoft.com/office/drawing/2014/main" id="{B7401849-EF27-4B42-87A5-475EBAF5B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794666"/>
            <a:ext cx="8284467" cy="2216094"/>
          </a:xfrm>
          <a:prstGeom prst="rect">
            <a:avLst/>
          </a:prstGeom>
        </p:spPr>
      </p:pic>
      <p:sp>
        <p:nvSpPr>
          <p:cNvPr id="6" name="Title 1">
            <a:extLst>
              <a:ext uri="{FF2B5EF4-FFF2-40B4-BE49-F238E27FC236}">
                <a16:creationId xmlns:a16="http://schemas.microsoft.com/office/drawing/2014/main" id="{5998DABD-D802-41BB-A3FF-7F8DA599378F}"/>
              </a:ext>
            </a:extLst>
          </p:cNvPr>
          <p:cNvSpPr txBox="1">
            <a:spLocks/>
          </p:cNvSpPr>
          <p:nvPr/>
        </p:nvSpPr>
        <p:spPr>
          <a:xfrm>
            <a:off x="-266700" y="366574"/>
            <a:ext cx="15163800" cy="1613970"/>
          </a:xfrm>
          <a:prstGeom prst="rect">
            <a:avLst/>
          </a:prstGeom>
        </p:spPr>
        <p:txBody>
          <a:bodyPr>
            <a:normAutofit/>
          </a:bodyPr>
          <a:lstStyle>
            <a:lvl1pPr algn="ctr" rtl="0" eaLnBrk="0" fontAlgn="base" hangingPunct="0">
              <a:spcBef>
                <a:spcPct val="0"/>
              </a:spcBef>
              <a:spcAft>
                <a:spcPct val="0"/>
              </a:spcAft>
              <a:defRPr sz="6300" b="1" kern="1200">
                <a:solidFill>
                  <a:schemeClr val="bg1"/>
                </a:solidFill>
                <a:latin typeface="+mj-lt"/>
                <a:ea typeface="+mj-ea"/>
                <a:cs typeface="+mj-cs"/>
              </a:defRPr>
            </a:lvl1pPr>
            <a:lvl2pPr algn="ctr" rtl="0" eaLnBrk="0" fontAlgn="base" hangingPunct="0">
              <a:spcBef>
                <a:spcPct val="0"/>
              </a:spcBef>
              <a:spcAft>
                <a:spcPct val="0"/>
              </a:spcAft>
              <a:defRPr sz="6300" b="1">
                <a:solidFill>
                  <a:schemeClr val="bg1"/>
                </a:solidFill>
                <a:latin typeface="Calibri" pitchFamily="34" charset="0"/>
              </a:defRPr>
            </a:lvl2pPr>
            <a:lvl3pPr algn="ctr" rtl="0" eaLnBrk="0" fontAlgn="base" hangingPunct="0">
              <a:spcBef>
                <a:spcPct val="0"/>
              </a:spcBef>
              <a:spcAft>
                <a:spcPct val="0"/>
              </a:spcAft>
              <a:defRPr sz="6300" b="1">
                <a:solidFill>
                  <a:schemeClr val="bg1"/>
                </a:solidFill>
                <a:latin typeface="Calibri" pitchFamily="34" charset="0"/>
              </a:defRPr>
            </a:lvl3pPr>
            <a:lvl4pPr algn="ctr" rtl="0" eaLnBrk="0" fontAlgn="base" hangingPunct="0">
              <a:spcBef>
                <a:spcPct val="0"/>
              </a:spcBef>
              <a:spcAft>
                <a:spcPct val="0"/>
              </a:spcAft>
              <a:defRPr sz="6300" b="1">
                <a:solidFill>
                  <a:schemeClr val="bg1"/>
                </a:solidFill>
                <a:latin typeface="Calibri" pitchFamily="34" charset="0"/>
              </a:defRPr>
            </a:lvl4pPr>
            <a:lvl5pPr algn="ctr" rtl="0" eaLnBrk="0" fontAlgn="base" hangingPunct="0">
              <a:spcBef>
                <a:spcPct val="0"/>
              </a:spcBef>
              <a:spcAft>
                <a:spcPct val="0"/>
              </a:spcAft>
              <a:defRPr sz="6300" b="1">
                <a:solidFill>
                  <a:schemeClr val="bg1"/>
                </a:solidFill>
                <a:latin typeface="Calibri" pitchFamily="34" charset="0"/>
              </a:defRPr>
            </a:lvl5pPr>
            <a:lvl6pPr marL="653110" algn="ctr" rtl="0" fontAlgn="base">
              <a:spcBef>
                <a:spcPct val="0"/>
              </a:spcBef>
              <a:spcAft>
                <a:spcPct val="0"/>
              </a:spcAft>
              <a:defRPr sz="6300" b="1">
                <a:solidFill>
                  <a:schemeClr val="bg1"/>
                </a:solidFill>
                <a:latin typeface="Calibri" pitchFamily="34" charset="0"/>
              </a:defRPr>
            </a:lvl6pPr>
            <a:lvl7pPr marL="1306220" algn="ctr" rtl="0" fontAlgn="base">
              <a:spcBef>
                <a:spcPct val="0"/>
              </a:spcBef>
              <a:spcAft>
                <a:spcPct val="0"/>
              </a:spcAft>
              <a:defRPr sz="6300" b="1">
                <a:solidFill>
                  <a:schemeClr val="bg1"/>
                </a:solidFill>
                <a:latin typeface="Calibri" pitchFamily="34" charset="0"/>
              </a:defRPr>
            </a:lvl7pPr>
            <a:lvl8pPr marL="1959331" algn="ctr" rtl="0" fontAlgn="base">
              <a:spcBef>
                <a:spcPct val="0"/>
              </a:spcBef>
              <a:spcAft>
                <a:spcPct val="0"/>
              </a:spcAft>
              <a:defRPr sz="6300" b="1">
                <a:solidFill>
                  <a:schemeClr val="bg1"/>
                </a:solidFill>
                <a:latin typeface="Calibri" pitchFamily="34" charset="0"/>
              </a:defRPr>
            </a:lvl8pPr>
            <a:lvl9pPr marL="2612441" algn="ctr" rtl="0" fontAlgn="base">
              <a:spcBef>
                <a:spcPct val="0"/>
              </a:spcBef>
              <a:spcAft>
                <a:spcPct val="0"/>
              </a:spcAft>
              <a:defRPr sz="6300" b="1">
                <a:solidFill>
                  <a:schemeClr val="bg1"/>
                </a:solidFill>
                <a:latin typeface="Calibri" pitchFamily="34" charset="0"/>
              </a:defRPr>
            </a:lvl9pPr>
          </a:lstStyle>
          <a:p>
            <a:r>
              <a:rPr lang="en-US" sz="4800" dirty="0"/>
              <a:t>Additional Pathway Mitigation</a:t>
            </a:r>
          </a:p>
        </p:txBody>
      </p:sp>
    </p:spTree>
    <p:extLst>
      <p:ext uri="{BB962C8B-B14F-4D97-AF65-F5344CB8AC3E}">
        <p14:creationId xmlns:p14="http://schemas.microsoft.com/office/powerpoint/2010/main" val="13773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66" y="8021"/>
            <a:ext cx="14217683" cy="1541245"/>
          </a:xfrm>
        </p:spPr>
        <p:txBody>
          <a:bodyPr>
            <a:noAutofit/>
          </a:bodyPr>
          <a:lstStyle/>
          <a:p>
            <a:r>
              <a:rPr lang="en-US" sz="5400" dirty="0"/>
              <a:t>Potential for Arcing Under Load Conditions</a:t>
            </a:r>
          </a:p>
        </p:txBody>
      </p:sp>
      <p:sp>
        <p:nvSpPr>
          <p:cNvPr id="6" name="Content Placeholder 5"/>
          <p:cNvSpPr>
            <a:spLocks noGrp="1"/>
          </p:cNvSpPr>
          <p:nvPr>
            <p:ph idx="1"/>
          </p:nvPr>
        </p:nvSpPr>
        <p:spPr>
          <a:xfrm>
            <a:off x="762000" y="1429231"/>
            <a:ext cx="12618720" cy="5221606"/>
          </a:xfrm>
        </p:spPr>
        <p:txBody>
          <a:bodyPr>
            <a:noAutofit/>
          </a:bodyPr>
          <a:lstStyle/>
          <a:p>
            <a:pPr lvl="0"/>
            <a:r>
              <a:rPr lang="en-US" sz="3200" dirty="0"/>
              <a:t>Remote powering applications do not</a:t>
            </a:r>
            <a:br>
              <a:rPr lang="en-US" sz="3200" dirty="0"/>
            </a:br>
            <a:r>
              <a:rPr lang="en-US" sz="3200" dirty="0"/>
              <a:t>apply DC power until a PD is sensed</a:t>
            </a:r>
            <a:br>
              <a:rPr lang="en-US" sz="3200" dirty="0"/>
            </a:br>
            <a:r>
              <a:rPr lang="en-US" sz="3200" dirty="0"/>
              <a:t>by the PSE</a:t>
            </a:r>
          </a:p>
          <a:p>
            <a:pPr lvl="0"/>
            <a:r>
              <a:rPr lang="en-US" sz="3200" dirty="0"/>
              <a:t>Device disconnections can’t be</a:t>
            </a:r>
            <a:br>
              <a:rPr lang="en-US" sz="3200" dirty="0"/>
            </a:br>
            <a:r>
              <a:rPr lang="en-US" sz="3200" dirty="0"/>
              <a:t>anticipated</a:t>
            </a:r>
          </a:p>
          <a:p>
            <a:pPr lvl="0"/>
            <a:r>
              <a:rPr lang="en-US" sz="3200" dirty="0"/>
              <a:t>“Un-mating pairs under load” produces an arc as the applied current transitions from flowing through conductive metal to air before becoming an open circuit</a:t>
            </a:r>
          </a:p>
          <a:p>
            <a:pPr lvl="0"/>
            <a:r>
              <a:rPr lang="en-US" sz="3200" dirty="0"/>
              <a:t>Arcing can result in corrosion and pitting damage on the</a:t>
            </a:r>
            <a:br>
              <a:rPr lang="en-US" sz="3200" dirty="0"/>
            </a:br>
            <a:r>
              <a:rPr lang="en-US" sz="3200" dirty="0"/>
              <a:t>plated contact surface at the arcing location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9" y="1429232"/>
            <a:ext cx="4705149" cy="268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7026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4CCEA5-85B4-4AC3-A40B-77B528D33847}"/>
              </a:ext>
            </a:extLst>
          </p:cNvPr>
          <p:cNvSpPr>
            <a:spLocks noGrp="1"/>
          </p:cNvSpPr>
          <p:nvPr>
            <p:ph type="title"/>
          </p:nvPr>
        </p:nvSpPr>
        <p:spPr>
          <a:xfrm>
            <a:off x="537832" y="401274"/>
            <a:ext cx="17923850" cy="762002"/>
          </a:xfrm>
        </p:spPr>
        <p:txBody>
          <a:bodyPr>
            <a:noAutofit/>
          </a:bodyPr>
          <a:lstStyle/>
          <a:p>
            <a:pPr algn="l"/>
            <a:r>
              <a:rPr lang="en-US" sz="5400" dirty="0"/>
              <a:t>Elements of the Communications Infrastructure</a:t>
            </a:r>
          </a:p>
        </p:txBody>
      </p:sp>
      <p:sp>
        <p:nvSpPr>
          <p:cNvPr id="1028" name="TextBox 1027">
            <a:extLst>
              <a:ext uri="{FF2B5EF4-FFF2-40B4-BE49-F238E27FC236}">
                <a16:creationId xmlns:a16="http://schemas.microsoft.com/office/drawing/2014/main" id="{E62FCFC7-5457-4A9D-9516-0682F2A7557E}"/>
              </a:ext>
            </a:extLst>
          </p:cNvPr>
          <p:cNvSpPr txBox="1"/>
          <p:nvPr/>
        </p:nvSpPr>
        <p:spPr>
          <a:xfrm>
            <a:off x="1579907" y="3917586"/>
            <a:ext cx="2328454" cy="699269"/>
          </a:xfrm>
          <a:prstGeom prst="rect">
            <a:avLst/>
          </a:prstGeom>
          <a:noFill/>
        </p:spPr>
        <p:txBody>
          <a:bodyPr wrap="square" lIns="190195" tIns="102413" rIns="190195" bIns="102413" rtlCol="0">
            <a:spAutoFit/>
          </a:bodyPr>
          <a:lstStyle/>
          <a:p>
            <a:pPr algn="ctr"/>
            <a:r>
              <a:rPr lang="en-US" sz="3200" b="1" dirty="0">
                <a:latin typeface="+mn-lt"/>
              </a:rPr>
              <a:t>Topology</a:t>
            </a:r>
          </a:p>
        </p:txBody>
      </p:sp>
      <p:sp>
        <p:nvSpPr>
          <p:cNvPr id="27" name="TextBox 26">
            <a:extLst>
              <a:ext uri="{FF2B5EF4-FFF2-40B4-BE49-F238E27FC236}">
                <a16:creationId xmlns:a16="http://schemas.microsoft.com/office/drawing/2014/main" id="{AA635A4D-F0C6-481B-86EE-1D6A66C3B229}"/>
              </a:ext>
            </a:extLst>
          </p:cNvPr>
          <p:cNvSpPr txBox="1"/>
          <p:nvPr/>
        </p:nvSpPr>
        <p:spPr>
          <a:xfrm>
            <a:off x="10233373" y="5796764"/>
            <a:ext cx="2328454" cy="699269"/>
          </a:xfrm>
          <a:prstGeom prst="rect">
            <a:avLst/>
          </a:prstGeom>
          <a:noFill/>
        </p:spPr>
        <p:txBody>
          <a:bodyPr wrap="square" lIns="190195" tIns="102413" rIns="190195" bIns="102413" rtlCol="0">
            <a:spAutoFit/>
          </a:bodyPr>
          <a:lstStyle>
            <a:defPPr>
              <a:defRPr lang="en-US"/>
            </a:defPPr>
            <a:lvl1pPr algn="ctr">
              <a:defRPr sz="2100" b="1">
                <a:solidFill>
                  <a:schemeClr val="bg1"/>
                </a:solidFill>
                <a:effectLst>
                  <a:outerShdw blurRad="38100" dist="38100" dir="2700000" algn="tl">
                    <a:srgbClr val="000000">
                      <a:alpha val="43137"/>
                    </a:srgbClr>
                  </a:outerShdw>
                </a:effectLst>
                <a:latin typeface="+mj-lt"/>
              </a:defRPr>
            </a:lvl1pPr>
          </a:lstStyle>
          <a:p>
            <a:r>
              <a:rPr lang="en-US" sz="3200" dirty="0">
                <a:solidFill>
                  <a:schemeClr val="tx1"/>
                </a:solidFill>
                <a:effectLst/>
                <a:latin typeface="+mn-lt"/>
              </a:rPr>
              <a:t>Cable</a:t>
            </a:r>
          </a:p>
        </p:txBody>
      </p:sp>
      <p:sp>
        <p:nvSpPr>
          <p:cNvPr id="32" name="TextBox 31">
            <a:extLst>
              <a:ext uri="{FF2B5EF4-FFF2-40B4-BE49-F238E27FC236}">
                <a16:creationId xmlns:a16="http://schemas.microsoft.com/office/drawing/2014/main" id="{12591035-BA57-46E0-A7D8-01B8C5B42CB4}"/>
              </a:ext>
            </a:extLst>
          </p:cNvPr>
          <p:cNvSpPr txBox="1"/>
          <p:nvPr/>
        </p:nvSpPr>
        <p:spPr>
          <a:xfrm>
            <a:off x="5834580" y="3896295"/>
            <a:ext cx="2328454" cy="699269"/>
          </a:xfrm>
          <a:prstGeom prst="rect">
            <a:avLst/>
          </a:prstGeom>
          <a:noFill/>
        </p:spPr>
        <p:txBody>
          <a:bodyPr wrap="square" lIns="190195" tIns="102413" rIns="190195" bIns="102413" rtlCol="0">
            <a:spAutoFit/>
          </a:bodyPr>
          <a:lstStyle/>
          <a:p>
            <a:pPr algn="ctr"/>
            <a:r>
              <a:rPr lang="en-US" sz="3200" b="1" dirty="0">
                <a:latin typeface="+mn-lt"/>
              </a:rPr>
              <a:t>Coverage</a:t>
            </a:r>
          </a:p>
        </p:txBody>
      </p:sp>
      <p:sp>
        <p:nvSpPr>
          <p:cNvPr id="55" name="TextBox 54">
            <a:extLst>
              <a:ext uri="{FF2B5EF4-FFF2-40B4-BE49-F238E27FC236}">
                <a16:creationId xmlns:a16="http://schemas.microsoft.com/office/drawing/2014/main" id="{FC7ED11D-61DA-4C65-A8F4-198B3192C0E6}"/>
              </a:ext>
            </a:extLst>
          </p:cNvPr>
          <p:cNvSpPr txBox="1"/>
          <p:nvPr/>
        </p:nvSpPr>
        <p:spPr>
          <a:xfrm>
            <a:off x="9421862" y="3864640"/>
            <a:ext cx="3837120" cy="1191711"/>
          </a:xfrm>
          <a:prstGeom prst="rect">
            <a:avLst/>
          </a:prstGeom>
          <a:noFill/>
        </p:spPr>
        <p:txBody>
          <a:bodyPr wrap="square" lIns="190195" tIns="102413" rIns="190195" bIns="102413" rtlCol="0">
            <a:spAutoFit/>
          </a:bodyPr>
          <a:lstStyle>
            <a:defPPr>
              <a:defRPr lang="en-US"/>
            </a:defPPr>
            <a:lvl1pPr algn="ctr">
              <a:defRPr sz="2100" b="1">
                <a:solidFill>
                  <a:schemeClr val="tx1"/>
                </a:solidFill>
                <a:effectLst>
                  <a:outerShdw blurRad="38100" dist="38100" dir="2700000" algn="tl">
                    <a:srgbClr val="000000">
                      <a:alpha val="43137"/>
                    </a:srgbClr>
                  </a:outerShdw>
                </a:effectLst>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3200" dirty="0">
                <a:effectLst/>
                <a:latin typeface="+mn-lt"/>
              </a:rPr>
              <a:t>Pathways and Spaces</a:t>
            </a:r>
          </a:p>
        </p:txBody>
      </p:sp>
      <p:grpSp>
        <p:nvGrpSpPr>
          <p:cNvPr id="5" name="Group 4">
            <a:extLst>
              <a:ext uri="{FF2B5EF4-FFF2-40B4-BE49-F238E27FC236}">
                <a16:creationId xmlns:a16="http://schemas.microsoft.com/office/drawing/2014/main" id="{682CADA1-F7A4-4489-B480-338C884CCD18}"/>
              </a:ext>
            </a:extLst>
          </p:cNvPr>
          <p:cNvGrpSpPr/>
          <p:nvPr/>
        </p:nvGrpSpPr>
        <p:grpSpPr>
          <a:xfrm>
            <a:off x="1281639" y="1623340"/>
            <a:ext cx="2361342" cy="2361342"/>
            <a:chOff x="1173430" y="683624"/>
            <a:chExt cx="1475839" cy="1475839"/>
          </a:xfrm>
        </p:grpSpPr>
        <p:grpSp>
          <p:nvGrpSpPr>
            <p:cNvPr id="8" name="Group 7">
              <a:extLst>
                <a:ext uri="{FF2B5EF4-FFF2-40B4-BE49-F238E27FC236}">
                  <a16:creationId xmlns:a16="http://schemas.microsoft.com/office/drawing/2014/main" id="{5C9D6C1B-02D0-41F3-8601-D7EDECD490DE}"/>
                </a:ext>
              </a:extLst>
            </p:cNvPr>
            <p:cNvGrpSpPr/>
            <p:nvPr/>
          </p:nvGrpSpPr>
          <p:grpSpPr>
            <a:xfrm>
              <a:off x="1173430" y="683624"/>
              <a:ext cx="1475839" cy="1475839"/>
              <a:chOff x="1173430" y="799124"/>
              <a:chExt cx="1475839" cy="1475839"/>
            </a:xfrm>
          </p:grpSpPr>
          <p:sp>
            <p:nvSpPr>
              <p:cNvPr id="1024" name="Oval 1023">
                <a:extLst>
                  <a:ext uri="{FF2B5EF4-FFF2-40B4-BE49-F238E27FC236}">
                    <a16:creationId xmlns:a16="http://schemas.microsoft.com/office/drawing/2014/main" id="{9921C7AB-7B0A-41B9-9126-5769903D9BF1}"/>
                  </a:ext>
                </a:extLst>
              </p:cNvPr>
              <p:cNvSpPr/>
              <p:nvPr/>
            </p:nvSpPr>
            <p:spPr>
              <a:xfrm>
                <a:off x="1173430" y="799124"/>
                <a:ext cx="1475839" cy="1475839"/>
              </a:xfrm>
              <a:prstGeom prst="ellipse">
                <a:avLst/>
              </a:prstGeom>
              <a:solidFill>
                <a:schemeClr val="bg2">
                  <a:lumMod val="75000"/>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 name="Oval 17">
                <a:extLst>
                  <a:ext uri="{FF2B5EF4-FFF2-40B4-BE49-F238E27FC236}">
                    <a16:creationId xmlns:a16="http://schemas.microsoft.com/office/drawing/2014/main" id="{44F24911-7E92-43D7-B3CC-AAC48F7C06BD}"/>
                  </a:ext>
                </a:extLst>
              </p:cNvPr>
              <p:cNvSpPr/>
              <p:nvPr/>
            </p:nvSpPr>
            <p:spPr>
              <a:xfrm>
                <a:off x="1389330" y="1015024"/>
                <a:ext cx="1044038" cy="1044038"/>
              </a:xfrm>
              <a:prstGeom prst="ellipse">
                <a:avLst/>
              </a:prstGeom>
              <a:solidFill>
                <a:schemeClr val="bg2">
                  <a:lumMod val="75000"/>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0" name="Oval 19">
                <a:extLst>
                  <a:ext uri="{FF2B5EF4-FFF2-40B4-BE49-F238E27FC236}">
                    <a16:creationId xmlns:a16="http://schemas.microsoft.com/office/drawing/2014/main" id="{A38A7F60-09EB-4B1C-8EEE-5F2B7D8A1B06}"/>
                  </a:ext>
                </a:extLst>
              </p:cNvPr>
              <p:cNvSpPr/>
              <p:nvPr/>
            </p:nvSpPr>
            <p:spPr>
              <a:xfrm>
                <a:off x="1454149" y="1079843"/>
                <a:ext cx="914400" cy="914400"/>
              </a:xfrm>
              <a:prstGeom prst="ellipse">
                <a:avLst/>
              </a:prstGeom>
              <a:solidFill>
                <a:schemeClr val="bg2">
                  <a:lumMod val="75000"/>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14" name="Graphic 13" descr="Network">
              <a:extLst>
                <a:ext uri="{FF2B5EF4-FFF2-40B4-BE49-F238E27FC236}">
                  <a16:creationId xmlns:a16="http://schemas.microsoft.com/office/drawing/2014/main" id="{6735C395-4671-4E45-9AA5-F8FDBB7416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4429" y="1060928"/>
              <a:ext cx="710994" cy="710994"/>
            </a:xfrm>
            <a:prstGeom prst="rect">
              <a:avLst/>
            </a:prstGeom>
          </p:spPr>
        </p:pic>
      </p:grpSp>
      <p:grpSp>
        <p:nvGrpSpPr>
          <p:cNvPr id="17" name="Group 16">
            <a:extLst>
              <a:ext uri="{FF2B5EF4-FFF2-40B4-BE49-F238E27FC236}">
                <a16:creationId xmlns:a16="http://schemas.microsoft.com/office/drawing/2014/main" id="{0F186CC6-1C82-4AAC-BB75-3612BE0EBEE7}"/>
              </a:ext>
            </a:extLst>
          </p:cNvPr>
          <p:cNvGrpSpPr/>
          <p:nvPr/>
        </p:nvGrpSpPr>
        <p:grpSpPr>
          <a:xfrm>
            <a:off x="6109796" y="1670924"/>
            <a:ext cx="2361342" cy="2361342"/>
            <a:chOff x="794146" y="3422399"/>
            <a:chExt cx="1475839" cy="1475839"/>
          </a:xfrm>
        </p:grpSpPr>
        <p:grpSp>
          <p:nvGrpSpPr>
            <p:cNvPr id="6" name="Group 5">
              <a:extLst>
                <a:ext uri="{FF2B5EF4-FFF2-40B4-BE49-F238E27FC236}">
                  <a16:creationId xmlns:a16="http://schemas.microsoft.com/office/drawing/2014/main" id="{B3403887-0E79-400E-8E51-C1373460BA80}"/>
                </a:ext>
              </a:extLst>
            </p:cNvPr>
            <p:cNvGrpSpPr/>
            <p:nvPr/>
          </p:nvGrpSpPr>
          <p:grpSpPr>
            <a:xfrm>
              <a:off x="794146" y="3422399"/>
              <a:ext cx="1475839" cy="1475839"/>
              <a:chOff x="6443932" y="734305"/>
              <a:chExt cx="1475839" cy="1475839"/>
            </a:xfrm>
          </p:grpSpPr>
          <p:sp>
            <p:nvSpPr>
              <p:cNvPr id="31" name="Oval 30">
                <a:extLst>
                  <a:ext uri="{FF2B5EF4-FFF2-40B4-BE49-F238E27FC236}">
                    <a16:creationId xmlns:a16="http://schemas.microsoft.com/office/drawing/2014/main" id="{23594202-2FD2-4DF7-BBBA-8339B8658173}"/>
                  </a:ext>
                </a:extLst>
              </p:cNvPr>
              <p:cNvSpPr/>
              <p:nvPr/>
            </p:nvSpPr>
            <p:spPr>
              <a:xfrm>
                <a:off x="6443932" y="734305"/>
                <a:ext cx="1475839" cy="1475839"/>
              </a:xfrm>
              <a:prstGeom prst="ellipse">
                <a:avLst/>
              </a:prstGeom>
              <a:solidFill>
                <a:schemeClr val="accent2">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3" name="Oval 32">
                <a:extLst>
                  <a:ext uri="{FF2B5EF4-FFF2-40B4-BE49-F238E27FC236}">
                    <a16:creationId xmlns:a16="http://schemas.microsoft.com/office/drawing/2014/main" id="{F9DD3D33-F4C4-44B5-BC17-2D5B1293FBD5}"/>
                  </a:ext>
                </a:extLst>
              </p:cNvPr>
              <p:cNvSpPr/>
              <p:nvPr/>
            </p:nvSpPr>
            <p:spPr>
              <a:xfrm>
                <a:off x="6659832" y="950205"/>
                <a:ext cx="1044038" cy="1044038"/>
              </a:xfrm>
              <a:prstGeom prst="ellipse">
                <a:avLst/>
              </a:prstGeom>
              <a:solidFill>
                <a:schemeClr val="accent2">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8" name="Oval 37">
                <a:extLst>
                  <a:ext uri="{FF2B5EF4-FFF2-40B4-BE49-F238E27FC236}">
                    <a16:creationId xmlns:a16="http://schemas.microsoft.com/office/drawing/2014/main" id="{0F884B98-5144-4080-B2D9-BB4258E3FFC9}"/>
                  </a:ext>
                </a:extLst>
              </p:cNvPr>
              <p:cNvSpPr/>
              <p:nvPr/>
            </p:nvSpPr>
            <p:spPr>
              <a:xfrm>
                <a:off x="6724651" y="1015024"/>
                <a:ext cx="914400" cy="914400"/>
              </a:xfrm>
              <a:prstGeom prst="ellipse">
                <a:avLst/>
              </a:prstGeom>
              <a:solidFill>
                <a:schemeClr val="accent2">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3D6E4888-1ECE-46BA-A4C4-60A843A0B304}"/>
                </a:ext>
              </a:extLst>
            </p:cNvPr>
            <p:cNvGrpSpPr/>
            <p:nvPr/>
          </p:nvGrpSpPr>
          <p:grpSpPr>
            <a:xfrm>
              <a:off x="1206506" y="3854965"/>
              <a:ext cx="642139" cy="612687"/>
              <a:chOff x="6908542" y="1149372"/>
              <a:chExt cx="660904" cy="630591"/>
            </a:xfrm>
          </p:grpSpPr>
          <p:sp>
            <p:nvSpPr>
              <p:cNvPr id="30" name="Hexagon 29">
                <a:extLst>
                  <a:ext uri="{FF2B5EF4-FFF2-40B4-BE49-F238E27FC236}">
                    <a16:creationId xmlns:a16="http://schemas.microsoft.com/office/drawing/2014/main" id="{62AA5A3B-F1A5-47E7-B841-83B00C8E0CC6}"/>
                  </a:ext>
                </a:extLst>
              </p:cNvPr>
              <p:cNvSpPr/>
              <p:nvPr/>
            </p:nvSpPr>
            <p:spPr>
              <a:xfrm>
                <a:off x="6908542" y="1305743"/>
                <a:ext cx="245097" cy="306717"/>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6A03641D-2E86-495F-9375-6C35BDE67379}"/>
                  </a:ext>
                </a:extLst>
              </p:cNvPr>
              <p:cNvSpPr/>
              <p:nvPr/>
            </p:nvSpPr>
            <p:spPr>
              <a:xfrm>
                <a:off x="7118023" y="1149372"/>
                <a:ext cx="245097" cy="306717"/>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7402E6C9-1818-485B-9360-ABAAA6D31B17}"/>
                  </a:ext>
                </a:extLst>
              </p:cNvPr>
              <p:cNvSpPr/>
              <p:nvPr/>
            </p:nvSpPr>
            <p:spPr>
              <a:xfrm>
                <a:off x="7116068" y="1473246"/>
                <a:ext cx="245097" cy="306717"/>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Hexagon 51">
                <a:extLst>
                  <a:ext uri="{FF2B5EF4-FFF2-40B4-BE49-F238E27FC236}">
                    <a16:creationId xmlns:a16="http://schemas.microsoft.com/office/drawing/2014/main" id="{74EB5059-FDE1-486D-866E-F81512C18767}"/>
                  </a:ext>
                </a:extLst>
              </p:cNvPr>
              <p:cNvSpPr/>
              <p:nvPr/>
            </p:nvSpPr>
            <p:spPr>
              <a:xfrm>
                <a:off x="7324349" y="1316874"/>
                <a:ext cx="245097" cy="306717"/>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11" name="Group 10">
            <a:extLst>
              <a:ext uri="{FF2B5EF4-FFF2-40B4-BE49-F238E27FC236}">
                <a16:creationId xmlns:a16="http://schemas.microsoft.com/office/drawing/2014/main" id="{C31F4910-ABD2-4F1C-A9E8-133B2321089E}"/>
              </a:ext>
            </a:extLst>
          </p:cNvPr>
          <p:cNvGrpSpPr/>
          <p:nvPr/>
        </p:nvGrpSpPr>
        <p:grpSpPr>
          <a:xfrm>
            <a:off x="8152915" y="4542704"/>
            <a:ext cx="2361342" cy="2361342"/>
            <a:chOff x="3816349" y="683624"/>
            <a:chExt cx="1475839" cy="1475839"/>
          </a:xfrm>
        </p:grpSpPr>
        <p:grpSp>
          <p:nvGrpSpPr>
            <p:cNvPr id="7" name="Group 6">
              <a:extLst>
                <a:ext uri="{FF2B5EF4-FFF2-40B4-BE49-F238E27FC236}">
                  <a16:creationId xmlns:a16="http://schemas.microsoft.com/office/drawing/2014/main" id="{06753A8A-C30F-46C2-B8E8-3887DA434461}"/>
                </a:ext>
              </a:extLst>
            </p:cNvPr>
            <p:cNvGrpSpPr/>
            <p:nvPr/>
          </p:nvGrpSpPr>
          <p:grpSpPr>
            <a:xfrm>
              <a:off x="3816349" y="683624"/>
              <a:ext cx="1475839" cy="1475839"/>
              <a:chOff x="3816349" y="799124"/>
              <a:chExt cx="1475839" cy="1475839"/>
            </a:xfrm>
          </p:grpSpPr>
          <p:sp>
            <p:nvSpPr>
              <p:cNvPr id="26" name="Oval 25">
                <a:extLst>
                  <a:ext uri="{FF2B5EF4-FFF2-40B4-BE49-F238E27FC236}">
                    <a16:creationId xmlns:a16="http://schemas.microsoft.com/office/drawing/2014/main" id="{602A23A1-6CC1-4F46-98CC-3022250EC775}"/>
                  </a:ext>
                </a:extLst>
              </p:cNvPr>
              <p:cNvSpPr/>
              <p:nvPr/>
            </p:nvSpPr>
            <p:spPr>
              <a:xfrm>
                <a:off x="3816349" y="799124"/>
                <a:ext cx="1475839" cy="1475839"/>
              </a:xfrm>
              <a:prstGeom prst="ellipse">
                <a:avLst/>
              </a:prstGeom>
              <a:solidFill>
                <a:schemeClr val="bg2">
                  <a:lumMod val="75000"/>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a:p>
            </p:txBody>
          </p:sp>
          <p:sp>
            <p:nvSpPr>
              <p:cNvPr id="28" name="Oval 27">
                <a:extLst>
                  <a:ext uri="{FF2B5EF4-FFF2-40B4-BE49-F238E27FC236}">
                    <a16:creationId xmlns:a16="http://schemas.microsoft.com/office/drawing/2014/main" id="{3DA6E1E3-BAE7-4297-8735-2C79821C2EDE}"/>
                  </a:ext>
                </a:extLst>
              </p:cNvPr>
              <p:cNvSpPr/>
              <p:nvPr/>
            </p:nvSpPr>
            <p:spPr>
              <a:xfrm>
                <a:off x="4032249" y="1015024"/>
                <a:ext cx="1044038" cy="1044038"/>
              </a:xfrm>
              <a:prstGeom prst="ellipse">
                <a:avLst/>
              </a:prstGeom>
              <a:solidFill>
                <a:schemeClr val="bg2">
                  <a:lumMod val="75000"/>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a:p>
            </p:txBody>
          </p:sp>
          <p:sp>
            <p:nvSpPr>
              <p:cNvPr id="29" name="Oval 28">
                <a:extLst>
                  <a:ext uri="{FF2B5EF4-FFF2-40B4-BE49-F238E27FC236}">
                    <a16:creationId xmlns:a16="http://schemas.microsoft.com/office/drawing/2014/main" id="{7CE49D95-0061-4424-866C-294CEA53EE65}"/>
                  </a:ext>
                </a:extLst>
              </p:cNvPr>
              <p:cNvSpPr/>
              <p:nvPr/>
            </p:nvSpPr>
            <p:spPr>
              <a:xfrm>
                <a:off x="4097068" y="1079843"/>
                <a:ext cx="914400" cy="914400"/>
              </a:xfrm>
              <a:prstGeom prst="ellipse">
                <a:avLst/>
              </a:prstGeom>
              <a:solidFill>
                <a:schemeClr val="bg2">
                  <a:lumMod val="75000"/>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a:p>
            </p:txBody>
          </p:sp>
        </p:grpSp>
        <p:pic>
          <p:nvPicPr>
            <p:cNvPr id="12" name="Picture 11">
              <a:extLst>
                <a:ext uri="{FF2B5EF4-FFF2-40B4-BE49-F238E27FC236}">
                  <a16:creationId xmlns:a16="http://schemas.microsoft.com/office/drawing/2014/main" id="{90D322E5-2C41-4A93-9C70-3A7613C5CB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4452" y="1124987"/>
              <a:ext cx="509978" cy="613430"/>
            </a:xfrm>
            <a:prstGeom prst="rect">
              <a:avLst/>
            </a:prstGeom>
          </p:spPr>
        </p:pic>
      </p:grpSp>
      <p:grpSp>
        <p:nvGrpSpPr>
          <p:cNvPr id="19" name="Group 18">
            <a:extLst>
              <a:ext uri="{FF2B5EF4-FFF2-40B4-BE49-F238E27FC236}">
                <a16:creationId xmlns:a16="http://schemas.microsoft.com/office/drawing/2014/main" id="{27E08A07-29A1-477D-A942-DE3F7EDD7252}"/>
              </a:ext>
            </a:extLst>
          </p:cNvPr>
          <p:cNvGrpSpPr/>
          <p:nvPr/>
        </p:nvGrpSpPr>
        <p:grpSpPr>
          <a:xfrm>
            <a:off x="10556515" y="1670924"/>
            <a:ext cx="2361342" cy="2361342"/>
            <a:chOff x="955959" y="2756052"/>
            <a:chExt cx="1475839" cy="1475839"/>
          </a:xfrm>
        </p:grpSpPr>
        <p:grpSp>
          <p:nvGrpSpPr>
            <p:cNvPr id="10" name="Group 9">
              <a:extLst>
                <a:ext uri="{FF2B5EF4-FFF2-40B4-BE49-F238E27FC236}">
                  <a16:creationId xmlns:a16="http://schemas.microsoft.com/office/drawing/2014/main" id="{9AB76C4C-D6DA-4599-8050-AB722887CB28}"/>
                </a:ext>
              </a:extLst>
            </p:cNvPr>
            <p:cNvGrpSpPr/>
            <p:nvPr/>
          </p:nvGrpSpPr>
          <p:grpSpPr>
            <a:xfrm>
              <a:off x="955959" y="2756052"/>
              <a:ext cx="1475839" cy="1475839"/>
              <a:chOff x="5150695" y="2600840"/>
              <a:chExt cx="1475839" cy="1475839"/>
            </a:xfrm>
          </p:grpSpPr>
          <p:sp>
            <p:nvSpPr>
              <p:cNvPr id="64" name="Oval 63">
                <a:extLst>
                  <a:ext uri="{FF2B5EF4-FFF2-40B4-BE49-F238E27FC236}">
                    <a16:creationId xmlns:a16="http://schemas.microsoft.com/office/drawing/2014/main" id="{4937B6F5-D989-44B0-BAEE-1EDDEF959ADE}"/>
                  </a:ext>
                </a:extLst>
              </p:cNvPr>
              <p:cNvSpPr/>
              <p:nvPr/>
            </p:nvSpPr>
            <p:spPr>
              <a:xfrm>
                <a:off x="5150695" y="2600840"/>
                <a:ext cx="1475839" cy="1475839"/>
              </a:xfrm>
              <a:prstGeom prst="ellipse">
                <a:avLst/>
              </a:prstGeom>
              <a:solidFill>
                <a:schemeClr val="accent2">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6" name="Oval 65">
                <a:extLst>
                  <a:ext uri="{FF2B5EF4-FFF2-40B4-BE49-F238E27FC236}">
                    <a16:creationId xmlns:a16="http://schemas.microsoft.com/office/drawing/2014/main" id="{4887C92F-B39E-46D8-8B06-3A77EB64716C}"/>
                  </a:ext>
                </a:extLst>
              </p:cNvPr>
              <p:cNvSpPr/>
              <p:nvPr/>
            </p:nvSpPr>
            <p:spPr>
              <a:xfrm>
                <a:off x="5366595" y="2816740"/>
                <a:ext cx="1044038" cy="1044038"/>
              </a:xfrm>
              <a:prstGeom prst="ellipse">
                <a:avLst/>
              </a:prstGeom>
              <a:solidFill>
                <a:schemeClr val="accent2">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7" name="Oval 66">
                <a:extLst>
                  <a:ext uri="{FF2B5EF4-FFF2-40B4-BE49-F238E27FC236}">
                    <a16:creationId xmlns:a16="http://schemas.microsoft.com/office/drawing/2014/main" id="{B307A044-9B4D-4B90-A631-9A27E7F1F8B9}"/>
                  </a:ext>
                </a:extLst>
              </p:cNvPr>
              <p:cNvSpPr/>
              <p:nvPr/>
            </p:nvSpPr>
            <p:spPr>
              <a:xfrm>
                <a:off x="5431414" y="2881559"/>
                <a:ext cx="914400" cy="914400"/>
              </a:xfrm>
              <a:prstGeom prst="ellipse">
                <a:avLst/>
              </a:prstGeom>
              <a:solidFill>
                <a:schemeClr val="accent2">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pic>
          <p:nvPicPr>
            <p:cNvPr id="37" name="Picture 36">
              <a:extLst>
                <a:ext uri="{FF2B5EF4-FFF2-40B4-BE49-F238E27FC236}">
                  <a16:creationId xmlns:a16="http://schemas.microsoft.com/office/drawing/2014/main" id="{3F6C3668-8D40-46E5-9164-224F5F4B62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0677" y="3259321"/>
              <a:ext cx="526403" cy="469301"/>
            </a:xfrm>
            <a:prstGeom prst="rect">
              <a:avLst/>
            </a:prstGeom>
          </p:spPr>
        </p:pic>
      </p:grpSp>
      <p:sp>
        <p:nvSpPr>
          <p:cNvPr id="58" name="Slide Number Placeholder 2">
            <a:extLst>
              <a:ext uri="{FF2B5EF4-FFF2-40B4-BE49-F238E27FC236}">
                <a16:creationId xmlns:a16="http://schemas.microsoft.com/office/drawing/2014/main" id="{CC9A7386-FEC7-4AE4-AFDA-C3B60F9E311D}"/>
              </a:ext>
            </a:extLst>
          </p:cNvPr>
          <p:cNvSpPr txBox="1">
            <a:spLocks/>
          </p:cNvSpPr>
          <p:nvPr/>
        </p:nvSpPr>
        <p:spPr>
          <a:xfrm>
            <a:off x="13340824" y="7713981"/>
            <a:ext cx="947419" cy="43941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ED4B66E5-1AC5-4F09-8C02-5263A4AD3DF3}" type="slidenum">
              <a:rPr lang="en-US" sz="3200">
                <a:solidFill>
                  <a:schemeClr val="bg1"/>
                </a:solidFill>
              </a:rPr>
              <a:pPr algn="ctr"/>
              <a:t>4</a:t>
            </a:fld>
            <a:endParaRPr lang="en-US" sz="3200" dirty="0">
              <a:solidFill>
                <a:schemeClr val="bg1"/>
              </a:solidFill>
            </a:endParaRPr>
          </a:p>
        </p:txBody>
      </p:sp>
      <p:sp>
        <p:nvSpPr>
          <p:cNvPr id="51" name="TextBox 50">
            <a:extLst>
              <a:ext uri="{FF2B5EF4-FFF2-40B4-BE49-F238E27FC236}">
                <a16:creationId xmlns:a16="http://schemas.microsoft.com/office/drawing/2014/main" id="{CC97C81C-3846-4FD1-A2EF-0E0DE1A8EC9F}"/>
              </a:ext>
            </a:extLst>
          </p:cNvPr>
          <p:cNvSpPr txBox="1"/>
          <p:nvPr/>
        </p:nvSpPr>
        <p:spPr>
          <a:xfrm>
            <a:off x="5677912" y="5761976"/>
            <a:ext cx="2328454" cy="699269"/>
          </a:xfrm>
          <a:prstGeom prst="rect">
            <a:avLst/>
          </a:prstGeom>
          <a:noFill/>
        </p:spPr>
        <p:txBody>
          <a:bodyPr wrap="square" lIns="190195" tIns="102413" rIns="190195" bIns="102413" rtlCol="0">
            <a:spAutoFit/>
          </a:bodyPr>
          <a:lstStyle/>
          <a:p>
            <a:pPr algn="ctr"/>
            <a:r>
              <a:rPr lang="en-US" sz="3200" b="1" dirty="0">
                <a:latin typeface="+mn-lt"/>
              </a:rPr>
              <a:t>Outlets</a:t>
            </a:r>
          </a:p>
        </p:txBody>
      </p:sp>
      <p:grpSp>
        <p:nvGrpSpPr>
          <p:cNvPr id="21" name="Group 20">
            <a:extLst>
              <a:ext uri="{FF2B5EF4-FFF2-40B4-BE49-F238E27FC236}">
                <a16:creationId xmlns:a16="http://schemas.microsoft.com/office/drawing/2014/main" id="{E423A10D-B66B-45B1-981D-FF2B0D6B89AA}"/>
              </a:ext>
            </a:extLst>
          </p:cNvPr>
          <p:cNvGrpSpPr/>
          <p:nvPr/>
        </p:nvGrpSpPr>
        <p:grpSpPr>
          <a:xfrm>
            <a:off x="3672130" y="4591798"/>
            <a:ext cx="2361342" cy="2361342"/>
            <a:chOff x="5793897" y="4450701"/>
            <a:chExt cx="2361342" cy="2361342"/>
          </a:xfrm>
        </p:grpSpPr>
        <p:grpSp>
          <p:nvGrpSpPr>
            <p:cNvPr id="59" name="Group 58">
              <a:extLst>
                <a:ext uri="{FF2B5EF4-FFF2-40B4-BE49-F238E27FC236}">
                  <a16:creationId xmlns:a16="http://schemas.microsoft.com/office/drawing/2014/main" id="{372AEE80-DFBB-4F1A-84F7-BC9A10E0488C}"/>
                </a:ext>
              </a:extLst>
            </p:cNvPr>
            <p:cNvGrpSpPr/>
            <p:nvPr/>
          </p:nvGrpSpPr>
          <p:grpSpPr>
            <a:xfrm>
              <a:off x="5793897" y="4450701"/>
              <a:ext cx="2361342" cy="2361342"/>
              <a:chOff x="6443932" y="734305"/>
              <a:chExt cx="1475839" cy="1475839"/>
            </a:xfrm>
          </p:grpSpPr>
          <p:sp>
            <p:nvSpPr>
              <p:cNvPr id="69" name="Oval 68">
                <a:extLst>
                  <a:ext uri="{FF2B5EF4-FFF2-40B4-BE49-F238E27FC236}">
                    <a16:creationId xmlns:a16="http://schemas.microsoft.com/office/drawing/2014/main" id="{0A2C82BA-1611-4E4A-960C-8B8BE0D2A209}"/>
                  </a:ext>
                </a:extLst>
              </p:cNvPr>
              <p:cNvSpPr/>
              <p:nvPr/>
            </p:nvSpPr>
            <p:spPr>
              <a:xfrm>
                <a:off x="6443932" y="734305"/>
                <a:ext cx="1475839" cy="1475839"/>
              </a:xfrm>
              <a:prstGeom prst="ellipse">
                <a:avLst/>
              </a:prstGeom>
              <a:solidFill>
                <a:schemeClr val="bg2">
                  <a:lumMod val="75000"/>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a:p>
            </p:txBody>
          </p:sp>
          <p:sp>
            <p:nvSpPr>
              <p:cNvPr id="71" name="Oval 70">
                <a:extLst>
                  <a:ext uri="{FF2B5EF4-FFF2-40B4-BE49-F238E27FC236}">
                    <a16:creationId xmlns:a16="http://schemas.microsoft.com/office/drawing/2014/main" id="{0606398B-D535-4034-8E44-1B4396897435}"/>
                  </a:ext>
                </a:extLst>
              </p:cNvPr>
              <p:cNvSpPr/>
              <p:nvPr/>
            </p:nvSpPr>
            <p:spPr>
              <a:xfrm>
                <a:off x="6659832" y="950205"/>
                <a:ext cx="1044038" cy="1044038"/>
              </a:xfrm>
              <a:prstGeom prst="ellipse">
                <a:avLst/>
              </a:prstGeom>
              <a:solidFill>
                <a:schemeClr val="bg2">
                  <a:lumMod val="75000"/>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a:p>
            </p:txBody>
          </p:sp>
          <p:sp>
            <p:nvSpPr>
              <p:cNvPr id="72" name="Oval 71">
                <a:extLst>
                  <a:ext uri="{FF2B5EF4-FFF2-40B4-BE49-F238E27FC236}">
                    <a16:creationId xmlns:a16="http://schemas.microsoft.com/office/drawing/2014/main" id="{B009AF5C-6E70-4C0A-B2E4-FF9E5074F83C}"/>
                  </a:ext>
                </a:extLst>
              </p:cNvPr>
              <p:cNvSpPr/>
              <p:nvPr/>
            </p:nvSpPr>
            <p:spPr>
              <a:xfrm>
                <a:off x="6724651" y="1015024"/>
                <a:ext cx="914400" cy="914400"/>
              </a:xfrm>
              <a:prstGeom prst="ellipse">
                <a:avLst/>
              </a:prstGeom>
              <a:solidFill>
                <a:schemeClr val="bg2">
                  <a:lumMod val="75000"/>
                  <a:alpha val="20000"/>
                </a:schemeClr>
              </a:solidFill>
              <a:ln>
                <a:solidFill>
                  <a:schemeClr val="bg1">
                    <a:alpha val="21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a:p>
            </p:txBody>
          </p:sp>
        </p:grpSp>
        <p:sp>
          <p:nvSpPr>
            <p:cNvPr id="76" name="Freeform: Shape 75">
              <a:extLst>
                <a:ext uri="{FF2B5EF4-FFF2-40B4-BE49-F238E27FC236}">
                  <a16:creationId xmlns:a16="http://schemas.microsoft.com/office/drawing/2014/main" id="{E166A256-9866-44DB-AF2F-FE80F0F899C2}"/>
                </a:ext>
              </a:extLst>
            </p:cNvPr>
            <p:cNvSpPr/>
            <p:nvPr/>
          </p:nvSpPr>
          <p:spPr>
            <a:xfrm>
              <a:off x="6619449" y="5346943"/>
              <a:ext cx="707186" cy="623571"/>
            </a:xfrm>
            <a:custGeom>
              <a:avLst/>
              <a:gdLst>
                <a:gd name="connsiteX0" fmla="*/ 0 w 441991"/>
                <a:gd name="connsiteY0" fmla="*/ 0 h 389732"/>
                <a:gd name="connsiteX1" fmla="*/ 441991 w 441991"/>
                <a:gd name="connsiteY1" fmla="*/ 0 h 389732"/>
                <a:gd name="connsiteX2" fmla="*/ 441991 w 441991"/>
                <a:gd name="connsiteY2" fmla="*/ 241708 h 389732"/>
                <a:gd name="connsiteX3" fmla="*/ 390914 w 441991"/>
                <a:gd name="connsiteY3" fmla="*/ 241708 h 389732"/>
                <a:gd name="connsiteX4" fmla="*/ 390914 w 441991"/>
                <a:gd name="connsiteY4" fmla="*/ 311879 h 389732"/>
                <a:gd name="connsiteX5" fmla="*/ 334656 w 441991"/>
                <a:gd name="connsiteY5" fmla="*/ 311879 h 389732"/>
                <a:gd name="connsiteX6" fmla="*/ 334656 w 441991"/>
                <a:gd name="connsiteY6" fmla="*/ 389732 h 389732"/>
                <a:gd name="connsiteX7" fmla="*/ 107334 w 441991"/>
                <a:gd name="connsiteY7" fmla="*/ 389732 h 389732"/>
                <a:gd name="connsiteX8" fmla="*/ 107334 w 441991"/>
                <a:gd name="connsiteY8" fmla="*/ 311879 h 389732"/>
                <a:gd name="connsiteX9" fmla="*/ 51078 w 441991"/>
                <a:gd name="connsiteY9" fmla="*/ 311879 h 389732"/>
                <a:gd name="connsiteX10" fmla="*/ 51078 w 441991"/>
                <a:gd name="connsiteY10" fmla="*/ 241708 h 389732"/>
                <a:gd name="connsiteX11" fmla="*/ 0 w 441991"/>
                <a:gd name="connsiteY11" fmla="*/ 241708 h 38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991" h="389732">
                  <a:moveTo>
                    <a:pt x="0" y="0"/>
                  </a:moveTo>
                  <a:lnTo>
                    <a:pt x="441991" y="0"/>
                  </a:lnTo>
                  <a:lnTo>
                    <a:pt x="441991" y="241708"/>
                  </a:lnTo>
                  <a:lnTo>
                    <a:pt x="390914" y="241708"/>
                  </a:lnTo>
                  <a:lnTo>
                    <a:pt x="390914" y="311879"/>
                  </a:lnTo>
                  <a:lnTo>
                    <a:pt x="334656" y="311879"/>
                  </a:lnTo>
                  <a:lnTo>
                    <a:pt x="334656" y="389732"/>
                  </a:lnTo>
                  <a:lnTo>
                    <a:pt x="107334" y="389732"/>
                  </a:lnTo>
                  <a:lnTo>
                    <a:pt x="107334" y="311879"/>
                  </a:lnTo>
                  <a:lnTo>
                    <a:pt x="51078" y="311879"/>
                  </a:lnTo>
                  <a:lnTo>
                    <a:pt x="51078" y="241708"/>
                  </a:lnTo>
                  <a:lnTo>
                    <a:pt x="0" y="241708"/>
                  </a:lnTo>
                  <a:close/>
                </a:path>
              </a:pathLst>
            </a:cu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3200" dirty="0"/>
            </a:p>
          </p:txBody>
        </p:sp>
      </p:grpSp>
      <p:cxnSp>
        <p:nvCxnSpPr>
          <p:cNvPr id="36" name="Connector: Curved 35">
            <a:extLst>
              <a:ext uri="{FF2B5EF4-FFF2-40B4-BE49-F238E27FC236}">
                <a16:creationId xmlns:a16="http://schemas.microsoft.com/office/drawing/2014/main" id="{9811A531-D4E1-411E-9442-D15B109C8B6C}"/>
              </a:ext>
            </a:extLst>
          </p:cNvPr>
          <p:cNvCxnSpPr>
            <a:cxnSpLocks/>
            <a:endCxn id="31" idx="2"/>
          </p:cNvCxnSpPr>
          <p:nvPr/>
        </p:nvCxnSpPr>
        <p:spPr>
          <a:xfrm>
            <a:off x="3674180" y="2839844"/>
            <a:ext cx="2435616" cy="1175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7800EA7B-9D23-43FE-9D94-AB6DC16BC3DA}"/>
              </a:ext>
            </a:extLst>
          </p:cNvPr>
          <p:cNvCxnSpPr>
            <a:cxnSpLocks/>
            <a:stCxn id="31" idx="6"/>
          </p:cNvCxnSpPr>
          <p:nvPr/>
        </p:nvCxnSpPr>
        <p:spPr>
          <a:xfrm>
            <a:off x="8471138" y="2851595"/>
            <a:ext cx="2057239" cy="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7" name="Connector: Elbow 1026">
            <a:extLst>
              <a:ext uri="{FF2B5EF4-FFF2-40B4-BE49-F238E27FC236}">
                <a16:creationId xmlns:a16="http://schemas.microsoft.com/office/drawing/2014/main" id="{7550AAB6-8278-4A16-9660-0B0088242D7C}"/>
              </a:ext>
            </a:extLst>
          </p:cNvPr>
          <p:cNvCxnSpPr>
            <a:cxnSpLocks/>
          </p:cNvCxnSpPr>
          <p:nvPr/>
        </p:nvCxnSpPr>
        <p:spPr>
          <a:xfrm rot="5400000">
            <a:off x="10329129" y="3010378"/>
            <a:ext cx="2818935" cy="2523352"/>
          </a:xfrm>
          <a:prstGeom prst="bentConnector3">
            <a:avLst>
              <a:gd name="adj1" fmla="val 9460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3" name="Straight Arrow Connector 1032">
            <a:extLst>
              <a:ext uri="{FF2B5EF4-FFF2-40B4-BE49-F238E27FC236}">
                <a16:creationId xmlns:a16="http://schemas.microsoft.com/office/drawing/2014/main" id="{3F7D8C83-9672-42D5-AAEB-35A1936EDCCA}"/>
              </a:ext>
            </a:extLst>
          </p:cNvPr>
          <p:cNvCxnSpPr>
            <a:stCxn id="26" idx="2"/>
          </p:cNvCxnSpPr>
          <p:nvPr/>
        </p:nvCxnSpPr>
        <p:spPr>
          <a:xfrm flipH="1" flipV="1">
            <a:off x="5834580" y="5723374"/>
            <a:ext cx="231833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35268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0"/>
            <a:ext cx="12618720" cy="1590675"/>
          </a:xfrm>
        </p:spPr>
        <p:txBody>
          <a:bodyPr>
            <a:normAutofit/>
          </a:bodyPr>
          <a:lstStyle/>
          <a:p>
            <a:r>
              <a:rPr lang="en-US" sz="5760" dirty="0"/>
              <a:t>Ensuring Contact Integrity</a:t>
            </a:r>
          </a:p>
        </p:txBody>
      </p:sp>
      <p:sp>
        <p:nvSpPr>
          <p:cNvPr id="6" name="Content Placeholder 5"/>
          <p:cNvSpPr>
            <a:spLocks noGrp="1"/>
          </p:cNvSpPr>
          <p:nvPr>
            <p:ph idx="1"/>
          </p:nvPr>
        </p:nvSpPr>
        <p:spPr>
          <a:xfrm>
            <a:off x="605285" y="1656837"/>
            <a:ext cx="9446698" cy="5230957"/>
          </a:xfrm>
        </p:spPr>
        <p:txBody>
          <a:bodyPr>
            <a:normAutofit/>
          </a:bodyPr>
          <a:lstStyle/>
          <a:p>
            <a:pPr lvl="0"/>
            <a:r>
              <a:rPr lang="en-US" sz="3840" dirty="0"/>
              <a:t>Informative Annex B of TSB-184-A contains the following guidance:</a:t>
            </a:r>
          </a:p>
          <a:p>
            <a:pPr lvl="1"/>
            <a:r>
              <a:rPr lang="en-US" sz="3360" dirty="0"/>
              <a:t>Connecting hardware having the required performance for mating and un-mating under the relevant levels of electrical power and load should be chosen</a:t>
            </a:r>
          </a:p>
          <a:p>
            <a:pPr lvl="1"/>
            <a:r>
              <a:rPr lang="en-US" sz="3360" dirty="0"/>
              <a:t>IEC 60512-99-001 is referenced as a suitable test schedule</a:t>
            </a:r>
          </a:p>
        </p:txBody>
      </p:sp>
      <p:pic>
        <p:nvPicPr>
          <p:cNvPr id="5" name="Picture 5"/>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b="50000"/>
          <a:stretch/>
        </p:blipFill>
        <p:spPr bwMode="auto">
          <a:xfrm>
            <a:off x="10452538" y="4183469"/>
            <a:ext cx="3566160" cy="2560320"/>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50000"/>
          <a:stretch/>
        </p:blipFill>
        <p:spPr bwMode="auto">
          <a:xfrm>
            <a:off x="10452538" y="1623149"/>
            <a:ext cx="3566160" cy="25603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330850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58F858B-B161-492D-97D6-DD81323C1BD3}"/>
              </a:ext>
            </a:extLst>
          </p:cNvPr>
          <p:cNvSpPr>
            <a:spLocks noGrp="1"/>
          </p:cNvSpPr>
          <p:nvPr>
            <p:ph type="title"/>
          </p:nvPr>
        </p:nvSpPr>
        <p:spPr>
          <a:xfrm>
            <a:off x="731837" y="125519"/>
            <a:ext cx="13166725" cy="1041400"/>
          </a:xfrm>
        </p:spPr>
        <p:txBody>
          <a:bodyPr>
            <a:normAutofit/>
          </a:bodyPr>
          <a:lstStyle/>
          <a:p>
            <a:r>
              <a:rPr lang="en-US" altLang="en-US" sz="5400" dirty="0">
                <a:latin typeface="+mn-lt"/>
                <a:cs typeface="Arial" panose="020B0604020202020204" pitchFamily="34" charset="0"/>
              </a:rPr>
              <a:t>Cabling Layout Selection</a:t>
            </a:r>
          </a:p>
        </p:txBody>
      </p:sp>
      <p:pic>
        <p:nvPicPr>
          <p:cNvPr id="10" name="Picture 9" descr="A picture containing object&#10;&#10;Description generated with very high confidence">
            <a:extLst>
              <a:ext uri="{FF2B5EF4-FFF2-40B4-BE49-F238E27FC236}">
                <a16:creationId xmlns:a16="http://schemas.microsoft.com/office/drawing/2014/main" id="{FB05D236-36AA-4F61-ACB8-2D6CEBDD0A79}"/>
              </a:ext>
            </a:extLst>
          </p:cNvPr>
          <p:cNvPicPr>
            <a:picLocks noChangeAspect="1"/>
          </p:cNvPicPr>
          <p:nvPr/>
        </p:nvPicPr>
        <p:blipFill rotWithShape="1">
          <a:blip r:embed="rId3">
            <a:extLst>
              <a:ext uri="{28A0092B-C50C-407E-A947-70E740481C1C}">
                <a14:useLocalDpi xmlns:a14="http://schemas.microsoft.com/office/drawing/2010/main"/>
              </a:ext>
            </a:extLst>
          </a:blip>
          <a:srcRect l="33477"/>
          <a:stretch/>
        </p:blipFill>
        <p:spPr>
          <a:xfrm>
            <a:off x="1889759" y="1166919"/>
            <a:ext cx="9474486" cy="6231038"/>
          </a:xfrm>
          <a:prstGeom prst="rect">
            <a:avLst/>
          </a:prstGeom>
        </p:spPr>
      </p:pic>
      <p:pic>
        <p:nvPicPr>
          <p:cNvPr id="4" name="Picture 3">
            <a:extLst>
              <a:ext uri="{FF2B5EF4-FFF2-40B4-BE49-F238E27FC236}">
                <a16:creationId xmlns:a16="http://schemas.microsoft.com/office/drawing/2014/main" id="{31769D85-10B8-409C-A18C-A1F4E445BA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8" t="27670" r="84555" b="41"/>
          <a:stretch/>
        </p:blipFill>
        <p:spPr>
          <a:xfrm>
            <a:off x="3896590" y="3380207"/>
            <a:ext cx="881149" cy="2780258"/>
          </a:xfrm>
          <a:prstGeom prst="rect">
            <a:avLst/>
          </a:prstGeom>
        </p:spPr>
      </p:pic>
      <p:pic>
        <p:nvPicPr>
          <p:cNvPr id="5" name="Picture 4">
            <a:extLst>
              <a:ext uri="{FF2B5EF4-FFF2-40B4-BE49-F238E27FC236}">
                <a16:creationId xmlns:a16="http://schemas.microsoft.com/office/drawing/2014/main" id="{17ABA1DE-B5EA-4B14-B968-A897207828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197" t="16788" r="65747" b="77849"/>
          <a:stretch/>
        </p:blipFill>
        <p:spPr>
          <a:xfrm>
            <a:off x="8247281" y="3557057"/>
            <a:ext cx="881149" cy="353386"/>
          </a:xfrm>
          <a:prstGeom prst="rect">
            <a:avLst/>
          </a:prstGeom>
        </p:spPr>
      </p:pic>
      <p:pic>
        <p:nvPicPr>
          <p:cNvPr id="6" name="Picture 5">
            <a:extLst>
              <a:ext uri="{FF2B5EF4-FFF2-40B4-BE49-F238E27FC236}">
                <a16:creationId xmlns:a16="http://schemas.microsoft.com/office/drawing/2014/main" id="{4EB1956C-1EC6-4DFC-8E28-AB8F77DB94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197" t="16788" r="65747" b="77849"/>
          <a:stretch/>
        </p:blipFill>
        <p:spPr>
          <a:xfrm rot="21056290">
            <a:off x="9535880" y="4178620"/>
            <a:ext cx="881149" cy="353386"/>
          </a:xfrm>
          <a:prstGeom prst="rect">
            <a:avLst/>
          </a:prstGeom>
        </p:spPr>
      </p:pic>
      <p:pic>
        <p:nvPicPr>
          <p:cNvPr id="7" name="Picture 6">
            <a:extLst>
              <a:ext uri="{FF2B5EF4-FFF2-40B4-BE49-F238E27FC236}">
                <a16:creationId xmlns:a16="http://schemas.microsoft.com/office/drawing/2014/main" id="{1BE9769D-DBDE-41E3-AF4D-946CF3491F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197" t="16788" r="65747" b="79502"/>
          <a:stretch/>
        </p:blipFill>
        <p:spPr>
          <a:xfrm>
            <a:off x="8314806" y="5561576"/>
            <a:ext cx="881149" cy="244495"/>
          </a:xfrm>
          <a:prstGeom prst="rect">
            <a:avLst/>
          </a:prstGeom>
        </p:spPr>
      </p:pic>
      <p:pic>
        <p:nvPicPr>
          <p:cNvPr id="8" name="Picture 7">
            <a:extLst>
              <a:ext uri="{FF2B5EF4-FFF2-40B4-BE49-F238E27FC236}">
                <a16:creationId xmlns:a16="http://schemas.microsoft.com/office/drawing/2014/main" id="{1CE79D2C-41AC-450B-9362-54CE0E4428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8" t="27670" r="84555" b="41"/>
          <a:stretch/>
        </p:blipFill>
        <p:spPr>
          <a:xfrm>
            <a:off x="11643358" y="3255515"/>
            <a:ext cx="920668" cy="2904950"/>
          </a:xfrm>
          <a:prstGeom prst="rect">
            <a:avLst/>
          </a:prstGeom>
        </p:spPr>
      </p:pic>
      <p:cxnSp>
        <p:nvCxnSpPr>
          <p:cNvPr id="3" name="Straight Connector 2">
            <a:extLst>
              <a:ext uri="{FF2B5EF4-FFF2-40B4-BE49-F238E27FC236}">
                <a16:creationId xmlns:a16="http://schemas.microsoft.com/office/drawing/2014/main" id="{A601EE82-F46E-4641-8BF0-E142C2EEF50D}"/>
              </a:ext>
            </a:extLst>
          </p:cNvPr>
          <p:cNvCxnSpPr>
            <a:cxnSpLocks/>
          </p:cNvCxnSpPr>
          <p:nvPr/>
        </p:nvCxnSpPr>
        <p:spPr>
          <a:xfrm flipH="1">
            <a:off x="10180319" y="4008118"/>
            <a:ext cx="1687001" cy="291158"/>
          </a:xfrm>
          <a:prstGeom prst="line">
            <a:avLst/>
          </a:prstGeom>
          <a:ln w="19050">
            <a:solidFill>
              <a:srgbClr val="00B0F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3203D612-5827-4203-ABA1-18B0EFBC10B2}"/>
              </a:ext>
            </a:extLst>
          </p:cNvPr>
          <p:cNvCxnSpPr>
            <a:cxnSpLocks/>
          </p:cNvCxnSpPr>
          <p:nvPr/>
        </p:nvCxnSpPr>
        <p:spPr>
          <a:xfrm flipH="1" flipV="1">
            <a:off x="8921362" y="3733750"/>
            <a:ext cx="2833337" cy="165478"/>
          </a:xfrm>
          <a:prstGeom prst="line">
            <a:avLst/>
          </a:prstGeom>
          <a:ln w="19050">
            <a:solidFill>
              <a:srgbClr val="00B0F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EA65F346-23D9-4B03-9FC3-23F3E40458F6}"/>
              </a:ext>
            </a:extLst>
          </p:cNvPr>
          <p:cNvCxnSpPr>
            <a:cxnSpLocks/>
            <a:endCxn id="7" idx="3"/>
          </p:cNvCxnSpPr>
          <p:nvPr/>
        </p:nvCxnSpPr>
        <p:spPr>
          <a:xfrm flipH="1">
            <a:off x="9195954" y="4169260"/>
            <a:ext cx="2558746" cy="1514563"/>
          </a:xfrm>
          <a:prstGeom prst="line">
            <a:avLst/>
          </a:prstGeom>
          <a:ln w="19050">
            <a:solidFill>
              <a:srgbClr val="00B0F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99694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C489A0-9508-4B1B-8AA6-747C169CCAF0}"/>
              </a:ext>
            </a:extLst>
          </p:cNvPr>
          <p:cNvSpPr>
            <a:spLocks noGrp="1"/>
          </p:cNvSpPr>
          <p:nvPr>
            <p:ph type="title"/>
          </p:nvPr>
        </p:nvSpPr>
        <p:spPr>
          <a:xfrm>
            <a:off x="1136945" y="379063"/>
            <a:ext cx="11374078" cy="762002"/>
          </a:xfrm>
        </p:spPr>
        <p:txBody>
          <a:bodyPr/>
          <a:lstStyle/>
          <a:p>
            <a:r>
              <a:rPr lang="en-US" sz="5400" dirty="0"/>
              <a:t>Node Centric vs. Fixture Centric</a:t>
            </a:r>
          </a:p>
        </p:txBody>
      </p:sp>
      <p:sp>
        <p:nvSpPr>
          <p:cNvPr id="4" name="TextBox 3">
            <a:extLst>
              <a:ext uri="{FF2B5EF4-FFF2-40B4-BE49-F238E27FC236}">
                <a16:creationId xmlns:a16="http://schemas.microsoft.com/office/drawing/2014/main" id="{7A30D930-F82C-48B0-9E45-EA7ED01BC6DD}"/>
              </a:ext>
            </a:extLst>
          </p:cNvPr>
          <p:cNvSpPr txBox="1"/>
          <p:nvPr/>
        </p:nvSpPr>
        <p:spPr>
          <a:xfrm>
            <a:off x="235406" y="1690734"/>
            <a:ext cx="13177155" cy="2271391"/>
          </a:xfrm>
          <a:prstGeom prst="rect">
            <a:avLst/>
          </a:prstGeom>
          <a:noFill/>
        </p:spPr>
        <p:txBody>
          <a:bodyPr wrap="square" rtlCol="0">
            <a:spAutoFit/>
          </a:bodyPr>
          <a:lstStyle/>
          <a:p>
            <a:pPr algn="ctr"/>
            <a:r>
              <a:rPr lang="en-US" sz="3360" b="1" dirty="0">
                <a:cs typeface="Arial" panose="020B0604020202020204" pitchFamily="34" charset="0"/>
              </a:rPr>
              <a:t>Fixture Centric</a:t>
            </a:r>
          </a:p>
          <a:p>
            <a:pPr algn="ctr"/>
            <a:r>
              <a:rPr lang="en-US" sz="2160" u="sng" dirty="0">
                <a:cs typeface="Arial" panose="020B0604020202020204" pitchFamily="34" charset="0"/>
              </a:rPr>
              <a:t>One to One</a:t>
            </a:r>
          </a:p>
          <a:p>
            <a:pPr algn="ctr"/>
            <a:r>
              <a:rPr lang="en-US" sz="2160" dirty="0">
                <a:cs typeface="Arial" panose="020B0604020202020204" pitchFamily="34" charset="0"/>
              </a:rPr>
              <a:t>More Powered Ports</a:t>
            </a:r>
          </a:p>
          <a:p>
            <a:pPr algn="ctr"/>
            <a:r>
              <a:rPr lang="en-US" sz="2160" dirty="0">
                <a:cs typeface="Arial" panose="020B0604020202020204" pitchFamily="34" charset="0"/>
              </a:rPr>
              <a:t>More Costly</a:t>
            </a:r>
          </a:p>
          <a:p>
            <a:pPr marL="891541" lvl="1" indent="-342901" algn="ctr">
              <a:buFontTx/>
              <a:buChar char="-"/>
            </a:pPr>
            <a:endParaRPr lang="en-US" sz="2160" b="1" dirty="0">
              <a:cs typeface="Arial" panose="020B0604020202020204" pitchFamily="34" charset="0"/>
            </a:endParaRPr>
          </a:p>
          <a:p>
            <a:pPr algn="ctr"/>
            <a:endParaRPr lang="en-US" sz="2160" dirty="0">
              <a:cs typeface="Arial" panose="020B0604020202020204" pitchFamily="34" charset="0"/>
            </a:endParaRPr>
          </a:p>
        </p:txBody>
      </p:sp>
      <p:sp>
        <p:nvSpPr>
          <p:cNvPr id="5" name="Rounded Rectangle 2">
            <a:extLst>
              <a:ext uri="{FF2B5EF4-FFF2-40B4-BE49-F238E27FC236}">
                <a16:creationId xmlns:a16="http://schemas.microsoft.com/office/drawing/2014/main" id="{978B6F4A-7784-4D1F-A11C-92AAF28A5BFF}"/>
              </a:ext>
            </a:extLst>
          </p:cNvPr>
          <p:cNvSpPr/>
          <p:nvPr/>
        </p:nvSpPr>
        <p:spPr>
          <a:xfrm>
            <a:off x="2715267" y="1954781"/>
            <a:ext cx="1665514" cy="1169419"/>
          </a:xfrm>
          <a:prstGeom prst="roundRect">
            <a:avLst/>
          </a:prstGeom>
          <a:solidFill>
            <a:schemeClr val="bg1">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60" dirty="0">
                <a:latin typeface="Arial" panose="020B0604020202020204" pitchFamily="34" charset="0"/>
                <a:cs typeface="Arial" panose="020B0604020202020204" pitchFamily="34" charset="0"/>
              </a:rPr>
              <a:t>1:1</a:t>
            </a:r>
          </a:p>
        </p:txBody>
      </p:sp>
      <p:sp>
        <p:nvSpPr>
          <p:cNvPr id="6" name="Rounded Rectangle 12">
            <a:extLst>
              <a:ext uri="{FF2B5EF4-FFF2-40B4-BE49-F238E27FC236}">
                <a16:creationId xmlns:a16="http://schemas.microsoft.com/office/drawing/2014/main" id="{F13AEE39-FF15-4233-94CB-5BB95C4426E6}"/>
              </a:ext>
            </a:extLst>
          </p:cNvPr>
          <p:cNvSpPr/>
          <p:nvPr/>
        </p:nvSpPr>
        <p:spPr>
          <a:xfrm>
            <a:off x="2715266" y="4448264"/>
            <a:ext cx="1856733" cy="1169419"/>
          </a:xfrm>
          <a:prstGeom prst="roundRect">
            <a:avLst/>
          </a:prstGeom>
          <a:solidFill>
            <a:schemeClr val="bg1">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60" dirty="0">
                <a:latin typeface="Arial" panose="020B0604020202020204" pitchFamily="34" charset="0"/>
                <a:cs typeface="Arial" panose="020B0604020202020204" pitchFamily="34" charset="0"/>
              </a:rPr>
              <a:t>1:N*</a:t>
            </a:r>
          </a:p>
        </p:txBody>
      </p:sp>
      <p:sp>
        <p:nvSpPr>
          <p:cNvPr id="7" name="TextBox 6">
            <a:extLst>
              <a:ext uri="{FF2B5EF4-FFF2-40B4-BE49-F238E27FC236}">
                <a16:creationId xmlns:a16="http://schemas.microsoft.com/office/drawing/2014/main" id="{8C1507DF-72C3-43AB-B43D-F63C07B2C6F9}"/>
              </a:ext>
            </a:extLst>
          </p:cNvPr>
          <p:cNvSpPr txBox="1"/>
          <p:nvPr/>
        </p:nvSpPr>
        <p:spPr>
          <a:xfrm>
            <a:off x="8330211" y="5032973"/>
            <a:ext cx="3456384" cy="978729"/>
          </a:xfrm>
          <a:prstGeom prst="rect">
            <a:avLst/>
          </a:prstGeom>
          <a:noFill/>
        </p:spPr>
        <p:txBody>
          <a:bodyPr wrap="square" rtlCol="0">
            <a:spAutoFit/>
          </a:bodyPr>
          <a:lstStyle/>
          <a:p>
            <a:pPr algn="ctr" defTabSz="1097280">
              <a:defRPr/>
            </a:pPr>
            <a:r>
              <a:rPr lang="en-US" sz="1920" dirty="0">
                <a:solidFill>
                  <a:prstClr val="black"/>
                </a:solidFill>
                <a:cs typeface="Arial" panose="020B0604020202020204" pitchFamily="34" charset="0"/>
              </a:rPr>
              <a:t>*</a:t>
            </a:r>
            <a:r>
              <a:rPr lang="en-US" sz="1920" i="1" dirty="0">
                <a:solidFill>
                  <a:prstClr val="black"/>
                </a:solidFill>
                <a:cs typeface="Arial" panose="020B0604020202020204" pitchFamily="34" charset="0"/>
              </a:rPr>
              <a:t>Where N fixture(s) power requirements are less than the supplied PoE power</a:t>
            </a:r>
          </a:p>
        </p:txBody>
      </p:sp>
      <p:sp>
        <p:nvSpPr>
          <p:cNvPr id="8" name="TextBox 7">
            <a:extLst>
              <a:ext uri="{FF2B5EF4-FFF2-40B4-BE49-F238E27FC236}">
                <a16:creationId xmlns:a16="http://schemas.microsoft.com/office/drawing/2014/main" id="{CF366003-27A7-4BC6-BB45-AEF87835838A}"/>
              </a:ext>
            </a:extLst>
          </p:cNvPr>
          <p:cNvSpPr txBox="1"/>
          <p:nvPr/>
        </p:nvSpPr>
        <p:spPr>
          <a:xfrm>
            <a:off x="3207126" y="3962400"/>
            <a:ext cx="6851277" cy="1938992"/>
          </a:xfrm>
          <a:prstGeom prst="rect">
            <a:avLst/>
          </a:prstGeom>
          <a:noFill/>
        </p:spPr>
        <p:txBody>
          <a:bodyPr wrap="square" rtlCol="0">
            <a:spAutoFit/>
          </a:bodyPr>
          <a:lstStyle/>
          <a:p>
            <a:pPr marL="891541" lvl="1" indent="-342901" algn="ctr">
              <a:buFontTx/>
              <a:buChar char="-"/>
            </a:pPr>
            <a:endParaRPr lang="en-US" sz="2160" b="1" dirty="0">
              <a:cs typeface="Arial" panose="020B0604020202020204" pitchFamily="34" charset="0"/>
            </a:endParaRPr>
          </a:p>
          <a:p>
            <a:pPr algn="ctr"/>
            <a:r>
              <a:rPr lang="en-US" sz="3360" b="1" dirty="0">
                <a:cs typeface="Arial" panose="020B0604020202020204" pitchFamily="34" charset="0"/>
              </a:rPr>
              <a:t>Node Centric</a:t>
            </a:r>
          </a:p>
          <a:p>
            <a:pPr algn="ctr"/>
            <a:r>
              <a:rPr lang="en-US" sz="2160" u="sng" dirty="0">
                <a:cs typeface="Arial" panose="020B0604020202020204" pitchFamily="34" charset="0"/>
              </a:rPr>
              <a:t>One to Many</a:t>
            </a:r>
          </a:p>
          <a:p>
            <a:pPr algn="ctr"/>
            <a:r>
              <a:rPr lang="en-US" sz="2160" dirty="0">
                <a:cs typeface="Arial" panose="020B0604020202020204" pitchFamily="34" charset="0"/>
              </a:rPr>
              <a:t>Less Powered Ports</a:t>
            </a:r>
          </a:p>
          <a:p>
            <a:pPr algn="ctr"/>
            <a:r>
              <a:rPr lang="en-US" sz="2160" dirty="0">
                <a:cs typeface="Arial" panose="020B0604020202020204" pitchFamily="34" charset="0"/>
              </a:rPr>
              <a:t>Less Expensive</a:t>
            </a:r>
          </a:p>
        </p:txBody>
      </p:sp>
    </p:spTree>
    <p:extLst>
      <p:ext uri="{BB962C8B-B14F-4D97-AF65-F5344CB8AC3E}">
        <p14:creationId xmlns:p14="http://schemas.microsoft.com/office/powerpoint/2010/main" val="407619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C78E-56FE-4769-984B-A4C7429AF102}"/>
              </a:ext>
            </a:extLst>
          </p:cNvPr>
          <p:cNvSpPr>
            <a:spLocks noGrp="1"/>
          </p:cNvSpPr>
          <p:nvPr>
            <p:ph type="title"/>
          </p:nvPr>
        </p:nvSpPr>
        <p:spPr/>
        <p:txBody>
          <a:bodyPr/>
          <a:lstStyle/>
          <a:p>
            <a:r>
              <a:rPr lang="en-US" sz="4800" dirty="0"/>
              <a:t>Example: Centralized Cabling – Fixture Centric</a:t>
            </a:r>
          </a:p>
        </p:txBody>
      </p:sp>
      <p:pic>
        <p:nvPicPr>
          <p:cNvPr id="7" name="Content Placeholder 6">
            <a:extLst>
              <a:ext uri="{FF2B5EF4-FFF2-40B4-BE49-F238E27FC236}">
                <a16:creationId xmlns:a16="http://schemas.microsoft.com/office/drawing/2014/main" id="{E5DC0B62-41AF-4474-BE95-4DBE93C438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6335" y="1490662"/>
            <a:ext cx="8401690" cy="6205538"/>
          </a:xfrm>
        </p:spPr>
      </p:pic>
    </p:spTree>
    <p:extLst>
      <p:ext uri="{BB962C8B-B14F-4D97-AF65-F5344CB8AC3E}">
        <p14:creationId xmlns:p14="http://schemas.microsoft.com/office/powerpoint/2010/main" val="2272648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C78E-56FE-4769-984B-A4C7429AF102}"/>
              </a:ext>
            </a:extLst>
          </p:cNvPr>
          <p:cNvSpPr>
            <a:spLocks noGrp="1"/>
          </p:cNvSpPr>
          <p:nvPr>
            <p:ph type="title"/>
          </p:nvPr>
        </p:nvSpPr>
        <p:spPr/>
        <p:txBody>
          <a:bodyPr/>
          <a:lstStyle/>
          <a:p>
            <a:r>
              <a:rPr lang="en-US" sz="4800" dirty="0"/>
              <a:t>Example: Centralized Cabling – Node Centric</a:t>
            </a:r>
          </a:p>
        </p:txBody>
      </p:sp>
      <p:pic>
        <p:nvPicPr>
          <p:cNvPr id="5" name="Content Placeholder 4">
            <a:extLst>
              <a:ext uri="{FF2B5EF4-FFF2-40B4-BE49-F238E27FC236}">
                <a16:creationId xmlns:a16="http://schemas.microsoft.com/office/drawing/2014/main" id="{93E70E4A-9810-45F3-AFC5-6BB2796FEA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484490"/>
            <a:ext cx="8686800" cy="6342742"/>
          </a:xfrm>
        </p:spPr>
      </p:pic>
    </p:spTree>
    <p:extLst>
      <p:ext uri="{BB962C8B-B14F-4D97-AF65-F5344CB8AC3E}">
        <p14:creationId xmlns:p14="http://schemas.microsoft.com/office/powerpoint/2010/main" val="3341984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82D48D-160D-4D6A-8080-A845948821DE}"/>
              </a:ext>
            </a:extLst>
          </p:cNvPr>
          <p:cNvSpPr>
            <a:spLocks noGrp="1"/>
          </p:cNvSpPr>
          <p:nvPr>
            <p:ph type="title"/>
          </p:nvPr>
        </p:nvSpPr>
        <p:spPr/>
        <p:txBody>
          <a:bodyPr/>
          <a:lstStyle/>
          <a:p>
            <a:r>
              <a:rPr lang="en-US" sz="4800" dirty="0"/>
              <a:t>Example: Centralized Zone – Fixture Centric</a:t>
            </a:r>
          </a:p>
        </p:txBody>
      </p:sp>
      <p:pic>
        <p:nvPicPr>
          <p:cNvPr id="2050" name="Picture 6">
            <a:extLst>
              <a:ext uri="{FF2B5EF4-FFF2-40B4-BE49-F238E27FC236}">
                <a16:creationId xmlns:a16="http://schemas.microsoft.com/office/drawing/2014/main" id="{2B4ECA77-55C2-4F8E-966C-0F788A212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86034"/>
            <a:ext cx="8839200" cy="664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100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C78E-56FE-4769-984B-A4C7429AF102}"/>
              </a:ext>
            </a:extLst>
          </p:cNvPr>
          <p:cNvSpPr>
            <a:spLocks noGrp="1"/>
          </p:cNvSpPr>
          <p:nvPr>
            <p:ph type="title"/>
          </p:nvPr>
        </p:nvSpPr>
        <p:spPr/>
        <p:txBody>
          <a:bodyPr/>
          <a:lstStyle/>
          <a:p>
            <a:r>
              <a:rPr lang="en-US" sz="4800" dirty="0"/>
              <a:t>Example: De-centralized – Zone Node Centric</a:t>
            </a:r>
          </a:p>
        </p:txBody>
      </p:sp>
      <p:pic>
        <p:nvPicPr>
          <p:cNvPr id="6" name="Picture 5">
            <a:extLst>
              <a:ext uri="{FF2B5EF4-FFF2-40B4-BE49-F238E27FC236}">
                <a16:creationId xmlns:a16="http://schemas.microsoft.com/office/drawing/2014/main" id="{EC313783-FC14-48BE-A353-7430A863EC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3700" y="1488065"/>
            <a:ext cx="8763000" cy="6589135"/>
          </a:xfrm>
          <a:prstGeom prst="rect">
            <a:avLst/>
          </a:prstGeom>
        </p:spPr>
      </p:pic>
    </p:spTree>
    <p:extLst>
      <p:ext uri="{BB962C8B-B14F-4D97-AF65-F5344CB8AC3E}">
        <p14:creationId xmlns:p14="http://schemas.microsoft.com/office/powerpoint/2010/main" val="2859152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6248400" y="1574837"/>
            <a:ext cx="8382000" cy="6326365"/>
          </a:xfrm>
        </p:spPr>
        <p:txBody>
          <a:bodyPr>
            <a:noAutofit/>
          </a:bodyPr>
          <a:lstStyle/>
          <a:p>
            <a:pPr>
              <a:lnSpc>
                <a:spcPts val="3200"/>
              </a:lnSpc>
              <a:spcBef>
                <a:spcPts val="2880"/>
              </a:spcBef>
              <a:buClr>
                <a:srgbClr val="92D050"/>
              </a:buClr>
              <a:buFont typeface="Wingdings" panose="05000000000000000000" pitchFamily="2" charset="2"/>
              <a:buChar char="ü"/>
            </a:pPr>
            <a:r>
              <a:rPr lang="en-GB" sz="3000" dirty="0"/>
              <a:t>Increasing numbers of IB applications will run over a low- voltage cabling platform</a:t>
            </a:r>
          </a:p>
          <a:p>
            <a:pPr>
              <a:lnSpc>
                <a:spcPts val="3200"/>
              </a:lnSpc>
              <a:spcBef>
                <a:spcPts val="2880"/>
              </a:spcBef>
              <a:buClr>
                <a:srgbClr val="92D050"/>
              </a:buClr>
              <a:buFont typeface="Wingdings" panose="05000000000000000000" pitchFamily="2" charset="2"/>
              <a:buChar char="ü"/>
            </a:pPr>
            <a:r>
              <a:rPr lang="en-GB" sz="3000" dirty="0"/>
              <a:t>Know the resources, codes and standards to help you design your infrastructure</a:t>
            </a:r>
          </a:p>
          <a:p>
            <a:pPr>
              <a:lnSpc>
                <a:spcPts val="3200"/>
              </a:lnSpc>
              <a:spcBef>
                <a:spcPts val="2880"/>
              </a:spcBef>
              <a:buClr>
                <a:srgbClr val="92D050"/>
              </a:buClr>
              <a:buFont typeface="Wingdings" panose="05000000000000000000" pitchFamily="2" charset="2"/>
              <a:buChar char="ü"/>
            </a:pPr>
            <a:r>
              <a:rPr lang="en-GB" sz="3000" dirty="0"/>
              <a:t>Zone cabling and modular plug terminations have a role</a:t>
            </a:r>
          </a:p>
          <a:p>
            <a:pPr>
              <a:lnSpc>
                <a:spcPts val="3200"/>
              </a:lnSpc>
              <a:spcBef>
                <a:spcPts val="2880"/>
              </a:spcBef>
              <a:buClr>
                <a:srgbClr val="92D050"/>
              </a:buClr>
              <a:buFont typeface="Wingdings" panose="05000000000000000000" pitchFamily="2" charset="2"/>
              <a:buChar char="ü"/>
            </a:pPr>
            <a:r>
              <a:rPr lang="en-GB" sz="3000" dirty="0"/>
              <a:t>Remote powering places increased demands on network cabling systems</a:t>
            </a:r>
          </a:p>
          <a:p>
            <a:pPr>
              <a:lnSpc>
                <a:spcPts val="3200"/>
              </a:lnSpc>
              <a:spcBef>
                <a:spcPts val="2880"/>
              </a:spcBef>
              <a:buClr>
                <a:srgbClr val="92D050"/>
              </a:buClr>
              <a:buFont typeface="Wingdings" panose="05000000000000000000" pitchFamily="2" charset="2"/>
              <a:buChar char="ü"/>
            </a:pPr>
            <a:r>
              <a:rPr lang="en-GB" sz="3000" dirty="0"/>
              <a:t>Design according to proper device coverage area</a:t>
            </a:r>
          </a:p>
        </p:txBody>
      </p:sp>
      <p:pic>
        <p:nvPicPr>
          <p:cNvPr id="5" name="Picture 4">
            <a:extLst>
              <a:ext uri="{FF2B5EF4-FFF2-40B4-BE49-F238E27FC236}">
                <a16:creationId xmlns:a16="http://schemas.microsoft.com/office/drawing/2014/main" id="{C48BD397-A3B4-4DA8-891E-7DEDD4D48D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6" r="-5" b="-5"/>
          <a:stretch/>
        </p:blipFill>
        <p:spPr bwMode="auto">
          <a:xfrm>
            <a:off x="-1" y="0"/>
            <a:ext cx="6019801" cy="63263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0"/>
          <p:cNvSpPr>
            <a:spLocks noGrp="1"/>
          </p:cNvSpPr>
          <p:nvPr>
            <p:ph type="title"/>
          </p:nvPr>
        </p:nvSpPr>
        <p:spPr>
          <a:xfrm>
            <a:off x="5638800" y="-304800"/>
            <a:ext cx="9221982" cy="1845746"/>
          </a:xfrm>
        </p:spPr>
        <p:txBody>
          <a:bodyPr>
            <a:normAutofit/>
          </a:bodyPr>
          <a:lstStyle/>
          <a:p>
            <a:r>
              <a:rPr lang="en-US" dirty="0"/>
              <a:t>Summary</a:t>
            </a:r>
          </a:p>
        </p:txBody>
      </p:sp>
    </p:spTree>
    <p:extLst>
      <p:ext uri="{BB962C8B-B14F-4D97-AF65-F5344CB8AC3E}">
        <p14:creationId xmlns:p14="http://schemas.microsoft.com/office/powerpoint/2010/main" val="228425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up)">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7595" y="663686"/>
            <a:ext cx="10972800" cy="2865120"/>
          </a:xfrm>
        </p:spPr>
        <p:txBody>
          <a:bodyPr/>
          <a:lstStyle/>
          <a:p>
            <a:r>
              <a:rPr lang="en-US" dirty="0"/>
              <a:t>Thank You</a:t>
            </a:r>
          </a:p>
        </p:txBody>
      </p:sp>
      <p:sp>
        <p:nvSpPr>
          <p:cNvPr id="3" name="Subtitle 2"/>
          <p:cNvSpPr>
            <a:spLocks noGrp="1"/>
          </p:cNvSpPr>
          <p:nvPr>
            <p:ph type="subTitle" idx="1"/>
          </p:nvPr>
        </p:nvSpPr>
        <p:spPr>
          <a:xfrm>
            <a:off x="869483" y="4527076"/>
            <a:ext cx="10972800" cy="1986915"/>
          </a:xfrm>
        </p:spPr>
        <p:txBody>
          <a:bodyPr>
            <a:noAutofit/>
          </a:bodyPr>
          <a:lstStyle/>
          <a:p>
            <a:r>
              <a:rPr lang="en-US" sz="4480" dirty="0">
                <a:solidFill>
                  <a:schemeClr val="tx1">
                    <a:lumMod val="65000"/>
                    <a:lumOff val="35000"/>
                  </a:schemeClr>
                </a:solidFill>
              </a:rPr>
              <a:t>Carol Everett Oliver, RCDD, ESS</a:t>
            </a:r>
          </a:p>
          <a:p>
            <a:r>
              <a:rPr lang="en-US" sz="4000" i="1" dirty="0">
                <a:solidFill>
                  <a:schemeClr val="tx1">
                    <a:lumMod val="65000"/>
                    <a:lumOff val="35000"/>
                  </a:schemeClr>
                </a:solidFill>
              </a:rPr>
              <a:t>Carol.Everett.oliver@gmail.com</a:t>
            </a:r>
          </a:p>
        </p:txBody>
      </p:sp>
      <p:pic>
        <p:nvPicPr>
          <p:cNvPr id="4" name="Picture 3">
            <a:extLst>
              <a:ext uri="{FF2B5EF4-FFF2-40B4-BE49-F238E27FC236}">
                <a16:creationId xmlns:a16="http://schemas.microsoft.com/office/drawing/2014/main" id="{0CD31DD3-E336-41D7-9F24-CB4537F69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2081" y="269318"/>
            <a:ext cx="5640405" cy="5251216"/>
          </a:xfrm>
          <a:prstGeom prst="rect">
            <a:avLst/>
          </a:prstGeom>
        </p:spPr>
      </p:pic>
    </p:spTree>
    <p:custDataLst>
      <p:tags r:id="rId1"/>
    </p:custDataLst>
    <p:extLst>
      <p:ext uri="{BB962C8B-B14F-4D97-AF65-F5344CB8AC3E}">
        <p14:creationId xmlns:p14="http://schemas.microsoft.com/office/powerpoint/2010/main" val="23982798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69208-45B3-4D29-9D45-C8365AC9DA52}"/>
              </a:ext>
            </a:extLst>
          </p:cNvPr>
          <p:cNvSpPr>
            <a:spLocks noGrp="1"/>
          </p:cNvSpPr>
          <p:nvPr>
            <p:ph type="title" idx="4294967295"/>
          </p:nvPr>
        </p:nvSpPr>
        <p:spPr>
          <a:xfrm>
            <a:off x="-1447800" y="263484"/>
            <a:ext cx="13579803" cy="762002"/>
          </a:xfrm>
        </p:spPr>
        <p:txBody>
          <a:bodyPr>
            <a:noAutofit/>
          </a:bodyPr>
          <a:lstStyle/>
          <a:p>
            <a:r>
              <a:rPr lang="en-US" sz="5760" dirty="0"/>
              <a:t>Intelligent Building Standards</a:t>
            </a:r>
          </a:p>
        </p:txBody>
      </p:sp>
      <p:sp>
        <p:nvSpPr>
          <p:cNvPr id="4" name="Slide Number Placeholder 2">
            <a:extLst>
              <a:ext uri="{FF2B5EF4-FFF2-40B4-BE49-F238E27FC236}">
                <a16:creationId xmlns:a16="http://schemas.microsoft.com/office/drawing/2014/main" id="{0A067E8C-EE90-48FE-A43B-338D8A1A0006}"/>
              </a:ext>
            </a:extLst>
          </p:cNvPr>
          <p:cNvSpPr txBox="1">
            <a:spLocks/>
          </p:cNvSpPr>
          <p:nvPr/>
        </p:nvSpPr>
        <p:spPr>
          <a:xfrm>
            <a:off x="13682982" y="7942581"/>
            <a:ext cx="947419" cy="43941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ED4B66E5-1AC5-4F09-8C02-5263A4AD3DF3}" type="slidenum">
              <a:rPr lang="en-US" sz="2160">
                <a:solidFill>
                  <a:schemeClr val="bg1"/>
                </a:solidFill>
              </a:rPr>
              <a:pPr algn="ctr"/>
              <a:t>5</a:t>
            </a:fld>
            <a:endParaRPr lang="en-US" sz="2160" dirty="0">
              <a:solidFill>
                <a:schemeClr val="bg1"/>
              </a:solidFill>
            </a:endParaRPr>
          </a:p>
        </p:txBody>
      </p:sp>
      <p:pic>
        <p:nvPicPr>
          <p:cNvPr id="47" name="Picture 46">
            <a:extLst>
              <a:ext uri="{FF2B5EF4-FFF2-40B4-BE49-F238E27FC236}">
                <a16:creationId xmlns:a16="http://schemas.microsoft.com/office/drawing/2014/main" id="{AE14A809-59AC-43C3-8298-569503EEF1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740" y="2705415"/>
            <a:ext cx="651266" cy="1714867"/>
          </a:xfrm>
          <a:prstGeom prst="rect">
            <a:avLst/>
          </a:prstGeom>
        </p:spPr>
      </p:pic>
      <p:pic>
        <p:nvPicPr>
          <p:cNvPr id="53" name="Picture 52">
            <a:extLst>
              <a:ext uri="{FF2B5EF4-FFF2-40B4-BE49-F238E27FC236}">
                <a16:creationId xmlns:a16="http://schemas.microsoft.com/office/drawing/2014/main" id="{7E006A9F-50A4-42A2-9613-BCFB0E7F970B}"/>
              </a:ext>
            </a:extLst>
          </p:cNvPr>
          <p:cNvPicPr>
            <a:picLocks noChangeAspect="1"/>
          </p:cNvPicPr>
          <p:nvPr/>
        </p:nvPicPr>
        <p:blipFill>
          <a:blip r:embed="rId5" cstate="print">
            <a:extLst>
              <a:ext uri="{28A0092B-C50C-407E-A947-70E740481C1C}">
                <a14:useLocalDpi xmlns:a14="http://schemas.microsoft.com/office/drawing/2010/main" val="0"/>
              </a:ext>
            </a:extLst>
          </a:blip>
          <a:srcRect l="-107331" t="-18410" r="-107332" b="15658"/>
          <a:stretch>
            <a:fillRect/>
          </a:stretch>
        </p:blipFill>
        <p:spPr>
          <a:xfrm>
            <a:off x="8647197" y="160565"/>
            <a:ext cx="2096982" cy="2037840"/>
          </a:xfrm>
          <a:custGeom>
            <a:avLst/>
            <a:gdLst>
              <a:gd name="connsiteX0" fmla="*/ 655307 w 1310614"/>
              <a:gd name="connsiteY0" fmla="*/ 0 h 1273650"/>
              <a:gd name="connsiteX1" fmla="*/ 1310614 w 1310614"/>
              <a:gd name="connsiteY1" fmla="*/ 655307 h 1273650"/>
              <a:gd name="connsiteX2" fmla="*/ 910382 w 1310614"/>
              <a:gd name="connsiteY2" fmla="*/ 1259117 h 1273650"/>
              <a:gd name="connsiteX3" fmla="*/ 863562 w 1310614"/>
              <a:gd name="connsiteY3" fmla="*/ 1273650 h 1273650"/>
              <a:gd name="connsiteX4" fmla="*/ 863562 w 1310614"/>
              <a:gd name="connsiteY4" fmla="*/ 228199 h 1273650"/>
              <a:gd name="connsiteX5" fmla="*/ 447049 w 1310614"/>
              <a:gd name="connsiteY5" fmla="*/ 228199 h 1273650"/>
              <a:gd name="connsiteX6" fmla="*/ 447049 w 1310614"/>
              <a:gd name="connsiteY6" fmla="*/ 1273650 h 1273650"/>
              <a:gd name="connsiteX7" fmla="*/ 400232 w 1310614"/>
              <a:gd name="connsiteY7" fmla="*/ 1259117 h 1273650"/>
              <a:gd name="connsiteX8" fmla="*/ 0 w 1310614"/>
              <a:gd name="connsiteY8" fmla="*/ 655307 h 1273650"/>
              <a:gd name="connsiteX9" fmla="*/ 655307 w 1310614"/>
              <a:gd name="connsiteY9" fmla="*/ 0 h 127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14" h="1273650">
                <a:moveTo>
                  <a:pt x="655307" y="0"/>
                </a:moveTo>
                <a:cubicBezTo>
                  <a:pt x="1017223" y="0"/>
                  <a:pt x="1310614" y="293391"/>
                  <a:pt x="1310614" y="655307"/>
                </a:cubicBezTo>
                <a:cubicBezTo>
                  <a:pt x="1310614" y="926744"/>
                  <a:pt x="1145582" y="1159636"/>
                  <a:pt x="910382" y="1259117"/>
                </a:cubicBezTo>
                <a:lnTo>
                  <a:pt x="863562" y="1273650"/>
                </a:lnTo>
                <a:lnTo>
                  <a:pt x="863562" y="228199"/>
                </a:lnTo>
                <a:lnTo>
                  <a:pt x="447049" y="228199"/>
                </a:lnTo>
                <a:lnTo>
                  <a:pt x="447049" y="1273650"/>
                </a:lnTo>
                <a:lnTo>
                  <a:pt x="400232" y="1259117"/>
                </a:lnTo>
                <a:cubicBezTo>
                  <a:pt x="165032" y="1159636"/>
                  <a:pt x="0" y="926744"/>
                  <a:pt x="0" y="655307"/>
                </a:cubicBezTo>
                <a:cubicBezTo>
                  <a:pt x="0" y="293391"/>
                  <a:pt x="293391" y="0"/>
                  <a:pt x="655307" y="0"/>
                </a:cubicBezTo>
                <a:close/>
              </a:path>
            </a:pathLst>
          </a:custGeom>
        </p:spPr>
      </p:pic>
      <p:pic>
        <p:nvPicPr>
          <p:cNvPr id="52" name="Picture 51">
            <a:extLst>
              <a:ext uri="{FF2B5EF4-FFF2-40B4-BE49-F238E27FC236}">
                <a16:creationId xmlns:a16="http://schemas.microsoft.com/office/drawing/2014/main" id="{DBA9DC25-9E3E-452D-AA91-C4878D16A160}"/>
              </a:ext>
            </a:extLst>
          </p:cNvPr>
          <p:cNvPicPr>
            <a:picLocks noChangeAspect="1"/>
          </p:cNvPicPr>
          <p:nvPr/>
        </p:nvPicPr>
        <p:blipFill>
          <a:blip r:embed="rId5" cstate="print">
            <a:extLst>
              <a:ext uri="{28A0092B-C50C-407E-A947-70E740481C1C}">
                <a14:useLocalDpi xmlns:a14="http://schemas.microsoft.com/office/drawing/2010/main" val="0"/>
              </a:ext>
            </a:extLst>
          </a:blip>
          <a:srcRect t="84342"/>
          <a:stretch>
            <a:fillRect/>
          </a:stretch>
        </p:blipFill>
        <p:spPr>
          <a:xfrm>
            <a:off x="9362478" y="2513366"/>
            <a:ext cx="666421" cy="310542"/>
          </a:xfrm>
          <a:custGeom>
            <a:avLst/>
            <a:gdLst>
              <a:gd name="connsiteX0" fmla="*/ 0 w 416513"/>
              <a:gd name="connsiteY0" fmla="*/ 0 h 194089"/>
              <a:gd name="connsiteX1" fmla="*/ 76191 w 416513"/>
              <a:gd name="connsiteY1" fmla="*/ 23650 h 194089"/>
              <a:gd name="connsiteX2" fmla="*/ 208258 w 416513"/>
              <a:gd name="connsiteY2" fmla="*/ 36964 h 194089"/>
              <a:gd name="connsiteX3" fmla="*/ 340325 w 416513"/>
              <a:gd name="connsiteY3" fmla="*/ 23650 h 194089"/>
              <a:gd name="connsiteX4" fmla="*/ 416513 w 416513"/>
              <a:gd name="connsiteY4" fmla="*/ 0 h 194089"/>
              <a:gd name="connsiteX5" fmla="*/ 416513 w 416513"/>
              <a:gd name="connsiteY5" fmla="*/ 194089 h 194089"/>
              <a:gd name="connsiteX6" fmla="*/ 0 w 416513"/>
              <a:gd name="connsiteY6" fmla="*/ 194089 h 194089"/>
              <a:gd name="connsiteX7" fmla="*/ 0 w 416513"/>
              <a:gd name="connsiteY7" fmla="*/ 0 h 19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13" h="194089">
                <a:moveTo>
                  <a:pt x="0" y="0"/>
                </a:moveTo>
                <a:lnTo>
                  <a:pt x="76191" y="23650"/>
                </a:lnTo>
                <a:cubicBezTo>
                  <a:pt x="118850" y="32380"/>
                  <a:pt x="163019" y="36964"/>
                  <a:pt x="208258" y="36964"/>
                </a:cubicBezTo>
                <a:cubicBezTo>
                  <a:pt x="253498" y="36964"/>
                  <a:pt x="297667" y="32380"/>
                  <a:pt x="340325" y="23650"/>
                </a:cubicBezTo>
                <a:lnTo>
                  <a:pt x="416513" y="0"/>
                </a:lnTo>
                <a:lnTo>
                  <a:pt x="416513" y="194089"/>
                </a:lnTo>
                <a:lnTo>
                  <a:pt x="0" y="194089"/>
                </a:lnTo>
                <a:lnTo>
                  <a:pt x="0" y="0"/>
                </a:lnTo>
                <a:close/>
              </a:path>
            </a:pathLst>
          </a:custGeom>
        </p:spPr>
      </p:pic>
      <p:grpSp>
        <p:nvGrpSpPr>
          <p:cNvPr id="41" name="Group 40">
            <a:extLst>
              <a:ext uri="{FF2B5EF4-FFF2-40B4-BE49-F238E27FC236}">
                <a16:creationId xmlns:a16="http://schemas.microsoft.com/office/drawing/2014/main" id="{C91C6948-C800-4585-AB21-8644AE0FA065}"/>
              </a:ext>
            </a:extLst>
          </p:cNvPr>
          <p:cNvGrpSpPr/>
          <p:nvPr/>
        </p:nvGrpSpPr>
        <p:grpSpPr>
          <a:xfrm>
            <a:off x="2462798" y="1566863"/>
            <a:ext cx="11939002" cy="1930496"/>
            <a:chOff x="1541904" y="864216"/>
            <a:chExt cx="9263104" cy="1349831"/>
          </a:xfrm>
        </p:grpSpPr>
        <p:sp>
          <p:nvSpPr>
            <p:cNvPr id="48" name="Rectangle: Rounded Corners 47">
              <a:extLst>
                <a:ext uri="{FF2B5EF4-FFF2-40B4-BE49-F238E27FC236}">
                  <a16:creationId xmlns:a16="http://schemas.microsoft.com/office/drawing/2014/main" id="{1E1FC900-52E2-44D3-BE97-EC8EED913C31}"/>
                </a:ext>
              </a:extLst>
            </p:cNvPr>
            <p:cNvSpPr/>
            <p:nvPr/>
          </p:nvSpPr>
          <p:spPr>
            <a:xfrm>
              <a:off x="1541904" y="881006"/>
              <a:ext cx="9263104" cy="1333041"/>
            </a:xfrm>
            <a:prstGeom prst="roundRect">
              <a:avLst/>
            </a:prstGeom>
            <a:solidFill>
              <a:schemeClr val="bg1"/>
            </a:solidFill>
            <a:ln w="2857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950672">
                <a:defRPr/>
              </a:pPr>
              <a:endParaRPr lang="en-US" sz="3840" kern="0" dirty="0">
                <a:solidFill>
                  <a:srgbClr val="FFFFFF"/>
                </a:solidFill>
                <a:latin typeface="Arial" panose="020B0604020202020204"/>
              </a:endParaRPr>
            </a:p>
          </p:txBody>
        </p:sp>
        <p:sp>
          <p:nvSpPr>
            <p:cNvPr id="49" name="TextBox 48">
              <a:extLst>
                <a:ext uri="{FF2B5EF4-FFF2-40B4-BE49-F238E27FC236}">
                  <a16:creationId xmlns:a16="http://schemas.microsoft.com/office/drawing/2014/main" id="{103A2948-D60D-46F0-84A4-5B852E1DCB78}"/>
                </a:ext>
              </a:extLst>
            </p:cNvPr>
            <p:cNvSpPr txBox="1"/>
            <p:nvPr/>
          </p:nvSpPr>
          <p:spPr>
            <a:xfrm>
              <a:off x="1706552" y="864216"/>
              <a:ext cx="9098454" cy="547918"/>
            </a:xfrm>
            <a:prstGeom prst="rect">
              <a:avLst/>
            </a:prstGeom>
            <a:noFill/>
          </p:spPr>
          <p:txBody>
            <a:bodyPr wrap="square" lIns="260034" tIns="130016" rIns="260034" bIns="130016" rtlCol="0" anchor="t">
              <a:noAutofit/>
            </a:bodyPr>
            <a:lstStyle/>
            <a:p>
              <a:r>
                <a:rPr lang="en-US" sz="2880" b="1" dirty="0"/>
                <a:t>ISO/IEC 11801</a:t>
              </a:r>
              <a:br>
                <a:rPr lang="en-US" sz="2880" i="1" dirty="0"/>
              </a:br>
              <a:r>
                <a:rPr lang="en-US" sz="2880" i="1" dirty="0"/>
                <a:t>Information Technology—Generic Cabling for Customer Premises</a:t>
              </a:r>
            </a:p>
            <a:p>
              <a:r>
                <a:rPr lang="en-US" sz="2880" i="1" dirty="0"/>
                <a:t>(Part 1, General Requirements &amp; Part 6, Distributed Building Systems) </a:t>
              </a:r>
            </a:p>
          </p:txBody>
        </p:sp>
      </p:grpSp>
      <p:cxnSp>
        <p:nvCxnSpPr>
          <p:cNvPr id="44" name="Straight Connector 43">
            <a:extLst>
              <a:ext uri="{FF2B5EF4-FFF2-40B4-BE49-F238E27FC236}">
                <a16:creationId xmlns:a16="http://schemas.microsoft.com/office/drawing/2014/main" id="{5CE436B4-4534-4460-BB84-E69E6DBD8EBF}"/>
              </a:ext>
            </a:extLst>
          </p:cNvPr>
          <p:cNvCxnSpPr>
            <a:cxnSpLocks/>
          </p:cNvCxnSpPr>
          <p:nvPr/>
        </p:nvCxnSpPr>
        <p:spPr>
          <a:xfrm flipV="1">
            <a:off x="1432329" y="1839691"/>
            <a:ext cx="1131787" cy="2"/>
          </a:xfrm>
          <a:prstGeom prst="line">
            <a:avLst/>
          </a:prstGeom>
          <a:noFill/>
          <a:ln w="38100" cap="flat" cmpd="sng" algn="ctr">
            <a:solidFill>
              <a:schemeClr val="tx2"/>
            </a:solidFill>
            <a:prstDash val="solid"/>
          </a:ln>
          <a:effectLst>
            <a:outerShdw blurRad="40000" dist="20000" dir="5400000" rotWithShape="0">
              <a:srgbClr val="000000">
                <a:alpha val="38000"/>
              </a:srgbClr>
            </a:outerShdw>
          </a:effectLst>
        </p:spPr>
      </p:cxnSp>
      <p:sp>
        <p:nvSpPr>
          <p:cNvPr id="45" name="Rectangle 44">
            <a:extLst>
              <a:ext uri="{FF2B5EF4-FFF2-40B4-BE49-F238E27FC236}">
                <a16:creationId xmlns:a16="http://schemas.microsoft.com/office/drawing/2014/main" id="{07A27AF4-0574-42C6-91EF-3AB0DC483F59}"/>
              </a:ext>
            </a:extLst>
          </p:cNvPr>
          <p:cNvSpPr/>
          <p:nvPr/>
        </p:nvSpPr>
        <p:spPr>
          <a:xfrm>
            <a:off x="734531" y="1620084"/>
            <a:ext cx="1463040" cy="1097280"/>
          </a:xfrm>
          <a:prstGeom prst="rect">
            <a:avLst/>
          </a:prstGeom>
          <a:solidFill>
            <a:schemeClr val="bg1"/>
          </a:solidFill>
          <a:ln w="2857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950672"/>
            <a:endParaRPr lang="en-US" sz="3840" kern="0" dirty="0">
              <a:solidFill>
                <a:srgbClr val="FFFFFF"/>
              </a:solidFill>
              <a:latin typeface="Arial" panose="020B0604020202020204"/>
            </a:endParaRPr>
          </a:p>
        </p:txBody>
      </p:sp>
      <p:sp>
        <p:nvSpPr>
          <p:cNvPr id="46" name="Oval 45">
            <a:extLst>
              <a:ext uri="{FF2B5EF4-FFF2-40B4-BE49-F238E27FC236}">
                <a16:creationId xmlns:a16="http://schemas.microsoft.com/office/drawing/2014/main" id="{93CE310C-5F83-4206-8C54-65DF9F0E1663}"/>
              </a:ext>
            </a:extLst>
          </p:cNvPr>
          <p:cNvSpPr/>
          <p:nvPr/>
        </p:nvSpPr>
        <p:spPr>
          <a:xfrm>
            <a:off x="2361528" y="1699583"/>
            <a:ext cx="281142" cy="280214"/>
          </a:xfrm>
          <a:prstGeom prst="ellipse">
            <a:avLst/>
          </a:prstGeom>
          <a:solidFill>
            <a:schemeClr val="tx2"/>
          </a:solidFill>
          <a:ln w="9525" cap="flat" cmpd="sng" algn="ctr">
            <a:solidFill>
              <a:schemeClr val="tx2"/>
            </a:solidFill>
            <a:prstDash val="solid"/>
          </a:ln>
          <a:effectLst>
            <a:outerShdw blurRad="40000" dist="23000" dir="5400000" rotWithShape="0">
              <a:srgbClr val="000000">
                <a:alpha val="35000"/>
              </a:srgbClr>
            </a:outerShdw>
          </a:effectLst>
        </p:spPr>
        <p:txBody>
          <a:bodyPr rtlCol="0" anchor="ctr"/>
          <a:lstStyle/>
          <a:p>
            <a:pPr algn="ctr" defTabSz="1950672">
              <a:defRPr/>
            </a:pPr>
            <a:endParaRPr lang="en-US" sz="3840" kern="0" dirty="0">
              <a:solidFill>
                <a:srgbClr val="FFFFFF"/>
              </a:solidFill>
              <a:latin typeface="Arial" panose="020B0604020202020204"/>
            </a:endParaRPr>
          </a:p>
        </p:txBody>
      </p:sp>
      <p:grpSp>
        <p:nvGrpSpPr>
          <p:cNvPr id="51" name="Group 50">
            <a:extLst>
              <a:ext uri="{FF2B5EF4-FFF2-40B4-BE49-F238E27FC236}">
                <a16:creationId xmlns:a16="http://schemas.microsoft.com/office/drawing/2014/main" id="{773A443E-EC1B-4CB5-94E6-CB838BD6A997}"/>
              </a:ext>
            </a:extLst>
          </p:cNvPr>
          <p:cNvGrpSpPr/>
          <p:nvPr/>
        </p:nvGrpSpPr>
        <p:grpSpPr>
          <a:xfrm>
            <a:off x="2462798" y="3637464"/>
            <a:ext cx="11356760" cy="1609342"/>
            <a:chOff x="1541904" y="881006"/>
            <a:chExt cx="9263102" cy="1333042"/>
          </a:xfrm>
        </p:grpSpPr>
        <p:sp>
          <p:nvSpPr>
            <p:cNvPr id="58" name="Rectangle: Rounded Corners 57">
              <a:extLst>
                <a:ext uri="{FF2B5EF4-FFF2-40B4-BE49-F238E27FC236}">
                  <a16:creationId xmlns:a16="http://schemas.microsoft.com/office/drawing/2014/main" id="{ACFD20F8-F065-4A91-9739-F803C6F12495}"/>
                </a:ext>
              </a:extLst>
            </p:cNvPr>
            <p:cNvSpPr/>
            <p:nvPr/>
          </p:nvSpPr>
          <p:spPr>
            <a:xfrm>
              <a:off x="1541904" y="881006"/>
              <a:ext cx="9263102" cy="1333042"/>
            </a:xfrm>
            <a:prstGeom prst="roundRect">
              <a:avLst/>
            </a:prstGeom>
            <a:solidFill>
              <a:schemeClr val="bg1"/>
            </a:solidFill>
            <a:ln w="28575" cap="flat" cmpd="sng" algn="ctr">
              <a:solidFill>
                <a:schemeClr val="accent6"/>
              </a:solidFill>
              <a:prstDash val="solid"/>
            </a:ln>
            <a:effectLst>
              <a:outerShdw blurRad="40000" dist="23000" dir="5400000" rotWithShape="0">
                <a:srgbClr val="000000">
                  <a:alpha val="35000"/>
                </a:srgbClr>
              </a:outerShdw>
            </a:effectLst>
          </p:spPr>
          <p:txBody>
            <a:bodyPr rtlCol="0" anchor="ctr"/>
            <a:lstStyle/>
            <a:p>
              <a:pPr algn="ctr" defTabSz="1950672">
                <a:defRPr/>
              </a:pPr>
              <a:endParaRPr lang="en-US" sz="3840" kern="0" dirty="0">
                <a:solidFill>
                  <a:srgbClr val="FFFFFF"/>
                </a:solidFill>
                <a:latin typeface="Arial" panose="020B0604020202020204"/>
              </a:endParaRPr>
            </a:p>
          </p:txBody>
        </p:sp>
        <p:sp>
          <p:nvSpPr>
            <p:cNvPr id="59" name="TextBox 58">
              <a:extLst>
                <a:ext uri="{FF2B5EF4-FFF2-40B4-BE49-F238E27FC236}">
                  <a16:creationId xmlns:a16="http://schemas.microsoft.com/office/drawing/2014/main" id="{7D22C5A9-A68A-4848-AF3E-E86DE72A49A2}"/>
                </a:ext>
              </a:extLst>
            </p:cNvPr>
            <p:cNvSpPr txBox="1"/>
            <p:nvPr/>
          </p:nvSpPr>
          <p:spPr>
            <a:xfrm>
              <a:off x="1706552" y="932296"/>
              <a:ext cx="8987056" cy="547918"/>
            </a:xfrm>
            <a:prstGeom prst="rect">
              <a:avLst/>
            </a:prstGeom>
            <a:noFill/>
          </p:spPr>
          <p:txBody>
            <a:bodyPr wrap="square" lIns="260034" tIns="130016" rIns="260034" bIns="130016" rtlCol="0" anchor="t">
              <a:noAutofit/>
            </a:bodyPr>
            <a:lstStyle/>
            <a:p>
              <a:r>
                <a:rPr lang="en-US" sz="2880" b="1" dirty="0"/>
                <a:t>ANSI/TIA 862-B</a:t>
              </a:r>
              <a:br>
                <a:rPr lang="en-US" sz="2880" dirty="0"/>
              </a:br>
              <a:r>
                <a:rPr lang="en-US" sz="2880" i="1" dirty="0"/>
                <a:t>Structured Cabling Infrastructure Standard for Intelligent Building Systems</a:t>
              </a:r>
            </a:p>
          </p:txBody>
        </p:sp>
      </p:grpSp>
      <p:cxnSp>
        <p:nvCxnSpPr>
          <p:cNvPr id="55" name="Straight Connector 54">
            <a:extLst>
              <a:ext uri="{FF2B5EF4-FFF2-40B4-BE49-F238E27FC236}">
                <a16:creationId xmlns:a16="http://schemas.microsoft.com/office/drawing/2014/main" id="{2E172F73-7F46-4836-A710-EF82327A3A7B}"/>
              </a:ext>
            </a:extLst>
          </p:cNvPr>
          <p:cNvCxnSpPr>
            <a:cxnSpLocks/>
          </p:cNvCxnSpPr>
          <p:nvPr/>
        </p:nvCxnSpPr>
        <p:spPr>
          <a:xfrm flipV="1">
            <a:off x="1432329" y="3890020"/>
            <a:ext cx="1131787" cy="2"/>
          </a:xfrm>
          <a:prstGeom prst="line">
            <a:avLst/>
          </a:prstGeom>
          <a:noFill/>
          <a:ln w="38100" cap="flat" cmpd="sng" algn="ctr">
            <a:solidFill>
              <a:schemeClr val="accent6"/>
            </a:solidFill>
            <a:prstDash val="solid"/>
          </a:ln>
          <a:effectLst>
            <a:outerShdw blurRad="40000" dist="20000" dir="5400000" rotWithShape="0">
              <a:srgbClr val="000000">
                <a:alpha val="38000"/>
              </a:srgbClr>
            </a:outerShdw>
          </a:effectLst>
        </p:spPr>
      </p:cxnSp>
      <p:sp>
        <p:nvSpPr>
          <p:cNvPr id="56" name="Rectangle 55">
            <a:extLst>
              <a:ext uri="{FF2B5EF4-FFF2-40B4-BE49-F238E27FC236}">
                <a16:creationId xmlns:a16="http://schemas.microsoft.com/office/drawing/2014/main" id="{04A6F25A-4B69-4696-9D82-760075B35C9A}"/>
              </a:ext>
            </a:extLst>
          </p:cNvPr>
          <p:cNvSpPr/>
          <p:nvPr/>
        </p:nvSpPr>
        <p:spPr>
          <a:xfrm>
            <a:off x="649768" y="3473708"/>
            <a:ext cx="1463040" cy="1097280"/>
          </a:xfrm>
          <a:prstGeom prst="rect">
            <a:avLst/>
          </a:prstGeom>
          <a:solidFill>
            <a:schemeClr val="bg1"/>
          </a:solidFill>
          <a:ln w="28575" cap="flat" cmpd="sng" algn="ctr">
            <a:solidFill>
              <a:schemeClr val="accent6"/>
            </a:solidFill>
            <a:prstDash val="solid"/>
          </a:ln>
          <a:effectLst>
            <a:outerShdw blurRad="40000" dist="23000" dir="5400000" rotWithShape="0">
              <a:srgbClr val="000000">
                <a:alpha val="35000"/>
              </a:srgbClr>
            </a:outerShdw>
          </a:effectLst>
        </p:spPr>
        <p:txBody>
          <a:bodyPr rtlCol="0" anchor="ctr"/>
          <a:lstStyle/>
          <a:p>
            <a:pPr algn="ctr" defTabSz="1950672"/>
            <a:endParaRPr lang="en-US" sz="3840" kern="0" dirty="0">
              <a:solidFill>
                <a:srgbClr val="FFFFFF"/>
              </a:solidFill>
              <a:latin typeface="Arial" panose="020B0604020202020204"/>
            </a:endParaRPr>
          </a:p>
        </p:txBody>
      </p:sp>
      <p:sp>
        <p:nvSpPr>
          <p:cNvPr id="57" name="Oval 56">
            <a:extLst>
              <a:ext uri="{FF2B5EF4-FFF2-40B4-BE49-F238E27FC236}">
                <a16:creationId xmlns:a16="http://schemas.microsoft.com/office/drawing/2014/main" id="{22DB737B-88A8-4AE0-943F-8A284FF4CA89}"/>
              </a:ext>
            </a:extLst>
          </p:cNvPr>
          <p:cNvSpPr/>
          <p:nvPr/>
        </p:nvSpPr>
        <p:spPr>
          <a:xfrm>
            <a:off x="2361528" y="3749913"/>
            <a:ext cx="281142" cy="280214"/>
          </a:xfrm>
          <a:prstGeom prst="ellipse">
            <a:avLst/>
          </a:prstGeom>
          <a:solidFill>
            <a:schemeClr val="accent6"/>
          </a:solidFill>
          <a:ln w="9525" cap="flat" cmpd="sng" algn="ctr">
            <a:solidFill>
              <a:schemeClr val="accent6"/>
            </a:solidFill>
            <a:prstDash val="solid"/>
          </a:ln>
          <a:effectLst>
            <a:outerShdw blurRad="40000" dist="23000" dir="5400000" rotWithShape="0">
              <a:srgbClr val="000000">
                <a:alpha val="35000"/>
              </a:srgbClr>
            </a:outerShdw>
          </a:effectLst>
        </p:spPr>
        <p:txBody>
          <a:bodyPr rtlCol="0" anchor="ctr"/>
          <a:lstStyle/>
          <a:p>
            <a:pPr algn="ctr" defTabSz="1950672">
              <a:defRPr/>
            </a:pPr>
            <a:endParaRPr lang="en-US" sz="3840" kern="0" dirty="0">
              <a:solidFill>
                <a:srgbClr val="FFFFFF"/>
              </a:solidFill>
              <a:latin typeface="Arial" panose="020B0604020202020204"/>
            </a:endParaRPr>
          </a:p>
        </p:txBody>
      </p:sp>
      <p:grpSp>
        <p:nvGrpSpPr>
          <p:cNvPr id="61" name="Group 60">
            <a:extLst>
              <a:ext uri="{FF2B5EF4-FFF2-40B4-BE49-F238E27FC236}">
                <a16:creationId xmlns:a16="http://schemas.microsoft.com/office/drawing/2014/main" id="{946665EE-6DAD-40F9-BEEE-F4E5C13F2D8B}"/>
              </a:ext>
            </a:extLst>
          </p:cNvPr>
          <p:cNvGrpSpPr/>
          <p:nvPr/>
        </p:nvGrpSpPr>
        <p:grpSpPr>
          <a:xfrm>
            <a:off x="2462796" y="5671367"/>
            <a:ext cx="11356760" cy="1609344"/>
            <a:chOff x="1541903" y="881006"/>
            <a:chExt cx="9263103" cy="1333042"/>
          </a:xfrm>
        </p:grpSpPr>
        <p:sp>
          <p:nvSpPr>
            <p:cNvPr id="65" name="Rectangle: Rounded Corners 64">
              <a:extLst>
                <a:ext uri="{FF2B5EF4-FFF2-40B4-BE49-F238E27FC236}">
                  <a16:creationId xmlns:a16="http://schemas.microsoft.com/office/drawing/2014/main" id="{10175B1B-ECB2-4B85-B720-C0A10A91DB6B}"/>
                </a:ext>
              </a:extLst>
            </p:cNvPr>
            <p:cNvSpPr/>
            <p:nvPr/>
          </p:nvSpPr>
          <p:spPr>
            <a:xfrm>
              <a:off x="1541903" y="881006"/>
              <a:ext cx="9263103" cy="1333042"/>
            </a:xfrm>
            <a:prstGeom prst="roundRect">
              <a:avLst/>
            </a:prstGeom>
            <a:solidFill>
              <a:schemeClr val="bg1"/>
            </a:solidFill>
            <a:ln w="28575" cap="flat" cmpd="sng" algn="ctr">
              <a:solidFill>
                <a:srgbClr val="005288"/>
              </a:solidFill>
              <a:prstDash val="solid"/>
            </a:ln>
            <a:effectLst>
              <a:outerShdw blurRad="40000" dist="23000" dir="5400000" rotWithShape="0">
                <a:srgbClr val="000000">
                  <a:alpha val="35000"/>
                </a:srgbClr>
              </a:outerShdw>
            </a:effectLst>
          </p:spPr>
          <p:txBody>
            <a:bodyPr rtlCol="0" anchor="ctr"/>
            <a:lstStyle/>
            <a:p>
              <a:pPr algn="ctr" defTabSz="1950672">
                <a:defRPr/>
              </a:pPr>
              <a:endParaRPr lang="en-US" sz="3840" kern="0" dirty="0">
                <a:solidFill>
                  <a:srgbClr val="FFFFFF"/>
                </a:solidFill>
                <a:latin typeface="Arial" panose="020B0604020202020204"/>
              </a:endParaRPr>
            </a:p>
          </p:txBody>
        </p:sp>
        <p:sp>
          <p:nvSpPr>
            <p:cNvPr id="66" name="TextBox 65">
              <a:extLst>
                <a:ext uri="{FF2B5EF4-FFF2-40B4-BE49-F238E27FC236}">
                  <a16:creationId xmlns:a16="http://schemas.microsoft.com/office/drawing/2014/main" id="{19135A4C-5D73-4667-80A9-BBFC91783D1E}"/>
                </a:ext>
              </a:extLst>
            </p:cNvPr>
            <p:cNvSpPr txBox="1"/>
            <p:nvPr/>
          </p:nvSpPr>
          <p:spPr>
            <a:xfrm>
              <a:off x="1706553" y="932296"/>
              <a:ext cx="8987057" cy="547918"/>
            </a:xfrm>
            <a:prstGeom prst="rect">
              <a:avLst/>
            </a:prstGeom>
            <a:noFill/>
            <a:ln>
              <a:noFill/>
            </a:ln>
          </p:spPr>
          <p:txBody>
            <a:bodyPr wrap="square" lIns="260034" tIns="130016" rIns="260034" bIns="130016" rtlCol="0" anchor="t">
              <a:noAutofit/>
            </a:bodyPr>
            <a:lstStyle/>
            <a:p>
              <a:pPr defTabSz="1463003"/>
              <a:r>
                <a:rPr lang="en-US" sz="2880" b="1" dirty="0"/>
                <a:t>ANSI/BICSI 007-2017</a:t>
              </a:r>
            </a:p>
            <a:p>
              <a:pPr defTabSz="1463003"/>
              <a:r>
                <a:rPr lang="en-US" sz="2880" i="1" dirty="0"/>
                <a:t>Information Communication Technology Design and Implementation Practices for Intelligent Buildings and Premises</a:t>
              </a:r>
              <a:endParaRPr lang="en-US" sz="2880" b="1" dirty="0">
                <a:solidFill>
                  <a:srgbClr val="000000"/>
                </a:solidFill>
                <a:latin typeface="Arial" panose="020B0604020202020204"/>
                <a:cs typeface="Open Sans"/>
              </a:endParaRPr>
            </a:p>
          </p:txBody>
        </p:sp>
      </p:grpSp>
      <p:cxnSp>
        <p:nvCxnSpPr>
          <p:cNvPr id="62" name="Straight Connector 61">
            <a:extLst>
              <a:ext uri="{FF2B5EF4-FFF2-40B4-BE49-F238E27FC236}">
                <a16:creationId xmlns:a16="http://schemas.microsoft.com/office/drawing/2014/main" id="{64691697-FA33-4336-BA5C-D91E76B232B2}"/>
              </a:ext>
            </a:extLst>
          </p:cNvPr>
          <p:cNvCxnSpPr>
            <a:cxnSpLocks/>
          </p:cNvCxnSpPr>
          <p:nvPr/>
        </p:nvCxnSpPr>
        <p:spPr>
          <a:xfrm flipV="1">
            <a:off x="1432329" y="5923926"/>
            <a:ext cx="1131787" cy="2"/>
          </a:xfrm>
          <a:prstGeom prst="line">
            <a:avLst/>
          </a:prstGeom>
          <a:noFill/>
          <a:ln w="38100" cap="flat" cmpd="sng" algn="ctr">
            <a:solidFill>
              <a:srgbClr val="005288"/>
            </a:solidFill>
            <a:prstDash val="solid"/>
          </a:ln>
          <a:effectLst>
            <a:outerShdw blurRad="40000" dist="20000" dir="5400000" rotWithShape="0">
              <a:srgbClr val="000000">
                <a:alpha val="38000"/>
              </a:srgbClr>
            </a:outerShdw>
          </a:effectLst>
        </p:spPr>
      </p:cxnSp>
      <p:sp>
        <p:nvSpPr>
          <p:cNvPr id="63" name="Rectangle 62">
            <a:extLst>
              <a:ext uri="{FF2B5EF4-FFF2-40B4-BE49-F238E27FC236}">
                <a16:creationId xmlns:a16="http://schemas.microsoft.com/office/drawing/2014/main" id="{F74CFAC7-BA53-454C-8ED9-1294547F53E7}"/>
              </a:ext>
            </a:extLst>
          </p:cNvPr>
          <p:cNvSpPr/>
          <p:nvPr/>
        </p:nvSpPr>
        <p:spPr>
          <a:xfrm>
            <a:off x="649768" y="5524034"/>
            <a:ext cx="1463040" cy="1097280"/>
          </a:xfrm>
          <a:prstGeom prst="rect">
            <a:avLst/>
          </a:prstGeom>
          <a:solidFill>
            <a:schemeClr val="bg1"/>
          </a:solidFill>
          <a:ln w="28575" cap="flat" cmpd="sng" algn="ctr">
            <a:solidFill>
              <a:srgbClr val="005288"/>
            </a:solidFill>
            <a:prstDash val="solid"/>
          </a:ln>
          <a:effectLst>
            <a:outerShdw blurRad="40000" dist="23000" dir="5400000" rotWithShape="0">
              <a:srgbClr val="000000">
                <a:alpha val="35000"/>
              </a:srgbClr>
            </a:outerShdw>
          </a:effectLst>
        </p:spPr>
        <p:txBody>
          <a:bodyPr rtlCol="0" anchor="ctr"/>
          <a:lstStyle/>
          <a:p>
            <a:pPr algn="ctr" defTabSz="1950672"/>
            <a:endParaRPr lang="en-US" sz="3840" kern="0" dirty="0">
              <a:solidFill>
                <a:srgbClr val="FFFFFF"/>
              </a:solidFill>
              <a:latin typeface="Arial" panose="020B0604020202020204"/>
            </a:endParaRPr>
          </a:p>
        </p:txBody>
      </p:sp>
      <p:sp>
        <p:nvSpPr>
          <p:cNvPr id="64" name="Oval 63">
            <a:extLst>
              <a:ext uri="{FF2B5EF4-FFF2-40B4-BE49-F238E27FC236}">
                <a16:creationId xmlns:a16="http://schemas.microsoft.com/office/drawing/2014/main" id="{69D2AF46-1DD9-46E6-A73D-237EC44114DB}"/>
              </a:ext>
            </a:extLst>
          </p:cNvPr>
          <p:cNvSpPr/>
          <p:nvPr/>
        </p:nvSpPr>
        <p:spPr>
          <a:xfrm>
            <a:off x="2361528" y="5783817"/>
            <a:ext cx="281142" cy="280214"/>
          </a:xfrm>
          <a:prstGeom prst="ellipse">
            <a:avLst/>
          </a:prstGeom>
          <a:solidFill>
            <a:srgbClr val="005288"/>
          </a:solidFill>
          <a:ln w="9525" cap="flat" cmpd="sng" algn="ctr">
            <a:solidFill>
              <a:srgbClr val="005288"/>
            </a:solidFill>
            <a:prstDash val="solid"/>
          </a:ln>
          <a:effectLst>
            <a:outerShdw blurRad="40000" dist="23000" dir="5400000" rotWithShape="0">
              <a:srgbClr val="000000">
                <a:alpha val="35000"/>
              </a:srgbClr>
            </a:outerShdw>
          </a:effectLst>
        </p:spPr>
        <p:txBody>
          <a:bodyPr rtlCol="0" anchor="ctr"/>
          <a:lstStyle/>
          <a:p>
            <a:pPr algn="ctr" defTabSz="1950672">
              <a:defRPr/>
            </a:pPr>
            <a:endParaRPr lang="en-US" sz="3840" kern="0" dirty="0">
              <a:solidFill>
                <a:srgbClr val="FFFFFF"/>
              </a:solidFill>
              <a:latin typeface="Arial" panose="020B0604020202020204"/>
            </a:endParaRPr>
          </a:p>
        </p:txBody>
      </p:sp>
      <p:pic>
        <p:nvPicPr>
          <p:cNvPr id="5" name="Picture 4">
            <a:extLst>
              <a:ext uri="{FF2B5EF4-FFF2-40B4-BE49-F238E27FC236}">
                <a16:creationId xmlns:a16="http://schemas.microsoft.com/office/drawing/2014/main" id="{F9F1B7E6-AAED-4E2D-9302-36AD15F9CD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817" y="3699385"/>
            <a:ext cx="1268594" cy="720898"/>
          </a:xfrm>
          <a:prstGeom prst="rect">
            <a:avLst/>
          </a:prstGeom>
        </p:spPr>
      </p:pic>
      <p:pic>
        <p:nvPicPr>
          <p:cNvPr id="7" name="Picture 6">
            <a:extLst>
              <a:ext uri="{FF2B5EF4-FFF2-40B4-BE49-F238E27FC236}">
                <a16:creationId xmlns:a16="http://schemas.microsoft.com/office/drawing/2014/main" id="{60320214-2B90-4D58-AB5C-426D39108E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462" y="1620084"/>
            <a:ext cx="1131787" cy="936794"/>
          </a:xfrm>
          <a:prstGeom prst="rect">
            <a:avLst/>
          </a:prstGeom>
        </p:spPr>
      </p:pic>
      <p:pic>
        <p:nvPicPr>
          <p:cNvPr id="16" name="Picture 15">
            <a:extLst>
              <a:ext uri="{FF2B5EF4-FFF2-40B4-BE49-F238E27FC236}">
                <a16:creationId xmlns:a16="http://schemas.microsoft.com/office/drawing/2014/main" id="{8C21E909-604A-4AC0-84A6-42BB89A741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27919"/>
          <a:stretch/>
        </p:blipFill>
        <p:spPr>
          <a:xfrm>
            <a:off x="714210" y="5783817"/>
            <a:ext cx="1302131" cy="567760"/>
          </a:xfrm>
          <a:prstGeom prst="rect">
            <a:avLst/>
          </a:prstGeom>
        </p:spPr>
      </p:pic>
    </p:spTree>
    <p:custDataLst>
      <p:tags r:id="rId1"/>
    </p:custDataLst>
    <p:extLst>
      <p:ext uri="{BB962C8B-B14F-4D97-AF65-F5344CB8AC3E}">
        <p14:creationId xmlns:p14="http://schemas.microsoft.com/office/powerpoint/2010/main" val="100828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71600"/>
          </a:xfrm>
        </p:spPr>
        <p:txBody>
          <a:bodyPr>
            <a:normAutofit/>
          </a:bodyPr>
          <a:lstStyle/>
          <a:p>
            <a:r>
              <a:rPr lang="en-US" sz="5400" dirty="0"/>
              <a:t>TIA-862-B-2016</a:t>
            </a:r>
          </a:p>
        </p:txBody>
      </p:sp>
      <p:sp>
        <p:nvSpPr>
          <p:cNvPr id="3" name="Text Placeholder 2"/>
          <p:cNvSpPr>
            <a:spLocks noGrp="1"/>
          </p:cNvSpPr>
          <p:nvPr>
            <p:ph idx="1"/>
          </p:nvPr>
        </p:nvSpPr>
        <p:spPr>
          <a:xfrm>
            <a:off x="0" y="1793289"/>
            <a:ext cx="10266219" cy="5069032"/>
          </a:xfrm>
        </p:spPr>
        <p:txBody>
          <a:bodyPr>
            <a:normAutofit fontScale="70000" lnSpcReduction="20000"/>
          </a:bodyPr>
          <a:lstStyle/>
          <a:p>
            <a:r>
              <a:rPr lang="en-US" i="1" dirty="0"/>
              <a:t>Structured Cabling Infrastructure Standard for Intelligent Building Systems</a:t>
            </a:r>
          </a:p>
          <a:p>
            <a:pPr lvl="1"/>
            <a:r>
              <a:rPr lang="en-US" dirty="0"/>
              <a:t>Change of title (was Building Automation Systems Cabling Standard)</a:t>
            </a:r>
          </a:p>
          <a:p>
            <a:r>
              <a:rPr lang="en-US" dirty="0"/>
              <a:t>General substitution of the term “intelligent building system” for the previous term “building automation system”</a:t>
            </a:r>
          </a:p>
          <a:p>
            <a:r>
              <a:rPr lang="en-US" dirty="0"/>
              <a:t>Addition of guidance for cabling for:</a:t>
            </a:r>
          </a:p>
          <a:p>
            <a:pPr lvl="1"/>
            <a:r>
              <a:rPr lang="en-US" dirty="0"/>
              <a:t>Wireless systems</a:t>
            </a:r>
          </a:p>
          <a:p>
            <a:pPr lvl="1"/>
            <a:r>
              <a:rPr lang="en-US" dirty="0"/>
              <a:t>Remote powering over balanced twisted-pair cabling</a:t>
            </a:r>
          </a:p>
          <a:p>
            <a:pPr lvl="1"/>
            <a:r>
              <a:rPr lang="en-US" dirty="0"/>
              <a:t>Smart lighting</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882" y="2209800"/>
            <a:ext cx="3273048" cy="4236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0991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94300"/>
            <a:ext cx="13167360" cy="1371600"/>
          </a:xfrm>
        </p:spPr>
        <p:txBody>
          <a:bodyPr>
            <a:normAutofit/>
          </a:bodyPr>
          <a:lstStyle/>
          <a:p>
            <a:r>
              <a:rPr lang="en-US" sz="5400" dirty="0"/>
              <a:t>TIA-862-B Horizontal Topology </a:t>
            </a:r>
          </a:p>
        </p:txBody>
      </p:sp>
      <p:sp>
        <p:nvSpPr>
          <p:cNvPr id="6" name="TextBox 5">
            <a:extLst>
              <a:ext uri="{FF2B5EF4-FFF2-40B4-BE49-F238E27FC236}">
                <a16:creationId xmlns:a16="http://schemas.microsoft.com/office/drawing/2014/main" id="{511D7CEF-701D-4F32-8F27-F1AF24E60320}"/>
              </a:ext>
            </a:extLst>
          </p:cNvPr>
          <p:cNvSpPr txBox="1"/>
          <p:nvPr/>
        </p:nvSpPr>
        <p:spPr>
          <a:xfrm>
            <a:off x="9541819" y="1921042"/>
            <a:ext cx="3162246" cy="461665"/>
          </a:xfrm>
          <a:prstGeom prst="rect">
            <a:avLst/>
          </a:prstGeom>
          <a:noFill/>
          <a:ln>
            <a:noFill/>
          </a:ln>
        </p:spPr>
        <p:txBody>
          <a:bodyPr wrap="square" rtlCol="0">
            <a:spAutoFit/>
          </a:bodyPr>
          <a:lstStyle/>
          <a:p>
            <a:pPr defTabSz="1097280">
              <a:defRPr/>
            </a:pPr>
            <a:r>
              <a:rPr lang="en-US" sz="2400" dirty="0">
                <a:solidFill>
                  <a:srgbClr val="0070C0"/>
                </a:solidFill>
                <a:latin typeface="Calibri" panose="020F0502020204030204" pitchFamily="34" charset="0"/>
              </a:rPr>
              <a:t>Standard</a:t>
            </a:r>
          </a:p>
        </p:txBody>
      </p:sp>
      <p:pic>
        <p:nvPicPr>
          <p:cNvPr id="7" name="Picture 6">
            <a:extLst>
              <a:ext uri="{FF2B5EF4-FFF2-40B4-BE49-F238E27FC236}">
                <a16:creationId xmlns:a16="http://schemas.microsoft.com/office/drawing/2014/main" id="{D999C588-6422-44B3-A9E3-917FA4CFED1D}"/>
              </a:ext>
            </a:extLst>
          </p:cNvPr>
          <p:cNvPicPr>
            <a:picLocks noChangeAspect="1"/>
          </p:cNvPicPr>
          <p:nvPr/>
        </p:nvPicPr>
        <p:blipFill>
          <a:blip r:embed="rId3"/>
          <a:stretch>
            <a:fillRect/>
          </a:stretch>
        </p:blipFill>
        <p:spPr>
          <a:xfrm>
            <a:off x="2756581" y="1639206"/>
            <a:ext cx="6715853" cy="5596544"/>
          </a:xfrm>
          <a:prstGeom prst="rect">
            <a:avLst/>
          </a:prstGeom>
        </p:spPr>
      </p:pic>
      <p:sp>
        <p:nvSpPr>
          <p:cNvPr id="8" name="TextBox 7">
            <a:extLst>
              <a:ext uri="{FF2B5EF4-FFF2-40B4-BE49-F238E27FC236}">
                <a16:creationId xmlns:a16="http://schemas.microsoft.com/office/drawing/2014/main" id="{86F0ADB8-9FFD-43D2-9DE9-52E516FAF45A}"/>
              </a:ext>
            </a:extLst>
          </p:cNvPr>
          <p:cNvSpPr txBox="1"/>
          <p:nvPr/>
        </p:nvSpPr>
        <p:spPr>
          <a:xfrm>
            <a:off x="10879130" y="4934900"/>
            <a:ext cx="1824934" cy="461665"/>
          </a:xfrm>
          <a:prstGeom prst="rect">
            <a:avLst/>
          </a:prstGeom>
          <a:noFill/>
          <a:ln>
            <a:noFill/>
          </a:ln>
        </p:spPr>
        <p:txBody>
          <a:bodyPr wrap="square" rtlCol="0">
            <a:spAutoFit/>
          </a:bodyPr>
          <a:lstStyle/>
          <a:p>
            <a:pPr defTabSz="1097280">
              <a:defRPr/>
            </a:pPr>
            <a:r>
              <a:rPr lang="en-US" sz="2400" dirty="0">
                <a:solidFill>
                  <a:srgbClr val="0070C0"/>
                </a:solidFill>
                <a:latin typeface="Calibri" panose="020F0502020204030204" pitchFamily="34" charset="0"/>
              </a:rPr>
              <a:t>Zone Cabling</a:t>
            </a:r>
          </a:p>
        </p:txBody>
      </p:sp>
      <p:cxnSp>
        <p:nvCxnSpPr>
          <p:cNvPr id="9" name="Straight Arrow Connector 8">
            <a:extLst>
              <a:ext uri="{FF2B5EF4-FFF2-40B4-BE49-F238E27FC236}">
                <a16:creationId xmlns:a16="http://schemas.microsoft.com/office/drawing/2014/main" id="{1ED4F54C-5ED2-40BC-A1D6-8D03D8F8CAA1}"/>
              </a:ext>
            </a:extLst>
          </p:cNvPr>
          <p:cNvCxnSpPr>
            <a:stCxn id="8" idx="1"/>
          </p:cNvCxnSpPr>
          <p:nvPr/>
        </p:nvCxnSpPr>
        <p:spPr bwMode="auto">
          <a:xfrm flipH="1" flipV="1">
            <a:off x="9541818" y="3563302"/>
            <a:ext cx="1337312" cy="1602431"/>
          </a:xfrm>
          <a:prstGeom prst="straightConnector1">
            <a:avLst/>
          </a:prstGeom>
          <a:solidFill>
            <a:schemeClr val="accent1"/>
          </a:solidFill>
          <a:ln w="19050" cap="flat" cmpd="sng" algn="ctr">
            <a:solidFill>
              <a:schemeClr val="accent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DF85EC5F-CAA4-4A61-88D4-1E4B089CCE11}"/>
              </a:ext>
            </a:extLst>
          </p:cNvPr>
          <p:cNvCxnSpPr>
            <a:cxnSpLocks/>
            <a:stCxn id="8" idx="1"/>
          </p:cNvCxnSpPr>
          <p:nvPr/>
        </p:nvCxnSpPr>
        <p:spPr bwMode="auto">
          <a:xfrm flipH="1">
            <a:off x="9541818" y="5165733"/>
            <a:ext cx="1337312" cy="9233"/>
          </a:xfrm>
          <a:prstGeom prst="straightConnector1">
            <a:avLst/>
          </a:prstGeom>
          <a:solidFill>
            <a:schemeClr val="accent1"/>
          </a:solidFill>
          <a:ln w="19050" cap="flat" cmpd="sng" algn="ctr">
            <a:solidFill>
              <a:schemeClr val="accent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39AFA15D-0B2B-480A-8568-90FF6D0409D0}"/>
              </a:ext>
            </a:extLst>
          </p:cNvPr>
          <p:cNvCxnSpPr>
            <a:cxnSpLocks/>
            <a:stCxn id="8" idx="1"/>
          </p:cNvCxnSpPr>
          <p:nvPr/>
        </p:nvCxnSpPr>
        <p:spPr bwMode="auto">
          <a:xfrm flipH="1">
            <a:off x="9541818" y="5165733"/>
            <a:ext cx="1337312" cy="1597967"/>
          </a:xfrm>
          <a:prstGeom prst="straightConnector1">
            <a:avLst/>
          </a:prstGeom>
          <a:solidFill>
            <a:schemeClr val="accent1"/>
          </a:solidFill>
          <a:ln w="19050"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91560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8ECFB-C7F9-4B50-A02A-D9DE6AE35295}"/>
              </a:ext>
            </a:extLst>
          </p:cNvPr>
          <p:cNvSpPr>
            <a:spLocks noGrp="1"/>
          </p:cNvSpPr>
          <p:nvPr>
            <p:ph type="title"/>
          </p:nvPr>
        </p:nvSpPr>
        <p:spPr>
          <a:xfrm>
            <a:off x="529199" y="0"/>
            <a:ext cx="13167360" cy="1371600"/>
          </a:xfrm>
        </p:spPr>
        <p:txBody>
          <a:bodyPr>
            <a:normAutofit/>
          </a:bodyPr>
          <a:lstStyle/>
          <a:p>
            <a:r>
              <a:rPr lang="en-US" sz="5400" dirty="0"/>
              <a:t>ANSI/BICSI 007-2017</a:t>
            </a:r>
          </a:p>
        </p:txBody>
      </p:sp>
      <p:sp>
        <p:nvSpPr>
          <p:cNvPr id="6" name="Content Placeholder 5">
            <a:extLst>
              <a:ext uri="{FF2B5EF4-FFF2-40B4-BE49-F238E27FC236}">
                <a16:creationId xmlns:a16="http://schemas.microsoft.com/office/drawing/2014/main" id="{B17338F1-56B3-4193-A0C7-21C48898430F}"/>
              </a:ext>
            </a:extLst>
          </p:cNvPr>
          <p:cNvSpPr>
            <a:spLocks noGrp="1"/>
          </p:cNvSpPr>
          <p:nvPr>
            <p:ph idx="1"/>
          </p:nvPr>
        </p:nvSpPr>
        <p:spPr>
          <a:xfrm>
            <a:off x="529199" y="1701167"/>
            <a:ext cx="7325157" cy="5069032"/>
          </a:xfrm>
        </p:spPr>
        <p:txBody>
          <a:bodyPr>
            <a:normAutofit fontScale="62500" lnSpcReduction="20000"/>
          </a:bodyPr>
          <a:lstStyle/>
          <a:p>
            <a:r>
              <a:rPr lang="en-US" i="1" dirty="0"/>
              <a:t>Technology Design and Implementation Practices for Intelligent Buildings and Premises</a:t>
            </a:r>
          </a:p>
          <a:p>
            <a:r>
              <a:rPr lang="en-US" dirty="0"/>
              <a:t>Communications Infrastructure &amp; Network Integration</a:t>
            </a:r>
          </a:p>
          <a:p>
            <a:r>
              <a:rPr lang="en-US" dirty="0"/>
              <a:t>Design Considerations (Power, Data, Zone Cabling)</a:t>
            </a:r>
          </a:p>
          <a:p>
            <a:r>
              <a:rPr lang="en-US" dirty="0"/>
              <a:t>Building Systems (Lighting, Digital Signage, Vertical Transportation, Sound Systems, ESS, etc.)</a:t>
            </a:r>
          </a:p>
          <a:p>
            <a:r>
              <a:rPr lang="en-US" dirty="0"/>
              <a:t>Building Monitoring Systems</a:t>
            </a:r>
          </a:p>
          <a:p>
            <a:r>
              <a:rPr lang="en-US" dirty="0"/>
              <a:t>Commissioning</a:t>
            </a:r>
          </a:p>
          <a:p>
            <a:endParaRPr lang="en-US" dirty="0"/>
          </a:p>
        </p:txBody>
      </p:sp>
      <p:grpSp>
        <p:nvGrpSpPr>
          <p:cNvPr id="5" name="Group 4">
            <a:extLst>
              <a:ext uri="{FF2B5EF4-FFF2-40B4-BE49-F238E27FC236}">
                <a16:creationId xmlns:a16="http://schemas.microsoft.com/office/drawing/2014/main" id="{DAB5CE8E-C585-4D1D-840C-5A9DA6C7C427}"/>
              </a:ext>
            </a:extLst>
          </p:cNvPr>
          <p:cNvGrpSpPr/>
          <p:nvPr/>
        </p:nvGrpSpPr>
        <p:grpSpPr>
          <a:xfrm rot="21377213">
            <a:off x="8317027" y="1719375"/>
            <a:ext cx="6424798" cy="4790853"/>
            <a:chOff x="6511456" y="906534"/>
            <a:chExt cx="4015499" cy="2994283"/>
          </a:xfrm>
        </p:grpSpPr>
        <p:pic>
          <p:nvPicPr>
            <p:cNvPr id="7" name="Picture 6" descr="lightingg.JPG">
              <a:extLst>
                <a:ext uri="{FF2B5EF4-FFF2-40B4-BE49-F238E27FC236}">
                  <a16:creationId xmlns:a16="http://schemas.microsoft.com/office/drawing/2014/main" id="{A2C4197C-B1FB-4CDF-AC73-46073E3A58D8}"/>
                </a:ext>
              </a:extLst>
            </p:cNvPr>
            <p:cNvPicPr>
              <a:picLocks noChangeAspect="1"/>
            </p:cNvPicPr>
            <p:nvPr/>
          </p:nvPicPr>
          <p:blipFill>
            <a:blip r:embed="rId3" cstate="screen"/>
            <a:stretch>
              <a:fillRect/>
            </a:stretch>
          </p:blipFill>
          <p:spPr>
            <a:xfrm rot="20459594">
              <a:off x="8604481" y="1570874"/>
              <a:ext cx="1922474" cy="2329943"/>
            </a:xfrm>
            <a:prstGeom prst="rect">
              <a:avLst/>
            </a:prstGeom>
            <a:ln>
              <a:noFill/>
            </a:ln>
            <a:effectLst>
              <a:outerShdw blurRad="292100" dist="139700" dir="2700000" algn="tl" rotWithShape="0">
                <a:srgbClr val="333333">
                  <a:alpha val="65000"/>
                </a:srgbClr>
              </a:outerShdw>
            </a:effectLst>
          </p:spPr>
        </p:pic>
        <p:pic>
          <p:nvPicPr>
            <p:cNvPr id="8" name="Picture 7" descr="Design Consideration zone cabling.JPG">
              <a:extLst>
                <a:ext uri="{FF2B5EF4-FFF2-40B4-BE49-F238E27FC236}">
                  <a16:creationId xmlns:a16="http://schemas.microsoft.com/office/drawing/2014/main" id="{D8C6B740-3E23-41D5-9AAD-CF3EAD289C7D}"/>
                </a:ext>
              </a:extLst>
            </p:cNvPr>
            <p:cNvPicPr>
              <a:picLocks noChangeAspect="1"/>
            </p:cNvPicPr>
            <p:nvPr/>
          </p:nvPicPr>
          <p:blipFill>
            <a:blip r:embed="rId4" cstate="screen"/>
            <a:srcRect/>
            <a:stretch>
              <a:fillRect/>
            </a:stretch>
          </p:blipFill>
          <p:spPr>
            <a:xfrm rot="20504583">
              <a:off x="7604431" y="1145952"/>
              <a:ext cx="1937023" cy="2405124"/>
            </a:xfrm>
            <a:prstGeom prst="rect">
              <a:avLst/>
            </a:prstGeom>
            <a:ln>
              <a:noFill/>
            </a:ln>
            <a:effectLst>
              <a:outerShdw blurRad="292100" dist="139700" dir="2700000" algn="tl" rotWithShape="0">
                <a:srgbClr val="333333">
                  <a:alpha val="65000"/>
                </a:srgbClr>
              </a:outerShdw>
            </a:effectLst>
          </p:spPr>
        </p:pic>
        <p:pic>
          <p:nvPicPr>
            <p:cNvPr id="9" name="Picture 8" descr="007.JPG">
              <a:extLst>
                <a:ext uri="{FF2B5EF4-FFF2-40B4-BE49-F238E27FC236}">
                  <a16:creationId xmlns:a16="http://schemas.microsoft.com/office/drawing/2014/main" id="{E52B9BAA-B48B-42B8-97F9-BC9BB7A9082C}"/>
                </a:ext>
              </a:extLst>
            </p:cNvPr>
            <p:cNvPicPr>
              <a:picLocks noChangeAspect="1"/>
            </p:cNvPicPr>
            <p:nvPr/>
          </p:nvPicPr>
          <p:blipFill>
            <a:blip r:embed="rId5"/>
            <a:stretch>
              <a:fillRect/>
            </a:stretch>
          </p:blipFill>
          <p:spPr>
            <a:xfrm rot="20504340">
              <a:off x="6511456" y="906534"/>
              <a:ext cx="1875468" cy="242707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7712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69208-45B3-4D29-9D45-C8365AC9DA52}"/>
              </a:ext>
            </a:extLst>
          </p:cNvPr>
          <p:cNvSpPr>
            <a:spLocks noGrp="1"/>
          </p:cNvSpPr>
          <p:nvPr>
            <p:ph type="title" idx="4294967295"/>
          </p:nvPr>
        </p:nvSpPr>
        <p:spPr>
          <a:xfrm>
            <a:off x="576888" y="250315"/>
            <a:ext cx="13579803" cy="762002"/>
          </a:xfrm>
        </p:spPr>
        <p:txBody>
          <a:bodyPr>
            <a:noAutofit/>
          </a:bodyPr>
          <a:lstStyle/>
          <a:p>
            <a:r>
              <a:rPr lang="en-US" sz="5120" dirty="0"/>
              <a:t>ANSI/BICSI-007 Horizontal Cabling</a:t>
            </a:r>
          </a:p>
        </p:txBody>
      </p:sp>
      <p:sp>
        <p:nvSpPr>
          <p:cNvPr id="4" name="Slide Number Placeholder 2">
            <a:extLst>
              <a:ext uri="{FF2B5EF4-FFF2-40B4-BE49-F238E27FC236}">
                <a16:creationId xmlns:a16="http://schemas.microsoft.com/office/drawing/2014/main" id="{024793EA-66A1-4817-9100-918C39503611}"/>
              </a:ext>
            </a:extLst>
          </p:cNvPr>
          <p:cNvSpPr txBox="1">
            <a:spLocks/>
          </p:cNvSpPr>
          <p:nvPr/>
        </p:nvSpPr>
        <p:spPr>
          <a:xfrm>
            <a:off x="13682982" y="7942581"/>
            <a:ext cx="947419" cy="43941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ED4B66E5-1AC5-4F09-8C02-5263A4AD3DF3}" type="slidenum">
              <a:rPr lang="en-US" sz="2160">
                <a:solidFill>
                  <a:schemeClr val="bg1"/>
                </a:solidFill>
              </a:rPr>
              <a:pPr algn="ctr"/>
              <a:t>9</a:t>
            </a:fld>
            <a:endParaRPr lang="en-US" sz="2160" dirty="0">
              <a:solidFill>
                <a:schemeClr val="bg1"/>
              </a:solidFill>
            </a:endParaRPr>
          </a:p>
        </p:txBody>
      </p:sp>
      <p:sp>
        <p:nvSpPr>
          <p:cNvPr id="5" name="Rectangle 73">
            <a:extLst>
              <a:ext uri="{FF2B5EF4-FFF2-40B4-BE49-F238E27FC236}">
                <a16:creationId xmlns:a16="http://schemas.microsoft.com/office/drawing/2014/main" id="{00560D02-2650-4B40-BAF6-15B9A942E757}"/>
              </a:ext>
            </a:extLst>
          </p:cNvPr>
          <p:cNvSpPr>
            <a:spLocks noChangeArrowheads="1"/>
          </p:cNvSpPr>
          <p:nvPr/>
        </p:nvSpPr>
        <p:spPr bwMode="auto">
          <a:xfrm>
            <a:off x="2014890" y="2068622"/>
            <a:ext cx="29553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6304" tIns="73152" rIns="146304" bIns="73152" numCol="1" anchor="ctr" anchorCtr="0" compatLnSpc="1">
            <a:prstTxWarp prst="textNoShape">
              <a:avLst/>
            </a:prstTxWarp>
            <a:spAutoFit/>
          </a:bodyPr>
          <a:lstStyle/>
          <a:p>
            <a:endParaRPr lang="en-US" dirty="0"/>
          </a:p>
        </p:txBody>
      </p:sp>
      <p:grpSp>
        <p:nvGrpSpPr>
          <p:cNvPr id="6" name="Canvas 9479">
            <a:extLst>
              <a:ext uri="{FF2B5EF4-FFF2-40B4-BE49-F238E27FC236}">
                <a16:creationId xmlns:a16="http://schemas.microsoft.com/office/drawing/2014/main" id="{07F893F7-70CD-4BA6-8EE9-4D625A433C5E}"/>
              </a:ext>
            </a:extLst>
          </p:cNvPr>
          <p:cNvGrpSpPr/>
          <p:nvPr/>
        </p:nvGrpSpPr>
        <p:grpSpPr>
          <a:xfrm>
            <a:off x="1294154" y="1092045"/>
            <a:ext cx="12207106" cy="6925173"/>
            <a:chOff x="0" y="0"/>
            <a:chExt cx="5854065" cy="3321050"/>
          </a:xfrm>
        </p:grpSpPr>
        <p:sp>
          <p:nvSpPr>
            <p:cNvPr id="7" name="Rectangle 6">
              <a:extLst>
                <a:ext uri="{FF2B5EF4-FFF2-40B4-BE49-F238E27FC236}">
                  <a16:creationId xmlns:a16="http://schemas.microsoft.com/office/drawing/2014/main" id="{2658F1B4-1EAA-4DC9-9640-CDA292B80AEC}"/>
                </a:ext>
              </a:extLst>
            </p:cNvPr>
            <p:cNvSpPr/>
            <p:nvPr/>
          </p:nvSpPr>
          <p:spPr>
            <a:xfrm>
              <a:off x="0" y="0"/>
              <a:ext cx="5854065" cy="3321050"/>
            </a:xfrm>
            <a:prstGeom prst="rect">
              <a:avLst/>
            </a:prstGeom>
            <a:noFill/>
          </p:spPr>
        </p:sp>
        <p:sp>
          <p:nvSpPr>
            <p:cNvPr id="8" name="Rectangle 7">
              <a:extLst>
                <a:ext uri="{FF2B5EF4-FFF2-40B4-BE49-F238E27FC236}">
                  <a16:creationId xmlns:a16="http://schemas.microsoft.com/office/drawing/2014/main" id="{E0839EB8-3023-4712-9C3A-0B246A1BBCEA}"/>
                </a:ext>
              </a:extLst>
            </p:cNvPr>
            <p:cNvSpPr/>
            <p:nvPr/>
          </p:nvSpPr>
          <p:spPr>
            <a:xfrm>
              <a:off x="2587773" y="1393570"/>
              <a:ext cx="247015" cy="278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6304" tIns="73152" rIns="146304" bIns="73152" numCol="1" spcCol="0" rtlCol="0" fromWordArt="0" anchor="ctr" anchorCtr="0" forceAA="0" compatLnSpc="1">
              <a:prstTxWarp prst="textNoShape">
                <a:avLst/>
              </a:prstTxWarp>
              <a:noAutofit/>
            </a:bodyPr>
            <a:lstStyle/>
            <a:p>
              <a:endParaRPr lang="en-US" sz="1920" dirty="0"/>
            </a:p>
          </p:txBody>
        </p:sp>
        <p:sp>
          <p:nvSpPr>
            <p:cNvPr id="9" name="Rectangle 8">
              <a:extLst>
                <a:ext uri="{FF2B5EF4-FFF2-40B4-BE49-F238E27FC236}">
                  <a16:creationId xmlns:a16="http://schemas.microsoft.com/office/drawing/2014/main" id="{9DA9E108-6650-49ED-A539-17EB2617C437}"/>
                </a:ext>
              </a:extLst>
            </p:cNvPr>
            <p:cNvSpPr/>
            <p:nvPr/>
          </p:nvSpPr>
          <p:spPr>
            <a:xfrm>
              <a:off x="563039" y="1446157"/>
              <a:ext cx="247135" cy="279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6304" tIns="73152" rIns="146304" bIns="73152" numCol="1" spcCol="0" rtlCol="0" fromWordArt="0" anchor="ctr" anchorCtr="0" forceAA="0" compatLnSpc="1">
              <a:prstTxWarp prst="textNoShape">
                <a:avLst/>
              </a:prstTxWarp>
              <a:noAutofit/>
            </a:bodyPr>
            <a:lstStyle/>
            <a:p>
              <a:endParaRPr lang="en-US" sz="1920" dirty="0"/>
            </a:p>
          </p:txBody>
        </p:sp>
        <p:sp>
          <p:nvSpPr>
            <p:cNvPr id="11" name="Rectangle 10">
              <a:extLst>
                <a:ext uri="{FF2B5EF4-FFF2-40B4-BE49-F238E27FC236}">
                  <a16:creationId xmlns:a16="http://schemas.microsoft.com/office/drawing/2014/main" id="{58822718-FE5E-46CF-8109-988E4BF15E02}"/>
                </a:ext>
              </a:extLst>
            </p:cNvPr>
            <p:cNvSpPr>
              <a:spLocks noChangeArrowheads="1"/>
            </p:cNvSpPr>
            <p:nvPr/>
          </p:nvSpPr>
          <p:spPr bwMode="auto">
            <a:xfrm>
              <a:off x="2497531" y="1353433"/>
              <a:ext cx="337258" cy="1688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46304" tIns="73152" rIns="146304" bIns="73152" anchor="t" anchorCtr="0" upright="1">
              <a:noAutofit/>
            </a:bodyPr>
            <a:lstStyle/>
            <a:p>
              <a:endParaRPr lang="en-US" sz="1920" dirty="0"/>
            </a:p>
          </p:txBody>
        </p:sp>
        <p:cxnSp>
          <p:nvCxnSpPr>
            <p:cNvPr id="12" name="AutoShape 9525">
              <a:extLst>
                <a:ext uri="{FF2B5EF4-FFF2-40B4-BE49-F238E27FC236}">
                  <a16:creationId xmlns:a16="http://schemas.microsoft.com/office/drawing/2014/main" id="{D2BFBBEB-7EEE-4795-B5F7-7A88CA3BB262}"/>
                </a:ext>
              </a:extLst>
            </p:cNvPr>
            <p:cNvCxnSpPr>
              <a:cxnSpLocks noChangeShapeType="1"/>
              <a:endCxn id="69" idx="1"/>
            </p:cNvCxnSpPr>
            <p:nvPr/>
          </p:nvCxnSpPr>
          <p:spPr bwMode="auto">
            <a:xfrm flipV="1">
              <a:off x="813210" y="935626"/>
              <a:ext cx="1469858" cy="444105"/>
            </a:xfrm>
            <a:prstGeom prst="straightConnector1">
              <a:avLst/>
            </a:prstGeom>
            <a:noFill/>
            <a:ln w="12700">
              <a:solidFill>
                <a:srgbClr val="00B0F0"/>
              </a:solidFill>
              <a:round/>
              <a:headEnd/>
              <a:tailEnd/>
            </a:ln>
            <a:extLst>
              <a:ext uri="{909E8E84-426E-40DD-AFC4-6F175D3DCCD1}">
                <a14:hiddenFill xmlns:a14="http://schemas.microsoft.com/office/drawing/2010/main">
                  <a:noFill/>
                </a14:hiddenFill>
              </a:ext>
            </a:extLst>
          </p:spPr>
        </p:cxnSp>
        <p:cxnSp>
          <p:nvCxnSpPr>
            <p:cNvPr id="13" name="AutoShape 9526">
              <a:extLst>
                <a:ext uri="{FF2B5EF4-FFF2-40B4-BE49-F238E27FC236}">
                  <a16:creationId xmlns:a16="http://schemas.microsoft.com/office/drawing/2014/main" id="{A043D882-40E0-472D-A0A1-E2AAE791025F}"/>
                </a:ext>
              </a:extLst>
            </p:cNvPr>
            <p:cNvCxnSpPr>
              <a:cxnSpLocks noChangeShapeType="1"/>
              <a:endCxn id="73" idx="1"/>
            </p:cNvCxnSpPr>
            <p:nvPr/>
          </p:nvCxnSpPr>
          <p:spPr bwMode="auto">
            <a:xfrm>
              <a:off x="2835488" y="1481660"/>
              <a:ext cx="1599375" cy="46438"/>
            </a:xfrm>
            <a:prstGeom prst="straightConnector1">
              <a:avLst/>
            </a:prstGeom>
            <a:noFill/>
            <a:ln w="12700">
              <a:solidFill>
                <a:srgbClr val="00B0F0"/>
              </a:solidFill>
              <a:round/>
              <a:headEnd/>
              <a:tailEnd/>
            </a:ln>
            <a:extLst>
              <a:ext uri="{909E8E84-426E-40DD-AFC4-6F175D3DCCD1}">
                <a14:hiddenFill xmlns:a14="http://schemas.microsoft.com/office/drawing/2010/main">
                  <a:noFill/>
                </a14:hiddenFill>
              </a:ext>
            </a:extLst>
          </p:spPr>
        </p:cxnSp>
        <p:cxnSp>
          <p:nvCxnSpPr>
            <p:cNvPr id="14" name="AutoShape 9488">
              <a:extLst>
                <a:ext uri="{FF2B5EF4-FFF2-40B4-BE49-F238E27FC236}">
                  <a16:creationId xmlns:a16="http://schemas.microsoft.com/office/drawing/2014/main" id="{BD7D62C3-5A04-4EEB-AE89-51C5A7936314}"/>
                </a:ext>
              </a:extLst>
            </p:cNvPr>
            <p:cNvCxnSpPr>
              <a:cxnSpLocks noChangeShapeType="1"/>
              <a:endCxn id="71" idx="1"/>
            </p:cNvCxnSpPr>
            <p:nvPr/>
          </p:nvCxnSpPr>
          <p:spPr bwMode="auto">
            <a:xfrm flipV="1">
              <a:off x="810174" y="740183"/>
              <a:ext cx="514377" cy="571586"/>
            </a:xfrm>
            <a:prstGeom prst="straightConnector1">
              <a:avLst/>
            </a:prstGeom>
            <a:noFill/>
            <a:ln w="12700">
              <a:solidFill>
                <a:srgbClr val="00B0F0"/>
              </a:solidFill>
              <a:round/>
              <a:headEnd/>
              <a:tailEnd/>
            </a:ln>
            <a:extLst>
              <a:ext uri="{909E8E84-426E-40DD-AFC4-6F175D3DCCD1}">
                <a14:hiddenFill xmlns:a14="http://schemas.microsoft.com/office/drawing/2010/main">
                  <a:noFill/>
                </a14:hiddenFill>
              </a:ext>
            </a:extLst>
          </p:spPr>
        </p:cxnSp>
        <p:cxnSp>
          <p:nvCxnSpPr>
            <p:cNvPr id="15" name="AutoShape 9500">
              <a:extLst>
                <a:ext uri="{FF2B5EF4-FFF2-40B4-BE49-F238E27FC236}">
                  <a16:creationId xmlns:a16="http://schemas.microsoft.com/office/drawing/2014/main" id="{0DF89C8B-F930-4B84-8F79-D36B8A289273}"/>
                </a:ext>
              </a:extLst>
            </p:cNvPr>
            <p:cNvCxnSpPr>
              <a:cxnSpLocks noChangeShapeType="1"/>
              <a:endCxn id="11" idx="1"/>
            </p:cNvCxnSpPr>
            <p:nvPr/>
          </p:nvCxnSpPr>
          <p:spPr bwMode="auto">
            <a:xfrm>
              <a:off x="810174" y="1437841"/>
              <a:ext cx="1687357" cy="34"/>
            </a:xfrm>
            <a:prstGeom prst="straightConnector1">
              <a:avLst/>
            </a:prstGeom>
            <a:noFill/>
            <a:ln w="12700">
              <a:solidFill>
                <a:srgbClr val="00B0F0"/>
              </a:solidFill>
              <a:round/>
              <a:headEnd/>
              <a:tailEnd/>
            </a:ln>
            <a:extLst>
              <a:ext uri="{909E8E84-426E-40DD-AFC4-6F175D3DCCD1}">
                <a14:hiddenFill xmlns:a14="http://schemas.microsoft.com/office/drawing/2010/main">
                  <a:noFill/>
                </a14:hiddenFill>
              </a:ext>
            </a:extLst>
          </p:spPr>
        </p:cxnSp>
        <p:cxnSp>
          <p:nvCxnSpPr>
            <p:cNvPr id="16" name="AutoShape 9501">
              <a:extLst>
                <a:ext uri="{FF2B5EF4-FFF2-40B4-BE49-F238E27FC236}">
                  <a16:creationId xmlns:a16="http://schemas.microsoft.com/office/drawing/2014/main" id="{07A7E100-2CFC-4DD6-BEE2-A5E5870F5DF1}"/>
                </a:ext>
              </a:extLst>
            </p:cNvPr>
            <p:cNvCxnSpPr>
              <a:cxnSpLocks noChangeShapeType="1"/>
            </p:cNvCxnSpPr>
            <p:nvPr/>
          </p:nvCxnSpPr>
          <p:spPr bwMode="auto">
            <a:xfrm>
              <a:off x="813210" y="1481695"/>
              <a:ext cx="1682496" cy="700"/>
            </a:xfrm>
            <a:prstGeom prst="straightConnector1">
              <a:avLst/>
            </a:prstGeom>
            <a:noFill/>
            <a:ln w="12700">
              <a:solidFill>
                <a:srgbClr val="00B0F0"/>
              </a:solidFill>
              <a:round/>
              <a:headEnd/>
              <a:tailEnd/>
            </a:ln>
            <a:extLst>
              <a:ext uri="{909E8E84-426E-40DD-AFC4-6F175D3DCCD1}">
                <a14:hiddenFill xmlns:a14="http://schemas.microsoft.com/office/drawing/2010/main">
                  <a:noFill/>
                </a14:hiddenFill>
              </a:ext>
            </a:extLst>
          </p:spPr>
        </p:cxnSp>
        <p:cxnSp>
          <p:nvCxnSpPr>
            <p:cNvPr id="17" name="AutoShape 9502">
              <a:extLst>
                <a:ext uri="{FF2B5EF4-FFF2-40B4-BE49-F238E27FC236}">
                  <a16:creationId xmlns:a16="http://schemas.microsoft.com/office/drawing/2014/main" id="{856E839E-D745-4AA4-A07F-0F00FACB2691}"/>
                </a:ext>
              </a:extLst>
            </p:cNvPr>
            <p:cNvCxnSpPr>
              <a:cxnSpLocks noChangeShapeType="1"/>
            </p:cNvCxnSpPr>
            <p:nvPr/>
          </p:nvCxnSpPr>
          <p:spPr bwMode="auto">
            <a:xfrm>
              <a:off x="813210" y="1525492"/>
              <a:ext cx="1682496" cy="600"/>
            </a:xfrm>
            <a:prstGeom prst="straightConnector1">
              <a:avLst/>
            </a:prstGeom>
            <a:noFill/>
            <a:ln w="12700">
              <a:solidFill>
                <a:srgbClr val="00B0F0"/>
              </a:solidFill>
              <a:round/>
              <a:headEnd/>
              <a:tailEnd/>
            </a:ln>
            <a:extLst>
              <a:ext uri="{909E8E84-426E-40DD-AFC4-6F175D3DCCD1}">
                <a14:hiddenFill xmlns:a14="http://schemas.microsoft.com/office/drawing/2010/main">
                  <a:noFill/>
                </a14:hiddenFill>
              </a:ext>
            </a:extLst>
          </p:spPr>
        </p:cxnSp>
        <p:sp>
          <p:nvSpPr>
            <p:cNvPr id="18" name="Text Box 9486">
              <a:extLst>
                <a:ext uri="{FF2B5EF4-FFF2-40B4-BE49-F238E27FC236}">
                  <a16:creationId xmlns:a16="http://schemas.microsoft.com/office/drawing/2014/main" id="{4C8E917E-4BD5-4D55-8EAF-606733F84F12}"/>
                </a:ext>
              </a:extLst>
            </p:cNvPr>
            <p:cNvSpPr txBox="1">
              <a:spLocks noChangeArrowheads="1"/>
            </p:cNvSpPr>
            <p:nvPr/>
          </p:nvSpPr>
          <p:spPr bwMode="auto">
            <a:xfrm>
              <a:off x="0" y="1727599"/>
              <a:ext cx="1080713" cy="4629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46304" tIns="73152" rIns="146304" bIns="73152" anchor="t"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Floor Distributor</a:t>
              </a:r>
            </a:p>
            <a:p>
              <a:pPr algn="ctr">
                <a:spcBef>
                  <a:spcPts val="0"/>
                </a:spcBef>
                <a:spcAft>
                  <a:spcPts val="0"/>
                </a:spcAft>
              </a:pPr>
              <a:r>
                <a:rPr lang="en-US" sz="1920" b="1" dirty="0">
                  <a:ea typeface="Times New Roman" panose="02020603050405020304" pitchFamily="18" charset="0"/>
                  <a:cs typeface="Times New Roman" panose="02020603050405020304" pitchFamily="18" charset="0"/>
                </a:rPr>
                <a:t>(Horizontal Cross Connect)</a:t>
              </a:r>
            </a:p>
          </p:txBody>
        </p:sp>
        <p:sp>
          <p:nvSpPr>
            <p:cNvPr id="20" name="Text Box 9490">
              <a:extLst>
                <a:ext uri="{FF2B5EF4-FFF2-40B4-BE49-F238E27FC236}">
                  <a16:creationId xmlns:a16="http://schemas.microsoft.com/office/drawing/2014/main" id="{9E1CA894-17F4-49DD-B295-F8C225941AB5}"/>
                </a:ext>
              </a:extLst>
            </p:cNvPr>
            <p:cNvSpPr txBox="1">
              <a:spLocks noChangeArrowheads="1"/>
            </p:cNvSpPr>
            <p:nvPr/>
          </p:nvSpPr>
          <p:spPr bwMode="auto">
            <a:xfrm>
              <a:off x="3703242" y="1873944"/>
              <a:ext cx="642103" cy="31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4630" tIns="14630" rIns="14630" bIns="14630" anchor="ctr"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Coverage Area Cable</a:t>
              </a:r>
            </a:p>
          </p:txBody>
        </p:sp>
        <p:sp>
          <p:nvSpPr>
            <p:cNvPr id="21" name="Text Box 9493">
              <a:extLst>
                <a:ext uri="{FF2B5EF4-FFF2-40B4-BE49-F238E27FC236}">
                  <a16:creationId xmlns:a16="http://schemas.microsoft.com/office/drawing/2014/main" id="{1B43E9C3-BEBA-478D-A386-2A6032B3A58A}"/>
                </a:ext>
              </a:extLst>
            </p:cNvPr>
            <p:cNvSpPr txBox="1">
              <a:spLocks noChangeArrowheads="1"/>
            </p:cNvSpPr>
            <p:nvPr/>
          </p:nvSpPr>
          <p:spPr bwMode="auto">
            <a:xfrm>
              <a:off x="1379305" y="1641099"/>
              <a:ext cx="1627419" cy="4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4630" tIns="14630" rIns="14630" bIns="14630" anchor="ctr"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Horizontal</a:t>
              </a:r>
              <a:br>
                <a:rPr lang="en-US" sz="1920" b="1" dirty="0">
                  <a:ea typeface="Times New Roman" panose="02020603050405020304" pitchFamily="18" charset="0"/>
                  <a:cs typeface="Times New Roman" panose="02020603050405020304" pitchFamily="18" charset="0"/>
                </a:rPr>
              </a:br>
              <a:r>
                <a:rPr lang="en-US" sz="1920" b="1" dirty="0">
                  <a:ea typeface="Times New Roman" panose="02020603050405020304" pitchFamily="18" charset="0"/>
                  <a:cs typeface="Times New Roman" panose="02020603050405020304" pitchFamily="18" charset="0"/>
                </a:rPr>
                <a:t>Connection Point (HCP)</a:t>
              </a:r>
              <a:br>
                <a:rPr lang="en-US" sz="1920" b="1" dirty="0">
                  <a:ea typeface="Times New Roman" panose="02020603050405020304" pitchFamily="18" charset="0"/>
                  <a:cs typeface="Times New Roman" panose="02020603050405020304" pitchFamily="18" charset="0"/>
                </a:rPr>
              </a:br>
              <a:r>
                <a:rPr lang="en-US" sz="1920" b="1" dirty="0">
                  <a:ea typeface="Times New Roman" panose="02020603050405020304" pitchFamily="18" charset="0"/>
                  <a:cs typeface="Times New Roman" panose="02020603050405020304" pitchFamily="18" charset="0"/>
                </a:rPr>
                <a:t>(Optional)</a:t>
              </a:r>
            </a:p>
          </p:txBody>
        </p:sp>
        <p:cxnSp>
          <p:nvCxnSpPr>
            <p:cNvPr id="22" name="AutoShape 9496">
              <a:extLst>
                <a:ext uri="{FF2B5EF4-FFF2-40B4-BE49-F238E27FC236}">
                  <a16:creationId xmlns:a16="http://schemas.microsoft.com/office/drawing/2014/main" id="{0BE18F51-6193-423D-8511-718EE21D8E6B}"/>
                </a:ext>
              </a:extLst>
            </p:cNvPr>
            <p:cNvCxnSpPr>
              <a:cxnSpLocks noChangeShapeType="1"/>
            </p:cNvCxnSpPr>
            <p:nvPr/>
          </p:nvCxnSpPr>
          <p:spPr bwMode="auto">
            <a:xfrm>
              <a:off x="2498284" y="1229582"/>
              <a:ext cx="600" cy="41151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3" name="AutoShape 9498">
              <a:extLst>
                <a:ext uri="{FF2B5EF4-FFF2-40B4-BE49-F238E27FC236}">
                  <a16:creationId xmlns:a16="http://schemas.microsoft.com/office/drawing/2014/main" id="{3DE41032-E49E-43D3-A36E-D4E75ADA9259}"/>
                </a:ext>
              </a:extLst>
            </p:cNvPr>
            <p:cNvCxnSpPr>
              <a:cxnSpLocks noChangeShapeType="1"/>
            </p:cNvCxnSpPr>
            <p:nvPr/>
          </p:nvCxnSpPr>
          <p:spPr bwMode="auto">
            <a:xfrm rot="16200000">
              <a:off x="2665286" y="1388290"/>
              <a:ext cx="0" cy="274303"/>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 name="AutoShape 9499">
              <a:extLst>
                <a:ext uri="{FF2B5EF4-FFF2-40B4-BE49-F238E27FC236}">
                  <a16:creationId xmlns:a16="http://schemas.microsoft.com/office/drawing/2014/main" id="{59695EE1-C88B-4D2B-A244-F2260EA40CE7}"/>
                </a:ext>
              </a:extLst>
            </p:cNvPr>
            <p:cNvCxnSpPr>
              <a:cxnSpLocks noChangeShapeType="1"/>
            </p:cNvCxnSpPr>
            <p:nvPr/>
          </p:nvCxnSpPr>
          <p:spPr bwMode="auto">
            <a:xfrm rot="16200000">
              <a:off x="2664586" y="1204784"/>
              <a:ext cx="700" cy="274303"/>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nvGrpSpPr>
            <p:cNvPr id="25" name="Group 24">
              <a:extLst>
                <a:ext uri="{FF2B5EF4-FFF2-40B4-BE49-F238E27FC236}">
                  <a16:creationId xmlns:a16="http://schemas.microsoft.com/office/drawing/2014/main" id="{38613E1E-B824-4F98-A15E-6E48301CDEE1}"/>
                </a:ext>
              </a:extLst>
            </p:cNvPr>
            <p:cNvGrpSpPr>
              <a:grpSpLocks/>
            </p:cNvGrpSpPr>
            <p:nvPr/>
          </p:nvGrpSpPr>
          <p:grpSpPr bwMode="auto">
            <a:xfrm>
              <a:off x="3429530" y="185691"/>
              <a:ext cx="1216615" cy="535318"/>
              <a:chOff x="7531" y="4710"/>
              <a:chExt cx="1916" cy="843"/>
            </a:xfrm>
          </p:grpSpPr>
          <p:sp>
            <p:nvSpPr>
              <p:cNvPr id="76" name="Oval 75">
                <a:extLst>
                  <a:ext uri="{FF2B5EF4-FFF2-40B4-BE49-F238E27FC236}">
                    <a16:creationId xmlns:a16="http://schemas.microsoft.com/office/drawing/2014/main" id="{F4D2C8E5-FC48-4BF8-91CD-6987051D2B11}"/>
                  </a:ext>
                </a:extLst>
              </p:cNvPr>
              <p:cNvSpPr>
                <a:spLocks noChangeArrowheads="1"/>
              </p:cNvSpPr>
              <p:nvPr/>
            </p:nvSpPr>
            <p:spPr bwMode="auto">
              <a:xfrm>
                <a:off x="7531" y="4710"/>
                <a:ext cx="1916" cy="843"/>
              </a:xfrm>
              <a:prstGeom prst="ellipse">
                <a:avLst/>
              </a:prstGeom>
              <a:noFill/>
              <a:ln w="28575" cap="rnd">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sz="1920" dirty="0"/>
              </a:p>
            </p:txBody>
          </p:sp>
          <p:sp>
            <p:nvSpPr>
              <p:cNvPr id="77" name="AutoShape 9508">
                <a:extLst>
                  <a:ext uri="{FF2B5EF4-FFF2-40B4-BE49-F238E27FC236}">
                    <a16:creationId xmlns:a16="http://schemas.microsoft.com/office/drawing/2014/main" id="{0E064D33-7D36-48C8-89DB-A3340F43F044}"/>
                  </a:ext>
                </a:extLst>
              </p:cNvPr>
              <p:cNvSpPr>
                <a:spLocks noChangeArrowheads="1"/>
              </p:cNvSpPr>
              <p:nvPr/>
            </p:nvSpPr>
            <p:spPr bwMode="auto">
              <a:xfrm>
                <a:off x="7993" y="4981"/>
                <a:ext cx="1019" cy="338"/>
              </a:xfrm>
              <a:prstGeom prst="roundRect">
                <a:avLst>
                  <a:gd name="adj" fmla="val 16667"/>
                </a:avLst>
              </a:prstGeom>
              <a:gradFill rotWithShape="1">
                <a:gsLst>
                  <a:gs pos="0">
                    <a:srgbClr val="FFEFD1"/>
                  </a:gs>
                  <a:gs pos="64999">
                    <a:srgbClr val="F0EBD5"/>
                  </a:gs>
                  <a:gs pos="100000">
                    <a:srgbClr val="D1C39F"/>
                  </a:gs>
                </a:gsLst>
                <a:path path="shape">
                  <a:fillToRect l="50000" t="50000" r="50000" b="50000"/>
                </a:path>
              </a:gradFill>
              <a:ln w="9525">
                <a:solidFill>
                  <a:srgbClr val="C8A66E"/>
                </a:solidFill>
                <a:round/>
                <a:headEnd/>
                <a:tailEnd/>
              </a:ln>
            </p:spPr>
            <p:txBody>
              <a:bodyPr rot="0" vert="horz" wrap="square" lIns="73152" tIns="73152" rIns="73152" bIns="73152" anchor="ctr"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Device</a:t>
                </a:r>
              </a:p>
            </p:txBody>
          </p:sp>
        </p:grpSp>
        <p:grpSp>
          <p:nvGrpSpPr>
            <p:cNvPr id="26" name="Group 25">
              <a:extLst>
                <a:ext uri="{FF2B5EF4-FFF2-40B4-BE49-F238E27FC236}">
                  <a16:creationId xmlns:a16="http://schemas.microsoft.com/office/drawing/2014/main" id="{FE94779F-4A8C-41D2-A2FD-88E6A7B2CF02}"/>
                </a:ext>
              </a:extLst>
            </p:cNvPr>
            <p:cNvGrpSpPr>
              <a:grpSpLocks/>
            </p:cNvGrpSpPr>
            <p:nvPr/>
          </p:nvGrpSpPr>
          <p:grpSpPr bwMode="auto">
            <a:xfrm>
              <a:off x="4581953" y="1461581"/>
              <a:ext cx="1216715" cy="535318"/>
              <a:chOff x="7496" y="5807"/>
              <a:chExt cx="1916" cy="843"/>
            </a:xfrm>
          </p:grpSpPr>
          <p:sp>
            <p:nvSpPr>
              <p:cNvPr id="74" name="Oval 73">
                <a:extLst>
                  <a:ext uri="{FF2B5EF4-FFF2-40B4-BE49-F238E27FC236}">
                    <a16:creationId xmlns:a16="http://schemas.microsoft.com/office/drawing/2014/main" id="{CCD78FD8-6338-4B54-9707-91BFD9442296}"/>
                  </a:ext>
                </a:extLst>
              </p:cNvPr>
              <p:cNvSpPr>
                <a:spLocks noChangeArrowheads="1"/>
              </p:cNvSpPr>
              <p:nvPr/>
            </p:nvSpPr>
            <p:spPr bwMode="auto">
              <a:xfrm>
                <a:off x="7496" y="5807"/>
                <a:ext cx="1916" cy="843"/>
              </a:xfrm>
              <a:prstGeom prst="ellipse">
                <a:avLst/>
              </a:prstGeom>
              <a:noFill/>
              <a:ln w="28575" cap="rnd">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sz="1920" dirty="0"/>
              </a:p>
            </p:txBody>
          </p:sp>
          <p:sp>
            <p:nvSpPr>
              <p:cNvPr id="75" name="AutoShape 9536">
                <a:extLst>
                  <a:ext uri="{FF2B5EF4-FFF2-40B4-BE49-F238E27FC236}">
                    <a16:creationId xmlns:a16="http://schemas.microsoft.com/office/drawing/2014/main" id="{4F621B50-D1B6-4887-9B06-9429CE4DA9C8}"/>
                  </a:ext>
                </a:extLst>
              </p:cNvPr>
              <p:cNvSpPr>
                <a:spLocks noChangeArrowheads="1"/>
              </p:cNvSpPr>
              <p:nvPr/>
            </p:nvSpPr>
            <p:spPr bwMode="auto">
              <a:xfrm>
                <a:off x="7972" y="6071"/>
                <a:ext cx="1019" cy="338"/>
              </a:xfrm>
              <a:prstGeom prst="roundRect">
                <a:avLst>
                  <a:gd name="adj" fmla="val 16667"/>
                </a:avLst>
              </a:prstGeom>
              <a:gradFill rotWithShape="1">
                <a:gsLst>
                  <a:gs pos="0">
                    <a:srgbClr val="FFEFD1"/>
                  </a:gs>
                  <a:gs pos="64999">
                    <a:srgbClr val="F0EBD5"/>
                  </a:gs>
                  <a:gs pos="100000">
                    <a:srgbClr val="D1C39F"/>
                  </a:gs>
                </a:gsLst>
                <a:path path="shape">
                  <a:fillToRect l="50000" t="50000" r="50000" b="50000"/>
                </a:path>
              </a:gradFill>
              <a:ln w="9525">
                <a:solidFill>
                  <a:srgbClr val="C8A66E"/>
                </a:solidFill>
                <a:round/>
                <a:headEnd/>
                <a:tailEnd/>
              </a:ln>
            </p:spPr>
            <p:txBody>
              <a:bodyPr rot="0" vert="horz" wrap="square" lIns="73152" tIns="73152" rIns="73152" bIns="73152" anchor="ctr"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Device</a:t>
                </a:r>
                <a:r>
                  <a:rPr lang="en-US" sz="1920" b="1" dirty="0">
                    <a:ea typeface="Times New Roman" panose="02020603050405020304" pitchFamily="18" charset="0"/>
                  </a:rPr>
                  <a:t> </a:t>
                </a:r>
              </a:p>
            </p:txBody>
          </p:sp>
        </p:grpSp>
        <p:sp>
          <p:nvSpPr>
            <p:cNvPr id="27" name="Oval 26">
              <a:extLst>
                <a:ext uri="{FF2B5EF4-FFF2-40B4-BE49-F238E27FC236}">
                  <a16:creationId xmlns:a16="http://schemas.microsoft.com/office/drawing/2014/main" id="{9339A936-9412-4F98-9C97-CDC22F7E9525}"/>
                </a:ext>
              </a:extLst>
            </p:cNvPr>
            <p:cNvSpPr>
              <a:spLocks noChangeArrowheads="1"/>
            </p:cNvSpPr>
            <p:nvPr/>
          </p:nvSpPr>
          <p:spPr bwMode="auto">
            <a:xfrm>
              <a:off x="1594604" y="152026"/>
              <a:ext cx="1216715" cy="535318"/>
            </a:xfrm>
            <a:prstGeom prst="ellipse">
              <a:avLst/>
            </a:prstGeom>
            <a:noFill/>
            <a:ln w="28575" cap="rnd">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sz="1920" dirty="0"/>
            </a:p>
          </p:txBody>
        </p:sp>
        <p:sp>
          <p:nvSpPr>
            <p:cNvPr id="28" name="AutoShape 9541">
              <a:extLst>
                <a:ext uri="{FF2B5EF4-FFF2-40B4-BE49-F238E27FC236}">
                  <a16:creationId xmlns:a16="http://schemas.microsoft.com/office/drawing/2014/main" id="{2853F158-B69E-4B20-910D-AE825030C6C4}"/>
                </a:ext>
              </a:extLst>
            </p:cNvPr>
            <p:cNvSpPr>
              <a:spLocks noChangeArrowheads="1"/>
            </p:cNvSpPr>
            <p:nvPr/>
          </p:nvSpPr>
          <p:spPr bwMode="auto">
            <a:xfrm>
              <a:off x="1879107" y="315231"/>
              <a:ext cx="647108" cy="214607"/>
            </a:xfrm>
            <a:prstGeom prst="roundRect">
              <a:avLst>
                <a:gd name="adj" fmla="val 16667"/>
              </a:avLst>
            </a:prstGeom>
            <a:gradFill rotWithShape="1">
              <a:gsLst>
                <a:gs pos="0">
                  <a:srgbClr val="FFEFD1"/>
                </a:gs>
                <a:gs pos="64999">
                  <a:srgbClr val="F0EBD5"/>
                </a:gs>
                <a:gs pos="100000">
                  <a:srgbClr val="D1C39F"/>
                </a:gs>
              </a:gsLst>
              <a:path path="shape">
                <a:fillToRect l="50000" t="50000" r="50000" b="50000"/>
              </a:path>
            </a:gradFill>
            <a:ln w="9525">
              <a:solidFill>
                <a:srgbClr val="C8A66E"/>
              </a:solidFill>
              <a:round/>
              <a:headEnd/>
              <a:tailEnd/>
            </a:ln>
          </p:spPr>
          <p:txBody>
            <a:bodyPr rot="0" vert="horz" wrap="square" lIns="73152" tIns="73152" rIns="73152" bIns="73152" anchor="ctr"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Device</a:t>
              </a:r>
            </a:p>
          </p:txBody>
        </p:sp>
        <p:sp>
          <p:nvSpPr>
            <p:cNvPr id="29" name="Oval 28">
              <a:extLst>
                <a:ext uri="{FF2B5EF4-FFF2-40B4-BE49-F238E27FC236}">
                  <a16:creationId xmlns:a16="http://schemas.microsoft.com/office/drawing/2014/main" id="{1A4A6C04-6D14-4F03-B164-424081B4200A}"/>
                </a:ext>
              </a:extLst>
            </p:cNvPr>
            <p:cNvSpPr>
              <a:spLocks noChangeArrowheads="1"/>
            </p:cNvSpPr>
            <p:nvPr/>
          </p:nvSpPr>
          <p:spPr bwMode="auto">
            <a:xfrm>
              <a:off x="3169612" y="2321554"/>
              <a:ext cx="1216715" cy="535318"/>
            </a:xfrm>
            <a:prstGeom prst="ellipse">
              <a:avLst/>
            </a:prstGeom>
            <a:noFill/>
            <a:ln w="28575" cap="rnd">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sz="1920" dirty="0"/>
            </a:p>
          </p:txBody>
        </p:sp>
        <p:sp>
          <p:nvSpPr>
            <p:cNvPr id="30" name="AutoShape 9546">
              <a:extLst>
                <a:ext uri="{FF2B5EF4-FFF2-40B4-BE49-F238E27FC236}">
                  <a16:creationId xmlns:a16="http://schemas.microsoft.com/office/drawing/2014/main" id="{B734DA3E-5AE6-44D4-B796-A15A733AD717}"/>
                </a:ext>
              </a:extLst>
            </p:cNvPr>
            <p:cNvSpPr>
              <a:spLocks noChangeArrowheads="1"/>
            </p:cNvSpPr>
            <p:nvPr/>
          </p:nvSpPr>
          <p:spPr bwMode="auto">
            <a:xfrm>
              <a:off x="3480716" y="2493560"/>
              <a:ext cx="647108" cy="214707"/>
            </a:xfrm>
            <a:prstGeom prst="roundRect">
              <a:avLst>
                <a:gd name="adj" fmla="val 16667"/>
              </a:avLst>
            </a:prstGeom>
            <a:gradFill rotWithShape="1">
              <a:gsLst>
                <a:gs pos="0">
                  <a:srgbClr val="FFEFD1"/>
                </a:gs>
                <a:gs pos="64999">
                  <a:srgbClr val="F0EBD5"/>
                </a:gs>
                <a:gs pos="100000">
                  <a:srgbClr val="D1C39F"/>
                </a:gs>
              </a:gsLst>
              <a:path path="shape">
                <a:fillToRect l="50000" t="50000" r="50000" b="50000"/>
              </a:path>
            </a:gradFill>
            <a:ln w="9525">
              <a:solidFill>
                <a:srgbClr val="C8A66E"/>
              </a:solidFill>
              <a:round/>
              <a:headEnd/>
              <a:tailEnd/>
            </a:ln>
          </p:spPr>
          <p:txBody>
            <a:bodyPr rot="0" vert="horz" wrap="square" lIns="73152" tIns="73152" rIns="73152" bIns="73152" anchor="ctr"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Device</a:t>
              </a:r>
            </a:p>
          </p:txBody>
        </p:sp>
        <p:cxnSp>
          <p:nvCxnSpPr>
            <p:cNvPr id="31" name="AutoShape 9491">
              <a:extLst>
                <a:ext uri="{FF2B5EF4-FFF2-40B4-BE49-F238E27FC236}">
                  <a16:creationId xmlns:a16="http://schemas.microsoft.com/office/drawing/2014/main" id="{56E24AF4-C2AB-4706-80DA-244E485E39AD}"/>
                </a:ext>
              </a:extLst>
            </p:cNvPr>
            <p:cNvCxnSpPr>
              <a:cxnSpLocks noChangeShapeType="1"/>
              <a:stCxn id="33" idx="1"/>
            </p:cNvCxnSpPr>
            <p:nvPr/>
          </p:nvCxnSpPr>
          <p:spPr bwMode="auto">
            <a:xfrm flipH="1" flipV="1">
              <a:off x="4418319" y="2535100"/>
              <a:ext cx="464317" cy="0"/>
            </a:xfrm>
            <a:prstGeom prst="straightConnector1">
              <a:avLst/>
            </a:prstGeom>
            <a:noFill/>
            <a:ln w="1270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32" name="AutoShape 9491">
              <a:extLst>
                <a:ext uri="{FF2B5EF4-FFF2-40B4-BE49-F238E27FC236}">
                  <a16:creationId xmlns:a16="http://schemas.microsoft.com/office/drawing/2014/main" id="{F9C500A1-FB45-46B1-80C4-9FB302EEC318}"/>
                </a:ext>
              </a:extLst>
            </p:cNvPr>
            <p:cNvCxnSpPr>
              <a:cxnSpLocks noChangeShapeType="1"/>
              <a:stCxn id="20" idx="3"/>
            </p:cNvCxnSpPr>
            <p:nvPr/>
          </p:nvCxnSpPr>
          <p:spPr bwMode="auto">
            <a:xfrm flipV="1">
              <a:off x="4345345" y="1727516"/>
              <a:ext cx="364801" cy="304714"/>
            </a:xfrm>
            <a:prstGeom prst="straightConnector1">
              <a:avLst/>
            </a:prstGeom>
            <a:noFill/>
            <a:ln w="1270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sp>
          <p:nvSpPr>
            <p:cNvPr id="33" name="Text Box 9490">
              <a:extLst>
                <a:ext uri="{FF2B5EF4-FFF2-40B4-BE49-F238E27FC236}">
                  <a16:creationId xmlns:a16="http://schemas.microsoft.com/office/drawing/2014/main" id="{26FD8069-F56C-4F13-B8D6-1DA55D231743}"/>
                </a:ext>
              </a:extLst>
            </p:cNvPr>
            <p:cNvSpPr txBox="1">
              <a:spLocks noChangeArrowheads="1"/>
            </p:cNvSpPr>
            <p:nvPr/>
          </p:nvSpPr>
          <p:spPr bwMode="auto">
            <a:xfrm>
              <a:off x="4882636" y="2396696"/>
              <a:ext cx="797827" cy="29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4630" tIns="14630" rIns="14630" bIns="14630" anchor="ctr"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Device</a:t>
              </a:r>
              <a:br>
                <a:rPr lang="en-US" sz="1920" b="1" dirty="0">
                  <a:ea typeface="Times New Roman" panose="02020603050405020304" pitchFamily="18" charset="0"/>
                  <a:cs typeface="Times New Roman" panose="02020603050405020304" pitchFamily="18" charset="0"/>
                </a:rPr>
              </a:br>
              <a:r>
                <a:rPr lang="en-US" sz="1920" b="1" dirty="0">
                  <a:ea typeface="Times New Roman" panose="02020603050405020304" pitchFamily="18" charset="0"/>
                  <a:cs typeface="Times New Roman" panose="02020603050405020304" pitchFamily="18" charset="0"/>
                </a:rPr>
                <a:t>Coverage Area</a:t>
              </a:r>
            </a:p>
          </p:txBody>
        </p:sp>
        <p:sp>
          <p:nvSpPr>
            <p:cNvPr id="34" name="Oval 33">
              <a:extLst>
                <a:ext uri="{FF2B5EF4-FFF2-40B4-BE49-F238E27FC236}">
                  <a16:creationId xmlns:a16="http://schemas.microsoft.com/office/drawing/2014/main" id="{1C482A0C-13B4-4E1E-BCCC-4125D89AD3B5}"/>
                </a:ext>
              </a:extLst>
            </p:cNvPr>
            <p:cNvSpPr>
              <a:spLocks noChangeArrowheads="1"/>
            </p:cNvSpPr>
            <p:nvPr/>
          </p:nvSpPr>
          <p:spPr bwMode="auto">
            <a:xfrm>
              <a:off x="4556932" y="858851"/>
              <a:ext cx="1216015" cy="534718"/>
            </a:xfrm>
            <a:prstGeom prst="ellipse">
              <a:avLst/>
            </a:prstGeom>
            <a:noFill/>
            <a:ln w="28575" cap="rnd">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sz="1920" dirty="0"/>
            </a:p>
          </p:txBody>
        </p:sp>
        <p:sp>
          <p:nvSpPr>
            <p:cNvPr id="35" name="AutoShape 9508">
              <a:extLst>
                <a:ext uri="{FF2B5EF4-FFF2-40B4-BE49-F238E27FC236}">
                  <a16:creationId xmlns:a16="http://schemas.microsoft.com/office/drawing/2014/main" id="{32B365E2-AE50-45F7-92D2-90A7BDA0E76B}"/>
                </a:ext>
              </a:extLst>
            </p:cNvPr>
            <p:cNvSpPr>
              <a:spLocks noChangeArrowheads="1"/>
            </p:cNvSpPr>
            <p:nvPr/>
          </p:nvSpPr>
          <p:spPr bwMode="auto">
            <a:xfrm>
              <a:off x="4840435" y="1011356"/>
              <a:ext cx="646708" cy="214307"/>
            </a:xfrm>
            <a:prstGeom prst="roundRect">
              <a:avLst>
                <a:gd name="adj" fmla="val 16667"/>
              </a:avLst>
            </a:prstGeom>
            <a:gradFill rotWithShape="1">
              <a:gsLst>
                <a:gs pos="0">
                  <a:srgbClr val="FFEFD1"/>
                </a:gs>
                <a:gs pos="64999">
                  <a:srgbClr val="F0EBD5"/>
                </a:gs>
                <a:gs pos="100000">
                  <a:srgbClr val="D1C39F"/>
                </a:gs>
              </a:gsLst>
              <a:path path="shape">
                <a:fillToRect l="50000" t="50000" r="50000" b="50000"/>
              </a:path>
            </a:gradFill>
            <a:ln w="9525">
              <a:solidFill>
                <a:srgbClr val="C8A66E"/>
              </a:solidFill>
              <a:round/>
              <a:headEnd/>
              <a:tailEnd/>
            </a:ln>
          </p:spPr>
          <p:txBody>
            <a:bodyPr rot="0" vert="horz" wrap="square" lIns="73152" tIns="73152" rIns="73152" bIns="73152" anchor="ctr"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Device </a:t>
              </a:r>
              <a:endParaRPr lang="en-US" sz="1920" b="1" dirty="0">
                <a:ea typeface="Times New Roman" panose="02020603050405020304" pitchFamily="18" charset="0"/>
              </a:endParaRPr>
            </a:p>
          </p:txBody>
        </p:sp>
        <p:cxnSp>
          <p:nvCxnSpPr>
            <p:cNvPr id="36" name="Straight Connector 35">
              <a:extLst>
                <a:ext uri="{FF2B5EF4-FFF2-40B4-BE49-F238E27FC236}">
                  <a16:creationId xmlns:a16="http://schemas.microsoft.com/office/drawing/2014/main" id="{C20147B8-BB94-48C0-BBE0-DFC53616951D}"/>
                </a:ext>
              </a:extLst>
            </p:cNvPr>
            <p:cNvCxnSpPr>
              <a:cxnSpLocks noChangeShapeType="1"/>
              <a:stCxn id="67" idx="1"/>
              <a:endCxn id="11" idx="3"/>
            </p:cNvCxnSpPr>
            <p:nvPr/>
          </p:nvCxnSpPr>
          <p:spPr bwMode="auto">
            <a:xfrm flipH="1">
              <a:off x="2834789" y="1078200"/>
              <a:ext cx="1583528" cy="359675"/>
            </a:xfrm>
            <a:prstGeom prst="line">
              <a:avLst/>
            </a:prstGeom>
            <a:noFill/>
            <a:ln w="12700">
              <a:solidFill>
                <a:srgbClr val="00B0F0"/>
              </a:solidFill>
              <a:round/>
              <a:headEnd/>
              <a:tailEnd/>
            </a:ln>
            <a:extLst>
              <a:ext uri="{909E8E84-426E-40DD-AFC4-6F175D3DCCD1}">
                <a14:hiddenFill xmlns:a14="http://schemas.microsoft.com/office/drawing/2010/main">
                  <a:noFill/>
                </a14:hiddenFill>
              </a:ext>
            </a:extLst>
          </p:spPr>
        </p:cxnSp>
        <p:grpSp>
          <p:nvGrpSpPr>
            <p:cNvPr id="37" name="Group 36">
              <a:extLst>
                <a:ext uri="{FF2B5EF4-FFF2-40B4-BE49-F238E27FC236}">
                  <a16:creationId xmlns:a16="http://schemas.microsoft.com/office/drawing/2014/main" id="{55903876-C2DF-45A1-8FB9-4B9FEBC7EE25}"/>
                </a:ext>
              </a:extLst>
            </p:cNvPr>
            <p:cNvGrpSpPr>
              <a:grpSpLocks/>
            </p:cNvGrpSpPr>
            <p:nvPr/>
          </p:nvGrpSpPr>
          <p:grpSpPr bwMode="auto">
            <a:xfrm>
              <a:off x="4386327" y="1418794"/>
              <a:ext cx="138102" cy="228608"/>
              <a:chOff x="37822" y="8035"/>
              <a:chExt cx="1380" cy="2286"/>
            </a:xfrm>
          </p:grpSpPr>
          <p:sp>
            <p:nvSpPr>
              <p:cNvPr id="72" name="Rectangle 71">
                <a:extLst>
                  <a:ext uri="{FF2B5EF4-FFF2-40B4-BE49-F238E27FC236}">
                    <a16:creationId xmlns:a16="http://schemas.microsoft.com/office/drawing/2014/main" id="{EDE87EEF-A638-4B49-B8BF-7CDBDE46E0AF}"/>
                  </a:ext>
                </a:extLst>
              </p:cNvPr>
              <p:cNvSpPr>
                <a:spLocks noChangeArrowheads="1"/>
              </p:cNvSpPr>
              <p:nvPr/>
            </p:nvSpPr>
            <p:spPr bwMode="auto">
              <a:xfrm>
                <a:off x="37822" y="8035"/>
                <a:ext cx="1381" cy="2286"/>
              </a:xfrm>
              <a:prstGeom prst="rect">
                <a:avLst/>
              </a:prstGeom>
              <a:solidFill>
                <a:schemeClr val="bg1">
                  <a:lumMod val="85000"/>
                  <a:lumOff val="0"/>
                </a:schemeClr>
              </a:solidFill>
              <a:ln w="6350">
                <a:solidFill>
                  <a:schemeClr val="tx1">
                    <a:lumMod val="100000"/>
                    <a:lumOff val="0"/>
                  </a:schemeClr>
                </a:solidFill>
                <a:miter lim="800000"/>
                <a:headEnd/>
                <a:tailEnd/>
              </a:ln>
            </p:spPr>
            <p:txBody>
              <a:bodyPr rot="0" vert="horz" wrap="square" lIns="146304" tIns="73152" rIns="146304" bIns="73152" anchor="ctr" anchorCtr="0" upright="1">
                <a:noAutofit/>
              </a:bodyPr>
              <a:lstStyle/>
              <a:p>
                <a:endParaRPr lang="en-US" sz="1920" dirty="0"/>
              </a:p>
            </p:txBody>
          </p:sp>
          <p:sp>
            <p:nvSpPr>
              <p:cNvPr id="73" name="Rectangle 72">
                <a:extLst>
                  <a:ext uri="{FF2B5EF4-FFF2-40B4-BE49-F238E27FC236}">
                    <a16:creationId xmlns:a16="http://schemas.microsoft.com/office/drawing/2014/main" id="{CE7A89B6-6AB0-4978-94FE-456ED0FC64E7}"/>
                  </a:ext>
                </a:extLst>
              </p:cNvPr>
              <p:cNvSpPr>
                <a:spLocks noChangeArrowheads="1"/>
              </p:cNvSpPr>
              <p:nvPr/>
            </p:nvSpPr>
            <p:spPr bwMode="auto">
              <a:xfrm>
                <a:off x="38307" y="8886"/>
                <a:ext cx="458" cy="484"/>
              </a:xfrm>
              <a:prstGeom prst="rect">
                <a:avLst/>
              </a:prstGeom>
              <a:solidFill>
                <a:schemeClr val="tx1">
                  <a:lumMod val="100000"/>
                  <a:lumOff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146304" tIns="73152" rIns="146304" bIns="73152" anchor="ctr" anchorCtr="0" upright="1">
                <a:noAutofit/>
              </a:bodyPr>
              <a:lstStyle/>
              <a:p>
                <a:endParaRPr lang="en-US" sz="1920" dirty="0"/>
              </a:p>
            </p:txBody>
          </p:sp>
        </p:grpSp>
        <p:grpSp>
          <p:nvGrpSpPr>
            <p:cNvPr id="38" name="Group 37">
              <a:extLst>
                <a:ext uri="{FF2B5EF4-FFF2-40B4-BE49-F238E27FC236}">
                  <a16:creationId xmlns:a16="http://schemas.microsoft.com/office/drawing/2014/main" id="{FE87FADF-3158-4B3B-951A-607827621FF6}"/>
                </a:ext>
              </a:extLst>
            </p:cNvPr>
            <p:cNvGrpSpPr>
              <a:grpSpLocks/>
            </p:cNvGrpSpPr>
            <p:nvPr/>
          </p:nvGrpSpPr>
          <p:grpSpPr bwMode="auto">
            <a:xfrm>
              <a:off x="1276164" y="631249"/>
              <a:ext cx="137802" cy="227908"/>
              <a:chOff x="0" y="0"/>
              <a:chExt cx="138097" cy="228600"/>
            </a:xfrm>
          </p:grpSpPr>
          <p:sp>
            <p:nvSpPr>
              <p:cNvPr id="70" name="Rectangle 69">
                <a:extLst>
                  <a:ext uri="{FF2B5EF4-FFF2-40B4-BE49-F238E27FC236}">
                    <a16:creationId xmlns:a16="http://schemas.microsoft.com/office/drawing/2014/main" id="{D8AE9AA0-BE13-40A0-9147-416E3B5F594C}"/>
                  </a:ext>
                </a:extLst>
              </p:cNvPr>
              <p:cNvSpPr>
                <a:spLocks noChangeArrowheads="1"/>
              </p:cNvSpPr>
              <p:nvPr/>
            </p:nvSpPr>
            <p:spPr bwMode="auto">
              <a:xfrm>
                <a:off x="0" y="0"/>
                <a:ext cx="138097" cy="228600"/>
              </a:xfrm>
              <a:prstGeom prst="rect">
                <a:avLst/>
              </a:prstGeom>
              <a:solidFill>
                <a:schemeClr val="bg1">
                  <a:lumMod val="85000"/>
                  <a:lumOff val="0"/>
                </a:schemeClr>
              </a:solidFill>
              <a:ln w="6350">
                <a:solidFill>
                  <a:schemeClr val="tx1">
                    <a:lumMod val="100000"/>
                    <a:lumOff val="0"/>
                  </a:schemeClr>
                </a:solidFill>
                <a:miter lim="800000"/>
                <a:headEnd/>
                <a:tailEnd/>
              </a:ln>
            </p:spPr>
            <p:txBody>
              <a:bodyPr rot="0" vert="horz" wrap="square" lIns="146304" tIns="73152" rIns="146304" bIns="73152" anchor="ctr" anchorCtr="0" upright="1">
                <a:noAutofit/>
              </a:bodyPr>
              <a:lstStyle/>
              <a:p>
                <a:endParaRPr lang="en-US" sz="1920" dirty="0"/>
              </a:p>
            </p:txBody>
          </p:sp>
          <p:sp>
            <p:nvSpPr>
              <p:cNvPr id="71" name="Rectangle 70">
                <a:extLst>
                  <a:ext uri="{FF2B5EF4-FFF2-40B4-BE49-F238E27FC236}">
                    <a16:creationId xmlns:a16="http://schemas.microsoft.com/office/drawing/2014/main" id="{B56CD036-C866-4BA6-882D-F9544B600297}"/>
                  </a:ext>
                </a:extLst>
              </p:cNvPr>
              <p:cNvSpPr>
                <a:spLocks noChangeArrowheads="1"/>
              </p:cNvSpPr>
              <p:nvPr/>
            </p:nvSpPr>
            <p:spPr bwMode="auto">
              <a:xfrm>
                <a:off x="48491" y="85069"/>
                <a:ext cx="45720" cy="48392"/>
              </a:xfrm>
              <a:prstGeom prst="rect">
                <a:avLst/>
              </a:prstGeom>
              <a:solidFill>
                <a:schemeClr val="tx1">
                  <a:lumMod val="100000"/>
                  <a:lumOff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146304" tIns="73152" rIns="146304" bIns="73152" anchor="ctr" anchorCtr="0" upright="1">
                <a:noAutofit/>
              </a:bodyPr>
              <a:lstStyle/>
              <a:p>
                <a:endParaRPr lang="en-US" sz="1920" dirty="0"/>
              </a:p>
            </p:txBody>
          </p:sp>
        </p:grpSp>
        <p:grpSp>
          <p:nvGrpSpPr>
            <p:cNvPr id="39" name="Group 38">
              <a:extLst>
                <a:ext uri="{FF2B5EF4-FFF2-40B4-BE49-F238E27FC236}">
                  <a16:creationId xmlns:a16="http://schemas.microsoft.com/office/drawing/2014/main" id="{E00A96F6-F376-49C4-8941-6348DE0675A7}"/>
                </a:ext>
              </a:extLst>
            </p:cNvPr>
            <p:cNvGrpSpPr>
              <a:grpSpLocks/>
            </p:cNvGrpSpPr>
            <p:nvPr/>
          </p:nvGrpSpPr>
          <p:grpSpPr bwMode="auto">
            <a:xfrm>
              <a:off x="2234681" y="826692"/>
              <a:ext cx="137802" cy="227908"/>
              <a:chOff x="0" y="0"/>
              <a:chExt cx="138097" cy="228600"/>
            </a:xfrm>
          </p:grpSpPr>
          <p:sp>
            <p:nvSpPr>
              <p:cNvPr id="68" name="Rectangle 67">
                <a:extLst>
                  <a:ext uri="{FF2B5EF4-FFF2-40B4-BE49-F238E27FC236}">
                    <a16:creationId xmlns:a16="http://schemas.microsoft.com/office/drawing/2014/main" id="{EBD6E3FA-70BA-40C1-94D8-6E17D641EEE3}"/>
                  </a:ext>
                </a:extLst>
              </p:cNvPr>
              <p:cNvSpPr>
                <a:spLocks noChangeArrowheads="1"/>
              </p:cNvSpPr>
              <p:nvPr/>
            </p:nvSpPr>
            <p:spPr bwMode="auto">
              <a:xfrm>
                <a:off x="0" y="0"/>
                <a:ext cx="138097" cy="228600"/>
              </a:xfrm>
              <a:prstGeom prst="rect">
                <a:avLst/>
              </a:prstGeom>
              <a:solidFill>
                <a:schemeClr val="bg1">
                  <a:lumMod val="85000"/>
                  <a:lumOff val="0"/>
                </a:schemeClr>
              </a:solidFill>
              <a:ln w="6350">
                <a:solidFill>
                  <a:schemeClr val="tx1">
                    <a:lumMod val="100000"/>
                    <a:lumOff val="0"/>
                  </a:schemeClr>
                </a:solidFill>
                <a:miter lim="800000"/>
                <a:headEnd/>
                <a:tailEnd/>
              </a:ln>
            </p:spPr>
            <p:txBody>
              <a:bodyPr rot="0" vert="horz" wrap="square" lIns="146304" tIns="73152" rIns="146304" bIns="73152" anchor="ctr" anchorCtr="0" upright="1">
                <a:noAutofit/>
              </a:bodyPr>
              <a:lstStyle/>
              <a:p>
                <a:endParaRPr lang="en-US" sz="1920" dirty="0"/>
              </a:p>
            </p:txBody>
          </p:sp>
          <p:sp>
            <p:nvSpPr>
              <p:cNvPr id="69" name="Rectangle 68">
                <a:extLst>
                  <a:ext uri="{FF2B5EF4-FFF2-40B4-BE49-F238E27FC236}">
                    <a16:creationId xmlns:a16="http://schemas.microsoft.com/office/drawing/2014/main" id="{29FE1A79-8B53-47CB-B9E1-2A00A9E9728E}"/>
                  </a:ext>
                </a:extLst>
              </p:cNvPr>
              <p:cNvSpPr>
                <a:spLocks noChangeArrowheads="1"/>
              </p:cNvSpPr>
              <p:nvPr/>
            </p:nvSpPr>
            <p:spPr bwMode="auto">
              <a:xfrm>
                <a:off x="48491" y="85069"/>
                <a:ext cx="45720" cy="48392"/>
              </a:xfrm>
              <a:prstGeom prst="rect">
                <a:avLst/>
              </a:prstGeom>
              <a:solidFill>
                <a:schemeClr val="tx1">
                  <a:lumMod val="100000"/>
                  <a:lumOff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146304" tIns="73152" rIns="146304" bIns="73152" anchor="ctr" anchorCtr="0" upright="1">
                <a:noAutofit/>
              </a:bodyPr>
              <a:lstStyle/>
              <a:p>
                <a:endParaRPr lang="en-US" sz="1920" dirty="0"/>
              </a:p>
            </p:txBody>
          </p:sp>
        </p:grpSp>
        <p:grpSp>
          <p:nvGrpSpPr>
            <p:cNvPr id="40" name="Group 39">
              <a:extLst>
                <a:ext uri="{FF2B5EF4-FFF2-40B4-BE49-F238E27FC236}">
                  <a16:creationId xmlns:a16="http://schemas.microsoft.com/office/drawing/2014/main" id="{FD9FE7D0-6EDE-446A-8175-3D9E46FBF40F}"/>
                </a:ext>
              </a:extLst>
            </p:cNvPr>
            <p:cNvGrpSpPr>
              <a:grpSpLocks/>
            </p:cNvGrpSpPr>
            <p:nvPr/>
          </p:nvGrpSpPr>
          <p:grpSpPr bwMode="auto">
            <a:xfrm>
              <a:off x="4369930" y="969266"/>
              <a:ext cx="137802" cy="227908"/>
              <a:chOff x="0" y="0"/>
              <a:chExt cx="138097" cy="228600"/>
            </a:xfrm>
          </p:grpSpPr>
          <p:sp>
            <p:nvSpPr>
              <p:cNvPr id="66" name="Rectangle 65">
                <a:extLst>
                  <a:ext uri="{FF2B5EF4-FFF2-40B4-BE49-F238E27FC236}">
                    <a16:creationId xmlns:a16="http://schemas.microsoft.com/office/drawing/2014/main" id="{8C2960FF-9A5F-4C89-8762-ED728966E8BA}"/>
                  </a:ext>
                </a:extLst>
              </p:cNvPr>
              <p:cNvSpPr>
                <a:spLocks noChangeArrowheads="1"/>
              </p:cNvSpPr>
              <p:nvPr/>
            </p:nvSpPr>
            <p:spPr bwMode="auto">
              <a:xfrm>
                <a:off x="0" y="0"/>
                <a:ext cx="138097" cy="228600"/>
              </a:xfrm>
              <a:prstGeom prst="rect">
                <a:avLst/>
              </a:prstGeom>
              <a:solidFill>
                <a:schemeClr val="bg1">
                  <a:lumMod val="85000"/>
                  <a:lumOff val="0"/>
                </a:schemeClr>
              </a:solidFill>
              <a:ln w="6350">
                <a:solidFill>
                  <a:schemeClr val="tx1">
                    <a:lumMod val="100000"/>
                    <a:lumOff val="0"/>
                  </a:schemeClr>
                </a:solidFill>
                <a:miter lim="800000"/>
                <a:headEnd/>
                <a:tailEnd/>
              </a:ln>
            </p:spPr>
            <p:txBody>
              <a:bodyPr rot="0" vert="horz" wrap="square" lIns="146304" tIns="73152" rIns="146304" bIns="73152" anchor="ctr" anchorCtr="0" upright="1">
                <a:noAutofit/>
              </a:bodyPr>
              <a:lstStyle/>
              <a:p>
                <a:endParaRPr lang="en-US" sz="1920" dirty="0"/>
              </a:p>
            </p:txBody>
          </p:sp>
          <p:sp>
            <p:nvSpPr>
              <p:cNvPr id="67" name="Rectangle 66">
                <a:extLst>
                  <a:ext uri="{FF2B5EF4-FFF2-40B4-BE49-F238E27FC236}">
                    <a16:creationId xmlns:a16="http://schemas.microsoft.com/office/drawing/2014/main" id="{511A8F3C-00D7-4331-BB45-64701AD1D4B9}"/>
                  </a:ext>
                </a:extLst>
              </p:cNvPr>
              <p:cNvSpPr>
                <a:spLocks noChangeArrowheads="1"/>
              </p:cNvSpPr>
              <p:nvPr/>
            </p:nvSpPr>
            <p:spPr bwMode="auto">
              <a:xfrm>
                <a:off x="48491" y="85069"/>
                <a:ext cx="45720" cy="48392"/>
              </a:xfrm>
              <a:prstGeom prst="rect">
                <a:avLst/>
              </a:prstGeom>
              <a:solidFill>
                <a:schemeClr val="tx1">
                  <a:lumMod val="100000"/>
                  <a:lumOff val="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rot="0" vert="horz" wrap="square" lIns="146304" tIns="73152" rIns="146304" bIns="73152" anchor="ctr" anchorCtr="0" upright="1">
                <a:noAutofit/>
              </a:bodyPr>
              <a:lstStyle/>
              <a:p>
                <a:endParaRPr lang="en-US" sz="1920" dirty="0"/>
              </a:p>
            </p:txBody>
          </p:sp>
        </p:grpSp>
        <p:sp>
          <p:nvSpPr>
            <p:cNvPr id="42" name="Text Box 9490">
              <a:extLst>
                <a:ext uri="{FF2B5EF4-FFF2-40B4-BE49-F238E27FC236}">
                  <a16:creationId xmlns:a16="http://schemas.microsoft.com/office/drawing/2014/main" id="{980B4203-9934-4832-9983-44374DC00794}"/>
                </a:ext>
              </a:extLst>
            </p:cNvPr>
            <p:cNvSpPr txBox="1">
              <a:spLocks noChangeArrowheads="1"/>
            </p:cNvSpPr>
            <p:nvPr/>
          </p:nvSpPr>
          <p:spPr bwMode="auto">
            <a:xfrm>
              <a:off x="3073742" y="859063"/>
              <a:ext cx="929847" cy="27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4630" tIns="14630" rIns="14630" bIns="14630" anchor="ctr"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Service Outlet</a:t>
              </a:r>
            </a:p>
          </p:txBody>
        </p:sp>
        <p:cxnSp>
          <p:nvCxnSpPr>
            <p:cNvPr id="43" name="Curved Connector 358">
              <a:extLst>
                <a:ext uri="{FF2B5EF4-FFF2-40B4-BE49-F238E27FC236}">
                  <a16:creationId xmlns:a16="http://schemas.microsoft.com/office/drawing/2014/main" id="{B5F30610-8D19-4FE5-A0DB-B82B5F374BA5}"/>
                </a:ext>
              </a:extLst>
            </p:cNvPr>
            <p:cNvCxnSpPr>
              <a:cxnSpLocks noChangeShapeType="1"/>
              <a:stCxn id="28" idx="1"/>
              <a:endCxn id="71" idx="3"/>
            </p:cNvCxnSpPr>
            <p:nvPr/>
          </p:nvCxnSpPr>
          <p:spPr bwMode="auto">
            <a:xfrm rot="10800000" flipV="1">
              <a:off x="1370173" y="422535"/>
              <a:ext cx="508934" cy="317648"/>
            </a:xfrm>
            <a:prstGeom prst="curvedConnector3">
              <a:avLst>
                <a:gd name="adj1" fmla="val 50000"/>
              </a:avLst>
            </a:prstGeom>
            <a:noFill/>
            <a:ln w="19050" cmpd="sng">
              <a:solidFill>
                <a:schemeClr val="accent4"/>
              </a:solidFill>
              <a:prstDash val="sysDash"/>
              <a:round/>
              <a:headEnd/>
              <a:tailEnd/>
            </a:ln>
            <a:extLst>
              <a:ext uri="{909E8E84-426E-40DD-AFC4-6F175D3DCCD1}">
                <a14:hiddenFill xmlns:a14="http://schemas.microsoft.com/office/drawing/2010/main">
                  <a:noFill/>
                </a14:hiddenFill>
              </a:ext>
            </a:extLst>
          </p:spPr>
        </p:cxnSp>
        <p:cxnSp>
          <p:nvCxnSpPr>
            <p:cNvPr id="44" name="Curved Connector 360">
              <a:extLst>
                <a:ext uri="{FF2B5EF4-FFF2-40B4-BE49-F238E27FC236}">
                  <a16:creationId xmlns:a16="http://schemas.microsoft.com/office/drawing/2014/main" id="{FB69073B-75C0-49B2-838D-780D0900BCD7}"/>
                </a:ext>
              </a:extLst>
            </p:cNvPr>
            <p:cNvCxnSpPr>
              <a:cxnSpLocks noChangeShapeType="1"/>
              <a:stCxn id="67" idx="3"/>
            </p:cNvCxnSpPr>
            <p:nvPr/>
          </p:nvCxnSpPr>
          <p:spPr bwMode="auto">
            <a:xfrm>
              <a:off x="4463939" y="1078200"/>
              <a:ext cx="376497" cy="40335"/>
            </a:xfrm>
            <a:prstGeom prst="curvedConnector3">
              <a:avLst>
                <a:gd name="adj1" fmla="val 50000"/>
              </a:avLst>
            </a:prstGeom>
            <a:noFill/>
            <a:ln w="19050" cmpd="sng">
              <a:solidFill>
                <a:schemeClr val="accent4"/>
              </a:solidFill>
              <a:prstDash val="sysDash"/>
              <a:round/>
              <a:headEnd/>
              <a:tailEnd/>
            </a:ln>
            <a:extLst>
              <a:ext uri="{909E8E84-426E-40DD-AFC4-6F175D3DCCD1}">
                <a14:hiddenFill xmlns:a14="http://schemas.microsoft.com/office/drawing/2010/main">
                  <a:noFill/>
                </a14:hiddenFill>
              </a:ext>
            </a:extLst>
          </p:spPr>
        </p:cxnSp>
        <p:cxnSp>
          <p:nvCxnSpPr>
            <p:cNvPr id="45" name="Curved Connector 361">
              <a:extLst>
                <a:ext uri="{FF2B5EF4-FFF2-40B4-BE49-F238E27FC236}">
                  <a16:creationId xmlns:a16="http://schemas.microsoft.com/office/drawing/2014/main" id="{47F2A09A-059D-4882-97CC-12DA4CEFF623}"/>
                </a:ext>
              </a:extLst>
            </p:cNvPr>
            <p:cNvCxnSpPr>
              <a:cxnSpLocks noChangeShapeType="1"/>
              <a:stCxn id="73" idx="3"/>
              <a:endCxn id="75" idx="1"/>
            </p:cNvCxnSpPr>
            <p:nvPr/>
          </p:nvCxnSpPr>
          <p:spPr bwMode="auto">
            <a:xfrm>
              <a:off x="4480697" y="1528098"/>
              <a:ext cx="403530" cy="208445"/>
            </a:xfrm>
            <a:prstGeom prst="curvedConnector3">
              <a:avLst>
                <a:gd name="adj1" fmla="val 50000"/>
              </a:avLst>
            </a:prstGeom>
            <a:noFill/>
            <a:ln w="19050" cmpd="sng">
              <a:solidFill>
                <a:schemeClr val="accent4"/>
              </a:solidFill>
              <a:prstDash val="sysDash"/>
              <a:round/>
              <a:headEnd/>
              <a:tailEnd/>
            </a:ln>
            <a:extLst>
              <a:ext uri="{909E8E84-426E-40DD-AFC4-6F175D3DCCD1}">
                <a14:hiddenFill xmlns:a14="http://schemas.microsoft.com/office/drawing/2010/main">
                  <a:noFill/>
                </a14:hiddenFill>
              </a:ext>
            </a:extLst>
          </p:spPr>
        </p:cxnSp>
        <p:cxnSp>
          <p:nvCxnSpPr>
            <p:cNvPr id="46" name="Curved Connector 362">
              <a:extLst>
                <a:ext uri="{FF2B5EF4-FFF2-40B4-BE49-F238E27FC236}">
                  <a16:creationId xmlns:a16="http://schemas.microsoft.com/office/drawing/2014/main" id="{3D46E09C-6044-4C52-B4AA-2ABAF258875D}"/>
                </a:ext>
              </a:extLst>
            </p:cNvPr>
            <p:cNvCxnSpPr>
              <a:cxnSpLocks noChangeShapeType="1"/>
              <a:stCxn id="8" idx="3"/>
              <a:endCxn id="30" idx="1"/>
            </p:cNvCxnSpPr>
            <p:nvPr/>
          </p:nvCxnSpPr>
          <p:spPr bwMode="auto">
            <a:xfrm>
              <a:off x="2834788" y="1532953"/>
              <a:ext cx="645928" cy="1067961"/>
            </a:xfrm>
            <a:prstGeom prst="curvedConnector3">
              <a:avLst>
                <a:gd name="adj1" fmla="val 50000"/>
              </a:avLst>
            </a:prstGeom>
            <a:noFill/>
            <a:ln w="19050" cmpd="sng">
              <a:solidFill>
                <a:schemeClr val="accent4"/>
              </a:solidFill>
              <a:prstDash val="sysDash"/>
              <a:round/>
              <a:headEnd/>
              <a:tailEnd/>
            </a:ln>
            <a:extLst>
              <a:ext uri="{909E8E84-426E-40DD-AFC4-6F175D3DCCD1}">
                <a14:hiddenFill xmlns:a14="http://schemas.microsoft.com/office/drawing/2010/main">
                  <a:noFill/>
                </a14:hiddenFill>
              </a:ext>
            </a:extLst>
          </p:spPr>
        </p:cxnSp>
        <p:sp>
          <p:nvSpPr>
            <p:cNvPr id="50" name="Text Box 371">
              <a:extLst>
                <a:ext uri="{FF2B5EF4-FFF2-40B4-BE49-F238E27FC236}">
                  <a16:creationId xmlns:a16="http://schemas.microsoft.com/office/drawing/2014/main" id="{6CA63A85-7F33-44F8-9382-048DC25567E0}"/>
                </a:ext>
              </a:extLst>
            </p:cNvPr>
            <p:cNvSpPr txBox="1"/>
            <p:nvPr/>
          </p:nvSpPr>
          <p:spPr>
            <a:xfrm>
              <a:off x="1324556" y="2814325"/>
              <a:ext cx="2012322" cy="363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46304" tIns="73152" rIns="146304" bIns="73152" numCol="1" spcCol="0" rtlCol="0" fromWordArt="0" anchor="t" anchorCtr="0" forceAA="0" compatLnSpc="1">
              <a:prstTxWarp prst="textNoShape">
                <a:avLst/>
              </a:prstTxWarp>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Direct Connection Method</a:t>
              </a:r>
              <a:br>
                <a:rPr lang="en-US" sz="1920" b="1" dirty="0">
                  <a:ea typeface="Times New Roman" panose="02020603050405020304" pitchFamily="18" charset="0"/>
                  <a:cs typeface="Times New Roman" panose="02020603050405020304" pitchFamily="18" charset="0"/>
                </a:rPr>
              </a:br>
              <a:r>
                <a:rPr lang="en-US" sz="1920" b="1" dirty="0">
                  <a:ea typeface="Times New Roman" panose="02020603050405020304" pitchFamily="18" charset="0"/>
                  <a:cs typeface="Times New Roman" panose="02020603050405020304" pitchFamily="18" charset="0"/>
                </a:rPr>
                <a:t>Non-structured Option</a:t>
              </a:r>
            </a:p>
          </p:txBody>
        </p:sp>
        <p:cxnSp>
          <p:nvCxnSpPr>
            <p:cNvPr id="51" name="Curved Connector 359">
              <a:extLst>
                <a:ext uri="{FF2B5EF4-FFF2-40B4-BE49-F238E27FC236}">
                  <a16:creationId xmlns:a16="http://schemas.microsoft.com/office/drawing/2014/main" id="{31A19571-6DBE-4AC8-804B-F9924BF62CE9}"/>
                </a:ext>
              </a:extLst>
            </p:cNvPr>
            <p:cNvCxnSpPr>
              <a:cxnSpLocks noChangeShapeType="1"/>
              <a:stCxn id="69" idx="3"/>
              <a:endCxn id="77" idx="1"/>
            </p:cNvCxnSpPr>
            <p:nvPr/>
          </p:nvCxnSpPr>
          <p:spPr bwMode="auto">
            <a:xfrm flipV="1">
              <a:off x="2328690" y="465098"/>
              <a:ext cx="1394199" cy="470528"/>
            </a:xfrm>
            <a:prstGeom prst="curvedConnector3">
              <a:avLst>
                <a:gd name="adj1" fmla="val 50000"/>
              </a:avLst>
            </a:prstGeom>
            <a:noFill/>
            <a:ln w="19050" cmpd="sng">
              <a:solidFill>
                <a:schemeClr val="accent4"/>
              </a:solidFill>
              <a:prstDash val="sysDash"/>
              <a:round/>
              <a:headEnd/>
              <a:tailEnd/>
            </a:ln>
            <a:extLst>
              <a:ext uri="{909E8E84-426E-40DD-AFC4-6F175D3DCCD1}">
                <a14:hiddenFill xmlns:a14="http://schemas.microsoft.com/office/drawing/2010/main">
                  <a:noFill/>
                </a14:hiddenFill>
              </a:ext>
            </a:extLst>
          </p:spPr>
        </p:cxnSp>
        <p:cxnSp>
          <p:nvCxnSpPr>
            <p:cNvPr id="52" name="Curved Connector 3879">
              <a:extLst>
                <a:ext uri="{FF2B5EF4-FFF2-40B4-BE49-F238E27FC236}">
                  <a16:creationId xmlns:a16="http://schemas.microsoft.com/office/drawing/2014/main" id="{B7861343-BE07-492C-AEBD-DE4D4E37D75F}"/>
                </a:ext>
              </a:extLst>
            </p:cNvPr>
            <p:cNvCxnSpPr>
              <a:cxnSpLocks noChangeShapeType="1"/>
              <a:stCxn id="9" idx="3"/>
            </p:cNvCxnSpPr>
            <p:nvPr/>
          </p:nvCxnSpPr>
          <p:spPr bwMode="auto">
            <a:xfrm>
              <a:off x="810174" y="1585823"/>
              <a:ext cx="432635" cy="1010833"/>
            </a:xfrm>
            <a:prstGeom prst="curvedConnector3">
              <a:avLst>
                <a:gd name="adj1" fmla="val 152839"/>
              </a:avLst>
            </a:prstGeom>
            <a:noFill/>
            <a:ln w="19050" cmpd="sng">
              <a:solidFill>
                <a:schemeClr val="accent4"/>
              </a:solidFill>
              <a:prstDash val="sysDash"/>
              <a:round/>
              <a:headEnd/>
              <a:tailEnd/>
            </a:ln>
            <a:extLst>
              <a:ext uri="{909E8E84-426E-40DD-AFC4-6F175D3DCCD1}">
                <a14:hiddenFill xmlns:a14="http://schemas.microsoft.com/office/drawing/2010/main">
                  <a:noFill/>
                </a14:hiddenFill>
              </a:ext>
            </a:extLst>
          </p:spPr>
        </p:cxnSp>
        <p:grpSp>
          <p:nvGrpSpPr>
            <p:cNvPr id="53" name="Group 52">
              <a:extLst>
                <a:ext uri="{FF2B5EF4-FFF2-40B4-BE49-F238E27FC236}">
                  <a16:creationId xmlns:a16="http://schemas.microsoft.com/office/drawing/2014/main" id="{DAA522D3-C2AE-4694-8152-AA2BC7293798}"/>
                </a:ext>
              </a:extLst>
            </p:cNvPr>
            <p:cNvGrpSpPr>
              <a:grpSpLocks/>
            </p:cNvGrpSpPr>
            <p:nvPr/>
          </p:nvGrpSpPr>
          <p:grpSpPr bwMode="auto">
            <a:xfrm>
              <a:off x="276803" y="1183880"/>
              <a:ext cx="534006" cy="516818"/>
              <a:chOff x="2039" y="1858"/>
              <a:chExt cx="841" cy="814"/>
            </a:xfrm>
          </p:grpSpPr>
          <p:cxnSp>
            <p:nvCxnSpPr>
              <p:cNvPr id="62" name="AutoShape 9482">
                <a:extLst>
                  <a:ext uri="{FF2B5EF4-FFF2-40B4-BE49-F238E27FC236}">
                    <a16:creationId xmlns:a16="http://schemas.microsoft.com/office/drawing/2014/main" id="{A14596E4-5CED-4591-AE88-4A411C096D96}"/>
                  </a:ext>
                </a:extLst>
              </p:cNvPr>
              <p:cNvCxnSpPr>
                <a:cxnSpLocks noChangeShapeType="1"/>
              </p:cNvCxnSpPr>
              <p:nvPr/>
            </p:nvCxnSpPr>
            <p:spPr bwMode="auto">
              <a:xfrm>
                <a:off x="2039" y="1858"/>
                <a:ext cx="1" cy="81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3" name="AutoShape 9483">
                <a:extLst>
                  <a:ext uri="{FF2B5EF4-FFF2-40B4-BE49-F238E27FC236}">
                    <a16:creationId xmlns:a16="http://schemas.microsoft.com/office/drawing/2014/main" id="{7FD96D59-6DF5-43FB-8E9C-352AFB7F6E4F}"/>
                  </a:ext>
                </a:extLst>
              </p:cNvPr>
              <p:cNvCxnSpPr>
                <a:cxnSpLocks noChangeShapeType="1"/>
              </p:cNvCxnSpPr>
              <p:nvPr/>
            </p:nvCxnSpPr>
            <p:spPr bwMode="auto">
              <a:xfrm rot="2700000">
                <a:off x="2446" y="1849"/>
                <a:ext cx="1" cy="81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4" name="AutoShape 9484">
                <a:extLst>
                  <a:ext uri="{FF2B5EF4-FFF2-40B4-BE49-F238E27FC236}">
                    <a16:creationId xmlns:a16="http://schemas.microsoft.com/office/drawing/2014/main" id="{55DB048F-CE88-4D0F-BFB1-F589E9F2D8FE}"/>
                  </a:ext>
                </a:extLst>
              </p:cNvPr>
              <p:cNvCxnSpPr>
                <a:cxnSpLocks noChangeShapeType="1"/>
              </p:cNvCxnSpPr>
              <p:nvPr/>
            </p:nvCxnSpPr>
            <p:spPr bwMode="auto">
              <a:xfrm>
                <a:off x="2879" y="1858"/>
                <a:ext cx="1" cy="81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AutoShape 9485">
                <a:extLst>
                  <a:ext uri="{FF2B5EF4-FFF2-40B4-BE49-F238E27FC236}">
                    <a16:creationId xmlns:a16="http://schemas.microsoft.com/office/drawing/2014/main" id="{74ECAC83-6BEE-46F7-BC41-B056111C61FA}"/>
                  </a:ext>
                </a:extLst>
              </p:cNvPr>
              <p:cNvCxnSpPr>
                <a:cxnSpLocks noChangeShapeType="1"/>
              </p:cNvCxnSpPr>
              <p:nvPr/>
            </p:nvCxnSpPr>
            <p:spPr bwMode="auto">
              <a:xfrm rot="18900000" flipH="1">
                <a:off x="2446" y="1850"/>
                <a:ext cx="1" cy="81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grpSp>
        <p:cxnSp>
          <p:nvCxnSpPr>
            <p:cNvPr id="54" name="AutoShape 9497">
              <a:extLst>
                <a:ext uri="{FF2B5EF4-FFF2-40B4-BE49-F238E27FC236}">
                  <a16:creationId xmlns:a16="http://schemas.microsoft.com/office/drawing/2014/main" id="{8B4AFFCB-B598-45F5-B9FB-774745DDBDE4}"/>
                </a:ext>
              </a:extLst>
            </p:cNvPr>
            <p:cNvCxnSpPr>
              <a:cxnSpLocks noChangeShapeType="1"/>
            </p:cNvCxnSpPr>
            <p:nvPr/>
          </p:nvCxnSpPr>
          <p:spPr bwMode="auto">
            <a:xfrm>
              <a:off x="2834788" y="1229582"/>
              <a:ext cx="700" cy="41151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55" name="Oval 54">
              <a:extLst>
                <a:ext uri="{FF2B5EF4-FFF2-40B4-BE49-F238E27FC236}">
                  <a16:creationId xmlns:a16="http://schemas.microsoft.com/office/drawing/2014/main" id="{7004EF1B-CFC2-4376-9713-8CDA365E542B}"/>
                </a:ext>
              </a:extLst>
            </p:cNvPr>
            <p:cNvSpPr>
              <a:spLocks noChangeArrowheads="1"/>
            </p:cNvSpPr>
            <p:nvPr/>
          </p:nvSpPr>
          <p:spPr bwMode="auto">
            <a:xfrm>
              <a:off x="2372483" y="1133079"/>
              <a:ext cx="592507" cy="592420"/>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sz="1920" dirty="0"/>
            </a:p>
          </p:txBody>
        </p:sp>
        <p:cxnSp>
          <p:nvCxnSpPr>
            <p:cNvPr id="56" name="AutoShape 9491">
              <a:extLst>
                <a:ext uri="{FF2B5EF4-FFF2-40B4-BE49-F238E27FC236}">
                  <a16:creationId xmlns:a16="http://schemas.microsoft.com/office/drawing/2014/main" id="{527D7011-9513-4A57-AB61-B3FC383DF33D}"/>
                </a:ext>
              </a:extLst>
            </p:cNvPr>
            <p:cNvCxnSpPr>
              <a:cxnSpLocks noChangeShapeType="1"/>
              <a:stCxn id="20" idx="1"/>
            </p:cNvCxnSpPr>
            <p:nvPr/>
          </p:nvCxnSpPr>
          <p:spPr bwMode="auto">
            <a:xfrm flipH="1">
              <a:off x="3169612" y="2032230"/>
              <a:ext cx="533630" cy="0"/>
            </a:xfrm>
            <a:prstGeom prst="straightConnector1">
              <a:avLst/>
            </a:prstGeom>
            <a:noFill/>
            <a:ln w="1270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57" name="AutoShape 9491">
              <a:extLst>
                <a:ext uri="{FF2B5EF4-FFF2-40B4-BE49-F238E27FC236}">
                  <a16:creationId xmlns:a16="http://schemas.microsoft.com/office/drawing/2014/main" id="{3694112B-CFD2-492E-B0A6-080AC300DE7F}"/>
                </a:ext>
              </a:extLst>
            </p:cNvPr>
            <p:cNvCxnSpPr>
              <a:cxnSpLocks noChangeShapeType="1"/>
              <a:stCxn id="42" idx="1"/>
            </p:cNvCxnSpPr>
            <p:nvPr/>
          </p:nvCxnSpPr>
          <p:spPr bwMode="auto">
            <a:xfrm flipH="1" flipV="1">
              <a:off x="2391034" y="995985"/>
              <a:ext cx="682708" cy="6"/>
            </a:xfrm>
            <a:prstGeom prst="straightConnector1">
              <a:avLst/>
            </a:prstGeom>
            <a:noFill/>
            <a:ln w="1270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58" name="AutoShape 9491">
              <a:extLst>
                <a:ext uri="{FF2B5EF4-FFF2-40B4-BE49-F238E27FC236}">
                  <a16:creationId xmlns:a16="http://schemas.microsoft.com/office/drawing/2014/main" id="{57814BCA-ABFD-43B0-88D4-A3466F6C4822}"/>
                </a:ext>
              </a:extLst>
            </p:cNvPr>
            <p:cNvCxnSpPr>
              <a:cxnSpLocks noChangeShapeType="1"/>
              <a:stCxn id="42" idx="3"/>
            </p:cNvCxnSpPr>
            <p:nvPr/>
          </p:nvCxnSpPr>
          <p:spPr bwMode="auto">
            <a:xfrm flipV="1">
              <a:off x="4003589" y="995969"/>
              <a:ext cx="349079" cy="0"/>
            </a:xfrm>
            <a:prstGeom prst="straightConnector1">
              <a:avLst/>
            </a:prstGeom>
            <a:noFill/>
            <a:ln w="1270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59" name="AutoShape 9491">
              <a:extLst>
                <a:ext uri="{FF2B5EF4-FFF2-40B4-BE49-F238E27FC236}">
                  <a16:creationId xmlns:a16="http://schemas.microsoft.com/office/drawing/2014/main" id="{C61044D5-49A2-4DBD-BB7B-A3A25A860BFD}"/>
                </a:ext>
              </a:extLst>
            </p:cNvPr>
            <p:cNvCxnSpPr>
              <a:cxnSpLocks noChangeShapeType="1"/>
            </p:cNvCxnSpPr>
            <p:nvPr/>
          </p:nvCxnSpPr>
          <p:spPr bwMode="auto">
            <a:xfrm flipV="1">
              <a:off x="5271611" y="2030888"/>
              <a:ext cx="2371" cy="365808"/>
            </a:xfrm>
            <a:prstGeom prst="straightConnector1">
              <a:avLst/>
            </a:prstGeom>
            <a:noFill/>
            <a:ln w="1270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60" name="AutoShape 9491">
              <a:extLst>
                <a:ext uri="{FF2B5EF4-FFF2-40B4-BE49-F238E27FC236}">
                  <a16:creationId xmlns:a16="http://schemas.microsoft.com/office/drawing/2014/main" id="{28CE272B-625F-4601-B2D3-2BB0B532EF12}"/>
                </a:ext>
              </a:extLst>
            </p:cNvPr>
            <p:cNvCxnSpPr>
              <a:cxnSpLocks noChangeShapeType="1"/>
              <a:stCxn id="50" idx="0"/>
            </p:cNvCxnSpPr>
            <p:nvPr/>
          </p:nvCxnSpPr>
          <p:spPr bwMode="auto">
            <a:xfrm flipH="1" flipV="1">
              <a:off x="1276164" y="2650981"/>
              <a:ext cx="1054553" cy="163344"/>
            </a:xfrm>
            <a:prstGeom prst="straightConnector1">
              <a:avLst/>
            </a:prstGeom>
            <a:noFill/>
            <a:ln w="1270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61" name="AutoShape 9491">
              <a:extLst>
                <a:ext uri="{FF2B5EF4-FFF2-40B4-BE49-F238E27FC236}">
                  <a16:creationId xmlns:a16="http://schemas.microsoft.com/office/drawing/2014/main" id="{FA6D01F9-15E2-4E3C-9D87-3BC05E005036}"/>
                </a:ext>
              </a:extLst>
            </p:cNvPr>
            <p:cNvCxnSpPr>
              <a:cxnSpLocks noChangeShapeType="1"/>
              <a:stCxn id="50" idx="0"/>
            </p:cNvCxnSpPr>
            <p:nvPr/>
          </p:nvCxnSpPr>
          <p:spPr bwMode="auto">
            <a:xfrm flipV="1">
              <a:off x="2330717" y="2651113"/>
              <a:ext cx="1098813" cy="163212"/>
            </a:xfrm>
            <a:prstGeom prst="straightConnector1">
              <a:avLst/>
            </a:prstGeom>
            <a:noFill/>
            <a:ln w="1270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grpSp>
      <p:sp>
        <p:nvSpPr>
          <p:cNvPr id="80" name="Oval 79">
            <a:extLst>
              <a:ext uri="{FF2B5EF4-FFF2-40B4-BE49-F238E27FC236}">
                <a16:creationId xmlns:a16="http://schemas.microsoft.com/office/drawing/2014/main" id="{B3380B04-3A33-4F01-AC9A-6C113335B421}"/>
              </a:ext>
            </a:extLst>
          </p:cNvPr>
          <p:cNvSpPr>
            <a:spLocks noChangeArrowheads="1"/>
          </p:cNvSpPr>
          <p:nvPr/>
        </p:nvSpPr>
        <p:spPr bwMode="auto">
          <a:xfrm>
            <a:off x="1412293" y="6179709"/>
            <a:ext cx="2537138" cy="1116264"/>
          </a:xfrm>
          <a:prstGeom prst="ellipse">
            <a:avLst/>
          </a:prstGeom>
          <a:noFill/>
          <a:ln w="28575" cap="rnd">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146304" tIns="73152" rIns="146304" bIns="73152" anchor="t" anchorCtr="0" upright="1">
            <a:noAutofit/>
          </a:bodyPr>
          <a:lstStyle/>
          <a:p>
            <a:endParaRPr lang="en-US" sz="1920" dirty="0"/>
          </a:p>
        </p:txBody>
      </p:sp>
      <p:sp>
        <p:nvSpPr>
          <p:cNvPr id="81" name="AutoShape 9546">
            <a:extLst>
              <a:ext uri="{FF2B5EF4-FFF2-40B4-BE49-F238E27FC236}">
                <a16:creationId xmlns:a16="http://schemas.microsoft.com/office/drawing/2014/main" id="{F0F3B8EB-C966-4227-8EAD-429DFFA574B8}"/>
              </a:ext>
            </a:extLst>
          </p:cNvPr>
          <p:cNvSpPr>
            <a:spLocks noChangeArrowheads="1"/>
          </p:cNvSpPr>
          <p:nvPr/>
        </p:nvSpPr>
        <p:spPr bwMode="auto">
          <a:xfrm>
            <a:off x="2061018" y="6538382"/>
            <a:ext cx="1349373" cy="447715"/>
          </a:xfrm>
          <a:prstGeom prst="roundRect">
            <a:avLst>
              <a:gd name="adj" fmla="val 16667"/>
            </a:avLst>
          </a:prstGeom>
          <a:gradFill rotWithShape="1">
            <a:gsLst>
              <a:gs pos="0">
                <a:srgbClr val="FFEFD1"/>
              </a:gs>
              <a:gs pos="64999">
                <a:srgbClr val="F0EBD5"/>
              </a:gs>
              <a:gs pos="100000">
                <a:srgbClr val="D1C39F"/>
              </a:gs>
            </a:gsLst>
            <a:path path="shape">
              <a:fillToRect l="50000" t="50000" r="50000" b="50000"/>
            </a:path>
          </a:gradFill>
          <a:ln w="9525">
            <a:solidFill>
              <a:srgbClr val="C8A66E"/>
            </a:solidFill>
            <a:round/>
            <a:headEnd/>
            <a:tailEnd/>
          </a:ln>
        </p:spPr>
        <p:txBody>
          <a:bodyPr rot="0" vert="horz" wrap="square" lIns="73152" tIns="73152" rIns="73152" bIns="73152" anchor="ctr" anchorCtr="0" upright="1">
            <a:noAutofit/>
          </a:bodyPr>
          <a:lstStyle/>
          <a:p>
            <a:pPr algn="ctr">
              <a:spcBef>
                <a:spcPts val="0"/>
              </a:spcBef>
              <a:spcAft>
                <a:spcPts val="0"/>
              </a:spcAft>
            </a:pPr>
            <a:r>
              <a:rPr lang="en-US" sz="1920" b="1" dirty="0">
                <a:ea typeface="Times New Roman" panose="02020603050405020304" pitchFamily="18" charset="0"/>
                <a:cs typeface="Times New Roman" panose="02020603050405020304" pitchFamily="18" charset="0"/>
              </a:rPr>
              <a:t>Device</a:t>
            </a:r>
          </a:p>
        </p:txBody>
      </p:sp>
    </p:spTree>
    <p:custDataLst>
      <p:tags r:id="rId1"/>
    </p:custDataLst>
    <p:extLst>
      <p:ext uri="{BB962C8B-B14F-4D97-AF65-F5344CB8AC3E}">
        <p14:creationId xmlns:p14="http://schemas.microsoft.com/office/powerpoint/2010/main" val="1992558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79"/>
  <p:tag name="ARTICULATE_AUDIO_RECORDED" val="1"/>
  <p:tag name="ELAPSEDTIME" val="58.3"/>
  <p:tag name="ARTICULATE_USED_LAYOUT" val="4"/>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308"/>
  <p:tag name="ARTICULATE_NAV_LEVEL" val="1"/>
  <p:tag name="ARTICULATE_TOC_EXPANDED" val="True"/>
  <p:tag name="ARTICULATE_SLIDE_PRESENTER_GUID" val="d085879b-8a0a-4036-9dc4-fb26b954289d"/>
  <p:tag name="ARTICULATE_SLIDE_PAUSE" val="0"/>
  <p:tag name="ARTICULATE_HIDE_SLIDE" val="0"/>
  <p:tag name="ARTICULATE_PLAYER_CONTROL_PREVIOUS" val="True"/>
  <p:tag name="ARTICULATE_PLAYER_CONTROL_NEXT" val="True"/>
  <p:tag name="ARTICULATE_USED_LAYOUT" val="19"/>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7_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14D48BE0C72D468917061FBDC04825" ma:contentTypeVersion="5" ma:contentTypeDescription="Create a new document." ma:contentTypeScope="" ma:versionID="564fd8294b6b899f85143efb6962f1f3">
  <xsd:schema xmlns:xsd="http://www.w3.org/2001/XMLSchema" xmlns:xs="http://www.w3.org/2001/XMLSchema" xmlns:p="http://schemas.microsoft.com/office/2006/metadata/properties" xmlns:ns2="49ac2982-0cd1-4879-8391-529ca8be9136" xmlns:ns3="b6703303-da8a-42c6-bcf1-53cc7992184e" targetNamespace="http://schemas.microsoft.com/office/2006/metadata/properties" ma:root="true" ma:fieldsID="b3259c58b16b75c2b96892b8bb83cc4e" ns2:_="" ns3:_="">
    <xsd:import namespace="49ac2982-0cd1-4879-8391-529ca8be9136"/>
    <xsd:import namespace="b6703303-da8a-42c6-bcf1-53cc799218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ac2982-0cd1-4879-8391-529ca8be913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703303-da8a-42c6-bcf1-53cc799218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844D27-62C0-45C9-B0C7-72FCED5A4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ac2982-0cd1-4879-8391-529ca8be9136"/>
    <ds:schemaRef ds:uri="b6703303-da8a-42c6-bcf1-53cc79921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1C85C1-8289-48FC-912A-12AA087D933B}">
  <ds:schemaRefs>
    <ds:schemaRef ds:uri="http://schemas.microsoft.com/sharepoint/v3/contenttype/forms"/>
  </ds:schemaRefs>
</ds:datastoreItem>
</file>

<file path=customXml/itemProps3.xml><?xml version="1.0" encoding="utf-8"?>
<ds:datastoreItem xmlns:ds="http://schemas.openxmlformats.org/officeDocument/2006/customXml" ds:itemID="{8FA74142-F474-4E9E-9B1C-CFED2E867057}">
  <ds:schemaRefs>
    <ds:schemaRef ds:uri="http://schemas.microsoft.com/office/infopath/2007/PartnerControls"/>
    <ds:schemaRef ds:uri="http://purl.org/dc/elements/1.1/"/>
    <ds:schemaRef ds:uri="http://schemas.microsoft.com/office/2006/metadata/properties"/>
    <ds:schemaRef ds:uri="49ac2982-0cd1-4879-8391-529ca8be9136"/>
    <ds:schemaRef ds:uri="http://purl.org/dc/terms/"/>
    <ds:schemaRef ds:uri="http://schemas.openxmlformats.org/package/2006/metadata/core-properties"/>
    <ds:schemaRef ds:uri="http://schemas.microsoft.com/office/2006/documentManagement/types"/>
    <ds:schemaRef ds:uri="b6703303-da8a-42c6-bcf1-53cc799218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20317</TotalTime>
  <Words>6114</Words>
  <Application>Microsoft Office PowerPoint</Application>
  <PresentationFormat>Custom</PresentationFormat>
  <Paragraphs>655</Paragraphs>
  <Slides>48</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ＭＳ Ｐゴシック</vt:lpstr>
      <vt:lpstr>Arial</vt:lpstr>
      <vt:lpstr>Calibri</vt:lpstr>
      <vt:lpstr>Calibri Light</vt:lpstr>
      <vt:lpstr>Open Sans</vt:lpstr>
      <vt:lpstr>Times</vt:lpstr>
      <vt:lpstr>Times New Roman</vt:lpstr>
      <vt:lpstr>Wingdings</vt:lpstr>
      <vt:lpstr>Wingdings 3</vt:lpstr>
      <vt:lpstr>7_Custom Design</vt:lpstr>
      <vt:lpstr>Planning a Smart Infrastructure for Intelligent Buildings</vt:lpstr>
      <vt:lpstr>Agenda</vt:lpstr>
      <vt:lpstr>Planning for Intelligent Buildings</vt:lpstr>
      <vt:lpstr>Elements of the Communications Infrastructure</vt:lpstr>
      <vt:lpstr>Intelligent Building Standards</vt:lpstr>
      <vt:lpstr>TIA-862-B-2016</vt:lpstr>
      <vt:lpstr>TIA-862-B Horizontal Topology </vt:lpstr>
      <vt:lpstr>ANSI/BICSI 007-2017</vt:lpstr>
      <vt:lpstr>ANSI/BICSI-007 Horizontal Cabling</vt:lpstr>
      <vt:lpstr>Example of a TR that Supports Multiple Systems</vt:lpstr>
      <vt:lpstr>Example of a TR that Provides Restricted Access</vt:lpstr>
      <vt:lpstr>Quiz Question</vt:lpstr>
      <vt:lpstr>Zone Cabling Methodology</vt:lpstr>
      <vt:lpstr>Cable Selection</vt:lpstr>
      <vt:lpstr>Cabling for Intelligent Buildings</vt:lpstr>
      <vt:lpstr>Recognized Copper Cable</vt:lpstr>
      <vt:lpstr>Quiz Question</vt:lpstr>
      <vt:lpstr>Modular Plug Terminated Link (MPTL)</vt:lpstr>
      <vt:lpstr>What are the market drivers?</vt:lpstr>
      <vt:lpstr>Quiz Question</vt:lpstr>
      <vt:lpstr>Existing IEEE  PoE Applications</vt:lpstr>
      <vt:lpstr>Implications of Remote Powering</vt:lpstr>
      <vt:lpstr>PowerPoint Presentation</vt:lpstr>
      <vt:lpstr>Temperature Ratings for Category Cable</vt:lpstr>
      <vt:lpstr>Quiz Question</vt:lpstr>
      <vt:lpstr>Shielded Cable Performs Higher</vt:lpstr>
      <vt:lpstr>Channel Length De-Rating</vt:lpstr>
      <vt:lpstr>Resources for Cabling Heat Concerns</vt:lpstr>
      <vt:lpstr>2017 NEC Code Revisions</vt:lpstr>
      <vt:lpstr>2017 NEC Table 725.144</vt:lpstr>
      <vt:lpstr>Example: Can this cable support Type 4 PoE?</vt:lpstr>
      <vt:lpstr>Alternatives</vt:lpstr>
      <vt:lpstr>TIA TSB-184-A</vt:lpstr>
      <vt:lpstr>Mitigation Recommendations</vt:lpstr>
      <vt:lpstr>TIA-569-D-2-2018</vt:lpstr>
      <vt:lpstr>PowerPoint Presentation</vt:lpstr>
      <vt:lpstr>PowerPoint Presentation</vt:lpstr>
      <vt:lpstr>Additional Pathway Mitigation </vt:lpstr>
      <vt:lpstr>Potential for Arcing Under Load Conditions</vt:lpstr>
      <vt:lpstr>Ensuring Contact Integrity</vt:lpstr>
      <vt:lpstr>Cabling Layout Selection</vt:lpstr>
      <vt:lpstr>Node Centric vs. Fixture Centric</vt:lpstr>
      <vt:lpstr>Example: Centralized Cabling – Fixture Centric</vt:lpstr>
      <vt:lpstr>Example: Centralized Cabling – Node Centric</vt:lpstr>
      <vt:lpstr>Example: Centralized Zone – Fixture Centric</vt:lpstr>
      <vt:lpstr>Example: De-centralized – Zone Node Centric</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Lorie Carter</dc:creator>
  <cp:lastModifiedBy>Carol Everett Oliver</cp:lastModifiedBy>
  <cp:revision>224</cp:revision>
  <cp:lastPrinted>2018-08-22T13:21:27Z</cp:lastPrinted>
  <dcterms:created xsi:type="dcterms:W3CDTF">2010-01-21T19:13:25Z</dcterms:created>
  <dcterms:modified xsi:type="dcterms:W3CDTF">2019-07-06T11:12:19Z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0x0101003B14D48BE0C72D468917061FBDC04825</vt:lpwstr>
  </property>
</Properties>
</file>