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18"/>
  </p:notesMasterIdLst>
  <p:sldIdLst>
    <p:sldId id="256" r:id="rId2"/>
    <p:sldId id="300" r:id="rId3"/>
    <p:sldId id="301" r:id="rId4"/>
    <p:sldId id="260" r:id="rId5"/>
    <p:sldId id="257" r:id="rId6"/>
    <p:sldId id="261" r:id="rId7"/>
    <p:sldId id="1510" r:id="rId8"/>
    <p:sldId id="1506" r:id="rId9"/>
    <p:sldId id="302" r:id="rId10"/>
    <p:sldId id="1555" r:id="rId11"/>
    <p:sldId id="1557" r:id="rId12"/>
    <p:sldId id="1558" r:id="rId13"/>
    <p:sldId id="1549" r:id="rId14"/>
    <p:sldId id="259" r:id="rId15"/>
    <p:sldId id="1512" r:id="rId16"/>
    <p:sldId id="1559" r:id="rId17"/>
  </p:sldIdLst>
  <p:sldSz cx="2438400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60107" autoAdjust="0"/>
  </p:normalViewPr>
  <p:slideViewPr>
    <p:cSldViewPr snapToGrid="0">
      <p:cViewPr>
        <p:scale>
          <a:sx n="29" d="100"/>
          <a:sy n="29" d="100"/>
        </p:scale>
        <p:origin x="452" y="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Here’s a bit about me – 25 years in the industry – marketing, white papers, contractor training</a:t>
            </a:r>
          </a:p>
          <a:p>
            <a:r>
              <a:rPr lang="en-US" dirty="0"/>
              <a:t>Am also on the BICSI board .. Yada </a:t>
            </a:r>
            <a:r>
              <a:rPr lang="en-US" dirty="0" err="1"/>
              <a:t>yada</a:t>
            </a:r>
            <a:r>
              <a:rPr lang="en-US" dirty="0"/>
              <a:t> </a:t>
            </a:r>
            <a:r>
              <a:rPr lang="en-US" dirty="0" err="1"/>
              <a:t>yada</a:t>
            </a:r>
            <a:r>
              <a:rPr lang="en-US" dirty="0"/>
              <a:t>… first woman president of the association in 2022</a:t>
            </a:r>
          </a:p>
        </p:txBody>
      </p:sp>
      <p:sp>
        <p:nvSpPr>
          <p:cNvPr id="4" name="Slide Number Placeholder 3"/>
          <p:cNvSpPr>
            <a:spLocks noGrp="1"/>
          </p:cNvSpPr>
          <p:nvPr>
            <p:ph type="sldNum" sz="quarter" idx="5"/>
          </p:nvPr>
        </p:nvSpPr>
        <p:spPr/>
        <p:txBody>
          <a:bodyPr/>
          <a:lstStyle/>
          <a:p>
            <a:fld id="{021FA155-616D-2341-B697-3906E5990512}" type="slidenum">
              <a:rPr lang="en-US" smtClean="0"/>
              <a:t>2</a:t>
            </a:fld>
            <a:endParaRPr lang="en-US"/>
          </a:p>
        </p:txBody>
      </p:sp>
    </p:spTree>
    <p:extLst>
      <p:ext uri="{BB962C8B-B14F-4D97-AF65-F5344CB8AC3E}">
        <p14:creationId xmlns:p14="http://schemas.microsoft.com/office/powerpoint/2010/main" val="3125188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1198563"/>
            <a:ext cx="5751512" cy="3235325"/>
          </a:xfrm>
          <a:prstGeom prst="rect">
            <a:avLst/>
          </a:prstGeom>
        </p:spPr>
      </p:sp>
      <p:sp>
        <p:nvSpPr>
          <p:cNvPr id="3" name="Notes Placeholder 2"/>
          <p:cNvSpPr>
            <a:spLocks noGrp="1"/>
          </p:cNvSpPr>
          <p:nvPr>
            <p:ph type="body" idx="1"/>
          </p:nvPr>
        </p:nvSpPr>
        <p:spPr/>
        <p:txBody>
          <a:bodyPr/>
          <a:lstStyle/>
          <a:p>
            <a:r>
              <a:rPr lang="en-US" dirty="0"/>
              <a:t>And look at what’s going on in today’s businesses and building operations.  The </a:t>
            </a:r>
            <a:r>
              <a:rPr lang="en-US" dirty="0" err="1"/>
              <a:t>Covid</a:t>
            </a:r>
            <a:r>
              <a:rPr lang="en-US" dirty="0"/>
              <a:t> pandemic has made us all aware of a touch free environment.  This means more sensors to control lighting, HVAC, security and access control.  And with social distancing, there are sensors put into place that monitory occupancy counting.  Also many electrical manufacturers, such as Leviton provide control of these systems through apps on a mobile device or through the internet.</a:t>
            </a:r>
          </a:p>
          <a:p>
            <a:endParaRPr lang="en-US" dirty="0"/>
          </a:p>
          <a:p>
            <a:r>
              <a:rPr lang="en-US" dirty="0"/>
              <a:t>And, just when open offices were starting to be the new norm, it’ back to closed cubicles and separation which minimizes collaboration.</a:t>
            </a:r>
          </a:p>
        </p:txBody>
      </p:sp>
      <p:sp>
        <p:nvSpPr>
          <p:cNvPr id="4" name="Slide Number Placeholder 3"/>
          <p:cNvSpPr>
            <a:spLocks noGrp="1"/>
          </p:cNvSpPr>
          <p:nvPr>
            <p:ph type="sldNum" sz="quarter" idx="5"/>
          </p:nvPr>
        </p:nvSpPr>
        <p:spPr/>
        <p:txBody>
          <a:bodyPr/>
          <a:lstStyle/>
          <a:p>
            <a:fld id="{112CE729-D528-4F65-9EE3-2897DEF68BED}" type="slidenum">
              <a:rPr lang="en-US" smtClean="0"/>
              <a:t>7</a:t>
            </a:fld>
            <a:endParaRPr lang="en-US"/>
          </a:p>
        </p:txBody>
      </p:sp>
    </p:spTree>
    <p:extLst>
      <p:ext uri="{BB962C8B-B14F-4D97-AF65-F5344CB8AC3E}">
        <p14:creationId xmlns:p14="http://schemas.microsoft.com/office/powerpoint/2010/main" val="1643344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1198563"/>
            <a:ext cx="5751512" cy="3235325"/>
          </a:xfrm>
          <a:prstGeom prst="rect">
            <a:avLst/>
          </a:prstGeom>
        </p:spPr>
      </p:sp>
      <p:sp>
        <p:nvSpPr>
          <p:cNvPr id="3" name="Notes Placeholder 2"/>
          <p:cNvSpPr>
            <a:spLocks noGrp="1"/>
          </p:cNvSpPr>
          <p:nvPr>
            <p:ph type="body" idx="1"/>
          </p:nvPr>
        </p:nvSpPr>
        <p:spPr/>
        <p:txBody>
          <a:bodyPr/>
          <a:lstStyle/>
          <a:p>
            <a:pPr defTabSz="965008">
              <a:defRPr/>
            </a:pPr>
            <a:r>
              <a:rPr lang="en-US" dirty="0">
                <a:cs typeface="Arial" panose="020B0604020202020204" pitchFamily="34" charset="0"/>
              </a:rPr>
              <a:t>We also know that many of these systems have proprietary cabling.  Moving to an IP or Ethernet based network will mean using fiber or copper cabling</a:t>
            </a:r>
          </a:p>
          <a:p>
            <a:endParaRPr lang="en-US" dirty="0"/>
          </a:p>
        </p:txBody>
      </p:sp>
      <p:sp>
        <p:nvSpPr>
          <p:cNvPr id="4" name="Slide Number Placeholder 3"/>
          <p:cNvSpPr>
            <a:spLocks noGrp="1"/>
          </p:cNvSpPr>
          <p:nvPr>
            <p:ph type="sldNum" sz="quarter" idx="5"/>
          </p:nvPr>
        </p:nvSpPr>
        <p:spPr/>
        <p:txBody>
          <a:bodyPr/>
          <a:lstStyle/>
          <a:p>
            <a:fld id="{112CE729-D528-4F65-9EE3-2897DEF68BED}" type="slidenum">
              <a:rPr lang="en-US" smtClean="0"/>
              <a:t>8</a:t>
            </a:fld>
            <a:endParaRPr lang="en-US" dirty="0"/>
          </a:p>
        </p:txBody>
      </p:sp>
    </p:spTree>
    <p:extLst>
      <p:ext uri="{BB962C8B-B14F-4D97-AF65-F5344CB8AC3E}">
        <p14:creationId xmlns:p14="http://schemas.microsoft.com/office/powerpoint/2010/main" val="4138894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1198563"/>
            <a:ext cx="5751512" cy="3235325"/>
          </a:xfrm>
          <a:prstGeom prst="rect">
            <a:avLst/>
          </a:prstGeom>
        </p:spPr>
      </p:sp>
      <p:sp>
        <p:nvSpPr>
          <p:cNvPr id="3" name="Notes Placeholder 2"/>
          <p:cNvSpPr>
            <a:spLocks noGrp="1"/>
          </p:cNvSpPr>
          <p:nvPr>
            <p:ph type="body" idx="1"/>
          </p:nvPr>
        </p:nvSpPr>
        <p:spPr/>
        <p:txBody>
          <a:bodyPr/>
          <a:lstStyle/>
          <a:p>
            <a:pPr marL="234841" indent="-234841">
              <a:buFont typeface="+mj-lt"/>
              <a:buAutoNum type="arabicPeriod"/>
            </a:pPr>
            <a:r>
              <a:rPr lang="en-US" dirty="0"/>
              <a:t>Its no longer all cable fits all applications.  You actually have to know the device requirements and location of those devices.   </a:t>
            </a:r>
          </a:p>
          <a:p>
            <a:pPr marL="234841" indent="-234841">
              <a:buFont typeface="+mj-lt"/>
              <a:buAutoNum type="arabicPeriod"/>
            </a:pPr>
            <a:r>
              <a:rPr lang="en-US" dirty="0"/>
              <a:t>Low voltage cabling used to be an afterthought but now this infrastructure planning needs to take place during the planning stages. </a:t>
            </a:r>
          </a:p>
          <a:p>
            <a:pPr marL="234841" indent="-234841">
              <a:buFont typeface="+mj-lt"/>
              <a:buAutoNum type="arabicPeriod"/>
            </a:pPr>
            <a:r>
              <a:rPr lang="en-US" dirty="0"/>
              <a:t> Power and data are co-exiting on the same cable and I can only see more and more devices using PoE technology, but this means there will be challenges to properly lay out the pathways and also the cabling choices.</a:t>
            </a:r>
          </a:p>
          <a:p>
            <a:pPr marL="234841" indent="-234841">
              <a:buFont typeface="+mj-lt"/>
              <a:buAutoNum type="arabicPeriod"/>
            </a:pPr>
            <a:r>
              <a:rPr lang="en-US" dirty="0"/>
              <a:t>No one is expected to memorize all of the codes and standards and education resources, such as the huge installation binders from BICSI, but as long as you are aware that these documents exist and where you can find this information</a:t>
            </a:r>
          </a:p>
          <a:p>
            <a:pPr marL="234841" indent="-234841">
              <a:buFont typeface="+mj-lt"/>
              <a:buAutoNum type="arabicPeriod"/>
            </a:pPr>
            <a:r>
              <a:rPr lang="en-US" dirty="0"/>
              <a:t>Lastly, not only are the applications being converged, so are the job responsibilities of both electrical and low-voltage designers and installers.  Whereas in the past these trades were separate, as we move into the future, we will see more and more cross training going on between professions.  I know that BICSI and IEC are working together to offer training to both professions which to me is long overdue that everyone work together as we are moving towards an integrated environment, especially with the awareness that COVID has brought which will change the way building applications will operate.</a:t>
            </a:r>
          </a:p>
          <a:p>
            <a:pPr marL="234841" indent="-234841">
              <a:buFont typeface="+mj-lt"/>
              <a:buAutoNum type="arabicPeriod"/>
            </a:pPr>
            <a:endParaRPr lang="en-US" dirty="0"/>
          </a:p>
          <a:p>
            <a:endParaRPr lang="en-US" dirty="0"/>
          </a:p>
        </p:txBody>
      </p:sp>
      <p:sp>
        <p:nvSpPr>
          <p:cNvPr id="4" name="Slide Number Placeholder 3"/>
          <p:cNvSpPr>
            <a:spLocks noGrp="1"/>
          </p:cNvSpPr>
          <p:nvPr>
            <p:ph type="sldNum" sz="quarter" idx="5"/>
          </p:nvPr>
        </p:nvSpPr>
        <p:spPr/>
        <p:txBody>
          <a:bodyPr/>
          <a:lstStyle/>
          <a:p>
            <a:pPr defTabSz="482504">
              <a:defRPr/>
            </a:pPr>
            <a:fld id="{112CE729-D528-4F65-9EE3-2897DEF68BED}" type="slidenum">
              <a:rPr lang="en-US">
                <a:solidFill>
                  <a:prstClr val="black"/>
                </a:solidFill>
                <a:latin typeface="Calibri" panose="020F0502020204030204"/>
              </a:rPr>
              <a:pPr defTabSz="48250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1003049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1198563"/>
            <a:ext cx="5751512" cy="3235325"/>
          </a:xfrm>
          <a:prstGeom prst="rect">
            <a:avLst/>
          </a:prstGeom>
        </p:spPr>
      </p:sp>
      <p:sp>
        <p:nvSpPr>
          <p:cNvPr id="3" name="Notes Placeholder 2"/>
          <p:cNvSpPr>
            <a:spLocks noGrp="1"/>
          </p:cNvSpPr>
          <p:nvPr>
            <p:ph type="body" idx="1"/>
          </p:nvPr>
        </p:nvSpPr>
        <p:spPr/>
        <p:txBody>
          <a:bodyPr/>
          <a:lstStyle/>
          <a:p>
            <a:pPr defTabSz="965008">
              <a:defRPr/>
            </a:pPr>
            <a:r>
              <a:rPr lang="en-US" altLang="en-US" dirty="0"/>
              <a:t>BICSI also offers installation programs and credentials.  I would highly recommend that the electricians take some of these courses or at least purchase the installation guide which covers both copper and fiber cabling installation as well as pathways and other critical elements.</a:t>
            </a:r>
          </a:p>
          <a:p>
            <a:endParaRPr lang="en-US" dirty="0"/>
          </a:p>
        </p:txBody>
      </p:sp>
      <p:sp>
        <p:nvSpPr>
          <p:cNvPr id="4" name="Slide Number Placeholder 3"/>
          <p:cNvSpPr>
            <a:spLocks noGrp="1"/>
          </p:cNvSpPr>
          <p:nvPr>
            <p:ph type="sldNum" sz="quarter" idx="5"/>
          </p:nvPr>
        </p:nvSpPr>
        <p:spPr/>
        <p:txBody>
          <a:bodyPr/>
          <a:lstStyle/>
          <a:p>
            <a:fld id="{112CE729-D528-4F65-9EE3-2897DEF68BED}" type="slidenum">
              <a:rPr lang="en-US" smtClean="0"/>
              <a:t>15</a:t>
            </a:fld>
            <a:endParaRPr lang="en-US" dirty="0"/>
          </a:p>
        </p:txBody>
      </p:sp>
    </p:spTree>
    <p:extLst>
      <p:ext uri="{BB962C8B-B14F-4D97-AF65-F5344CB8AC3E}">
        <p14:creationId xmlns:p14="http://schemas.microsoft.com/office/powerpoint/2010/main" val="847929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893068" y="6171530"/>
            <a:ext cx="22525732" cy="6609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162383" y="2040863"/>
            <a:ext cx="21987098" cy="2950026"/>
          </a:xfrm>
          <a:effectLst/>
        </p:spPr>
        <p:txBody>
          <a:bodyPr anchor="b">
            <a:normAutofit/>
          </a:bodyPr>
          <a:lstStyle>
            <a:lvl1pPr>
              <a:defRPr sz="72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62388" y="4990891"/>
            <a:ext cx="21987092" cy="1180642"/>
          </a:xfrm>
        </p:spPr>
        <p:txBody>
          <a:bodyPr anchor="t">
            <a:normAutofit/>
          </a:bodyPr>
          <a:lstStyle>
            <a:lvl1pPr marL="0" indent="0" algn="l">
              <a:buNone/>
              <a:defRPr sz="3200" cap="all">
                <a:solidFill>
                  <a:schemeClr val="accent2"/>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15211902" y="11912275"/>
            <a:ext cx="5689600" cy="730250"/>
          </a:xfrm>
        </p:spPr>
        <p:txBody>
          <a:bodyPr/>
          <a:lstStyle>
            <a:lvl1pPr>
              <a:defRPr>
                <a:solidFill>
                  <a:schemeClr val="accent1">
                    <a:lumMod val="75000"/>
                    <a:lumOff val="25000"/>
                  </a:schemeClr>
                </a:solidFill>
              </a:defRPr>
            </a:lvl1pPr>
          </a:lstStyle>
          <a:p>
            <a:fld id="{B61BEF0D-F0BB-DE4B-95CE-6DB70DBA9567}" type="datetimeFigureOut">
              <a:rPr lang="en-US" dirty="0"/>
              <a:pPr/>
              <a:t>2/5/2021</a:t>
            </a:fld>
            <a:endParaRPr lang="en-US" dirty="0"/>
          </a:p>
        </p:txBody>
      </p:sp>
      <p:sp>
        <p:nvSpPr>
          <p:cNvPr id="5" name="Footer Placeholder 4"/>
          <p:cNvSpPr>
            <a:spLocks noGrp="1"/>
          </p:cNvSpPr>
          <p:nvPr>
            <p:ph type="ftr" sz="quarter" idx="11"/>
          </p:nvPr>
        </p:nvSpPr>
        <p:spPr>
          <a:xfrm>
            <a:off x="1162384" y="11903623"/>
            <a:ext cx="13834420" cy="730250"/>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21116600" y="11912275"/>
            <a:ext cx="2032880" cy="730250"/>
          </a:xfrm>
        </p:spPr>
        <p:txBody>
          <a:bodyPr/>
          <a:lstStyle>
            <a:lvl1pPr>
              <a:defRPr>
                <a:solidFill>
                  <a:schemeClr val="accent1">
                    <a:lumMod val="75000"/>
                    <a:lumOff val="25000"/>
                  </a:schemeClr>
                </a:solidFill>
              </a:defRPr>
            </a:lvl1pPr>
          </a:lstStyle>
          <a:p>
            <a:fld id="{86CB4B4D-7CA3-9044-876B-883B54F8677D}" type="slidenum">
              <a:rPr lang="en-US" smtClean="0"/>
              <a:t>‹#›</a:t>
            </a:fld>
            <a:endParaRPr lang="en-US" dirty="0"/>
          </a:p>
        </p:txBody>
      </p:sp>
    </p:spTree>
    <p:extLst>
      <p:ext uri="{BB962C8B-B14F-4D97-AF65-F5344CB8AC3E}">
        <p14:creationId xmlns:p14="http://schemas.microsoft.com/office/powerpoint/2010/main" val="4256966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880572" y="1228814"/>
            <a:ext cx="22618676" cy="23785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1162384" y="1404312"/>
            <a:ext cx="22059232" cy="20276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314083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17678403" y="1199450"/>
            <a:ext cx="5813634" cy="11633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17678402" y="1351453"/>
            <a:ext cx="4008328" cy="1036614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49847" y="1351453"/>
            <a:ext cx="15792558" cy="1036614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7987347" y="11912275"/>
            <a:ext cx="2656282" cy="730250"/>
          </a:xfrm>
        </p:spPr>
        <p:txBody>
          <a:bodyPr/>
          <a:lstStyle>
            <a:lvl1pPr>
              <a:defRPr>
                <a:solidFill>
                  <a:schemeClr val="accent1">
                    <a:lumMod val="75000"/>
                    <a:lumOff val="25000"/>
                  </a:schemeClr>
                </a:solidFill>
              </a:defRPr>
            </a:lvl1pPr>
          </a:lstStyle>
          <a:p>
            <a:fld id="{B61BEF0D-F0BB-DE4B-95CE-6DB70DBA9567}" type="datetimeFigureOut">
              <a:rPr lang="en-US" dirty="0"/>
              <a:pPr/>
              <a:t>2/5/2021</a:t>
            </a:fld>
            <a:endParaRPr lang="en-US" dirty="0"/>
          </a:p>
        </p:txBody>
      </p:sp>
      <p:sp>
        <p:nvSpPr>
          <p:cNvPr id="5" name="Footer Placeholder 4"/>
          <p:cNvSpPr>
            <a:spLocks noGrp="1"/>
          </p:cNvSpPr>
          <p:nvPr>
            <p:ph type="ftr" sz="quarter" idx="11"/>
          </p:nvPr>
        </p:nvSpPr>
        <p:spPr>
          <a:xfrm>
            <a:off x="1549847" y="11903623"/>
            <a:ext cx="15792558" cy="730250"/>
          </a:xfrm>
        </p:spPr>
        <p:txBody>
          <a:bodyPr/>
          <a:lstStyle/>
          <a:p>
            <a:endParaRPr lang="en-US" dirty="0"/>
          </a:p>
        </p:txBody>
      </p:sp>
      <p:sp>
        <p:nvSpPr>
          <p:cNvPr id="6" name="Slide Number Placeholder 5"/>
          <p:cNvSpPr>
            <a:spLocks noGrp="1"/>
          </p:cNvSpPr>
          <p:nvPr>
            <p:ph type="sldNum" sz="quarter" idx="12"/>
          </p:nvPr>
        </p:nvSpPr>
        <p:spPr>
          <a:xfrm>
            <a:off x="20893231" y="11912275"/>
            <a:ext cx="2328390" cy="730250"/>
          </a:xfrm>
        </p:spPr>
        <p:txBody>
          <a:bodyPr/>
          <a:lstStyle>
            <a:lvl1pPr>
              <a:defRPr>
                <a:solidFill>
                  <a:schemeClr val="accent1">
                    <a:lumMod val="75000"/>
                    <a:lumOff val="25000"/>
                  </a:schemeClr>
                </a:solidFill>
              </a:defRPr>
            </a:lvl1pPr>
          </a:lstStyle>
          <a:p>
            <a:fld id="{86CB4B4D-7CA3-9044-876B-883B54F8677D}" type="slidenum">
              <a:rPr lang="en-US" smtClean="0"/>
              <a:t>‹#›</a:t>
            </a:fld>
            <a:endParaRPr lang="en-US" dirty="0"/>
          </a:p>
        </p:txBody>
      </p:sp>
    </p:spTree>
    <p:extLst>
      <p:ext uri="{BB962C8B-B14F-4D97-AF65-F5344CB8AC3E}">
        <p14:creationId xmlns:p14="http://schemas.microsoft.com/office/powerpoint/2010/main" val="1583257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880572" y="1228814"/>
            <a:ext cx="22618676" cy="23785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62384" y="1404312"/>
            <a:ext cx="22059232" cy="2027600"/>
          </a:xfrm>
        </p:spPr>
        <p:txBody>
          <a:bodyPr/>
          <a:lstStyle/>
          <a:p>
            <a:r>
              <a:rPr lang="en-US"/>
              <a:t>Click to edit Master title style</a:t>
            </a:r>
            <a:endParaRPr lang="en-US" dirty="0"/>
          </a:p>
        </p:txBody>
      </p:sp>
      <p:sp>
        <p:nvSpPr>
          <p:cNvPr id="3" name="Content Placeholder 2"/>
          <p:cNvSpPr>
            <a:spLocks noGrp="1"/>
          </p:cNvSpPr>
          <p:nvPr>
            <p:ph idx="1"/>
          </p:nvPr>
        </p:nvSpPr>
        <p:spPr>
          <a:xfrm>
            <a:off x="1162385" y="4360993"/>
            <a:ext cx="22059230" cy="7356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21116600" y="11912275"/>
            <a:ext cx="2105016" cy="730250"/>
          </a:xfrm>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211227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895634" y="10283949"/>
            <a:ext cx="22581720" cy="25176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62387" y="6087821"/>
            <a:ext cx="22059230" cy="2995014"/>
          </a:xfrm>
        </p:spPr>
        <p:txBody>
          <a:bodyPr anchor="b">
            <a:normAutofit/>
          </a:bodyPr>
          <a:lstStyle>
            <a:lvl1pPr algn="l">
              <a:defRPr sz="72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162385" y="9082834"/>
            <a:ext cx="22059230" cy="1201112"/>
          </a:xfrm>
        </p:spPr>
        <p:txBody>
          <a:bodyPr anchor="t">
            <a:normAutofit/>
          </a:bodyPr>
          <a:lstStyle>
            <a:lvl1pPr marL="0" indent="0" algn="l">
              <a:buNone/>
              <a:defRPr sz="3600" cap="all">
                <a:solidFill>
                  <a:schemeClr val="accent2"/>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2/5/2021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6CB4B4D-7CA3-9044-876B-883B54F8677D}" type="slidenum">
              <a:rPr lang="en-US" smtClean="0"/>
              <a:t>‹#›</a:t>
            </a:fld>
            <a:endParaRPr lang="en-US" dirty="0"/>
          </a:p>
        </p:txBody>
      </p:sp>
    </p:spTree>
    <p:extLst>
      <p:ext uri="{BB962C8B-B14F-4D97-AF65-F5344CB8AC3E}">
        <p14:creationId xmlns:p14="http://schemas.microsoft.com/office/powerpoint/2010/main" val="1447239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891964" y="1213109"/>
            <a:ext cx="22600072" cy="25176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62386" y="1459316"/>
            <a:ext cx="22059232" cy="197666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62386" y="4456007"/>
            <a:ext cx="10844780" cy="726609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76834" y="4456007"/>
            <a:ext cx="10844784" cy="726609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2582377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891964" y="1213109"/>
            <a:ext cx="22600072" cy="25176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1162386" y="1459316"/>
            <a:ext cx="22059232" cy="1976664"/>
          </a:xfrm>
        </p:spPr>
        <p:txBody>
          <a:bodyPr/>
          <a:lstStyle/>
          <a:p>
            <a:r>
              <a:rPr lang="en-US"/>
              <a:t>Click to edit Master title style</a:t>
            </a:r>
            <a:endParaRPr lang="en-US" dirty="0"/>
          </a:p>
        </p:txBody>
      </p:sp>
      <p:sp>
        <p:nvSpPr>
          <p:cNvPr id="3" name="Text Placeholder 2"/>
          <p:cNvSpPr>
            <a:spLocks noGrp="1"/>
          </p:cNvSpPr>
          <p:nvPr>
            <p:ph type="body" idx="1"/>
          </p:nvPr>
        </p:nvSpPr>
        <p:spPr>
          <a:xfrm>
            <a:off x="1774439" y="4501785"/>
            <a:ext cx="10174150" cy="1072010"/>
          </a:xfrm>
        </p:spPr>
        <p:txBody>
          <a:bodyPr anchor="b">
            <a:noAutofit/>
          </a:bodyPr>
          <a:lstStyle>
            <a:lvl1pPr marL="0" indent="0">
              <a:buNone/>
              <a:defRPr sz="4400" b="0">
                <a:solidFill>
                  <a:schemeClr val="accent2"/>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162388" y="5852105"/>
            <a:ext cx="10786200" cy="5869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3047471" y="4501785"/>
            <a:ext cx="10174146" cy="1106746"/>
          </a:xfrm>
        </p:spPr>
        <p:txBody>
          <a:bodyPr anchor="b">
            <a:noAutofit/>
          </a:bodyPr>
          <a:lstStyle>
            <a:lvl1pPr marL="0" indent="0">
              <a:buNone/>
              <a:defRPr sz="4400" b="0">
                <a:solidFill>
                  <a:schemeClr val="accent2"/>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435418" y="5852105"/>
            <a:ext cx="10786200" cy="5869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719729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881366" y="1213109"/>
            <a:ext cx="22600072" cy="25176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1151788" y="1459316"/>
            <a:ext cx="22059232" cy="1976664"/>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2865233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773441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895634" y="10283946"/>
            <a:ext cx="22596400" cy="254940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62385" y="10524592"/>
            <a:ext cx="9818890" cy="1379028"/>
          </a:xfrm>
        </p:spPr>
        <p:txBody>
          <a:bodyPr anchor="ctr"/>
          <a:lstStyle>
            <a:lvl1pPr algn="l">
              <a:defRPr sz="4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895632" y="1202400"/>
            <a:ext cx="22585680" cy="8409600"/>
          </a:xfrm>
        </p:spPr>
        <p:txBody>
          <a:bodyPr anchor="ctr">
            <a:normAutofit/>
          </a:bodyPr>
          <a:lstStyle>
            <a:lvl1pPr>
              <a:defRPr sz="4000">
                <a:solidFill>
                  <a:schemeClr val="tx2"/>
                </a:solidFill>
              </a:defRPr>
            </a:lvl1pPr>
            <a:lvl2pPr>
              <a:defRPr sz="3600">
                <a:solidFill>
                  <a:schemeClr val="tx2"/>
                </a:solidFill>
              </a:defRPr>
            </a:lvl2pPr>
            <a:lvl3pPr>
              <a:defRPr sz="3200">
                <a:solidFill>
                  <a:schemeClr val="tx2"/>
                </a:solidFill>
              </a:defRPr>
            </a:lvl3pPr>
            <a:lvl4pPr>
              <a:defRPr sz="2800">
                <a:solidFill>
                  <a:schemeClr val="tx2"/>
                </a:solidFill>
              </a:defRPr>
            </a:lvl4pPr>
            <a:lvl5pPr>
              <a:defRPr sz="2800">
                <a:solidFill>
                  <a:schemeClr val="tx2"/>
                </a:solidFill>
              </a:defRPr>
            </a:lvl5pPr>
            <a:lvl6pPr>
              <a:defRPr sz="2800">
                <a:solidFill>
                  <a:schemeClr val="tx2"/>
                </a:solidFill>
              </a:defRPr>
            </a:lvl6pPr>
            <a:lvl7pPr>
              <a:defRPr sz="2800">
                <a:solidFill>
                  <a:schemeClr val="tx2"/>
                </a:solidFill>
              </a:defRPr>
            </a:lvl7pPr>
            <a:lvl8pPr>
              <a:defRPr sz="2800">
                <a:solidFill>
                  <a:schemeClr val="tx2"/>
                </a:solidFill>
              </a:defRPr>
            </a:lvl8pPr>
            <a:lvl9pPr>
              <a:defRPr sz="28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81647" y="10524593"/>
            <a:ext cx="11739974" cy="1379030"/>
          </a:xfrm>
        </p:spPr>
        <p:txBody>
          <a:bodyPr anchor="ctr">
            <a:normAutofit/>
          </a:bodyPr>
          <a:lstStyle>
            <a:lvl1pPr marL="0" indent="0" algn="r">
              <a:buNone/>
              <a:defRPr sz="2200">
                <a:solidFill>
                  <a:schemeClr val="bg1"/>
                </a:solidFill>
              </a:defRPr>
            </a:lvl1pPr>
            <a:lvl2pPr marL="914400" indent="0">
              <a:buNone/>
              <a:defRPr sz="22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2/5/2021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6CB4B4D-7CA3-9044-876B-883B54F8677D}" type="slidenum">
              <a:rPr lang="en-US" smtClean="0"/>
              <a:t>‹#›</a:t>
            </a:fld>
            <a:endParaRPr lang="en-US" dirty="0"/>
          </a:p>
        </p:txBody>
      </p:sp>
    </p:spTree>
    <p:extLst>
      <p:ext uri="{BB962C8B-B14F-4D97-AF65-F5344CB8AC3E}">
        <p14:creationId xmlns:p14="http://schemas.microsoft.com/office/powerpoint/2010/main" val="313626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62386" y="9386778"/>
            <a:ext cx="22059232" cy="1133476"/>
          </a:xfrm>
        </p:spPr>
        <p:txBody>
          <a:bodyPr anchor="b">
            <a:normAutofit/>
          </a:bodyPr>
          <a:lstStyle>
            <a:lvl1pPr algn="l">
              <a:defRPr sz="48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895635" y="1199450"/>
            <a:ext cx="22581718" cy="7114504"/>
          </a:xfrm>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en-US" dirty="0"/>
              <a:t>Click icon to add picture</a:t>
            </a:r>
          </a:p>
        </p:txBody>
      </p:sp>
      <p:sp>
        <p:nvSpPr>
          <p:cNvPr id="4" name="Text Placeholder 3"/>
          <p:cNvSpPr>
            <a:spLocks noGrp="1"/>
          </p:cNvSpPr>
          <p:nvPr>
            <p:ph type="body" sz="half" idx="2"/>
          </p:nvPr>
        </p:nvSpPr>
        <p:spPr>
          <a:xfrm>
            <a:off x="1162385" y="10520255"/>
            <a:ext cx="22059234" cy="1197342"/>
          </a:xfrm>
        </p:spPr>
        <p:txBody>
          <a:bodyPr>
            <a:normAutofit/>
          </a:bodyPr>
          <a:lstStyle>
            <a:lvl1pPr marL="0" indent="0">
              <a:buNone/>
              <a:defRPr sz="24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2353296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2384" y="1410248"/>
            <a:ext cx="22059232" cy="237910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162384" y="4672006"/>
            <a:ext cx="22059232" cy="7045588"/>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211903" y="11912275"/>
            <a:ext cx="5689598" cy="730250"/>
          </a:xfrm>
          <a:prstGeom prst="rect">
            <a:avLst/>
          </a:prstGeom>
        </p:spPr>
        <p:txBody>
          <a:bodyPr vert="horz" lIns="91440" tIns="45720" rIns="91440" bIns="45720" rtlCol="0" anchor="ctr"/>
          <a:lstStyle>
            <a:lvl1pPr algn="r">
              <a:defRPr sz="1800">
                <a:solidFill>
                  <a:schemeClr val="accent2"/>
                </a:solidFill>
              </a:defRPr>
            </a:lvl1pPr>
          </a:lstStyle>
          <a:p>
            <a:fld id="{B61BEF0D-F0BB-DE4B-95CE-6DB70DBA9567}" type="datetimeFigureOut">
              <a:rPr lang="en-US" dirty="0"/>
              <a:pPr/>
              <a:t>2/5/2021</a:t>
            </a:fld>
            <a:endParaRPr lang="en-US" dirty="0"/>
          </a:p>
        </p:txBody>
      </p:sp>
      <p:sp>
        <p:nvSpPr>
          <p:cNvPr id="5" name="Footer Placeholder 4"/>
          <p:cNvSpPr>
            <a:spLocks noGrp="1"/>
          </p:cNvSpPr>
          <p:nvPr>
            <p:ph type="ftr" sz="quarter" idx="3"/>
          </p:nvPr>
        </p:nvSpPr>
        <p:spPr>
          <a:xfrm>
            <a:off x="1162384" y="11903623"/>
            <a:ext cx="13834420" cy="730250"/>
          </a:xfrm>
          <a:prstGeom prst="rect">
            <a:avLst/>
          </a:prstGeom>
        </p:spPr>
        <p:txBody>
          <a:bodyPr vert="horz" lIns="91440" tIns="45720" rIns="91440" bIns="45720" rtlCol="0" anchor="ctr"/>
          <a:lstStyle>
            <a:lvl1pPr algn="l">
              <a:defRPr sz="18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21116600" y="11912275"/>
            <a:ext cx="2105020" cy="730250"/>
          </a:xfrm>
          <a:prstGeom prst="rect">
            <a:avLst/>
          </a:prstGeom>
        </p:spPr>
        <p:txBody>
          <a:bodyPr vert="horz" lIns="91440" tIns="45720" rIns="91440" bIns="45720" rtlCol="0" anchor="ctr"/>
          <a:lstStyle>
            <a:lvl1pPr algn="r">
              <a:defRPr sz="1800">
                <a:solidFill>
                  <a:schemeClr val="accent2"/>
                </a:solidFill>
              </a:defRPr>
            </a:lvl1pPr>
          </a:lstStyle>
          <a:p>
            <a:fld id="{86CB4B4D-7CA3-9044-876B-883B54F8677D}" type="slidenum">
              <a:rPr lang="en-US" smtClean="0"/>
              <a:t>‹#›</a:t>
            </a:fld>
            <a:endParaRPr lang="en-US" dirty="0"/>
          </a:p>
        </p:txBody>
      </p:sp>
      <p:sp>
        <p:nvSpPr>
          <p:cNvPr id="9" name="Rectangle 8"/>
          <p:cNvSpPr/>
          <p:nvPr/>
        </p:nvSpPr>
        <p:spPr>
          <a:xfrm>
            <a:off x="893068" y="914401"/>
            <a:ext cx="7406640" cy="18999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16084294" y="907286"/>
            <a:ext cx="7406640" cy="1971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8483660" y="914400"/>
            <a:ext cx="7406640" cy="1828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753363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spcBef>
          <a:spcPct val="0"/>
        </a:spcBef>
        <a:buNone/>
        <a:defRPr sz="56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12000" indent="-612000" algn="l" defTabSz="914400" rtl="0" eaLnBrk="1" latinLnBrk="0" hangingPunct="1">
        <a:spcBef>
          <a:spcPct val="20000"/>
        </a:spcBef>
        <a:spcAft>
          <a:spcPts val="1200"/>
        </a:spcAft>
        <a:buClr>
          <a:schemeClr val="accent2"/>
        </a:buClr>
        <a:buSzPct val="92000"/>
        <a:buFont typeface="Wingdings 2" panose="05020102010507070707" pitchFamily="18" charset="2"/>
        <a:buChar char=""/>
        <a:defRPr sz="3600" kern="1200">
          <a:solidFill>
            <a:schemeClr val="tx2"/>
          </a:solidFill>
          <a:latin typeface="+mn-lt"/>
          <a:ea typeface="+mn-ea"/>
          <a:cs typeface="+mn-cs"/>
        </a:defRPr>
      </a:lvl1pPr>
      <a:lvl2pPr marL="1260000" indent="-612000" algn="l" defTabSz="914400" rtl="0" eaLnBrk="1" latinLnBrk="0" hangingPunct="1">
        <a:spcBef>
          <a:spcPct val="20000"/>
        </a:spcBef>
        <a:spcAft>
          <a:spcPts val="1200"/>
        </a:spcAft>
        <a:buClr>
          <a:schemeClr val="accent2"/>
        </a:buClr>
        <a:buSzPct val="92000"/>
        <a:buFont typeface="Wingdings 2" panose="05020102010507070707" pitchFamily="18" charset="2"/>
        <a:buChar char=""/>
        <a:defRPr sz="3200" kern="1200">
          <a:solidFill>
            <a:schemeClr val="tx2"/>
          </a:solidFill>
          <a:latin typeface="+mn-lt"/>
          <a:ea typeface="+mn-ea"/>
          <a:cs typeface="+mn-cs"/>
        </a:defRPr>
      </a:lvl2pPr>
      <a:lvl3pPr marL="1800000" indent="-540000" algn="l" defTabSz="914400" rtl="0" eaLnBrk="1" latinLnBrk="0" hangingPunct="1">
        <a:spcBef>
          <a:spcPct val="20000"/>
        </a:spcBef>
        <a:spcAft>
          <a:spcPts val="1200"/>
        </a:spcAft>
        <a:buClr>
          <a:schemeClr val="accent2"/>
        </a:buClr>
        <a:buSzPct val="92000"/>
        <a:buFont typeface="Wingdings 2" panose="05020102010507070707" pitchFamily="18" charset="2"/>
        <a:buChar char=""/>
        <a:defRPr sz="2800" kern="1200">
          <a:solidFill>
            <a:schemeClr val="tx2"/>
          </a:solidFill>
          <a:latin typeface="+mn-lt"/>
          <a:ea typeface="+mn-ea"/>
          <a:cs typeface="+mn-cs"/>
        </a:defRPr>
      </a:lvl3pPr>
      <a:lvl4pPr marL="2484000" indent="-468000" algn="l" defTabSz="914400" rtl="0" eaLnBrk="1" latinLnBrk="0" hangingPunct="1">
        <a:spcBef>
          <a:spcPct val="20000"/>
        </a:spcBef>
        <a:spcAft>
          <a:spcPts val="12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4pPr>
      <a:lvl5pPr marL="3204000" indent="-468000" algn="l" defTabSz="914400" rtl="0" eaLnBrk="1" latinLnBrk="0" hangingPunct="1">
        <a:spcBef>
          <a:spcPct val="20000"/>
        </a:spcBef>
        <a:spcAft>
          <a:spcPts val="12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5pPr>
      <a:lvl6pPr marL="3800000" indent="-457200" algn="l" defTabSz="914400" rtl="0" eaLnBrk="1" latinLnBrk="0" hangingPunct="1">
        <a:spcBef>
          <a:spcPct val="20000"/>
        </a:spcBef>
        <a:spcAft>
          <a:spcPts val="12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6pPr>
      <a:lvl7pPr marL="4400000" indent="-457200" algn="l" defTabSz="914400" rtl="0" eaLnBrk="1" latinLnBrk="0" hangingPunct="1">
        <a:spcBef>
          <a:spcPct val="20000"/>
        </a:spcBef>
        <a:spcAft>
          <a:spcPts val="12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7pPr>
      <a:lvl8pPr marL="5000000" indent="-457200" algn="l" defTabSz="914400" rtl="0" eaLnBrk="1" latinLnBrk="0" hangingPunct="1">
        <a:spcBef>
          <a:spcPct val="20000"/>
        </a:spcBef>
        <a:spcAft>
          <a:spcPts val="12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8pPr>
      <a:lvl9pPr marL="5600000" indent="-457200" algn="l" defTabSz="914400" rtl="0" eaLnBrk="1" latinLnBrk="0" hangingPunct="1">
        <a:spcBef>
          <a:spcPct val="20000"/>
        </a:spcBef>
        <a:spcAft>
          <a:spcPts val="12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9pPr>
    </p:bodyStyle>
    <p:other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42.jpg"/></Relationships>
</file>

<file path=ppt/slides/_rels/slide1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mailto:ceo@ceocomm.com" TargetMode="Externa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8.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jpg"/><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7.jpeg"/><Relationship Id="rId4" Type="http://schemas.openxmlformats.org/officeDocument/2006/relationships/image" Target="../media/image25.png"/><Relationship Id="rId9"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EB_POWERCON_HORZ_BLUE.png" descr="EB_POWERCON_HORZ_BLU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82" y="12192047"/>
            <a:ext cx="5874810" cy="800626"/>
          </a:xfrm>
          <a:prstGeom prst="rect">
            <a:avLst/>
          </a:prstGeom>
          <a:ln w="12700">
            <a:miter lim="400000"/>
          </a:ln>
        </p:spPr>
      </p:pic>
      <p:sp>
        <p:nvSpPr>
          <p:cNvPr id="120" name="Rectangle"/>
          <p:cNvSpPr/>
          <p:nvPr/>
        </p:nvSpPr>
        <p:spPr>
          <a:xfrm>
            <a:off x="-736600" y="-990600"/>
            <a:ext cx="25857200" cy="1157685"/>
          </a:xfrm>
          <a:prstGeom prst="rect">
            <a:avLst/>
          </a:prstGeom>
          <a:solidFill>
            <a:srgbClr val="58585A"/>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dirty="0"/>
          </a:p>
        </p:txBody>
      </p:sp>
      <p:sp>
        <p:nvSpPr>
          <p:cNvPr id="121" name="Rectangle"/>
          <p:cNvSpPr/>
          <p:nvPr/>
        </p:nvSpPr>
        <p:spPr>
          <a:xfrm>
            <a:off x="-664584" y="13626792"/>
            <a:ext cx="25857200" cy="1372196"/>
          </a:xfrm>
          <a:prstGeom prst="rect">
            <a:avLst/>
          </a:prstGeom>
          <a:solidFill>
            <a:srgbClr val="58585A"/>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dirty="0"/>
          </a:p>
        </p:txBody>
      </p:sp>
      <p:sp>
        <p:nvSpPr>
          <p:cNvPr id="122" name="Rectangle"/>
          <p:cNvSpPr/>
          <p:nvPr/>
        </p:nvSpPr>
        <p:spPr>
          <a:xfrm rot="16200000">
            <a:off x="-7985616" y="6656586"/>
            <a:ext cx="15593220" cy="1270001"/>
          </a:xfrm>
          <a:prstGeom prst="rect">
            <a:avLst/>
          </a:prstGeom>
          <a:solidFill>
            <a:srgbClr val="58585A"/>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dirty="0"/>
          </a:p>
        </p:txBody>
      </p:sp>
      <p:sp>
        <p:nvSpPr>
          <p:cNvPr id="123" name="Rectangle"/>
          <p:cNvSpPr/>
          <p:nvPr/>
        </p:nvSpPr>
        <p:spPr>
          <a:xfrm rot="16200000">
            <a:off x="17017356" y="6705550"/>
            <a:ext cx="15593219" cy="1172072"/>
          </a:xfrm>
          <a:prstGeom prst="rect">
            <a:avLst/>
          </a:prstGeom>
          <a:solidFill>
            <a:srgbClr val="58585A"/>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dirty="0"/>
          </a:p>
        </p:txBody>
      </p:sp>
      <p:sp>
        <p:nvSpPr>
          <p:cNvPr id="2" name="TextBox 1">
            <a:extLst>
              <a:ext uri="{FF2B5EF4-FFF2-40B4-BE49-F238E27FC236}">
                <a16:creationId xmlns:a16="http://schemas.microsoft.com/office/drawing/2014/main" id="{A478145E-FC8F-47FA-8629-E9205F4BB168}"/>
              </a:ext>
            </a:extLst>
          </p:cNvPr>
          <p:cNvSpPr txBox="1"/>
          <p:nvPr/>
        </p:nvSpPr>
        <p:spPr>
          <a:xfrm>
            <a:off x="1335485" y="3312914"/>
            <a:ext cx="14262281" cy="3539430"/>
          </a:xfrm>
          <a:prstGeom prst="rect">
            <a:avLst/>
          </a:prstGeom>
          <a:noFill/>
        </p:spPr>
        <p:txBody>
          <a:bodyPr wrap="square" rtlCol="0">
            <a:spAutoFit/>
          </a:bodyPr>
          <a:lstStyle/>
          <a:p>
            <a:pPr algn="r"/>
            <a:r>
              <a:rPr lang="en-US" sz="8000" b="1" dirty="0">
                <a:solidFill>
                  <a:schemeClr val="tx1">
                    <a:lumMod val="65000"/>
                    <a:lumOff val="35000"/>
                  </a:schemeClr>
                </a:solidFill>
                <a:latin typeface="+mj-lt"/>
              </a:rPr>
              <a:t>STRANGE BEDFELLOWS:</a:t>
            </a:r>
          </a:p>
          <a:p>
            <a:pPr algn="r"/>
            <a:r>
              <a:rPr lang="en-US" sz="7200" dirty="0">
                <a:solidFill>
                  <a:schemeClr val="accent1">
                    <a:lumMod val="75000"/>
                  </a:schemeClr>
                </a:solidFill>
                <a:latin typeface="+mj-lt"/>
              </a:rPr>
              <a:t>Electrical and Low-Voltage Contractors Working Together</a:t>
            </a:r>
          </a:p>
        </p:txBody>
      </p:sp>
      <p:pic>
        <p:nvPicPr>
          <p:cNvPr id="12" name="Picture 11">
            <a:extLst>
              <a:ext uri="{FF2B5EF4-FFF2-40B4-BE49-F238E27FC236}">
                <a16:creationId xmlns:a16="http://schemas.microsoft.com/office/drawing/2014/main" id="{6887EB25-C4D7-4243-A187-FD445A4DD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4664" y="1517286"/>
            <a:ext cx="7404680" cy="11216970"/>
          </a:xfrm>
          <a:prstGeom prst="rect">
            <a:avLst/>
          </a:prstGeom>
        </p:spPr>
      </p:pic>
      <p:sp>
        <p:nvSpPr>
          <p:cNvPr id="18" name="TextBox 17">
            <a:extLst>
              <a:ext uri="{FF2B5EF4-FFF2-40B4-BE49-F238E27FC236}">
                <a16:creationId xmlns:a16="http://schemas.microsoft.com/office/drawing/2014/main" id="{09E5A3F6-A204-4AC9-906D-4455F1F9CA7E}"/>
              </a:ext>
            </a:extLst>
          </p:cNvPr>
          <p:cNvSpPr txBox="1"/>
          <p:nvPr/>
        </p:nvSpPr>
        <p:spPr>
          <a:xfrm>
            <a:off x="1606057" y="8925458"/>
            <a:ext cx="14262281" cy="2308324"/>
          </a:xfrm>
          <a:prstGeom prst="rect">
            <a:avLst/>
          </a:prstGeom>
          <a:noFill/>
        </p:spPr>
        <p:txBody>
          <a:bodyPr wrap="square" rtlCol="0">
            <a:spAutoFit/>
          </a:bodyPr>
          <a:lstStyle/>
          <a:p>
            <a:pPr algn="r"/>
            <a:r>
              <a:rPr lang="en-US" sz="4800" dirty="0">
                <a:solidFill>
                  <a:schemeClr val="tx1">
                    <a:lumMod val="65000"/>
                    <a:lumOff val="35000"/>
                  </a:schemeClr>
                </a:solidFill>
                <a:latin typeface="+mj-lt"/>
              </a:rPr>
              <a:t>Carol Everett Oliver, RCDD, ESS, DCDC</a:t>
            </a:r>
          </a:p>
          <a:p>
            <a:pPr algn="r"/>
            <a:r>
              <a:rPr lang="en-US" sz="4800" dirty="0">
                <a:solidFill>
                  <a:schemeClr val="tx1">
                    <a:lumMod val="65000"/>
                    <a:lumOff val="35000"/>
                  </a:schemeClr>
                </a:solidFill>
                <a:latin typeface="+mj-lt"/>
              </a:rPr>
              <a:t>CEO Communications</a:t>
            </a:r>
          </a:p>
          <a:p>
            <a:pPr algn="r"/>
            <a:r>
              <a:rPr lang="en-US" sz="4800" dirty="0">
                <a:solidFill>
                  <a:schemeClr val="tx1">
                    <a:lumMod val="65000"/>
                    <a:lumOff val="35000"/>
                  </a:schemeClr>
                </a:solidFill>
                <a:latin typeface="+mj-lt"/>
              </a:rPr>
              <a:t>BICSI President-Ele</a:t>
            </a:r>
            <a:r>
              <a:rPr lang="en-US" sz="4800" dirty="0">
                <a:latin typeface="+mj-lt"/>
              </a:rPr>
              <a:t>ct</a:t>
            </a:r>
          </a:p>
        </p:txBody>
      </p:sp>
      <p:pic>
        <p:nvPicPr>
          <p:cNvPr id="14" name="Picture 13">
            <a:extLst>
              <a:ext uri="{FF2B5EF4-FFF2-40B4-BE49-F238E27FC236}">
                <a16:creationId xmlns:a16="http://schemas.microsoft.com/office/drawing/2014/main" id="{3FE2C893-95F0-404D-B478-DC74650A6C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7962" y="12101729"/>
            <a:ext cx="1960301" cy="980151"/>
          </a:xfrm>
          <a:prstGeom prst="rect">
            <a:avLst/>
          </a:prstGeom>
        </p:spPr>
      </p:pic>
      <p:pic>
        <p:nvPicPr>
          <p:cNvPr id="16" name="Picture 15">
            <a:extLst>
              <a:ext uri="{FF2B5EF4-FFF2-40B4-BE49-F238E27FC236}">
                <a16:creationId xmlns:a16="http://schemas.microsoft.com/office/drawing/2014/main" id="{629D9E2E-7F97-4FF2-A3C7-63D7F978FD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01939" y="11688743"/>
            <a:ext cx="3169272" cy="13039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FCC38-977C-4795-80F7-F0CD8000ADBC}"/>
              </a:ext>
            </a:extLst>
          </p:cNvPr>
          <p:cNvSpPr>
            <a:spLocks noGrp="1"/>
          </p:cNvSpPr>
          <p:nvPr>
            <p:ph type="title"/>
          </p:nvPr>
        </p:nvSpPr>
        <p:spPr/>
        <p:txBody>
          <a:bodyPr/>
          <a:lstStyle/>
          <a:p>
            <a:r>
              <a:rPr lang="en-US" dirty="0"/>
              <a:t>IEEE 802.3 </a:t>
            </a:r>
            <a:r>
              <a:rPr lang="en-US" dirty="0" err="1"/>
              <a:t>poe</a:t>
            </a:r>
            <a:r>
              <a:rPr lang="en-US" dirty="0"/>
              <a:t> standards</a:t>
            </a:r>
          </a:p>
        </p:txBody>
      </p:sp>
      <p:sp>
        <p:nvSpPr>
          <p:cNvPr id="3" name="Content Placeholder 2">
            <a:extLst>
              <a:ext uri="{FF2B5EF4-FFF2-40B4-BE49-F238E27FC236}">
                <a16:creationId xmlns:a16="http://schemas.microsoft.com/office/drawing/2014/main" id="{F3AA97FC-90C9-4A3D-9B22-459C689D721A}"/>
              </a:ext>
            </a:extLst>
          </p:cNvPr>
          <p:cNvSpPr>
            <a:spLocks noGrp="1"/>
          </p:cNvSpPr>
          <p:nvPr>
            <p:ph idx="1"/>
          </p:nvPr>
        </p:nvSpPr>
        <p:spPr/>
        <p:txBody>
          <a:bodyPr/>
          <a:lstStyle/>
          <a:p>
            <a:endParaRPr lang="en-US"/>
          </a:p>
        </p:txBody>
      </p:sp>
      <p:graphicFrame>
        <p:nvGraphicFramePr>
          <p:cNvPr id="5" name="Table 4">
            <a:extLst>
              <a:ext uri="{FF2B5EF4-FFF2-40B4-BE49-F238E27FC236}">
                <a16:creationId xmlns:a16="http://schemas.microsoft.com/office/drawing/2014/main" id="{939F01EA-9D5F-422E-BBA2-8CE650EFF66A}"/>
              </a:ext>
            </a:extLst>
          </p:cNvPr>
          <p:cNvGraphicFramePr>
            <a:graphicFrameLocks noGrp="1"/>
          </p:cNvGraphicFramePr>
          <p:nvPr>
            <p:extLst>
              <p:ext uri="{D42A27DB-BD31-4B8C-83A1-F6EECF244321}">
                <p14:modId xmlns:p14="http://schemas.microsoft.com/office/powerpoint/2010/main" val="148951530"/>
              </p:ext>
            </p:extLst>
          </p:nvPr>
        </p:nvGraphicFramePr>
        <p:xfrm>
          <a:off x="1003610" y="3880624"/>
          <a:ext cx="22458555" cy="9614765"/>
        </p:xfrm>
        <a:graphic>
          <a:graphicData uri="http://schemas.openxmlformats.org/drawingml/2006/table">
            <a:tbl>
              <a:tblPr firstRow="1" firstCol="1" bandRow="1">
                <a:tableStyleId>{5C22544A-7EE6-4342-B048-85BDC9FD1C3A}</a:tableStyleId>
              </a:tblPr>
              <a:tblGrid>
                <a:gridCol w="3894110">
                  <a:extLst>
                    <a:ext uri="{9D8B030D-6E8A-4147-A177-3AD203B41FA5}">
                      <a16:colId xmlns:a16="http://schemas.microsoft.com/office/drawing/2014/main" val="407541514"/>
                    </a:ext>
                  </a:extLst>
                </a:gridCol>
                <a:gridCol w="2182161">
                  <a:extLst>
                    <a:ext uri="{9D8B030D-6E8A-4147-A177-3AD203B41FA5}">
                      <a16:colId xmlns:a16="http://schemas.microsoft.com/office/drawing/2014/main" val="2156853414"/>
                    </a:ext>
                  </a:extLst>
                </a:gridCol>
                <a:gridCol w="2844405">
                  <a:extLst>
                    <a:ext uri="{9D8B030D-6E8A-4147-A177-3AD203B41FA5}">
                      <a16:colId xmlns:a16="http://schemas.microsoft.com/office/drawing/2014/main" val="1963794165"/>
                    </a:ext>
                  </a:extLst>
                </a:gridCol>
                <a:gridCol w="2974692">
                  <a:extLst>
                    <a:ext uri="{9D8B030D-6E8A-4147-A177-3AD203B41FA5}">
                      <a16:colId xmlns:a16="http://schemas.microsoft.com/office/drawing/2014/main" val="1438912029"/>
                    </a:ext>
                  </a:extLst>
                </a:gridCol>
                <a:gridCol w="2829712">
                  <a:extLst>
                    <a:ext uri="{9D8B030D-6E8A-4147-A177-3AD203B41FA5}">
                      <a16:colId xmlns:a16="http://schemas.microsoft.com/office/drawing/2014/main" val="4085296310"/>
                    </a:ext>
                  </a:extLst>
                </a:gridCol>
                <a:gridCol w="7733475">
                  <a:extLst>
                    <a:ext uri="{9D8B030D-6E8A-4147-A177-3AD203B41FA5}">
                      <a16:colId xmlns:a16="http://schemas.microsoft.com/office/drawing/2014/main" val="4221892832"/>
                    </a:ext>
                  </a:extLst>
                </a:gridCol>
              </a:tblGrid>
              <a:tr h="1713784">
                <a:tc>
                  <a:txBody>
                    <a:bodyPr/>
                    <a:lstStyle/>
                    <a:p>
                      <a:pPr marL="0" marR="0" algn="ctr">
                        <a:lnSpc>
                          <a:spcPct val="107000"/>
                        </a:lnSpc>
                        <a:spcBef>
                          <a:spcPts val="0"/>
                        </a:spcBef>
                        <a:spcAft>
                          <a:spcPts val="0"/>
                        </a:spcAft>
                      </a:pPr>
                      <a:r>
                        <a:rPr lang="en-US" sz="3200" dirty="0">
                          <a:effectLst/>
                          <a:latin typeface="Montserrat Light"/>
                        </a:rPr>
                        <a:t>IEEE Standard</a:t>
                      </a:r>
                      <a:endParaRPr lang="en-US" sz="3200" dirty="0">
                        <a:effectLst/>
                        <a:latin typeface="Montserrat Light"/>
                        <a:ea typeface="Calibri" panose="020F0502020204030204" pitchFamily="34" charset="0"/>
                        <a:cs typeface="Times New Roman" panose="02020603050405020304" pitchFamily="18" charset="0"/>
                      </a:endParaRPr>
                    </a:p>
                  </a:txBody>
                  <a:tcPr marL="137160" marR="137160" marT="0" marB="0" anchor="ctr">
                    <a:solidFill>
                      <a:srgbClr val="043D5D"/>
                    </a:solidFill>
                  </a:tcPr>
                </a:tc>
                <a:tc>
                  <a:txBody>
                    <a:bodyPr/>
                    <a:lstStyle/>
                    <a:p>
                      <a:pPr marL="0" marR="0" algn="ctr">
                        <a:lnSpc>
                          <a:spcPct val="107000"/>
                        </a:lnSpc>
                        <a:spcBef>
                          <a:spcPts val="0"/>
                        </a:spcBef>
                        <a:spcAft>
                          <a:spcPts val="0"/>
                        </a:spcAft>
                      </a:pPr>
                      <a:r>
                        <a:rPr lang="en-US" sz="3200" dirty="0">
                          <a:effectLst/>
                          <a:latin typeface="Montserrat Light"/>
                        </a:rPr>
                        <a:t>Year Ratified</a:t>
                      </a:r>
                      <a:endParaRPr lang="en-US" sz="3200" dirty="0">
                        <a:effectLst/>
                        <a:latin typeface="Montserrat Light"/>
                        <a:ea typeface="Calibri" panose="020F0502020204030204" pitchFamily="34" charset="0"/>
                        <a:cs typeface="Times New Roman" panose="02020603050405020304" pitchFamily="18" charset="0"/>
                      </a:endParaRPr>
                    </a:p>
                  </a:txBody>
                  <a:tcPr marL="137160" marR="137160" marT="0" marB="0" anchor="ctr">
                    <a:solidFill>
                      <a:srgbClr val="005B94"/>
                    </a:solidFill>
                  </a:tcPr>
                </a:tc>
                <a:tc>
                  <a:txBody>
                    <a:bodyPr/>
                    <a:lstStyle/>
                    <a:p>
                      <a:pPr marL="0" marR="0" algn="ctr">
                        <a:lnSpc>
                          <a:spcPct val="107000"/>
                        </a:lnSpc>
                        <a:spcBef>
                          <a:spcPts val="0"/>
                        </a:spcBef>
                        <a:spcAft>
                          <a:spcPts val="0"/>
                        </a:spcAft>
                      </a:pPr>
                      <a:r>
                        <a:rPr lang="en-US" sz="3200" dirty="0">
                          <a:effectLst/>
                          <a:latin typeface="Montserrat Light"/>
                        </a:rPr>
                        <a:t>Max. Power Per Port (PSE)</a:t>
                      </a:r>
                      <a:endParaRPr lang="en-US" sz="3200" dirty="0">
                        <a:effectLst/>
                        <a:latin typeface="Montserrat Light"/>
                        <a:ea typeface="Calibri" panose="020F0502020204030204" pitchFamily="34" charset="0"/>
                        <a:cs typeface="Times New Roman" panose="02020603050405020304" pitchFamily="18" charset="0"/>
                      </a:endParaRPr>
                    </a:p>
                  </a:txBody>
                  <a:tcPr marL="137160" marR="137160" marT="0" marB="0" anchor="ctr">
                    <a:solidFill>
                      <a:srgbClr val="005B94"/>
                    </a:solidFill>
                  </a:tcPr>
                </a:tc>
                <a:tc>
                  <a:txBody>
                    <a:bodyPr/>
                    <a:lstStyle/>
                    <a:p>
                      <a:pPr marL="0" marR="0" algn="ctr">
                        <a:lnSpc>
                          <a:spcPct val="107000"/>
                        </a:lnSpc>
                        <a:spcBef>
                          <a:spcPts val="0"/>
                        </a:spcBef>
                        <a:spcAft>
                          <a:spcPts val="0"/>
                        </a:spcAft>
                      </a:pPr>
                      <a:r>
                        <a:rPr lang="en-US" sz="3200" dirty="0">
                          <a:effectLst/>
                          <a:latin typeface="Montserrat Light"/>
                        </a:rPr>
                        <a:t>Power to Device (PD)</a:t>
                      </a:r>
                      <a:endParaRPr lang="en-US" sz="3200" dirty="0">
                        <a:effectLst/>
                        <a:latin typeface="Montserrat Light"/>
                        <a:ea typeface="Calibri" panose="020F0502020204030204" pitchFamily="34" charset="0"/>
                        <a:cs typeface="Times New Roman" panose="02020603050405020304" pitchFamily="18" charset="0"/>
                      </a:endParaRPr>
                    </a:p>
                  </a:txBody>
                  <a:tcPr marL="137160" marR="137160" marT="0" marB="0" anchor="ctr">
                    <a:solidFill>
                      <a:srgbClr val="005B94"/>
                    </a:solidFill>
                  </a:tcPr>
                </a:tc>
                <a:tc>
                  <a:txBody>
                    <a:bodyPr/>
                    <a:lstStyle/>
                    <a:p>
                      <a:pPr algn="ctr"/>
                      <a:r>
                        <a:rPr lang="en-US" sz="3200" dirty="0">
                          <a:latin typeface="Montserrat Light"/>
                        </a:rPr>
                        <a:t>Maximum Current per Pair</a:t>
                      </a:r>
                    </a:p>
                  </a:txBody>
                  <a:tcPr marL="102870" marR="102870" marT="51436" marB="51436" anchor="ctr">
                    <a:solidFill>
                      <a:srgbClr val="005B94"/>
                    </a:solidFill>
                  </a:tcPr>
                </a:tc>
                <a:tc>
                  <a:txBody>
                    <a:bodyPr/>
                    <a:lstStyle/>
                    <a:p>
                      <a:pPr marL="0" marR="0" algn="ctr">
                        <a:lnSpc>
                          <a:spcPct val="107000"/>
                        </a:lnSpc>
                        <a:spcBef>
                          <a:spcPts val="0"/>
                        </a:spcBef>
                        <a:spcAft>
                          <a:spcPts val="0"/>
                        </a:spcAft>
                      </a:pPr>
                      <a:r>
                        <a:rPr lang="en-US" sz="3200" dirty="0">
                          <a:effectLst/>
                          <a:latin typeface="Montserrat Light"/>
                        </a:rPr>
                        <a:t>Supported Applications</a:t>
                      </a:r>
                      <a:endParaRPr lang="en-US" sz="3200" dirty="0">
                        <a:effectLst/>
                        <a:latin typeface="Montserrat Light"/>
                        <a:ea typeface="Calibri" panose="020F0502020204030204" pitchFamily="34" charset="0"/>
                        <a:cs typeface="Times New Roman" panose="02020603050405020304" pitchFamily="18" charset="0"/>
                      </a:endParaRPr>
                    </a:p>
                  </a:txBody>
                  <a:tcPr marL="137160" marR="137160" marT="0" marB="0" anchor="ctr">
                    <a:solidFill>
                      <a:srgbClr val="005B94"/>
                    </a:solidFill>
                  </a:tcPr>
                </a:tc>
                <a:extLst>
                  <a:ext uri="{0D108BD9-81ED-4DB2-BD59-A6C34878D82A}">
                    <a16:rowId xmlns:a16="http://schemas.microsoft.com/office/drawing/2014/main" val="4045251106"/>
                  </a:ext>
                </a:extLst>
              </a:tr>
              <a:tr h="1713784">
                <a:tc>
                  <a:txBody>
                    <a:bodyPr/>
                    <a:lstStyle/>
                    <a:p>
                      <a:pPr marL="0" marR="0">
                        <a:lnSpc>
                          <a:spcPct val="107000"/>
                        </a:lnSpc>
                        <a:spcBef>
                          <a:spcPts val="0"/>
                        </a:spcBef>
                        <a:spcAft>
                          <a:spcPts val="0"/>
                        </a:spcAft>
                      </a:pPr>
                      <a:r>
                        <a:rPr lang="en-US" sz="3200" dirty="0">
                          <a:effectLst/>
                          <a:latin typeface="Montserrat Light"/>
                        </a:rPr>
                        <a:t>IEEE 802.3af (Type 1) 2-pr.</a:t>
                      </a:r>
                      <a:endParaRPr lang="en-US" sz="3200" dirty="0">
                        <a:effectLst/>
                        <a:latin typeface="Montserrat Light"/>
                        <a:ea typeface="Calibri" panose="020F0502020204030204" pitchFamily="34" charset="0"/>
                        <a:cs typeface="Times New Roman" panose="02020603050405020304" pitchFamily="18" charset="0"/>
                      </a:endParaRPr>
                    </a:p>
                  </a:txBody>
                  <a:tcPr marL="137160" marR="137160" marT="0" marB="0" anchor="ctr">
                    <a:solidFill>
                      <a:srgbClr val="043D5D"/>
                    </a:solidFill>
                  </a:tcPr>
                </a:tc>
                <a:tc>
                  <a:txBody>
                    <a:bodyPr/>
                    <a:lstStyle/>
                    <a:p>
                      <a:pPr marL="0" marR="0" algn="ctr">
                        <a:lnSpc>
                          <a:spcPct val="107000"/>
                        </a:lnSpc>
                        <a:spcBef>
                          <a:spcPts val="0"/>
                        </a:spcBef>
                        <a:spcAft>
                          <a:spcPts val="0"/>
                        </a:spcAft>
                      </a:pPr>
                      <a:r>
                        <a:rPr lang="en-US" sz="3200" b="0" dirty="0">
                          <a:effectLst/>
                          <a:latin typeface="Montserrat Light"/>
                        </a:rPr>
                        <a:t>2003</a:t>
                      </a:r>
                      <a:endParaRPr lang="en-US" sz="3200" b="0" dirty="0">
                        <a:effectLst/>
                        <a:latin typeface="Montserrat Light"/>
                        <a:ea typeface="Calibri" panose="020F0502020204030204" pitchFamily="34" charset="0"/>
                        <a:cs typeface="Times New Roman" panose="02020603050405020304" pitchFamily="18" charset="0"/>
                      </a:endParaRPr>
                    </a:p>
                  </a:txBody>
                  <a:tcPr marL="137160" marR="137160" marT="0" marB="0" anchor="ctr"/>
                </a:tc>
                <a:tc>
                  <a:txBody>
                    <a:bodyPr/>
                    <a:lstStyle/>
                    <a:p>
                      <a:pPr marL="0" marR="0" algn="ctr">
                        <a:lnSpc>
                          <a:spcPct val="107000"/>
                        </a:lnSpc>
                        <a:spcBef>
                          <a:spcPts val="0"/>
                        </a:spcBef>
                        <a:spcAft>
                          <a:spcPts val="0"/>
                        </a:spcAft>
                      </a:pPr>
                      <a:r>
                        <a:rPr lang="en-US" sz="3200" b="0" dirty="0">
                          <a:effectLst/>
                          <a:latin typeface="Montserrat Light"/>
                        </a:rPr>
                        <a:t>15.4 W</a:t>
                      </a:r>
                      <a:endParaRPr lang="en-US" sz="3200" b="0" dirty="0">
                        <a:effectLst/>
                        <a:latin typeface="Montserrat Light"/>
                        <a:ea typeface="Calibri" panose="020F0502020204030204" pitchFamily="34" charset="0"/>
                        <a:cs typeface="Times New Roman" panose="02020603050405020304" pitchFamily="18" charset="0"/>
                      </a:endParaRPr>
                    </a:p>
                  </a:txBody>
                  <a:tcPr marL="137160" marR="137160" marT="0" marB="0" anchor="ctr"/>
                </a:tc>
                <a:tc>
                  <a:txBody>
                    <a:bodyPr/>
                    <a:lstStyle/>
                    <a:p>
                      <a:pPr marL="0" marR="0" algn="ctr">
                        <a:lnSpc>
                          <a:spcPct val="107000"/>
                        </a:lnSpc>
                        <a:spcBef>
                          <a:spcPts val="0"/>
                        </a:spcBef>
                        <a:spcAft>
                          <a:spcPts val="0"/>
                        </a:spcAft>
                      </a:pPr>
                      <a:r>
                        <a:rPr lang="en-US" sz="3200" b="0" dirty="0">
                          <a:effectLst/>
                          <a:latin typeface="Montserrat Light"/>
                        </a:rPr>
                        <a:t>12.95 W</a:t>
                      </a:r>
                      <a:endParaRPr lang="en-US" sz="3200" b="0" dirty="0">
                        <a:effectLst/>
                        <a:latin typeface="Montserrat Light"/>
                        <a:ea typeface="Calibri" panose="020F0502020204030204" pitchFamily="34" charset="0"/>
                        <a:cs typeface="Times New Roman" panose="02020603050405020304" pitchFamily="18" charset="0"/>
                      </a:endParaRPr>
                    </a:p>
                  </a:txBody>
                  <a:tcPr marL="137160" marR="137160" marT="0" marB="0" anchor="ctr"/>
                </a:tc>
                <a:tc>
                  <a:txBody>
                    <a:bodyPr/>
                    <a:lstStyle/>
                    <a:p>
                      <a:pPr algn="ctr"/>
                      <a:r>
                        <a:rPr lang="en-US" sz="3200" b="0" dirty="0">
                          <a:latin typeface="Montserrat Light"/>
                        </a:rPr>
                        <a:t>350</a:t>
                      </a:r>
                      <a:r>
                        <a:rPr lang="en-US" sz="3200" b="0" baseline="0" dirty="0">
                          <a:latin typeface="Montserrat Light"/>
                        </a:rPr>
                        <a:t> mA</a:t>
                      </a:r>
                      <a:endParaRPr lang="en-US" sz="3200" b="0" dirty="0">
                        <a:latin typeface="Montserrat Light"/>
                      </a:endParaRPr>
                    </a:p>
                  </a:txBody>
                  <a:tcPr marL="102870" marR="102870" marT="51436" marB="51436" anchor="ctr"/>
                </a:tc>
                <a:tc>
                  <a:txBody>
                    <a:bodyPr/>
                    <a:lstStyle/>
                    <a:p>
                      <a:pPr marL="0" marR="0">
                        <a:lnSpc>
                          <a:spcPct val="107000"/>
                        </a:lnSpc>
                        <a:spcBef>
                          <a:spcPts val="0"/>
                        </a:spcBef>
                        <a:spcAft>
                          <a:spcPts val="0"/>
                        </a:spcAft>
                      </a:pPr>
                      <a:r>
                        <a:rPr lang="en-US" sz="3200" b="0" dirty="0">
                          <a:effectLst/>
                          <a:latin typeface="Montserrat Light"/>
                        </a:rPr>
                        <a:t>Static surveillance cameras, VoIP phones, wireless access points, LED lights, sensors</a:t>
                      </a:r>
                      <a:endParaRPr lang="en-US" sz="3200" b="0" dirty="0">
                        <a:effectLst/>
                        <a:latin typeface="Montserrat Light"/>
                        <a:ea typeface="Calibri" panose="020F0502020204030204" pitchFamily="34" charset="0"/>
                        <a:cs typeface="Times New Roman" panose="02020603050405020304" pitchFamily="18" charset="0"/>
                      </a:endParaRPr>
                    </a:p>
                  </a:txBody>
                  <a:tcPr marL="137160" marR="137160" marT="0" marB="0" anchor="ctr"/>
                </a:tc>
                <a:extLst>
                  <a:ext uri="{0D108BD9-81ED-4DB2-BD59-A6C34878D82A}">
                    <a16:rowId xmlns:a16="http://schemas.microsoft.com/office/drawing/2014/main" val="3258493497"/>
                  </a:ext>
                </a:extLst>
              </a:tr>
              <a:tr h="1713784">
                <a:tc>
                  <a:txBody>
                    <a:bodyPr/>
                    <a:lstStyle/>
                    <a:p>
                      <a:pPr marL="0" marR="0">
                        <a:lnSpc>
                          <a:spcPct val="107000"/>
                        </a:lnSpc>
                        <a:spcBef>
                          <a:spcPts val="0"/>
                        </a:spcBef>
                        <a:spcAft>
                          <a:spcPts val="0"/>
                        </a:spcAft>
                      </a:pPr>
                      <a:r>
                        <a:rPr lang="en-US" sz="3200" dirty="0">
                          <a:effectLst/>
                          <a:latin typeface="Montserrat Light"/>
                        </a:rPr>
                        <a:t>IEEE 802.3at (Type 2)  2-pr.</a:t>
                      </a:r>
                      <a:endParaRPr lang="en-US" sz="3200" dirty="0">
                        <a:effectLst/>
                        <a:latin typeface="Montserrat Light"/>
                        <a:ea typeface="Calibri" panose="020F0502020204030204" pitchFamily="34" charset="0"/>
                        <a:cs typeface="Times New Roman" panose="02020603050405020304" pitchFamily="18" charset="0"/>
                      </a:endParaRPr>
                    </a:p>
                  </a:txBody>
                  <a:tcPr marL="137160" marR="137160" marT="0" marB="0" anchor="ctr">
                    <a:solidFill>
                      <a:srgbClr val="043D5D"/>
                    </a:solidFill>
                  </a:tcPr>
                </a:tc>
                <a:tc>
                  <a:txBody>
                    <a:bodyPr/>
                    <a:lstStyle/>
                    <a:p>
                      <a:pPr marL="0" marR="0" algn="ctr">
                        <a:lnSpc>
                          <a:spcPct val="107000"/>
                        </a:lnSpc>
                        <a:spcBef>
                          <a:spcPts val="0"/>
                        </a:spcBef>
                        <a:spcAft>
                          <a:spcPts val="0"/>
                        </a:spcAft>
                      </a:pPr>
                      <a:r>
                        <a:rPr lang="en-US" sz="3200" b="0" dirty="0">
                          <a:effectLst/>
                          <a:latin typeface="Montserrat Light"/>
                        </a:rPr>
                        <a:t>2009</a:t>
                      </a:r>
                      <a:endParaRPr lang="en-US" sz="3200" b="0" dirty="0">
                        <a:effectLst/>
                        <a:latin typeface="Montserrat Light"/>
                        <a:ea typeface="Calibri" panose="020F0502020204030204" pitchFamily="34" charset="0"/>
                        <a:cs typeface="Times New Roman" panose="02020603050405020304" pitchFamily="18" charset="0"/>
                      </a:endParaRPr>
                    </a:p>
                  </a:txBody>
                  <a:tcPr marL="137160" marR="137160" marT="0" marB="0" anchor="ctr"/>
                </a:tc>
                <a:tc>
                  <a:txBody>
                    <a:bodyPr/>
                    <a:lstStyle/>
                    <a:p>
                      <a:pPr marL="0" marR="0" algn="ctr">
                        <a:lnSpc>
                          <a:spcPct val="107000"/>
                        </a:lnSpc>
                        <a:spcBef>
                          <a:spcPts val="0"/>
                        </a:spcBef>
                        <a:spcAft>
                          <a:spcPts val="0"/>
                        </a:spcAft>
                      </a:pPr>
                      <a:r>
                        <a:rPr lang="en-US" sz="3200" b="0" dirty="0">
                          <a:effectLst/>
                          <a:latin typeface="Montserrat Light"/>
                        </a:rPr>
                        <a:t>30 W</a:t>
                      </a:r>
                      <a:endParaRPr lang="en-US" sz="3200" b="0" dirty="0">
                        <a:effectLst/>
                        <a:latin typeface="Montserrat Light"/>
                        <a:ea typeface="Calibri" panose="020F0502020204030204" pitchFamily="34" charset="0"/>
                        <a:cs typeface="Times New Roman" panose="02020603050405020304" pitchFamily="18" charset="0"/>
                      </a:endParaRPr>
                    </a:p>
                  </a:txBody>
                  <a:tcPr marL="137160" marR="137160" marT="0" marB="0" anchor="ctr"/>
                </a:tc>
                <a:tc>
                  <a:txBody>
                    <a:bodyPr/>
                    <a:lstStyle/>
                    <a:p>
                      <a:pPr marL="0" marR="0" algn="ctr">
                        <a:lnSpc>
                          <a:spcPct val="107000"/>
                        </a:lnSpc>
                        <a:spcBef>
                          <a:spcPts val="0"/>
                        </a:spcBef>
                        <a:spcAft>
                          <a:spcPts val="0"/>
                        </a:spcAft>
                      </a:pPr>
                      <a:r>
                        <a:rPr lang="en-US" sz="3200" b="0" dirty="0">
                          <a:effectLst/>
                          <a:latin typeface="Montserrat Light"/>
                        </a:rPr>
                        <a:t>25.5 W</a:t>
                      </a:r>
                      <a:endParaRPr lang="en-US" sz="3200" b="0" dirty="0">
                        <a:effectLst/>
                        <a:latin typeface="Montserrat Light"/>
                        <a:ea typeface="Calibri" panose="020F0502020204030204" pitchFamily="34" charset="0"/>
                        <a:cs typeface="Times New Roman" panose="02020603050405020304" pitchFamily="18" charset="0"/>
                      </a:endParaRPr>
                    </a:p>
                  </a:txBody>
                  <a:tcPr marL="137160" marR="137160" marT="0" marB="0" anchor="ctr"/>
                </a:tc>
                <a:tc>
                  <a:txBody>
                    <a:bodyPr/>
                    <a:lstStyle/>
                    <a:p>
                      <a:pPr algn="ctr"/>
                      <a:r>
                        <a:rPr lang="en-US" sz="3200" b="0" dirty="0">
                          <a:latin typeface="Montserrat Light"/>
                        </a:rPr>
                        <a:t>600 mA</a:t>
                      </a:r>
                    </a:p>
                  </a:txBody>
                  <a:tcPr marL="102870" marR="102870" marT="51436" marB="51436" anchor="ctr"/>
                </a:tc>
                <a:tc>
                  <a:txBody>
                    <a:bodyPr/>
                    <a:lstStyle/>
                    <a:p>
                      <a:pPr marL="0" marR="0">
                        <a:lnSpc>
                          <a:spcPct val="107000"/>
                        </a:lnSpc>
                        <a:spcBef>
                          <a:spcPts val="0"/>
                        </a:spcBef>
                        <a:spcAft>
                          <a:spcPts val="0"/>
                        </a:spcAft>
                      </a:pPr>
                      <a:r>
                        <a:rPr lang="en-US" sz="3200" b="0" dirty="0">
                          <a:effectLst/>
                          <a:latin typeface="Montserrat Light"/>
                        </a:rPr>
                        <a:t>PTZ cameras, video IP phones, alarm systems, </a:t>
                      </a:r>
                      <a:endParaRPr lang="en-US" sz="3200" b="0" dirty="0">
                        <a:effectLst/>
                        <a:latin typeface="Montserrat Light"/>
                        <a:ea typeface="Calibri" panose="020F0502020204030204" pitchFamily="34" charset="0"/>
                        <a:cs typeface="Times New Roman" panose="02020603050405020304" pitchFamily="18" charset="0"/>
                      </a:endParaRPr>
                    </a:p>
                  </a:txBody>
                  <a:tcPr marL="137160" marR="137160" marT="0" marB="0" anchor="ctr"/>
                </a:tc>
                <a:extLst>
                  <a:ext uri="{0D108BD9-81ED-4DB2-BD59-A6C34878D82A}">
                    <a16:rowId xmlns:a16="http://schemas.microsoft.com/office/drawing/2014/main" val="1525833640"/>
                  </a:ext>
                </a:extLst>
              </a:tr>
              <a:tr h="1713784">
                <a:tc>
                  <a:txBody>
                    <a:bodyPr/>
                    <a:lstStyle/>
                    <a:p>
                      <a:pPr marL="0" marR="0">
                        <a:lnSpc>
                          <a:spcPct val="107000"/>
                        </a:lnSpc>
                        <a:spcBef>
                          <a:spcPts val="0"/>
                        </a:spcBef>
                        <a:spcAft>
                          <a:spcPts val="0"/>
                        </a:spcAft>
                      </a:pPr>
                      <a:r>
                        <a:rPr lang="en-US" sz="3200" dirty="0">
                          <a:effectLst/>
                          <a:latin typeface="Montserrat Light"/>
                        </a:rPr>
                        <a:t>IEEE 802.3bt (Type 3)  4-pr.</a:t>
                      </a:r>
                      <a:endParaRPr lang="en-US" sz="3200" dirty="0">
                        <a:effectLst/>
                        <a:latin typeface="Montserrat Light"/>
                        <a:ea typeface="Calibri" panose="020F0502020204030204" pitchFamily="34" charset="0"/>
                        <a:cs typeface="Times New Roman" panose="02020603050405020304" pitchFamily="18" charset="0"/>
                      </a:endParaRPr>
                    </a:p>
                  </a:txBody>
                  <a:tcPr marL="137160" marR="137160" marT="0" marB="0" anchor="ctr">
                    <a:solidFill>
                      <a:srgbClr val="043D5D"/>
                    </a:solidFill>
                  </a:tcPr>
                </a:tc>
                <a:tc>
                  <a:txBody>
                    <a:bodyPr/>
                    <a:lstStyle/>
                    <a:p>
                      <a:pPr marL="0" marR="0" algn="ctr">
                        <a:lnSpc>
                          <a:spcPct val="107000"/>
                        </a:lnSpc>
                        <a:spcBef>
                          <a:spcPts val="0"/>
                        </a:spcBef>
                        <a:spcAft>
                          <a:spcPts val="0"/>
                        </a:spcAft>
                      </a:pPr>
                      <a:r>
                        <a:rPr lang="en-US" sz="3200" b="0" dirty="0">
                          <a:effectLst/>
                          <a:latin typeface="Montserrat Light"/>
                        </a:rPr>
                        <a:t>2018</a:t>
                      </a:r>
                      <a:endParaRPr lang="en-US" sz="3200" b="0" dirty="0">
                        <a:effectLst/>
                        <a:latin typeface="Montserrat Light"/>
                        <a:ea typeface="Calibri" panose="020F0502020204030204" pitchFamily="34" charset="0"/>
                        <a:cs typeface="Times New Roman" panose="02020603050405020304" pitchFamily="18" charset="0"/>
                      </a:endParaRPr>
                    </a:p>
                  </a:txBody>
                  <a:tcPr marL="137160" marR="137160" marT="0" marB="0" anchor="ctr"/>
                </a:tc>
                <a:tc>
                  <a:txBody>
                    <a:bodyPr/>
                    <a:lstStyle/>
                    <a:p>
                      <a:pPr marL="0" marR="0" algn="ctr">
                        <a:lnSpc>
                          <a:spcPct val="107000"/>
                        </a:lnSpc>
                        <a:spcBef>
                          <a:spcPts val="0"/>
                        </a:spcBef>
                        <a:spcAft>
                          <a:spcPts val="0"/>
                        </a:spcAft>
                      </a:pPr>
                      <a:r>
                        <a:rPr lang="en-US" sz="3200" b="0" dirty="0">
                          <a:effectLst/>
                          <a:latin typeface="Montserrat Light"/>
                        </a:rPr>
                        <a:t>60 W</a:t>
                      </a:r>
                      <a:endParaRPr lang="en-US" sz="3200" b="0" dirty="0">
                        <a:effectLst/>
                        <a:latin typeface="Montserrat Light"/>
                        <a:ea typeface="Calibri" panose="020F0502020204030204" pitchFamily="34" charset="0"/>
                        <a:cs typeface="Times New Roman" panose="02020603050405020304" pitchFamily="18" charset="0"/>
                      </a:endParaRPr>
                    </a:p>
                  </a:txBody>
                  <a:tcPr marL="137160" marR="137160" marT="0" marB="0" anchor="ctr"/>
                </a:tc>
                <a:tc>
                  <a:txBody>
                    <a:bodyPr/>
                    <a:lstStyle/>
                    <a:p>
                      <a:pPr marL="0" marR="0" algn="ctr">
                        <a:lnSpc>
                          <a:spcPct val="107000"/>
                        </a:lnSpc>
                        <a:spcBef>
                          <a:spcPts val="0"/>
                        </a:spcBef>
                        <a:spcAft>
                          <a:spcPts val="0"/>
                        </a:spcAft>
                      </a:pPr>
                      <a:r>
                        <a:rPr lang="en-US" sz="3200" b="0" dirty="0">
                          <a:effectLst/>
                          <a:latin typeface="Montserrat Light"/>
                        </a:rPr>
                        <a:t>51 W</a:t>
                      </a:r>
                      <a:endParaRPr lang="en-US" sz="3200" b="0" dirty="0">
                        <a:effectLst/>
                        <a:latin typeface="Montserrat Light"/>
                        <a:ea typeface="Calibri" panose="020F0502020204030204" pitchFamily="34" charset="0"/>
                        <a:cs typeface="Times New Roman" panose="02020603050405020304" pitchFamily="18" charset="0"/>
                      </a:endParaRPr>
                    </a:p>
                  </a:txBody>
                  <a:tcPr marL="137160" marR="137160" marT="0" marB="0" anchor="ctr"/>
                </a:tc>
                <a:tc>
                  <a:txBody>
                    <a:bodyPr/>
                    <a:lstStyle/>
                    <a:p>
                      <a:pPr algn="ctr"/>
                      <a:r>
                        <a:rPr lang="en-US" sz="3200" b="0" dirty="0">
                          <a:solidFill>
                            <a:schemeClr val="tx1"/>
                          </a:solidFill>
                          <a:latin typeface="Montserrat Light"/>
                        </a:rPr>
                        <a:t>600 mA</a:t>
                      </a:r>
                    </a:p>
                  </a:txBody>
                  <a:tcPr marL="102870" marR="102870" marT="51436" marB="51436" anchor="ctr"/>
                </a:tc>
                <a:tc>
                  <a:txBody>
                    <a:bodyPr/>
                    <a:lstStyle/>
                    <a:p>
                      <a:pPr marL="0" marR="0">
                        <a:lnSpc>
                          <a:spcPct val="107000"/>
                        </a:lnSpc>
                        <a:spcBef>
                          <a:spcPts val="0"/>
                        </a:spcBef>
                        <a:spcAft>
                          <a:spcPts val="0"/>
                        </a:spcAft>
                      </a:pPr>
                      <a:r>
                        <a:rPr lang="en-US" sz="3200" b="0" dirty="0">
                          <a:effectLst/>
                          <a:latin typeface="Montserrat Light"/>
                        </a:rPr>
                        <a:t>Video conferencing, multi-radio wireless access points, A/V</a:t>
                      </a:r>
                      <a:endParaRPr lang="en-US" sz="3200" b="0" dirty="0">
                        <a:effectLst/>
                        <a:latin typeface="Montserrat Light"/>
                        <a:ea typeface="Calibri" panose="020F0502020204030204" pitchFamily="34" charset="0"/>
                        <a:cs typeface="Times New Roman" panose="02020603050405020304" pitchFamily="18" charset="0"/>
                      </a:endParaRPr>
                    </a:p>
                  </a:txBody>
                  <a:tcPr marL="137160" marR="137160" marT="0" marB="0" anchor="ctr"/>
                </a:tc>
                <a:extLst>
                  <a:ext uri="{0D108BD9-81ED-4DB2-BD59-A6C34878D82A}">
                    <a16:rowId xmlns:a16="http://schemas.microsoft.com/office/drawing/2014/main" val="3007770672"/>
                  </a:ext>
                </a:extLst>
              </a:tr>
              <a:tr h="2759629">
                <a:tc>
                  <a:txBody>
                    <a:bodyPr/>
                    <a:lstStyle/>
                    <a:p>
                      <a:pPr marL="0" marR="0">
                        <a:lnSpc>
                          <a:spcPct val="107000"/>
                        </a:lnSpc>
                        <a:spcBef>
                          <a:spcPts val="0"/>
                        </a:spcBef>
                        <a:spcAft>
                          <a:spcPts val="0"/>
                        </a:spcAft>
                      </a:pPr>
                      <a:r>
                        <a:rPr lang="en-US" sz="3200" dirty="0">
                          <a:effectLst/>
                          <a:latin typeface="Montserrat Light"/>
                        </a:rPr>
                        <a:t>IEEE 802.3bt (Type 4)  4-pr.</a:t>
                      </a:r>
                      <a:endParaRPr lang="en-US" sz="3200" dirty="0">
                        <a:effectLst/>
                        <a:latin typeface="Montserrat Light"/>
                        <a:ea typeface="Calibri" panose="020F0502020204030204" pitchFamily="34" charset="0"/>
                        <a:cs typeface="Times New Roman" panose="02020603050405020304" pitchFamily="18" charset="0"/>
                      </a:endParaRPr>
                    </a:p>
                  </a:txBody>
                  <a:tcPr marL="137160" marR="137160" marT="0" marB="0" anchor="ctr">
                    <a:solidFill>
                      <a:srgbClr val="043D5D"/>
                    </a:solidFill>
                  </a:tcPr>
                </a:tc>
                <a:tc>
                  <a:txBody>
                    <a:bodyPr/>
                    <a:lstStyle/>
                    <a:p>
                      <a:pPr marL="0" marR="0" algn="ctr">
                        <a:lnSpc>
                          <a:spcPct val="107000"/>
                        </a:lnSpc>
                        <a:spcBef>
                          <a:spcPts val="0"/>
                        </a:spcBef>
                        <a:spcAft>
                          <a:spcPts val="0"/>
                        </a:spcAft>
                      </a:pPr>
                      <a:r>
                        <a:rPr lang="en-US" sz="3200" b="0">
                          <a:effectLst/>
                          <a:latin typeface="Montserrat Light"/>
                        </a:rPr>
                        <a:t>2018</a:t>
                      </a:r>
                      <a:endParaRPr lang="en-US" sz="3200" b="0">
                        <a:effectLst/>
                        <a:latin typeface="Montserrat Light"/>
                        <a:ea typeface="Calibri" panose="020F0502020204030204" pitchFamily="34" charset="0"/>
                        <a:cs typeface="Times New Roman" panose="02020603050405020304" pitchFamily="18" charset="0"/>
                      </a:endParaRPr>
                    </a:p>
                  </a:txBody>
                  <a:tcPr marL="137160" marR="137160" marT="0" marB="0" anchor="ctr"/>
                </a:tc>
                <a:tc>
                  <a:txBody>
                    <a:bodyPr/>
                    <a:lstStyle/>
                    <a:p>
                      <a:pPr marL="0" marR="0" algn="ctr">
                        <a:lnSpc>
                          <a:spcPct val="107000"/>
                        </a:lnSpc>
                        <a:spcBef>
                          <a:spcPts val="0"/>
                        </a:spcBef>
                        <a:spcAft>
                          <a:spcPts val="0"/>
                        </a:spcAft>
                      </a:pPr>
                      <a:r>
                        <a:rPr lang="en-US" sz="3200" b="0" dirty="0">
                          <a:effectLst/>
                          <a:latin typeface="Montserrat Light"/>
                        </a:rPr>
                        <a:t>100 W</a:t>
                      </a:r>
                      <a:endParaRPr lang="en-US" sz="3200" b="0" dirty="0">
                        <a:effectLst/>
                        <a:latin typeface="Montserrat Light"/>
                        <a:ea typeface="Calibri" panose="020F0502020204030204" pitchFamily="34" charset="0"/>
                        <a:cs typeface="Times New Roman" panose="02020603050405020304" pitchFamily="18" charset="0"/>
                      </a:endParaRPr>
                    </a:p>
                  </a:txBody>
                  <a:tcPr marL="137160" marR="137160" marT="0" marB="0" anchor="ctr"/>
                </a:tc>
                <a:tc>
                  <a:txBody>
                    <a:bodyPr/>
                    <a:lstStyle/>
                    <a:p>
                      <a:pPr marL="0" marR="0" algn="ctr">
                        <a:lnSpc>
                          <a:spcPct val="107000"/>
                        </a:lnSpc>
                        <a:spcBef>
                          <a:spcPts val="0"/>
                        </a:spcBef>
                        <a:spcAft>
                          <a:spcPts val="0"/>
                        </a:spcAft>
                      </a:pPr>
                      <a:r>
                        <a:rPr lang="en-US" sz="3200" b="0" dirty="0">
                          <a:effectLst/>
                          <a:latin typeface="Montserrat Light"/>
                        </a:rPr>
                        <a:t>71.3 W</a:t>
                      </a:r>
                      <a:endParaRPr lang="en-US" sz="3200" b="0" dirty="0">
                        <a:effectLst/>
                        <a:latin typeface="Montserrat Light"/>
                        <a:ea typeface="Calibri" panose="020F0502020204030204" pitchFamily="34" charset="0"/>
                        <a:cs typeface="Times New Roman" panose="02020603050405020304" pitchFamily="18" charset="0"/>
                      </a:endParaRPr>
                    </a:p>
                  </a:txBody>
                  <a:tcPr marL="137160" marR="137160" marT="0" marB="0" anchor="ctr"/>
                </a:tc>
                <a:tc>
                  <a:txBody>
                    <a:bodyPr/>
                    <a:lstStyle/>
                    <a:p>
                      <a:pPr algn="ctr"/>
                      <a:r>
                        <a:rPr lang="en-US" sz="3200" b="0" dirty="0">
                          <a:solidFill>
                            <a:schemeClr val="tx1"/>
                          </a:solidFill>
                          <a:latin typeface="Montserrat Light"/>
                        </a:rPr>
                        <a:t>960 mA</a:t>
                      </a:r>
                    </a:p>
                  </a:txBody>
                  <a:tcPr marL="102870" marR="102870" marT="51436" marB="51436" anchor="ctr"/>
                </a:tc>
                <a:tc>
                  <a:txBody>
                    <a:bodyPr/>
                    <a:lstStyle/>
                    <a:p>
                      <a:pPr marL="0" marR="0">
                        <a:lnSpc>
                          <a:spcPct val="107000"/>
                        </a:lnSpc>
                        <a:spcBef>
                          <a:spcPts val="0"/>
                        </a:spcBef>
                        <a:spcAft>
                          <a:spcPts val="0"/>
                        </a:spcAft>
                      </a:pPr>
                      <a:r>
                        <a:rPr lang="en-US" sz="3200" b="0" dirty="0">
                          <a:effectLst/>
                          <a:latin typeface="Montserrat Light"/>
                        </a:rPr>
                        <a:t>Laptops, flat screens, digital signage, daisy-chained LED lighting, outdoor PoE network cameras</a:t>
                      </a:r>
                      <a:endParaRPr lang="en-US" sz="3200" b="0" dirty="0">
                        <a:effectLst/>
                        <a:latin typeface="Montserrat Light"/>
                        <a:ea typeface="Calibri" panose="020F0502020204030204" pitchFamily="34" charset="0"/>
                        <a:cs typeface="Times New Roman" panose="02020603050405020304" pitchFamily="18" charset="0"/>
                      </a:endParaRPr>
                    </a:p>
                  </a:txBody>
                  <a:tcPr marL="137160" marR="137160" marT="0" marB="0" anchor="ctr"/>
                </a:tc>
                <a:extLst>
                  <a:ext uri="{0D108BD9-81ED-4DB2-BD59-A6C34878D82A}">
                    <a16:rowId xmlns:a16="http://schemas.microsoft.com/office/drawing/2014/main" val="1680547297"/>
                  </a:ext>
                </a:extLst>
              </a:tr>
            </a:tbl>
          </a:graphicData>
        </a:graphic>
      </p:graphicFrame>
      <p:pic>
        <p:nvPicPr>
          <p:cNvPr id="6" name="Picture 5">
            <a:extLst>
              <a:ext uri="{FF2B5EF4-FFF2-40B4-BE49-F238E27FC236}">
                <a16:creationId xmlns:a16="http://schemas.microsoft.com/office/drawing/2014/main" id="{196EF2E8-E775-4A57-9D9C-5304F59D1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0702599" y="1291108"/>
            <a:ext cx="2519016" cy="2140804"/>
          </a:xfrm>
          <a:prstGeom prst="rect">
            <a:avLst/>
          </a:prstGeom>
        </p:spPr>
      </p:pic>
    </p:spTree>
    <p:extLst>
      <p:ext uri="{BB962C8B-B14F-4D97-AF65-F5344CB8AC3E}">
        <p14:creationId xmlns:p14="http://schemas.microsoft.com/office/powerpoint/2010/main" val="186778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56853F-41D6-4013-80F2-E36FBC78A65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45831" y="3511392"/>
            <a:ext cx="17979155" cy="9005851"/>
          </a:xfrm>
          <a:prstGeom prst="rect">
            <a:avLst/>
          </a:prstGeom>
        </p:spPr>
      </p:pic>
      <p:pic>
        <p:nvPicPr>
          <p:cNvPr id="3" name="Picture 2">
            <a:extLst>
              <a:ext uri="{FF2B5EF4-FFF2-40B4-BE49-F238E27FC236}">
                <a16:creationId xmlns:a16="http://schemas.microsoft.com/office/drawing/2014/main" id="{8631E1E5-8E21-43BF-9F7C-BD8D42599CA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50615" y="3514330"/>
            <a:ext cx="17919363" cy="9002915"/>
          </a:xfrm>
          <a:prstGeom prst="rect">
            <a:avLst/>
          </a:prstGeom>
        </p:spPr>
      </p:pic>
      <p:pic>
        <p:nvPicPr>
          <p:cNvPr id="4" name="Picture 3">
            <a:extLst>
              <a:ext uri="{FF2B5EF4-FFF2-40B4-BE49-F238E27FC236}">
                <a16:creationId xmlns:a16="http://schemas.microsoft.com/office/drawing/2014/main" id="{AED8C756-1BEA-4E9A-ACAC-0CC479C06BB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50618" y="3514332"/>
            <a:ext cx="17919363" cy="9002915"/>
          </a:xfrm>
          <a:prstGeom prst="rect">
            <a:avLst/>
          </a:prstGeom>
        </p:spPr>
      </p:pic>
      <p:pic>
        <p:nvPicPr>
          <p:cNvPr id="5" name="Picture 4">
            <a:extLst>
              <a:ext uri="{FF2B5EF4-FFF2-40B4-BE49-F238E27FC236}">
                <a16:creationId xmlns:a16="http://schemas.microsoft.com/office/drawing/2014/main" id="{B07CE03F-EB75-4D29-ABC8-7DB0FCF6CFE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550610" y="3514326"/>
            <a:ext cx="17919368" cy="9002917"/>
          </a:xfrm>
          <a:prstGeom prst="rect">
            <a:avLst/>
          </a:prstGeom>
        </p:spPr>
      </p:pic>
      <p:pic>
        <p:nvPicPr>
          <p:cNvPr id="6" name="Picture 5">
            <a:extLst>
              <a:ext uri="{FF2B5EF4-FFF2-40B4-BE49-F238E27FC236}">
                <a16:creationId xmlns:a16="http://schemas.microsoft.com/office/drawing/2014/main" id="{2DF6E165-0DF5-4333-BA52-5CE67A278C0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550610" y="3523822"/>
            <a:ext cx="17919368" cy="9002917"/>
          </a:xfrm>
          <a:prstGeom prst="rect">
            <a:avLst/>
          </a:prstGeom>
        </p:spPr>
      </p:pic>
      <p:pic>
        <p:nvPicPr>
          <p:cNvPr id="7" name="Picture 6">
            <a:extLst>
              <a:ext uri="{FF2B5EF4-FFF2-40B4-BE49-F238E27FC236}">
                <a16:creationId xmlns:a16="http://schemas.microsoft.com/office/drawing/2014/main" id="{7988AC93-40A5-475F-834A-51E3F6DD7552}"/>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550608" y="3521390"/>
            <a:ext cx="17919373" cy="9002917"/>
          </a:xfrm>
          <a:prstGeom prst="rect">
            <a:avLst/>
          </a:prstGeom>
        </p:spPr>
      </p:pic>
      <p:pic>
        <p:nvPicPr>
          <p:cNvPr id="8" name="Picture 7">
            <a:extLst>
              <a:ext uri="{FF2B5EF4-FFF2-40B4-BE49-F238E27FC236}">
                <a16:creationId xmlns:a16="http://schemas.microsoft.com/office/drawing/2014/main" id="{9B05D735-D7F8-40A3-A072-798802DF87FF}"/>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562094" y="3536990"/>
            <a:ext cx="17907872" cy="8997141"/>
          </a:xfrm>
          <a:prstGeom prst="rect">
            <a:avLst/>
          </a:prstGeom>
        </p:spPr>
      </p:pic>
      <p:sp>
        <p:nvSpPr>
          <p:cNvPr id="9" name="Rectangle 8">
            <a:extLst>
              <a:ext uri="{FF2B5EF4-FFF2-40B4-BE49-F238E27FC236}">
                <a16:creationId xmlns:a16="http://schemas.microsoft.com/office/drawing/2014/main" id="{D46BFA37-8F2A-4626-9DD2-A8C65B42321D}"/>
              </a:ext>
            </a:extLst>
          </p:cNvPr>
          <p:cNvSpPr/>
          <p:nvPr/>
        </p:nvSpPr>
        <p:spPr>
          <a:xfrm>
            <a:off x="850313" y="9120160"/>
            <a:ext cx="571504" cy="571504"/>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lnSpcReduction="10000"/>
          </a:bodyPr>
          <a:lstStyle/>
          <a:p>
            <a:pPr algn="ctr"/>
            <a:endParaRPr lang="en-US" sz="3200" dirty="0">
              <a:solidFill>
                <a:schemeClr val="tx1">
                  <a:lumMod val="65000"/>
                  <a:lumOff val="35000"/>
                </a:schemeClr>
              </a:solidFill>
              <a:latin typeface="+mj-lt"/>
            </a:endParaRPr>
          </a:p>
        </p:txBody>
      </p:sp>
      <p:sp>
        <p:nvSpPr>
          <p:cNvPr id="10" name="Rectangle 9">
            <a:extLst>
              <a:ext uri="{FF2B5EF4-FFF2-40B4-BE49-F238E27FC236}">
                <a16:creationId xmlns:a16="http://schemas.microsoft.com/office/drawing/2014/main" id="{B398C87D-E1B4-4F3B-B635-63C89814615D}"/>
              </a:ext>
            </a:extLst>
          </p:cNvPr>
          <p:cNvSpPr/>
          <p:nvPr/>
        </p:nvSpPr>
        <p:spPr>
          <a:xfrm>
            <a:off x="850329" y="7052323"/>
            <a:ext cx="571504" cy="571504"/>
          </a:xfrm>
          <a:prstGeom prst="rect">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lnSpcReduction="10000"/>
          </a:bodyPr>
          <a:lstStyle/>
          <a:p>
            <a:pPr algn="ctr"/>
            <a:endParaRPr lang="en-US" sz="3200" dirty="0">
              <a:solidFill>
                <a:schemeClr val="tx1">
                  <a:lumMod val="65000"/>
                  <a:lumOff val="35000"/>
                </a:schemeClr>
              </a:solidFill>
              <a:latin typeface="+mj-lt"/>
            </a:endParaRPr>
          </a:p>
        </p:txBody>
      </p:sp>
      <p:sp>
        <p:nvSpPr>
          <p:cNvPr id="11" name="Rectangle 10">
            <a:extLst>
              <a:ext uri="{FF2B5EF4-FFF2-40B4-BE49-F238E27FC236}">
                <a16:creationId xmlns:a16="http://schemas.microsoft.com/office/drawing/2014/main" id="{84719A71-3B1F-4446-88C8-D538EEF2EBAD}"/>
              </a:ext>
            </a:extLst>
          </p:cNvPr>
          <p:cNvSpPr/>
          <p:nvPr/>
        </p:nvSpPr>
        <p:spPr>
          <a:xfrm>
            <a:off x="850313" y="8074763"/>
            <a:ext cx="571504" cy="57150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lnSpcReduction="10000"/>
          </a:bodyPr>
          <a:lstStyle/>
          <a:p>
            <a:pPr algn="ctr"/>
            <a:endParaRPr lang="en-US" sz="3200" dirty="0">
              <a:solidFill>
                <a:schemeClr val="tx1">
                  <a:lumMod val="65000"/>
                  <a:lumOff val="35000"/>
                </a:schemeClr>
              </a:solidFill>
              <a:latin typeface="+mj-lt"/>
            </a:endParaRPr>
          </a:p>
        </p:txBody>
      </p:sp>
      <p:sp>
        <p:nvSpPr>
          <p:cNvPr id="12" name="Rectangle 11">
            <a:extLst>
              <a:ext uri="{FF2B5EF4-FFF2-40B4-BE49-F238E27FC236}">
                <a16:creationId xmlns:a16="http://schemas.microsoft.com/office/drawing/2014/main" id="{9AE39CCA-C02F-4E6F-8011-47B9670FADA8}"/>
              </a:ext>
            </a:extLst>
          </p:cNvPr>
          <p:cNvSpPr/>
          <p:nvPr/>
        </p:nvSpPr>
        <p:spPr>
          <a:xfrm>
            <a:off x="850313" y="6066878"/>
            <a:ext cx="571504" cy="571504"/>
          </a:xfrm>
          <a:prstGeom prst="rect">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lnSpcReduction="10000"/>
          </a:bodyPr>
          <a:lstStyle/>
          <a:p>
            <a:pPr algn="ctr"/>
            <a:endParaRPr lang="en-US" sz="3200" dirty="0">
              <a:solidFill>
                <a:schemeClr val="tx1">
                  <a:lumMod val="65000"/>
                  <a:lumOff val="35000"/>
                </a:schemeClr>
              </a:solidFill>
              <a:latin typeface="+mj-lt"/>
            </a:endParaRPr>
          </a:p>
        </p:txBody>
      </p:sp>
      <p:sp>
        <p:nvSpPr>
          <p:cNvPr id="13" name="Rectangle 12">
            <a:extLst>
              <a:ext uri="{FF2B5EF4-FFF2-40B4-BE49-F238E27FC236}">
                <a16:creationId xmlns:a16="http://schemas.microsoft.com/office/drawing/2014/main" id="{B03B42C7-50D0-45C2-9974-F7696717664E}"/>
              </a:ext>
            </a:extLst>
          </p:cNvPr>
          <p:cNvSpPr/>
          <p:nvPr/>
        </p:nvSpPr>
        <p:spPr>
          <a:xfrm>
            <a:off x="850313" y="5066747"/>
            <a:ext cx="571504" cy="571504"/>
          </a:xfrm>
          <a:prstGeom prst="rect">
            <a:avLst/>
          </a:prstGeom>
          <a:solidFill>
            <a:srgbClr val="752FFF"/>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lnSpcReduction="10000"/>
          </a:bodyPr>
          <a:lstStyle/>
          <a:p>
            <a:pPr algn="ctr"/>
            <a:endParaRPr lang="en-US" sz="3200" dirty="0">
              <a:solidFill>
                <a:schemeClr val="tx1">
                  <a:lumMod val="65000"/>
                  <a:lumOff val="35000"/>
                </a:schemeClr>
              </a:solidFill>
              <a:latin typeface="+mj-lt"/>
            </a:endParaRPr>
          </a:p>
        </p:txBody>
      </p:sp>
      <p:sp>
        <p:nvSpPr>
          <p:cNvPr id="14" name="TextBox 13">
            <a:extLst>
              <a:ext uri="{FF2B5EF4-FFF2-40B4-BE49-F238E27FC236}">
                <a16:creationId xmlns:a16="http://schemas.microsoft.com/office/drawing/2014/main" id="{634657D2-C13D-4B3B-B523-3D8CEA7A5263}"/>
              </a:ext>
            </a:extLst>
          </p:cNvPr>
          <p:cNvSpPr txBox="1"/>
          <p:nvPr/>
        </p:nvSpPr>
        <p:spPr bwMode="auto">
          <a:xfrm>
            <a:off x="1421819" y="9047579"/>
            <a:ext cx="2377435" cy="584775"/>
          </a:xfrm>
          <a:prstGeom prst="rect">
            <a:avLst/>
          </a:prstGeom>
          <a:noFill/>
          <a:ln>
            <a:noFill/>
          </a:ln>
        </p:spPr>
        <p:txBody>
          <a:bodyPr wrap="square" rtlCol="0">
            <a:spAutoFit/>
          </a:bodyPr>
          <a:lstStyle/>
          <a:p>
            <a:r>
              <a:rPr lang="en-US" sz="3200" dirty="0">
                <a:solidFill>
                  <a:schemeClr val="tx1">
                    <a:lumMod val="65000"/>
                    <a:lumOff val="35000"/>
                  </a:schemeClr>
                </a:solidFill>
                <a:latin typeface="+mj-lt"/>
              </a:rPr>
              <a:t>WAP</a:t>
            </a:r>
          </a:p>
        </p:txBody>
      </p:sp>
      <p:sp>
        <p:nvSpPr>
          <p:cNvPr id="15" name="TextBox 14">
            <a:extLst>
              <a:ext uri="{FF2B5EF4-FFF2-40B4-BE49-F238E27FC236}">
                <a16:creationId xmlns:a16="http://schemas.microsoft.com/office/drawing/2014/main" id="{E904957B-C43C-47F8-8178-C6AE9A1ECEF1}"/>
              </a:ext>
            </a:extLst>
          </p:cNvPr>
          <p:cNvSpPr txBox="1"/>
          <p:nvPr/>
        </p:nvSpPr>
        <p:spPr bwMode="auto">
          <a:xfrm>
            <a:off x="1421819" y="6991254"/>
            <a:ext cx="3293200" cy="584775"/>
          </a:xfrm>
          <a:prstGeom prst="rect">
            <a:avLst/>
          </a:prstGeom>
          <a:noFill/>
          <a:ln>
            <a:noFill/>
          </a:ln>
        </p:spPr>
        <p:txBody>
          <a:bodyPr wrap="square" rtlCol="0">
            <a:spAutoFit/>
          </a:bodyPr>
          <a:lstStyle/>
          <a:p>
            <a:r>
              <a:rPr lang="en-US" sz="3200" dirty="0">
                <a:solidFill>
                  <a:schemeClr val="tx1">
                    <a:lumMod val="65000"/>
                    <a:lumOff val="35000"/>
                  </a:schemeClr>
                </a:solidFill>
                <a:latin typeface="+mj-lt"/>
              </a:rPr>
              <a:t>Display Signage</a:t>
            </a:r>
          </a:p>
        </p:txBody>
      </p:sp>
      <p:sp>
        <p:nvSpPr>
          <p:cNvPr id="16" name="TextBox 15">
            <a:extLst>
              <a:ext uri="{FF2B5EF4-FFF2-40B4-BE49-F238E27FC236}">
                <a16:creationId xmlns:a16="http://schemas.microsoft.com/office/drawing/2014/main" id="{29452469-2D73-4B08-AF39-F0A152E23D06}"/>
              </a:ext>
            </a:extLst>
          </p:cNvPr>
          <p:cNvSpPr txBox="1"/>
          <p:nvPr/>
        </p:nvSpPr>
        <p:spPr bwMode="auto">
          <a:xfrm>
            <a:off x="1445796" y="8102252"/>
            <a:ext cx="3548424" cy="584775"/>
          </a:xfrm>
          <a:prstGeom prst="rect">
            <a:avLst/>
          </a:prstGeom>
          <a:noFill/>
          <a:ln>
            <a:noFill/>
          </a:ln>
        </p:spPr>
        <p:txBody>
          <a:bodyPr wrap="square" rtlCol="0">
            <a:spAutoFit/>
          </a:bodyPr>
          <a:lstStyle/>
          <a:p>
            <a:r>
              <a:rPr lang="en-US" sz="3200" dirty="0">
                <a:solidFill>
                  <a:schemeClr val="tx1">
                    <a:lumMod val="65000"/>
                    <a:lumOff val="35000"/>
                  </a:schemeClr>
                </a:solidFill>
                <a:latin typeface="+mj-lt"/>
              </a:rPr>
              <a:t>Occupancy Sensors</a:t>
            </a:r>
          </a:p>
        </p:txBody>
      </p:sp>
      <p:sp>
        <p:nvSpPr>
          <p:cNvPr id="17" name="TextBox 16">
            <a:extLst>
              <a:ext uri="{FF2B5EF4-FFF2-40B4-BE49-F238E27FC236}">
                <a16:creationId xmlns:a16="http://schemas.microsoft.com/office/drawing/2014/main" id="{901509F3-68E1-4A69-85E4-48FC9C822C53}"/>
              </a:ext>
            </a:extLst>
          </p:cNvPr>
          <p:cNvSpPr txBox="1"/>
          <p:nvPr/>
        </p:nvSpPr>
        <p:spPr bwMode="auto">
          <a:xfrm>
            <a:off x="1421817" y="4923872"/>
            <a:ext cx="3429024" cy="584775"/>
          </a:xfrm>
          <a:prstGeom prst="rect">
            <a:avLst/>
          </a:prstGeom>
          <a:noFill/>
          <a:ln>
            <a:noFill/>
          </a:ln>
        </p:spPr>
        <p:txBody>
          <a:bodyPr wrap="square" rtlCol="0">
            <a:spAutoFit/>
          </a:bodyPr>
          <a:lstStyle/>
          <a:p>
            <a:r>
              <a:rPr lang="en-US" sz="3200" dirty="0">
                <a:solidFill>
                  <a:schemeClr val="tx1">
                    <a:lumMod val="65000"/>
                    <a:lumOff val="35000"/>
                  </a:schemeClr>
                </a:solidFill>
                <a:latin typeface="+mj-lt"/>
              </a:rPr>
              <a:t>LED Lighting  </a:t>
            </a:r>
          </a:p>
        </p:txBody>
      </p:sp>
      <p:sp>
        <p:nvSpPr>
          <p:cNvPr id="18" name="Rectangle 17">
            <a:extLst>
              <a:ext uri="{FF2B5EF4-FFF2-40B4-BE49-F238E27FC236}">
                <a16:creationId xmlns:a16="http://schemas.microsoft.com/office/drawing/2014/main" id="{7509872D-38A2-4D32-8EED-4E00F0E07769}"/>
              </a:ext>
            </a:extLst>
          </p:cNvPr>
          <p:cNvSpPr/>
          <p:nvPr/>
        </p:nvSpPr>
        <p:spPr>
          <a:xfrm>
            <a:off x="850313" y="10153099"/>
            <a:ext cx="571504" cy="571504"/>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lnSpcReduction="10000"/>
          </a:bodyPr>
          <a:lstStyle/>
          <a:p>
            <a:pPr algn="ctr"/>
            <a:endParaRPr lang="en-US" sz="3200" dirty="0">
              <a:solidFill>
                <a:schemeClr val="tx1">
                  <a:lumMod val="65000"/>
                  <a:lumOff val="35000"/>
                </a:schemeClr>
              </a:solidFill>
              <a:latin typeface="+mj-lt"/>
            </a:endParaRPr>
          </a:p>
        </p:txBody>
      </p:sp>
      <p:sp>
        <p:nvSpPr>
          <p:cNvPr id="19" name="TextBox 18">
            <a:extLst>
              <a:ext uri="{FF2B5EF4-FFF2-40B4-BE49-F238E27FC236}">
                <a16:creationId xmlns:a16="http://schemas.microsoft.com/office/drawing/2014/main" id="{8925DBF2-778E-4BD6-BAB5-99377450031F}"/>
              </a:ext>
            </a:extLst>
          </p:cNvPr>
          <p:cNvSpPr txBox="1"/>
          <p:nvPr/>
        </p:nvSpPr>
        <p:spPr bwMode="auto">
          <a:xfrm>
            <a:off x="1465689" y="10139828"/>
            <a:ext cx="2976920" cy="584775"/>
          </a:xfrm>
          <a:prstGeom prst="rect">
            <a:avLst/>
          </a:prstGeom>
          <a:noFill/>
          <a:ln>
            <a:noFill/>
          </a:ln>
        </p:spPr>
        <p:txBody>
          <a:bodyPr wrap="square" rtlCol="0">
            <a:spAutoFit/>
          </a:bodyPr>
          <a:lstStyle/>
          <a:p>
            <a:r>
              <a:rPr lang="en-US" sz="3200" dirty="0">
                <a:solidFill>
                  <a:schemeClr val="tx1">
                    <a:lumMod val="65000"/>
                    <a:lumOff val="35000"/>
                  </a:schemeClr>
                </a:solidFill>
                <a:latin typeface="+mj-lt"/>
              </a:rPr>
              <a:t>Shade Control</a:t>
            </a:r>
          </a:p>
        </p:txBody>
      </p:sp>
      <p:sp>
        <p:nvSpPr>
          <p:cNvPr id="20" name="TextBox 19">
            <a:extLst>
              <a:ext uri="{FF2B5EF4-FFF2-40B4-BE49-F238E27FC236}">
                <a16:creationId xmlns:a16="http://schemas.microsoft.com/office/drawing/2014/main" id="{32F378DD-5A44-4365-97B2-C431F54021E4}"/>
              </a:ext>
            </a:extLst>
          </p:cNvPr>
          <p:cNvSpPr txBox="1"/>
          <p:nvPr/>
        </p:nvSpPr>
        <p:spPr bwMode="auto">
          <a:xfrm>
            <a:off x="1443328" y="6022004"/>
            <a:ext cx="3929427" cy="584775"/>
          </a:xfrm>
          <a:prstGeom prst="rect">
            <a:avLst/>
          </a:prstGeom>
          <a:noFill/>
          <a:ln>
            <a:noFill/>
          </a:ln>
        </p:spPr>
        <p:txBody>
          <a:bodyPr wrap="square" rtlCol="0">
            <a:spAutoFit/>
          </a:bodyPr>
          <a:lstStyle/>
          <a:p>
            <a:r>
              <a:rPr lang="en-US" sz="3200" dirty="0">
                <a:solidFill>
                  <a:schemeClr val="tx1">
                    <a:lumMod val="65000"/>
                    <a:lumOff val="35000"/>
                  </a:schemeClr>
                </a:solidFill>
                <a:latin typeface="+mj-lt"/>
              </a:rPr>
              <a:t>Data/Telecom	</a:t>
            </a:r>
          </a:p>
        </p:txBody>
      </p:sp>
      <p:sp>
        <p:nvSpPr>
          <p:cNvPr id="21" name="TextBox 20">
            <a:extLst>
              <a:ext uri="{FF2B5EF4-FFF2-40B4-BE49-F238E27FC236}">
                <a16:creationId xmlns:a16="http://schemas.microsoft.com/office/drawing/2014/main" id="{20F1467C-7188-4BA1-A675-3454C192779C}"/>
              </a:ext>
            </a:extLst>
          </p:cNvPr>
          <p:cNvSpPr txBox="1"/>
          <p:nvPr/>
        </p:nvSpPr>
        <p:spPr bwMode="auto">
          <a:xfrm>
            <a:off x="575630" y="3637990"/>
            <a:ext cx="5608720" cy="553998"/>
          </a:xfrm>
          <a:prstGeom prst="rect">
            <a:avLst/>
          </a:prstGeom>
          <a:noFill/>
          <a:ln>
            <a:noFill/>
          </a:ln>
        </p:spPr>
        <p:txBody>
          <a:bodyPr wrap="square" rtlCol="0">
            <a:spAutoFit/>
          </a:bodyPr>
          <a:lstStyle/>
          <a:p>
            <a:r>
              <a:rPr lang="en-US" sz="3000" b="1" dirty="0">
                <a:latin typeface="+mj-lt"/>
              </a:rPr>
              <a:t>PoE Infrastructure</a:t>
            </a:r>
          </a:p>
        </p:txBody>
      </p:sp>
      <p:sp>
        <p:nvSpPr>
          <p:cNvPr id="22" name="TextBox 21">
            <a:extLst>
              <a:ext uri="{FF2B5EF4-FFF2-40B4-BE49-F238E27FC236}">
                <a16:creationId xmlns:a16="http://schemas.microsoft.com/office/drawing/2014/main" id="{A506780E-E573-4B10-9C16-36F4295F57EC}"/>
              </a:ext>
            </a:extLst>
          </p:cNvPr>
          <p:cNvSpPr txBox="1"/>
          <p:nvPr/>
        </p:nvSpPr>
        <p:spPr bwMode="auto">
          <a:xfrm>
            <a:off x="4648122" y="4923872"/>
            <a:ext cx="1567720" cy="584775"/>
          </a:xfrm>
          <a:prstGeom prst="rect">
            <a:avLst/>
          </a:prstGeom>
          <a:noFill/>
          <a:ln>
            <a:noFill/>
          </a:ln>
        </p:spPr>
        <p:txBody>
          <a:bodyPr wrap="square" rtlCol="0">
            <a:spAutoFit/>
          </a:bodyPr>
          <a:lstStyle/>
          <a:p>
            <a:r>
              <a:rPr lang="en-US" sz="3200" dirty="0">
                <a:latin typeface="+mj-lt"/>
              </a:rPr>
              <a:t>389</a:t>
            </a:r>
          </a:p>
        </p:txBody>
      </p:sp>
      <p:sp>
        <p:nvSpPr>
          <p:cNvPr id="23" name="TextBox 22">
            <a:extLst>
              <a:ext uri="{FF2B5EF4-FFF2-40B4-BE49-F238E27FC236}">
                <a16:creationId xmlns:a16="http://schemas.microsoft.com/office/drawing/2014/main" id="{ACFAFDFD-31A5-45DB-BE81-ACCA5376F981}"/>
              </a:ext>
            </a:extLst>
          </p:cNvPr>
          <p:cNvSpPr txBox="1"/>
          <p:nvPr/>
        </p:nvSpPr>
        <p:spPr bwMode="auto">
          <a:xfrm>
            <a:off x="4691696" y="6030448"/>
            <a:ext cx="1567720" cy="584775"/>
          </a:xfrm>
          <a:prstGeom prst="rect">
            <a:avLst/>
          </a:prstGeom>
          <a:noFill/>
          <a:ln>
            <a:noFill/>
          </a:ln>
        </p:spPr>
        <p:txBody>
          <a:bodyPr wrap="square" rtlCol="0">
            <a:spAutoFit/>
          </a:bodyPr>
          <a:lstStyle/>
          <a:p>
            <a:r>
              <a:rPr lang="en-US" sz="3200" dirty="0">
                <a:latin typeface="+mj-lt"/>
              </a:rPr>
              <a:t>470</a:t>
            </a:r>
          </a:p>
        </p:txBody>
      </p:sp>
      <p:sp>
        <p:nvSpPr>
          <p:cNvPr id="24" name="TextBox 23">
            <a:extLst>
              <a:ext uri="{FF2B5EF4-FFF2-40B4-BE49-F238E27FC236}">
                <a16:creationId xmlns:a16="http://schemas.microsoft.com/office/drawing/2014/main" id="{B9A3A4BF-CFFB-4DBC-A86D-E159A45B9FD5}"/>
              </a:ext>
            </a:extLst>
          </p:cNvPr>
          <p:cNvSpPr txBox="1"/>
          <p:nvPr/>
        </p:nvSpPr>
        <p:spPr bwMode="auto">
          <a:xfrm>
            <a:off x="4888095" y="7008353"/>
            <a:ext cx="1047184" cy="584775"/>
          </a:xfrm>
          <a:prstGeom prst="rect">
            <a:avLst/>
          </a:prstGeom>
          <a:noFill/>
          <a:ln>
            <a:noFill/>
          </a:ln>
        </p:spPr>
        <p:txBody>
          <a:bodyPr wrap="square" rtlCol="0">
            <a:spAutoFit/>
          </a:bodyPr>
          <a:lstStyle/>
          <a:p>
            <a:r>
              <a:rPr lang="en-US" sz="3200" dirty="0">
                <a:solidFill>
                  <a:schemeClr val="tx1">
                    <a:lumMod val="65000"/>
                    <a:lumOff val="35000"/>
                  </a:schemeClr>
                </a:solidFill>
                <a:latin typeface="+mj-lt"/>
              </a:rPr>
              <a:t>15</a:t>
            </a:r>
          </a:p>
        </p:txBody>
      </p:sp>
      <p:sp>
        <p:nvSpPr>
          <p:cNvPr id="25" name="TextBox 24">
            <a:extLst>
              <a:ext uri="{FF2B5EF4-FFF2-40B4-BE49-F238E27FC236}">
                <a16:creationId xmlns:a16="http://schemas.microsoft.com/office/drawing/2014/main" id="{0D4B482E-0D73-4EAC-B465-DBC5429B68D0}"/>
              </a:ext>
            </a:extLst>
          </p:cNvPr>
          <p:cNvSpPr txBox="1"/>
          <p:nvPr/>
        </p:nvSpPr>
        <p:spPr bwMode="auto">
          <a:xfrm>
            <a:off x="4946668" y="8073075"/>
            <a:ext cx="1047184" cy="584775"/>
          </a:xfrm>
          <a:prstGeom prst="rect">
            <a:avLst/>
          </a:prstGeom>
          <a:noFill/>
          <a:ln>
            <a:noFill/>
          </a:ln>
        </p:spPr>
        <p:txBody>
          <a:bodyPr wrap="square" rtlCol="0">
            <a:spAutoFit/>
          </a:bodyPr>
          <a:lstStyle/>
          <a:p>
            <a:r>
              <a:rPr lang="en-US" sz="3200" dirty="0">
                <a:solidFill>
                  <a:schemeClr val="tx1">
                    <a:lumMod val="65000"/>
                    <a:lumOff val="35000"/>
                  </a:schemeClr>
                </a:solidFill>
                <a:latin typeface="+mj-lt"/>
              </a:rPr>
              <a:t>89</a:t>
            </a:r>
          </a:p>
        </p:txBody>
      </p:sp>
      <p:sp>
        <p:nvSpPr>
          <p:cNvPr id="26" name="TextBox 25">
            <a:extLst>
              <a:ext uri="{FF2B5EF4-FFF2-40B4-BE49-F238E27FC236}">
                <a16:creationId xmlns:a16="http://schemas.microsoft.com/office/drawing/2014/main" id="{4E5CF26B-172F-43F5-95B0-F826D8959613}"/>
              </a:ext>
            </a:extLst>
          </p:cNvPr>
          <p:cNvSpPr txBox="1"/>
          <p:nvPr/>
        </p:nvSpPr>
        <p:spPr bwMode="auto">
          <a:xfrm>
            <a:off x="4730588" y="9032730"/>
            <a:ext cx="1946195" cy="584775"/>
          </a:xfrm>
          <a:prstGeom prst="rect">
            <a:avLst/>
          </a:prstGeom>
          <a:noFill/>
          <a:ln>
            <a:noFill/>
          </a:ln>
        </p:spPr>
        <p:txBody>
          <a:bodyPr wrap="square" rtlCol="0">
            <a:spAutoFit/>
          </a:bodyPr>
          <a:lstStyle/>
          <a:p>
            <a:r>
              <a:rPr lang="en-US" sz="3200" dirty="0">
                <a:latin typeface="+mj-lt"/>
              </a:rPr>
              <a:t>102</a:t>
            </a:r>
          </a:p>
        </p:txBody>
      </p:sp>
      <p:sp>
        <p:nvSpPr>
          <p:cNvPr id="27" name="TextBox 26">
            <a:extLst>
              <a:ext uri="{FF2B5EF4-FFF2-40B4-BE49-F238E27FC236}">
                <a16:creationId xmlns:a16="http://schemas.microsoft.com/office/drawing/2014/main" id="{24E4984B-33A3-45FA-8A8A-270F6BDCAB18}"/>
              </a:ext>
            </a:extLst>
          </p:cNvPr>
          <p:cNvSpPr txBox="1"/>
          <p:nvPr/>
        </p:nvSpPr>
        <p:spPr bwMode="auto">
          <a:xfrm>
            <a:off x="4811772" y="10153099"/>
            <a:ext cx="1047184" cy="584775"/>
          </a:xfrm>
          <a:prstGeom prst="rect">
            <a:avLst/>
          </a:prstGeom>
          <a:noFill/>
          <a:ln>
            <a:noFill/>
          </a:ln>
        </p:spPr>
        <p:txBody>
          <a:bodyPr wrap="square" rtlCol="0">
            <a:spAutoFit/>
          </a:bodyPr>
          <a:lstStyle/>
          <a:p>
            <a:r>
              <a:rPr lang="en-US" sz="3200" dirty="0">
                <a:solidFill>
                  <a:schemeClr val="tx1">
                    <a:lumMod val="65000"/>
                    <a:lumOff val="35000"/>
                  </a:schemeClr>
                </a:solidFill>
                <a:latin typeface="+mj-lt"/>
              </a:rPr>
              <a:t>40</a:t>
            </a:r>
          </a:p>
        </p:txBody>
      </p:sp>
      <p:sp>
        <p:nvSpPr>
          <p:cNvPr id="28" name="TextBox 27">
            <a:extLst>
              <a:ext uri="{FF2B5EF4-FFF2-40B4-BE49-F238E27FC236}">
                <a16:creationId xmlns:a16="http://schemas.microsoft.com/office/drawing/2014/main" id="{27C2D561-60C3-46C9-8F45-3CF55E40C1E2}"/>
              </a:ext>
            </a:extLst>
          </p:cNvPr>
          <p:cNvSpPr txBox="1"/>
          <p:nvPr/>
        </p:nvSpPr>
        <p:spPr bwMode="auto">
          <a:xfrm>
            <a:off x="2348193" y="11436966"/>
            <a:ext cx="2377435" cy="646331"/>
          </a:xfrm>
          <a:prstGeom prst="rect">
            <a:avLst/>
          </a:prstGeom>
          <a:noFill/>
          <a:ln>
            <a:noFill/>
          </a:ln>
        </p:spPr>
        <p:txBody>
          <a:bodyPr wrap="square" rtlCol="0">
            <a:spAutoFit/>
          </a:bodyPr>
          <a:lstStyle/>
          <a:p>
            <a:r>
              <a:rPr lang="en-US" sz="3600" b="1" dirty="0">
                <a:latin typeface="+mj-lt"/>
              </a:rPr>
              <a:t>Total</a:t>
            </a:r>
          </a:p>
        </p:txBody>
      </p:sp>
      <p:sp>
        <p:nvSpPr>
          <p:cNvPr id="29" name="TextBox 28">
            <a:extLst>
              <a:ext uri="{FF2B5EF4-FFF2-40B4-BE49-F238E27FC236}">
                <a16:creationId xmlns:a16="http://schemas.microsoft.com/office/drawing/2014/main" id="{46DA5C18-B648-452D-AC22-C1E671F61A10}"/>
              </a:ext>
            </a:extLst>
          </p:cNvPr>
          <p:cNvSpPr txBox="1"/>
          <p:nvPr/>
        </p:nvSpPr>
        <p:spPr bwMode="auto">
          <a:xfrm>
            <a:off x="4452609" y="11450237"/>
            <a:ext cx="1918155" cy="646331"/>
          </a:xfrm>
          <a:prstGeom prst="rect">
            <a:avLst/>
          </a:prstGeom>
          <a:noFill/>
          <a:ln>
            <a:noFill/>
          </a:ln>
        </p:spPr>
        <p:txBody>
          <a:bodyPr wrap="square" rtlCol="0">
            <a:spAutoFit/>
          </a:bodyPr>
          <a:lstStyle/>
          <a:p>
            <a:r>
              <a:rPr lang="en-US" sz="3600" b="1" dirty="0">
                <a:latin typeface="+mj-lt"/>
              </a:rPr>
              <a:t>1093</a:t>
            </a:r>
          </a:p>
        </p:txBody>
      </p:sp>
      <p:sp>
        <p:nvSpPr>
          <p:cNvPr id="30" name="TextBox 29">
            <a:extLst>
              <a:ext uri="{FF2B5EF4-FFF2-40B4-BE49-F238E27FC236}">
                <a16:creationId xmlns:a16="http://schemas.microsoft.com/office/drawing/2014/main" id="{FC720BF4-EDC1-45B7-8A05-787D40BAF0D8}"/>
              </a:ext>
            </a:extLst>
          </p:cNvPr>
          <p:cNvSpPr txBox="1"/>
          <p:nvPr/>
        </p:nvSpPr>
        <p:spPr bwMode="auto">
          <a:xfrm>
            <a:off x="11310185" y="2631558"/>
            <a:ext cx="4831627" cy="646331"/>
          </a:xfrm>
          <a:prstGeom prst="rect">
            <a:avLst/>
          </a:prstGeom>
          <a:noFill/>
          <a:ln>
            <a:noFill/>
          </a:ln>
        </p:spPr>
        <p:txBody>
          <a:bodyPr wrap="square" rtlCol="0">
            <a:spAutoFit/>
          </a:bodyPr>
          <a:lstStyle/>
          <a:p>
            <a:r>
              <a:rPr lang="en-US" sz="3600" b="1" dirty="0">
                <a:latin typeface="+mj-lt"/>
              </a:rPr>
              <a:t>25,000 SQ Feet</a:t>
            </a:r>
          </a:p>
        </p:txBody>
      </p:sp>
      <p:cxnSp>
        <p:nvCxnSpPr>
          <p:cNvPr id="31" name="Straight Arrow Connector 30">
            <a:extLst>
              <a:ext uri="{FF2B5EF4-FFF2-40B4-BE49-F238E27FC236}">
                <a16:creationId xmlns:a16="http://schemas.microsoft.com/office/drawing/2014/main" id="{E5FE9227-A8C0-46E8-934A-7FD75AEFADA7}"/>
              </a:ext>
            </a:extLst>
          </p:cNvPr>
          <p:cNvCxnSpPr/>
          <p:nvPr/>
        </p:nvCxnSpPr>
        <p:spPr>
          <a:xfrm>
            <a:off x="5562094" y="3297568"/>
            <a:ext cx="17617584" cy="0"/>
          </a:xfrm>
          <a:prstGeom prst="straightConnector1">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73432489-8875-4BE1-8251-5054A92A488E}"/>
              </a:ext>
            </a:extLst>
          </p:cNvPr>
          <p:cNvSpPr txBox="1"/>
          <p:nvPr/>
        </p:nvSpPr>
        <p:spPr bwMode="auto">
          <a:xfrm>
            <a:off x="18253433" y="2954724"/>
            <a:ext cx="2814624" cy="415627"/>
          </a:xfrm>
          <a:prstGeom prst="rect">
            <a:avLst/>
          </a:prstGeom>
          <a:solidFill>
            <a:schemeClr val="bg1"/>
          </a:solidFill>
          <a:ln>
            <a:noFill/>
          </a:ln>
        </p:spPr>
        <p:txBody>
          <a:bodyPr wrap="square" rtlCol="0">
            <a:spAutoFit/>
          </a:bodyPr>
          <a:lstStyle/>
          <a:p>
            <a:pPr algn="ctr"/>
            <a:r>
              <a:rPr lang="en-US" sz="2101" dirty="0">
                <a:latin typeface="Arial Narrow Regular" charset="0"/>
              </a:rPr>
              <a:t>222’-10”</a:t>
            </a:r>
          </a:p>
        </p:txBody>
      </p:sp>
      <p:cxnSp>
        <p:nvCxnSpPr>
          <p:cNvPr id="33" name="Straight Arrow Connector 32">
            <a:extLst>
              <a:ext uri="{FF2B5EF4-FFF2-40B4-BE49-F238E27FC236}">
                <a16:creationId xmlns:a16="http://schemas.microsoft.com/office/drawing/2014/main" id="{DB0F081F-B034-4D86-B711-8CFC3E982756}"/>
              </a:ext>
            </a:extLst>
          </p:cNvPr>
          <p:cNvCxnSpPr/>
          <p:nvPr/>
        </p:nvCxnSpPr>
        <p:spPr>
          <a:xfrm>
            <a:off x="23771093" y="3511392"/>
            <a:ext cx="39720" cy="9005851"/>
          </a:xfrm>
          <a:prstGeom prst="straightConnector1">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3774469D-23FD-4E7E-ACBB-E05E444FC638}"/>
              </a:ext>
            </a:extLst>
          </p:cNvPr>
          <p:cNvSpPr txBox="1"/>
          <p:nvPr/>
        </p:nvSpPr>
        <p:spPr bwMode="auto">
          <a:xfrm rot="16200000">
            <a:off x="23576754" y="7192364"/>
            <a:ext cx="1214381" cy="400110"/>
          </a:xfrm>
          <a:prstGeom prst="rect">
            <a:avLst/>
          </a:prstGeom>
          <a:noFill/>
          <a:ln>
            <a:noFill/>
          </a:ln>
        </p:spPr>
        <p:txBody>
          <a:bodyPr wrap="square" rtlCol="0">
            <a:spAutoFit/>
          </a:bodyPr>
          <a:lstStyle/>
          <a:p>
            <a:pPr algn="ctr"/>
            <a:r>
              <a:rPr lang="en-US" sz="2000" dirty="0">
                <a:latin typeface="Arial Narrow Regular" charset="0"/>
              </a:rPr>
              <a:t>112’-9”</a:t>
            </a:r>
          </a:p>
        </p:txBody>
      </p:sp>
      <p:sp>
        <p:nvSpPr>
          <p:cNvPr id="35" name="Rectangle 34">
            <a:extLst>
              <a:ext uri="{FF2B5EF4-FFF2-40B4-BE49-F238E27FC236}">
                <a16:creationId xmlns:a16="http://schemas.microsoft.com/office/drawing/2014/main" id="{A2670049-BE54-4EAE-8848-004FBDCD5699}"/>
              </a:ext>
            </a:extLst>
          </p:cNvPr>
          <p:cNvSpPr/>
          <p:nvPr/>
        </p:nvSpPr>
        <p:spPr>
          <a:xfrm>
            <a:off x="659814" y="3495110"/>
            <a:ext cx="4953035" cy="90011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0" dirty="0"/>
          </a:p>
        </p:txBody>
      </p:sp>
      <p:sp>
        <p:nvSpPr>
          <p:cNvPr id="36" name="Title 1">
            <a:extLst>
              <a:ext uri="{FF2B5EF4-FFF2-40B4-BE49-F238E27FC236}">
                <a16:creationId xmlns:a16="http://schemas.microsoft.com/office/drawing/2014/main" id="{314B58B9-C63F-4300-9124-A440CC984081}"/>
              </a:ext>
            </a:extLst>
          </p:cNvPr>
          <p:cNvSpPr txBox="1">
            <a:spLocks/>
          </p:cNvSpPr>
          <p:nvPr/>
        </p:nvSpPr>
        <p:spPr>
          <a:xfrm>
            <a:off x="659814" y="1560418"/>
            <a:ext cx="14629388" cy="16269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a:solidFill>
                  <a:schemeClr val="accent1">
                    <a:lumMod val="75000"/>
                  </a:schemeClr>
                </a:solidFill>
                <a:latin typeface="+mn-lt"/>
              </a:rPr>
              <a:t>PoE – COMMERCIAL BUILDING APPLICATONS</a:t>
            </a:r>
          </a:p>
        </p:txBody>
      </p:sp>
    </p:spTree>
    <p:extLst>
      <p:ext uri="{BB962C8B-B14F-4D97-AF65-F5344CB8AC3E}">
        <p14:creationId xmlns:p14="http://schemas.microsoft.com/office/powerpoint/2010/main" val="77218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500"/>
                                        <p:tgtEl>
                                          <p:spTgt spid="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500"/>
                                        <p:tgtEl>
                                          <p:spTgt spid="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500"/>
                                        <p:tgtEl>
                                          <p:spTgt spid="1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500"/>
                                        <p:tgtEl>
                                          <p:spTgt spid="1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5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childTnLst>
                                </p:cTn>
                              </p:par>
                              <p:par>
                                <p:cTn id="91" presetID="10" presetClass="entr" presetSubtype="0"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p:bldP spid="15" grpId="0"/>
      <p:bldP spid="16" grpId="0"/>
      <p:bldP spid="17" grpId="0"/>
      <p:bldP spid="18" grpId="0" animBg="1"/>
      <p:bldP spid="19" grpId="0"/>
      <p:bldP spid="20" grpId="0"/>
      <p:bldP spid="22" grpId="0"/>
      <p:bldP spid="23" grpId="0"/>
      <p:bldP spid="24" grpId="0"/>
      <p:bldP spid="25"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A758F-8708-4D84-8685-428E36F0CF79}"/>
              </a:ext>
            </a:extLst>
          </p:cNvPr>
          <p:cNvSpPr>
            <a:spLocks noGrp="1"/>
          </p:cNvSpPr>
          <p:nvPr>
            <p:ph type="title"/>
          </p:nvPr>
        </p:nvSpPr>
        <p:spPr>
          <a:xfrm>
            <a:off x="1162386" y="1181154"/>
            <a:ext cx="22059232" cy="1976664"/>
          </a:xfrm>
        </p:spPr>
        <p:txBody>
          <a:bodyPr/>
          <a:lstStyle/>
          <a:p>
            <a:r>
              <a:rPr lang="en-US" dirty="0"/>
              <a:t>Poe cabling concerns</a:t>
            </a:r>
          </a:p>
        </p:txBody>
      </p:sp>
      <p:pic>
        <p:nvPicPr>
          <p:cNvPr id="5" name="EB_POWERCON_HORZ_BLUE.png" descr="EB_POWERCON_HORZ_BLUE.png">
            <a:extLst>
              <a:ext uri="{FF2B5EF4-FFF2-40B4-BE49-F238E27FC236}">
                <a16:creationId xmlns:a16="http://schemas.microsoft.com/office/drawing/2014/main" id="{FF48D114-67DD-4403-A752-A88E9C06A5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088" y="12381571"/>
            <a:ext cx="5874810" cy="800626"/>
          </a:xfrm>
          <a:prstGeom prst="rect">
            <a:avLst/>
          </a:prstGeom>
          <a:ln w="12700">
            <a:miter lim="400000"/>
          </a:ln>
        </p:spPr>
      </p:pic>
      <p:sp>
        <p:nvSpPr>
          <p:cNvPr id="10" name="Content Placeholder 9">
            <a:extLst>
              <a:ext uri="{FF2B5EF4-FFF2-40B4-BE49-F238E27FC236}">
                <a16:creationId xmlns:a16="http://schemas.microsoft.com/office/drawing/2014/main" id="{21912864-A596-4A95-BF37-A14D4EB34419}"/>
              </a:ext>
            </a:extLst>
          </p:cNvPr>
          <p:cNvSpPr>
            <a:spLocks noGrp="1"/>
          </p:cNvSpPr>
          <p:nvPr>
            <p:ph sz="half" idx="1"/>
          </p:nvPr>
        </p:nvSpPr>
        <p:spPr>
          <a:xfrm>
            <a:off x="856565" y="4207734"/>
            <a:ext cx="15714146" cy="6127786"/>
          </a:xfrm>
        </p:spPr>
        <p:txBody>
          <a:bodyPr/>
          <a:lstStyle/>
          <a:p>
            <a:pPr lvl="1">
              <a:buClr>
                <a:schemeClr val="accent2">
                  <a:lumMod val="75000"/>
                </a:schemeClr>
              </a:buClr>
              <a:buFont typeface="Wingdings" panose="05000000000000000000" pitchFamily="2" charset="2"/>
              <a:buChar char="§"/>
            </a:pPr>
            <a:r>
              <a:rPr lang="en-US" sz="4800" dirty="0">
                <a:solidFill>
                  <a:schemeClr val="tx1">
                    <a:lumMod val="65000"/>
                    <a:lumOff val="35000"/>
                  </a:schemeClr>
                </a:solidFill>
              </a:rPr>
              <a:t>Cabling insertion loss increases at temperatures above 20°C/68°F </a:t>
            </a:r>
          </a:p>
          <a:p>
            <a:pPr lvl="1">
              <a:buClr>
                <a:schemeClr val="accent2">
                  <a:lumMod val="75000"/>
                </a:schemeClr>
              </a:buClr>
              <a:buFont typeface="Wingdings" panose="05000000000000000000" pitchFamily="2" charset="2"/>
              <a:buChar char="§"/>
            </a:pPr>
            <a:r>
              <a:rPr lang="en-US" sz="4800" dirty="0">
                <a:solidFill>
                  <a:schemeClr val="tx1">
                    <a:lumMod val="65000"/>
                    <a:lumOff val="35000"/>
                  </a:schemeClr>
                </a:solidFill>
              </a:rPr>
              <a:t>The temperature of any cable should not exceed the temperature rating for the cable</a:t>
            </a:r>
          </a:p>
          <a:p>
            <a:pPr lvl="1">
              <a:buClr>
                <a:schemeClr val="accent2">
                  <a:lumMod val="75000"/>
                </a:schemeClr>
              </a:buClr>
              <a:buFont typeface="Wingdings" panose="05000000000000000000" pitchFamily="2" charset="2"/>
              <a:buChar char="§"/>
            </a:pPr>
            <a:r>
              <a:rPr lang="en-US" sz="4800" dirty="0">
                <a:solidFill>
                  <a:schemeClr val="tx1">
                    <a:lumMod val="65000"/>
                    <a:lumOff val="35000"/>
                  </a:schemeClr>
                </a:solidFill>
              </a:rPr>
              <a:t>Powered cables should be in smaller bundles for better airflow</a:t>
            </a:r>
          </a:p>
          <a:p>
            <a:pPr lvl="1">
              <a:buClr>
                <a:schemeClr val="accent2">
                  <a:lumMod val="75000"/>
                </a:schemeClr>
              </a:buClr>
              <a:buFont typeface="Wingdings" panose="05000000000000000000" pitchFamily="2" charset="2"/>
              <a:buChar char="§"/>
            </a:pPr>
            <a:r>
              <a:rPr lang="en-US" sz="4800" dirty="0">
                <a:solidFill>
                  <a:schemeClr val="tx1">
                    <a:lumMod val="65000"/>
                    <a:lumOff val="35000"/>
                  </a:schemeClr>
                </a:solidFill>
              </a:rPr>
              <a:t>Cables with larger AWG have better heat dissipation</a:t>
            </a:r>
            <a:endParaRPr lang="en-US" dirty="0">
              <a:solidFill>
                <a:schemeClr val="tx1">
                  <a:lumMod val="65000"/>
                  <a:lumOff val="35000"/>
                </a:schemeClr>
              </a:solidFill>
            </a:endParaRPr>
          </a:p>
        </p:txBody>
      </p:sp>
      <p:pic>
        <p:nvPicPr>
          <p:cNvPr id="6" name="Picture 5">
            <a:extLst>
              <a:ext uri="{FF2B5EF4-FFF2-40B4-BE49-F238E27FC236}">
                <a16:creationId xmlns:a16="http://schemas.microsoft.com/office/drawing/2014/main" id="{999274E9-A526-4DCC-A5EB-554D102FE4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59973" y="12381570"/>
            <a:ext cx="2014061" cy="1007031"/>
          </a:xfrm>
          <a:prstGeom prst="rect">
            <a:avLst/>
          </a:prstGeom>
        </p:spPr>
      </p:pic>
      <p:pic>
        <p:nvPicPr>
          <p:cNvPr id="7" name="Picture 6">
            <a:extLst>
              <a:ext uri="{FF2B5EF4-FFF2-40B4-BE49-F238E27FC236}">
                <a16:creationId xmlns:a16="http://schemas.microsoft.com/office/drawing/2014/main" id="{B2D0EDC0-F967-40AF-AD80-75B5167D095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959029" y="3908312"/>
            <a:ext cx="4262589" cy="8298445"/>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3509A66F-339B-4D0E-A50E-2FC8564CC434}"/>
              </a:ext>
            </a:extLst>
          </p:cNvPr>
          <p:cNvPicPr>
            <a:picLocks noChangeAspect="1"/>
          </p:cNvPicPr>
          <p:nvPr/>
        </p:nvPicPr>
        <p:blipFill>
          <a:blip r:embed="rId5">
            <a:extLst>
              <a:ext uri="{28A0092B-C50C-407E-A947-70E740481C1C}">
                <a14:useLocalDpi xmlns:a14="http://schemas.microsoft.com/office/drawing/2010/main" val="0"/>
              </a:ext>
            </a:extLst>
          </a:blip>
          <a:srcRect t="21792" b="21792"/>
          <a:stretch/>
        </p:blipFill>
        <p:spPr>
          <a:xfrm>
            <a:off x="4536" y="9960679"/>
            <a:ext cx="15919405" cy="2787087"/>
          </a:xfrm>
          <a:prstGeom prst="rect">
            <a:avLst/>
          </a:prstGeom>
        </p:spPr>
      </p:pic>
    </p:spTree>
    <p:extLst>
      <p:ext uri="{BB962C8B-B14F-4D97-AF65-F5344CB8AC3E}">
        <p14:creationId xmlns:p14="http://schemas.microsoft.com/office/powerpoint/2010/main" val="1176682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a:extLst>
              <a:ext uri="{FF2B5EF4-FFF2-40B4-BE49-F238E27FC236}">
                <a16:creationId xmlns:a16="http://schemas.microsoft.com/office/drawing/2014/main" id="{1BD76445-C379-4232-8B9B-427984440B90}"/>
              </a:ext>
            </a:extLst>
          </p:cNvPr>
          <p:cNvSpPr txBox="1">
            <a:spLocks/>
          </p:cNvSpPr>
          <p:nvPr/>
        </p:nvSpPr>
        <p:spPr>
          <a:xfrm>
            <a:off x="1162384" y="4175510"/>
            <a:ext cx="13289596" cy="8826812"/>
          </a:xfrm>
          <a:prstGeom prst="rect">
            <a:avLst/>
          </a:prstGeom>
        </p:spPr>
        <p:txBody>
          <a:bodyPr vert="horz" lIns="182880" tIns="91440" rIns="182880" bIns="9144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548640" indent="-548640">
              <a:lnSpc>
                <a:spcPct val="90000"/>
              </a:lnSpc>
              <a:spcAft>
                <a:spcPts val="3000"/>
              </a:spcAft>
              <a:buClr>
                <a:schemeClr val="accent1">
                  <a:lumMod val="75000"/>
                </a:schemeClr>
              </a:buClr>
              <a:buFont typeface="Wingdings" panose="05000000000000000000" pitchFamily="2" charset="2"/>
              <a:buChar char="§"/>
            </a:pPr>
            <a:r>
              <a:rPr lang="en-US" sz="4400" dirty="0">
                <a:solidFill>
                  <a:schemeClr val="tx1">
                    <a:lumMod val="65000"/>
                    <a:lumOff val="35000"/>
                  </a:schemeClr>
                </a:solidFill>
                <a:latin typeface="+mn-lt"/>
              </a:rPr>
              <a:t>Understand the (data and power) requirements of the applications and locations of these devices</a:t>
            </a:r>
          </a:p>
          <a:p>
            <a:pPr marL="548640" indent="-548640">
              <a:lnSpc>
                <a:spcPct val="90000"/>
              </a:lnSpc>
              <a:spcAft>
                <a:spcPts val="3000"/>
              </a:spcAft>
              <a:buClr>
                <a:schemeClr val="accent1">
                  <a:lumMod val="75000"/>
                </a:schemeClr>
              </a:buClr>
              <a:buFont typeface="Wingdings" panose="05000000000000000000" pitchFamily="2" charset="2"/>
              <a:buChar char="§"/>
            </a:pPr>
            <a:r>
              <a:rPr lang="en-US" sz="4400" dirty="0">
                <a:solidFill>
                  <a:schemeClr val="tx1">
                    <a:lumMod val="65000"/>
                    <a:lumOff val="35000"/>
                  </a:schemeClr>
                </a:solidFill>
                <a:latin typeface="+mn-lt"/>
              </a:rPr>
              <a:t>Infrastructure and electrical needs to be planned at the beginning of the building design stage</a:t>
            </a:r>
          </a:p>
          <a:p>
            <a:pPr marL="548640" indent="-548640">
              <a:lnSpc>
                <a:spcPct val="90000"/>
              </a:lnSpc>
              <a:spcAft>
                <a:spcPts val="3000"/>
              </a:spcAft>
              <a:buClr>
                <a:schemeClr val="accent1">
                  <a:lumMod val="75000"/>
                </a:schemeClr>
              </a:buClr>
              <a:buFont typeface="Wingdings" panose="05000000000000000000" pitchFamily="2" charset="2"/>
              <a:buChar char="§"/>
            </a:pPr>
            <a:r>
              <a:rPr lang="en-US" sz="4400" dirty="0">
                <a:solidFill>
                  <a:schemeClr val="tx1">
                    <a:lumMod val="65000"/>
                    <a:lumOff val="35000"/>
                  </a:schemeClr>
                </a:solidFill>
                <a:latin typeface="+mn-lt"/>
              </a:rPr>
              <a:t>Power and data will co-exist, but can create cabling &amp; pathway challenges</a:t>
            </a:r>
          </a:p>
          <a:p>
            <a:pPr marL="548640" indent="-548640">
              <a:lnSpc>
                <a:spcPct val="90000"/>
              </a:lnSpc>
              <a:spcAft>
                <a:spcPts val="3000"/>
              </a:spcAft>
              <a:buClr>
                <a:schemeClr val="accent1">
                  <a:lumMod val="75000"/>
                </a:schemeClr>
              </a:buClr>
              <a:buFont typeface="Wingdings" panose="05000000000000000000" pitchFamily="2" charset="2"/>
              <a:buChar char="§"/>
            </a:pPr>
            <a:r>
              <a:rPr lang="en-US" sz="4400" dirty="0">
                <a:solidFill>
                  <a:schemeClr val="tx1">
                    <a:lumMod val="65000"/>
                    <a:lumOff val="35000"/>
                  </a:schemeClr>
                </a:solidFill>
                <a:latin typeface="+mn-lt"/>
              </a:rPr>
              <a:t>Electricians and low-voltage installers need to work together and become cross-trained.</a:t>
            </a:r>
          </a:p>
        </p:txBody>
      </p:sp>
      <p:pic>
        <p:nvPicPr>
          <p:cNvPr id="12" name="Picture 11">
            <a:extLst>
              <a:ext uri="{FF2B5EF4-FFF2-40B4-BE49-F238E27FC236}">
                <a16:creationId xmlns:a16="http://schemas.microsoft.com/office/drawing/2014/main" id="{6A546853-F393-4134-9B8B-35CA5B771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70896" y="1622989"/>
            <a:ext cx="7150719" cy="10758582"/>
          </a:xfrm>
          <a:prstGeom prst="rect">
            <a:avLst/>
          </a:prstGeom>
          <a:ln>
            <a:noFill/>
          </a:ln>
          <a:effectLst>
            <a:outerShdw blurRad="292100" dist="139700" dir="2700000" algn="tl" rotWithShape="0">
              <a:srgbClr val="333333">
                <a:alpha val="65000"/>
              </a:srgbClr>
            </a:outerShdw>
          </a:effectLst>
        </p:spPr>
      </p:pic>
      <p:sp>
        <p:nvSpPr>
          <p:cNvPr id="13" name="Title 1">
            <a:extLst>
              <a:ext uri="{FF2B5EF4-FFF2-40B4-BE49-F238E27FC236}">
                <a16:creationId xmlns:a16="http://schemas.microsoft.com/office/drawing/2014/main" id="{055EABE9-2309-429C-B760-EB3568EF7B99}"/>
              </a:ext>
            </a:extLst>
          </p:cNvPr>
          <p:cNvSpPr txBox="1">
            <a:spLocks/>
          </p:cNvSpPr>
          <p:nvPr/>
        </p:nvSpPr>
        <p:spPr>
          <a:xfrm>
            <a:off x="1162384" y="1428894"/>
            <a:ext cx="15901091" cy="19766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56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Planning the infrastructure for intelligent buildings</a:t>
            </a:r>
          </a:p>
        </p:txBody>
      </p:sp>
      <p:pic>
        <p:nvPicPr>
          <p:cNvPr id="16" name="EB_POWERCON_HORZ_BLUE.png" descr="EB_POWERCON_HORZ_BLUE.png">
            <a:extLst>
              <a:ext uri="{FF2B5EF4-FFF2-40B4-BE49-F238E27FC236}">
                <a16:creationId xmlns:a16="http://schemas.microsoft.com/office/drawing/2014/main" id="{2FB87065-C6FE-463D-A91C-740911CA45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73" y="12660096"/>
            <a:ext cx="5874810" cy="800626"/>
          </a:xfrm>
          <a:prstGeom prst="rect">
            <a:avLst/>
          </a:prstGeom>
          <a:ln w="12700">
            <a:miter lim="400000"/>
          </a:ln>
        </p:spPr>
      </p:pic>
      <p:pic>
        <p:nvPicPr>
          <p:cNvPr id="17" name="Picture 16">
            <a:extLst>
              <a:ext uri="{FF2B5EF4-FFF2-40B4-BE49-F238E27FC236}">
                <a16:creationId xmlns:a16="http://schemas.microsoft.com/office/drawing/2014/main" id="{F062FCAB-D45F-4FAD-AE01-A6B7A522DC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14585" y="12678681"/>
            <a:ext cx="2014061" cy="1007031"/>
          </a:xfrm>
          <a:prstGeom prst="rect">
            <a:avLst/>
          </a:prstGeom>
        </p:spPr>
      </p:pic>
    </p:spTree>
    <p:extLst>
      <p:ext uri="{BB962C8B-B14F-4D97-AF65-F5344CB8AC3E}">
        <p14:creationId xmlns:p14="http://schemas.microsoft.com/office/powerpoint/2010/main" val="173765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B6EF7-5655-4E23-B192-CC3E1E8DE23B}"/>
              </a:ext>
            </a:extLst>
          </p:cNvPr>
          <p:cNvSpPr>
            <a:spLocks noGrp="1"/>
          </p:cNvSpPr>
          <p:nvPr>
            <p:ph type="ctrTitle"/>
          </p:nvPr>
        </p:nvSpPr>
        <p:spPr>
          <a:xfrm>
            <a:off x="902188" y="1421799"/>
            <a:ext cx="12501577" cy="4309927"/>
          </a:xfrm>
        </p:spPr>
        <p:txBody>
          <a:bodyPr/>
          <a:lstStyle/>
          <a:p>
            <a:r>
              <a:rPr lang="en-US" dirty="0"/>
              <a:t>Working Together Creates Opportunities </a:t>
            </a:r>
          </a:p>
        </p:txBody>
      </p:sp>
      <p:pic>
        <p:nvPicPr>
          <p:cNvPr id="4" name="EB_POWERCON_HORZ_BLUE.png" descr="EB_POWERCON_HORZ_BLUE.png">
            <a:extLst>
              <a:ext uri="{FF2B5EF4-FFF2-40B4-BE49-F238E27FC236}">
                <a16:creationId xmlns:a16="http://schemas.microsoft.com/office/drawing/2014/main" id="{C36FB916-A041-484A-A644-97E1418C9F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383" y="1240235"/>
            <a:ext cx="5874810" cy="800626"/>
          </a:xfrm>
          <a:prstGeom prst="rect">
            <a:avLst/>
          </a:prstGeom>
          <a:ln w="12700">
            <a:miter lim="400000"/>
          </a:ln>
        </p:spPr>
      </p:pic>
      <p:pic>
        <p:nvPicPr>
          <p:cNvPr id="13" name="Picture 12">
            <a:extLst>
              <a:ext uri="{FF2B5EF4-FFF2-40B4-BE49-F238E27FC236}">
                <a16:creationId xmlns:a16="http://schemas.microsoft.com/office/drawing/2014/main" id="{F2711CFD-5A8B-4697-B4F7-9F49959F04F4}"/>
              </a:ext>
            </a:extLst>
          </p:cNvPr>
          <p:cNvPicPr>
            <a:picLocks noChangeAspect="1"/>
          </p:cNvPicPr>
          <p:nvPr/>
        </p:nvPicPr>
        <p:blipFill rotWithShape="1">
          <a:blip r:embed="rId3">
            <a:extLst>
              <a:ext uri="{28A0092B-C50C-407E-A947-70E740481C1C}">
                <a14:useLocalDpi xmlns:a14="http://schemas.microsoft.com/office/drawing/2010/main" val="0"/>
              </a:ext>
            </a:extLst>
          </a:blip>
          <a:srcRect b="9633"/>
          <a:stretch/>
        </p:blipFill>
        <p:spPr>
          <a:xfrm>
            <a:off x="13024624" y="2040861"/>
            <a:ext cx="10147159" cy="5919979"/>
          </a:xfrm>
          <a:prstGeom prst="rect">
            <a:avLst/>
          </a:prstGeom>
        </p:spPr>
      </p:pic>
      <p:pic>
        <p:nvPicPr>
          <p:cNvPr id="15" name="Picture 14">
            <a:extLst>
              <a:ext uri="{FF2B5EF4-FFF2-40B4-BE49-F238E27FC236}">
                <a16:creationId xmlns:a16="http://schemas.microsoft.com/office/drawing/2014/main" id="{167FBB83-4F86-4410-87B5-A5E8DF5B36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24625" y="8229600"/>
            <a:ext cx="10147158" cy="4395245"/>
          </a:xfrm>
          <a:prstGeom prst="rect">
            <a:avLst/>
          </a:prstGeom>
        </p:spPr>
      </p:pic>
      <p:sp>
        <p:nvSpPr>
          <p:cNvPr id="16" name="Content Placeholder 9">
            <a:extLst>
              <a:ext uri="{FF2B5EF4-FFF2-40B4-BE49-F238E27FC236}">
                <a16:creationId xmlns:a16="http://schemas.microsoft.com/office/drawing/2014/main" id="{9424CE5B-0093-4458-9C37-D5B21AF0BE62}"/>
              </a:ext>
            </a:extLst>
          </p:cNvPr>
          <p:cNvSpPr txBox="1">
            <a:spLocks/>
          </p:cNvSpPr>
          <p:nvPr/>
        </p:nvSpPr>
        <p:spPr>
          <a:xfrm>
            <a:off x="522028" y="6347979"/>
            <a:ext cx="11476684" cy="6127786"/>
          </a:xfrm>
          <a:prstGeom prst="rect">
            <a:avLst/>
          </a:prstGeom>
        </p:spPr>
        <p:txBody>
          <a:bodyPr vert="horz" lIns="91440" tIns="45720" rIns="91440" bIns="45720" rtlCol="0" anchor="t">
            <a:normAutofit lnSpcReduction="10000"/>
          </a:bodyPr>
          <a:lstStyle>
            <a:lvl1pPr marL="0" indent="0" algn="l" defTabSz="914400" rtl="0" eaLnBrk="1" latinLnBrk="0" hangingPunct="1">
              <a:spcBef>
                <a:spcPct val="20000"/>
              </a:spcBef>
              <a:spcAft>
                <a:spcPts val="1200"/>
              </a:spcAft>
              <a:buClr>
                <a:schemeClr val="accent2"/>
              </a:buClr>
              <a:buSzPct val="92000"/>
              <a:buFont typeface="Wingdings 2" panose="05020102010507070707" pitchFamily="18" charset="2"/>
              <a:buNone/>
              <a:defRPr sz="3200" kern="1200" cap="all">
                <a:solidFill>
                  <a:schemeClr val="accent2"/>
                </a:solidFill>
                <a:latin typeface="+mn-lt"/>
                <a:ea typeface="+mn-ea"/>
                <a:cs typeface="+mn-cs"/>
              </a:defRPr>
            </a:lvl1pPr>
            <a:lvl2pPr marL="914400" indent="0" algn="ctr" defTabSz="914400" rtl="0" eaLnBrk="1" latinLnBrk="0" hangingPunct="1">
              <a:spcBef>
                <a:spcPct val="20000"/>
              </a:spcBef>
              <a:spcAft>
                <a:spcPts val="1200"/>
              </a:spcAft>
              <a:buClr>
                <a:schemeClr val="accent2"/>
              </a:buClr>
              <a:buSzPct val="92000"/>
              <a:buFont typeface="Wingdings 2" panose="05020102010507070707" pitchFamily="18" charset="2"/>
              <a:buNone/>
              <a:defRPr sz="3200" kern="1200">
                <a:solidFill>
                  <a:schemeClr val="tx1">
                    <a:tint val="75000"/>
                  </a:schemeClr>
                </a:solidFill>
                <a:latin typeface="+mn-lt"/>
                <a:ea typeface="+mn-ea"/>
                <a:cs typeface="+mn-cs"/>
              </a:defRPr>
            </a:lvl2pPr>
            <a:lvl3pPr marL="1828800" indent="0" algn="ctr" defTabSz="914400" rtl="0" eaLnBrk="1" latinLnBrk="0" hangingPunct="1">
              <a:spcBef>
                <a:spcPct val="20000"/>
              </a:spcBef>
              <a:spcAft>
                <a:spcPts val="1200"/>
              </a:spcAft>
              <a:buClr>
                <a:schemeClr val="accent2"/>
              </a:buClr>
              <a:buSzPct val="92000"/>
              <a:buFont typeface="Wingdings 2" panose="05020102010507070707" pitchFamily="18" charset="2"/>
              <a:buNone/>
              <a:defRPr sz="2800" kern="1200">
                <a:solidFill>
                  <a:schemeClr val="tx1">
                    <a:tint val="75000"/>
                  </a:schemeClr>
                </a:solidFill>
                <a:latin typeface="+mn-lt"/>
                <a:ea typeface="+mn-ea"/>
                <a:cs typeface="+mn-cs"/>
              </a:defRPr>
            </a:lvl3pPr>
            <a:lvl4pPr marL="2743200" indent="0" algn="ctr" defTabSz="914400" rtl="0" eaLnBrk="1" latinLnBrk="0" hangingPunct="1">
              <a:spcBef>
                <a:spcPct val="20000"/>
              </a:spcBef>
              <a:spcAft>
                <a:spcPts val="1200"/>
              </a:spcAft>
              <a:buClr>
                <a:schemeClr val="accent2"/>
              </a:buClr>
              <a:buSzPct val="92000"/>
              <a:buFont typeface="Wingdings 2" panose="05020102010507070707" pitchFamily="18" charset="2"/>
              <a:buNone/>
              <a:defRPr sz="2400" kern="1200">
                <a:solidFill>
                  <a:schemeClr val="tx1">
                    <a:tint val="75000"/>
                  </a:schemeClr>
                </a:solidFill>
                <a:latin typeface="+mn-lt"/>
                <a:ea typeface="+mn-ea"/>
                <a:cs typeface="+mn-cs"/>
              </a:defRPr>
            </a:lvl4pPr>
            <a:lvl5pPr marL="3657600" indent="0" algn="ctr" defTabSz="914400" rtl="0" eaLnBrk="1" latinLnBrk="0" hangingPunct="1">
              <a:spcBef>
                <a:spcPct val="20000"/>
              </a:spcBef>
              <a:spcAft>
                <a:spcPts val="1200"/>
              </a:spcAft>
              <a:buClr>
                <a:schemeClr val="accent2"/>
              </a:buClr>
              <a:buSzPct val="92000"/>
              <a:buFont typeface="Wingdings 2" panose="05020102010507070707" pitchFamily="18" charset="2"/>
              <a:buNone/>
              <a:defRPr sz="2400" kern="1200">
                <a:solidFill>
                  <a:schemeClr val="tx1">
                    <a:tint val="75000"/>
                  </a:schemeClr>
                </a:solidFill>
                <a:latin typeface="+mn-lt"/>
                <a:ea typeface="+mn-ea"/>
                <a:cs typeface="+mn-cs"/>
              </a:defRPr>
            </a:lvl5pPr>
            <a:lvl6pPr marL="4572000" indent="0" algn="ctr" defTabSz="914400" rtl="0" eaLnBrk="1" latinLnBrk="0" hangingPunct="1">
              <a:spcBef>
                <a:spcPct val="20000"/>
              </a:spcBef>
              <a:spcAft>
                <a:spcPts val="1200"/>
              </a:spcAft>
              <a:buClr>
                <a:schemeClr val="accent2"/>
              </a:buClr>
              <a:buSzPct val="92000"/>
              <a:buFont typeface="Wingdings 2" panose="05020102010507070707" pitchFamily="18" charset="2"/>
              <a:buNone/>
              <a:defRPr sz="2400" kern="1200">
                <a:solidFill>
                  <a:schemeClr val="tx1">
                    <a:tint val="75000"/>
                  </a:schemeClr>
                </a:solidFill>
                <a:latin typeface="+mn-lt"/>
                <a:ea typeface="+mn-ea"/>
                <a:cs typeface="+mn-cs"/>
              </a:defRPr>
            </a:lvl6pPr>
            <a:lvl7pPr marL="5486400" indent="0" algn="ctr" defTabSz="914400" rtl="0" eaLnBrk="1" latinLnBrk="0" hangingPunct="1">
              <a:spcBef>
                <a:spcPct val="20000"/>
              </a:spcBef>
              <a:spcAft>
                <a:spcPts val="1200"/>
              </a:spcAft>
              <a:buClr>
                <a:schemeClr val="accent2"/>
              </a:buClr>
              <a:buSzPct val="92000"/>
              <a:buFont typeface="Wingdings 2" panose="05020102010507070707" pitchFamily="18" charset="2"/>
              <a:buNone/>
              <a:defRPr sz="2400" kern="1200">
                <a:solidFill>
                  <a:schemeClr val="tx1">
                    <a:tint val="75000"/>
                  </a:schemeClr>
                </a:solidFill>
                <a:latin typeface="+mn-lt"/>
                <a:ea typeface="+mn-ea"/>
                <a:cs typeface="+mn-cs"/>
              </a:defRPr>
            </a:lvl7pPr>
            <a:lvl8pPr marL="6400800" indent="0" algn="ctr" defTabSz="914400" rtl="0" eaLnBrk="1" latinLnBrk="0" hangingPunct="1">
              <a:spcBef>
                <a:spcPct val="20000"/>
              </a:spcBef>
              <a:spcAft>
                <a:spcPts val="1200"/>
              </a:spcAft>
              <a:buClr>
                <a:schemeClr val="accent2"/>
              </a:buClr>
              <a:buSzPct val="92000"/>
              <a:buFont typeface="Wingdings 2" panose="05020102010507070707" pitchFamily="18" charset="2"/>
              <a:buNone/>
              <a:defRPr sz="2400" kern="1200">
                <a:solidFill>
                  <a:schemeClr val="tx1">
                    <a:tint val="75000"/>
                  </a:schemeClr>
                </a:solidFill>
                <a:latin typeface="+mn-lt"/>
                <a:ea typeface="+mn-ea"/>
                <a:cs typeface="+mn-cs"/>
              </a:defRPr>
            </a:lvl8pPr>
            <a:lvl9pPr marL="7315200" indent="0" algn="ctr" defTabSz="914400" rtl="0" eaLnBrk="1" latinLnBrk="0" hangingPunct="1">
              <a:spcBef>
                <a:spcPct val="20000"/>
              </a:spcBef>
              <a:spcAft>
                <a:spcPts val="1200"/>
              </a:spcAft>
              <a:buClr>
                <a:schemeClr val="accent2"/>
              </a:buClr>
              <a:buSzPct val="92000"/>
              <a:buFont typeface="Wingdings 2" panose="05020102010507070707" pitchFamily="18" charset="2"/>
              <a:buNone/>
              <a:defRPr sz="2400" kern="1200">
                <a:solidFill>
                  <a:schemeClr val="tx1">
                    <a:tint val="75000"/>
                  </a:schemeClr>
                </a:solidFill>
                <a:latin typeface="+mn-lt"/>
                <a:ea typeface="+mn-ea"/>
                <a:cs typeface="+mn-cs"/>
              </a:defRPr>
            </a:lvl9pPr>
          </a:lstStyle>
          <a:p>
            <a:pPr marL="1600200" lvl="1" indent="-685800" algn="l">
              <a:buClr>
                <a:schemeClr val="accent6">
                  <a:lumMod val="75000"/>
                </a:schemeClr>
              </a:buClr>
              <a:buFont typeface="Wingdings" panose="05000000000000000000" pitchFamily="2" charset="2"/>
              <a:buChar char="§"/>
            </a:pPr>
            <a:r>
              <a:rPr lang="en-US" sz="4800" dirty="0">
                <a:solidFill>
                  <a:schemeClr val="bg1"/>
                </a:solidFill>
                <a:latin typeface="+mj-lt"/>
              </a:rPr>
              <a:t>Cross-training &amp; education</a:t>
            </a:r>
          </a:p>
          <a:p>
            <a:pPr marL="1600200" lvl="1" indent="-685800" algn="l">
              <a:buClr>
                <a:schemeClr val="accent6">
                  <a:lumMod val="75000"/>
                </a:schemeClr>
              </a:buClr>
              <a:buFont typeface="Wingdings" panose="05000000000000000000" pitchFamily="2" charset="2"/>
              <a:buChar char="§"/>
            </a:pPr>
            <a:r>
              <a:rPr lang="en-US" sz="4800" dirty="0">
                <a:solidFill>
                  <a:schemeClr val="bg1"/>
                </a:solidFill>
                <a:latin typeface="+mj-lt"/>
              </a:rPr>
              <a:t>Understanding the resources available (Standards, etc.)</a:t>
            </a:r>
          </a:p>
          <a:p>
            <a:pPr marL="1600200" lvl="1" indent="-685800" algn="l">
              <a:buClr>
                <a:schemeClr val="accent6">
                  <a:lumMod val="75000"/>
                </a:schemeClr>
              </a:buClr>
              <a:buFont typeface="Wingdings" panose="05000000000000000000" pitchFamily="2" charset="2"/>
              <a:buChar char="§"/>
            </a:pPr>
            <a:r>
              <a:rPr lang="en-US" sz="4800" dirty="0">
                <a:solidFill>
                  <a:schemeClr val="bg1"/>
                </a:solidFill>
                <a:latin typeface="+mj-lt"/>
              </a:rPr>
              <a:t>Manufacturer training</a:t>
            </a:r>
          </a:p>
          <a:p>
            <a:pPr marL="1600200" lvl="1" indent="-685800" algn="l">
              <a:buClr>
                <a:schemeClr val="accent6">
                  <a:lumMod val="75000"/>
                </a:schemeClr>
              </a:buClr>
              <a:buFont typeface="Wingdings" panose="05000000000000000000" pitchFamily="2" charset="2"/>
              <a:buChar char="§"/>
            </a:pPr>
            <a:r>
              <a:rPr lang="en-US" sz="4800" dirty="0">
                <a:solidFill>
                  <a:schemeClr val="bg1"/>
                </a:solidFill>
                <a:latin typeface="+mj-lt"/>
              </a:rPr>
              <a:t>Partnering</a:t>
            </a:r>
          </a:p>
          <a:p>
            <a:pPr marL="1600200" lvl="1" indent="-685800" algn="l">
              <a:buClr>
                <a:schemeClr val="accent6">
                  <a:lumMod val="75000"/>
                </a:schemeClr>
              </a:buClr>
              <a:buFont typeface="Wingdings" panose="05000000000000000000" pitchFamily="2" charset="2"/>
              <a:buChar char="§"/>
            </a:pPr>
            <a:r>
              <a:rPr lang="en-US" sz="4800" dirty="0">
                <a:solidFill>
                  <a:schemeClr val="bg1"/>
                </a:solidFill>
                <a:latin typeface="+mj-lt"/>
              </a:rPr>
              <a:t>Trade shows &amp; local events (in person and virtual</a:t>
            </a:r>
            <a:endParaRPr lang="en-US" dirty="0">
              <a:solidFill>
                <a:schemeClr val="bg1"/>
              </a:solidFill>
              <a:latin typeface="+mj-lt"/>
            </a:endParaRPr>
          </a:p>
        </p:txBody>
      </p:sp>
      <p:pic>
        <p:nvPicPr>
          <p:cNvPr id="17" name="EB_POWERCON_HORZ_BLUE.png" descr="EB_POWERCON_HORZ_BLUE.png">
            <a:extLst>
              <a:ext uri="{FF2B5EF4-FFF2-40B4-BE49-F238E27FC236}">
                <a16:creationId xmlns:a16="http://schemas.microsoft.com/office/drawing/2014/main" id="{54D77983-FA03-4301-9B8B-4B6EEE8293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73" y="12694616"/>
            <a:ext cx="5621503" cy="766105"/>
          </a:xfrm>
          <a:prstGeom prst="rect">
            <a:avLst/>
          </a:prstGeom>
          <a:ln w="12700">
            <a:miter lim="400000"/>
          </a:ln>
        </p:spPr>
      </p:pic>
      <p:pic>
        <p:nvPicPr>
          <p:cNvPr id="18" name="Picture 17">
            <a:extLst>
              <a:ext uri="{FF2B5EF4-FFF2-40B4-BE49-F238E27FC236}">
                <a16:creationId xmlns:a16="http://schemas.microsoft.com/office/drawing/2014/main" id="{A4DE5257-D9D3-4D40-970C-C02CAFE08B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69346" y="12727142"/>
            <a:ext cx="1809467" cy="904734"/>
          </a:xfrm>
          <a:prstGeom prst="rect">
            <a:avLst/>
          </a:prstGeom>
        </p:spPr>
      </p:pic>
    </p:spTree>
    <p:extLst>
      <p:ext uri="{BB962C8B-B14F-4D97-AF65-F5344CB8AC3E}">
        <p14:creationId xmlns:p14="http://schemas.microsoft.com/office/powerpoint/2010/main" val="3929949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389FE-9FE3-444B-863D-98BF599DF45C}"/>
              </a:ext>
            </a:extLst>
          </p:cNvPr>
          <p:cNvSpPr>
            <a:spLocks noGrp="1"/>
          </p:cNvSpPr>
          <p:nvPr>
            <p:ph type="title"/>
          </p:nvPr>
        </p:nvSpPr>
        <p:spPr>
          <a:xfrm>
            <a:off x="1003273" y="1179592"/>
            <a:ext cx="14970407" cy="3728848"/>
          </a:xfrm>
        </p:spPr>
        <p:txBody>
          <a:bodyPr anchor="ctr">
            <a:normAutofit/>
          </a:bodyPr>
          <a:lstStyle/>
          <a:p>
            <a:r>
              <a:rPr lang="en-US" sz="5400" dirty="0">
                <a:latin typeface="+mn-lt"/>
                <a:cs typeface="Arial" panose="020B0604020202020204" pitchFamily="34" charset="0"/>
              </a:rPr>
              <a:t>BICSI Credentialing Program</a:t>
            </a:r>
          </a:p>
        </p:txBody>
      </p:sp>
      <p:sp>
        <p:nvSpPr>
          <p:cNvPr id="9" name="Title 1">
            <a:extLst>
              <a:ext uri="{FF2B5EF4-FFF2-40B4-BE49-F238E27FC236}">
                <a16:creationId xmlns:a16="http://schemas.microsoft.com/office/drawing/2014/main" id="{15BA2A03-DB63-413B-A23A-82FC76E8118E}"/>
              </a:ext>
            </a:extLst>
          </p:cNvPr>
          <p:cNvSpPr txBox="1">
            <a:spLocks/>
          </p:cNvSpPr>
          <p:nvPr/>
        </p:nvSpPr>
        <p:spPr>
          <a:xfrm>
            <a:off x="661716" y="416597"/>
            <a:ext cx="17193336" cy="2641600"/>
          </a:xfrm>
          <a:prstGeom prst="rect">
            <a:avLst/>
          </a:prstGeom>
        </p:spPr>
        <p:txBody>
          <a:bodyPr vert="horz" lIns="182880" tIns="91440" rIns="182880" bIns="9144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altLang="en-US" sz="8000" dirty="0">
              <a:solidFill>
                <a:srgbClr val="0070C0"/>
              </a:solidFill>
            </a:endParaRPr>
          </a:p>
        </p:txBody>
      </p:sp>
      <p:sp>
        <p:nvSpPr>
          <p:cNvPr id="10" name="Slide Number Placeholder 3">
            <a:extLst>
              <a:ext uri="{FF2B5EF4-FFF2-40B4-BE49-F238E27FC236}">
                <a16:creationId xmlns:a16="http://schemas.microsoft.com/office/drawing/2014/main" id="{EE8A725D-D95C-4399-93B8-9F47FF289DBA}"/>
              </a:ext>
            </a:extLst>
          </p:cNvPr>
          <p:cNvSpPr>
            <a:spLocks noGrp="1" noChangeArrowheads="1"/>
          </p:cNvSpPr>
          <p:nvPr>
            <p:ph type="sldNum" sz="quarter" idx="12"/>
          </p:nvPr>
        </p:nvSpPr>
        <p:spPr bwMode="auto">
          <a:xfrm>
            <a:off x="27961168" y="20341168"/>
            <a:ext cx="9101667" cy="1168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8325" tIns="174163" rIns="348325" bIns="174163" numCol="1" rtlCol="0" anchor="ctr" anchorCtr="0" compatLnSpc="1">
            <a:prstTxWarp prst="textNoShape">
              <a:avLst/>
            </a:prstTxWarp>
          </a:bodyPr>
          <a:lstStyle>
            <a:defPPr>
              <a:defRPr lang="en-US"/>
            </a:defPPr>
            <a:lvl1pPr algn="r" rtl="0" eaLnBrk="1" fontAlgn="base" hangingPunct="1">
              <a:spcBef>
                <a:spcPct val="0"/>
              </a:spcBef>
              <a:spcAft>
                <a:spcPct val="0"/>
              </a:spcAft>
              <a:defRPr sz="4533" kern="1200">
                <a:solidFill>
                  <a:srgbClr val="898989"/>
                </a:solidFill>
                <a:latin typeface="Arial" panose="020B0604020202020204" pitchFamily="34" charset="0"/>
                <a:ea typeface="+mn-ea"/>
                <a:cs typeface="+mn-cs"/>
              </a:defRPr>
            </a:lvl1pPr>
            <a:lvl2pPr marL="1739923" indent="-52070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3479843" indent="-104141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5223999" indent="-156635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6963922" indent="-2087061"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6096076" algn="l" defTabSz="2438430" rtl="0" eaLnBrk="1" latinLnBrk="0" hangingPunct="1">
              <a:defRPr kern="1200">
                <a:solidFill>
                  <a:schemeClr val="tx1"/>
                </a:solidFill>
                <a:latin typeface="Arial" panose="020B0604020202020204" pitchFamily="34" charset="0"/>
                <a:ea typeface="+mn-ea"/>
                <a:cs typeface="+mn-cs"/>
              </a:defRPr>
            </a:lvl6pPr>
            <a:lvl7pPr marL="7315291" algn="l" defTabSz="2438430" rtl="0" eaLnBrk="1" latinLnBrk="0" hangingPunct="1">
              <a:defRPr kern="1200">
                <a:solidFill>
                  <a:schemeClr val="tx1"/>
                </a:solidFill>
                <a:latin typeface="Arial" panose="020B0604020202020204" pitchFamily="34" charset="0"/>
                <a:ea typeface="+mn-ea"/>
                <a:cs typeface="+mn-cs"/>
              </a:defRPr>
            </a:lvl7pPr>
            <a:lvl8pPr marL="8534507" algn="l" defTabSz="2438430" rtl="0" eaLnBrk="1" latinLnBrk="0" hangingPunct="1">
              <a:defRPr kern="1200">
                <a:solidFill>
                  <a:schemeClr val="tx1"/>
                </a:solidFill>
                <a:latin typeface="Arial" panose="020B0604020202020204" pitchFamily="34" charset="0"/>
                <a:ea typeface="+mn-ea"/>
                <a:cs typeface="+mn-cs"/>
              </a:defRPr>
            </a:lvl8pPr>
            <a:lvl9pPr marL="9753722" algn="l" defTabSz="2438430" rtl="0" eaLnBrk="1" latinLnBrk="0" hangingPunct="1">
              <a:defRPr kern="1200">
                <a:solidFill>
                  <a:schemeClr val="tx1"/>
                </a:solidFill>
                <a:latin typeface="Arial" panose="020B0604020202020204" pitchFamily="34" charset="0"/>
                <a:ea typeface="+mn-ea"/>
                <a:cs typeface="+mn-cs"/>
              </a:defRPr>
            </a:lvl9pPr>
          </a:lstStyle>
          <a:p>
            <a:pPr>
              <a:defRPr/>
            </a:pPr>
            <a:fld id="{65F5EFCC-4C15-433A-B2B7-E128B915498E}" type="slidenum">
              <a:rPr lang="en-US" altLang="en-US" smtClean="0"/>
              <a:pPr>
                <a:defRPr/>
              </a:pPr>
              <a:t>15</a:t>
            </a:fld>
            <a:endParaRPr lang="en-US" altLang="en-US" dirty="0">
              <a:latin typeface="+mn-lt"/>
            </a:endParaRPr>
          </a:p>
        </p:txBody>
      </p:sp>
      <p:pic>
        <p:nvPicPr>
          <p:cNvPr id="7" name="Picture 6" descr="A screenshot of a cell phone&#10;&#10;Description automatically generated">
            <a:extLst>
              <a:ext uri="{FF2B5EF4-FFF2-40B4-BE49-F238E27FC236}">
                <a16:creationId xmlns:a16="http://schemas.microsoft.com/office/drawing/2014/main" id="{76B70AB1-2D55-49E8-8269-52B3A2BCED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796" y="3722237"/>
            <a:ext cx="6433954" cy="9577166"/>
          </a:xfrm>
          <a:prstGeom prst="rect">
            <a:avLst/>
          </a:prstGeom>
        </p:spPr>
      </p:pic>
      <p:sp>
        <p:nvSpPr>
          <p:cNvPr id="15" name="Content Placeholder 5">
            <a:extLst>
              <a:ext uri="{FF2B5EF4-FFF2-40B4-BE49-F238E27FC236}">
                <a16:creationId xmlns:a16="http://schemas.microsoft.com/office/drawing/2014/main" id="{D1D3913A-FE41-4F66-8792-2D660C26AF61}"/>
              </a:ext>
            </a:extLst>
          </p:cNvPr>
          <p:cNvSpPr>
            <a:spLocks noGrp="1"/>
          </p:cNvSpPr>
          <p:nvPr>
            <p:ph idx="1"/>
          </p:nvPr>
        </p:nvSpPr>
        <p:spPr>
          <a:xfrm>
            <a:off x="8228911" y="4908440"/>
            <a:ext cx="10523736" cy="8390963"/>
          </a:xfrm>
        </p:spPr>
        <p:txBody>
          <a:bodyPr>
            <a:normAutofit fontScale="85000" lnSpcReduction="20000"/>
          </a:bodyPr>
          <a:lstStyle/>
          <a:p>
            <a:pPr marL="0" indent="0">
              <a:buNone/>
            </a:pPr>
            <a:r>
              <a:rPr lang="en-US" sz="5200" dirty="0">
                <a:solidFill>
                  <a:srgbClr val="0070C0"/>
                </a:solidFill>
                <a:cs typeface="Arial" panose="020B0604020202020204" pitchFamily="34" charset="0"/>
              </a:rPr>
              <a:t>From Installation</a:t>
            </a:r>
            <a:r>
              <a:rPr lang="en-US" sz="5200" dirty="0">
                <a:solidFill>
                  <a:srgbClr val="ED7637"/>
                </a:solidFill>
                <a:cs typeface="Arial" panose="020B0604020202020204" pitchFamily="34" charset="0"/>
              </a:rPr>
              <a:t>:</a:t>
            </a:r>
          </a:p>
          <a:p>
            <a:pPr>
              <a:spcBef>
                <a:spcPts val="0"/>
              </a:spcBef>
              <a:buClr>
                <a:schemeClr val="accent1">
                  <a:lumMod val="75000"/>
                </a:schemeClr>
              </a:buClr>
            </a:pPr>
            <a:r>
              <a:rPr lang="en-US" sz="4667" dirty="0">
                <a:solidFill>
                  <a:schemeClr val="tx1">
                    <a:lumMod val="65000"/>
                    <a:lumOff val="35000"/>
                  </a:schemeClr>
                </a:solidFill>
                <a:cs typeface="Arial" panose="020B0604020202020204" pitchFamily="34" charset="0"/>
              </a:rPr>
              <a:t>BICSI Installer 2, Copper® (INSTC®)</a:t>
            </a:r>
          </a:p>
          <a:p>
            <a:pPr>
              <a:spcBef>
                <a:spcPts val="0"/>
              </a:spcBef>
              <a:buClr>
                <a:schemeClr val="accent1">
                  <a:lumMod val="75000"/>
                </a:schemeClr>
              </a:buClr>
            </a:pPr>
            <a:r>
              <a:rPr lang="en-US" sz="4667" dirty="0">
                <a:solidFill>
                  <a:schemeClr val="tx1">
                    <a:lumMod val="65000"/>
                    <a:lumOff val="35000"/>
                  </a:schemeClr>
                </a:solidFill>
                <a:cs typeface="Arial" panose="020B0604020202020204" pitchFamily="34" charset="0"/>
              </a:rPr>
              <a:t>BICSI Installer 2, Optical Fiber® (INSTF®)</a:t>
            </a:r>
          </a:p>
          <a:p>
            <a:pPr>
              <a:spcBef>
                <a:spcPts val="0"/>
              </a:spcBef>
              <a:buClr>
                <a:schemeClr val="accent1">
                  <a:lumMod val="75000"/>
                </a:schemeClr>
              </a:buClr>
            </a:pPr>
            <a:r>
              <a:rPr lang="en-US" sz="4667" dirty="0">
                <a:solidFill>
                  <a:schemeClr val="tx1">
                    <a:lumMod val="65000"/>
                    <a:lumOff val="35000"/>
                  </a:schemeClr>
                </a:solidFill>
                <a:cs typeface="Arial" panose="020B0604020202020204" pitchFamily="34" charset="0"/>
              </a:rPr>
              <a:t>BICSI Installer 1 (INST1®)</a:t>
            </a:r>
          </a:p>
          <a:p>
            <a:pPr>
              <a:spcBef>
                <a:spcPts val="0"/>
              </a:spcBef>
              <a:buClr>
                <a:schemeClr val="accent1">
                  <a:lumMod val="75000"/>
                </a:schemeClr>
              </a:buClr>
            </a:pPr>
            <a:r>
              <a:rPr lang="en-US" sz="4667" dirty="0">
                <a:solidFill>
                  <a:schemeClr val="tx1">
                    <a:lumMod val="65000"/>
                    <a:lumOff val="35000"/>
                  </a:schemeClr>
                </a:solidFill>
                <a:cs typeface="Arial" panose="020B0604020202020204" pitchFamily="34" charset="0"/>
              </a:rPr>
              <a:t>BICSI Technician (TECH)</a:t>
            </a:r>
          </a:p>
          <a:p>
            <a:pPr>
              <a:buClr>
                <a:srgbClr val="ED7637"/>
              </a:buClr>
            </a:pPr>
            <a:endParaRPr lang="en-US" sz="1333" dirty="0">
              <a:solidFill>
                <a:schemeClr val="tx2">
                  <a:lumMod val="50000"/>
                </a:schemeClr>
              </a:solidFill>
              <a:cs typeface="Arial" panose="020B0604020202020204" pitchFamily="34" charset="0"/>
            </a:endParaRPr>
          </a:p>
          <a:p>
            <a:pPr marL="0" indent="0">
              <a:buNone/>
            </a:pPr>
            <a:r>
              <a:rPr lang="en-US" sz="5200" dirty="0">
                <a:solidFill>
                  <a:srgbClr val="0070C0"/>
                </a:solidFill>
                <a:cs typeface="Arial" panose="020B0604020202020204" pitchFamily="34" charset="0"/>
              </a:rPr>
              <a:t>To System Design:</a:t>
            </a:r>
          </a:p>
          <a:p>
            <a:pPr>
              <a:spcBef>
                <a:spcPts val="0"/>
              </a:spcBef>
              <a:buClr>
                <a:schemeClr val="accent1">
                  <a:lumMod val="75000"/>
                </a:schemeClr>
              </a:buClr>
            </a:pPr>
            <a:r>
              <a:rPr lang="en-US" sz="4667" dirty="0">
                <a:solidFill>
                  <a:schemeClr val="tx1">
                    <a:lumMod val="65000"/>
                    <a:lumOff val="35000"/>
                  </a:schemeClr>
                </a:solidFill>
                <a:cs typeface="Arial" panose="020B0604020202020204" pitchFamily="34" charset="0"/>
              </a:rPr>
              <a:t>RCDD – Registered Communications Distribution Designer</a:t>
            </a:r>
          </a:p>
          <a:p>
            <a:pPr>
              <a:spcBef>
                <a:spcPts val="0"/>
              </a:spcBef>
              <a:buClr>
                <a:schemeClr val="accent1">
                  <a:lumMod val="75000"/>
                </a:schemeClr>
              </a:buClr>
            </a:pPr>
            <a:r>
              <a:rPr lang="en-US" sz="4667" dirty="0">
                <a:solidFill>
                  <a:schemeClr val="tx1">
                    <a:lumMod val="65000"/>
                    <a:lumOff val="35000"/>
                  </a:schemeClr>
                </a:solidFill>
                <a:cs typeface="Arial" panose="020B0604020202020204" pitchFamily="34" charset="0"/>
              </a:rPr>
              <a:t>DCDC – Data Center Design Consultant</a:t>
            </a:r>
          </a:p>
          <a:p>
            <a:pPr>
              <a:spcBef>
                <a:spcPts val="0"/>
              </a:spcBef>
              <a:buClr>
                <a:schemeClr val="accent1">
                  <a:lumMod val="75000"/>
                </a:schemeClr>
              </a:buClr>
            </a:pPr>
            <a:r>
              <a:rPr lang="en-US" sz="4667" dirty="0">
                <a:solidFill>
                  <a:schemeClr val="tx1">
                    <a:lumMod val="65000"/>
                    <a:lumOff val="35000"/>
                  </a:schemeClr>
                </a:solidFill>
                <a:cs typeface="Arial" panose="020B0604020202020204" pitchFamily="34" charset="0"/>
              </a:rPr>
              <a:t>RTPM – Registered Telecommunications Project Management</a:t>
            </a:r>
          </a:p>
          <a:p>
            <a:pPr>
              <a:spcBef>
                <a:spcPts val="0"/>
              </a:spcBef>
              <a:buClr>
                <a:schemeClr val="accent1">
                  <a:lumMod val="75000"/>
                </a:schemeClr>
              </a:buClr>
            </a:pPr>
            <a:r>
              <a:rPr lang="en-US" sz="4667" dirty="0">
                <a:solidFill>
                  <a:schemeClr val="tx1">
                    <a:lumMod val="65000"/>
                    <a:lumOff val="35000"/>
                  </a:schemeClr>
                </a:solidFill>
                <a:cs typeface="Arial" panose="020B0604020202020204" pitchFamily="34" charset="0"/>
              </a:rPr>
              <a:t>OSP – Outside Plant Designer</a:t>
            </a:r>
          </a:p>
          <a:p>
            <a:endParaRPr lang="en-US" sz="4267" dirty="0">
              <a:solidFill>
                <a:schemeClr val="tx2">
                  <a:lumMod val="50000"/>
                </a:schemeClr>
              </a:solidFill>
              <a:cs typeface="Arial" panose="020B0604020202020204" pitchFamily="34" charset="0"/>
            </a:endParaRPr>
          </a:p>
          <a:p>
            <a:endParaRPr lang="en-US" sz="4267" dirty="0">
              <a:solidFill>
                <a:schemeClr val="tx2">
                  <a:lumMod val="50000"/>
                </a:schemeClr>
              </a:solidFill>
              <a:cs typeface="Arial" panose="020B0604020202020204" pitchFamily="34" charset="0"/>
            </a:endParaRPr>
          </a:p>
          <a:p>
            <a:endParaRPr lang="en-US" dirty="0">
              <a:solidFill>
                <a:schemeClr val="tx2">
                  <a:lumMod val="50000"/>
                </a:schemeClr>
              </a:solidFill>
            </a:endParaRPr>
          </a:p>
          <a:p>
            <a:endParaRPr lang="en-US" dirty="0">
              <a:latin typeface="+mj-lt"/>
            </a:endParaRPr>
          </a:p>
        </p:txBody>
      </p:sp>
      <p:pic>
        <p:nvPicPr>
          <p:cNvPr id="11" name="Picture 10" descr="A picture containing person&#10;&#10;Description automatically generated">
            <a:extLst>
              <a:ext uri="{FF2B5EF4-FFF2-40B4-BE49-F238E27FC236}">
                <a16:creationId xmlns:a16="http://schemas.microsoft.com/office/drawing/2014/main" id="{2C3615DE-55CA-45E2-97CD-742CCE4D107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495213" y="1727223"/>
            <a:ext cx="5532048" cy="4487848"/>
          </a:xfrm>
          <a:prstGeom prst="rect">
            <a:avLst/>
          </a:prstGeom>
        </p:spPr>
      </p:pic>
      <p:pic>
        <p:nvPicPr>
          <p:cNvPr id="13" name="Picture 12" descr="A group of people sitting at a table&#10;&#10;Description automatically generated">
            <a:extLst>
              <a:ext uri="{FF2B5EF4-FFF2-40B4-BE49-F238E27FC236}">
                <a16:creationId xmlns:a16="http://schemas.microsoft.com/office/drawing/2014/main" id="{FE030B3A-F268-4EF9-B86E-9F183D6C41C7}"/>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l="39626" t="19094"/>
          <a:stretch/>
        </p:blipFill>
        <p:spPr>
          <a:xfrm>
            <a:off x="18495212" y="6282205"/>
            <a:ext cx="5532048" cy="6950064"/>
          </a:xfrm>
          <a:prstGeom prst="rect">
            <a:avLst/>
          </a:prstGeom>
        </p:spPr>
      </p:pic>
    </p:spTree>
    <p:extLst>
      <p:ext uri="{BB962C8B-B14F-4D97-AF65-F5344CB8AC3E}">
        <p14:creationId xmlns:p14="http://schemas.microsoft.com/office/powerpoint/2010/main" val="2113183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A2417-4A3E-410A-B227-51A3F442B807}"/>
              </a:ext>
            </a:extLst>
          </p:cNvPr>
          <p:cNvSpPr>
            <a:spLocks noGrp="1"/>
          </p:cNvSpPr>
          <p:nvPr>
            <p:ph type="title"/>
          </p:nvPr>
        </p:nvSpPr>
        <p:spPr/>
        <p:txBody>
          <a:bodyPr/>
          <a:lstStyle/>
          <a:p>
            <a:r>
              <a:rPr lang="en-US" dirty="0">
                <a:solidFill>
                  <a:schemeClr val="bg1"/>
                </a:solidFill>
              </a:rPr>
              <a:t>Thank you</a:t>
            </a:r>
          </a:p>
        </p:txBody>
      </p:sp>
      <p:sp>
        <p:nvSpPr>
          <p:cNvPr id="4" name="Text Placeholder 3">
            <a:extLst>
              <a:ext uri="{FF2B5EF4-FFF2-40B4-BE49-F238E27FC236}">
                <a16:creationId xmlns:a16="http://schemas.microsoft.com/office/drawing/2014/main" id="{3DBD2569-3F4E-4ED9-BCC6-E1BABCAF6796}"/>
              </a:ext>
            </a:extLst>
          </p:cNvPr>
          <p:cNvSpPr>
            <a:spLocks noGrp="1"/>
          </p:cNvSpPr>
          <p:nvPr>
            <p:ph type="body" sz="half" idx="2"/>
          </p:nvPr>
        </p:nvSpPr>
        <p:spPr>
          <a:xfrm>
            <a:off x="11481641" y="11185921"/>
            <a:ext cx="11739974" cy="1379030"/>
          </a:xfrm>
        </p:spPr>
        <p:txBody>
          <a:bodyPr>
            <a:noAutofit/>
          </a:bodyPr>
          <a:lstStyle/>
          <a:p>
            <a:pPr>
              <a:spcBef>
                <a:spcPts val="0"/>
              </a:spcBef>
              <a:spcAft>
                <a:spcPts val="0"/>
              </a:spcAft>
              <a:buNone/>
              <a:defRPr/>
            </a:pPr>
            <a:r>
              <a:rPr lang="en-US" sz="4400" dirty="0"/>
              <a:t>Carol Everett Oliver, RCDD, ESS</a:t>
            </a:r>
          </a:p>
          <a:p>
            <a:pPr>
              <a:spcBef>
                <a:spcPts val="0"/>
              </a:spcBef>
              <a:spcAft>
                <a:spcPts val="0"/>
              </a:spcAft>
              <a:buNone/>
              <a:defRPr/>
            </a:pPr>
            <a:r>
              <a:rPr lang="en-US" sz="4400" dirty="0"/>
              <a:t>CEO Communications</a:t>
            </a:r>
          </a:p>
          <a:p>
            <a:pPr>
              <a:spcBef>
                <a:spcPts val="0"/>
              </a:spcBef>
              <a:spcAft>
                <a:spcPts val="0"/>
              </a:spcAft>
              <a:buNone/>
              <a:defRPr/>
            </a:pPr>
            <a:r>
              <a:rPr lang="en-US" sz="4400" i="1" dirty="0">
                <a:solidFill>
                  <a:schemeClr val="accent1">
                    <a:lumMod val="20000"/>
                    <a:lumOff val="80000"/>
                  </a:schemeClr>
                </a:solidFill>
                <a:hlinkClick r:id="rId2">
                  <a:extLst>
                    <a:ext uri="{A12FA001-AC4F-418D-AE19-62706E023703}">
                      <ahyp:hlinkClr xmlns:ahyp="http://schemas.microsoft.com/office/drawing/2018/hyperlinkcolor" val="tx"/>
                    </a:ext>
                  </a:extLst>
                </a:hlinkClick>
              </a:rPr>
              <a:t>ceo@ceocomm.com</a:t>
            </a:r>
            <a:endParaRPr lang="en-US" sz="4400" i="1" dirty="0">
              <a:solidFill>
                <a:schemeClr val="accent1">
                  <a:lumMod val="20000"/>
                  <a:lumOff val="80000"/>
                </a:schemeClr>
              </a:solidFill>
            </a:endParaRPr>
          </a:p>
          <a:p>
            <a:pPr>
              <a:spcAft>
                <a:spcPts val="0"/>
              </a:spcAft>
            </a:pPr>
            <a:endParaRPr lang="en-US" sz="4400" dirty="0"/>
          </a:p>
        </p:txBody>
      </p:sp>
      <p:pic>
        <p:nvPicPr>
          <p:cNvPr id="5" name="Content Placeholder 4">
            <a:extLst>
              <a:ext uri="{FF2B5EF4-FFF2-40B4-BE49-F238E27FC236}">
                <a16:creationId xmlns:a16="http://schemas.microsoft.com/office/drawing/2014/main" id="{1AD74E22-8612-4260-A842-E8C783686595}"/>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8286999" y="1109887"/>
            <a:ext cx="8417526" cy="7836716"/>
          </a:xfrm>
          <a:prstGeom prst="rect">
            <a:avLst/>
          </a:prstGeom>
        </p:spPr>
      </p:pic>
      <p:pic>
        <p:nvPicPr>
          <p:cNvPr id="6" name="EB_POWERCON_HORZ_BLUE.png" descr="EB_POWERCON_HORZ_BLUE.png">
            <a:extLst>
              <a:ext uri="{FF2B5EF4-FFF2-40B4-BE49-F238E27FC236}">
                <a16:creationId xmlns:a16="http://schemas.microsoft.com/office/drawing/2014/main" id="{56088F35-CD9B-4F06-AEFA-15BDD236E2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415" y="9236310"/>
            <a:ext cx="5874810" cy="800626"/>
          </a:xfrm>
          <a:prstGeom prst="rect">
            <a:avLst/>
          </a:prstGeom>
          <a:ln w="12700">
            <a:miter lim="400000"/>
          </a:ln>
        </p:spPr>
      </p:pic>
      <p:pic>
        <p:nvPicPr>
          <p:cNvPr id="7" name="Picture 6">
            <a:extLst>
              <a:ext uri="{FF2B5EF4-FFF2-40B4-BE49-F238E27FC236}">
                <a16:creationId xmlns:a16="http://schemas.microsoft.com/office/drawing/2014/main" id="{1E40A65A-AC20-47EC-A4B1-94825DDBDD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21005" y="8999243"/>
            <a:ext cx="2549513" cy="1274757"/>
          </a:xfrm>
          <a:prstGeom prst="rect">
            <a:avLst/>
          </a:prstGeom>
        </p:spPr>
      </p:pic>
      <p:pic>
        <p:nvPicPr>
          <p:cNvPr id="8" name="Picture 7">
            <a:extLst>
              <a:ext uri="{FF2B5EF4-FFF2-40B4-BE49-F238E27FC236}">
                <a16:creationId xmlns:a16="http://schemas.microsoft.com/office/drawing/2014/main" id="{C9C1F891-4D82-4215-85D3-356847A4532C}"/>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b="33639"/>
          <a:stretch/>
        </p:blipFill>
        <p:spPr>
          <a:xfrm>
            <a:off x="20278910" y="8835093"/>
            <a:ext cx="3471960" cy="1380039"/>
          </a:xfrm>
          <a:prstGeom prst="rect">
            <a:avLst/>
          </a:prstGeom>
        </p:spPr>
      </p:pic>
    </p:spTree>
    <p:extLst>
      <p:ext uri="{BB962C8B-B14F-4D97-AF65-F5344CB8AC3E}">
        <p14:creationId xmlns:p14="http://schemas.microsoft.com/office/powerpoint/2010/main" val="1831111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4401990-23CA-574C-977B-B9140345BFB7}"/>
              </a:ext>
            </a:extLst>
          </p:cNvPr>
          <p:cNvSpPr txBox="1"/>
          <p:nvPr/>
        </p:nvSpPr>
        <p:spPr>
          <a:xfrm>
            <a:off x="1264839" y="4318763"/>
            <a:ext cx="12517120" cy="830997"/>
          </a:xfrm>
          <a:prstGeom prst="rect">
            <a:avLst/>
          </a:prstGeom>
          <a:noFill/>
        </p:spPr>
        <p:txBody>
          <a:bodyPr wrap="square" rtlCol="0">
            <a:spAutoFit/>
          </a:bodyPr>
          <a:lstStyle/>
          <a:p>
            <a:r>
              <a:rPr lang="en-US" sz="4800" dirty="0">
                <a:solidFill>
                  <a:schemeClr val="tx1">
                    <a:lumMod val="65000"/>
                    <a:lumOff val="35000"/>
                  </a:schemeClr>
                </a:solidFill>
                <a:cs typeface="Arial"/>
              </a:rPr>
              <a:t>Work Experience</a:t>
            </a:r>
          </a:p>
        </p:txBody>
      </p:sp>
      <p:sp>
        <p:nvSpPr>
          <p:cNvPr id="12" name="Rectangle 11"/>
          <p:cNvSpPr/>
          <p:nvPr/>
        </p:nvSpPr>
        <p:spPr>
          <a:xfrm>
            <a:off x="14725875" y="5366127"/>
            <a:ext cx="8957563" cy="6156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43843" lvl="2" indent="609608">
              <a:spcAft>
                <a:spcPts val="1600"/>
              </a:spcAft>
              <a:buClr>
                <a:schemeClr val="bg2">
                  <a:lumMod val="50000"/>
                </a:schemeClr>
              </a:buClr>
              <a:buFont typeface="Arial" panose="020B0604020202020204" pitchFamily="34" charset="0"/>
              <a:buChar char="•"/>
            </a:pPr>
            <a:r>
              <a:rPr lang="en-US" sz="4267" dirty="0">
                <a:solidFill>
                  <a:schemeClr val="tx1">
                    <a:lumMod val="65000"/>
                    <a:lumOff val="35000"/>
                  </a:schemeClr>
                </a:solidFill>
                <a:cs typeface="Arial" panose="020B0604020202020204" pitchFamily="34" charset="0"/>
              </a:rPr>
              <a:t>Region Director (2012-2016)</a:t>
            </a:r>
          </a:p>
          <a:p>
            <a:pPr marL="243843" lvl="2" indent="609608">
              <a:spcAft>
                <a:spcPts val="1600"/>
              </a:spcAft>
              <a:buClr>
                <a:schemeClr val="bg2">
                  <a:lumMod val="50000"/>
                </a:schemeClr>
              </a:buClr>
              <a:buFont typeface="Arial" panose="020B0604020202020204" pitchFamily="34" charset="0"/>
              <a:buChar char="•"/>
            </a:pPr>
            <a:r>
              <a:rPr lang="en-US" sz="4267" dirty="0">
                <a:solidFill>
                  <a:schemeClr val="tx1">
                    <a:lumMod val="65000"/>
                    <a:lumOff val="35000"/>
                  </a:schemeClr>
                </a:solidFill>
                <a:cs typeface="Arial" panose="020B0604020202020204" pitchFamily="34" charset="0"/>
              </a:rPr>
              <a:t>Secretary (2016-2020)</a:t>
            </a:r>
          </a:p>
          <a:p>
            <a:pPr marL="243843" lvl="2" indent="609608">
              <a:spcAft>
                <a:spcPts val="1600"/>
              </a:spcAft>
              <a:buClr>
                <a:schemeClr val="bg2">
                  <a:lumMod val="50000"/>
                </a:schemeClr>
              </a:buClr>
              <a:buFont typeface="Arial" panose="020B0604020202020204" pitchFamily="34" charset="0"/>
              <a:buChar char="•"/>
            </a:pPr>
            <a:r>
              <a:rPr lang="en-US" sz="4267" dirty="0">
                <a:solidFill>
                  <a:schemeClr val="tx1">
                    <a:lumMod val="65000"/>
                    <a:lumOff val="35000"/>
                  </a:schemeClr>
                </a:solidFill>
                <a:cs typeface="Arial" panose="020B0604020202020204" pitchFamily="34" charset="0"/>
              </a:rPr>
              <a:t>President-Elect (2020-2022)</a:t>
            </a:r>
          </a:p>
          <a:p>
            <a:pPr marL="243843" lvl="2" indent="609608">
              <a:spcAft>
                <a:spcPts val="1600"/>
              </a:spcAft>
              <a:buClr>
                <a:schemeClr val="bg2">
                  <a:lumMod val="50000"/>
                </a:schemeClr>
              </a:buClr>
              <a:buFont typeface="Arial" panose="020B0604020202020204" pitchFamily="34" charset="0"/>
              <a:buChar char="•"/>
            </a:pPr>
            <a:r>
              <a:rPr lang="en-US" sz="4267" dirty="0">
                <a:solidFill>
                  <a:schemeClr val="tx1">
                    <a:lumMod val="65000"/>
                    <a:lumOff val="35000"/>
                  </a:schemeClr>
                </a:solidFill>
                <a:cs typeface="Arial" panose="020B0604020202020204" pitchFamily="34" charset="0"/>
              </a:rPr>
              <a:t>President (2022-2024)</a:t>
            </a:r>
          </a:p>
          <a:p>
            <a:pPr marL="243843" lvl="1" indent="609608">
              <a:spcAft>
                <a:spcPts val="1600"/>
              </a:spcAft>
              <a:buClr>
                <a:schemeClr val="bg2">
                  <a:lumMod val="50000"/>
                </a:schemeClr>
              </a:buClr>
              <a:buFont typeface="Arial" panose="020B0604020202020204" pitchFamily="34" charset="0"/>
              <a:buChar char="•"/>
            </a:pPr>
            <a:r>
              <a:rPr lang="en-US" sz="4267" dirty="0">
                <a:solidFill>
                  <a:schemeClr val="tx1">
                    <a:lumMod val="65000"/>
                    <a:lumOff val="35000"/>
                  </a:schemeClr>
                </a:solidFill>
                <a:cs typeface="Arial" panose="020B0604020202020204" pitchFamily="34" charset="0"/>
              </a:rPr>
              <a:t>Chair, Intelligent Building Standards</a:t>
            </a:r>
          </a:p>
        </p:txBody>
      </p:sp>
      <p:sp>
        <p:nvSpPr>
          <p:cNvPr id="13" name="Rectangle 12"/>
          <p:cNvSpPr/>
          <p:nvPr/>
        </p:nvSpPr>
        <p:spPr>
          <a:xfrm>
            <a:off x="700562" y="5366127"/>
            <a:ext cx="11223435" cy="6156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chemeClr val="tx1">
                  <a:lumMod val="65000"/>
                  <a:lumOff val="35000"/>
                </a:schemeClr>
              </a:solidFill>
            </a:endParaRPr>
          </a:p>
        </p:txBody>
      </p:sp>
      <p:pic>
        <p:nvPicPr>
          <p:cNvPr id="10" name="Picture 9">
            <a:extLst>
              <a:ext uri="{FF2B5EF4-FFF2-40B4-BE49-F238E27FC236}">
                <a16:creationId xmlns:a16="http://schemas.microsoft.com/office/drawing/2014/main" id="{FDB6D0F6-4206-4C7B-9D2D-991B6E29DC4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33639"/>
          <a:stretch/>
        </p:blipFill>
        <p:spPr>
          <a:xfrm>
            <a:off x="20730092" y="12129221"/>
            <a:ext cx="2953346" cy="1273923"/>
          </a:xfrm>
          <a:prstGeom prst="rect">
            <a:avLst/>
          </a:prstGeom>
        </p:spPr>
      </p:pic>
      <p:sp>
        <p:nvSpPr>
          <p:cNvPr id="11" name="TextBox 10">
            <a:extLst>
              <a:ext uri="{FF2B5EF4-FFF2-40B4-BE49-F238E27FC236}">
                <a16:creationId xmlns:a16="http://schemas.microsoft.com/office/drawing/2014/main" id="{840E30E7-1171-467F-99A7-92D7381D817B}"/>
              </a:ext>
            </a:extLst>
          </p:cNvPr>
          <p:cNvSpPr txBox="1"/>
          <p:nvPr/>
        </p:nvSpPr>
        <p:spPr>
          <a:xfrm>
            <a:off x="1162386" y="6143671"/>
            <a:ext cx="7758590" cy="6391173"/>
          </a:xfrm>
          <a:prstGeom prst="rect">
            <a:avLst/>
          </a:prstGeom>
          <a:noFill/>
        </p:spPr>
        <p:txBody>
          <a:bodyPr wrap="square" rtlCol="0">
            <a:spAutoFit/>
          </a:bodyPr>
          <a:lstStyle/>
          <a:p>
            <a:pPr lvl="1" indent="-609608">
              <a:spcBef>
                <a:spcPts val="1600"/>
              </a:spcBef>
              <a:buClr>
                <a:schemeClr val="bg2">
                  <a:lumMod val="50000"/>
                </a:schemeClr>
              </a:buClr>
              <a:buFont typeface="Arial" panose="020B0604020202020204" pitchFamily="34" charset="0"/>
              <a:buChar char="•"/>
            </a:pPr>
            <a:r>
              <a:rPr lang="en-US" sz="4267" dirty="0">
                <a:solidFill>
                  <a:schemeClr val="tx1">
                    <a:lumMod val="65000"/>
                    <a:lumOff val="35000"/>
                  </a:schemeClr>
                </a:solidFill>
                <a:cs typeface="Arial" panose="020B0604020202020204" pitchFamily="34" charset="0"/>
              </a:rPr>
              <a:t>ICT Consulting</a:t>
            </a:r>
          </a:p>
          <a:p>
            <a:pPr marL="640080" lvl="1" indent="-609608">
              <a:spcBef>
                <a:spcPts val="1600"/>
              </a:spcBef>
              <a:buClr>
                <a:schemeClr val="bg2">
                  <a:lumMod val="50000"/>
                </a:schemeClr>
              </a:buClr>
              <a:buFont typeface="Arial" panose="020B0604020202020204" pitchFamily="34" charset="0"/>
              <a:buChar char="•"/>
            </a:pPr>
            <a:r>
              <a:rPr lang="en-US" sz="4267" dirty="0">
                <a:solidFill>
                  <a:schemeClr val="tx1">
                    <a:lumMod val="65000"/>
                    <a:lumOff val="35000"/>
                  </a:schemeClr>
                </a:solidFill>
                <a:cs typeface="Arial" panose="020B0604020202020204" pitchFamily="34" charset="0"/>
              </a:rPr>
              <a:t>Technical Writer (ICT and    Electrical)</a:t>
            </a:r>
          </a:p>
          <a:p>
            <a:pPr lvl="1" indent="-609608">
              <a:spcBef>
                <a:spcPts val="1600"/>
              </a:spcBef>
              <a:buClr>
                <a:schemeClr val="bg2">
                  <a:lumMod val="50000"/>
                </a:schemeClr>
              </a:buClr>
              <a:buFont typeface="Arial" panose="020B0604020202020204" pitchFamily="34" charset="0"/>
              <a:buChar char="•"/>
            </a:pPr>
            <a:r>
              <a:rPr lang="en-US" sz="4267" dirty="0">
                <a:solidFill>
                  <a:schemeClr val="tx1">
                    <a:lumMod val="65000"/>
                    <a:lumOff val="35000"/>
                  </a:schemeClr>
                </a:solidFill>
                <a:cs typeface="Arial" panose="020B0604020202020204" pitchFamily="34" charset="0"/>
              </a:rPr>
              <a:t>Contractor Training</a:t>
            </a:r>
          </a:p>
          <a:p>
            <a:pPr lvl="1" indent="-609608">
              <a:spcBef>
                <a:spcPts val="1600"/>
              </a:spcBef>
              <a:buClr>
                <a:schemeClr val="bg2">
                  <a:lumMod val="50000"/>
                </a:schemeClr>
              </a:buClr>
              <a:buFont typeface="Arial" panose="020B0604020202020204" pitchFamily="34" charset="0"/>
              <a:buChar char="•"/>
            </a:pPr>
            <a:r>
              <a:rPr lang="en-US" sz="4267" dirty="0">
                <a:solidFill>
                  <a:schemeClr val="tx1">
                    <a:lumMod val="65000"/>
                    <a:lumOff val="35000"/>
                  </a:schemeClr>
                </a:solidFill>
                <a:cs typeface="Arial" panose="020B0604020202020204" pitchFamily="34" charset="0"/>
              </a:rPr>
              <a:t>Technical Support</a:t>
            </a:r>
          </a:p>
          <a:p>
            <a:pPr lvl="1" indent="-609608">
              <a:spcBef>
                <a:spcPts val="1600"/>
              </a:spcBef>
              <a:buClr>
                <a:schemeClr val="bg2">
                  <a:lumMod val="50000"/>
                </a:schemeClr>
              </a:buClr>
              <a:buFont typeface="Arial" panose="020B0604020202020204" pitchFamily="34" charset="0"/>
              <a:buChar char="•"/>
            </a:pPr>
            <a:r>
              <a:rPr lang="en-US" sz="4267" dirty="0">
                <a:solidFill>
                  <a:schemeClr val="tx1">
                    <a:lumMod val="65000"/>
                    <a:lumOff val="35000"/>
                  </a:schemeClr>
                </a:solidFill>
                <a:cs typeface="Arial" panose="020B0604020202020204" pitchFamily="34" charset="0"/>
              </a:rPr>
              <a:t>Presenter (BICSI, ASIS, IEC)</a:t>
            </a:r>
          </a:p>
          <a:p>
            <a:pPr lvl="1" indent="-609608">
              <a:spcBef>
                <a:spcPts val="1600"/>
              </a:spcBef>
              <a:buFont typeface="Arial" panose="020B0604020202020204" pitchFamily="34" charset="0"/>
              <a:buChar char="•"/>
            </a:pPr>
            <a:endParaRPr lang="en-US" sz="4267" dirty="0">
              <a:solidFill>
                <a:schemeClr val="tx1">
                  <a:lumMod val="65000"/>
                  <a:lumOff val="35000"/>
                </a:schemeClr>
              </a:solidFill>
              <a:cs typeface="Arial" panose="020B0604020202020204" pitchFamily="34" charset="0"/>
            </a:endParaRPr>
          </a:p>
          <a:p>
            <a:pPr>
              <a:lnSpc>
                <a:spcPct val="120000"/>
              </a:lnSpc>
            </a:pPr>
            <a:endParaRPr lang="en-US" sz="4000" dirty="0">
              <a:solidFill>
                <a:schemeClr val="tx1">
                  <a:lumMod val="65000"/>
                  <a:lumOff val="35000"/>
                </a:schemeClr>
              </a:solidFill>
              <a:cs typeface="Arial"/>
            </a:endParaRPr>
          </a:p>
        </p:txBody>
      </p:sp>
      <p:sp>
        <p:nvSpPr>
          <p:cNvPr id="16" name="TextBox 15">
            <a:extLst>
              <a:ext uri="{FF2B5EF4-FFF2-40B4-BE49-F238E27FC236}">
                <a16:creationId xmlns:a16="http://schemas.microsoft.com/office/drawing/2014/main" id="{42E8E5F0-8FFC-4935-B134-48EF27BBB21B}"/>
              </a:ext>
            </a:extLst>
          </p:cNvPr>
          <p:cNvSpPr txBox="1"/>
          <p:nvPr/>
        </p:nvSpPr>
        <p:spPr>
          <a:xfrm>
            <a:off x="15393663" y="4318763"/>
            <a:ext cx="9390355" cy="830997"/>
          </a:xfrm>
          <a:prstGeom prst="rect">
            <a:avLst/>
          </a:prstGeom>
          <a:noFill/>
        </p:spPr>
        <p:txBody>
          <a:bodyPr wrap="square" rtlCol="0">
            <a:spAutoFit/>
          </a:bodyPr>
          <a:lstStyle/>
          <a:p>
            <a:r>
              <a:rPr lang="en-US" sz="4800" dirty="0">
                <a:solidFill>
                  <a:schemeClr val="tx1">
                    <a:lumMod val="65000"/>
                    <a:lumOff val="35000"/>
                  </a:schemeClr>
                </a:solidFill>
                <a:cs typeface="Arial" panose="020B0604020202020204" pitchFamily="34" charset="0"/>
              </a:rPr>
              <a:t>BICSI</a:t>
            </a:r>
          </a:p>
        </p:txBody>
      </p:sp>
      <p:sp>
        <p:nvSpPr>
          <p:cNvPr id="14" name="Title 1">
            <a:extLst>
              <a:ext uri="{FF2B5EF4-FFF2-40B4-BE49-F238E27FC236}">
                <a16:creationId xmlns:a16="http://schemas.microsoft.com/office/drawing/2014/main" id="{7329172E-47CE-4682-B337-0E77444E6E50}"/>
              </a:ext>
            </a:extLst>
          </p:cNvPr>
          <p:cNvSpPr>
            <a:spLocks noGrp="1"/>
          </p:cNvSpPr>
          <p:nvPr>
            <p:ph type="title"/>
          </p:nvPr>
        </p:nvSpPr>
        <p:spPr>
          <a:xfrm>
            <a:off x="1162386" y="1181154"/>
            <a:ext cx="22059232" cy="1976664"/>
          </a:xfrm>
        </p:spPr>
        <p:txBody>
          <a:bodyPr/>
          <a:lstStyle/>
          <a:p>
            <a:r>
              <a:rPr lang="en-US" dirty="0"/>
              <a:t>Speaker bio:  Carol Everett </a:t>
            </a:r>
            <a:r>
              <a:rPr lang="en-US" dirty="0" err="1"/>
              <a:t>oliver</a:t>
            </a:r>
            <a:r>
              <a:rPr lang="en-US" dirty="0"/>
              <a:t>, </a:t>
            </a:r>
            <a:r>
              <a:rPr lang="en-US" dirty="0" err="1"/>
              <a:t>rcdd</a:t>
            </a:r>
            <a:r>
              <a:rPr lang="en-US" dirty="0"/>
              <a:t>, </a:t>
            </a:r>
            <a:r>
              <a:rPr lang="en-US" dirty="0" err="1"/>
              <a:t>ess</a:t>
            </a:r>
            <a:r>
              <a:rPr lang="en-US" dirty="0"/>
              <a:t>, </a:t>
            </a:r>
            <a:r>
              <a:rPr lang="en-US" dirty="0" err="1"/>
              <a:t>dcdc</a:t>
            </a:r>
            <a:endParaRPr lang="en-US" dirty="0"/>
          </a:p>
        </p:txBody>
      </p:sp>
      <p:pic>
        <p:nvPicPr>
          <p:cNvPr id="4" name="Picture 3">
            <a:extLst>
              <a:ext uri="{FF2B5EF4-FFF2-40B4-BE49-F238E27FC236}">
                <a16:creationId xmlns:a16="http://schemas.microsoft.com/office/drawing/2014/main" id="{9539B1B3-97A3-4BB6-B15C-9B446A3652F6}"/>
              </a:ext>
            </a:extLst>
          </p:cNvPr>
          <p:cNvPicPr>
            <a:picLocks noChangeAspect="1"/>
          </p:cNvPicPr>
          <p:nvPr/>
        </p:nvPicPr>
        <p:blipFill rotWithShape="1">
          <a:blip r:embed="rId4">
            <a:extLst>
              <a:ext uri="{28A0092B-C50C-407E-A947-70E740481C1C}">
                <a14:useLocalDpi xmlns:a14="http://schemas.microsoft.com/office/drawing/2010/main" val="0"/>
              </a:ext>
            </a:extLst>
          </a:blip>
          <a:srcRect l="15852" r="16556"/>
          <a:stretch/>
        </p:blipFill>
        <p:spPr>
          <a:xfrm>
            <a:off x="9122118" y="5335167"/>
            <a:ext cx="5603757" cy="6217920"/>
          </a:xfrm>
          <a:prstGeom prst="rect">
            <a:avLst/>
          </a:prstGeom>
        </p:spPr>
      </p:pic>
      <p:pic>
        <p:nvPicPr>
          <p:cNvPr id="17" name="Picture 16">
            <a:extLst>
              <a:ext uri="{FF2B5EF4-FFF2-40B4-BE49-F238E27FC236}">
                <a16:creationId xmlns:a16="http://schemas.microsoft.com/office/drawing/2014/main" id="{2CE65296-A6D9-4D0D-895D-299F4631CD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244" y="12332237"/>
            <a:ext cx="1960301" cy="980151"/>
          </a:xfrm>
          <a:prstGeom prst="rect">
            <a:avLst/>
          </a:prstGeom>
        </p:spPr>
      </p:pic>
    </p:spTree>
    <p:extLst>
      <p:ext uri="{BB962C8B-B14F-4D97-AF65-F5344CB8AC3E}">
        <p14:creationId xmlns:p14="http://schemas.microsoft.com/office/powerpoint/2010/main" val="449160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A758F-8708-4D84-8685-428E36F0CF79}"/>
              </a:ext>
            </a:extLst>
          </p:cNvPr>
          <p:cNvSpPr>
            <a:spLocks noGrp="1"/>
          </p:cNvSpPr>
          <p:nvPr>
            <p:ph type="title"/>
          </p:nvPr>
        </p:nvSpPr>
        <p:spPr>
          <a:xfrm>
            <a:off x="1162386" y="1181154"/>
            <a:ext cx="22059232" cy="1976664"/>
          </a:xfrm>
        </p:spPr>
        <p:txBody>
          <a:bodyPr/>
          <a:lstStyle/>
          <a:p>
            <a:r>
              <a:rPr lang="en-US" dirty="0"/>
              <a:t>Electrical vs. low voltage - </a:t>
            </a:r>
            <a:r>
              <a:rPr lang="en-US" dirty="0" err="1"/>
              <a:t>siMILAR</a:t>
            </a:r>
            <a:r>
              <a:rPr lang="en-US" dirty="0"/>
              <a:t>, YET DIFFERENT</a:t>
            </a:r>
          </a:p>
        </p:txBody>
      </p:sp>
      <p:pic>
        <p:nvPicPr>
          <p:cNvPr id="5" name="EB_POWERCON_HORZ_BLUE.png" descr="EB_POWERCON_HORZ_BLUE.png">
            <a:extLst>
              <a:ext uri="{FF2B5EF4-FFF2-40B4-BE49-F238E27FC236}">
                <a16:creationId xmlns:a16="http://schemas.microsoft.com/office/drawing/2014/main" id="{FF48D114-67DD-4403-A752-A88E9C06A5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088" y="12381571"/>
            <a:ext cx="5874810" cy="800626"/>
          </a:xfrm>
          <a:prstGeom prst="rect">
            <a:avLst/>
          </a:prstGeom>
          <a:ln w="12700">
            <a:miter lim="400000"/>
          </a:ln>
        </p:spPr>
      </p:pic>
      <p:pic>
        <p:nvPicPr>
          <p:cNvPr id="6" name="Picture 5">
            <a:extLst>
              <a:ext uri="{FF2B5EF4-FFF2-40B4-BE49-F238E27FC236}">
                <a16:creationId xmlns:a16="http://schemas.microsoft.com/office/drawing/2014/main" id="{999274E9-A526-4DCC-A5EB-554D102FE4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89483" y="12401722"/>
            <a:ext cx="1884551" cy="942276"/>
          </a:xfrm>
          <a:prstGeom prst="rect">
            <a:avLst/>
          </a:prstGeom>
        </p:spPr>
      </p:pic>
      <p:pic>
        <p:nvPicPr>
          <p:cNvPr id="12" name="Picture 11">
            <a:extLst>
              <a:ext uri="{FF2B5EF4-FFF2-40B4-BE49-F238E27FC236}">
                <a16:creationId xmlns:a16="http://schemas.microsoft.com/office/drawing/2014/main" id="{1B93726F-C0C7-4CC3-A9ED-F14CF4129F5A}"/>
              </a:ext>
            </a:extLst>
          </p:cNvPr>
          <p:cNvPicPr>
            <a:picLocks noChangeAspect="1"/>
          </p:cNvPicPr>
          <p:nvPr/>
        </p:nvPicPr>
        <p:blipFill rotWithShape="1">
          <a:blip r:embed="rId4">
            <a:extLst>
              <a:ext uri="{28A0092B-C50C-407E-A947-70E740481C1C}">
                <a14:useLocalDpi xmlns:a14="http://schemas.microsoft.com/office/drawing/2010/main" val="0"/>
              </a:ext>
            </a:extLst>
          </a:blip>
          <a:srcRect r="18052"/>
          <a:stretch/>
        </p:blipFill>
        <p:spPr>
          <a:xfrm>
            <a:off x="2782908" y="5148930"/>
            <a:ext cx="8267021" cy="6610354"/>
          </a:xfrm>
          <a:prstGeom prst="rect">
            <a:avLst/>
          </a:prstGeom>
        </p:spPr>
      </p:pic>
      <p:sp>
        <p:nvSpPr>
          <p:cNvPr id="16" name="TextBox 15">
            <a:extLst>
              <a:ext uri="{FF2B5EF4-FFF2-40B4-BE49-F238E27FC236}">
                <a16:creationId xmlns:a16="http://schemas.microsoft.com/office/drawing/2014/main" id="{4073E5A2-E261-4693-90C0-046F107746A5}"/>
              </a:ext>
            </a:extLst>
          </p:cNvPr>
          <p:cNvSpPr txBox="1"/>
          <p:nvPr/>
        </p:nvSpPr>
        <p:spPr>
          <a:xfrm>
            <a:off x="3222027" y="4133267"/>
            <a:ext cx="7334699" cy="1015663"/>
          </a:xfrm>
          <a:prstGeom prst="rect">
            <a:avLst/>
          </a:prstGeom>
          <a:noFill/>
        </p:spPr>
        <p:txBody>
          <a:bodyPr wrap="square" rtlCol="0">
            <a:spAutoFit/>
          </a:bodyPr>
          <a:lstStyle/>
          <a:p>
            <a:pPr algn="r"/>
            <a:r>
              <a:rPr lang="en-US" sz="6000" dirty="0">
                <a:solidFill>
                  <a:schemeClr val="accent1">
                    <a:lumMod val="75000"/>
                  </a:schemeClr>
                </a:solidFill>
                <a:latin typeface="+mj-lt"/>
              </a:rPr>
              <a:t>Electrical Contractors</a:t>
            </a:r>
          </a:p>
        </p:txBody>
      </p:sp>
      <p:sp>
        <p:nvSpPr>
          <p:cNvPr id="17" name="TextBox 16">
            <a:extLst>
              <a:ext uri="{FF2B5EF4-FFF2-40B4-BE49-F238E27FC236}">
                <a16:creationId xmlns:a16="http://schemas.microsoft.com/office/drawing/2014/main" id="{C611019C-BE90-4DE9-808B-DF6C78A0C329}"/>
              </a:ext>
            </a:extLst>
          </p:cNvPr>
          <p:cNvSpPr txBox="1"/>
          <p:nvPr/>
        </p:nvSpPr>
        <p:spPr>
          <a:xfrm>
            <a:off x="13827276" y="4118901"/>
            <a:ext cx="9222058" cy="1015663"/>
          </a:xfrm>
          <a:prstGeom prst="rect">
            <a:avLst/>
          </a:prstGeom>
          <a:noFill/>
        </p:spPr>
        <p:txBody>
          <a:bodyPr wrap="square" rtlCol="0">
            <a:spAutoFit/>
          </a:bodyPr>
          <a:lstStyle/>
          <a:p>
            <a:pPr algn="r"/>
            <a:r>
              <a:rPr lang="en-US" sz="6000" dirty="0">
                <a:solidFill>
                  <a:schemeClr val="accent1">
                    <a:lumMod val="75000"/>
                  </a:schemeClr>
                </a:solidFill>
                <a:latin typeface="+mj-lt"/>
              </a:rPr>
              <a:t>Low-Voltage Contractors</a:t>
            </a:r>
          </a:p>
        </p:txBody>
      </p:sp>
      <p:pic>
        <p:nvPicPr>
          <p:cNvPr id="13" name="Picture 12">
            <a:extLst>
              <a:ext uri="{FF2B5EF4-FFF2-40B4-BE49-F238E27FC236}">
                <a16:creationId xmlns:a16="http://schemas.microsoft.com/office/drawing/2014/main" id="{3E4DE275-92A9-4989-8C20-75E2CB56F2D8}"/>
              </a:ext>
            </a:extLst>
          </p:cNvPr>
          <p:cNvPicPr>
            <a:picLocks noChangeAspect="1"/>
          </p:cNvPicPr>
          <p:nvPr/>
        </p:nvPicPr>
        <p:blipFill rotWithShape="1">
          <a:blip r:embed="rId5">
            <a:extLst>
              <a:ext uri="{28A0092B-C50C-407E-A947-70E740481C1C}">
                <a14:useLocalDpi xmlns:a14="http://schemas.microsoft.com/office/drawing/2010/main" val="0"/>
              </a:ext>
            </a:extLst>
          </a:blip>
          <a:srcRect b="8874"/>
          <a:stretch/>
        </p:blipFill>
        <p:spPr>
          <a:xfrm>
            <a:off x="14808821" y="5201526"/>
            <a:ext cx="8028878" cy="6562316"/>
          </a:xfrm>
          <a:prstGeom prst="rect">
            <a:avLst/>
          </a:prstGeom>
        </p:spPr>
      </p:pic>
      <p:pic>
        <p:nvPicPr>
          <p:cNvPr id="18" name="Picture 17">
            <a:extLst>
              <a:ext uri="{FF2B5EF4-FFF2-40B4-BE49-F238E27FC236}">
                <a16:creationId xmlns:a16="http://schemas.microsoft.com/office/drawing/2014/main" id="{B51BE8CB-228D-45B9-B7ED-EDDF6BC682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51198" y="2740875"/>
            <a:ext cx="6934200" cy="11220450"/>
          </a:xfrm>
          <a:prstGeom prst="rect">
            <a:avLst/>
          </a:prstGeom>
        </p:spPr>
      </p:pic>
    </p:spTree>
    <p:extLst>
      <p:ext uri="{BB962C8B-B14F-4D97-AF65-F5344CB8AC3E}">
        <p14:creationId xmlns:p14="http://schemas.microsoft.com/office/powerpoint/2010/main" val="903162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A758F-8708-4D84-8685-428E36F0CF79}"/>
              </a:ext>
            </a:extLst>
          </p:cNvPr>
          <p:cNvSpPr>
            <a:spLocks noGrp="1"/>
          </p:cNvSpPr>
          <p:nvPr>
            <p:ph type="title"/>
          </p:nvPr>
        </p:nvSpPr>
        <p:spPr>
          <a:xfrm>
            <a:off x="1162386" y="1181154"/>
            <a:ext cx="22059232" cy="1976664"/>
          </a:xfrm>
        </p:spPr>
        <p:txBody>
          <a:bodyPr/>
          <a:lstStyle/>
          <a:p>
            <a:r>
              <a:rPr lang="en-US" dirty="0"/>
              <a:t>SIMILAR, Yet different</a:t>
            </a:r>
          </a:p>
        </p:txBody>
      </p:sp>
      <p:pic>
        <p:nvPicPr>
          <p:cNvPr id="5" name="EB_POWERCON_HORZ_BLUE.png" descr="EB_POWERCON_HORZ_BLUE.png">
            <a:extLst>
              <a:ext uri="{FF2B5EF4-FFF2-40B4-BE49-F238E27FC236}">
                <a16:creationId xmlns:a16="http://schemas.microsoft.com/office/drawing/2014/main" id="{FF48D114-67DD-4403-A752-A88E9C06A5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088" y="12381571"/>
            <a:ext cx="5874810" cy="800626"/>
          </a:xfrm>
          <a:prstGeom prst="rect">
            <a:avLst/>
          </a:prstGeom>
          <a:ln w="12700">
            <a:miter lim="400000"/>
          </a:ln>
        </p:spPr>
      </p:pic>
      <p:sp>
        <p:nvSpPr>
          <p:cNvPr id="16" name="TextBox 15">
            <a:extLst>
              <a:ext uri="{FF2B5EF4-FFF2-40B4-BE49-F238E27FC236}">
                <a16:creationId xmlns:a16="http://schemas.microsoft.com/office/drawing/2014/main" id="{4073E5A2-E261-4693-90C0-046F107746A5}"/>
              </a:ext>
            </a:extLst>
          </p:cNvPr>
          <p:cNvSpPr txBox="1"/>
          <p:nvPr/>
        </p:nvSpPr>
        <p:spPr>
          <a:xfrm>
            <a:off x="3355983" y="4189932"/>
            <a:ext cx="4193735" cy="1015663"/>
          </a:xfrm>
          <a:prstGeom prst="rect">
            <a:avLst/>
          </a:prstGeom>
          <a:noFill/>
        </p:spPr>
        <p:txBody>
          <a:bodyPr wrap="square" rtlCol="0">
            <a:spAutoFit/>
          </a:bodyPr>
          <a:lstStyle/>
          <a:p>
            <a:pPr algn="r"/>
            <a:r>
              <a:rPr lang="en-US" sz="6000" dirty="0">
                <a:solidFill>
                  <a:schemeClr val="accent1">
                    <a:lumMod val="75000"/>
                  </a:schemeClr>
                </a:solidFill>
                <a:latin typeface="+mj-lt"/>
              </a:rPr>
              <a:t>Electrical</a:t>
            </a:r>
          </a:p>
        </p:txBody>
      </p:sp>
      <p:sp>
        <p:nvSpPr>
          <p:cNvPr id="17" name="TextBox 16">
            <a:extLst>
              <a:ext uri="{FF2B5EF4-FFF2-40B4-BE49-F238E27FC236}">
                <a16:creationId xmlns:a16="http://schemas.microsoft.com/office/drawing/2014/main" id="{C611019C-BE90-4DE9-808B-DF6C78A0C329}"/>
              </a:ext>
            </a:extLst>
          </p:cNvPr>
          <p:cNvSpPr txBox="1"/>
          <p:nvPr/>
        </p:nvSpPr>
        <p:spPr>
          <a:xfrm>
            <a:off x="16618227" y="4160895"/>
            <a:ext cx="4807355" cy="1015663"/>
          </a:xfrm>
          <a:prstGeom prst="rect">
            <a:avLst/>
          </a:prstGeom>
          <a:noFill/>
        </p:spPr>
        <p:txBody>
          <a:bodyPr wrap="square" rtlCol="0">
            <a:spAutoFit/>
          </a:bodyPr>
          <a:lstStyle/>
          <a:p>
            <a:pPr algn="r"/>
            <a:r>
              <a:rPr lang="en-US" sz="6000" dirty="0">
                <a:solidFill>
                  <a:schemeClr val="accent1">
                    <a:lumMod val="75000"/>
                  </a:schemeClr>
                </a:solidFill>
                <a:latin typeface="+mj-lt"/>
              </a:rPr>
              <a:t>Low-Voltage</a:t>
            </a:r>
          </a:p>
        </p:txBody>
      </p:sp>
      <p:pic>
        <p:nvPicPr>
          <p:cNvPr id="13" name="Picture 12">
            <a:extLst>
              <a:ext uri="{FF2B5EF4-FFF2-40B4-BE49-F238E27FC236}">
                <a16:creationId xmlns:a16="http://schemas.microsoft.com/office/drawing/2014/main" id="{446FCE15-87DA-4DE0-8A7C-BA208DE6FC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53113" y="5512538"/>
            <a:ext cx="3813442" cy="6142262"/>
          </a:xfrm>
          <a:prstGeom prst="rect">
            <a:avLst/>
          </a:prstGeom>
        </p:spPr>
      </p:pic>
      <p:pic>
        <p:nvPicPr>
          <p:cNvPr id="18" name="Picture 17">
            <a:extLst>
              <a:ext uri="{FF2B5EF4-FFF2-40B4-BE49-F238E27FC236}">
                <a16:creationId xmlns:a16="http://schemas.microsoft.com/office/drawing/2014/main" id="{F60250C7-B48D-436D-A137-A2A9435568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6641" y="5512538"/>
            <a:ext cx="6235514" cy="6235514"/>
          </a:xfrm>
          <a:prstGeom prst="rect">
            <a:avLst/>
          </a:prstGeom>
        </p:spPr>
      </p:pic>
      <p:pic>
        <p:nvPicPr>
          <p:cNvPr id="20" name="Picture 19">
            <a:extLst>
              <a:ext uri="{FF2B5EF4-FFF2-40B4-BE49-F238E27FC236}">
                <a16:creationId xmlns:a16="http://schemas.microsoft.com/office/drawing/2014/main" id="{482BC07D-3E07-4328-9DD5-F1D0D10C0D6E}"/>
              </a:ext>
            </a:extLst>
          </p:cNvPr>
          <p:cNvPicPr>
            <a:picLocks noChangeAspect="1"/>
          </p:cNvPicPr>
          <p:nvPr/>
        </p:nvPicPr>
        <p:blipFill rotWithShape="1">
          <a:blip r:embed="rId5">
            <a:extLst>
              <a:ext uri="{28A0092B-C50C-407E-A947-70E740481C1C}">
                <a14:useLocalDpi xmlns:a14="http://schemas.microsoft.com/office/drawing/2010/main" val="0"/>
              </a:ext>
            </a:extLst>
          </a:blip>
          <a:srcRect l="64405" t="33473" r="16368" b="53116"/>
          <a:stretch/>
        </p:blipFill>
        <p:spPr>
          <a:xfrm>
            <a:off x="10145483" y="9107190"/>
            <a:ext cx="4870071" cy="2547610"/>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4A934403-2A0F-454A-BD5E-A1411D69A6A4}"/>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452895" y="4879420"/>
            <a:ext cx="5679477" cy="3549676"/>
          </a:xfrm>
          <a:prstGeom prst="rect">
            <a:avLst/>
          </a:prstGeom>
        </p:spPr>
      </p:pic>
      <p:pic>
        <p:nvPicPr>
          <p:cNvPr id="25" name="Picture 24">
            <a:extLst>
              <a:ext uri="{FF2B5EF4-FFF2-40B4-BE49-F238E27FC236}">
                <a16:creationId xmlns:a16="http://schemas.microsoft.com/office/drawing/2014/main" id="{12B930C7-BECE-4949-AE63-360ED5A183D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89483" y="12401722"/>
            <a:ext cx="1884551" cy="942276"/>
          </a:xfrm>
          <a:prstGeom prst="rect">
            <a:avLst/>
          </a:prstGeom>
        </p:spPr>
      </p:pic>
    </p:spTree>
    <p:extLst>
      <p:ext uri="{BB962C8B-B14F-4D97-AF65-F5344CB8AC3E}">
        <p14:creationId xmlns:p14="http://schemas.microsoft.com/office/powerpoint/2010/main" val="3307710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A758F-8708-4D84-8685-428E36F0CF79}"/>
              </a:ext>
            </a:extLst>
          </p:cNvPr>
          <p:cNvSpPr>
            <a:spLocks noGrp="1"/>
          </p:cNvSpPr>
          <p:nvPr>
            <p:ph type="title"/>
          </p:nvPr>
        </p:nvSpPr>
        <p:spPr>
          <a:xfrm>
            <a:off x="1162386" y="1181154"/>
            <a:ext cx="22059232" cy="1976664"/>
          </a:xfrm>
        </p:spPr>
        <p:txBody>
          <a:bodyPr/>
          <a:lstStyle/>
          <a:p>
            <a:r>
              <a:rPr lang="en-US" dirty="0"/>
              <a:t>Playing by the rules and standards</a:t>
            </a:r>
          </a:p>
        </p:txBody>
      </p:sp>
      <p:sp>
        <p:nvSpPr>
          <p:cNvPr id="3" name="Content Placeholder 2">
            <a:extLst>
              <a:ext uri="{FF2B5EF4-FFF2-40B4-BE49-F238E27FC236}">
                <a16:creationId xmlns:a16="http://schemas.microsoft.com/office/drawing/2014/main" id="{38DB8061-A03E-4242-8E5A-8457A227987D}"/>
              </a:ext>
            </a:extLst>
          </p:cNvPr>
          <p:cNvSpPr>
            <a:spLocks noGrp="1"/>
          </p:cNvSpPr>
          <p:nvPr>
            <p:ph sz="half" idx="1"/>
          </p:nvPr>
        </p:nvSpPr>
        <p:spPr>
          <a:xfrm>
            <a:off x="1488456" y="4805492"/>
            <a:ext cx="10844780" cy="7266094"/>
          </a:xfrm>
        </p:spPr>
        <p:txBody>
          <a:bodyPr/>
          <a:lstStyle/>
          <a:p>
            <a:r>
              <a:rPr lang="en-US" dirty="0">
                <a:solidFill>
                  <a:schemeClr val="tx1">
                    <a:lumMod val="65000"/>
                    <a:lumOff val="35000"/>
                  </a:schemeClr>
                </a:solidFill>
              </a:rPr>
              <a:t>NECA</a:t>
            </a:r>
          </a:p>
          <a:p>
            <a:r>
              <a:rPr lang="en-US" dirty="0">
                <a:solidFill>
                  <a:schemeClr val="tx1">
                    <a:lumMod val="65000"/>
                    <a:lumOff val="35000"/>
                  </a:schemeClr>
                </a:solidFill>
              </a:rPr>
              <a:t>IEC</a:t>
            </a:r>
          </a:p>
          <a:p>
            <a:r>
              <a:rPr lang="en-US" dirty="0">
                <a:solidFill>
                  <a:schemeClr val="tx1">
                    <a:lumMod val="65000"/>
                    <a:lumOff val="35000"/>
                  </a:schemeClr>
                </a:solidFill>
              </a:rPr>
              <a:t>NEMA</a:t>
            </a:r>
          </a:p>
          <a:p>
            <a:r>
              <a:rPr lang="en-US" dirty="0">
                <a:solidFill>
                  <a:schemeClr val="tx1">
                    <a:lumMod val="65000"/>
                    <a:lumOff val="35000"/>
                  </a:schemeClr>
                </a:solidFill>
              </a:rPr>
              <a:t>NEC</a:t>
            </a:r>
          </a:p>
          <a:p>
            <a:r>
              <a:rPr lang="en-US" dirty="0">
                <a:solidFill>
                  <a:schemeClr val="tx1">
                    <a:lumMod val="65000"/>
                    <a:lumOff val="35000"/>
                  </a:schemeClr>
                </a:solidFill>
              </a:rPr>
              <a:t>UL</a:t>
            </a:r>
          </a:p>
        </p:txBody>
      </p:sp>
      <p:sp>
        <p:nvSpPr>
          <p:cNvPr id="4" name="Content Placeholder 3">
            <a:extLst>
              <a:ext uri="{FF2B5EF4-FFF2-40B4-BE49-F238E27FC236}">
                <a16:creationId xmlns:a16="http://schemas.microsoft.com/office/drawing/2014/main" id="{CFE06945-AB0A-4809-96A7-3E9C8A209BC4}"/>
              </a:ext>
            </a:extLst>
          </p:cNvPr>
          <p:cNvSpPr>
            <a:spLocks noGrp="1"/>
          </p:cNvSpPr>
          <p:nvPr>
            <p:ph sz="half" idx="2"/>
          </p:nvPr>
        </p:nvSpPr>
        <p:spPr>
          <a:xfrm>
            <a:off x="13641549" y="5937704"/>
            <a:ext cx="8979911" cy="6010382"/>
          </a:xfrm>
        </p:spPr>
        <p:txBody>
          <a:bodyPr/>
          <a:lstStyle/>
          <a:p>
            <a:r>
              <a:rPr lang="en-US" dirty="0">
                <a:solidFill>
                  <a:schemeClr val="tx1">
                    <a:lumMod val="65000"/>
                    <a:lumOff val="35000"/>
                  </a:schemeClr>
                </a:solidFill>
              </a:rPr>
              <a:t>TIA</a:t>
            </a:r>
          </a:p>
          <a:p>
            <a:r>
              <a:rPr lang="en-US" dirty="0">
                <a:solidFill>
                  <a:schemeClr val="tx1">
                    <a:lumMod val="65000"/>
                    <a:lumOff val="35000"/>
                  </a:schemeClr>
                </a:solidFill>
              </a:rPr>
              <a:t>ISO</a:t>
            </a:r>
          </a:p>
          <a:p>
            <a:r>
              <a:rPr lang="en-US" dirty="0">
                <a:solidFill>
                  <a:schemeClr val="tx1">
                    <a:lumMod val="65000"/>
                    <a:lumOff val="35000"/>
                  </a:schemeClr>
                </a:solidFill>
              </a:rPr>
              <a:t>BICSI</a:t>
            </a:r>
          </a:p>
          <a:p>
            <a:r>
              <a:rPr lang="en-US" dirty="0">
                <a:solidFill>
                  <a:schemeClr val="tx1">
                    <a:lumMod val="65000"/>
                    <a:lumOff val="35000"/>
                  </a:schemeClr>
                </a:solidFill>
              </a:rPr>
              <a:t>NEC</a:t>
            </a:r>
          </a:p>
          <a:p>
            <a:r>
              <a:rPr lang="en-US" dirty="0">
                <a:solidFill>
                  <a:schemeClr val="tx1">
                    <a:lumMod val="65000"/>
                    <a:lumOff val="35000"/>
                  </a:schemeClr>
                </a:solidFill>
              </a:rPr>
              <a:t>UL</a:t>
            </a:r>
          </a:p>
          <a:p>
            <a:endParaRPr lang="en-US" dirty="0"/>
          </a:p>
        </p:txBody>
      </p:sp>
      <p:pic>
        <p:nvPicPr>
          <p:cNvPr id="5" name="EB_POWERCON_HORZ_BLUE.png" descr="EB_POWERCON_HORZ_BLUE.png">
            <a:extLst>
              <a:ext uri="{FF2B5EF4-FFF2-40B4-BE49-F238E27FC236}">
                <a16:creationId xmlns:a16="http://schemas.microsoft.com/office/drawing/2014/main" id="{FF48D114-67DD-4403-A752-A88E9C06A5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088" y="12381571"/>
            <a:ext cx="5874810" cy="800626"/>
          </a:xfrm>
          <a:prstGeom prst="rect">
            <a:avLst/>
          </a:prstGeom>
          <a:ln w="12700">
            <a:miter lim="400000"/>
          </a:ln>
        </p:spPr>
      </p:pic>
      <p:sp>
        <p:nvSpPr>
          <p:cNvPr id="16" name="TextBox 15">
            <a:extLst>
              <a:ext uri="{FF2B5EF4-FFF2-40B4-BE49-F238E27FC236}">
                <a16:creationId xmlns:a16="http://schemas.microsoft.com/office/drawing/2014/main" id="{4073E5A2-E261-4693-90C0-046F107746A5}"/>
              </a:ext>
            </a:extLst>
          </p:cNvPr>
          <p:cNvSpPr txBox="1"/>
          <p:nvPr/>
        </p:nvSpPr>
        <p:spPr>
          <a:xfrm>
            <a:off x="1162386" y="4236559"/>
            <a:ext cx="8392610" cy="1015663"/>
          </a:xfrm>
          <a:prstGeom prst="rect">
            <a:avLst/>
          </a:prstGeom>
          <a:noFill/>
        </p:spPr>
        <p:txBody>
          <a:bodyPr wrap="square" rtlCol="0">
            <a:spAutoFit/>
          </a:bodyPr>
          <a:lstStyle/>
          <a:p>
            <a:pPr algn="r"/>
            <a:r>
              <a:rPr lang="en-US" sz="6000" dirty="0">
                <a:solidFill>
                  <a:schemeClr val="accent1">
                    <a:lumMod val="75000"/>
                  </a:schemeClr>
                </a:solidFill>
                <a:latin typeface="+mj-lt"/>
              </a:rPr>
              <a:t>Electrical Contractors</a:t>
            </a:r>
          </a:p>
        </p:txBody>
      </p:sp>
      <p:pic>
        <p:nvPicPr>
          <p:cNvPr id="18" name="Picture 17" descr="A picture containing device&#10;&#10;Description automatically generated">
            <a:extLst>
              <a:ext uri="{FF2B5EF4-FFF2-40B4-BE49-F238E27FC236}">
                <a16:creationId xmlns:a16="http://schemas.microsoft.com/office/drawing/2014/main" id="{86FC21D5-C099-4D79-A800-5B8DF003C924}"/>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1875" b="90000" l="6854" r="89720">
                        <a14:foregroundMark x1="14486" y1="11979" x2="14486" y2="11979"/>
                        <a14:foregroundMark x1="15421" y1="11563" x2="57632" y2="9271"/>
                        <a14:foregroundMark x1="73209" y1="4896" x2="55452" y2="8125"/>
                        <a14:foregroundMark x1="13396" y1="10833" x2="6854" y2="12500"/>
                        <a14:foregroundMark x1="50623" y1="5313" x2="65265" y2="4583"/>
                        <a14:foregroundMark x1="65265" y1="4583" x2="74143" y2="5104"/>
                        <a14:foregroundMark x1="73832" y1="1875" x2="79283" y2="4375"/>
                        <a14:foregroundMark x1="69003" y1="37188" x2="48910" y2="43438"/>
                        <a14:foregroundMark x1="48910" y1="43438" x2="40187" y2="53646"/>
                        <a14:foregroundMark x1="40187" y1="53646" x2="41589" y2="64479"/>
                        <a14:foregroundMark x1="41589" y1="64479" x2="52804" y2="72604"/>
                        <a14:foregroundMark x1="52804" y1="72604" x2="63551" y2="65729"/>
                        <a14:foregroundMark x1="63551" y1="65729" x2="72118" y2="49167"/>
                        <a14:foregroundMark x1="59657" y1="31875" x2="49688" y2="40833"/>
                        <a14:foregroundMark x1="49688" y1="40833" x2="43614" y2="53542"/>
                        <a14:foregroundMark x1="43614" y1="53542" x2="43458" y2="62813"/>
                        <a14:foregroundMark x1="43458" y1="62813" x2="49377" y2="74896"/>
                        <a14:foregroundMark x1="49377" y1="74896" x2="65888" y2="73958"/>
                        <a14:foregroundMark x1="65888" y1="73958" x2="77103" y2="67604"/>
                        <a14:foregroundMark x1="77103" y1="67604" x2="83801" y2="59062"/>
                        <a14:foregroundMark x1="83801" y1="59062" x2="81464" y2="48958"/>
                        <a14:foregroundMark x1="81464" y1="48958" x2="73988" y2="39375"/>
                        <a14:foregroundMark x1="73988" y1="39375" x2="58879" y2="37292"/>
                        <a14:foregroundMark x1="58879" y1="37292" x2="57944" y2="37604"/>
                        <a14:foregroundMark x1="70717" y1="35104" x2="85202" y2="48750"/>
                        <a14:foregroundMark x1="56231" y1="40417" x2="47196" y2="48750"/>
                        <a14:foregroundMark x1="47196" y1="48750" x2="49688" y2="59792"/>
                        <a14:foregroundMark x1="69315" y1="39271" x2="66822" y2="53750"/>
                        <a14:foregroundMark x1="66822" y1="53750" x2="69626" y2="65313"/>
                        <a14:foregroundMark x1="63863" y1="49375" x2="54517" y2="55833"/>
                        <a14:foregroundMark x1="59969" y1="57917" x2="70093" y2="61667"/>
                        <a14:backgroundMark x1="50623" y1="3021" x2="50623" y2="3021"/>
                        <a14:backgroundMark x1="53738" y1="2500" x2="53738" y2="2292"/>
                        <a14:backgroundMark x1="58255" y1="1667" x2="58255" y2="1667"/>
                        <a14:backgroundMark x1="63396" y1="1354" x2="63396" y2="1354"/>
                        <a14:backgroundMark x1="65888" y1="938" x2="65888" y2="938"/>
                        <a14:backgroundMark x1="69626" y1="1146" x2="69315" y2="1146"/>
                        <a14:backgroundMark x1="76168" y1="938" x2="76168" y2="938"/>
                      </a14:backgroundRemoval>
                    </a14:imgEffect>
                  </a14:imgLayer>
                </a14:imgProps>
              </a:ext>
              <a:ext uri="{28A0092B-C50C-407E-A947-70E740481C1C}">
                <a14:useLocalDpi xmlns:a14="http://schemas.microsoft.com/office/drawing/2010/main" val="0"/>
              </a:ext>
            </a:extLst>
          </a:blip>
          <a:srcRect b="12467"/>
          <a:stretch/>
        </p:blipFill>
        <p:spPr>
          <a:xfrm>
            <a:off x="4846658" y="5429277"/>
            <a:ext cx="4532412" cy="5834921"/>
          </a:xfrm>
          <a:prstGeom prst="rect">
            <a:avLst/>
          </a:prstGeom>
        </p:spPr>
      </p:pic>
      <p:pic>
        <p:nvPicPr>
          <p:cNvPr id="20" name="Picture 2">
            <a:extLst>
              <a:ext uri="{FF2B5EF4-FFF2-40B4-BE49-F238E27FC236}">
                <a16:creationId xmlns:a16="http://schemas.microsoft.com/office/drawing/2014/main" id="{9BDC988D-7A6F-40B3-83A3-EF5314CF9EFD}"/>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20701437">
            <a:off x="19734776" y="5253861"/>
            <a:ext cx="4003542" cy="51814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descr="A screenshot of a computer&#10;&#10;Description automatically generated">
            <a:extLst>
              <a:ext uri="{FF2B5EF4-FFF2-40B4-BE49-F238E27FC236}">
                <a16:creationId xmlns:a16="http://schemas.microsoft.com/office/drawing/2014/main" id="{118B58BC-A31D-4ABD-A31C-D66228C74010}"/>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1522538">
            <a:off x="16359639" y="6070596"/>
            <a:ext cx="3754294" cy="4855316"/>
          </a:xfrm>
          <a:prstGeom prst="rect">
            <a:avLst/>
          </a:prstGeom>
          <a:ln>
            <a:noFill/>
          </a:ln>
          <a:effectLst>
            <a:outerShdw blurRad="292100" dist="139700" dir="2700000" algn="tl" rotWithShape="0">
              <a:srgbClr val="333333">
                <a:alpha val="65000"/>
              </a:srgbClr>
            </a:outerShdw>
          </a:effectLst>
        </p:spPr>
      </p:pic>
      <p:pic>
        <p:nvPicPr>
          <p:cNvPr id="21" name="Picture 20" descr="A picture containing device&#10;&#10;Description automatically generated">
            <a:extLst>
              <a:ext uri="{FF2B5EF4-FFF2-40B4-BE49-F238E27FC236}">
                <a16:creationId xmlns:a16="http://schemas.microsoft.com/office/drawing/2014/main" id="{12FE5F33-0542-4AE8-BEFC-12599D146F36}"/>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1875" b="90000" l="6854" r="89720">
                        <a14:foregroundMark x1="14486" y1="11979" x2="14486" y2="11979"/>
                        <a14:foregroundMark x1="15421" y1="11563" x2="57632" y2="9271"/>
                        <a14:foregroundMark x1="73209" y1="4896" x2="55452" y2="8125"/>
                        <a14:foregroundMark x1="13396" y1="10833" x2="6854" y2="12500"/>
                        <a14:foregroundMark x1="50623" y1="5313" x2="65265" y2="4583"/>
                        <a14:foregroundMark x1="65265" y1="4583" x2="74143" y2="5104"/>
                        <a14:foregroundMark x1="73832" y1="1875" x2="79283" y2="4375"/>
                        <a14:foregroundMark x1="69003" y1="37188" x2="48910" y2="43438"/>
                        <a14:foregroundMark x1="48910" y1="43438" x2="40187" y2="53646"/>
                        <a14:foregroundMark x1="40187" y1="53646" x2="41589" y2="64479"/>
                        <a14:foregroundMark x1="41589" y1="64479" x2="52804" y2="72604"/>
                        <a14:foregroundMark x1="52804" y1="72604" x2="63551" y2="65729"/>
                        <a14:foregroundMark x1="63551" y1="65729" x2="72118" y2="49167"/>
                        <a14:foregroundMark x1="59657" y1="31875" x2="49688" y2="40833"/>
                        <a14:foregroundMark x1="49688" y1="40833" x2="43614" y2="53542"/>
                        <a14:foregroundMark x1="43614" y1="53542" x2="43458" y2="62813"/>
                        <a14:foregroundMark x1="43458" y1="62813" x2="49377" y2="74896"/>
                        <a14:foregroundMark x1="49377" y1="74896" x2="65888" y2="73958"/>
                        <a14:foregroundMark x1="65888" y1="73958" x2="77103" y2="67604"/>
                        <a14:foregroundMark x1="77103" y1="67604" x2="83801" y2="59062"/>
                        <a14:foregroundMark x1="83801" y1="59062" x2="81464" y2="48958"/>
                        <a14:foregroundMark x1="81464" y1="48958" x2="73988" y2="39375"/>
                        <a14:foregroundMark x1="73988" y1="39375" x2="58879" y2="37292"/>
                        <a14:foregroundMark x1="58879" y1="37292" x2="57944" y2="37604"/>
                        <a14:foregroundMark x1="70717" y1="35104" x2="85202" y2="48750"/>
                        <a14:foregroundMark x1="56231" y1="40417" x2="47196" y2="48750"/>
                        <a14:foregroundMark x1="47196" y1="48750" x2="49688" y2="59792"/>
                        <a14:foregroundMark x1="69315" y1="39271" x2="66822" y2="53750"/>
                        <a14:foregroundMark x1="66822" y1="53750" x2="69626" y2="65313"/>
                        <a14:foregroundMark x1="63863" y1="49375" x2="54517" y2="55833"/>
                        <a14:foregroundMark x1="59969" y1="57917" x2="70093" y2="61667"/>
                        <a14:backgroundMark x1="50623" y1="3021" x2="50623" y2="3021"/>
                        <a14:backgroundMark x1="53738" y1="2500" x2="53738" y2="2292"/>
                        <a14:backgroundMark x1="58255" y1="1667" x2="58255" y2="1667"/>
                        <a14:backgroundMark x1="63396" y1="1354" x2="63396" y2="1354"/>
                        <a14:backgroundMark x1="65888" y1="938" x2="65888" y2="938"/>
                        <a14:backgroundMark x1="69626" y1="1146" x2="69315" y2="1146"/>
                        <a14:backgroundMark x1="76168" y1="938" x2="76168" y2="938"/>
                      </a14:backgroundRemoval>
                    </a14:imgEffect>
                  </a14:imgLayer>
                </a14:imgProps>
              </a:ext>
              <a:ext uri="{28A0092B-C50C-407E-A947-70E740481C1C}">
                <a14:useLocalDpi xmlns:a14="http://schemas.microsoft.com/office/drawing/2010/main" val="0"/>
              </a:ext>
            </a:extLst>
          </a:blip>
          <a:srcRect b="12467"/>
          <a:stretch/>
        </p:blipFill>
        <p:spPr>
          <a:xfrm>
            <a:off x="16353784" y="9176685"/>
            <a:ext cx="3603380" cy="4638907"/>
          </a:xfrm>
          <a:prstGeom prst="rect">
            <a:avLst/>
          </a:prstGeom>
        </p:spPr>
      </p:pic>
      <p:sp>
        <p:nvSpPr>
          <p:cNvPr id="22" name="TextBox 21">
            <a:extLst>
              <a:ext uri="{FF2B5EF4-FFF2-40B4-BE49-F238E27FC236}">
                <a16:creationId xmlns:a16="http://schemas.microsoft.com/office/drawing/2014/main" id="{0F1A48AB-2B25-4AC5-9DDC-CBC92CBA6070}"/>
              </a:ext>
            </a:extLst>
          </p:cNvPr>
          <p:cNvSpPr txBox="1"/>
          <p:nvPr/>
        </p:nvSpPr>
        <p:spPr>
          <a:xfrm rot="20860577">
            <a:off x="5520644" y="10649120"/>
            <a:ext cx="4259765" cy="1200329"/>
          </a:xfrm>
          <a:prstGeom prst="rect">
            <a:avLst/>
          </a:prstGeom>
          <a:noFill/>
        </p:spPr>
        <p:txBody>
          <a:bodyPr wrap="square" rtlCol="0">
            <a:spAutoFit/>
          </a:bodyPr>
          <a:lstStyle/>
          <a:p>
            <a:r>
              <a:rPr lang="en-US" sz="3600" dirty="0"/>
              <a:t>Code is for safety and is mandatory by law!</a:t>
            </a:r>
          </a:p>
        </p:txBody>
      </p:sp>
      <p:sp>
        <p:nvSpPr>
          <p:cNvPr id="23" name="TextBox 22">
            <a:extLst>
              <a:ext uri="{FF2B5EF4-FFF2-40B4-BE49-F238E27FC236}">
                <a16:creationId xmlns:a16="http://schemas.microsoft.com/office/drawing/2014/main" id="{48A96C86-AF9B-4400-8EAA-EB61911C4C70}"/>
              </a:ext>
            </a:extLst>
          </p:cNvPr>
          <p:cNvSpPr txBox="1"/>
          <p:nvPr/>
        </p:nvSpPr>
        <p:spPr>
          <a:xfrm rot="20678040">
            <a:off x="19917995" y="10348256"/>
            <a:ext cx="4888808" cy="646331"/>
          </a:xfrm>
          <a:prstGeom prst="rect">
            <a:avLst/>
          </a:prstGeom>
          <a:noFill/>
        </p:spPr>
        <p:txBody>
          <a:bodyPr wrap="square" rtlCol="0">
            <a:spAutoFit/>
          </a:bodyPr>
          <a:lstStyle/>
          <a:p>
            <a:r>
              <a:rPr lang="en-US" sz="3600" dirty="0"/>
              <a:t>Standards are voluntary</a:t>
            </a:r>
          </a:p>
        </p:txBody>
      </p:sp>
      <p:sp>
        <p:nvSpPr>
          <p:cNvPr id="17" name="TextBox 16">
            <a:extLst>
              <a:ext uri="{FF2B5EF4-FFF2-40B4-BE49-F238E27FC236}">
                <a16:creationId xmlns:a16="http://schemas.microsoft.com/office/drawing/2014/main" id="{C611019C-BE90-4DE9-808B-DF6C78A0C329}"/>
              </a:ext>
            </a:extLst>
          </p:cNvPr>
          <p:cNvSpPr txBox="1"/>
          <p:nvPr/>
        </p:nvSpPr>
        <p:spPr>
          <a:xfrm>
            <a:off x="8381587" y="4340696"/>
            <a:ext cx="14262281" cy="1015663"/>
          </a:xfrm>
          <a:prstGeom prst="rect">
            <a:avLst/>
          </a:prstGeom>
          <a:noFill/>
        </p:spPr>
        <p:txBody>
          <a:bodyPr wrap="square" rtlCol="0">
            <a:spAutoFit/>
          </a:bodyPr>
          <a:lstStyle/>
          <a:p>
            <a:pPr algn="r"/>
            <a:r>
              <a:rPr lang="en-US" sz="6000" dirty="0">
                <a:solidFill>
                  <a:schemeClr val="accent1">
                    <a:lumMod val="75000"/>
                  </a:schemeClr>
                </a:solidFill>
                <a:latin typeface="+mj-lt"/>
              </a:rPr>
              <a:t>Low-Voltage Contractors</a:t>
            </a:r>
          </a:p>
        </p:txBody>
      </p:sp>
      <p:pic>
        <p:nvPicPr>
          <p:cNvPr id="24" name="Picture 23">
            <a:extLst>
              <a:ext uri="{FF2B5EF4-FFF2-40B4-BE49-F238E27FC236}">
                <a16:creationId xmlns:a16="http://schemas.microsoft.com/office/drawing/2014/main" id="{D708653B-0BDF-404D-9762-1602143243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89483" y="12401722"/>
            <a:ext cx="1884551" cy="942276"/>
          </a:xfrm>
          <a:prstGeom prst="rect">
            <a:avLst/>
          </a:prstGeom>
        </p:spPr>
      </p:pic>
    </p:spTree>
    <p:extLst>
      <p:ext uri="{BB962C8B-B14F-4D97-AF65-F5344CB8AC3E}">
        <p14:creationId xmlns:p14="http://schemas.microsoft.com/office/powerpoint/2010/main" val="1328924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A758F-8708-4D84-8685-428E36F0CF79}"/>
              </a:ext>
            </a:extLst>
          </p:cNvPr>
          <p:cNvSpPr>
            <a:spLocks noGrp="1"/>
          </p:cNvSpPr>
          <p:nvPr>
            <p:ph type="title"/>
          </p:nvPr>
        </p:nvSpPr>
        <p:spPr>
          <a:xfrm>
            <a:off x="1162386" y="1181154"/>
            <a:ext cx="22059232" cy="1976664"/>
          </a:xfrm>
        </p:spPr>
        <p:txBody>
          <a:bodyPr/>
          <a:lstStyle/>
          <a:p>
            <a:r>
              <a:rPr lang="en-US" dirty="0"/>
              <a:t>IP CONVERGENCE – Intelligent buildings</a:t>
            </a:r>
          </a:p>
        </p:txBody>
      </p:sp>
      <p:pic>
        <p:nvPicPr>
          <p:cNvPr id="5" name="EB_POWERCON_HORZ_BLUE.png" descr="EB_POWERCON_HORZ_BLUE.png">
            <a:extLst>
              <a:ext uri="{FF2B5EF4-FFF2-40B4-BE49-F238E27FC236}">
                <a16:creationId xmlns:a16="http://schemas.microsoft.com/office/drawing/2014/main" id="{FF48D114-67DD-4403-A752-A88E9C06A5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088" y="12381571"/>
            <a:ext cx="5874810" cy="800626"/>
          </a:xfrm>
          <a:prstGeom prst="rect">
            <a:avLst/>
          </a:prstGeom>
          <a:ln w="12700">
            <a:miter lim="400000"/>
          </a:ln>
        </p:spPr>
      </p:pic>
      <p:sp>
        <p:nvSpPr>
          <p:cNvPr id="10" name="Content Placeholder 9">
            <a:extLst>
              <a:ext uri="{FF2B5EF4-FFF2-40B4-BE49-F238E27FC236}">
                <a16:creationId xmlns:a16="http://schemas.microsoft.com/office/drawing/2014/main" id="{21912864-A596-4A95-BF37-A14D4EB34419}"/>
              </a:ext>
            </a:extLst>
          </p:cNvPr>
          <p:cNvSpPr>
            <a:spLocks noGrp="1"/>
          </p:cNvSpPr>
          <p:nvPr>
            <p:ph sz="half" idx="1"/>
          </p:nvPr>
        </p:nvSpPr>
        <p:spPr>
          <a:xfrm>
            <a:off x="1347220" y="3908312"/>
            <a:ext cx="10844780" cy="7266094"/>
          </a:xfrm>
        </p:spPr>
        <p:txBody>
          <a:bodyPr/>
          <a:lstStyle/>
          <a:p>
            <a:pPr>
              <a:spcBef>
                <a:spcPct val="20000"/>
              </a:spcBef>
              <a:defRPr/>
            </a:pPr>
            <a:endParaRPr lang="en-US" b="1" kern="0" dirty="0">
              <a:cs typeface="Arial" panose="020B0604020202020204" pitchFamily="34" charset="0"/>
            </a:endParaRPr>
          </a:p>
          <a:p>
            <a:pPr>
              <a:spcAft>
                <a:spcPts val="375"/>
              </a:spcAft>
              <a:buClr>
                <a:schemeClr val="accent2">
                  <a:lumMod val="75000"/>
                </a:schemeClr>
              </a:buClr>
              <a:buFont typeface="Wingdings" panose="05000000000000000000" pitchFamily="2" charset="2"/>
              <a:buChar char="§"/>
              <a:defRPr/>
            </a:pPr>
            <a:r>
              <a:rPr lang="en-US" sz="4800" dirty="0">
                <a:solidFill>
                  <a:schemeClr val="tx1">
                    <a:lumMod val="65000"/>
                    <a:lumOff val="35000"/>
                  </a:schemeClr>
                </a:solidFill>
                <a:cs typeface="Arial" panose="020B0604020202020204" pitchFamily="34" charset="0"/>
              </a:rPr>
              <a:t>Multiple building systems integrated over a single IT cabling infrastructure</a:t>
            </a:r>
          </a:p>
          <a:p>
            <a:pPr>
              <a:spcAft>
                <a:spcPts val="375"/>
              </a:spcAft>
              <a:buClr>
                <a:schemeClr val="accent2">
                  <a:lumMod val="75000"/>
                </a:schemeClr>
              </a:buClr>
              <a:buFont typeface="Wingdings" panose="05000000000000000000" pitchFamily="2" charset="2"/>
              <a:buChar char="§"/>
              <a:defRPr/>
            </a:pPr>
            <a:r>
              <a:rPr lang="en-US" sz="4800" dirty="0">
                <a:solidFill>
                  <a:schemeClr val="tx1">
                    <a:lumMod val="65000"/>
                    <a:lumOff val="35000"/>
                  </a:schemeClr>
                </a:solidFill>
                <a:cs typeface="Arial" panose="020B0604020202020204" pitchFamily="34" charset="0"/>
              </a:rPr>
              <a:t>Data, control and power (PoE) over the same infrastructure</a:t>
            </a:r>
          </a:p>
          <a:p>
            <a:pPr>
              <a:spcAft>
                <a:spcPts val="375"/>
              </a:spcAft>
              <a:buClr>
                <a:schemeClr val="accent2">
                  <a:lumMod val="75000"/>
                </a:schemeClr>
              </a:buClr>
              <a:buFont typeface="Wingdings" panose="05000000000000000000" pitchFamily="2" charset="2"/>
              <a:buChar char="§"/>
              <a:defRPr/>
            </a:pPr>
            <a:r>
              <a:rPr lang="en-US" sz="4800" dirty="0">
                <a:solidFill>
                  <a:schemeClr val="tx1">
                    <a:lumMod val="65000"/>
                    <a:lumOff val="35000"/>
                  </a:schemeClr>
                </a:solidFill>
                <a:cs typeface="Arial" panose="020B0604020202020204" pitchFamily="34" charset="0"/>
              </a:rPr>
              <a:t>Remote monitoring</a:t>
            </a:r>
          </a:p>
          <a:p>
            <a:pPr>
              <a:buFont typeface="Wingdings" panose="05000000000000000000" pitchFamily="2" charset="2"/>
              <a:buChar char="§"/>
            </a:pPr>
            <a:endParaRPr lang="en-US" dirty="0"/>
          </a:p>
        </p:txBody>
      </p:sp>
      <p:pic>
        <p:nvPicPr>
          <p:cNvPr id="18" name="Picture 6">
            <a:extLst>
              <a:ext uri="{FF2B5EF4-FFF2-40B4-BE49-F238E27FC236}">
                <a16:creationId xmlns:a16="http://schemas.microsoft.com/office/drawing/2014/main" id="{50118A1D-057C-434F-8560-F2E9B1FD35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192000" y="4270107"/>
            <a:ext cx="11140063" cy="8511777"/>
          </a:xfrm>
          <a:prstGeom prst="rect">
            <a:avLst/>
          </a:prstGeom>
        </p:spPr>
      </p:pic>
      <p:pic>
        <p:nvPicPr>
          <p:cNvPr id="28" name="Picture 27">
            <a:extLst>
              <a:ext uri="{FF2B5EF4-FFF2-40B4-BE49-F238E27FC236}">
                <a16:creationId xmlns:a16="http://schemas.microsoft.com/office/drawing/2014/main" id="{678D3C4F-3191-4D94-AFA3-14329F3EE8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89483" y="12401722"/>
            <a:ext cx="1884551" cy="942276"/>
          </a:xfrm>
          <a:prstGeom prst="rect">
            <a:avLst/>
          </a:prstGeom>
        </p:spPr>
      </p:pic>
    </p:spTree>
    <p:extLst>
      <p:ext uri="{BB962C8B-B14F-4D97-AF65-F5344CB8AC3E}">
        <p14:creationId xmlns:p14="http://schemas.microsoft.com/office/powerpoint/2010/main" val="3479801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96635D7-9CB2-4FC8-BD08-DC3365086FE3}"/>
              </a:ext>
            </a:extLst>
          </p:cNvPr>
          <p:cNvSpPr/>
          <p:nvPr/>
        </p:nvSpPr>
        <p:spPr>
          <a:xfrm>
            <a:off x="1402643" y="3861398"/>
            <a:ext cx="10757480" cy="8727967"/>
          </a:xfrm>
          <a:prstGeom prst="rect">
            <a:avLst/>
          </a:prstGeom>
        </p:spPr>
        <p:txBody>
          <a:bodyPr wrap="square">
            <a:spAutoFit/>
          </a:bodyPr>
          <a:lstStyle/>
          <a:p>
            <a:pPr marL="761980" indent="-761980">
              <a:spcAft>
                <a:spcPts val="1333"/>
              </a:spcAft>
              <a:buClr>
                <a:schemeClr val="accent2">
                  <a:lumMod val="75000"/>
                </a:schemeClr>
              </a:buClr>
              <a:buFont typeface="Wingdings" panose="05000000000000000000" pitchFamily="2" charset="2"/>
              <a:buChar char="§"/>
            </a:pPr>
            <a:r>
              <a:rPr lang="en-US" sz="4800" dirty="0">
                <a:solidFill>
                  <a:schemeClr val="tx1">
                    <a:lumMod val="65000"/>
                    <a:lumOff val="35000"/>
                  </a:schemeClr>
                </a:solidFill>
                <a:cs typeface="Arial" panose="020B0604020202020204" pitchFamily="34" charset="0"/>
              </a:rPr>
              <a:t>Development of touchless, voice-activated applications:</a:t>
            </a:r>
          </a:p>
          <a:p>
            <a:pPr marL="1981195" lvl="1" indent="-761980">
              <a:spcAft>
                <a:spcPts val="1333"/>
              </a:spcAft>
              <a:buClr>
                <a:schemeClr val="accent2">
                  <a:lumMod val="75000"/>
                </a:schemeClr>
              </a:buClr>
              <a:buFont typeface="Arial" panose="020B0604020202020204" pitchFamily="34" charset="0"/>
              <a:buChar char="•"/>
            </a:pPr>
            <a:r>
              <a:rPr lang="en-US" sz="4800" dirty="0">
                <a:solidFill>
                  <a:schemeClr val="tx1">
                    <a:lumMod val="65000"/>
                    <a:lumOff val="35000"/>
                  </a:schemeClr>
                </a:solidFill>
                <a:cs typeface="Arial" panose="020B0604020202020204" pitchFamily="34" charset="0"/>
              </a:rPr>
              <a:t>Lighting</a:t>
            </a:r>
          </a:p>
          <a:p>
            <a:pPr marL="1981195" lvl="1" indent="-761980">
              <a:spcAft>
                <a:spcPts val="1333"/>
              </a:spcAft>
              <a:buClr>
                <a:schemeClr val="accent2">
                  <a:lumMod val="75000"/>
                </a:schemeClr>
              </a:buClr>
              <a:buFont typeface="Arial" panose="020B0604020202020204" pitchFamily="34" charset="0"/>
              <a:buChar char="•"/>
            </a:pPr>
            <a:r>
              <a:rPr lang="en-US" sz="4800" dirty="0">
                <a:solidFill>
                  <a:schemeClr val="tx1">
                    <a:lumMod val="65000"/>
                    <a:lumOff val="35000"/>
                  </a:schemeClr>
                </a:solidFill>
                <a:cs typeface="Arial" panose="020B0604020202020204" pitchFamily="34" charset="0"/>
              </a:rPr>
              <a:t>HVAC</a:t>
            </a:r>
          </a:p>
          <a:p>
            <a:pPr marL="1981195" lvl="1" indent="-761980">
              <a:spcAft>
                <a:spcPts val="1333"/>
              </a:spcAft>
              <a:buClr>
                <a:schemeClr val="accent2">
                  <a:lumMod val="75000"/>
                </a:schemeClr>
              </a:buClr>
              <a:buFont typeface="Arial" panose="020B0604020202020204" pitchFamily="34" charset="0"/>
              <a:buChar char="•"/>
            </a:pPr>
            <a:r>
              <a:rPr lang="en-US" sz="4800" dirty="0">
                <a:solidFill>
                  <a:schemeClr val="tx1">
                    <a:lumMod val="65000"/>
                    <a:lumOff val="35000"/>
                  </a:schemeClr>
                </a:solidFill>
                <a:cs typeface="Arial" panose="020B0604020202020204" pitchFamily="34" charset="0"/>
              </a:rPr>
              <a:t>Security/Access Control</a:t>
            </a:r>
          </a:p>
          <a:p>
            <a:pPr marL="761980" indent="-761980">
              <a:spcAft>
                <a:spcPts val="1333"/>
              </a:spcAft>
              <a:buClr>
                <a:schemeClr val="accent2">
                  <a:lumMod val="75000"/>
                </a:schemeClr>
              </a:buClr>
              <a:buFont typeface="Wingdings" panose="05000000000000000000" pitchFamily="2" charset="2"/>
              <a:buChar char="§"/>
            </a:pPr>
            <a:r>
              <a:rPr lang="en-US" sz="4800" dirty="0">
                <a:solidFill>
                  <a:schemeClr val="tx1">
                    <a:lumMod val="65000"/>
                    <a:lumOff val="35000"/>
                  </a:schemeClr>
                </a:solidFill>
                <a:cs typeface="Arial" panose="020B0604020202020204" pitchFamily="34" charset="0"/>
              </a:rPr>
              <a:t>Sensors to count occupancy, control lighting, HVAC, etc.</a:t>
            </a:r>
          </a:p>
          <a:p>
            <a:pPr marL="761980" indent="-761980">
              <a:spcAft>
                <a:spcPts val="1333"/>
              </a:spcAft>
              <a:buClr>
                <a:schemeClr val="accent2">
                  <a:lumMod val="75000"/>
                </a:schemeClr>
              </a:buClr>
              <a:buFont typeface="Wingdings" panose="05000000000000000000" pitchFamily="2" charset="2"/>
              <a:buChar char="§"/>
            </a:pPr>
            <a:r>
              <a:rPr lang="en-US" sz="4800" dirty="0">
                <a:solidFill>
                  <a:schemeClr val="tx1">
                    <a:lumMod val="65000"/>
                    <a:lumOff val="35000"/>
                  </a:schemeClr>
                </a:solidFill>
                <a:cs typeface="Arial" panose="020B0604020202020204" pitchFamily="34" charset="0"/>
              </a:rPr>
              <a:t>Remote monitoring  &amp; control systems</a:t>
            </a:r>
          </a:p>
          <a:p>
            <a:pPr marL="761980" indent="-761980">
              <a:spcAft>
                <a:spcPts val="1333"/>
              </a:spcAft>
              <a:buClr>
                <a:srgbClr val="0070C0"/>
              </a:buClr>
              <a:buFont typeface="Wingdings" panose="05000000000000000000" pitchFamily="2" charset="2"/>
              <a:buChar char="§"/>
            </a:pPr>
            <a:endParaRPr lang="en-US" sz="5333" dirty="0">
              <a:solidFill>
                <a:schemeClr val="tx2">
                  <a:lumMod val="50000"/>
                </a:schemeClr>
              </a:solidFill>
              <a:cs typeface="Arial" panose="020B0604020202020204" pitchFamily="34" charset="0"/>
            </a:endParaRPr>
          </a:p>
          <a:p>
            <a:pPr marL="761980" indent="-761980">
              <a:spcAft>
                <a:spcPts val="1333"/>
              </a:spcAft>
              <a:buClr>
                <a:srgbClr val="0070C0"/>
              </a:buClr>
              <a:buFont typeface="Wingdings" panose="05000000000000000000" pitchFamily="2" charset="2"/>
              <a:buChar char="§"/>
            </a:pPr>
            <a:endParaRPr lang="en-US" sz="4800" dirty="0">
              <a:solidFill>
                <a:schemeClr val="tx2">
                  <a:lumMod val="50000"/>
                </a:schemeClr>
              </a:solidFill>
              <a:cs typeface="Arial" panose="020B0604020202020204" pitchFamily="34" charset="0"/>
            </a:endParaRPr>
          </a:p>
        </p:txBody>
      </p:sp>
      <p:pic>
        <p:nvPicPr>
          <p:cNvPr id="4" name="Picture 3" descr="An office with a desk and chair in a room&#10;&#10;Description automatically generated">
            <a:extLst>
              <a:ext uri="{FF2B5EF4-FFF2-40B4-BE49-F238E27FC236}">
                <a16:creationId xmlns:a16="http://schemas.microsoft.com/office/drawing/2014/main" id="{25AEF56E-6BEF-4373-9E44-97EF8FA562B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720024" y="2635259"/>
            <a:ext cx="9261333" cy="5788333"/>
          </a:xfrm>
          <a:prstGeom prst="rect">
            <a:avLst/>
          </a:prstGeom>
        </p:spPr>
      </p:pic>
      <p:pic>
        <p:nvPicPr>
          <p:cNvPr id="7" name="Picture 6" descr="A close up of a phone&#10;&#10;Description automatically generated">
            <a:extLst>
              <a:ext uri="{FF2B5EF4-FFF2-40B4-BE49-F238E27FC236}">
                <a16:creationId xmlns:a16="http://schemas.microsoft.com/office/drawing/2014/main" id="{35640CD5-2CB9-4261-837B-D57EB695EDBC}"/>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5648" b="97010" l="2837" r="92199">
                        <a14:foregroundMark x1="19504" y1="37874" x2="19504" y2="37874"/>
                        <a14:foregroundMark x1="19504" y1="37209" x2="39362" y2="87043"/>
                        <a14:foregroundMark x1="39362" y1="87043" x2="40071" y2="87375"/>
                        <a14:foregroundMark x1="39362" y1="35548" x2="17376" y2="34884"/>
                        <a14:foregroundMark x1="17376" y1="34884" x2="8156" y2="54153"/>
                        <a14:foregroundMark x1="8156" y1="54153" x2="18085" y2="72757"/>
                        <a14:foregroundMark x1="18085" y1="72757" x2="39716" y2="72425"/>
                        <a14:foregroundMark x1="39716" y1="72425" x2="34752" y2="54485"/>
                        <a14:foregroundMark x1="4255" y1="29900" x2="13475" y2="73422"/>
                        <a14:foregroundMark x1="13475" y1="73422" x2="23050" y2="91030"/>
                        <a14:foregroundMark x1="23050" y1="91030" x2="44326" y2="91030"/>
                        <a14:foregroundMark x1="44326" y1="91030" x2="39716" y2="33555"/>
                        <a14:foregroundMark x1="39716" y1="33555" x2="2837" y2="25914"/>
                        <a14:foregroundMark x1="13121" y1="26578" x2="47163" y2="28239"/>
                        <a14:foregroundMark x1="67376" y1="37209" x2="69858" y2="52159"/>
                        <a14:foregroundMark x1="68794" y1="31894" x2="55674" y2="48505"/>
                        <a14:foregroundMark x1="55674" y1="48505" x2="68794" y2="63787"/>
                        <a14:foregroundMark x1="68794" y1="63787" x2="68794" y2="41860"/>
                        <a14:foregroundMark x1="68794" y1="41860" x2="68085" y2="40864"/>
                        <a14:foregroundMark x1="1773" y1="58804" x2="6738" y2="77741"/>
                        <a14:foregroundMark x1="6738" y1="77741" x2="21277" y2="91694"/>
                        <a14:foregroundMark x1="21277" y1="91694" x2="39362" y2="88704"/>
                        <a14:foregroundMark x1="43262" y1="23920" x2="44326" y2="4319"/>
                        <a14:foregroundMark x1="44326" y1="4319" x2="67021" y2="3654"/>
                        <a14:foregroundMark x1="67021" y1="3654" x2="88652" y2="5980"/>
                        <a14:foregroundMark x1="88652" y1="5980" x2="99291" y2="69435"/>
                        <a14:foregroundMark x1="99291" y1="69435" x2="90426" y2="89037"/>
                        <a14:foregroundMark x1="90426" y1="89037" x2="68440" y2="97010"/>
                        <a14:foregroundMark x1="68440" y1="97010" x2="52837" y2="97674"/>
                        <a14:foregroundMark x1="46454" y1="8306" x2="45390" y2="18937"/>
                        <a14:foregroundMark x1="44681" y1="5648" x2="70213" y2="6312"/>
                        <a14:foregroundMark x1="89362" y1="33555" x2="92199" y2="44850"/>
                        <a14:foregroundMark x1="89716" y1="20930" x2="87589" y2="85382"/>
                        <a14:foregroundMark x1="28369" y1="79402" x2="14184" y2="76744"/>
                        <a14:foregroundMark x1="89716" y1="30897" x2="90780" y2="91694"/>
                      </a14:backgroundRemoval>
                    </a14:imgEffect>
                  </a14:imgLayer>
                </a14:imgProps>
              </a:ext>
              <a:ext uri="{28A0092B-C50C-407E-A947-70E740481C1C}">
                <a14:useLocalDpi xmlns:a14="http://schemas.microsoft.com/office/drawing/2010/main" val="0"/>
              </a:ext>
            </a:extLst>
          </a:blip>
          <a:stretch>
            <a:fillRect/>
          </a:stretch>
        </p:blipFill>
        <p:spPr>
          <a:xfrm>
            <a:off x="18791368" y="8444907"/>
            <a:ext cx="4938365" cy="5271093"/>
          </a:xfrm>
          <a:prstGeom prst="rect">
            <a:avLst/>
          </a:prstGeom>
        </p:spPr>
      </p:pic>
      <p:pic>
        <p:nvPicPr>
          <p:cNvPr id="11" name="Picture 10" descr="A picture containing engine&#10;&#10;Description automatically generated">
            <a:extLst>
              <a:ext uri="{FF2B5EF4-FFF2-40B4-BE49-F238E27FC236}">
                <a16:creationId xmlns:a16="http://schemas.microsoft.com/office/drawing/2014/main" id="{51B90837-9AE6-492B-8575-0C6D3F5D993F}"/>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4603022" y="9589246"/>
            <a:ext cx="3747669" cy="3806472"/>
          </a:xfrm>
          <a:prstGeom prst="rect">
            <a:avLst/>
          </a:prstGeom>
        </p:spPr>
      </p:pic>
      <p:sp>
        <p:nvSpPr>
          <p:cNvPr id="5" name="Title 4">
            <a:extLst>
              <a:ext uri="{FF2B5EF4-FFF2-40B4-BE49-F238E27FC236}">
                <a16:creationId xmlns:a16="http://schemas.microsoft.com/office/drawing/2014/main" id="{98503073-EC6E-4E4D-AB0C-9F0EFF833DDD}"/>
              </a:ext>
            </a:extLst>
          </p:cNvPr>
          <p:cNvSpPr>
            <a:spLocks noGrp="1"/>
          </p:cNvSpPr>
          <p:nvPr>
            <p:ph type="title"/>
          </p:nvPr>
        </p:nvSpPr>
        <p:spPr/>
        <p:txBody>
          <a:bodyPr/>
          <a:lstStyle/>
          <a:p>
            <a:r>
              <a:rPr lang="en-US" dirty="0"/>
              <a:t>Post-COVID Changes</a:t>
            </a:r>
          </a:p>
        </p:txBody>
      </p:sp>
      <p:pic>
        <p:nvPicPr>
          <p:cNvPr id="9" name="EB_POWERCON_HORZ_BLUE.png" descr="EB_POWERCON_HORZ_BLUE.png">
            <a:extLst>
              <a:ext uri="{FF2B5EF4-FFF2-40B4-BE49-F238E27FC236}">
                <a16:creationId xmlns:a16="http://schemas.microsoft.com/office/drawing/2014/main" id="{5B362696-2564-4311-BD57-A8692EEA15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0088" y="12381571"/>
            <a:ext cx="5874810" cy="800626"/>
          </a:xfrm>
          <a:prstGeom prst="rect">
            <a:avLst/>
          </a:prstGeom>
          <a:ln w="12700">
            <a:miter lim="400000"/>
          </a:ln>
        </p:spPr>
      </p:pic>
    </p:spTree>
    <p:extLst>
      <p:ext uri="{BB962C8B-B14F-4D97-AF65-F5344CB8AC3E}">
        <p14:creationId xmlns:p14="http://schemas.microsoft.com/office/powerpoint/2010/main" val="1884160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12BF4762-3FFB-43B9-B8C9-9DBB8C164BAD}"/>
              </a:ext>
            </a:extLst>
          </p:cNvPr>
          <p:cNvSpPr txBox="1">
            <a:spLocks/>
          </p:cNvSpPr>
          <p:nvPr/>
        </p:nvSpPr>
        <p:spPr bwMode="auto">
          <a:xfrm>
            <a:off x="787154" y="10540445"/>
            <a:ext cx="7924800" cy="3492562"/>
          </a:xfrm>
          <a:prstGeom prst="rect">
            <a:avLst/>
          </a:prstGeom>
          <a:noFill/>
          <a:ln>
            <a:miter lim="800000"/>
            <a:headEnd/>
            <a:tailEnd/>
          </a:ln>
        </p:spPr>
        <p:txBody>
          <a:bodyPr/>
          <a:lstStyle/>
          <a:p>
            <a:pPr>
              <a:spcBef>
                <a:spcPct val="20000"/>
              </a:spcBef>
              <a:defRPr/>
            </a:pPr>
            <a:r>
              <a:rPr lang="en-US" sz="4000" b="1" kern="0" dirty="0">
                <a:solidFill>
                  <a:schemeClr val="bg2">
                    <a:lumMod val="50000"/>
                  </a:schemeClr>
                </a:solidFill>
                <a:cs typeface="Arial" panose="020B0604020202020204" pitchFamily="34" charset="0"/>
              </a:rPr>
              <a:t>Traditional Building</a:t>
            </a:r>
          </a:p>
          <a:p>
            <a:pPr>
              <a:spcBef>
                <a:spcPct val="20000"/>
              </a:spcBef>
              <a:buClr>
                <a:srgbClr val="C00000"/>
              </a:buClr>
              <a:defRPr/>
            </a:pPr>
            <a:r>
              <a:rPr lang="en-US" sz="4000" dirty="0">
                <a:solidFill>
                  <a:schemeClr val="tx1">
                    <a:lumMod val="65000"/>
                    <a:lumOff val="35000"/>
                  </a:schemeClr>
                </a:solidFill>
                <a:cs typeface="Arial" panose="020B0604020202020204" pitchFamily="34" charset="0"/>
              </a:rPr>
              <a:t>Employ a vast array of different protocols and cabling systems</a:t>
            </a:r>
            <a:endParaRPr lang="en-US" sz="4000" kern="0" dirty="0">
              <a:solidFill>
                <a:schemeClr val="tx1">
                  <a:lumMod val="65000"/>
                  <a:lumOff val="35000"/>
                </a:schemeClr>
              </a:solidFill>
              <a:cs typeface="Arial" panose="020B0604020202020204" pitchFamily="34" charset="0"/>
            </a:endParaRPr>
          </a:p>
        </p:txBody>
      </p:sp>
      <p:grpSp>
        <p:nvGrpSpPr>
          <p:cNvPr id="12" name="Group 9">
            <a:extLst>
              <a:ext uri="{FF2B5EF4-FFF2-40B4-BE49-F238E27FC236}">
                <a16:creationId xmlns:a16="http://schemas.microsoft.com/office/drawing/2014/main" id="{01287EDA-C561-400F-B962-86B920AB9E34}"/>
              </a:ext>
            </a:extLst>
          </p:cNvPr>
          <p:cNvGrpSpPr>
            <a:grpSpLocks/>
          </p:cNvGrpSpPr>
          <p:nvPr/>
        </p:nvGrpSpPr>
        <p:grpSpPr bwMode="auto">
          <a:xfrm>
            <a:off x="601778" y="4629736"/>
            <a:ext cx="12593829" cy="4908181"/>
            <a:chOff x="1036536" y="2381251"/>
            <a:chExt cx="6240198" cy="2119312"/>
          </a:xfrm>
        </p:grpSpPr>
        <p:sp>
          <p:nvSpPr>
            <p:cNvPr id="13" name="Rounded Rectangle 8">
              <a:extLst>
                <a:ext uri="{FF2B5EF4-FFF2-40B4-BE49-F238E27FC236}">
                  <a16:creationId xmlns:a16="http://schemas.microsoft.com/office/drawing/2014/main" id="{B703E386-55B5-4805-A091-AC4869010F10}"/>
                </a:ext>
              </a:extLst>
            </p:cNvPr>
            <p:cNvSpPr/>
            <p:nvPr/>
          </p:nvSpPr>
          <p:spPr>
            <a:xfrm>
              <a:off x="1036536" y="2381251"/>
              <a:ext cx="6240198" cy="2119312"/>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3600" dirty="0">
                <a:solidFill>
                  <a:schemeClr val="tx2">
                    <a:lumMod val="50000"/>
                  </a:schemeClr>
                </a:solidFill>
                <a:cs typeface="Arial" panose="020B0604020202020204" pitchFamily="34" charset="0"/>
              </a:endParaRPr>
            </a:p>
          </p:txBody>
        </p:sp>
        <p:pic>
          <p:nvPicPr>
            <p:cNvPr id="14" name="Picture 3">
              <a:extLst>
                <a:ext uri="{FF2B5EF4-FFF2-40B4-BE49-F238E27FC236}">
                  <a16:creationId xmlns:a16="http://schemas.microsoft.com/office/drawing/2014/main" id="{58D62E76-ADD7-4A3A-B066-D0B0647F0A6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18235" y="2512220"/>
              <a:ext cx="487680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 name="Content Placeholder 2">
            <a:extLst>
              <a:ext uri="{FF2B5EF4-FFF2-40B4-BE49-F238E27FC236}">
                <a16:creationId xmlns:a16="http://schemas.microsoft.com/office/drawing/2014/main" id="{FCA9E3BB-B431-4706-B4C4-C63AE2B2CFC3}"/>
              </a:ext>
            </a:extLst>
          </p:cNvPr>
          <p:cNvSpPr txBox="1">
            <a:spLocks/>
          </p:cNvSpPr>
          <p:nvPr/>
        </p:nvSpPr>
        <p:spPr bwMode="auto">
          <a:xfrm>
            <a:off x="15897727" y="10304474"/>
            <a:ext cx="8229987" cy="5943600"/>
          </a:xfrm>
          <a:prstGeom prst="rect">
            <a:avLst/>
          </a:prstGeom>
          <a:noFill/>
          <a:ln>
            <a:miter lim="800000"/>
            <a:headEnd/>
            <a:tailEnd/>
          </a:ln>
        </p:spPr>
        <p:txBody>
          <a:bodyPr/>
          <a:lstStyle/>
          <a:p>
            <a:pPr>
              <a:spcBef>
                <a:spcPct val="20000"/>
              </a:spcBef>
              <a:defRPr/>
            </a:pPr>
            <a:r>
              <a:rPr lang="en-US" sz="4000" b="1" kern="0" dirty="0">
                <a:solidFill>
                  <a:srgbClr val="0070C0"/>
                </a:solidFill>
                <a:cs typeface="Arial" panose="020B0604020202020204" pitchFamily="34" charset="0"/>
              </a:rPr>
              <a:t>Converged Building</a:t>
            </a:r>
          </a:p>
          <a:p>
            <a:pPr>
              <a:spcAft>
                <a:spcPts val="1200"/>
              </a:spcAft>
              <a:buClr>
                <a:srgbClr val="C00000"/>
              </a:buClr>
              <a:defRPr/>
            </a:pPr>
            <a:r>
              <a:rPr lang="en-US" sz="4000" dirty="0">
                <a:solidFill>
                  <a:schemeClr val="tx1">
                    <a:lumMod val="65000"/>
                    <a:lumOff val="35000"/>
                  </a:schemeClr>
                </a:solidFill>
                <a:cs typeface="Arial" panose="020B0604020202020204" pitchFamily="34" charset="0"/>
              </a:rPr>
              <a:t>Multiple building systems over a single IT cabling infrastructure (fiber and copper)</a:t>
            </a:r>
          </a:p>
          <a:p>
            <a:pPr marL="685782" indent="-685782">
              <a:buClr>
                <a:srgbClr val="C00000"/>
              </a:buClr>
              <a:buFont typeface="Arial" panose="020B0604020202020204" pitchFamily="34" charset="0"/>
              <a:buChar char="•"/>
              <a:defRPr/>
            </a:pPr>
            <a:endParaRPr lang="en-US" sz="3600" dirty="0">
              <a:solidFill>
                <a:schemeClr val="tx1">
                  <a:lumMod val="65000"/>
                  <a:lumOff val="35000"/>
                </a:schemeClr>
              </a:solidFill>
              <a:cs typeface="Arial" panose="020B0604020202020204" pitchFamily="34" charset="0"/>
            </a:endParaRPr>
          </a:p>
        </p:txBody>
      </p:sp>
      <p:pic>
        <p:nvPicPr>
          <p:cNvPr id="20" name="Picture 19">
            <a:extLst>
              <a:ext uri="{FF2B5EF4-FFF2-40B4-BE49-F238E27FC236}">
                <a16:creationId xmlns:a16="http://schemas.microsoft.com/office/drawing/2014/main" id="{4F587C12-76A8-495A-ACD0-A502674A84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97749" y="1083523"/>
            <a:ext cx="10362646" cy="12107933"/>
          </a:xfrm>
          <a:prstGeom prst="rect">
            <a:avLst/>
          </a:prstGeom>
        </p:spPr>
      </p:pic>
      <p:sp>
        <p:nvSpPr>
          <p:cNvPr id="4" name="Title 3">
            <a:extLst>
              <a:ext uri="{FF2B5EF4-FFF2-40B4-BE49-F238E27FC236}">
                <a16:creationId xmlns:a16="http://schemas.microsoft.com/office/drawing/2014/main" id="{5E617D52-C519-4017-9A41-7BD41E3DBBC6}"/>
              </a:ext>
            </a:extLst>
          </p:cNvPr>
          <p:cNvSpPr>
            <a:spLocks noGrp="1"/>
          </p:cNvSpPr>
          <p:nvPr>
            <p:ph type="title"/>
          </p:nvPr>
        </p:nvSpPr>
        <p:spPr/>
        <p:txBody>
          <a:bodyPr/>
          <a:lstStyle/>
          <a:p>
            <a:r>
              <a:rPr lang="en-US" dirty="0"/>
              <a:t>Trending – moving to </a:t>
            </a:r>
            <a:r>
              <a:rPr lang="en-US" dirty="0" err="1"/>
              <a:t>ip</a:t>
            </a:r>
            <a:r>
              <a:rPr lang="en-US" dirty="0"/>
              <a:t> cable</a:t>
            </a:r>
          </a:p>
        </p:txBody>
      </p:sp>
    </p:spTree>
    <p:extLst>
      <p:ext uri="{BB962C8B-B14F-4D97-AF65-F5344CB8AC3E}">
        <p14:creationId xmlns:p14="http://schemas.microsoft.com/office/powerpoint/2010/main" val="5948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A758F-8708-4D84-8685-428E36F0CF79}"/>
              </a:ext>
            </a:extLst>
          </p:cNvPr>
          <p:cNvSpPr>
            <a:spLocks noGrp="1"/>
          </p:cNvSpPr>
          <p:nvPr>
            <p:ph type="title"/>
          </p:nvPr>
        </p:nvSpPr>
        <p:spPr>
          <a:xfrm>
            <a:off x="1162384" y="1428894"/>
            <a:ext cx="22059232" cy="1976664"/>
          </a:xfrm>
        </p:spPr>
        <p:txBody>
          <a:bodyPr/>
          <a:lstStyle/>
          <a:p>
            <a:r>
              <a:rPr lang="en-US" dirty="0"/>
              <a:t>Let’s Talk POE</a:t>
            </a:r>
          </a:p>
        </p:txBody>
      </p:sp>
      <p:pic>
        <p:nvPicPr>
          <p:cNvPr id="5" name="EB_POWERCON_HORZ_BLUE.png" descr="EB_POWERCON_HORZ_BLUE.png">
            <a:extLst>
              <a:ext uri="{FF2B5EF4-FFF2-40B4-BE49-F238E27FC236}">
                <a16:creationId xmlns:a16="http://schemas.microsoft.com/office/drawing/2014/main" id="{FF48D114-67DD-4403-A752-A88E9C06A5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088" y="12381571"/>
            <a:ext cx="5874810" cy="800626"/>
          </a:xfrm>
          <a:prstGeom prst="rect">
            <a:avLst/>
          </a:prstGeom>
          <a:ln w="12700">
            <a:miter lim="400000"/>
          </a:ln>
        </p:spPr>
      </p:pic>
      <p:pic>
        <p:nvPicPr>
          <p:cNvPr id="9" name="Picture 8" descr="A picture containing clock&#10;&#10;Description automatically generated">
            <a:extLst>
              <a:ext uri="{FF2B5EF4-FFF2-40B4-BE49-F238E27FC236}">
                <a16:creationId xmlns:a16="http://schemas.microsoft.com/office/drawing/2014/main" id="{6715C2E7-D4AA-4CCE-828D-876E73376EF9}"/>
              </a:ext>
            </a:extLst>
          </p:cNvPr>
          <p:cNvPicPr>
            <a:picLocks noChangeAspect="1"/>
          </p:cNvPicPr>
          <p:nvPr/>
        </p:nvPicPr>
        <p:blipFill rotWithShape="1">
          <a:blip r:embed="rId3">
            <a:extLst>
              <a:ext uri="{28A0092B-C50C-407E-A947-70E740481C1C}">
                <a14:useLocalDpi xmlns:a14="http://schemas.microsoft.com/office/drawing/2010/main" val="0"/>
              </a:ext>
            </a:extLst>
          </a:blip>
          <a:srcRect l="2505"/>
          <a:stretch/>
        </p:blipFill>
        <p:spPr>
          <a:xfrm>
            <a:off x="6177776" y="4039466"/>
            <a:ext cx="16560147" cy="8217419"/>
          </a:xfrm>
          <a:prstGeom prst="rect">
            <a:avLst/>
          </a:prstGeom>
        </p:spPr>
      </p:pic>
      <p:sp>
        <p:nvSpPr>
          <p:cNvPr id="11" name="TextBox 10">
            <a:extLst>
              <a:ext uri="{FF2B5EF4-FFF2-40B4-BE49-F238E27FC236}">
                <a16:creationId xmlns:a16="http://schemas.microsoft.com/office/drawing/2014/main" id="{45A31618-3A69-4922-9B6C-B6376131E5DF}"/>
              </a:ext>
            </a:extLst>
          </p:cNvPr>
          <p:cNvSpPr txBox="1"/>
          <p:nvPr/>
        </p:nvSpPr>
        <p:spPr>
          <a:xfrm rot="21364430">
            <a:off x="13510426" y="8612058"/>
            <a:ext cx="4000356" cy="830997"/>
          </a:xfrm>
          <a:prstGeom prst="rect">
            <a:avLst/>
          </a:prstGeom>
          <a:noFill/>
        </p:spPr>
        <p:txBody>
          <a:bodyPr wrap="square" rtlCol="0">
            <a:spAutoFit/>
          </a:bodyPr>
          <a:lstStyle/>
          <a:p>
            <a:r>
              <a:rPr lang="en-US" sz="4800" dirty="0"/>
              <a:t>Switch</a:t>
            </a:r>
          </a:p>
        </p:txBody>
      </p:sp>
      <p:sp>
        <p:nvSpPr>
          <p:cNvPr id="12" name="TextBox 11">
            <a:extLst>
              <a:ext uri="{FF2B5EF4-FFF2-40B4-BE49-F238E27FC236}">
                <a16:creationId xmlns:a16="http://schemas.microsoft.com/office/drawing/2014/main" id="{ACE9D762-E48F-48B2-AB8C-C90A0CBA9391}"/>
              </a:ext>
            </a:extLst>
          </p:cNvPr>
          <p:cNvSpPr txBox="1"/>
          <p:nvPr/>
        </p:nvSpPr>
        <p:spPr>
          <a:xfrm>
            <a:off x="10690138" y="4024533"/>
            <a:ext cx="5921749" cy="2226315"/>
          </a:xfrm>
          <a:prstGeom prst="rect">
            <a:avLst/>
          </a:prstGeom>
          <a:noFill/>
        </p:spPr>
        <p:txBody>
          <a:bodyPr wrap="square" rtlCol="0">
            <a:spAutoFit/>
          </a:bodyPr>
          <a:lstStyle/>
          <a:p>
            <a:pPr algn="ctr"/>
            <a:r>
              <a:rPr lang="en-US" sz="5333" b="1" dirty="0"/>
              <a:t>PSE</a:t>
            </a:r>
            <a:r>
              <a:rPr lang="en-US" sz="4800" dirty="0"/>
              <a:t> </a:t>
            </a:r>
          </a:p>
          <a:p>
            <a:pPr algn="ctr"/>
            <a:r>
              <a:rPr lang="en-US" sz="4267" dirty="0"/>
              <a:t>(Power Source Equipment)</a:t>
            </a:r>
          </a:p>
        </p:txBody>
      </p:sp>
      <p:sp>
        <p:nvSpPr>
          <p:cNvPr id="13" name="TextBox 12">
            <a:extLst>
              <a:ext uri="{FF2B5EF4-FFF2-40B4-BE49-F238E27FC236}">
                <a16:creationId xmlns:a16="http://schemas.microsoft.com/office/drawing/2014/main" id="{A4FAD59B-71C7-42D0-9102-58D70CF246A4}"/>
              </a:ext>
            </a:extLst>
          </p:cNvPr>
          <p:cNvSpPr txBox="1"/>
          <p:nvPr/>
        </p:nvSpPr>
        <p:spPr>
          <a:xfrm>
            <a:off x="-11603" y="4210341"/>
            <a:ext cx="5921749" cy="1569660"/>
          </a:xfrm>
          <a:prstGeom prst="rect">
            <a:avLst/>
          </a:prstGeom>
          <a:noFill/>
        </p:spPr>
        <p:txBody>
          <a:bodyPr wrap="square" rtlCol="0">
            <a:spAutoFit/>
          </a:bodyPr>
          <a:lstStyle/>
          <a:p>
            <a:pPr algn="ctr"/>
            <a:r>
              <a:rPr lang="en-US" sz="5333" b="1" dirty="0"/>
              <a:t>PD</a:t>
            </a:r>
          </a:p>
          <a:p>
            <a:pPr algn="ctr"/>
            <a:r>
              <a:rPr lang="en-US" sz="4267" dirty="0"/>
              <a:t>(Powered Device)</a:t>
            </a:r>
          </a:p>
        </p:txBody>
      </p:sp>
      <p:cxnSp>
        <p:nvCxnSpPr>
          <p:cNvPr id="14" name="Straight Arrow Connector 13">
            <a:extLst>
              <a:ext uri="{FF2B5EF4-FFF2-40B4-BE49-F238E27FC236}">
                <a16:creationId xmlns:a16="http://schemas.microsoft.com/office/drawing/2014/main" id="{489CC580-3769-40BE-BF32-621C80B0E1BA}"/>
              </a:ext>
            </a:extLst>
          </p:cNvPr>
          <p:cNvCxnSpPr>
            <a:cxnSpLocks/>
          </p:cNvCxnSpPr>
          <p:nvPr/>
        </p:nvCxnSpPr>
        <p:spPr>
          <a:xfrm flipH="1">
            <a:off x="4876156" y="4609789"/>
            <a:ext cx="6892098"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descr="A picture containing clock&#10;&#10;Description automatically generated">
            <a:extLst>
              <a:ext uri="{FF2B5EF4-FFF2-40B4-BE49-F238E27FC236}">
                <a16:creationId xmlns:a16="http://schemas.microsoft.com/office/drawing/2014/main" id="{3EBC3926-DA93-4A38-95EC-3AB0D940DC03}"/>
              </a:ext>
            </a:extLst>
          </p:cNvPr>
          <p:cNvPicPr>
            <a:picLocks noChangeAspect="1"/>
          </p:cNvPicPr>
          <p:nvPr/>
        </p:nvPicPr>
        <p:blipFill rotWithShape="1">
          <a:blip r:embed="rId3">
            <a:extLst>
              <a:ext uri="{28A0092B-C50C-407E-A947-70E740481C1C}">
                <a14:useLocalDpi xmlns:a14="http://schemas.microsoft.com/office/drawing/2010/main" val="0"/>
              </a:ext>
            </a:extLst>
          </a:blip>
          <a:srcRect t="22415" r="80960" b="40038"/>
          <a:stretch/>
        </p:blipFill>
        <p:spPr>
          <a:xfrm>
            <a:off x="350324" y="6292728"/>
            <a:ext cx="3096305" cy="2953932"/>
          </a:xfrm>
          <a:prstGeom prst="rect">
            <a:avLst/>
          </a:prstGeom>
        </p:spPr>
      </p:pic>
      <p:pic>
        <p:nvPicPr>
          <p:cNvPr id="19" name="Picture 18">
            <a:extLst>
              <a:ext uri="{FF2B5EF4-FFF2-40B4-BE49-F238E27FC236}">
                <a16:creationId xmlns:a16="http://schemas.microsoft.com/office/drawing/2014/main" id="{48306FD1-AD09-4B36-B54E-006A969BF8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11449" y="8295956"/>
            <a:ext cx="2710211" cy="3888906"/>
          </a:xfrm>
          <a:prstGeom prst="rect">
            <a:avLst/>
          </a:prstGeom>
        </p:spPr>
      </p:pic>
      <p:sp>
        <p:nvSpPr>
          <p:cNvPr id="16" name="Rectangle 15">
            <a:extLst>
              <a:ext uri="{FF2B5EF4-FFF2-40B4-BE49-F238E27FC236}">
                <a16:creationId xmlns:a16="http://schemas.microsoft.com/office/drawing/2014/main" id="{66556E80-26B9-438D-8DC3-F70448A1A351}"/>
              </a:ext>
            </a:extLst>
          </p:cNvPr>
          <p:cNvSpPr/>
          <p:nvPr/>
        </p:nvSpPr>
        <p:spPr>
          <a:xfrm>
            <a:off x="5910146" y="5927703"/>
            <a:ext cx="3760860" cy="4312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E752C046-4254-4A96-A101-D6B3B4E4FCBB}"/>
              </a:ext>
            </a:extLst>
          </p:cNvPr>
          <p:cNvPicPr/>
          <p:nvPr/>
        </p:nvPicPr>
        <p:blipFill>
          <a:blip r:embed="rId5" cstate="email">
            <a:extLst>
              <a:ext uri="{28A0092B-C50C-407E-A947-70E740481C1C}">
                <a14:useLocalDpi xmlns:a14="http://schemas.microsoft.com/office/drawing/2010/main" val="0"/>
              </a:ext>
            </a:extLst>
          </a:blip>
          <a:stretch>
            <a:fillRect/>
          </a:stretch>
        </p:blipFill>
        <p:spPr>
          <a:xfrm flipH="1">
            <a:off x="5651730" y="7310697"/>
            <a:ext cx="1802391" cy="1788712"/>
          </a:xfrm>
          <a:prstGeom prst="rect">
            <a:avLst/>
          </a:prstGeom>
        </p:spPr>
      </p:pic>
      <p:cxnSp>
        <p:nvCxnSpPr>
          <p:cNvPr id="23" name="Straight Connector 22">
            <a:extLst>
              <a:ext uri="{FF2B5EF4-FFF2-40B4-BE49-F238E27FC236}">
                <a16:creationId xmlns:a16="http://schemas.microsoft.com/office/drawing/2014/main" id="{6742A3CE-0B31-48D4-9DA8-894C6C95C69D}"/>
              </a:ext>
            </a:extLst>
          </p:cNvPr>
          <p:cNvCxnSpPr>
            <a:cxnSpLocks/>
          </p:cNvCxnSpPr>
          <p:nvPr/>
        </p:nvCxnSpPr>
        <p:spPr>
          <a:xfrm flipH="1">
            <a:off x="7159083" y="8407466"/>
            <a:ext cx="5465491" cy="0"/>
          </a:xfrm>
          <a:prstGeom prst="line">
            <a:avLst/>
          </a:prstGeom>
          <a:ln w="104775"/>
        </p:spPr>
        <p:style>
          <a:lnRef idx="1">
            <a:schemeClr val="accent1"/>
          </a:lnRef>
          <a:fillRef idx="0">
            <a:schemeClr val="accent1"/>
          </a:fillRef>
          <a:effectRef idx="0">
            <a:schemeClr val="accent1"/>
          </a:effectRef>
          <a:fontRef idx="minor">
            <a:schemeClr val="tx1"/>
          </a:fontRef>
        </p:style>
      </p:cxnSp>
      <p:pic>
        <p:nvPicPr>
          <p:cNvPr id="28" name="Picture 27" descr="A picture containing drawing&#10;&#10;Description automatically generated">
            <a:extLst>
              <a:ext uri="{FF2B5EF4-FFF2-40B4-BE49-F238E27FC236}">
                <a16:creationId xmlns:a16="http://schemas.microsoft.com/office/drawing/2014/main" id="{90F5207B-0015-4179-A1DA-5A9663DD44AD}"/>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54396" b="94505" l="13746" r="52577">
                        <a14:foregroundMark x1="14433" y1="76374" x2="14433" y2="76374"/>
                        <a14:foregroundMark x1="23024" y1="74176" x2="23024" y2="74176"/>
                        <a14:foregroundMark x1="31959" y1="62637" x2="36426" y2="57692"/>
                        <a14:foregroundMark x1="40893" y1="68681" x2="47079" y2="65934"/>
                        <a14:foregroundMark x1="51203" y1="62088" x2="52577" y2="82967"/>
                        <a14:foregroundMark x1="52577" y1="82967" x2="41924" y2="93956"/>
                        <a14:foregroundMark x1="41924" y1="93956" x2="40550" y2="93956"/>
                      </a14:backgroundRemoval>
                    </a14:imgEffect>
                  </a14:imgLayer>
                </a14:imgProps>
              </a:ext>
              <a:ext uri="{28A0092B-C50C-407E-A947-70E740481C1C}">
                <a14:useLocalDpi xmlns:a14="http://schemas.microsoft.com/office/drawing/2010/main" val="0"/>
              </a:ext>
            </a:extLst>
          </a:blip>
          <a:srcRect l="9422" t="49609" r="45483"/>
          <a:stretch/>
        </p:blipFill>
        <p:spPr>
          <a:xfrm>
            <a:off x="2800138" y="8476079"/>
            <a:ext cx="914121" cy="638409"/>
          </a:xfrm>
          <a:prstGeom prst="rect">
            <a:avLst/>
          </a:prstGeom>
        </p:spPr>
      </p:pic>
      <p:sp>
        <p:nvSpPr>
          <p:cNvPr id="29" name="Freeform: Shape 28">
            <a:extLst>
              <a:ext uri="{FF2B5EF4-FFF2-40B4-BE49-F238E27FC236}">
                <a16:creationId xmlns:a16="http://schemas.microsoft.com/office/drawing/2014/main" id="{BAA5A88F-DF7B-470F-A2C9-4FCFDA1A4327}"/>
              </a:ext>
            </a:extLst>
          </p:cNvPr>
          <p:cNvSpPr/>
          <p:nvPr/>
        </p:nvSpPr>
        <p:spPr>
          <a:xfrm>
            <a:off x="3637675" y="8273891"/>
            <a:ext cx="2423837" cy="800626"/>
          </a:xfrm>
          <a:custGeom>
            <a:avLst/>
            <a:gdLst>
              <a:gd name="connsiteX0" fmla="*/ 2250168 w 2250168"/>
              <a:gd name="connsiteY0" fmla="*/ 0 h 778010"/>
              <a:gd name="connsiteX1" fmla="*/ 1737212 w 2250168"/>
              <a:gd name="connsiteY1" fmla="*/ 758283 h 778010"/>
              <a:gd name="connsiteX2" fmla="*/ 242948 w 2250168"/>
              <a:gd name="connsiteY2" fmla="*/ 557561 h 778010"/>
              <a:gd name="connsiteX3" fmla="*/ 19924 w 2250168"/>
              <a:gd name="connsiteY3" fmla="*/ 579864 h 778010"/>
            </a:gdLst>
            <a:ahLst/>
            <a:cxnLst>
              <a:cxn ang="0">
                <a:pos x="connsiteX0" y="connsiteY0"/>
              </a:cxn>
              <a:cxn ang="0">
                <a:pos x="connsiteX1" y="connsiteY1"/>
              </a:cxn>
              <a:cxn ang="0">
                <a:pos x="connsiteX2" y="connsiteY2"/>
              </a:cxn>
              <a:cxn ang="0">
                <a:pos x="connsiteX3" y="connsiteY3"/>
              </a:cxn>
            </a:cxnLst>
            <a:rect l="l" t="t" r="r" b="b"/>
            <a:pathLst>
              <a:path w="2250168" h="778010">
                <a:moveTo>
                  <a:pt x="2250168" y="0"/>
                </a:moveTo>
                <a:cubicBezTo>
                  <a:pt x="2160958" y="332678"/>
                  <a:pt x="2071749" y="665356"/>
                  <a:pt x="1737212" y="758283"/>
                </a:cubicBezTo>
                <a:cubicBezTo>
                  <a:pt x="1402675" y="851210"/>
                  <a:pt x="529163" y="587298"/>
                  <a:pt x="242948" y="557561"/>
                </a:cubicBezTo>
                <a:cubicBezTo>
                  <a:pt x="-43267" y="527825"/>
                  <a:pt x="-11672" y="553844"/>
                  <a:pt x="19924" y="579864"/>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A close up of a logo&#10;&#10;Description automatically generated">
            <a:extLst>
              <a:ext uri="{FF2B5EF4-FFF2-40B4-BE49-F238E27FC236}">
                <a16:creationId xmlns:a16="http://schemas.microsoft.com/office/drawing/2014/main" id="{B589E2C2-E2DF-420F-863F-4AD53E64A066}"/>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7011" b="90000" l="8556" r="90000">
                        <a14:foregroundMark x1="16111" y1="7931" x2="16111" y2="7931"/>
                        <a14:foregroundMark x1="29333" y1="7126" x2="29333" y2="7126"/>
                        <a14:foregroundMark x1="68556" y1="59310" x2="68556" y2="59310"/>
                        <a14:foregroundMark x1="8556" y1="26667" x2="8556" y2="26667"/>
                      </a14:backgroundRemoval>
                    </a14:imgEffect>
                  </a14:imgLayer>
                </a14:imgProps>
              </a:ext>
              <a:ext uri="{28A0092B-C50C-407E-A947-70E740481C1C}">
                <a14:useLocalDpi xmlns:a14="http://schemas.microsoft.com/office/drawing/2010/main" val="0"/>
              </a:ext>
            </a:extLst>
          </a:blip>
          <a:stretch>
            <a:fillRect/>
          </a:stretch>
        </p:blipFill>
        <p:spPr>
          <a:xfrm>
            <a:off x="12515351" y="8605045"/>
            <a:ext cx="971319" cy="938943"/>
          </a:xfrm>
          <a:prstGeom prst="rect">
            <a:avLst/>
          </a:prstGeom>
        </p:spPr>
      </p:pic>
      <p:pic>
        <p:nvPicPr>
          <p:cNvPr id="32" name="Picture 31">
            <a:extLst>
              <a:ext uri="{FF2B5EF4-FFF2-40B4-BE49-F238E27FC236}">
                <a16:creationId xmlns:a16="http://schemas.microsoft.com/office/drawing/2014/main" id="{44BB2EAC-57A6-443B-8CCE-FE128937F8E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789483" y="12401722"/>
            <a:ext cx="1884551" cy="942276"/>
          </a:xfrm>
          <a:prstGeom prst="rect">
            <a:avLst/>
          </a:prstGeom>
        </p:spPr>
      </p:pic>
    </p:spTree>
    <p:extLst>
      <p:ext uri="{BB962C8B-B14F-4D97-AF65-F5344CB8AC3E}">
        <p14:creationId xmlns:p14="http://schemas.microsoft.com/office/powerpoint/2010/main" val="4183677257"/>
      </p:ext>
    </p:extLst>
  </p:cSld>
  <p:clrMapOvr>
    <a:masterClrMapping/>
  </p:clrMapOvr>
</p:sld>
</file>

<file path=ppt/theme/theme1.xml><?xml version="1.0" encoding="utf-8"?>
<a:theme xmlns:a="http://schemas.openxmlformats.org/drawingml/2006/main" name="Dividend">
  <a:themeElements>
    <a:clrScheme name="Custom 2">
      <a:dk1>
        <a:sysClr val="windowText" lastClr="000000"/>
      </a:dk1>
      <a:lt1>
        <a:sysClr val="window" lastClr="FFFFFF"/>
      </a:lt1>
      <a:dk2>
        <a:srgbClr val="373545"/>
      </a:dk2>
      <a:lt2>
        <a:srgbClr val="CEDBE6"/>
      </a:lt2>
      <a:accent1>
        <a:srgbClr val="75B5E4"/>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TM03457464[[fn=Dividend]]</Template>
  <TotalTime>326</TotalTime>
  <Words>1099</Words>
  <Application>Microsoft Office PowerPoint</Application>
  <PresentationFormat>Custom</PresentationFormat>
  <Paragraphs>164</Paragraphs>
  <Slides>16</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Arial Narrow Regular</vt:lpstr>
      <vt:lpstr>Calibri</vt:lpstr>
      <vt:lpstr>Gill Sans MT</vt:lpstr>
      <vt:lpstr>Helvetica Neue</vt:lpstr>
      <vt:lpstr>Helvetica Neue Medium</vt:lpstr>
      <vt:lpstr>Montserrat Light</vt:lpstr>
      <vt:lpstr>Wingdings</vt:lpstr>
      <vt:lpstr>Wingdings 2</vt:lpstr>
      <vt:lpstr>Dividend</vt:lpstr>
      <vt:lpstr>PowerPoint Presentation</vt:lpstr>
      <vt:lpstr>Speaker bio:  Carol Everett oliver, rcdd, ess, dcdc</vt:lpstr>
      <vt:lpstr>Electrical vs. low voltage - siMILAR, YET DIFFERENT</vt:lpstr>
      <vt:lpstr>SIMILAR, Yet different</vt:lpstr>
      <vt:lpstr>Playing by the rules and standards</vt:lpstr>
      <vt:lpstr>IP CONVERGENCE – Intelligent buildings</vt:lpstr>
      <vt:lpstr>Post-COVID Changes</vt:lpstr>
      <vt:lpstr>Trending – moving to ip cable</vt:lpstr>
      <vt:lpstr>Let’s Talk POE</vt:lpstr>
      <vt:lpstr>IEEE 802.3 poe standards</vt:lpstr>
      <vt:lpstr>PowerPoint Presentation</vt:lpstr>
      <vt:lpstr>Poe cabling concerns</vt:lpstr>
      <vt:lpstr>PowerPoint Presentation</vt:lpstr>
      <vt:lpstr>Working Together Creates Opportunities </vt:lpstr>
      <vt:lpstr>BICSI Credentialing Program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OLIVER</dc:creator>
  <cp:lastModifiedBy>Carol Oliver</cp:lastModifiedBy>
  <cp:revision>28</cp:revision>
  <dcterms:modified xsi:type="dcterms:W3CDTF">2021-02-05T17:07:05Z</dcterms:modified>
</cp:coreProperties>
</file>