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86" r:id="rId4"/>
    <p:sldId id="280" r:id="rId5"/>
    <p:sldId id="279" r:id="rId6"/>
    <p:sldId id="278" r:id="rId7"/>
    <p:sldId id="276" r:id="rId8"/>
    <p:sldId id="269" r:id="rId9"/>
    <p:sldId id="277" r:id="rId10"/>
    <p:sldId id="274" r:id="rId11"/>
    <p:sldId id="270" r:id="rId12"/>
    <p:sldId id="272" r:id="rId13"/>
    <p:sldId id="283" r:id="rId14"/>
    <p:sldId id="281" r:id="rId15"/>
    <p:sldId id="257" r:id="rId16"/>
    <p:sldId id="271" r:id="rId17"/>
    <p:sldId id="259" r:id="rId18"/>
    <p:sldId id="258" r:id="rId19"/>
    <p:sldId id="273" r:id="rId20"/>
    <p:sldId id="260" r:id="rId21"/>
    <p:sldId id="261" r:id="rId22"/>
    <p:sldId id="262" r:id="rId23"/>
    <p:sldId id="268" r:id="rId24"/>
    <p:sldId id="263" r:id="rId25"/>
    <p:sldId id="265" r:id="rId26"/>
    <p:sldId id="264" r:id="rId27"/>
    <p:sldId id="266" r:id="rId28"/>
    <p:sldId id="267" r:id="rId29"/>
    <p:sldId id="284" r:id="rId30"/>
    <p:sldId id="285" r:id="rId31"/>
    <p:sldId id="282" r:id="rId32"/>
  </p:sldIdLst>
  <p:sldSz cx="9144000" cy="6858000" type="screen4x3"/>
  <p:notesSz cx="6858000" cy="9144000"/>
  <p:custShowLst>
    <p:custShow name="Memorial Service 2015" id="0">
      <p:sldLst>
        <p:sld r:id="rId2"/>
        <p:sld r:id="rId16"/>
        <p:sld r:id="rId19"/>
        <p:sld r:id="rId18"/>
        <p:sld r:id="rId21"/>
        <p:sld r:id="rId22"/>
        <p:sld r:id="rId23"/>
        <p:sld r:id="rId25"/>
        <p:sld r:id="rId27"/>
        <p:sld r:id="rId26"/>
        <p:sld r:id="rId28"/>
        <p:sld r:id="rId29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31" autoAdjust="0"/>
    <p:restoredTop sz="94728" autoAdjust="0"/>
  </p:normalViewPr>
  <p:slideViewPr>
    <p:cSldViewPr>
      <p:cViewPr varScale="1">
        <p:scale>
          <a:sx n="90" d="100"/>
          <a:sy n="90" d="100"/>
        </p:scale>
        <p:origin x="2844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31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30A3-7FEF-4772-B918-D75364BE3347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82EF-3C25-4D80-B5AA-D86507BBE1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30A3-7FEF-4772-B918-D75364BE3347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82EF-3C25-4D80-B5AA-D86507BBE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30A3-7FEF-4772-B918-D75364BE3347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82EF-3C25-4D80-B5AA-D86507BBE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30A3-7FEF-4772-B918-D75364BE3347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82EF-3C25-4D80-B5AA-D86507BBE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30A3-7FEF-4772-B918-D75364BE3347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82EF-3C25-4D80-B5AA-D86507BBE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30A3-7FEF-4772-B918-D75364BE3347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82EF-3C25-4D80-B5AA-D86507BBE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30A3-7FEF-4772-B918-D75364BE3347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82EF-3C25-4D80-B5AA-D86507BBE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30A3-7FEF-4772-B918-D75364BE3347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82EF-3C25-4D80-B5AA-D86507BBE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30A3-7FEF-4772-B918-D75364BE3347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82EF-3C25-4D80-B5AA-D86507BBE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30A3-7FEF-4772-B918-D75364BE3347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82EF-3C25-4D80-B5AA-D86507BBE1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C2330A3-7FEF-4772-B918-D75364BE3347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A9182EF-3C25-4D80-B5AA-D86507BBE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C2330A3-7FEF-4772-B918-D75364BE3347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A9182EF-3C25-4D80-B5AA-D86507BBE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4.png"/><Relationship Id="rId2" Type="http://schemas.microsoft.com/office/2007/relationships/media" Target="../media/media1.m4a"/><Relationship Id="rId1" Type="http://schemas.openxmlformats.org/officeDocument/2006/relationships/audio" Target="file:///C:\Users\jeffe_000\Music\Josh%20Grobin\Closer\01%20You%20Raise%20Me%20Up.m4a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legacy.com/us/obituaries/name/michael-walton-obituary?id=59147974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01 You Raise Me Up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4" name="Picture 3" descr="in memor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599" y="533400"/>
            <a:ext cx="6392166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152400"/>
            <a:ext cx="70130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National Board for Certification of </a:t>
            </a:r>
          </a:p>
          <a:p>
            <a:pPr algn="ctr"/>
            <a:r>
              <a:rPr lang="en-US" sz="3600" b="1" dirty="0"/>
              <a:t>Orthopaedic Technologist, Inc.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1600200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Remembers Those That Have </a:t>
            </a:r>
          </a:p>
          <a:p>
            <a:pPr algn="ctr"/>
            <a:r>
              <a:rPr lang="en-US" sz="4000" b="1" dirty="0"/>
              <a:t>Gone Before 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44958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Brush Script MT" pitchFamily="66" charset="0"/>
              </a:rPr>
              <a:t>We Will Never Forget</a:t>
            </a:r>
          </a:p>
        </p:txBody>
      </p:sp>
      <p:pic>
        <p:nvPicPr>
          <p:cNvPr id="2" name="01 You Raise Me Up">
            <a:hlinkClick r:id="" action="ppaction://media"/>
            <a:extLst>
              <a:ext uri="{FF2B5EF4-FFF2-40B4-BE49-F238E27FC236}">
                <a16:creationId xmlns:a16="http://schemas.microsoft.com/office/drawing/2014/main" id="{10C1D1EF-A8E0-459D-9BB2-67F502359B7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4675" y="616327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55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  <p:extLst>
    <p:ext uri="{E180D4A7-C9FB-4DFB-919C-405C955672EB}">
      <p14:showEvtLst xmlns:p14="http://schemas.microsoft.com/office/powerpoint/2010/main">
        <p14:playEvt time="206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37992" y="3200400"/>
                <a:ext cx="8784336" cy="1636776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4000" dirty="0"/>
                  <a:t>Michael J. Gill, Sr., OTC®, OT-SC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™</m:t>
                    </m:r>
                  </m:oMath>
                </a14:m>
                <a:br>
                  <a:rPr lang="en-US" sz="4000" dirty="0"/>
                </a:br>
                <a:r>
                  <a:rPr lang="en-US" sz="4000" dirty="0"/>
                  <a:t>November 25, 1950 ~ July 20, 2017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37992" y="3200400"/>
                <a:ext cx="8784336" cy="163677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5065776"/>
            <a:ext cx="8991600" cy="1716024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4600" dirty="0">
                <a:latin typeface="Arial" pitchFamily="34" charset="0"/>
                <a:cs typeface="Arial" pitchFamily="34" charset="0"/>
              </a:rPr>
              <a:t>Dedicated OTC®, OT-SC™ From 1990~2017</a:t>
            </a:r>
          </a:p>
          <a:p>
            <a:pPr algn="ctr"/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300" dirty="0"/>
              <a:t>Past NAOT President.</a:t>
            </a:r>
          </a:p>
          <a:p>
            <a:pPr algn="ctr"/>
            <a:r>
              <a:rPr lang="en-US" sz="3300" dirty="0"/>
              <a:t>Instrumental in the development of the OT-SC Examination. </a:t>
            </a:r>
          </a:p>
          <a:p>
            <a:pPr algn="ctr"/>
            <a:r>
              <a:rPr lang="en-US" sz="3300" dirty="0"/>
              <a:t>Dedicated Member &amp; Officer of the Carolina’s Assoc.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 </a:t>
            </a:r>
          </a:p>
          <a:p>
            <a:pPr algn="ctr"/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63B06C-A671-44CB-A734-7B3C1E714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543" y="0"/>
            <a:ext cx="2881313" cy="34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29786"/>
      </p:ext>
    </p:extLst>
  </p:cSld>
  <p:clrMapOvr>
    <a:masterClrMapping/>
  </p:clrMapOvr>
  <p:transition spd="med" advClick="0" advTm="20747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62472"/>
            <a:ext cx="8784336" cy="125577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Ricardo </a:t>
            </a:r>
            <a:r>
              <a:rPr lang="en-US" sz="3600" dirty="0" err="1"/>
              <a:t>Villar</a:t>
            </a:r>
            <a:r>
              <a:rPr lang="en-US" sz="3600" dirty="0"/>
              <a:t> </a:t>
            </a:r>
            <a:r>
              <a:rPr lang="en-US" sz="3600" dirty="0" err="1"/>
              <a:t>Esleta</a:t>
            </a:r>
            <a:r>
              <a:rPr lang="en-US" sz="3600" dirty="0"/>
              <a:t>, OTC®</a:t>
            </a:r>
            <a:br>
              <a:rPr lang="en-US" sz="3600" dirty="0"/>
            </a:br>
            <a:r>
              <a:rPr lang="en-US" sz="3600" dirty="0"/>
              <a:t>October 7, 1949 ~ November 8, 2017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73372" y="4724399"/>
                <a:ext cx="8991600" cy="2020173"/>
              </a:xfrm>
            </p:spPr>
            <p:txBody>
              <a:bodyPr>
                <a:normAutofit fontScale="40000" lnSpcReduction="20000"/>
              </a:bodyPr>
              <a:lstStyle/>
              <a:p>
                <a:pPr algn="ctr"/>
                <a:r>
                  <a:rPr lang="en-US" sz="7600" dirty="0">
                    <a:latin typeface="Arial" pitchFamily="34" charset="0"/>
                    <a:cs typeface="Arial" pitchFamily="34" charset="0"/>
                  </a:rPr>
                  <a:t>Dedicated OTC</a:t>
                </a:r>
                <a14:m>
                  <m:oMath xmlns:m="http://schemas.openxmlformats.org/officeDocument/2006/math">
                    <m:r>
                      <a:rPr lang="en-US" sz="7600" i="1" smtClean="0">
                        <a:latin typeface="Cambria Math" panose="02040503050406030204" pitchFamily="18" charset="0"/>
                        <a:cs typeface="Arial" pitchFamily="34" charset="0"/>
                      </a:rPr>
                      <m:t>®</m:t>
                    </m:r>
                  </m:oMath>
                </a14:m>
                <a:r>
                  <a:rPr lang="en-US" sz="7600" dirty="0">
                    <a:latin typeface="Arial" pitchFamily="34" charset="0"/>
                    <a:cs typeface="Arial" pitchFamily="34" charset="0"/>
                  </a:rPr>
                  <a:t> from 1990 ~ 2016</a:t>
                </a:r>
              </a:p>
              <a:p>
                <a:pPr algn="ctr"/>
                <a:endParaRPr lang="en-US" sz="7600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4500" dirty="0">
                    <a:latin typeface="Arial" pitchFamily="34" charset="0"/>
                    <a:cs typeface="Arial" pitchFamily="34" charset="0"/>
                  </a:rPr>
                  <a:t>A Graduate of Cook County Orthopaedic Technologist training program in Chicago, IL. </a:t>
                </a:r>
              </a:p>
              <a:p>
                <a:pPr algn="ctr"/>
                <a:endParaRPr lang="en-US" sz="4500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4500" dirty="0">
                    <a:latin typeface="Arial" pitchFamily="34" charset="0"/>
                    <a:cs typeface="Arial" pitchFamily="34" charset="0"/>
                  </a:rPr>
                  <a:t>He continued his dedication to our profession with holding the OTC Certification until his retirement in 2016 and his longtime membership and participation in the Orthopaedic Technologist Association of Illinois.  </a:t>
                </a:r>
              </a:p>
              <a:p>
                <a:r>
                  <a:rPr lang="en-US" dirty="0"/>
                  <a:t> </a:t>
                </a:r>
              </a:p>
              <a:p>
                <a:pPr algn="ctr"/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3372" y="4724399"/>
                <a:ext cx="8991600" cy="2020173"/>
              </a:xfrm>
              <a:blipFill>
                <a:blip r:embed="rId2"/>
                <a:stretch>
                  <a:fillRect t="-10574" r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E63B06C-A671-44CB-A734-7B3C1E714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543" y="113427"/>
            <a:ext cx="2881313" cy="322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46493"/>
      </p:ext>
    </p:extLst>
  </p:cSld>
  <p:clrMapOvr>
    <a:masterClrMapping/>
  </p:clrMapOvr>
  <p:transition spd="med" advClick="0" advTm="20747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3602405"/>
            <a:ext cx="8784336" cy="20257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Quentin D. Simeone, OTC®</a:t>
            </a:r>
            <a:br>
              <a:rPr lang="en-US" dirty="0"/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1951~ 2017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Dedicated OTC®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1993~2017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5613467"/>
            <a:ext cx="8991600" cy="1106424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Active member for over 20 years in the Maryland Association of Orthopaedic Technologists (MAOT)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FAD4C1-F778-472B-A7A6-531C40C6B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87" y="196364"/>
            <a:ext cx="3095625" cy="360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22699"/>
      </p:ext>
    </p:extLst>
  </p:cSld>
  <p:clrMapOvr>
    <a:masterClrMapping/>
  </p:clrMapOvr>
  <p:transition spd="med" advClick="0" advTm="15529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86200"/>
            <a:ext cx="9144000" cy="1636776"/>
          </a:xfrm>
        </p:spPr>
        <p:txBody>
          <a:bodyPr>
            <a:noAutofit/>
          </a:bodyPr>
          <a:lstStyle/>
          <a:p>
            <a:pPr algn="ctr"/>
            <a:r>
              <a:rPr lang="en-US" sz="4200" dirty="0" err="1"/>
              <a:t>Wasyl</a:t>
            </a:r>
            <a:r>
              <a:rPr lang="en-US" sz="4200" dirty="0"/>
              <a:t> </a:t>
            </a:r>
            <a:r>
              <a:rPr lang="en-US" sz="4200" dirty="0" err="1"/>
              <a:t>Skomoroch</a:t>
            </a:r>
            <a:r>
              <a:rPr lang="en-US" sz="4200" dirty="0"/>
              <a:t>, OTC®</a:t>
            </a:r>
            <a:br>
              <a:rPr lang="en-US" sz="4200" dirty="0"/>
            </a:br>
            <a:r>
              <a:rPr lang="en-US" sz="4200" dirty="0"/>
              <a:t>1978-2016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7912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Dedicated OTC® From 1989~ 1995</a:t>
            </a:r>
          </a:p>
        </p:txBody>
      </p:sp>
      <p:pic>
        <p:nvPicPr>
          <p:cNvPr id="6" name="Picture 2" descr="http://nebula.wsimg.com/acbb6add30264d7175b7e0bc88874be8?AccessKeyId=38FDA6E1414A79088C37&amp;disposition=0&amp;alloworigin=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44498" y="457200"/>
            <a:ext cx="3533671" cy="3487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015240"/>
      </p:ext>
    </p:extLst>
  </p:cSld>
  <p:clrMapOvr>
    <a:masterClrMapping/>
  </p:clrMapOvr>
  <p:transition spd="med" advTm="767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71800"/>
            <a:ext cx="9144000" cy="1636776"/>
          </a:xfrm>
        </p:spPr>
        <p:txBody>
          <a:bodyPr>
            <a:noAutofit/>
          </a:bodyPr>
          <a:lstStyle/>
          <a:p>
            <a:pPr algn="ctr"/>
            <a:r>
              <a:rPr lang="en-US" sz="4200" dirty="0"/>
              <a:t>Terrence Kennon</a:t>
            </a:r>
            <a:br>
              <a:rPr lang="en-US" sz="4200" dirty="0"/>
            </a:br>
            <a:r>
              <a:rPr lang="en-US" sz="4200" dirty="0"/>
              <a:t>1974-2015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029200"/>
            <a:ext cx="8915400" cy="16002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First President of the Orthopaedic Technologist Association of Illinois</a:t>
            </a:r>
          </a:p>
        </p:txBody>
      </p:sp>
      <p:pic>
        <p:nvPicPr>
          <p:cNvPr id="22530" name="Picture 2" descr="http://nebula.wsimg.com/18c83706bcd767b2f6a6bf4128d03826?AccessKeyId=38FDA6E1414A79088C37&amp;disposition=0&amp;alloworigin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8600"/>
            <a:ext cx="3648075" cy="3160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839948"/>
      </p:ext>
    </p:extLst>
  </p:cSld>
  <p:clrMapOvr>
    <a:masterClrMapping/>
  </p:clrMapOvr>
  <p:transition spd="med" advClick="0" advTm="11044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rt,Hal 201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28600"/>
            <a:ext cx="3505200" cy="3832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64" y="3886200"/>
            <a:ext cx="8784336" cy="16367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Hal Hart, OTC®</a:t>
            </a:r>
            <a:br>
              <a:rPr lang="en-US" dirty="0"/>
            </a:br>
            <a:r>
              <a:rPr lang="en-US" dirty="0"/>
              <a:t>August 26, 1963 ~ February 27, 2015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5867400"/>
            <a:ext cx="8991600" cy="7620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Dedicated OTC® and Mentor </a:t>
            </a:r>
          </a:p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From 1999 ~ 2015</a:t>
            </a:r>
          </a:p>
        </p:txBody>
      </p:sp>
    </p:spTree>
  </p:cSld>
  <p:clrMapOvr>
    <a:masterClrMapping/>
  </p:clrMapOvr>
  <p:transition spd="med" advClick="0" advTm="1135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64" y="3217328"/>
            <a:ext cx="8784336" cy="163677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George Jones, OTC®</a:t>
            </a:r>
            <a:br>
              <a:rPr lang="en-US" dirty="0"/>
            </a:br>
            <a:r>
              <a:rPr lang="en-US" dirty="0"/>
              <a:t>December 12, 1951 ~ April 6, 2015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884864"/>
            <a:ext cx="9155884" cy="1634381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Dedicated OTC® From 1989 ~2015</a:t>
            </a:r>
          </a:p>
          <a:p>
            <a:pPr algn="ctr"/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600" dirty="0">
                <a:latin typeface="Arial" pitchFamily="34" charset="0"/>
                <a:cs typeface="Arial" pitchFamily="34" charset="0"/>
              </a:rPr>
              <a:t>Past President of the Colorado Assoc. of Orthopaedic Technologists</a:t>
            </a:r>
          </a:p>
          <a:p>
            <a:pPr algn="ctr"/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600" dirty="0">
                <a:latin typeface="Arial" pitchFamily="34" charset="0"/>
                <a:cs typeface="Arial" pitchFamily="34" charset="0"/>
              </a:rPr>
              <a:t>Graduate from the Grossmont Orthopaedic Technologist Program</a:t>
            </a:r>
          </a:p>
        </p:txBody>
      </p:sp>
      <p:pic>
        <p:nvPicPr>
          <p:cNvPr id="1026" name="Picture 2" descr="https://nebula.wsimg.com/bd662f5b74cfaa1b6c13883b65cb3d8d?AccessKeyId=38FDA6E1414A79088C37&amp;disposition=0&amp;alloworigin=1">
            <a:extLst>
              <a:ext uri="{FF2B5EF4-FFF2-40B4-BE49-F238E27FC236}">
                <a16:creationId xmlns:a16="http://schemas.microsoft.com/office/drawing/2014/main" id="{AB3DB236-E274-4522-BE9E-11A8DE402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619" y="32657"/>
            <a:ext cx="4162425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419931"/>
      </p:ext>
    </p:extLst>
  </p:cSld>
  <p:clrMapOvr>
    <a:masterClrMapping/>
  </p:clrMapOvr>
  <p:transition spd="med" advClick="0" advTm="10932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honepics5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28600"/>
            <a:ext cx="4139491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86200"/>
            <a:ext cx="9144000" cy="1636776"/>
          </a:xfrm>
        </p:spPr>
        <p:txBody>
          <a:bodyPr>
            <a:noAutofit/>
          </a:bodyPr>
          <a:lstStyle/>
          <a:p>
            <a:pPr algn="ctr"/>
            <a:r>
              <a:rPr lang="en-US" sz="4200" dirty="0"/>
              <a:t>Cristina Segura, OTC®</a:t>
            </a:r>
            <a:br>
              <a:rPr lang="en-US" sz="4200" dirty="0"/>
            </a:br>
            <a:r>
              <a:rPr lang="en-US" sz="4200" dirty="0"/>
              <a:t>September 18, 1975~ January 25, 2014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7912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Dedicated OTC From 2007 ~ 2014</a:t>
            </a:r>
          </a:p>
        </p:txBody>
      </p:sp>
    </p:spTree>
  </p:cSld>
  <p:clrMapOvr>
    <a:masterClrMapping/>
  </p:clrMapOvr>
  <p:transition spd="med" advClick="0" advTm="10536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64" y="3886200"/>
            <a:ext cx="8784336" cy="16367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Rev. Dr. </a:t>
            </a:r>
            <a:r>
              <a:rPr lang="en-US" dirty="0" err="1"/>
              <a:t>Pett</a:t>
            </a:r>
            <a:r>
              <a:rPr lang="en-US" dirty="0"/>
              <a:t> Allen, Sr.</a:t>
            </a:r>
            <a:br>
              <a:rPr lang="en-US" dirty="0"/>
            </a:br>
            <a:r>
              <a:rPr lang="en-US" dirty="0"/>
              <a:t>July 31, 1936 ~ December 24, 2014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791200"/>
            <a:ext cx="8686800" cy="8382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Spiritual Leader and Constant supporter of  NAOT and the Orthopaedic Technologist Profession</a:t>
            </a:r>
          </a:p>
        </p:txBody>
      </p:sp>
      <p:pic>
        <p:nvPicPr>
          <p:cNvPr id="5" name="Picture 4" descr="Pett Allen Father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152400"/>
            <a:ext cx="2895600" cy="3982703"/>
          </a:xfrm>
          <a:prstGeom prst="rect">
            <a:avLst/>
          </a:prstGeom>
        </p:spPr>
      </p:pic>
    </p:spTree>
  </p:cSld>
  <p:clrMapOvr>
    <a:masterClrMapping/>
  </p:clrMapOvr>
  <p:transition spd="med" advClick="0" advTm="11402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350" y="3352800"/>
            <a:ext cx="8784336" cy="1636776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Dwellie</a:t>
            </a:r>
            <a:r>
              <a:rPr lang="en-US" dirty="0"/>
              <a:t> Parris, Jr.</a:t>
            </a:r>
            <a:br>
              <a:rPr lang="en-US" dirty="0"/>
            </a:br>
            <a:r>
              <a:rPr lang="en-US" dirty="0"/>
              <a:t>March 29, 1950~ January 11, 2013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4102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Dedicated OTC® From 1995 ~ 2013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8600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03312"/>
      </p:ext>
    </p:extLst>
  </p:cSld>
  <p:clrMapOvr>
    <a:masterClrMapping/>
  </p:clrMapOvr>
  <p:transition spd="med" advClick="0" advTm="10478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64" y="3276600"/>
            <a:ext cx="8784336" cy="16367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Michael J. Walton, OTC®, OT-SC™</a:t>
            </a:r>
            <a:br>
              <a:rPr lang="en-US" dirty="0"/>
            </a:br>
            <a:r>
              <a:rPr lang="en-US" sz="4400" dirty="0"/>
              <a:t>May 23, 1963 ~ August 2, 2025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5078819"/>
            <a:ext cx="8991600" cy="13716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rial" pitchFamily="34" charset="0"/>
                <a:cs typeface="Arial" pitchFamily="34" charset="0"/>
              </a:rPr>
              <a:t>Dedicated OTC®, OT-SC™ From 2007 ~ 2023</a:t>
            </a:r>
          </a:p>
          <a:p>
            <a:pPr algn="ctr"/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  <a:hlinkClick r:id="rId2"/>
              </a:rPr>
              <a:t>https://www.legacy.com/us/obituaries/name/michael-walton-obituary?id=59147974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Michael J. Walton obituary">
            <a:extLst>
              <a:ext uri="{FF2B5EF4-FFF2-40B4-BE49-F238E27FC236}">
                <a16:creationId xmlns:a16="http://schemas.microsoft.com/office/drawing/2014/main" id="{19B39E24-3E19-4C8F-4EED-FA227887D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381000"/>
            <a:ext cx="2152650" cy="277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485689"/>
      </p:ext>
    </p:extLst>
  </p:cSld>
  <p:clrMapOvr>
    <a:masterClrMapping/>
  </p:clrMapOvr>
  <p:transition spd="med" advClick="0" advTm="15529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86200"/>
            <a:ext cx="9144000" cy="1636776"/>
          </a:xfrm>
        </p:spPr>
        <p:txBody>
          <a:bodyPr>
            <a:noAutofit/>
          </a:bodyPr>
          <a:lstStyle/>
          <a:p>
            <a:pPr algn="ctr"/>
            <a:r>
              <a:rPr lang="en-US" sz="4200" dirty="0"/>
              <a:t>Thomas James Collins, OTC®</a:t>
            </a:r>
            <a:br>
              <a:rPr lang="en-US" sz="4200" dirty="0"/>
            </a:br>
            <a:r>
              <a:rPr lang="en-US" sz="4200" dirty="0"/>
              <a:t>April 23, 1975~ May 21, 2012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7912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Dedicated OTC® From 1987 ~ 2012</a:t>
            </a:r>
          </a:p>
        </p:txBody>
      </p:sp>
      <p:pic>
        <p:nvPicPr>
          <p:cNvPr id="1026" name="Picture 2" descr="F:\NBCOT Files\Website NEW\Website Attachments\Tom Coll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98782"/>
            <a:ext cx="3124200" cy="407504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686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86200"/>
            <a:ext cx="9144000" cy="1636776"/>
          </a:xfrm>
        </p:spPr>
        <p:txBody>
          <a:bodyPr>
            <a:noAutofit/>
          </a:bodyPr>
          <a:lstStyle/>
          <a:p>
            <a:pPr algn="ctr"/>
            <a:r>
              <a:rPr lang="en-US" sz="4200" dirty="0"/>
              <a:t>Richard Rubin</a:t>
            </a:r>
            <a:br>
              <a:rPr lang="en-US" sz="4200" dirty="0"/>
            </a:br>
            <a:r>
              <a:rPr lang="en-US" sz="4200" dirty="0"/>
              <a:t>January 21, 2011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791200"/>
            <a:ext cx="8686800" cy="8382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Executive Director</a:t>
            </a:r>
          </a:p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Maryland Association of Orthopaedic Technologists</a:t>
            </a:r>
          </a:p>
        </p:txBody>
      </p:sp>
      <p:pic>
        <p:nvPicPr>
          <p:cNvPr id="2050" name="Picture 2" descr="http://nebula.wsimg.com/b3e29971606d107e96e3068ec197dc87?AccessKeyId=38FDA6E1414A79088C37&amp;disposition=0&amp;alloworigin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81000"/>
            <a:ext cx="5124450" cy="34163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1291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86200"/>
            <a:ext cx="9144000" cy="1636776"/>
          </a:xfrm>
        </p:spPr>
        <p:txBody>
          <a:bodyPr>
            <a:noAutofit/>
          </a:bodyPr>
          <a:lstStyle/>
          <a:p>
            <a:pPr algn="ctr"/>
            <a:r>
              <a:rPr lang="en-US" sz="4200" dirty="0"/>
              <a:t>Lloyd Selbourne Constable, OTC®</a:t>
            </a:r>
            <a:br>
              <a:rPr lang="en-US" sz="4200" dirty="0"/>
            </a:br>
            <a:r>
              <a:rPr lang="en-US" sz="4200" dirty="0"/>
              <a:t>August 7, 2009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7912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Dedicated OTC® From 1986 ~ 2009</a:t>
            </a:r>
          </a:p>
          <a:p>
            <a:pPr algn="ctr"/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http://nebula.wsimg.com/acbb6add30264d7175b7e0bc88874be8?AccessKeyId=38FDA6E1414A79088C37&amp;disposition=0&amp;alloworigin=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44498" y="457200"/>
            <a:ext cx="3533671" cy="348737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686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86200"/>
            <a:ext cx="9144000" cy="1636776"/>
          </a:xfrm>
        </p:spPr>
        <p:txBody>
          <a:bodyPr>
            <a:noAutofit/>
          </a:bodyPr>
          <a:lstStyle/>
          <a:p>
            <a:pPr algn="ctr"/>
            <a:r>
              <a:rPr lang="en-US" sz="4200" dirty="0"/>
              <a:t>Morgan Taylor, OTC®</a:t>
            </a:r>
            <a:br>
              <a:rPr lang="en-US" sz="4200" dirty="0"/>
            </a:br>
            <a:r>
              <a:rPr lang="en-US" sz="4200" dirty="0"/>
              <a:t>December 17, 2009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7912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Dedicated OTC® From 2002~ 2008</a:t>
            </a:r>
          </a:p>
          <a:p>
            <a:pPr algn="ctr"/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http://nebula.wsimg.com/acbb6add30264d7175b7e0bc88874be8?AccessKeyId=38FDA6E1414A79088C37&amp;disposition=0&amp;alloworigin=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44498" y="457200"/>
            <a:ext cx="3533671" cy="348737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1113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86200"/>
            <a:ext cx="9144000" cy="1636776"/>
          </a:xfrm>
        </p:spPr>
        <p:txBody>
          <a:bodyPr>
            <a:noAutofit/>
          </a:bodyPr>
          <a:lstStyle/>
          <a:p>
            <a:pPr algn="ctr"/>
            <a:r>
              <a:rPr lang="en-US" sz="4200" dirty="0"/>
              <a:t>Rickey </a:t>
            </a:r>
            <a:r>
              <a:rPr lang="en-US" sz="4200" dirty="0" err="1"/>
              <a:t>Merralle</a:t>
            </a:r>
            <a:r>
              <a:rPr lang="en-US" sz="4200" dirty="0"/>
              <a:t> Henderson</a:t>
            </a:r>
            <a:br>
              <a:rPr lang="en-US" sz="4200" dirty="0"/>
            </a:br>
            <a:r>
              <a:rPr lang="en-US" sz="4200" dirty="0"/>
              <a:t>March 10, 2007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791200"/>
            <a:ext cx="8686800" cy="8382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Supportive Husband of Past President of NAOT Cindy Henderson</a:t>
            </a:r>
          </a:p>
        </p:txBody>
      </p:sp>
      <p:pic>
        <p:nvPicPr>
          <p:cNvPr id="20482" name="Picture 2" descr="http://nebula.wsimg.com/89a6616265636c8642e425c92af22b0c?AccessKeyId=38FDA6E1414A79088C37&amp;disposition=0&amp;alloworigin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0"/>
            <a:ext cx="2533650" cy="405384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144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71800"/>
            <a:ext cx="9144000" cy="1636776"/>
          </a:xfrm>
        </p:spPr>
        <p:txBody>
          <a:bodyPr>
            <a:noAutofit/>
          </a:bodyPr>
          <a:lstStyle/>
          <a:p>
            <a:pPr algn="ctr"/>
            <a:r>
              <a:rPr lang="en-US" sz="4200" dirty="0"/>
              <a:t>Fritz Gamble</a:t>
            </a:r>
            <a:br>
              <a:rPr lang="en-US" sz="4200" dirty="0"/>
            </a:br>
            <a:r>
              <a:rPr lang="en-US" sz="4200" dirty="0"/>
              <a:t>February 21, 2006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029200"/>
            <a:ext cx="8915400" cy="16002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One of Founding Fathers of the National Association of Orthopaedic Technologists and </a:t>
            </a:r>
          </a:p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One of the Original Vendor Representatives</a:t>
            </a:r>
          </a:p>
        </p:txBody>
      </p:sp>
      <p:pic>
        <p:nvPicPr>
          <p:cNvPr id="22530" name="Picture 2" descr="http://nebula.wsimg.com/18c83706bcd767b2f6a6bf4128d03826?AccessKeyId=38FDA6E1414A79088C37&amp;disposition=0&amp;alloworigin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8600"/>
            <a:ext cx="3648075" cy="316068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1044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86200"/>
            <a:ext cx="9144000" cy="1636776"/>
          </a:xfrm>
        </p:spPr>
        <p:txBody>
          <a:bodyPr>
            <a:noAutofit/>
          </a:bodyPr>
          <a:lstStyle/>
          <a:p>
            <a:pPr algn="ctr"/>
            <a:r>
              <a:rPr lang="en-US" sz="4200" dirty="0"/>
              <a:t>Mark I. Jacobson, OTC®</a:t>
            </a:r>
            <a:br>
              <a:rPr lang="en-US" sz="4200" dirty="0"/>
            </a:br>
            <a:r>
              <a:rPr lang="en-US" sz="4200" dirty="0"/>
              <a:t>April 21, 1954 ~ March 1, 2006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7912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Dedicated OTC® From 1988 ~ 2006</a:t>
            </a:r>
          </a:p>
        </p:txBody>
      </p:sp>
      <p:pic>
        <p:nvPicPr>
          <p:cNvPr id="6" name="Picture 2" descr="http://nebula.wsimg.com/acbb6add30264d7175b7e0bc88874be8?AccessKeyId=38FDA6E1414A79088C37&amp;disposition=0&amp;alloworigin=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44498" y="457200"/>
            <a:ext cx="3533671" cy="348737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2097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86200"/>
            <a:ext cx="9144000" cy="1636776"/>
          </a:xfrm>
        </p:spPr>
        <p:txBody>
          <a:bodyPr>
            <a:noAutofit/>
          </a:bodyPr>
          <a:lstStyle/>
          <a:p>
            <a:pPr algn="ctr"/>
            <a:r>
              <a:rPr lang="en-US" sz="4200" dirty="0"/>
              <a:t>Patrick McGuire, OTC®</a:t>
            </a:r>
            <a:br>
              <a:rPr lang="en-US" sz="4200" dirty="0"/>
            </a:br>
            <a:r>
              <a:rPr lang="en-US" sz="4200" dirty="0"/>
              <a:t>March 10, 2005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7912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Dedicated OTC® From 2001~ 2005</a:t>
            </a:r>
          </a:p>
        </p:txBody>
      </p:sp>
      <p:pic>
        <p:nvPicPr>
          <p:cNvPr id="6" name="Picture 2" descr="http://nebula.wsimg.com/acbb6add30264d7175b7e0bc88874be8?AccessKeyId=38FDA6E1414A79088C37&amp;disposition=0&amp;alloworigin=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44498" y="457200"/>
            <a:ext cx="3533671" cy="348737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67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24200"/>
            <a:ext cx="9144000" cy="1636776"/>
          </a:xfrm>
        </p:spPr>
        <p:txBody>
          <a:bodyPr>
            <a:noAutofit/>
          </a:bodyPr>
          <a:lstStyle/>
          <a:p>
            <a:pPr algn="ctr"/>
            <a:r>
              <a:rPr lang="en-US" sz="4200" dirty="0"/>
              <a:t>Doris Hardy, OTC®</a:t>
            </a:r>
            <a:br>
              <a:rPr lang="en-US" sz="4200" dirty="0"/>
            </a:br>
            <a:r>
              <a:rPr lang="en-US" sz="4200" dirty="0"/>
              <a:t>September 23, 2004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648200"/>
            <a:ext cx="9144000" cy="1981200"/>
          </a:xfrm>
        </p:spPr>
        <p:txBody>
          <a:bodyPr>
            <a:normAutofit fontScale="32500" lnSpcReduction="20000"/>
          </a:bodyPr>
          <a:lstStyle/>
          <a:p>
            <a:pPr algn="ctr"/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600" b="1" dirty="0">
                <a:latin typeface="Arial" pitchFamily="34" charset="0"/>
                <a:cs typeface="Arial" pitchFamily="34" charset="0"/>
              </a:rPr>
              <a:t>Dedicated OTC® From 1982~ 2004</a:t>
            </a:r>
          </a:p>
          <a:p>
            <a:pPr algn="ctr"/>
            <a:endParaRPr lang="en-US" sz="6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6000" b="1" dirty="0">
                <a:latin typeface="Arial" pitchFamily="34" charset="0"/>
                <a:cs typeface="Arial" pitchFamily="34" charset="0"/>
              </a:rPr>
              <a:t>Clinical Instructor for Cook County Ortho Tech Program</a:t>
            </a:r>
          </a:p>
          <a:p>
            <a:pPr algn="ctr"/>
            <a:r>
              <a:rPr lang="en-US" sz="6000" b="1" dirty="0">
                <a:latin typeface="Arial" pitchFamily="34" charset="0"/>
                <a:cs typeface="Arial" pitchFamily="34" charset="0"/>
              </a:rPr>
              <a:t>Past Secretary of the Orthopaedic Technologist Association of Illinois</a:t>
            </a:r>
          </a:p>
          <a:p>
            <a:pPr algn="ctr"/>
            <a:r>
              <a:rPr lang="en-US" sz="6000" b="1" dirty="0">
                <a:latin typeface="Arial" pitchFamily="34" charset="0"/>
                <a:cs typeface="Arial" pitchFamily="34" charset="0"/>
              </a:rPr>
              <a:t>A Memorial Grant has been established by the NBCOT in her name.</a:t>
            </a:r>
          </a:p>
        </p:txBody>
      </p:sp>
      <p:pic>
        <p:nvPicPr>
          <p:cNvPr id="23554" name="Picture 2" descr="http://nebula.wsimg.com/4407c326e8714d4f6813d0461bdc9e2b?AccessKeyId=38FDA6E1414A79088C37&amp;disposition=0&amp;alloworigin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0"/>
            <a:ext cx="2438400" cy="345580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4519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86200"/>
            <a:ext cx="9144000" cy="1636776"/>
          </a:xfrm>
        </p:spPr>
        <p:txBody>
          <a:bodyPr>
            <a:noAutofit/>
          </a:bodyPr>
          <a:lstStyle/>
          <a:p>
            <a:pPr algn="ctr"/>
            <a:r>
              <a:rPr lang="en-US" sz="4200" dirty="0"/>
              <a:t>Brandon E. Tripp, OTC®</a:t>
            </a:r>
            <a:br>
              <a:rPr lang="en-US" sz="4200" dirty="0"/>
            </a:br>
            <a:endParaRPr lang="en-US" sz="4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7912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Dedicated OTC® From 1999 ~ 2005</a:t>
            </a:r>
          </a:p>
        </p:txBody>
      </p:sp>
      <p:pic>
        <p:nvPicPr>
          <p:cNvPr id="6" name="Picture 2" descr="http://nebula.wsimg.com/acbb6add30264d7175b7e0bc88874be8?AccessKeyId=38FDA6E1414A79088C37&amp;disposition=0&amp;alloworigin=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44498" y="457200"/>
            <a:ext cx="3533671" cy="3487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9761842"/>
      </p:ext>
    </p:extLst>
  </p:cSld>
  <p:clrMapOvr>
    <a:masterClrMapping/>
  </p:clrMapOvr>
  <p:transition spd="med" advClick="0" advTm="12097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DBC444D-204A-86E2-289D-DDD6D8512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4F95E-64E1-8ABC-A485-A9EE6ED91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64" y="3457739"/>
            <a:ext cx="8784336" cy="1636776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Daniel Allan </a:t>
            </a:r>
            <a:r>
              <a:rPr lang="en-US" dirty="0"/>
              <a:t>Delnoce, OTC®, OT-SC™</a:t>
            </a:r>
            <a:br>
              <a:rPr lang="en-US" dirty="0"/>
            </a:br>
            <a:r>
              <a:rPr lang="en-US" sz="4400" dirty="0"/>
              <a:t>December 29, 1976 ~ February 26, 2021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63C31-4DD5-A125-1F4A-9D852CD9C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" y="5257800"/>
            <a:ext cx="8991600" cy="13716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rial" pitchFamily="34" charset="0"/>
                <a:cs typeface="Arial" pitchFamily="34" charset="0"/>
              </a:rPr>
              <a:t>Dedicated OTC®, OT-SC™ From 2003 ~ 2021</a:t>
            </a:r>
          </a:p>
        </p:txBody>
      </p:sp>
      <p:pic>
        <p:nvPicPr>
          <p:cNvPr id="5" name="Picture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6AE7730C-E21F-2689-C6FC-3E5455C6B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28625"/>
            <a:ext cx="2833688" cy="29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502"/>
      </p:ext>
    </p:extLst>
  </p:cSld>
  <p:clrMapOvr>
    <a:masterClrMapping/>
  </p:clrMapOvr>
  <p:transition spd="med" advClick="0" advTm="15529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86200"/>
            <a:ext cx="9144000" cy="1636776"/>
          </a:xfrm>
        </p:spPr>
        <p:txBody>
          <a:bodyPr>
            <a:noAutofit/>
          </a:bodyPr>
          <a:lstStyle/>
          <a:p>
            <a:pPr algn="ctr"/>
            <a:r>
              <a:rPr lang="en-US" sz="4200" dirty="0"/>
              <a:t>Gabriel Carranza, OTC®</a:t>
            </a:r>
            <a:br>
              <a:rPr lang="en-US" sz="4200" dirty="0"/>
            </a:br>
            <a:endParaRPr lang="en-US" sz="4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7912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Dedicated OTC® From 2001 </a:t>
            </a:r>
            <a:r>
              <a:rPr lang="en-US" sz="3600">
                <a:latin typeface="Arial" pitchFamily="34" charset="0"/>
                <a:cs typeface="Arial" pitchFamily="34" charset="0"/>
              </a:rPr>
              <a:t>~ 2007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nebula.wsimg.com/acbb6add30264d7175b7e0bc88874be8?AccessKeyId=38FDA6E1414A79088C37&amp;disposition=0&amp;alloworigin=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44498" y="457200"/>
            <a:ext cx="3533671" cy="3487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6192972"/>
      </p:ext>
    </p:extLst>
  </p:cSld>
  <p:clrMapOvr>
    <a:masterClrMapping/>
  </p:clrMapOvr>
  <p:transition spd="med" advClick="0" advTm="12097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71800"/>
            <a:ext cx="9144000" cy="1636776"/>
          </a:xfrm>
        </p:spPr>
        <p:txBody>
          <a:bodyPr>
            <a:noAutofit/>
          </a:bodyPr>
          <a:lstStyle/>
          <a:p>
            <a:pPr algn="ctr"/>
            <a:r>
              <a:rPr lang="en-US" sz="4200" dirty="0" err="1"/>
              <a:t>Garel</a:t>
            </a:r>
            <a:r>
              <a:rPr lang="en-US" sz="4200" dirty="0"/>
              <a:t> Hardiman</a:t>
            </a:r>
            <a:br>
              <a:rPr lang="en-US" sz="4200" dirty="0"/>
            </a:br>
            <a:r>
              <a:rPr lang="en-US" sz="4200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029200"/>
            <a:ext cx="8915400" cy="16002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First Vice-President of the Orthopaedic Technologist Association of Illinois </a:t>
            </a:r>
          </a:p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1975-1988</a:t>
            </a:r>
          </a:p>
        </p:txBody>
      </p:sp>
      <p:pic>
        <p:nvPicPr>
          <p:cNvPr id="22530" name="Picture 2" descr="http://nebula.wsimg.com/18c83706bcd767b2f6a6bf4128d03826?AccessKeyId=38FDA6E1414A79088C37&amp;disposition=0&amp;alloworigin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8600"/>
            <a:ext cx="3648075" cy="3160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1077990"/>
      </p:ext>
    </p:extLst>
  </p:cSld>
  <p:clrMapOvr>
    <a:masterClrMapping/>
  </p:clrMapOvr>
  <p:transition spd="med" advClick="0" advTm="11044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64" y="3457739"/>
            <a:ext cx="8784336" cy="16367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Donald Earl Griffin, OTC®</a:t>
            </a:r>
            <a:br>
              <a:rPr lang="en-US" dirty="0"/>
            </a:br>
            <a:r>
              <a:rPr lang="en-US" dirty="0"/>
              <a:t>November 24, 1947 ~ June 20, 2019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5257800"/>
            <a:ext cx="8991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Dedicated OTC® From 1989 ~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78A749-9E57-4674-B6C6-4445FCA638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0086"/>
            <a:ext cx="3160220" cy="351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81375"/>
      </p:ext>
    </p:extLst>
  </p:cSld>
  <p:clrMapOvr>
    <a:masterClrMapping/>
  </p:clrMapOvr>
  <p:transition spd="med" advClick="0" advTm="15529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64" y="3457739"/>
            <a:ext cx="8784336" cy="163677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Michael A. Paley </a:t>
            </a:r>
            <a:br>
              <a:rPr lang="en-US" dirty="0"/>
            </a:br>
            <a:r>
              <a:rPr lang="en-US" dirty="0"/>
              <a:t>June 30, 1951~ April 23, 2019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5257800"/>
            <a:ext cx="8991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Dedicated OTC® From 1991 ~ 1997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78A749-9E57-4674-B6C6-4445FCA63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6771" y="153940"/>
            <a:ext cx="2656829" cy="34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07844"/>
      </p:ext>
    </p:extLst>
  </p:cSld>
  <p:clrMapOvr>
    <a:masterClrMapping/>
  </p:clrMapOvr>
  <p:transition spd="med" advClick="0" advTm="15529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64" y="3457739"/>
            <a:ext cx="8784336" cy="16367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Scott G. Hutchins, OTC®</a:t>
            </a:r>
            <a:br>
              <a:rPr lang="en-US" dirty="0"/>
            </a:br>
            <a:r>
              <a:rPr lang="en-US" dirty="0"/>
              <a:t>October 20, 1965 ~ January 4,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5257800"/>
            <a:ext cx="8991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Dedicated OTC® From 2002 ~ 2017</a:t>
            </a:r>
          </a:p>
          <a:p>
            <a:pPr algn="ctr"/>
            <a:r>
              <a:rPr lang="en-US" sz="2600" dirty="0">
                <a:latin typeface="Arial" pitchFamily="34" charset="0"/>
                <a:cs typeface="Arial" pitchFamily="34" charset="0"/>
              </a:rPr>
              <a:t>Dedicated member of the New England Society Of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Orthopaedic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Technologists.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0C5BB5-2519-4E54-9DD0-362845A44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62000"/>
            <a:ext cx="2681161" cy="26382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20C58A-FB0D-4EB6-92CB-04A8B37EA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62000"/>
            <a:ext cx="1836986" cy="263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10259"/>
      </p:ext>
    </p:extLst>
  </p:cSld>
  <p:clrMapOvr>
    <a:masterClrMapping/>
  </p:clrMapOvr>
  <p:transition spd="med" advClick="0" advTm="15529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64" y="3886200"/>
            <a:ext cx="8784336" cy="163677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Gamal George Elias, OTC®</a:t>
            </a:r>
            <a:br>
              <a:rPr lang="en-US" dirty="0"/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1958~ April 2,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" y="5715000"/>
            <a:ext cx="89916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Dedicated OTC® From 1999~2017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FAD4C1-F778-472B-A7A6-531C40C6B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048" y="141545"/>
            <a:ext cx="2507903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65874"/>
      </p:ext>
    </p:extLst>
  </p:cSld>
  <p:clrMapOvr>
    <a:masterClrMapping/>
  </p:clrMapOvr>
  <p:transition spd="med" advClick="0" advTm="15529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354" y="3124200"/>
            <a:ext cx="8784336" cy="16367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Sandra L. Smits, OTC®</a:t>
            </a:r>
            <a:br>
              <a:rPr lang="en-US" dirty="0"/>
            </a:br>
            <a:r>
              <a:rPr lang="en-US" dirty="0"/>
              <a:t>September 8, 1951 ~ May 13,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5751420"/>
            <a:ext cx="9143999" cy="646332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Head OTC® at Moreno Valley County Hospital For 38 Years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3D8EA3-482D-4497-AD34-903848038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7" y="76200"/>
            <a:ext cx="3438525" cy="3371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371D8D-320B-4B2E-BA5F-C9F28BB92CC2}"/>
              </a:ext>
            </a:extLst>
          </p:cNvPr>
          <p:cNvSpPr txBox="1"/>
          <p:nvPr/>
        </p:nvSpPr>
        <p:spPr>
          <a:xfrm>
            <a:off x="903359" y="4760976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Dedicated OTC® From  1989 ~ 2017 </a:t>
            </a:r>
          </a:p>
        </p:txBody>
      </p:sp>
    </p:spTree>
    <p:extLst>
      <p:ext uri="{BB962C8B-B14F-4D97-AF65-F5344CB8AC3E}">
        <p14:creationId xmlns:p14="http://schemas.microsoft.com/office/powerpoint/2010/main" val="3430889652"/>
      </p:ext>
    </p:extLst>
  </p:cSld>
  <p:clrMapOvr>
    <a:masterClrMapping/>
  </p:clrMapOvr>
  <p:transition spd="med" advClick="0" advTm="15611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624" y="3306854"/>
            <a:ext cx="8784336" cy="163677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Sidney Rubinstein, OTC®</a:t>
            </a:r>
            <a:br>
              <a:rPr lang="en-US" dirty="0"/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July 4, 1936 ~ August 28,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360" y="5305946"/>
            <a:ext cx="8991600" cy="139965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Past President </a:t>
            </a:r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NAOT</a:t>
            </a:r>
          </a:p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Past 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President of New England Society of Orthopaedic Technologists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FAD4C1-F778-472B-A7A6-531C40C6B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6470"/>
            <a:ext cx="2965103" cy="2260164"/>
          </a:xfrm>
          <a:prstGeom prst="rect">
            <a:avLst/>
          </a:prstGeom>
        </p:spPr>
      </p:pic>
      <p:pic>
        <p:nvPicPr>
          <p:cNvPr id="5" name="Picture 4" descr="A person wearing glasses&#10;&#10;Description generated with very high confidence">
            <a:extLst>
              <a:ext uri="{FF2B5EF4-FFF2-40B4-BE49-F238E27FC236}">
                <a16:creationId xmlns:a16="http://schemas.microsoft.com/office/drawing/2014/main" id="{8EA3B715-6A85-40F2-B07B-A325FFBC2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499" y="686470"/>
            <a:ext cx="2260163" cy="22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1439"/>
      </p:ext>
    </p:extLst>
  </p:cSld>
  <p:clrMapOvr>
    <a:masterClrMapping/>
  </p:clrMapOvr>
  <p:transition spd="med" advClick="0" advTm="15529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28</TotalTime>
  <Words>816</Words>
  <Application>Microsoft Office PowerPoint</Application>
  <PresentationFormat>On-screen Show (4:3)</PresentationFormat>
  <Paragraphs>94</Paragraphs>
  <Slides>31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  <vt:variant>
        <vt:lpstr>Custom Shows</vt:lpstr>
      </vt:variant>
      <vt:variant>
        <vt:i4>1</vt:i4>
      </vt:variant>
    </vt:vector>
  </HeadingPairs>
  <TitlesOfParts>
    <vt:vector size="40" baseType="lpstr">
      <vt:lpstr>Arial</vt:lpstr>
      <vt:lpstr>Brush Script MT</vt:lpstr>
      <vt:lpstr>Cambria Math</vt:lpstr>
      <vt:lpstr>Corbel</vt:lpstr>
      <vt:lpstr>Wingdings</vt:lpstr>
      <vt:lpstr>Wingdings 2</vt:lpstr>
      <vt:lpstr>Wingdings 3</vt:lpstr>
      <vt:lpstr>Module</vt:lpstr>
      <vt:lpstr>PowerPoint Presentation</vt:lpstr>
      <vt:lpstr>Michael J. Walton, OTC®, OT-SC™ May 23, 1963 ~ August 2, 2025</vt:lpstr>
      <vt:lpstr>Daniel Allan Delnoce, OTC®, OT-SC™ December 29, 1976 ~ February 26, 2021</vt:lpstr>
      <vt:lpstr>Donald Earl Griffin, OTC® November 24, 1947 ~ June 20, 2019</vt:lpstr>
      <vt:lpstr>Michael A. Paley  June 30, 1951~ April 23, 2019</vt:lpstr>
      <vt:lpstr>Scott G. Hutchins, OTC® October 20, 1965 ~ January 4, 2017</vt:lpstr>
      <vt:lpstr>Gamal George Elias, OTC® 1958~ April 2, 2017</vt:lpstr>
      <vt:lpstr>Sandra L. Smits, OTC® September 8, 1951 ~ May 13, 2017</vt:lpstr>
      <vt:lpstr>Sidney Rubinstein, OTC® July 4, 1936 ~ August 28, 2017</vt:lpstr>
      <vt:lpstr>Michael J. Gill, Sr., OTC®, OT-SC™ November 25, 1950 ~ July 20, 2017</vt:lpstr>
      <vt:lpstr>Ricardo Villar Esleta, OTC® October 7, 1949 ~ November 8, 2017</vt:lpstr>
      <vt:lpstr>Quentin D. Simeone, OTC® 1951~ 2017 Dedicated OTC® 1993~2017</vt:lpstr>
      <vt:lpstr>Wasyl Skomoroch, OTC® 1978-2016</vt:lpstr>
      <vt:lpstr>Terrence Kennon 1974-2015</vt:lpstr>
      <vt:lpstr>Hal Hart, OTC® August 26, 1963 ~ February 27, 2015</vt:lpstr>
      <vt:lpstr>George Jones, OTC® December 12, 1951 ~ April 6, 2015</vt:lpstr>
      <vt:lpstr>Cristina Segura, OTC® September 18, 1975~ January 25, 2014</vt:lpstr>
      <vt:lpstr>Rev. Dr. Pett Allen, Sr. July 31, 1936 ~ December 24, 2014</vt:lpstr>
      <vt:lpstr>Dwellie Parris, Jr. March 29, 1950~ January 11, 2013</vt:lpstr>
      <vt:lpstr>Thomas James Collins, OTC® April 23, 1975~ May 21, 2012</vt:lpstr>
      <vt:lpstr>Richard Rubin January 21, 2011</vt:lpstr>
      <vt:lpstr>Lloyd Selbourne Constable, OTC® August 7, 2009</vt:lpstr>
      <vt:lpstr>Morgan Taylor, OTC® December 17, 2009</vt:lpstr>
      <vt:lpstr>Rickey Merralle Henderson March 10, 2007</vt:lpstr>
      <vt:lpstr>Fritz Gamble February 21, 2006</vt:lpstr>
      <vt:lpstr>Mark I. Jacobson, OTC® April 21, 1954 ~ March 1, 2006</vt:lpstr>
      <vt:lpstr>Patrick McGuire, OTC® March 10, 2005</vt:lpstr>
      <vt:lpstr>Doris Hardy, OTC® September 23, 2004</vt:lpstr>
      <vt:lpstr>Brandon E. Tripp, OTC® </vt:lpstr>
      <vt:lpstr>Gabriel Carranza, OTC® </vt:lpstr>
      <vt:lpstr>Garel Hardiman  </vt:lpstr>
      <vt:lpstr>Memorial Service 2015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Jeffery Virgo</dc:creator>
  <cp:lastModifiedBy>Jeffery Virgo</cp:lastModifiedBy>
  <cp:revision>249</cp:revision>
  <dcterms:created xsi:type="dcterms:W3CDTF">2015-05-19T00:36:30Z</dcterms:created>
  <dcterms:modified xsi:type="dcterms:W3CDTF">2025-08-11T17:34:53Z</dcterms:modified>
</cp:coreProperties>
</file>