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8" r:id="rId9"/>
    <p:sldId id="269" r:id="rId10"/>
    <p:sldId id="270" r:id="rId11"/>
    <p:sldId id="271" r:id="rId12"/>
    <p:sldId id="260" r:id="rId13"/>
    <p:sldId id="272" r:id="rId14"/>
    <p:sldId id="273" r:id="rId15"/>
    <p:sldId id="261" r:id="rId16"/>
    <p:sldId id="262" r:id="rId17"/>
    <p:sldId id="263" r:id="rId18"/>
    <p:sldId id="26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CCDE7-BC74-4C08-B815-CEBF844C6B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29D61-A4D1-4640-80BB-03E62AD5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7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52EA4-CEC8-42A6-8317-5A29AD36203A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1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55E72-AF5B-4F14-8FBB-C9394E62C020}" type="slidenum">
              <a:rPr lang="en-US"/>
              <a:pPr/>
              <a:t>5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30C2FE-586A-433B-AD03-A9C8B4C42667}" type="slidenum">
              <a:rPr lang="en-US"/>
              <a:pPr/>
              <a:t>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8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9DD787-FA9C-4B9E-9408-0632DE3F2C71}" type="slidenum">
              <a:rPr lang="en-US"/>
              <a:pPr/>
              <a:t>8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3DE7B1-CB04-4DD8-A192-53E71F7D629A}" type="slidenum">
              <a:rPr lang="en-US"/>
              <a:pPr/>
              <a:t>9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1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63353-106C-4A8E-B796-474DA571C4AA}" type="slidenum">
              <a:rPr lang="en-US"/>
              <a:pPr/>
              <a:t>10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59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0A6BF-48F4-4B23-8210-03F9F0CCD9D9}" type="slidenum">
              <a:rPr lang="en-US"/>
              <a:pPr/>
              <a:t>11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3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0A6E9-5543-4255-8133-CE8C11BAB66E}" type="slidenum">
              <a:rPr lang="en-US"/>
              <a:pPr/>
              <a:t>13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A4E4A-B040-446A-BE59-95135B17F5A8}" type="slidenum">
              <a:rPr lang="en-US"/>
              <a:pPr/>
              <a:t>14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4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4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69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90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0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2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6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43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78EB06-4049-411E-976E-33DCC99DFCB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1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2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4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5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7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82C937-7284-45F0-88B7-D801287D92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F9B910-AA6E-4319-A0A6-1CF3ABDF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9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109" y="1380068"/>
            <a:ext cx="11068916" cy="2616199"/>
          </a:xfrm>
        </p:spPr>
        <p:txBody>
          <a:bodyPr anchor="ctr"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Who's Who and What Did They Do?</a:t>
            </a:r>
            <a:br>
              <a:rPr lang="en-US" sz="4800" dirty="0">
                <a:latin typeface="Georgia" panose="02040502050405020303" pitchFamily="18" charset="0"/>
              </a:rPr>
            </a:br>
            <a:r>
              <a:rPr lang="en-US" sz="4400" dirty="0">
                <a:latin typeface="Georgia" panose="02040502050405020303" pitchFamily="18" charset="0"/>
              </a:rPr>
              <a:t>The Austrian Economists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Paul F. Cwik, Ph.D.</a:t>
            </a:r>
          </a:p>
          <a:p>
            <a:r>
              <a:rPr lang="en-US" dirty="0">
                <a:latin typeface="Georgia" panose="02040502050405020303" pitchFamily="18" charset="0"/>
              </a:rPr>
              <a:t>University of Mount Olive</a:t>
            </a:r>
          </a:p>
          <a:p>
            <a:r>
              <a:rPr lang="en-US" dirty="0">
                <a:latin typeface="Georgia" panose="02040502050405020303" pitchFamily="18" charset="0"/>
              </a:rPr>
              <a:t>Fellow at the Mises Institute</a:t>
            </a:r>
          </a:p>
        </p:txBody>
      </p:sp>
    </p:spTree>
    <p:extLst>
      <p:ext uri="{BB962C8B-B14F-4D97-AF65-F5344CB8AC3E}">
        <p14:creationId xmlns:p14="http://schemas.microsoft.com/office/powerpoint/2010/main" val="1736756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9184" y="126460"/>
            <a:ext cx="5426158" cy="1371600"/>
          </a:xfrm>
        </p:spPr>
        <p:txBody>
          <a:bodyPr>
            <a:normAutofit fontScale="90000"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Eugen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Böhm-Bawerk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609184" y="1498060"/>
            <a:ext cx="5426158" cy="4970834"/>
          </a:xfrm>
        </p:spPr>
        <p:txBody>
          <a:bodyPr anchor="t">
            <a:normAutofit fontScale="47500" lnSpcReduction="20000"/>
          </a:bodyPr>
          <a:lstStyle/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Minister of Finance (1900-04), it’s reported that Böhm-Bawerk dominated the cabinet and was second in importance only the Prime Minister himself.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1904, he resigned his position as a protest.  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thought that the military wanted too much and would break the budget.  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cabinet collapsed.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 in 1904, Böhm-Bawerk left government for academics.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personal chair was created for him at the University of Vienna.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turned down more lucrative offers outside of academia.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university, he was Mises’ and Schumpeter’s teacher.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held that chair until his death in 1914.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31" b="83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452" y="1316442"/>
            <a:ext cx="5426158" cy="1371600"/>
          </a:xfrm>
        </p:spPr>
        <p:txBody>
          <a:bodyPr anchor="t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92452" y="2318587"/>
            <a:ext cx="5426158" cy="3615481"/>
          </a:xfrm>
        </p:spPr>
        <p:txBody>
          <a:bodyPr anchor="t">
            <a:normAutofit fontScale="70000" lnSpcReduction="20000"/>
          </a:bodyPr>
          <a:lstStyle/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Böhm-Bawerk systematized and clarified the underlying </a:t>
            </a:r>
            <a:r>
              <a:rPr lang="en-US" sz="3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subjectivity of value</a:t>
            </a:r>
            <a:r>
              <a:rPr lang="en-US" sz="34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how it is </a:t>
            </a:r>
            <a:r>
              <a:rPr lang="en-US" sz="3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margin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decisions are made.  </a:t>
            </a:r>
          </a:p>
          <a:p>
            <a:pPr marL="914400" lvl="1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through this analysis that he attacked Marxism as being fundamentally flawed.</a:t>
            </a:r>
          </a:p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contributed in areas of the law and economics and even addresses the issue of intellectual property rights.  </a:t>
            </a:r>
          </a:p>
          <a:p>
            <a:pPr marL="914400" lvl="1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was against copyrights and patents.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586" y="1316442"/>
            <a:ext cx="4133102" cy="38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090" y="914400"/>
            <a:ext cx="5426158" cy="1371600"/>
          </a:xfrm>
        </p:spPr>
        <p:txBody>
          <a:bodyPr anchor="t"/>
          <a:lstStyle/>
          <a:p>
            <a:r>
              <a:rPr lang="en-US" dirty="0"/>
              <a:t>Friedrich von Wieser</a:t>
            </a:r>
            <a:br>
              <a:rPr lang="en-US" dirty="0"/>
            </a:br>
            <a:r>
              <a:rPr lang="en-US" dirty="0"/>
              <a:t>(1851-1927)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1090" y="2285999"/>
            <a:ext cx="5426158" cy="3043137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Origin and the Main Laws of Economic Value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(1884/Never translated into English)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Natural Value </a:t>
            </a:r>
            <a:r>
              <a:rPr lang="en-US" dirty="0"/>
              <a:t>(1889/1893)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Social Economics </a:t>
            </a:r>
            <a:r>
              <a:rPr lang="en-US" dirty="0"/>
              <a:t>(1914/1927)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Law of Power</a:t>
            </a:r>
            <a:r>
              <a:rPr lang="en-US" dirty="0"/>
              <a:t> (1926/the only English translation is in manuscript)</a:t>
            </a:r>
          </a:p>
        </p:txBody>
      </p:sp>
      <p:pic>
        <p:nvPicPr>
          <p:cNvPr id="4102" name="Picture 6" descr="Image result for Friedrich von Wies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2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8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Friedrich von Wieser (1851-1926)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61744" y="1397178"/>
            <a:ext cx="4343400" cy="52827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Wieser was the other half of the 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generation.  He taught Hayek and Hans Mayer. 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not as widely known by modern Austrian economists.  </a:t>
            </a: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Böhm-Bawerk was given a 46+ page chapter in Joseph Schumpeter’s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Great Economists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Wieser was relegated to a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three-page sketch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Wieser was the first to define cost as that of a foregone opportunity.  I.e.,  Wieser created the concept of an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 cost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time, it was called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Wieser’s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Law.”</a:t>
            </a:r>
          </a:p>
        </p:txBody>
      </p:sp>
      <p:pic>
        <p:nvPicPr>
          <p:cNvPr id="54278" name="Picture 6" descr="Friedrich_von_Wies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1" y="1524000"/>
            <a:ext cx="3514725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0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907" y="914400"/>
            <a:ext cx="5426158" cy="710119"/>
          </a:xfrm>
        </p:spPr>
        <p:txBody>
          <a:bodyPr anchor="t">
            <a:normAutofit fontScale="90000"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Friedrich von Wieser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99456" y="1624519"/>
            <a:ext cx="5426158" cy="4786010"/>
          </a:xfrm>
        </p:spPr>
        <p:txBody>
          <a:bodyPr anchor="t">
            <a:normAutofit/>
          </a:bodyPr>
          <a:lstStyle/>
          <a:p>
            <a:pPr marL="285750" indent="-285750" algn="l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Wieser came from a long line of Austrian civil servants.  He went to the University of Vienna at the age of 17 and graduated with a law degree when he was 21.  </a:t>
            </a:r>
          </a:p>
          <a:p>
            <a:pPr marL="285750" indent="-285750" algn="l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he wanted to go into history to study social phenomena.  While studying sociology, he realized that he had to first clarify the economic relationship.</a:t>
            </a:r>
          </a:p>
          <a:p>
            <a:pPr marL="285750" indent="-285750" algn="l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before he could explain economic relationships, he had to explain value theory.  </a:t>
            </a:r>
          </a:p>
          <a:p>
            <a:pPr marL="628650" lvl="1" indent="-17145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elaboration of value theory is where he did most of his writing.</a:t>
            </a:r>
          </a:p>
          <a:p>
            <a:pPr marL="285750" indent="-285750" algn="l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graduating from U. of Vienna (1872), he and Böhm-Bawerk read Menger’s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Economics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l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changed their lives.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702" b="370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361" y="265259"/>
            <a:ext cx="5296639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0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729" y="914400"/>
            <a:ext cx="5426158" cy="1371600"/>
          </a:xfrm>
        </p:spPr>
        <p:txBody>
          <a:bodyPr/>
          <a:lstStyle/>
          <a:p>
            <a:r>
              <a:rPr lang="en-US" dirty="0"/>
              <a:t>Ludwig von Mises</a:t>
            </a:r>
            <a:br>
              <a:rPr lang="en-US" dirty="0"/>
            </a:br>
            <a:r>
              <a:rPr lang="en-US" dirty="0"/>
              <a:t>(1881-1973)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9729" y="2286000"/>
            <a:ext cx="5426158" cy="264430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i="1" dirty="0"/>
              <a:t>The Theory of Money and Credit </a:t>
            </a:r>
            <a:r>
              <a:rPr lang="en-US" sz="2000" dirty="0"/>
              <a:t>(1912)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i="1" dirty="0"/>
              <a:t>Socialism </a:t>
            </a:r>
            <a:r>
              <a:rPr lang="en-US" sz="2000"/>
              <a:t>(</a:t>
            </a:r>
            <a:r>
              <a:rPr lang="en-US" sz="2000" smtClean="0"/>
              <a:t>1922)</a:t>
            </a: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i="1" dirty="0"/>
              <a:t>Human Action </a:t>
            </a:r>
            <a:r>
              <a:rPr lang="en-US" sz="2000" dirty="0"/>
              <a:t>(1949)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i="1" dirty="0"/>
              <a:t>Theory and History </a:t>
            </a:r>
            <a:r>
              <a:rPr lang="en-US" sz="2000" dirty="0"/>
              <a:t>(1957)</a:t>
            </a:r>
          </a:p>
        </p:txBody>
      </p:sp>
      <p:pic>
        <p:nvPicPr>
          <p:cNvPr id="3076" name="Picture 4" descr="https://upload.wikimedia.org/wikipedia/commons/thumb/f/f0/Ludwig_von_Mises.jpg/170px-Ludwig_von_Mise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r="10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844" y="2101174"/>
            <a:ext cx="6823335" cy="46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456" y="914400"/>
            <a:ext cx="5426158" cy="1371600"/>
          </a:xfrm>
        </p:spPr>
        <p:txBody>
          <a:bodyPr/>
          <a:lstStyle/>
          <a:p>
            <a:r>
              <a:rPr lang="en-US" dirty="0"/>
              <a:t>Friedrich von Hayek</a:t>
            </a:r>
            <a:br>
              <a:rPr lang="en-US" dirty="0"/>
            </a:br>
            <a:r>
              <a:rPr lang="en-US" dirty="0"/>
              <a:t>(1899-1992)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9456" y="2285999"/>
            <a:ext cx="5426158" cy="3500338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Austrian Business Cycle Theory (1920s &amp; ’30s)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Road to Serfdom</a:t>
            </a:r>
            <a:r>
              <a:rPr lang="en-US" dirty="0"/>
              <a:t> (1944)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“The Use of Knowledge in Society” (1945)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Constitution of Liberty </a:t>
            </a:r>
            <a:r>
              <a:rPr lang="en-US" dirty="0"/>
              <a:t>(1960)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Law, Legislation, and Liberty</a:t>
            </a:r>
            <a:r>
              <a:rPr lang="en-US" dirty="0"/>
              <a:t> (1973, 1976, &amp; 1979)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Fatal Conceit: The Errors of Socialism</a:t>
            </a:r>
            <a:r>
              <a:rPr lang="en-US" dirty="0"/>
              <a:t> (1988)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50" b="325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169" y="914400"/>
            <a:ext cx="8764223" cy="5153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257" y="914400"/>
            <a:ext cx="8763135" cy="53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546" y="984114"/>
            <a:ext cx="5426158" cy="1371600"/>
          </a:xfrm>
        </p:spPr>
        <p:txBody>
          <a:bodyPr anchor="t"/>
          <a:lstStyle/>
          <a:p>
            <a:r>
              <a:rPr lang="en-US" dirty="0"/>
              <a:t>Murray N. Rothbard</a:t>
            </a:r>
            <a:br>
              <a:rPr lang="en-US" dirty="0"/>
            </a:br>
            <a:r>
              <a:rPr lang="en-US" dirty="0"/>
              <a:t>(1926-1995)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0546" y="2355713"/>
            <a:ext cx="5426158" cy="3412789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Man, Economy, and State </a:t>
            </a:r>
            <a:r>
              <a:rPr lang="en-US" dirty="0"/>
              <a:t>(1962)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America’s Great Depression </a:t>
            </a:r>
            <a:r>
              <a:rPr lang="en-US" dirty="0"/>
              <a:t>(1963)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Conceived in Liberty </a:t>
            </a:r>
            <a:r>
              <a:rPr lang="en-US" dirty="0"/>
              <a:t>5 volumes (1975, 1975, 1976, 1979, &amp; 2019)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Ethics of Liberty </a:t>
            </a:r>
            <a:r>
              <a:rPr lang="en-US" dirty="0"/>
              <a:t>(1982)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History of Economic Thought 2 volumes (1995) </a:t>
            </a:r>
          </a:p>
        </p:txBody>
      </p:sp>
      <p:pic>
        <p:nvPicPr>
          <p:cNvPr id="1026" name="Picture 2" descr="Image result for murray n. rothbard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r="31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212" y="1990911"/>
            <a:ext cx="6838997" cy="39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548" y="914400"/>
            <a:ext cx="5426158" cy="1371600"/>
          </a:xfrm>
        </p:spPr>
        <p:txBody>
          <a:bodyPr anchor="t"/>
          <a:lstStyle/>
          <a:p>
            <a:r>
              <a:rPr lang="en-US" dirty="0"/>
              <a:t>Israel M. Kirzner</a:t>
            </a:r>
            <a:br>
              <a:rPr lang="en-US" dirty="0"/>
            </a:br>
            <a:r>
              <a:rPr lang="en-US" dirty="0"/>
              <a:t>(1930- )</a:t>
            </a:r>
          </a:p>
        </p:txBody>
      </p:sp>
      <p:pic>
        <p:nvPicPr>
          <p:cNvPr id="7182" name="Picture 14" descr="Newsalert: US rabbi-professor favorite for Nobel in economics :Rabbi Dr ...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2" r="261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6" descr="Image result for Israel Kirzner"/>
          <p:cNvSpPr>
            <a:spLocks noGrp="1" noChangeAspect="1" noChangeArrowheads="1"/>
          </p:cNvSpPr>
          <p:nvPr>
            <p:ph type="body" sz="half" idx="2"/>
          </p:nvPr>
        </p:nvSpPr>
        <p:spPr bwMode="auto">
          <a:xfrm>
            <a:off x="1720548" y="2285999"/>
            <a:ext cx="5426158" cy="27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Economic Point of View </a:t>
            </a:r>
            <a:r>
              <a:rPr lang="en-US" dirty="0"/>
              <a:t>(1960)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Market Theory and the Price System </a:t>
            </a:r>
            <a:r>
              <a:rPr lang="en-US" dirty="0"/>
              <a:t>(1963)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An Essay on Capital </a:t>
            </a:r>
            <a:r>
              <a:rPr lang="en-US" dirty="0"/>
              <a:t>(1966)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Competition and Entrepreneurship</a:t>
            </a:r>
            <a:r>
              <a:rPr lang="en-US" dirty="0"/>
              <a:t> (1973)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Probably should have received the Nobel Prize</a:t>
            </a:r>
          </a:p>
        </p:txBody>
      </p:sp>
      <p:pic>
        <p:nvPicPr>
          <p:cNvPr id="7186" name="Picture 18" descr="Happy 90th Birthday, Professor Israel Kirzner! | A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61" y="1754049"/>
            <a:ext cx="4611615" cy="30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46908"/>
            <a:ext cx="533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Who will be the next leader of Austrian Economics?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624619"/>
          </a:xfrm>
        </p:spPr>
        <p:txBody>
          <a:bodyPr anchor="t">
            <a:noAutofit/>
          </a:bodyPr>
          <a:lstStyle/>
          <a:p>
            <a:r>
              <a:rPr lang="en-US" sz="3600" dirty="0"/>
              <a:t>The reality is that there is NO central plan for freedom.</a:t>
            </a:r>
          </a:p>
          <a:p>
            <a:r>
              <a:rPr lang="en-US" sz="3600" dirty="0"/>
              <a:t>We are all leaders.</a:t>
            </a:r>
          </a:p>
          <a:p>
            <a:r>
              <a:rPr lang="en-US" sz="3600" dirty="0"/>
              <a:t>It is up to us to help and support each other.</a:t>
            </a:r>
          </a:p>
          <a:p>
            <a:r>
              <a:rPr lang="en-US" sz="3600" dirty="0"/>
              <a:t>This is the purpose of these Mises Meetups.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0168">
            <a:off x="288980" y="3050386"/>
            <a:ext cx="6064020" cy="2903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0547">
            <a:off x="5593654" y="3152985"/>
            <a:ext cx="6351005" cy="2349002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3" y="2414525"/>
            <a:ext cx="5101231" cy="3825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4237">
            <a:off x="4221893" y="2414524"/>
            <a:ext cx="7734595" cy="38259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668" y="2296801"/>
            <a:ext cx="7395759" cy="4061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1820" y="2550671"/>
            <a:ext cx="5467336" cy="351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42262" y="3318438"/>
            <a:ext cx="5426158" cy="2305246"/>
          </a:xfrm>
        </p:spPr>
        <p:txBody>
          <a:bodyPr anchor="t">
            <a:normAutofit/>
          </a:bodyPr>
          <a:lstStyle/>
          <a:p>
            <a:r>
              <a:rPr lang="en-US" sz="2800" dirty="0"/>
              <a:t>Menger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20" y="0"/>
            <a:ext cx="549006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2262" y="1715653"/>
            <a:ext cx="5426158" cy="137160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Founders of Austrian Economics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342262" y="3935596"/>
            <a:ext cx="5426158" cy="2144191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Böhm-Bawerk</a:t>
            </a:r>
          </a:p>
          <a:p>
            <a:r>
              <a:rPr lang="en-US" sz="2800" dirty="0"/>
              <a:t>Mises</a:t>
            </a:r>
          </a:p>
          <a:p>
            <a:r>
              <a:rPr lang="en-US" sz="2800" dirty="0"/>
              <a:t>Rothbard</a:t>
            </a:r>
          </a:p>
          <a:p>
            <a:r>
              <a:rPr lang="en-US" sz="2800" dirty="0"/>
              <a:t>Wieser</a:t>
            </a:r>
          </a:p>
          <a:p>
            <a:r>
              <a:rPr lang="en-US" sz="2800" dirty="0"/>
              <a:t>Hayek</a:t>
            </a:r>
          </a:p>
          <a:p>
            <a:r>
              <a:rPr lang="en-US" sz="2800" dirty="0"/>
              <a:t>Kirzner</a:t>
            </a:r>
          </a:p>
        </p:txBody>
      </p:sp>
    </p:spTree>
    <p:extLst>
      <p:ext uri="{BB962C8B-B14F-4D97-AF65-F5344CB8AC3E}">
        <p14:creationId xmlns:p14="http://schemas.microsoft.com/office/powerpoint/2010/main" val="152450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7AB9D-5C09-4571-8548-CB71442A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062A50-5BE1-09A7-7568-FE03B6B1B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Paul F. </a:t>
            </a:r>
            <a:r>
              <a:rPr lang="en-US" dirty="0" err="1"/>
              <a:t>Cwik</a:t>
            </a:r>
            <a:endParaRPr lang="en-US" dirty="0"/>
          </a:p>
          <a:p>
            <a:r>
              <a:rPr lang="en-US" dirty="0"/>
              <a:t>University of Mount Olive</a:t>
            </a:r>
          </a:p>
          <a:p>
            <a:r>
              <a:rPr lang="en-US"/>
              <a:t>PCwik</a:t>
            </a:r>
            <a:r>
              <a:rPr lang="en-US" dirty="0" err="1"/>
              <a:t>@</a:t>
            </a:r>
            <a:r>
              <a:rPr lang="en-US" err="1"/>
              <a:t>umo</a:t>
            </a:r>
            <a:r>
              <a:rPr lang="en-US"/>
              <a:t>.edu</a:t>
            </a:r>
          </a:p>
        </p:txBody>
      </p:sp>
    </p:spTree>
    <p:extLst>
      <p:ext uri="{BB962C8B-B14F-4D97-AF65-F5344CB8AC3E}">
        <p14:creationId xmlns:p14="http://schemas.microsoft.com/office/powerpoint/2010/main" val="213606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911" y="914400"/>
            <a:ext cx="5426158" cy="1371600"/>
          </a:xfrm>
        </p:spPr>
        <p:txBody>
          <a:bodyPr anchor="t"/>
          <a:lstStyle/>
          <a:p>
            <a:r>
              <a:rPr lang="en-US" dirty="0"/>
              <a:t>Carl Menger</a:t>
            </a:r>
            <a:br>
              <a:rPr lang="en-US" dirty="0"/>
            </a:br>
            <a:r>
              <a:rPr lang="en-US" dirty="0"/>
              <a:t>(1840-1921)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8911" y="2285999"/>
            <a:ext cx="5426158" cy="3431207"/>
          </a:xfrm>
        </p:spPr>
        <p:txBody>
          <a:bodyPr anchor="t">
            <a:normAutofit/>
          </a:bodyPr>
          <a:lstStyle/>
          <a:p>
            <a:pPr algn="l"/>
            <a:r>
              <a:rPr lang="en-US" sz="2400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1" dirty="0"/>
              <a:t>Principles of Economics </a:t>
            </a:r>
            <a:r>
              <a:rPr lang="en-US" sz="2400" dirty="0"/>
              <a:t>(1871/1950)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1" dirty="0"/>
              <a:t>Investigations into the Method of the Social Sciences with Special Reference to Economics </a:t>
            </a:r>
            <a:r>
              <a:rPr lang="en-US" sz="2400" dirty="0"/>
              <a:t>(1883/1963)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“On the Origins of Money” (1892)</a:t>
            </a:r>
          </a:p>
        </p:txBody>
      </p:sp>
      <p:pic>
        <p:nvPicPr>
          <p:cNvPr id="6148" name="Picture 4" descr="Image result for Carl Meng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r="250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2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2996" y="914400"/>
            <a:ext cx="5426158" cy="1371600"/>
          </a:xfrm>
        </p:spPr>
        <p:txBody>
          <a:bodyPr anchor="t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Menger’s Life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72996" y="1681265"/>
            <a:ext cx="5426158" cy="4680624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Tutored the crown prince. (1876)</a:t>
            </a:r>
          </a:p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Appointed to the chair of Political Economy. (1878)</a:t>
            </a:r>
          </a:p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Retired in 1903.</a:t>
            </a:r>
          </a:p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known for having a very extensive library.</a:t>
            </a:r>
          </a:p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he died (1921), his library became the core to Japan’s national library.</a:t>
            </a:r>
          </a:p>
          <a:p>
            <a:pPr marL="457200" indent="-4572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 it is in the Library of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Hitotsubashi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Tokyo.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787" r="278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058" y="728907"/>
            <a:ext cx="5426158" cy="1371600"/>
          </a:xfrm>
        </p:spPr>
        <p:txBody>
          <a:bodyPr anchor="t">
            <a:normAutofit fontScale="90000"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Menger’s Major Contributions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33058" y="2100506"/>
            <a:ext cx="5426158" cy="4277513"/>
          </a:xfrm>
        </p:spPr>
        <p:txBody>
          <a:bodyPr>
            <a:normAutofit fontScale="77500" lnSpcReduction="20000"/>
          </a:bodyPr>
          <a:lstStyle/>
          <a:p>
            <a:pPr marL="990600" lvl="1" indent="-5334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of marginal analysis, </a:t>
            </a:r>
          </a:p>
          <a:p>
            <a:pPr marL="990600" lvl="1" indent="-5334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victory in the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methödenstreit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990600" lvl="1" indent="-5334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genetic-causal approach in explaining social relationships, and </a:t>
            </a:r>
          </a:p>
          <a:p>
            <a:pPr marL="990600" lvl="1" indent="-5334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demonstration that money’s origin is from the market, not the state.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216" y="728907"/>
            <a:ext cx="5249008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0" y="211138"/>
            <a:ext cx="8509000" cy="1143000"/>
          </a:xfrm>
        </p:spPr>
        <p:txBody>
          <a:bodyPr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Generation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0" y="1017640"/>
            <a:ext cx="8229600" cy="52504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generation of Austrian economists consisted (primarily) of Eugen von Böhm-Bawerk and Friedrich von Wieser. 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never actually studied under Menger, but they did meet with him and exchanged ideas. 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read Menger’s book in 1872 and became his greatest followers. 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three, Menger, Böhm-Bawerk and Wieser, were the core of the “Austrian School,” sometimes called the “Psychological School” or the “Subjectivist School.” </a:t>
            </a:r>
          </a:p>
        </p:txBody>
      </p:sp>
    </p:spTree>
    <p:extLst>
      <p:ext uri="{BB962C8B-B14F-4D97-AF65-F5344CB8AC3E}">
        <p14:creationId xmlns:p14="http://schemas.microsoft.com/office/powerpoint/2010/main" val="40752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Eugen von Böhm-Bawerk</a:t>
            </a:r>
            <a:br>
              <a:rPr lang="en-US" dirty="0"/>
            </a:br>
            <a:r>
              <a:rPr lang="en-US" dirty="0"/>
              <a:t>(1851-1914)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299296"/>
            <a:ext cx="5426158" cy="3101504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Major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Capital and Interest: A Critical History of Economic Theory </a:t>
            </a:r>
            <a:r>
              <a:rPr lang="en-US" dirty="0"/>
              <a:t>(1884/1890)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The Positive Theory of Capital</a:t>
            </a:r>
            <a:r>
              <a:rPr lang="en-US" dirty="0"/>
              <a:t> (1888/1891)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“Karl Marx and the Close of his System” (1896)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Finance Minister: 1895, 1896-1897, &amp; 1900-1904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30" name="Picture 10" descr="The Top 50 Economists from 1900 to the Present | TheBestSchools.or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r="2301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245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81200"/>
            <a:ext cx="44958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Böhm-Bawerk and Wieser were brother’s-in-law.  (Böhm-Bawerk married Wieser’s sister.)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attended the University of Vienna and passed his exams with distinction.  Thereupon, he (and Wieser) went into the civil service. 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completed his Doctorate in Law in 1875 (24 years old) with a mark of distinction in the legal portion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earned only a mark of “able” for the economics section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2057400" y="1981200"/>
            <a:ext cx="4343400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reported that he once said that you should always keep a book at hand, especially if you are waiting for your wife.  Why?  Because you will get a lot of reading done!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2" name="Rectangle 1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Eugen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Böhm-Bawerk 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(1851-1914)</a:t>
            </a:r>
          </a:p>
        </p:txBody>
      </p:sp>
      <p:pic>
        <p:nvPicPr>
          <p:cNvPr id="45071" name="Picture 15" descr="BohmBawer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4964" y="1981200"/>
            <a:ext cx="3190875" cy="4146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7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3" grpId="0" build="p"/>
      <p:bldP spid="45074" grpId="0" animBg="1"/>
      <p:bldP spid="4507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4358" y="914400"/>
            <a:ext cx="5426158" cy="1371600"/>
          </a:xfrm>
        </p:spPr>
        <p:txBody>
          <a:bodyPr>
            <a:normAutofit fontScale="90000"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Eugen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Böhm-Bawerk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92452" y="2286000"/>
            <a:ext cx="5426158" cy="4503906"/>
          </a:xfrm>
        </p:spPr>
        <p:txBody>
          <a:bodyPr anchor="t">
            <a:normAutofit fontScale="55000" lnSpcReduction="20000"/>
          </a:bodyPr>
          <a:lstStyle/>
          <a:p>
            <a:pPr marL="457200" indent="-457200" algn="l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Böhm-Bawerk and Wieser held administrative jobs before landing traveling fellowships.</a:t>
            </a:r>
          </a:p>
          <a:p>
            <a:pPr marL="457200" indent="-457200" algn="l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1876, they attended The University of Heidelberg with Professor Karl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Knies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(1821-1899).  At this seminar Böhm-Bawerk presented his first paper on capital theory.  </a:t>
            </a:r>
          </a:p>
          <a:p>
            <a:pPr marL="457200" indent="-457200" algn="l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was a professor at the University of Innsbruck (1881-1889).  </a:t>
            </a:r>
          </a:p>
          <a:p>
            <a:pPr marL="457200" indent="-457200" algn="l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1889, his scholarly career was intermittent because he kept switching between governmental appointments and the University of Vienna.</a:t>
            </a:r>
          </a:p>
        </p:txBody>
      </p:sp>
      <p:pic>
        <p:nvPicPr>
          <p:cNvPr id="8194" name="Picture 2" descr="100 Austrian Schilling (Eugen Bohm Ritter) - exchange yours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04" y="2286000"/>
            <a:ext cx="4805531" cy="235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ustom 2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A8E513D-4F0C-4B88-BBB9-E6D2372A6B46}" vid="{B3ED956E-D7AB-4D1C-B405-453FEBCCA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650</TotalTime>
  <Words>1196</Words>
  <Application>Microsoft Office PowerPoint</Application>
  <PresentationFormat>Widescreen</PresentationFormat>
  <Paragraphs>130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Georgia</vt:lpstr>
      <vt:lpstr>Times New Roman</vt:lpstr>
      <vt:lpstr>Wingdings</vt:lpstr>
      <vt:lpstr>Theme2</vt:lpstr>
      <vt:lpstr>Who's Who and What Did They Do? The Austrian Economists</vt:lpstr>
      <vt:lpstr>The Founders of Austrian Economics</vt:lpstr>
      <vt:lpstr>Carl Menger (1840-1921) </vt:lpstr>
      <vt:lpstr>Carl Menger’s Life</vt:lpstr>
      <vt:lpstr>Menger’s Major Contributions</vt:lpstr>
      <vt:lpstr>The Second Generation</vt:lpstr>
      <vt:lpstr>Eugen von Böhm-Bawerk (1851-1914) </vt:lpstr>
      <vt:lpstr>Eugen von Böhm-Bawerk  (1851-1914)</vt:lpstr>
      <vt:lpstr>Eugen von Böhm-Bawerk</vt:lpstr>
      <vt:lpstr>Eugen von Böhm-Bawerk</vt:lpstr>
      <vt:lpstr>Contributions</vt:lpstr>
      <vt:lpstr>Friedrich von Wieser (1851-1927)</vt:lpstr>
      <vt:lpstr>Friedrich von Wieser (1851-1926)</vt:lpstr>
      <vt:lpstr>Friedrich von Wieser</vt:lpstr>
      <vt:lpstr>Ludwig von Mises (1881-1973)</vt:lpstr>
      <vt:lpstr>Friedrich von Hayek (1899-1992)</vt:lpstr>
      <vt:lpstr>Murray N. Rothbard (1926-1995)</vt:lpstr>
      <vt:lpstr>Israel M. Kirzner (1930- )</vt:lpstr>
      <vt:lpstr>Who will be the next leader of Austrian Economics?</vt:lpstr>
      <vt:lpstr>Thank You!!!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Who's Who and What Did They Do? The Austrian Economists</dc:title>
  <dc:creator>Microsoft account</dc:creator>
  <cp:lastModifiedBy>Microsoft account</cp:lastModifiedBy>
  <cp:revision>35</cp:revision>
  <dcterms:created xsi:type="dcterms:W3CDTF">2023-07-19T18:48:54Z</dcterms:created>
  <dcterms:modified xsi:type="dcterms:W3CDTF">2023-07-27T14:11:35Z</dcterms:modified>
</cp:coreProperties>
</file>