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8" r:id="rId3"/>
    <p:sldId id="327" r:id="rId4"/>
    <p:sldId id="331" r:id="rId5"/>
    <p:sldId id="332" r:id="rId6"/>
    <p:sldId id="333" r:id="rId7"/>
    <p:sldId id="337" r:id="rId8"/>
    <p:sldId id="334" r:id="rId9"/>
    <p:sldId id="335" r:id="rId10"/>
    <p:sldId id="329" r:id="rId11"/>
    <p:sldId id="330" r:id="rId12"/>
    <p:sldId id="328" r:id="rId13"/>
    <p:sldId id="336" r:id="rId14"/>
    <p:sldId id="33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8A768"/>
    <a:srgbClr val="78D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84" autoAdjust="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337AE9-7347-4178-936A-C4DC7D365B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2C1C49-5E53-4628-A88C-DCD3F6DECB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14293-D655-4138-A4A6-0634C20A0E5B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9EDC1-0843-4B63-B1D1-B70C8F1062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82AF2-FD83-4D8E-9964-56E3B2D32A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26DF8-2155-433D-AF16-690DF2554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43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6F08B-57F7-4EEC-B947-FAA9610FC5B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A1B76-F5F1-42AE-B9D3-99F6134E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69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A1B76-F5F1-42AE-B9D3-99F6134E6D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1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A1B76-F5F1-42AE-B9D3-99F6134E6D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75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8AE97C-8CC3-4558-AF64-87F8275EC9EA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3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AA0F06-3076-403F-9589-2FA66707F968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9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1DD98E-E07D-4095-BE91-4020850D65FE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5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1C65C5-A5BD-4EAE-BA3D-E795E4D8EBA2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067CDE-D9A7-4D43-B227-7C9D00ACFF48}" type="datetime1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4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9B563B-CE4F-4F0B-AED0-144B9AF7D7A6}" type="datetime1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0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3A5C4A-4F52-4907-B445-D04E8860BDE3}" type="datetime1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C6755B-CC87-4560-8020-FD574A940E67}" type="datetime1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7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F5B9DB-75F4-490A-93E6-9B13D1400E31}" type="datetime1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8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181F77-EEC9-4868-B131-C41D8FE98315}" type="datetime1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8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7432BB-0259-4A10-9D83-2F21F85820E4}" type="datetime1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D89E05-F4BE-4BAC-B315-F44EF8115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9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chemeClr val="bg1"/>
            </a:gs>
            <a:gs pos="99000">
              <a:srgbClr val="78A768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161" y="5988050"/>
            <a:ext cx="2452289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7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2942"/>
            <a:ext cx="9144000" cy="1864658"/>
          </a:xfrm>
        </p:spPr>
        <p:txBody>
          <a:bodyPr>
            <a:normAutofit/>
          </a:bodyPr>
          <a:lstStyle/>
          <a:p>
            <a:r>
              <a:rPr lang="en-US" b="1" dirty="0"/>
              <a:t>Analysis of Water &amp; Wastewater Utilities Provision</a:t>
            </a:r>
            <a:endParaRPr lang="en-US" sz="3600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6DAB8-CE2E-99D9-2D98-E3C23898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1</a:t>
            </a:fld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8EF0CD4-4820-B372-2879-6E13C2D06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0612"/>
            <a:ext cx="9144000" cy="587188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6F3E7C8F-E447-6E8F-C81B-D464941BFA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378" y="3899010"/>
            <a:ext cx="3565243" cy="213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8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2E806-C82C-F8C3-2F29-84AA704AC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830"/>
          </a:xfrm>
        </p:spPr>
        <p:txBody>
          <a:bodyPr/>
          <a:lstStyle/>
          <a:p>
            <a:r>
              <a:rPr lang="en-US" dirty="0"/>
              <a:t>Water Bill ¾-Inch Meter @ 15,000 Gallons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19802-D4AE-672D-E456-A4D44CECB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BC0E1-4362-BA54-49EA-C7EC00FB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A3252B-9021-5D7F-B294-523BD5522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969232"/>
            <a:ext cx="9964272" cy="546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77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2DE8-DA51-AE0E-ED3A-C378E1D4E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0196"/>
          </a:xfrm>
        </p:spPr>
        <p:txBody>
          <a:bodyPr/>
          <a:lstStyle/>
          <a:p>
            <a:r>
              <a:rPr lang="en-US" dirty="0"/>
              <a:t>Water Bill ¾-Inch Meter @ 90,000 Gallons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8C27236-5FE9-4E9A-C5F6-B6B9B84CA3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019066"/>
            <a:ext cx="10797989" cy="542789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707FE-2CB3-3C40-CBD4-2E19A157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36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B083-F112-AE8E-FF7B-B7B64839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Bill Affordability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AA857-FC65-29E8-FCFB-81E0159B2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882" y="1535567"/>
            <a:ext cx="3858694" cy="46413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Water bills are considered </a:t>
            </a:r>
            <a:r>
              <a:rPr lang="en-US" b="1" dirty="0"/>
              <a:t>affordable</a:t>
            </a:r>
            <a:r>
              <a:rPr lang="en-US" dirty="0"/>
              <a:t>, as measured by state and federal funding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2783C-B4C7-BA38-8C22-C3D5E06D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FC6106-7E9B-6E9F-9A2A-BF129638E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380" y="1535567"/>
            <a:ext cx="6260037" cy="489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21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00125-C83F-710E-9E72-A528F1B2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Bills Effect on Property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D464A-C226-2517-F3F5-4C4D7C357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2129" cy="4351338"/>
          </a:xfrm>
        </p:spPr>
        <p:txBody>
          <a:bodyPr/>
          <a:lstStyle/>
          <a:p>
            <a:r>
              <a:rPr lang="en-US" dirty="0"/>
              <a:t>Living in Spring Creek is a lifestyle choice (larger lot, more landscaping)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Water bills might be a consideration, but property values are more likely to be affected by regional housing supply, employment/unemployment, wages, and the interest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6EA30-143B-AE3B-1CEE-824574A8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5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1421D-49CA-3707-3013-6C5DB5EC5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EACE7-E0E8-CC7A-3AC5-0967B59AC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771094" cy="4652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SCA could petition for a GID but otherwise not in control of the process </a:t>
            </a:r>
          </a:p>
          <a:p>
            <a:r>
              <a:rPr lang="en-US" dirty="0"/>
              <a:t>Eminent Domain appears to be difficult</a:t>
            </a:r>
          </a:p>
          <a:p>
            <a:r>
              <a:rPr lang="en-US" dirty="0"/>
              <a:t>Expensive cost to residents to acquire systems IF eminent domain is possible</a:t>
            </a:r>
          </a:p>
          <a:p>
            <a:r>
              <a:rPr lang="en-US" dirty="0"/>
              <a:t>To keep rates as low as possible requires managerial consolidation with City of Elko; requires their willingness and agreements between the City and County/GID</a:t>
            </a:r>
          </a:p>
          <a:p>
            <a:r>
              <a:rPr lang="en-US" dirty="0"/>
              <a:t>Potential for lower rates under public ownership after at least 10 years if benefit from grants</a:t>
            </a:r>
          </a:p>
          <a:p>
            <a:r>
              <a:rPr lang="en-US" dirty="0"/>
              <a:t>Due to high MHI of the community, unlikely to get grants unless as part of economic stimulus (such as ARPA)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ED8E4-CCD7-3CC1-9696-3A14FE62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0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6D30-D0FF-41DA-995B-45CB666B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Consultant 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5DAA4-1C8D-4345-BC78-7DC9F6460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086"/>
            <a:ext cx="10717306" cy="473395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Catherine Hansford</a:t>
            </a:r>
          </a:p>
          <a:p>
            <a:pPr marL="233363" indent="-233363">
              <a:spcAft>
                <a:spcPts val="600"/>
              </a:spcAft>
            </a:pPr>
            <a:r>
              <a:rPr lang="en-US" sz="2400" dirty="0"/>
              <a:t>More than 25 years of experience in municipal finance</a:t>
            </a:r>
          </a:p>
          <a:p>
            <a:pPr marL="233363" lvl="1" indent="-233363">
              <a:spcAft>
                <a:spcPts val="600"/>
              </a:spcAft>
            </a:pPr>
            <a:r>
              <a:rPr lang="en-US" altLang="en-US" dirty="0"/>
              <a:t>Specialize in water &amp; wastewater utilities public finance</a:t>
            </a:r>
          </a:p>
          <a:p>
            <a:pPr marL="233363" indent="-233363">
              <a:spcAft>
                <a:spcPts val="600"/>
              </a:spcAft>
            </a:pPr>
            <a:r>
              <a:rPr lang="en-US" altLang="en-US" sz="2400" dirty="0"/>
              <a:t>Completed the governance analysis for SCA in 2017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altLang="en-US" b="1" dirty="0"/>
              <a:t>Mark Foree</a:t>
            </a:r>
          </a:p>
          <a:p>
            <a:pPr marL="233363" indent="-233363">
              <a:spcAft>
                <a:spcPts val="600"/>
              </a:spcAft>
            </a:pPr>
            <a:r>
              <a:rPr lang="en-US" altLang="en-US" sz="2400" dirty="0"/>
              <a:t>Owned a private water system near Winnemucca for many years</a:t>
            </a:r>
          </a:p>
          <a:p>
            <a:pPr marL="233363" indent="-233363">
              <a:spcAft>
                <a:spcPts val="600"/>
              </a:spcAft>
            </a:pPr>
            <a:r>
              <a:rPr lang="en-US" altLang="en-US" sz="2400"/>
              <a:t>Former General </a:t>
            </a:r>
            <a:r>
              <a:rPr lang="en-US" altLang="en-US" sz="2400" dirty="0"/>
              <a:t>Manager of Truckee Meadows Water Authority</a:t>
            </a:r>
          </a:p>
          <a:p>
            <a:pPr marL="233363" indent="-233363">
              <a:spcAft>
                <a:spcPts val="600"/>
              </a:spcAft>
            </a:pPr>
            <a:r>
              <a:rPr lang="en-US" altLang="en-US" sz="2400" dirty="0"/>
              <a:t>Working with water systems throughout the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0F3F5-4BFC-0657-0BD8-42595C1B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CAAF-AD63-D34F-6067-365E5597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30FB5-B18B-E892-B678-3048BBDDF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Primarily, to answer these questions:</a:t>
            </a:r>
          </a:p>
          <a:p>
            <a:pPr marL="742950" indent="-514350">
              <a:buFont typeface="+mj-lt"/>
              <a:buAutoNum type="arabicPeriod"/>
            </a:pPr>
            <a:r>
              <a:rPr lang="en-US" sz="2400" dirty="0"/>
              <a:t>Is it possible to make the utility systems public assets with public governance?</a:t>
            </a:r>
          </a:p>
          <a:p>
            <a:pPr marL="742950" indent="-514350">
              <a:buFont typeface="+mj-lt"/>
              <a:buAutoNum type="arabicPeriod"/>
            </a:pPr>
            <a:r>
              <a:rPr lang="en-US" sz="2400" dirty="0"/>
              <a:t>Would public ownerships benefit SCA owners by reducing their water rates?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Also, to:</a:t>
            </a:r>
          </a:p>
          <a:p>
            <a:pPr marL="685800" indent="-457200"/>
            <a:r>
              <a:rPr lang="en-US" sz="2400" dirty="0"/>
              <a:t>Examine the ability to serve projected growth</a:t>
            </a:r>
          </a:p>
          <a:p>
            <a:pPr marL="685800" indent="-457200"/>
            <a:r>
              <a:rPr lang="en-US" sz="2400" dirty="0"/>
              <a:t>Effect that water rates might be having on property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23A6C-7A21-41F7-E8FD-97793E9B3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8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BEA26-BFCE-DB9C-1920-FCC81B5A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4757"/>
          </a:xfrm>
        </p:spPr>
        <p:txBody>
          <a:bodyPr/>
          <a:lstStyle/>
          <a:p>
            <a:r>
              <a:rPr lang="en-US" dirty="0"/>
              <a:t>Acquiring the Utilities for Public 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728A2-238D-E304-C4A5-45847C6D9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929"/>
            <a:ext cx="10771094" cy="4635034"/>
          </a:xfrm>
        </p:spPr>
        <p:txBody>
          <a:bodyPr>
            <a:normAutofit/>
          </a:bodyPr>
          <a:lstStyle/>
          <a:p>
            <a:r>
              <a:rPr lang="en-US" sz="2400" dirty="0"/>
              <a:t>Great Basin Water Company (GBWC) does not want to sell</a:t>
            </a:r>
          </a:p>
          <a:p>
            <a:r>
              <a:rPr lang="en-US" sz="2400" dirty="0"/>
              <a:t>If eminent domain can be pursued, it would have to be by Elko County, not SCA</a:t>
            </a:r>
          </a:p>
          <a:p>
            <a:r>
              <a:rPr lang="en-US" sz="2400" dirty="0"/>
              <a:t>Certain legal findings would be needed, such as not consistently providing adequate service and safe drinking water – appears difficult considering regulatory bodies require conformance with standards</a:t>
            </a:r>
          </a:p>
          <a:p>
            <a:r>
              <a:rPr lang="en-US" sz="2400" dirty="0"/>
              <a:t>If eminent domain is possible, the likely lender (SRF program) to finance the acquisition requires “managerial” consolidation for a loan that can be supported by rates similar to those of GBWC</a:t>
            </a:r>
          </a:p>
          <a:p>
            <a:r>
              <a:rPr lang="en-US" sz="2400" dirty="0"/>
              <a:t>Managerial consolidation requires cooperation between Elko County and the City of Elko, SCA not party to the decision making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844CD-A2EE-C000-2332-F3531D26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7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E8BA-80EF-7452-BA85-C5288C5B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Cost of Utilities Public 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ED22-0562-DF9F-CDC2-675D818CE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04682"/>
            <a:ext cx="10753165" cy="4572281"/>
          </a:xfrm>
        </p:spPr>
        <p:txBody>
          <a:bodyPr>
            <a:normAutofit/>
          </a:bodyPr>
          <a:lstStyle/>
          <a:p>
            <a:r>
              <a:rPr lang="en-US" sz="2400" dirty="0"/>
              <a:t>Public ownership could be Elko County, or a General Improvement District</a:t>
            </a:r>
          </a:p>
          <a:p>
            <a:r>
              <a:rPr lang="en-US" sz="2400" dirty="0"/>
              <a:t>Must pay Fair Market Value</a:t>
            </a:r>
          </a:p>
          <a:p>
            <a:r>
              <a:rPr lang="en-US" sz="2400" dirty="0"/>
              <a:t>Utilities systems value: Estimated at least $27 Million</a:t>
            </a:r>
          </a:p>
          <a:p>
            <a:r>
              <a:rPr lang="en-US" sz="2400" dirty="0"/>
              <a:t>With estimated soft costs and capital improvement costs for the next 3 years included, estimated loan to acquire: $35 Million</a:t>
            </a:r>
          </a:p>
          <a:p>
            <a:r>
              <a:rPr lang="en-US" sz="2400" dirty="0"/>
              <a:t>Some costs not included in the loan: debt service reserve (about $1.7 million) and start-up capital ($1 million) – who provides this?</a:t>
            </a:r>
          </a:p>
          <a:p>
            <a:r>
              <a:rPr lang="en-US" sz="2400" dirty="0"/>
              <a:t>Customers would be paying debt service for many years (30 years with SRF)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0E094-BC7C-7BED-ECF7-289BF408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3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52924-D076-82C7-7DFD-3E2A6F4A0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9580"/>
          </a:xfrm>
        </p:spPr>
        <p:txBody>
          <a:bodyPr/>
          <a:lstStyle/>
          <a:p>
            <a:r>
              <a:rPr lang="en-US" dirty="0"/>
              <a:t>Costs: Private vs Public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63CF9-45EC-482B-6005-D4E73C3BF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282"/>
            <a:ext cx="10771094" cy="4724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Operations</a:t>
            </a:r>
          </a:p>
          <a:p>
            <a:r>
              <a:rPr lang="en-US" sz="2400" dirty="0"/>
              <a:t>Estimated to decrease about $500,000 / year under public ownership</a:t>
            </a:r>
          </a:p>
          <a:p>
            <a:r>
              <a:rPr lang="en-US" sz="2400" dirty="0"/>
              <a:t>Negated by new debt service about $1.7 million / year for next 30 years plus repayment of start-up capital about $250,000 / year for first 4 years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Capital (Infrastructure)</a:t>
            </a:r>
          </a:p>
          <a:p>
            <a:r>
              <a:rPr lang="en-US" sz="2400" dirty="0"/>
              <a:t>PUCN approved $6.9 million of $7.3 million ask for next 3 years</a:t>
            </a:r>
          </a:p>
          <a:p>
            <a:r>
              <a:rPr lang="en-US" sz="2400" dirty="0"/>
              <a:t>Per GBWC 2024 IRP, the systems need about $2.7 million investment each year for the following 17 years</a:t>
            </a:r>
          </a:p>
          <a:p>
            <a:r>
              <a:rPr lang="en-US" sz="2400" dirty="0"/>
              <a:t>Both NDEP and PUCN acknowledge the need for system improvements; these are needed regardless of ownership of the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79EDC-9298-8843-88B2-4872920AC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F97C-7BCE-F7F8-9575-772AB651D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8"/>
          </a:xfrm>
        </p:spPr>
        <p:txBody>
          <a:bodyPr/>
          <a:lstStyle/>
          <a:p>
            <a:r>
              <a:rPr lang="en-US" dirty="0"/>
              <a:t>Water Supply and System Capacity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84959-BC58-205D-DFBC-CAE237958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035"/>
            <a:ext cx="10797988" cy="4661928"/>
          </a:xfrm>
        </p:spPr>
        <p:txBody>
          <a:bodyPr>
            <a:normAutofit/>
          </a:bodyPr>
          <a:lstStyle/>
          <a:p>
            <a:r>
              <a:rPr lang="en-US" dirty="0"/>
              <a:t>Basin 048 is a designated basin</a:t>
            </a:r>
          </a:p>
          <a:p>
            <a:pPr lvl="1"/>
            <a:r>
              <a:rPr lang="en-US" dirty="0"/>
              <a:t>Over-appropriated (more water rights granted than the basin can support)</a:t>
            </a:r>
          </a:p>
          <a:p>
            <a:pPr lvl="1"/>
            <a:r>
              <a:rPr lang="en-US" dirty="0"/>
              <a:t>NOT over-pumped</a:t>
            </a:r>
          </a:p>
          <a:p>
            <a:pPr lvl="1"/>
            <a:r>
              <a:rPr lang="en-US" dirty="0"/>
              <a:t>Only portions of basin in stream capture zone to the Humboldt River might be denied new well location (changing point of diversion </a:t>
            </a:r>
            <a:r>
              <a:rPr lang="en-US"/>
              <a:t>of existing water right) </a:t>
            </a:r>
            <a:endParaRPr lang="en-US" dirty="0"/>
          </a:p>
          <a:p>
            <a:pPr lvl="1"/>
            <a:r>
              <a:rPr lang="en-US" dirty="0"/>
              <a:t>Sufficient water rights held by GBWC to serve all SCA; new developments must bring their own water rights</a:t>
            </a:r>
          </a:p>
          <a:p>
            <a:pPr marL="457200" lvl="1" indent="0">
              <a:buNone/>
            </a:pPr>
            <a:endParaRPr lang="en-US" sz="800" dirty="0"/>
          </a:p>
          <a:p>
            <a:pPr marL="228600" lvl="1"/>
            <a:r>
              <a:rPr lang="en-US" sz="2800" dirty="0"/>
              <a:t>System capacity</a:t>
            </a:r>
          </a:p>
          <a:p>
            <a:pPr lvl="1"/>
            <a:r>
              <a:rPr lang="en-US" dirty="0"/>
              <a:t>Sufficient for buildout of lots with water rights</a:t>
            </a:r>
          </a:p>
          <a:p>
            <a:pPr lvl="1"/>
            <a:r>
              <a:rPr lang="en-US" dirty="0"/>
              <a:t>Pipeline rehabilitation and/or extension for new development might be very expensive for new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4D8A7-B612-CB7A-2608-8CEDB405A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5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3BA16-4387-60D1-0F32-6FA8EDE34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6271" cy="1325563"/>
          </a:xfrm>
        </p:spPr>
        <p:txBody>
          <a:bodyPr/>
          <a:lstStyle/>
          <a:p>
            <a:r>
              <a:rPr lang="en-US" dirty="0"/>
              <a:t>Public Ownership Impact on Water Rates &amp; Bills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08025-96C3-CB72-A9D8-7FFA4CBF5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6270" cy="4351338"/>
          </a:xfrm>
        </p:spPr>
        <p:txBody>
          <a:bodyPr/>
          <a:lstStyle/>
          <a:p>
            <a:r>
              <a:rPr lang="en-US" dirty="0"/>
              <a:t>No significant change to rates over next 6-10 years expected; bills in next 5-6 years expected to be slightly higher under public ownership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Long-run: better access to grant-funding, local control, potential to use ad valorem revenue (latter unlikely to come to fruition due to the tax cap and need to spend revenue on other services)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C0834-4829-6675-64BB-6597891A7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7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62BE-A8F9-D8C8-8C75-C173783B5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2491"/>
          </a:xfrm>
        </p:spPr>
        <p:txBody>
          <a:bodyPr/>
          <a:lstStyle/>
          <a:p>
            <a:r>
              <a:rPr lang="en-US" dirty="0"/>
              <a:t>Comparison Water Bills at Different Use Levels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31C0D-48BF-A165-D674-FDAE8AEF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9E05-F4BE-4BAC-B315-F44EF81151AE}" type="slidenum">
              <a:rPr lang="en-US" smtClean="0"/>
              <a:t>9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DC3173-0B99-9A16-8D8A-2EFF7241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9128" y="1825625"/>
            <a:ext cx="199016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GBWC planned increases vs. hypothetical municipally-owned water system increases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BA689A-92F8-D223-7E6E-9E4F2D1B5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21" y="1297616"/>
            <a:ext cx="8229600" cy="468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9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3506</TotalTime>
  <Words>829</Words>
  <Application>Microsoft Office PowerPoint</Application>
  <PresentationFormat>Widescreen</PresentationFormat>
  <Paragraphs>87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Analysis of Water &amp; Wastewater Utilities Provision</vt:lpstr>
      <vt:lpstr>Consultant Introductions</vt:lpstr>
      <vt:lpstr>Purpose of the Analysis</vt:lpstr>
      <vt:lpstr>Acquiring the Utilities for Public Ownership</vt:lpstr>
      <vt:lpstr>Estimated Cost of Utilities Public Ownership</vt:lpstr>
      <vt:lpstr>Costs: Private vs Public</vt:lpstr>
      <vt:lpstr>Water Supply and System Capacity</vt:lpstr>
      <vt:lpstr>Public Ownership Impact on Water Rates &amp; Bills</vt:lpstr>
      <vt:lpstr>Comparison Water Bills at Different Use Levels</vt:lpstr>
      <vt:lpstr>Water Bill ¾-Inch Meter @ 15,000 Gallons</vt:lpstr>
      <vt:lpstr>Water Bill ¾-Inch Meter @ 90,000 Gallons</vt:lpstr>
      <vt:lpstr>Water Bill Affordability</vt:lpstr>
      <vt:lpstr>Water Bills Effect on Property Values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hansford</dc:creator>
  <cp:lastModifiedBy>Catherine Hansford</cp:lastModifiedBy>
  <cp:revision>666</cp:revision>
  <dcterms:created xsi:type="dcterms:W3CDTF">2017-05-31T16:57:26Z</dcterms:created>
  <dcterms:modified xsi:type="dcterms:W3CDTF">2024-09-24T16:18:05Z</dcterms:modified>
</cp:coreProperties>
</file>