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59" r:id="rId5"/>
    <p:sldId id="258" r:id="rId6"/>
    <p:sldId id="260" r:id="rId7"/>
    <p:sldId id="261" r:id="rId8"/>
    <p:sldId id="262" r:id="rId9"/>
    <p:sldId id="263" r:id="rId10"/>
    <p:sldId id="264" r:id="rId11"/>
    <p:sldId id="267" r:id="rId12"/>
    <p:sldId id="266" r:id="rId13"/>
    <p:sldId id="268" r:id="rId14"/>
    <p:sldId id="26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F46F0-0DA3-9EF2-B21A-2B1CA83B01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3DDE7E-7A13-FFB2-AD80-AE75B0B864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A8203-1D73-78AE-EC89-D312AAF77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5C30D-AA4B-49DA-8A15-3F9D2BB8745B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DC985-41D8-7D0E-19E2-D87073D5C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61B99-1EC8-7302-4F72-420B76392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49A30-84AD-454F-AFF8-44E52C08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28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F7487-174D-7919-27D1-18308887E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0A0D9E-7373-2360-A9C5-E1AAC74914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CD8E5-C0BE-9030-E49F-5F0446205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5C30D-AA4B-49DA-8A15-3F9D2BB8745B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D9393-9A22-DFB3-4ED5-D98F65B0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852C1-1E50-9168-CDD9-B11C61744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49A30-84AD-454F-AFF8-44E52C08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59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5DE502-D763-268A-6CB8-43CF35D131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A04667-F9E6-01A5-5E5D-6FE184EB8A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B922C-E39C-9EF3-998B-BE4829035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5C30D-AA4B-49DA-8A15-3F9D2BB8745B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91E6F-F58A-5E46-B1CB-B43A4CB4C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008B9-3FC3-0326-E12C-31768C82A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49A30-84AD-454F-AFF8-44E52C08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161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5FC98-4502-C769-6D4E-5C14B83F7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C236A-1E30-9B48-466A-40A905858D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56080-8235-4E2D-1082-B55E1ECD1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5C30D-AA4B-49DA-8A15-3F9D2BB8745B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6A73C-DA14-ECDC-C15A-9095EE30C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40EA65-FBB5-A22F-4686-1581C5EAD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49A30-84AD-454F-AFF8-44E52C08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446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20893-E433-7B33-F341-06A95F982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7CB111-CC69-447B-D01A-F4E07F406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8CF05-B820-6958-39B6-F4F43F2BF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5C30D-AA4B-49DA-8A15-3F9D2BB8745B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9578C-3B14-126D-C7CE-060C18406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239A0-00EC-2ED5-C702-F03564052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49A30-84AD-454F-AFF8-44E52C08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30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19294-A25B-0885-27C2-6B3FFDD12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3B019-495C-D746-6EF3-BB127157BD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A0B2D7-9A94-ECCE-A2F8-ABE44F79CF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583A86-240D-41E7-F16A-80403ECA4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5C30D-AA4B-49DA-8A15-3F9D2BB8745B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DC56D1-57A8-DF2A-4871-FD4DC91B2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3ADD39-01C7-AB95-DE11-5A8894A49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49A30-84AD-454F-AFF8-44E52C08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48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050F0-C28E-E341-4AD0-1B9B6C50A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F40D62-4DF0-BBB4-1DC8-F29E31999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593141-F5EE-4897-24D3-5996E6D34D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751EB0-16E9-D2F8-4E27-2272810EF4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32E03B-5BD0-06C9-DB74-A86598204D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47CD51-1B0D-EB2A-2D8E-B0DC9105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5C30D-AA4B-49DA-8A15-3F9D2BB8745B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9061A7-A107-8272-32D7-A68567DD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754DA6-5B2D-7F9D-52A0-8EEA3036A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49A30-84AD-454F-AFF8-44E52C08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08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CCD6F-9DEC-D515-AF80-B879ED89B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3A8E7F-9917-FA09-7807-3B78B9045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5C30D-AA4B-49DA-8A15-3F9D2BB8745B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A6C28E-150D-6373-5432-6BFE98E62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320BA1-3DD7-E4F0-E614-CE34C8B5A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49A30-84AD-454F-AFF8-44E52C08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0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65FA02-AA56-0080-6019-0B8BAE26E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5C30D-AA4B-49DA-8A15-3F9D2BB8745B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1B1A00-0A52-2459-F3DE-51B6A5C83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D32D54-1B5B-7983-94C8-ECE4BB5DE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49A30-84AD-454F-AFF8-44E52C08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556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219B9-0809-1E25-8008-325529715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E9931-960F-7D63-FA2B-3675B379C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5019EE-75AC-87E0-38A2-49DF0C9138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9FA70A-8422-191D-FECD-222E292AE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5C30D-AA4B-49DA-8A15-3F9D2BB8745B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43368F-CE0D-21BA-AACD-8ECD1E6EA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1A5D4A-4C56-3F4D-8283-9C80A2B8C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49A30-84AD-454F-AFF8-44E52C08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0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7CCCA-62E8-C92B-A799-82471FD1F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9BC16F-36E2-F024-5CE4-466F16E75D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645D1E-B888-B39E-5C02-0DD9F51339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9895C5-BCB5-DF0F-AF6D-D3D6EF472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5C30D-AA4B-49DA-8A15-3F9D2BB8745B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0BA762-A30C-77B0-D440-C8D099E89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BD6484-D2D3-39E9-D2F4-1D2564FF0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49A30-84AD-454F-AFF8-44E52C08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562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3874B1-E150-71E9-2D8B-F912E827B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8E84D-DD7A-FEB0-C29B-9466CFDF1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8B2EA-5A8F-9F5C-FA99-6534196A63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5C30D-AA4B-49DA-8A15-3F9D2BB8745B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06CAD-ACA8-86B0-229D-268F4CFD9B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DE742-89AE-A91B-BA0F-108DDADBC8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49A30-84AD-454F-AFF8-44E52C08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6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mpspencer@yoopergamestudios.com" TargetMode="External"/><Relationship Id="rId7" Type="http://schemas.openxmlformats.org/officeDocument/2006/relationships/hyperlink" Target="https://yoopergamestudiosllc.itch.io/exodus-of-descent-playtest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iscord.gg/exodusofdescent" TargetMode="External"/><Relationship Id="rId5" Type="http://schemas.openxmlformats.org/officeDocument/2006/relationships/hyperlink" Target="https://www.yoopergamestudios.com/" TargetMode="External"/><Relationship Id="rId4" Type="http://schemas.openxmlformats.org/officeDocument/2006/relationships/hyperlink" Target="https://store.steampowered.com/app/2320740/Exodus_of_Descent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1gAIgr_CfQ?feature=oembed" TargetMode="Externa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39FBD0-044A-999F-0889-85168B872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96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DAE53B-2982-41C3-B02A-33CC7A8D9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586" y="1957232"/>
            <a:ext cx="6944827" cy="26133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4AECB4-F510-1A00-8F7C-44ED174388BC}"/>
              </a:ext>
            </a:extLst>
          </p:cNvPr>
          <p:cNvSpPr txBox="1"/>
          <p:nvPr/>
        </p:nvSpPr>
        <p:spPr>
          <a:xfrm>
            <a:off x="0" y="6527799"/>
            <a:ext cx="5816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Retro Gaming" panose="00000400000000000000" pitchFamily="2" charset="0"/>
              </a:rPr>
              <a:t>Yooper Game Studios LLC : 08/17/2023</a:t>
            </a:r>
          </a:p>
        </p:txBody>
      </p:sp>
    </p:spTree>
    <p:extLst>
      <p:ext uri="{BB962C8B-B14F-4D97-AF65-F5344CB8AC3E}">
        <p14:creationId xmlns:p14="http://schemas.microsoft.com/office/powerpoint/2010/main" val="4206844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7CF883-3ADF-1774-B91B-39A7DE731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0E0BA-1E2C-8A85-002A-F9ADE5936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4950"/>
            <a:ext cx="10515600" cy="3848100"/>
          </a:xfrm>
        </p:spPr>
        <p:txBody>
          <a:bodyPr>
            <a:norm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Retro Gaming" panose="00000400000000000000" pitchFamily="2" charset="0"/>
              </a:rPr>
              <a:t>200+ players created accounts for the June 2023 playtest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Retro Gaming" panose="00000400000000000000" pitchFamily="2" charset="0"/>
              </a:rPr>
              <a:t>Active Discord participation during June 2023 playtest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Retro Gaming" panose="00000400000000000000" pitchFamily="2" charset="0"/>
              </a:rPr>
              <a:t>Uses the latest technology offered by UE5/Epic Online Services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Retro Gaming" panose="00000400000000000000" pitchFamily="2" charset="0"/>
              </a:rPr>
              <a:t>Successfully leveraged PlayFab global dedicated server multiplayer back-end for June 2023 playtest</a:t>
            </a:r>
          </a:p>
          <a:p>
            <a:pPr marL="0" indent="0" algn="ctr">
              <a:buNone/>
            </a:pPr>
            <a:endParaRPr lang="en-US" sz="2000" dirty="0">
              <a:solidFill>
                <a:schemeClr val="bg1"/>
              </a:solidFill>
              <a:latin typeface="Retro Gaming" panose="000004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CB03F8-15F5-C7D3-5A89-9AC49DFBA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265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etro Gaming" panose="00000400000000000000" pitchFamily="2" charset="0"/>
              </a:rPr>
              <a:t>User Engagement and Technologies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0BCF19-2A25-8857-C849-7E15EAECE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016" y="3961821"/>
            <a:ext cx="1867081" cy="19769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860075-F667-4B43-EDDA-4AB0F3E41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633" y="3961821"/>
            <a:ext cx="2219635" cy="21624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AD6897-803E-7781-16C2-B32E0EF311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4291" y="3961820"/>
            <a:ext cx="1577983" cy="197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005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7CF883-3ADF-1774-B91B-39A7DE731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CB03F8-15F5-C7D3-5A89-9AC49DFBA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etro Gaming" panose="00000400000000000000" pitchFamily="2" charset="0"/>
              </a:rPr>
              <a:t>Marketing Overview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00C277-FAF0-4CF5-DECC-AA22441E6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887" y="1625936"/>
            <a:ext cx="5172891" cy="2431522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EEC5CC2-3399-D58B-89CD-EF630D580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818" y="1419499"/>
            <a:ext cx="5370297" cy="5582192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solidFill>
                  <a:schemeClr val="bg1"/>
                </a:solidFill>
                <a:latin typeface="Retro Gaming" panose="00000400000000000000" pitchFamily="2" charset="0"/>
              </a:rPr>
              <a:t>Very little money spent to-date for marketing (~$100)</a:t>
            </a:r>
          </a:p>
          <a:p>
            <a:r>
              <a:rPr lang="en-US" sz="2000" dirty="0">
                <a:solidFill>
                  <a:schemeClr val="bg1"/>
                </a:solidFill>
                <a:latin typeface="Retro Gaming" panose="00000400000000000000" pitchFamily="2" charset="0"/>
              </a:rPr>
              <a:t>4.6% CTR for overall Steam store presence</a:t>
            </a:r>
          </a:p>
          <a:p>
            <a:r>
              <a:rPr lang="en-US" sz="2000" dirty="0">
                <a:solidFill>
                  <a:schemeClr val="bg1"/>
                </a:solidFill>
                <a:latin typeface="Retro Gaming" panose="00000400000000000000" pitchFamily="2" charset="0"/>
              </a:rPr>
              <a:t>Since the Playtest page went live Apr. 25</a:t>
            </a:r>
            <a:r>
              <a:rPr lang="en-US" sz="2000" baseline="30000" dirty="0">
                <a:solidFill>
                  <a:schemeClr val="bg1"/>
                </a:solidFill>
                <a:latin typeface="Retro Gaming" panose="00000400000000000000" pitchFamily="2" charset="0"/>
              </a:rPr>
              <a:t>th:</a:t>
            </a:r>
          </a:p>
          <a:p>
            <a:pPr lvl="1"/>
            <a:r>
              <a:rPr lang="en-US" sz="1600" baseline="30000" dirty="0">
                <a:solidFill>
                  <a:schemeClr val="bg1"/>
                </a:solidFill>
                <a:latin typeface="Retro Gaming" panose="00000400000000000000" pitchFamily="2" charset="0"/>
              </a:rPr>
              <a:t>26.95% CTR through recommended store page  search results</a:t>
            </a:r>
          </a:p>
          <a:p>
            <a:pPr lvl="1"/>
            <a:r>
              <a:rPr lang="en-US" sz="1600" baseline="30000" dirty="0">
                <a:solidFill>
                  <a:schemeClr val="bg1"/>
                </a:solidFill>
                <a:latin typeface="Retro Gaming" panose="00000400000000000000" pitchFamily="2" charset="0"/>
              </a:rPr>
              <a:t>10.96%  CTR “More Like This” store page results</a:t>
            </a:r>
          </a:p>
          <a:p>
            <a:pPr lvl="1"/>
            <a:r>
              <a:rPr lang="en-US" sz="1600" baseline="30000" dirty="0">
                <a:solidFill>
                  <a:schemeClr val="bg1"/>
                </a:solidFill>
                <a:latin typeface="Retro Gaming" panose="00000400000000000000" pitchFamily="2" charset="0"/>
              </a:rPr>
              <a:t>3,310 Store Visits</a:t>
            </a:r>
          </a:p>
          <a:p>
            <a:pPr lvl="1"/>
            <a:r>
              <a:rPr lang="en-US" sz="1600" baseline="30000" dirty="0">
                <a:solidFill>
                  <a:schemeClr val="bg1"/>
                </a:solidFill>
                <a:latin typeface="Retro Gaming" panose="00000400000000000000" pitchFamily="2" charset="0"/>
              </a:rPr>
              <a:t>607 players requested playtest access</a:t>
            </a:r>
          </a:p>
          <a:p>
            <a:pPr lvl="1"/>
            <a:r>
              <a:rPr lang="en-US" sz="1600" baseline="30000" dirty="0">
                <a:solidFill>
                  <a:schemeClr val="bg1"/>
                </a:solidFill>
                <a:latin typeface="Retro Gaming" panose="00000400000000000000" pitchFamily="2" charset="0"/>
              </a:rPr>
              <a:t>18.3% of everyone who visited the steam page requested access to playtest the game</a:t>
            </a:r>
          </a:p>
          <a:p>
            <a:pPr lvl="1"/>
            <a:r>
              <a:rPr lang="en-US" sz="1600" baseline="30000" dirty="0">
                <a:solidFill>
                  <a:schemeClr val="bg1"/>
                </a:solidFill>
                <a:latin typeface="Retro Gaming" panose="00000400000000000000" pitchFamily="2" charset="0"/>
              </a:rPr>
              <a:t>634 wish-lists, 576 wishlist retention (17.4%)</a:t>
            </a:r>
          </a:p>
          <a:p>
            <a:pPr lvl="1"/>
            <a:r>
              <a:rPr lang="en-US" sz="1600" baseline="30000" dirty="0">
                <a:solidFill>
                  <a:schemeClr val="bg1"/>
                </a:solidFill>
                <a:latin typeface="Retro Gaming" panose="00000400000000000000" pitchFamily="2" charset="0"/>
              </a:rPr>
              <a:t>90.9% wish-list retention rate</a:t>
            </a:r>
          </a:p>
          <a:p>
            <a:r>
              <a:rPr lang="en-US" sz="2400" baseline="30000" dirty="0">
                <a:solidFill>
                  <a:schemeClr val="bg1"/>
                </a:solidFill>
                <a:latin typeface="Retro Gaming" panose="00000400000000000000" pitchFamily="2" charset="0"/>
              </a:rPr>
              <a:t>Newly launched YouTube Google Ad campaign with a very small budget:</a:t>
            </a:r>
          </a:p>
          <a:p>
            <a:pPr lvl="1"/>
            <a:r>
              <a:rPr lang="en-US" sz="1600" baseline="30000" dirty="0">
                <a:solidFill>
                  <a:schemeClr val="bg1"/>
                </a:solidFill>
                <a:latin typeface="Retro Gaming" panose="00000400000000000000" pitchFamily="2" charset="0"/>
              </a:rPr>
              <a:t>43.85% View Rate</a:t>
            </a:r>
          </a:p>
          <a:p>
            <a:pPr lvl="1"/>
            <a:r>
              <a:rPr lang="en-US" sz="1600" baseline="30000" dirty="0">
                <a:solidFill>
                  <a:schemeClr val="bg1"/>
                </a:solidFill>
                <a:latin typeface="Retro Gaming" panose="00000400000000000000" pitchFamily="2" charset="0"/>
              </a:rPr>
              <a:t>Ad contains the game trailer currently up on the Steam Page.</a:t>
            </a:r>
          </a:p>
          <a:p>
            <a:pPr lvl="1"/>
            <a:r>
              <a:rPr lang="en-US" sz="1600" baseline="30000" dirty="0">
                <a:solidFill>
                  <a:schemeClr val="bg1"/>
                </a:solidFill>
                <a:latin typeface="Retro Gaming" panose="00000400000000000000" pitchFamily="2" charset="0"/>
              </a:rPr>
              <a:t>Targets Males ages 18-35 in the United States interested in online RPG, souls-like, and “hardcore”  demographic game genres</a:t>
            </a:r>
          </a:p>
          <a:p>
            <a:pPr lvl="1"/>
            <a:r>
              <a:rPr lang="en-US" sz="1600" baseline="30000" dirty="0">
                <a:solidFill>
                  <a:schemeClr val="bg1"/>
                </a:solidFill>
                <a:latin typeface="Retro Gaming" panose="00000400000000000000" pitchFamily="2" charset="0"/>
              </a:rPr>
              <a:t>At the time of writing, campaign is 2 days old</a:t>
            </a:r>
            <a:br>
              <a:rPr lang="en-US" sz="1600" baseline="30000" dirty="0">
                <a:solidFill>
                  <a:schemeClr val="bg1"/>
                </a:solidFill>
                <a:latin typeface="Retro Gaming" panose="00000400000000000000" pitchFamily="2" charset="0"/>
              </a:rPr>
            </a:br>
            <a:endParaRPr lang="en-US" sz="1600" baseline="30000" dirty="0">
              <a:solidFill>
                <a:schemeClr val="bg1"/>
              </a:solidFill>
              <a:latin typeface="Retro Gaming" panose="00000400000000000000" pitchFamily="2" charset="0"/>
            </a:endParaRPr>
          </a:p>
          <a:p>
            <a:pPr lvl="1"/>
            <a:endParaRPr lang="en-US" sz="1600" dirty="0">
              <a:solidFill>
                <a:schemeClr val="bg1"/>
              </a:solidFill>
              <a:latin typeface="Retro Gaming" panose="00000400000000000000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771721A-E92F-7E85-8279-E914CF56E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887" y="4463530"/>
            <a:ext cx="5172891" cy="5579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AAC369B-5B9C-ED51-ED51-B66AA9759C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1698" y="5427541"/>
            <a:ext cx="4325268" cy="83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7CF883-3ADF-1774-B91B-39A7DE731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CB03F8-15F5-C7D3-5A89-9AC49DFBA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etro Gaming" panose="00000400000000000000" pitchFamily="2" charset="0"/>
              </a:rPr>
              <a:t>Estimated Development Budget and Timeline </a:t>
            </a:r>
            <a:br>
              <a:rPr lang="en-US" sz="2400" dirty="0">
                <a:solidFill>
                  <a:schemeClr val="bg1"/>
                </a:solidFill>
                <a:latin typeface="Retro Gaming" panose="00000400000000000000" pitchFamily="2" charset="0"/>
              </a:rPr>
            </a:br>
            <a:r>
              <a:rPr lang="en-US" sz="2400" dirty="0">
                <a:solidFill>
                  <a:schemeClr val="bg1"/>
                </a:solidFill>
                <a:latin typeface="Retro Gaming" panose="00000400000000000000" pitchFamily="2" charset="0"/>
              </a:rPr>
              <a:t>(~24 Months for PC/Mobile/Console)</a:t>
            </a:r>
          </a:p>
        </p:txBody>
      </p:sp>
      <p:graphicFrame>
        <p:nvGraphicFramePr>
          <p:cNvPr id="21" name="Table 21">
            <a:extLst>
              <a:ext uri="{FF2B5EF4-FFF2-40B4-BE49-F238E27FC236}">
                <a16:creationId xmlns:a16="http://schemas.microsoft.com/office/drawing/2014/main" id="{CF912C40-2C80-D843-E026-DF6355B22D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589096"/>
              </p:ext>
            </p:extLst>
          </p:nvPr>
        </p:nvGraphicFramePr>
        <p:xfrm>
          <a:off x="10287665" y="4382274"/>
          <a:ext cx="896399" cy="79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6399">
                  <a:extLst>
                    <a:ext uri="{9D8B030D-6E8A-4147-A177-3AD203B41FA5}">
                      <a16:colId xmlns:a16="http://schemas.microsoft.com/office/drawing/2014/main" val="2741700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Total Estimate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6890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$1.205M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076812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9904F17F-6ECC-99AE-3397-FE500A9BE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4894"/>
            <a:ext cx="12192000" cy="453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21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7CF883-3ADF-1774-B91B-39A7DE731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0E0BA-1E2C-8A85-002A-F9ADE5936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4950"/>
            <a:ext cx="10515600" cy="38481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Retro Gaming" panose="00000400000000000000" pitchFamily="2" charset="0"/>
              </a:rPr>
              <a:t>Development funding for the Steam Early Access release 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Retro Gaming" panose="00000400000000000000" pitchFamily="2" charset="0"/>
              </a:rPr>
              <a:t>$19.99 sale price point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Retro Gaming" panose="00000400000000000000" pitchFamily="2" charset="0"/>
              </a:rPr>
              <a:t>Players receive soundtrack and extra in-game bonuses</a:t>
            </a:r>
          </a:p>
          <a:p>
            <a:r>
              <a:rPr lang="en-US" sz="2000" dirty="0">
                <a:solidFill>
                  <a:schemeClr val="bg1"/>
                </a:solidFill>
                <a:latin typeface="Retro Gaming" panose="00000400000000000000" pitchFamily="2" charset="0"/>
              </a:rPr>
              <a:t>Development funding for the mobile/console release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Retro Gaming" panose="00000400000000000000" pitchFamily="2" charset="0"/>
              </a:rPr>
              <a:t>Free-to-play with seasonal microtransactions described in the previous slide.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Retro Gaming" panose="00000400000000000000" pitchFamily="2" charset="0"/>
              </a:rPr>
              <a:t>Premium edition for $19.99, includes early access in-game bonuses</a:t>
            </a:r>
          </a:p>
          <a:p>
            <a:r>
              <a:rPr lang="en-US" sz="2000" dirty="0">
                <a:solidFill>
                  <a:schemeClr val="bg1"/>
                </a:solidFill>
                <a:latin typeface="Retro Gaming" panose="00000400000000000000" pitchFamily="2" charset="0"/>
              </a:rPr>
              <a:t>Marketing help and funding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Retro Gaming" panose="00000400000000000000" pitchFamily="2" charset="0"/>
              </a:rPr>
              <a:t>Set up campaigns based on the game’s Steam market information and current YouTube test demographic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Retro Gaming" panose="00000400000000000000" pitchFamily="2" charset="0"/>
              </a:rPr>
              <a:t>CEO is open to be apart of community management, helping with campaigns</a:t>
            </a:r>
            <a:br>
              <a:rPr lang="en-US" sz="1600" dirty="0">
                <a:solidFill>
                  <a:schemeClr val="bg1"/>
                </a:solidFill>
                <a:latin typeface="Retro Gaming" panose="00000400000000000000" pitchFamily="2" charset="0"/>
              </a:rPr>
            </a:br>
            <a:endParaRPr lang="en-US" sz="1600" dirty="0">
              <a:solidFill>
                <a:schemeClr val="bg1"/>
              </a:solidFill>
              <a:latin typeface="Retro Gaming" panose="000004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CB03F8-15F5-C7D3-5A89-9AC49DFBA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265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etro Gaming" panose="00000400000000000000" pitchFamily="2" charset="0"/>
              </a:rPr>
              <a:t>The Ask</a:t>
            </a:r>
          </a:p>
        </p:txBody>
      </p:sp>
    </p:spTree>
    <p:extLst>
      <p:ext uri="{BB962C8B-B14F-4D97-AF65-F5344CB8AC3E}">
        <p14:creationId xmlns:p14="http://schemas.microsoft.com/office/powerpoint/2010/main" val="1182217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7CF883-3ADF-1774-B91B-39A7DE731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0E0BA-1E2C-8A85-002A-F9ADE5936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4435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chemeClr val="bg1"/>
                </a:solidFill>
                <a:latin typeface="Retro Gaming" panose="00000400000000000000" pitchFamily="2" charset="0"/>
              </a:rPr>
              <a:t>Email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chemeClr val="bg1"/>
                </a:solidFill>
                <a:latin typeface="Retro Gaming" panose="00000400000000000000" pitchFamily="2" charset="0"/>
                <a:hlinkClick r:id="rId3"/>
              </a:rPr>
              <a:t>mpspencer@yoopergamestudios.com</a:t>
            </a:r>
            <a:endParaRPr lang="en-US" sz="2000" dirty="0">
              <a:solidFill>
                <a:schemeClr val="bg1"/>
              </a:solidFill>
              <a:latin typeface="Retro Gaming" panose="00000400000000000000" pitchFamily="2" charset="0"/>
            </a:endParaRPr>
          </a:p>
          <a:p>
            <a:pPr marL="0" indent="0" algn="ctr">
              <a:buNone/>
            </a:pPr>
            <a:endParaRPr lang="en-US" sz="2000" dirty="0">
              <a:solidFill>
                <a:schemeClr val="bg1"/>
              </a:solidFill>
              <a:latin typeface="Retro Gaming" panose="00000400000000000000" pitchFamily="2" charset="0"/>
            </a:endParaRPr>
          </a:p>
          <a:p>
            <a:pPr marL="0" indent="0" algn="ctr">
              <a:buNone/>
            </a:pPr>
            <a:r>
              <a:rPr lang="en-US" sz="2000" dirty="0">
                <a:solidFill>
                  <a:schemeClr val="bg1"/>
                </a:solidFill>
                <a:latin typeface="Retro Gaming" panose="00000400000000000000" pitchFamily="2" charset="0"/>
              </a:rPr>
              <a:t>Steam</a:t>
            </a:r>
          </a:p>
          <a:p>
            <a:pPr marL="0" indent="0" algn="ctr">
              <a:buNone/>
            </a:pPr>
            <a:r>
              <a:rPr lang="en-US" sz="2100" dirty="0">
                <a:latin typeface="Retro Gaming" panose="00000400000000000000" pitchFamily="2" charset="0"/>
                <a:hlinkClick r:id="rId4"/>
              </a:rPr>
              <a:t>Exodus of Descent on Steam (steampowered.com)</a:t>
            </a:r>
            <a:endParaRPr lang="en-US" sz="2100" dirty="0">
              <a:solidFill>
                <a:schemeClr val="bg1"/>
              </a:solidFill>
              <a:latin typeface="Retro Gaming" panose="00000400000000000000" pitchFamily="2" charset="0"/>
            </a:endParaRPr>
          </a:p>
          <a:p>
            <a:pPr marL="0" indent="0" algn="ctr">
              <a:buNone/>
            </a:pPr>
            <a:endParaRPr lang="en-US" sz="2000" dirty="0">
              <a:solidFill>
                <a:schemeClr val="bg1"/>
              </a:solidFill>
              <a:latin typeface="Retro Gaming" panose="00000400000000000000" pitchFamily="2" charset="0"/>
            </a:endParaRPr>
          </a:p>
          <a:p>
            <a:pPr marL="0" indent="0" algn="ctr">
              <a:buNone/>
            </a:pPr>
            <a:r>
              <a:rPr lang="en-US" sz="2000" dirty="0">
                <a:solidFill>
                  <a:schemeClr val="bg1"/>
                </a:solidFill>
                <a:latin typeface="Retro Gaming" panose="00000400000000000000" pitchFamily="2" charset="0"/>
              </a:rPr>
              <a:t>Website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chemeClr val="bg1"/>
                </a:solidFill>
                <a:latin typeface="Retro Gaming" panose="00000400000000000000" pitchFamily="2" charset="0"/>
                <a:hlinkClick r:id="rId5"/>
              </a:rPr>
              <a:t>https://www.yoopergamestudios.com</a:t>
            </a:r>
            <a:endParaRPr lang="en-US" sz="2000" dirty="0">
              <a:solidFill>
                <a:schemeClr val="bg1"/>
              </a:solidFill>
              <a:latin typeface="Retro Gaming" panose="00000400000000000000" pitchFamily="2" charset="0"/>
            </a:endParaRPr>
          </a:p>
          <a:p>
            <a:pPr marL="0" indent="0" algn="ctr">
              <a:buNone/>
            </a:pPr>
            <a:endParaRPr lang="en-US" sz="2000" dirty="0">
              <a:solidFill>
                <a:schemeClr val="bg1"/>
              </a:solidFill>
              <a:latin typeface="Retro Gaming" panose="00000400000000000000" pitchFamily="2" charset="0"/>
            </a:endParaRPr>
          </a:p>
          <a:p>
            <a:pPr marL="0" indent="0" algn="ctr">
              <a:buNone/>
            </a:pPr>
            <a:r>
              <a:rPr lang="en-US" sz="2000" dirty="0">
                <a:solidFill>
                  <a:schemeClr val="bg1"/>
                </a:solidFill>
                <a:latin typeface="Retro Gaming" panose="00000400000000000000" pitchFamily="2" charset="0"/>
              </a:rPr>
              <a:t>Discord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chemeClr val="bg1"/>
                </a:solidFill>
                <a:latin typeface="Retro Gaming" panose="00000400000000000000" pitchFamily="2" charset="0"/>
                <a:hlinkClick r:id="rId6"/>
              </a:rPr>
              <a:t>https://discord.gg/exodusofdescent</a:t>
            </a:r>
            <a:endParaRPr lang="en-US" sz="2000" dirty="0">
              <a:solidFill>
                <a:schemeClr val="bg1"/>
              </a:solidFill>
              <a:latin typeface="Retro Gaming" panose="00000400000000000000" pitchFamily="2" charset="0"/>
            </a:endParaRPr>
          </a:p>
          <a:p>
            <a:pPr marL="0" indent="0" algn="ctr">
              <a:buNone/>
            </a:pPr>
            <a:endParaRPr lang="en-US" sz="2000" dirty="0">
              <a:solidFill>
                <a:schemeClr val="bg1"/>
              </a:solidFill>
              <a:latin typeface="Retro Gaming" panose="00000400000000000000" pitchFamily="2" charset="0"/>
            </a:endParaRPr>
          </a:p>
          <a:p>
            <a:pPr marL="0" indent="0" algn="ctr">
              <a:buNone/>
            </a:pPr>
            <a:r>
              <a:rPr lang="en-US" sz="2000" dirty="0">
                <a:solidFill>
                  <a:schemeClr val="bg1"/>
                </a:solidFill>
                <a:latin typeface="Retro Gaming" panose="00000400000000000000" pitchFamily="2" charset="0"/>
              </a:rPr>
              <a:t>Offline Demo: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chemeClr val="bg1"/>
                </a:solidFill>
                <a:latin typeface="Retro Gaming" panose="00000400000000000000" pitchFamily="2" charset="0"/>
                <a:hlinkClick r:id="rId7"/>
              </a:rPr>
              <a:t>https://yoopergamestudiosllc.itch.io/exodus-of-descent-playtest</a:t>
            </a:r>
            <a:endParaRPr lang="en-US" sz="2000" dirty="0">
              <a:solidFill>
                <a:schemeClr val="bg1"/>
              </a:solidFill>
              <a:latin typeface="Retro Gaming" panose="00000400000000000000" pitchFamily="2" charset="0"/>
            </a:endParaRPr>
          </a:p>
          <a:p>
            <a:pPr marL="0" indent="0" algn="ctr">
              <a:buNone/>
            </a:pPr>
            <a:endParaRPr lang="en-US" sz="2000" dirty="0">
              <a:solidFill>
                <a:schemeClr val="bg1"/>
              </a:solidFill>
              <a:latin typeface="Retro Gaming" panose="00000400000000000000" pitchFamily="2" charset="0"/>
            </a:endParaRPr>
          </a:p>
          <a:p>
            <a:pPr marL="0" indent="0" algn="ctr">
              <a:buNone/>
            </a:pPr>
            <a:endParaRPr lang="en-US" sz="2000" dirty="0">
              <a:solidFill>
                <a:schemeClr val="bg1"/>
              </a:solidFill>
              <a:latin typeface="Retro Gaming" panose="00000400000000000000" pitchFamily="2" charset="0"/>
            </a:endParaRPr>
          </a:p>
          <a:p>
            <a:pPr marL="0" indent="0" algn="ctr">
              <a:buNone/>
            </a:pPr>
            <a:endParaRPr lang="en-US" sz="2000" dirty="0">
              <a:solidFill>
                <a:schemeClr val="bg1"/>
              </a:solidFill>
              <a:latin typeface="Retro Gaming" panose="000004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CB03F8-15F5-C7D3-5A89-9AC49DFBA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etro Gaming" panose="00000400000000000000" pitchFamily="2" charset="0"/>
              </a:rPr>
              <a:t>Contact / Demo</a:t>
            </a:r>
          </a:p>
        </p:txBody>
      </p:sp>
    </p:spTree>
    <p:extLst>
      <p:ext uri="{BB962C8B-B14F-4D97-AF65-F5344CB8AC3E}">
        <p14:creationId xmlns:p14="http://schemas.microsoft.com/office/powerpoint/2010/main" val="1091264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869BF0-F78A-6432-6707-75E3A2DDE1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854" b="27166"/>
          <a:stretch/>
        </p:blipFill>
        <p:spPr>
          <a:xfrm>
            <a:off x="0" y="0"/>
            <a:ext cx="125095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7EC06A-8436-2FBD-901C-260DC1A00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509500" cy="1107281"/>
          </a:xfrm>
          <a:ln>
            <a:noFill/>
          </a:ln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Retro Gaming" panose="00000400000000000000" pitchFamily="2" charset="0"/>
              </a:rPr>
              <a:t>ESCAPE YOUR DESCENT</a:t>
            </a:r>
          </a:p>
        </p:txBody>
      </p:sp>
    </p:spTree>
    <p:extLst>
      <p:ext uri="{BB962C8B-B14F-4D97-AF65-F5344CB8AC3E}">
        <p14:creationId xmlns:p14="http://schemas.microsoft.com/office/powerpoint/2010/main" val="218064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7CF883-3ADF-1774-B91B-39A7DE731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0E0BA-1E2C-8A85-002A-F9ADE5936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6038"/>
            <a:ext cx="10729404" cy="54819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Retro Gaming" panose="00000400000000000000" pitchFamily="2" charset="0"/>
              </a:rPr>
              <a:t>Problems:</a:t>
            </a:r>
          </a:p>
          <a:p>
            <a:r>
              <a:rPr lang="en-US" sz="2400" dirty="0">
                <a:solidFill>
                  <a:schemeClr val="bg1"/>
                </a:solidFill>
                <a:latin typeface="Retro Gaming" panose="00000400000000000000" pitchFamily="2" charset="0"/>
              </a:rPr>
              <a:t>Current matches take too long</a:t>
            </a:r>
          </a:p>
          <a:p>
            <a:r>
              <a:rPr lang="en-US" sz="2400" dirty="0">
                <a:solidFill>
                  <a:schemeClr val="bg1"/>
                </a:solidFill>
                <a:latin typeface="Retro Gaming" panose="00000400000000000000" pitchFamily="2" charset="0"/>
              </a:rPr>
              <a:t>Aesthetics try to be too “mature”</a:t>
            </a:r>
          </a:p>
          <a:p>
            <a:r>
              <a:rPr lang="en-US" sz="2400" dirty="0">
                <a:solidFill>
                  <a:schemeClr val="bg1"/>
                </a:solidFill>
                <a:latin typeface="Retro Gaming" panose="00000400000000000000" pitchFamily="2" charset="0"/>
              </a:rPr>
              <a:t>Need high-end PCs to run</a:t>
            </a:r>
          </a:p>
          <a:p>
            <a:r>
              <a:rPr lang="en-US" sz="2400" dirty="0">
                <a:solidFill>
                  <a:schemeClr val="bg1"/>
                </a:solidFill>
                <a:latin typeface="Retro Gaming" panose="00000400000000000000" pitchFamily="2" charset="0"/>
              </a:rPr>
              <a:t>Loss of progress can be too frustrating</a:t>
            </a:r>
          </a:p>
          <a:p>
            <a:endParaRPr lang="en-US" sz="2400" dirty="0">
              <a:solidFill>
                <a:schemeClr val="bg1"/>
              </a:solidFill>
              <a:latin typeface="Retro Gaming" panose="00000400000000000000" pitchFamily="2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Retro Gaming" panose="00000400000000000000" pitchFamily="2" charset="0"/>
              </a:rPr>
              <a:t>Solutions:</a:t>
            </a:r>
          </a:p>
          <a:p>
            <a:r>
              <a:rPr lang="en-US" sz="2400" dirty="0">
                <a:solidFill>
                  <a:schemeClr val="bg1"/>
                </a:solidFill>
                <a:latin typeface="Retro Gaming" panose="00000400000000000000" pitchFamily="2" charset="0"/>
              </a:rPr>
              <a:t>Shorten gameplay loop, shorten the match time</a:t>
            </a:r>
          </a:p>
          <a:p>
            <a:r>
              <a:rPr lang="en-US" sz="2400" dirty="0">
                <a:solidFill>
                  <a:schemeClr val="bg1"/>
                </a:solidFill>
                <a:latin typeface="Retro Gaming" panose="00000400000000000000" pitchFamily="2" charset="0"/>
              </a:rPr>
              <a:t>Use friendly polygon art style to broaden appeal</a:t>
            </a:r>
          </a:p>
          <a:p>
            <a:r>
              <a:rPr lang="en-US" sz="2400" dirty="0">
                <a:solidFill>
                  <a:schemeClr val="bg1"/>
                </a:solidFill>
                <a:latin typeface="Retro Gaming" panose="00000400000000000000" pitchFamily="2" charset="0"/>
              </a:rPr>
              <a:t>Less demanding art style runs on low-end PCs</a:t>
            </a:r>
          </a:p>
          <a:p>
            <a:r>
              <a:rPr lang="en-US" sz="2400" dirty="0">
                <a:solidFill>
                  <a:schemeClr val="bg1"/>
                </a:solidFill>
                <a:latin typeface="Retro Gaming" panose="00000400000000000000" pitchFamily="2" charset="0"/>
              </a:rPr>
              <a:t>Allow players paths to retain progress</a:t>
            </a:r>
          </a:p>
          <a:p>
            <a:endParaRPr lang="en-US" sz="2400" dirty="0">
              <a:solidFill>
                <a:schemeClr val="bg1"/>
              </a:solidFill>
              <a:latin typeface="Retro Gaming" panose="00000400000000000000" pitchFamily="2" charset="0"/>
            </a:endParaRPr>
          </a:p>
          <a:p>
            <a:pPr marL="0" indent="0" algn="ctr">
              <a:buNone/>
            </a:pPr>
            <a:endParaRPr lang="en-US" sz="2000" dirty="0">
              <a:solidFill>
                <a:schemeClr val="bg1"/>
              </a:solidFill>
              <a:latin typeface="Retro Gaming" panose="00000400000000000000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B28FCB8-4CFE-D62C-7E3D-677C6F4FC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33475"/>
          </a:xfrm>
        </p:spPr>
        <p:txBody>
          <a:bodyPr>
            <a:normAutofit/>
          </a:bodyPr>
          <a:lstStyle/>
          <a:p>
            <a:pPr algn="ctr"/>
            <a:r>
              <a:rPr lang="en-US" sz="2800" i="1" dirty="0">
                <a:solidFill>
                  <a:schemeClr val="bg1"/>
                </a:solidFill>
                <a:latin typeface="Retro Gaming" panose="00000400000000000000" pitchFamily="2" charset="0"/>
              </a:rPr>
              <a:t>Hardcore Online RPG Looters</a:t>
            </a:r>
          </a:p>
        </p:txBody>
      </p:sp>
    </p:spTree>
    <p:extLst>
      <p:ext uri="{BB962C8B-B14F-4D97-AF65-F5344CB8AC3E}">
        <p14:creationId xmlns:p14="http://schemas.microsoft.com/office/powerpoint/2010/main" val="194442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7CF883-3ADF-1774-B91B-39A7DE731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0E0BA-1E2C-8A85-002A-F9ADE5936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300" y="1447061"/>
            <a:ext cx="10985500" cy="209624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etro Gaming" panose="00000400000000000000" pitchFamily="2" charset="0"/>
              </a:rPr>
              <a:t>Choose your origin and class</a:t>
            </a:r>
          </a:p>
          <a:p>
            <a:r>
              <a:rPr lang="en-US" sz="2400" dirty="0">
                <a:solidFill>
                  <a:schemeClr val="bg1"/>
                </a:solidFill>
                <a:latin typeface="Retro Gaming" panose="00000400000000000000" pitchFamily="2" charset="0"/>
              </a:rPr>
              <a:t>Fight through escape room PvPvE dungeons</a:t>
            </a:r>
          </a:p>
          <a:p>
            <a:r>
              <a:rPr lang="en-US" sz="2400" dirty="0">
                <a:solidFill>
                  <a:schemeClr val="bg1"/>
                </a:solidFill>
                <a:latin typeface="Retro Gaming" panose="00000400000000000000" pitchFamily="2" charset="0"/>
              </a:rPr>
              <a:t>Dying loses all your hard-earned loot!</a:t>
            </a:r>
          </a:p>
          <a:p>
            <a:r>
              <a:rPr lang="en-US" sz="2400" dirty="0">
                <a:solidFill>
                  <a:schemeClr val="bg1"/>
                </a:solidFill>
                <a:latin typeface="Retro Gaming" panose="00000400000000000000" pitchFamily="2" charset="0"/>
              </a:rPr>
              <a:t>Quick and addicting 10–15-minute online matches</a:t>
            </a:r>
          </a:p>
          <a:p>
            <a:r>
              <a:rPr lang="en-US" sz="2400" dirty="0">
                <a:solidFill>
                  <a:schemeClr val="bg1"/>
                </a:solidFill>
                <a:latin typeface="Retro Gaming" panose="00000400000000000000" pitchFamily="2" charset="0"/>
              </a:rPr>
              <a:t>Party up with friends or go alone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CB03F8-15F5-C7D3-5A89-9AC49DFBA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77" y="365125"/>
            <a:ext cx="11993732" cy="1325563"/>
          </a:xfrm>
        </p:spPr>
        <p:txBody>
          <a:bodyPr>
            <a:norm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Retro Gaming" panose="00000400000000000000" pitchFamily="2" charset="0"/>
              </a:rPr>
              <a:t>Dive into Quick and Unforgiving Battles for Survival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E10A49-82D6-AB60-046F-5AEDBA09F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3817682"/>
            <a:ext cx="5130800" cy="26751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8354C8-ED88-0016-ECD4-47AECCCB4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100" y="3774662"/>
            <a:ext cx="5020454" cy="27182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1BFE2C-7E85-1F09-2545-816FDED1FA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0200" y="1155700"/>
            <a:ext cx="5816600" cy="58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45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7CF883-3ADF-1774-B91B-39A7DE731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BFCF22-C1A1-8991-F9E3-031D6A6CE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36800" y="664369"/>
            <a:ext cx="6350000" cy="635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CB03F8-15F5-C7D3-5A89-9AC49DFBA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588" y="365125"/>
            <a:ext cx="8566212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i="1" dirty="0">
                <a:solidFill>
                  <a:schemeClr val="bg1"/>
                </a:solidFill>
                <a:latin typeface="Retro Gaming" panose="00000400000000000000" pitchFamily="2" charset="0"/>
              </a:rPr>
              <a:t>Made for All Players on Multiple Platforms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88FC59D-B222-E7F5-A960-3A930983A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2973" y="3788647"/>
            <a:ext cx="5020454" cy="28240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7E51B68-DBF6-BA23-38BF-A8725227EC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9972" y="3788646"/>
            <a:ext cx="5043713" cy="282400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0E0BA-1E2C-8A85-002A-F9ADE5936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8508" y="1553592"/>
            <a:ext cx="8415291" cy="2078685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>
                <a:solidFill>
                  <a:schemeClr val="bg1"/>
                </a:solidFill>
                <a:latin typeface="Retro Gaming" panose="00000400000000000000" pitchFamily="2" charset="0"/>
              </a:rPr>
              <a:t>PC release targeted for ages 18-35</a:t>
            </a:r>
          </a:p>
          <a:p>
            <a:r>
              <a:rPr lang="en-US" sz="2000" dirty="0">
                <a:solidFill>
                  <a:schemeClr val="bg1"/>
                </a:solidFill>
                <a:latin typeface="Retro Gaming" panose="00000400000000000000" pitchFamily="2" charset="0"/>
              </a:rPr>
              <a:t>Console/Mobile release targeted for ages 12-18</a:t>
            </a:r>
          </a:p>
          <a:p>
            <a:r>
              <a:rPr lang="en-US" sz="2000" dirty="0">
                <a:solidFill>
                  <a:schemeClr val="bg1"/>
                </a:solidFill>
                <a:latin typeface="Retro Gaming" panose="00000400000000000000" pitchFamily="2" charset="0"/>
              </a:rPr>
              <a:t>Easy to learn keyboard, controller and touch controls</a:t>
            </a:r>
          </a:p>
          <a:p>
            <a:r>
              <a:rPr lang="en-US" sz="2000" dirty="0">
                <a:solidFill>
                  <a:schemeClr val="bg1"/>
                </a:solidFill>
                <a:latin typeface="Retro Gaming" panose="00000400000000000000" pitchFamily="2" charset="0"/>
              </a:rPr>
              <a:t>Deep class stat, ability, and perk customization</a:t>
            </a:r>
          </a:p>
          <a:p>
            <a:r>
              <a:rPr lang="en-US" sz="2000" dirty="0">
                <a:solidFill>
                  <a:schemeClr val="bg1"/>
                </a:solidFill>
                <a:latin typeface="Retro Gaming" panose="00000400000000000000" pitchFamily="2" charset="0"/>
              </a:rPr>
              <a:t>Working demos for PC and Android</a:t>
            </a:r>
          </a:p>
        </p:txBody>
      </p:sp>
    </p:spTree>
    <p:extLst>
      <p:ext uri="{BB962C8B-B14F-4D97-AF65-F5344CB8AC3E}">
        <p14:creationId xmlns:p14="http://schemas.microsoft.com/office/powerpoint/2010/main" val="1415460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7CF883-3ADF-1774-B91B-39A7DE731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0E0BA-1E2C-8A85-002A-F9ADE5936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38183"/>
            <a:ext cx="10818181" cy="2105118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chemeClr val="bg1"/>
                </a:solidFill>
                <a:latin typeface="Retro Gaming" panose="00000400000000000000" pitchFamily="2" charset="0"/>
              </a:rPr>
              <a:t>Character stats/loot reset after each season</a:t>
            </a:r>
          </a:p>
          <a:p>
            <a:r>
              <a:rPr lang="en-US" sz="2400" dirty="0">
                <a:solidFill>
                  <a:schemeClr val="bg1"/>
                </a:solidFill>
                <a:latin typeface="Retro Gaming" panose="00000400000000000000" pitchFamily="2" charset="0"/>
              </a:rPr>
              <a:t>Pay for gold/gems to unlock starter loot each season</a:t>
            </a:r>
          </a:p>
          <a:p>
            <a:r>
              <a:rPr lang="en-US" sz="2400" dirty="0">
                <a:solidFill>
                  <a:schemeClr val="bg1"/>
                </a:solidFill>
                <a:latin typeface="Retro Gaming" panose="00000400000000000000" pitchFamily="2" charset="0"/>
              </a:rPr>
              <a:t>Gems are used to carry loot between seasons</a:t>
            </a:r>
          </a:p>
          <a:p>
            <a:r>
              <a:rPr lang="en-US" sz="2400" dirty="0">
                <a:solidFill>
                  <a:schemeClr val="bg1"/>
                </a:solidFill>
                <a:latin typeface="Retro Gaming" panose="00000400000000000000" pitchFamily="2" charset="0"/>
              </a:rPr>
              <a:t>Dungeon puzzles/boss change each season</a:t>
            </a:r>
          </a:p>
          <a:p>
            <a:endParaRPr lang="en-US" sz="2000" dirty="0">
              <a:solidFill>
                <a:schemeClr val="bg1"/>
              </a:solidFill>
              <a:latin typeface="Retro Gaming" panose="00000400000000000000" pitchFamily="2" charset="0"/>
            </a:endParaRPr>
          </a:p>
          <a:p>
            <a:endParaRPr lang="en-US" sz="2000" dirty="0">
              <a:solidFill>
                <a:schemeClr val="bg1"/>
              </a:solidFill>
              <a:latin typeface="Retro Gaming" panose="000004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CB03F8-15F5-C7D3-5A89-9AC49DFBA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i="1" dirty="0">
                <a:solidFill>
                  <a:schemeClr val="bg1"/>
                </a:solidFill>
                <a:latin typeface="Retro Gaming" panose="00000400000000000000" pitchFamily="2" charset="0"/>
              </a:rPr>
              <a:t>Season-based Monetization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29F035-591F-12AB-058A-43A90CCFE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3785385"/>
            <a:ext cx="5226899" cy="28272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77996B-0306-D4FB-6731-13B839D76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514" y="3785385"/>
            <a:ext cx="5288685" cy="28606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5FE965-87C5-0CDA-B97F-6785F9A9B0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8114" y="2222499"/>
            <a:ext cx="5330031" cy="533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98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7CF883-3ADF-1774-B91B-39A7DE731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0E0BA-1E2C-8A85-002A-F9ADE5936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8206" y="1562471"/>
            <a:ext cx="8175594" cy="198083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Retro Gaming" panose="00000400000000000000" pitchFamily="2" charset="0"/>
              </a:rPr>
              <a:t>Gear up for the dungeon in the hub world</a:t>
            </a:r>
          </a:p>
          <a:p>
            <a:r>
              <a:rPr lang="en-US" sz="2000" dirty="0">
                <a:solidFill>
                  <a:schemeClr val="bg1"/>
                </a:solidFill>
                <a:latin typeface="Retro Gaming" panose="00000400000000000000" pitchFamily="2" charset="0"/>
              </a:rPr>
              <a:t>Talk to NPCs for story and quests</a:t>
            </a:r>
          </a:p>
          <a:p>
            <a:r>
              <a:rPr lang="en-US" sz="2000" dirty="0">
                <a:solidFill>
                  <a:schemeClr val="bg1"/>
                </a:solidFill>
                <a:latin typeface="Retro Gaming" panose="00000400000000000000" pitchFamily="2" charset="0"/>
              </a:rPr>
              <a:t>Shop with tailored vendors</a:t>
            </a:r>
          </a:p>
          <a:p>
            <a:r>
              <a:rPr lang="en-US" sz="2000" dirty="0">
                <a:solidFill>
                  <a:schemeClr val="bg1"/>
                </a:solidFill>
                <a:latin typeface="Retro Gaming" panose="00000400000000000000" pitchFamily="2" charset="0"/>
              </a:rPr>
              <a:t>Store items in the cloud for later descents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Retro Gaming" panose="000004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CB03F8-15F5-C7D3-5A89-9AC49DFBA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8204" y="365125"/>
            <a:ext cx="8175595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Retro Gaming" panose="00000400000000000000" pitchFamily="2" charset="0"/>
              </a:rPr>
              <a:t>Full Hub World for Loot, Quests and Story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322C20-96E9-BE4F-7AEF-5CF4AF86F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515" y="3761796"/>
            <a:ext cx="5288685" cy="28777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F1A3B9-4660-ED0F-7F9B-72BF36AE4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7228" y="3761796"/>
            <a:ext cx="4286324" cy="28777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E25640-40B5-28F5-320B-604265D5AD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02272" y="1498600"/>
            <a:ext cx="5562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66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7CF883-3ADF-1774-B91B-39A7DE731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CB03F8-15F5-C7D3-5A89-9AC49DFBA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Retro Gaming" panose="00000400000000000000" pitchFamily="2" charset="0"/>
              </a:rPr>
              <a:t>Trailer</a:t>
            </a:r>
          </a:p>
        </p:txBody>
      </p:sp>
      <p:pic>
        <p:nvPicPr>
          <p:cNvPr id="9" name="Online Media 8" title="Exodus of Descent Teaser Trailer">
            <a:hlinkClick r:id="" action="ppaction://media"/>
            <a:extLst>
              <a:ext uri="{FF2B5EF4-FFF2-40B4-BE49-F238E27FC236}">
                <a16:creationId xmlns:a16="http://schemas.microsoft.com/office/drawing/2014/main" id="{9B993C8F-75CC-AC73-AB63-6FDF8186178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24000" y="1326514"/>
            <a:ext cx="9144000" cy="516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9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7CF883-3ADF-1774-B91B-39A7DE731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0E0BA-1E2C-8A85-002A-F9ADE5936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7800" y="1593669"/>
            <a:ext cx="7366000" cy="4899206"/>
          </a:xfrm>
        </p:spPr>
        <p:txBody>
          <a:bodyPr>
            <a:normAutofit fontScale="85000" lnSpcReduction="20000"/>
          </a:bodyPr>
          <a:lstStyle/>
          <a:p>
            <a:r>
              <a:rPr lang="en-US" sz="2000" dirty="0">
                <a:solidFill>
                  <a:schemeClr val="bg1"/>
                </a:solidFill>
                <a:latin typeface="Retro Gaming" panose="00000400000000000000" pitchFamily="2" charset="0"/>
              </a:rPr>
              <a:t>Newly founded </a:t>
            </a:r>
          </a:p>
          <a:p>
            <a:r>
              <a:rPr lang="en-US" sz="2000" dirty="0">
                <a:solidFill>
                  <a:schemeClr val="bg1"/>
                </a:solidFill>
                <a:latin typeface="Retro Gaming" panose="00000400000000000000" pitchFamily="2" charset="0"/>
              </a:rPr>
              <a:t>Currently seeking publisher to help with development funding and marketing the game</a:t>
            </a:r>
          </a:p>
          <a:p>
            <a:r>
              <a:rPr lang="en-US" sz="2000" dirty="0">
                <a:solidFill>
                  <a:schemeClr val="bg1"/>
                </a:solidFill>
                <a:latin typeface="Retro Gaming" panose="00000400000000000000" pitchFamily="2" charset="0"/>
              </a:rPr>
              <a:t>Located in the Midwest of the United States</a:t>
            </a:r>
          </a:p>
          <a:p>
            <a:r>
              <a:rPr lang="en-US" sz="2000" dirty="0">
                <a:solidFill>
                  <a:schemeClr val="bg1"/>
                </a:solidFill>
                <a:latin typeface="Retro Gaming" panose="00000400000000000000" pitchFamily="2" charset="0"/>
              </a:rPr>
              <a:t>CEO &amp; Founder Matthew Spencer </a:t>
            </a:r>
          </a:p>
          <a:p>
            <a:r>
              <a:rPr lang="en-US" sz="2000" dirty="0">
                <a:solidFill>
                  <a:schemeClr val="bg1"/>
                </a:solidFill>
                <a:latin typeface="Retro Gaming" panose="00000400000000000000" pitchFamily="2" charset="0"/>
              </a:rPr>
              <a:t>Professional software engineer: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Retro Gaming" panose="00000400000000000000" pitchFamily="2" charset="0"/>
              </a:rPr>
              <a:t>6+ years of software experience, 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Retro Gaming" panose="00000400000000000000" pitchFamily="2" charset="0"/>
              </a:rPr>
              <a:t>4+ years of Unreal Engine Experience</a:t>
            </a:r>
          </a:p>
          <a:p>
            <a:r>
              <a:rPr lang="en-US" sz="2000" dirty="0">
                <a:solidFill>
                  <a:schemeClr val="bg1"/>
                </a:solidFill>
                <a:latin typeface="Retro Gaming" panose="00000400000000000000" pitchFamily="2" charset="0"/>
              </a:rPr>
              <a:t>Currently the only studio developer, with friends volunteering to help community manage</a:t>
            </a:r>
          </a:p>
          <a:p>
            <a:r>
              <a:rPr lang="en-US" sz="2000" dirty="0">
                <a:solidFill>
                  <a:schemeClr val="bg1"/>
                </a:solidFill>
                <a:latin typeface="Retro Gaming" panose="00000400000000000000" pitchFamily="2" charset="0"/>
              </a:rPr>
              <a:t>2 Experienced UE4 Devs interested in joining if funding is available</a:t>
            </a:r>
          </a:p>
          <a:p>
            <a:r>
              <a:rPr lang="en-US" sz="2000" dirty="0">
                <a:solidFill>
                  <a:schemeClr val="bg1"/>
                </a:solidFill>
                <a:latin typeface="Retro Gaming" panose="00000400000000000000" pitchFamily="2" charset="0"/>
              </a:rPr>
              <a:t>External studios interested in aiding with additional 3D modeling, promotional material creation, and QA testing </a:t>
            </a:r>
          </a:p>
          <a:p>
            <a:r>
              <a:rPr lang="en-US" sz="2000" dirty="0">
                <a:solidFill>
                  <a:schemeClr val="bg1"/>
                </a:solidFill>
                <a:latin typeface="Retro Gaming" panose="00000400000000000000" pitchFamily="2" charset="0"/>
              </a:rPr>
              <a:t>Studio’s mission is to provide memorable gaming experiences to be enjoyed for years to come, meeting all players of all ages on the platform of their choice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CB03F8-15F5-C7D3-5A89-9AC49DFBA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etro Gaming" panose="00000400000000000000" pitchFamily="2" charset="0"/>
              </a:rPr>
              <a:t>Yooper Game Studios LLC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6A3726-A89B-D437-F934-3725CE436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50" y="4140200"/>
            <a:ext cx="2527300" cy="2527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E4978C-EF43-F99A-A829-501F926CA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082" y="1355535"/>
            <a:ext cx="3305636" cy="272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254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19275</TotalTime>
  <Words>693</Words>
  <Application>Microsoft Office PowerPoint</Application>
  <PresentationFormat>Widescreen</PresentationFormat>
  <Paragraphs>99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Retro Gaming</vt:lpstr>
      <vt:lpstr>Office Theme</vt:lpstr>
      <vt:lpstr>PowerPoint Presentation</vt:lpstr>
      <vt:lpstr>ESCAPE YOUR DESCENT</vt:lpstr>
      <vt:lpstr>Hardcore Online RPG Looters</vt:lpstr>
      <vt:lpstr>Dive into Quick and Unforgiving Battles for Survival</vt:lpstr>
      <vt:lpstr>Made for All Players on Multiple Platforms</vt:lpstr>
      <vt:lpstr>Season-based Monetization</vt:lpstr>
      <vt:lpstr>Full Hub World for Loot, Quests and Story</vt:lpstr>
      <vt:lpstr>Trailer</vt:lpstr>
      <vt:lpstr>Yooper Game Studios LLC</vt:lpstr>
      <vt:lpstr>User Engagement and Technologies</vt:lpstr>
      <vt:lpstr>Marketing Overview</vt:lpstr>
      <vt:lpstr>Estimated Development Budget and Timeline  (~24 Months for PC/Mobile/Console)</vt:lpstr>
      <vt:lpstr>The Ask</vt:lpstr>
      <vt:lpstr>Contact / Demo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Spencer</dc:creator>
  <cp:lastModifiedBy>Matthew Spencer</cp:lastModifiedBy>
  <cp:revision>22</cp:revision>
  <dcterms:created xsi:type="dcterms:W3CDTF">2023-08-17T19:36:24Z</dcterms:created>
  <dcterms:modified xsi:type="dcterms:W3CDTF">2023-10-09T20:48:52Z</dcterms:modified>
</cp:coreProperties>
</file>