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43632" y="2502217"/>
            <a:ext cx="285673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44057" y="4151884"/>
            <a:ext cx="7855884" cy="124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199" y="311797"/>
            <a:ext cx="2591190" cy="105993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48055" y="761"/>
            <a:ext cx="20320" cy="6857365"/>
          </a:xfrm>
          <a:custGeom>
            <a:avLst/>
            <a:gdLst/>
            <a:ahLst/>
            <a:cxnLst/>
            <a:rect l="l" t="t" r="r" b="b"/>
            <a:pathLst>
              <a:path w="20320" h="6857365">
                <a:moveTo>
                  <a:pt x="19812" y="0"/>
                </a:moveTo>
                <a:lnTo>
                  <a:pt x="0" y="0"/>
                </a:lnTo>
                <a:lnTo>
                  <a:pt x="0" y="6857238"/>
                </a:lnTo>
                <a:lnTo>
                  <a:pt x="19812" y="6857238"/>
                </a:lnTo>
                <a:lnTo>
                  <a:pt x="1981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52816" y="6172200"/>
            <a:ext cx="3601281" cy="4477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676" y="482917"/>
            <a:ext cx="797464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4396" y="2098649"/>
            <a:ext cx="6115207" cy="3532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eff.Suggs@Kuraray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7491" y="248411"/>
            <a:ext cx="8124825" cy="1333500"/>
            <a:chOff x="507491" y="248411"/>
            <a:chExt cx="8124825" cy="1333500"/>
          </a:xfrm>
        </p:grpSpPr>
        <p:sp>
          <p:nvSpPr>
            <p:cNvPr id="3" name="object 3"/>
            <p:cNvSpPr/>
            <p:nvPr/>
          </p:nvSpPr>
          <p:spPr>
            <a:xfrm>
              <a:off x="512063" y="480059"/>
              <a:ext cx="5413375" cy="615950"/>
            </a:xfrm>
            <a:custGeom>
              <a:avLst/>
              <a:gdLst/>
              <a:ahLst/>
              <a:cxnLst/>
              <a:rect l="l" t="t" r="r" b="b"/>
              <a:pathLst>
                <a:path w="5413375" h="615950">
                  <a:moveTo>
                    <a:pt x="5228539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5228539" y="615696"/>
                  </a:lnTo>
                  <a:lnTo>
                    <a:pt x="5413248" y="307848"/>
                  </a:lnTo>
                  <a:lnTo>
                    <a:pt x="5228539" y="0"/>
                  </a:lnTo>
                  <a:close/>
                </a:path>
              </a:pathLst>
            </a:custGeom>
            <a:solidFill>
              <a:srgbClr val="0D6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2063" y="480059"/>
              <a:ext cx="5413375" cy="615950"/>
            </a:xfrm>
            <a:custGeom>
              <a:avLst/>
              <a:gdLst/>
              <a:ahLst/>
              <a:cxnLst/>
              <a:rect l="l" t="t" r="r" b="b"/>
              <a:pathLst>
                <a:path w="5413375" h="615950">
                  <a:moveTo>
                    <a:pt x="0" y="0"/>
                  </a:moveTo>
                  <a:lnTo>
                    <a:pt x="5228539" y="0"/>
                  </a:lnTo>
                  <a:lnTo>
                    <a:pt x="5413248" y="307848"/>
                  </a:lnTo>
                  <a:lnTo>
                    <a:pt x="5228539" y="615696"/>
                  </a:lnTo>
                  <a:lnTo>
                    <a:pt x="0" y="61569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8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1868" y="248411"/>
              <a:ext cx="2830067" cy="1333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95" y="521208"/>
              <a:ext cx="4951476" cy="52882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656076" y="3582161"/>
            <a:ext cx="7804150" cy="0"/>
          </a:xfrm>
          <a:custGeom>
            <a:avLst/>
            <a:gdLst/>
            <a:ahLst/>
            <a:cxnLst/>
            <a:rect l="l" t="t" r="r" b="b"/>
            <a:pathLst>
              <a:path w="7804150">
                <a:moveTo>
                  <a:pt x="7803553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03481" y="2232618"/>
            <a:ext cx="4536440" cy="276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865"/>
              </a:lnSpc>
            </a:pPr>
            <a:r>
              <a:rPr sz="4400" dirty="0">
                <a:latin typeface="Arial"/>
                <a:cs typeface="Arial"/>
              </a:rPr>
              <a:t>xxxxx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Committee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Report</a:t>
            </a:r>
            <a:endParaRPr sz="4400">
              <a:latin typeface="Arial"/>
              <a:cs typeface="Arial"/>
            </a:endParaRPr>
          </a:p>
          <a:p>
            <a:pPr marL="1726564" marR="1718945" algn="ctr">
              <a:lnSpc>
                <a:spcPct val="120000"/>
              </a:lnSpc>
              <a:spcBef>
                <a:spcPts val="2370"/>
              </a:spcBef>
            </a:pPr>
            <a:r>
              <a:rPr sz="3200" dirty="0">
                <a:solidFill>
                  <a:srgbClr val="888888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888888"/>
                </a:solidFill>
                <a:latin typeface="Arial"/>
                <a:cs typeface="Arial"/>
              </a:rPr>
              <a:t>ame  </a:t>
            </a:r>
            <a:r>
              <a:rPr sz="3200" spc="-5" dirty="0">
                <a:solidFill>
                  <a:srgbClr val="888888"/>
                </a:solidFill>
                <a:latin typeface="Arial"/>
                <a:cs typeface="Arial"/>
              </a:rPr>
              <a:t>Date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524000"/>
            <a:ext cx="8229599" cy="445465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20700" y="6242375"/>
            <a:ext cx="54292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Arial Narrow"/>
                <a:cs typeface="Arial Narrow"/>
              </a:rPr>
              <a:t>Emergency</a:t>
            </a:r>
            <a:r>
              <a:rPr sz="2000" i="1" dirty="0">
                <a:latin typeface="Arial Narrow"/>
                <a:cs typeface="Arial Narrow"/>
              </a:rPr>
              <a:t> </a:t>
            </a:r>
            <a:r>
              <a:rPr sz="2000" i="1" spc="-5" dirty="0">
                <a:latin typeface="Arial Narrow"/>
                <a:cs typeface="Arial Narrow"/>
              </a:rPr>
              <a:t>Management</a:t>
            </a:r>
            <a:r>
              <a:rPr sz="2000" i="1" spc="-15" dirty="0">
                <a:latin typeface="Arial Narrow"/>
                <a:cs typeface="Arial Narrow"/>
              </a:rPr>
              <a:t> </a:t>
            </a:r>
            <a:r>
              <a:rPr sz="2000" i="1" spc="-5" dirty="0">
                <a:latin typeface="Arial Narrow"/>
                <a:cs typeface="Arial Narrow"/>
              </a:rPr>
              <a:t>and</a:t>
            </a:r>
            <a:r>
              <a:rPr sz="2000" i="1" spc="-15" dirty="0">
                <a:latin typeface="Arial Narrow"/>
                <a:cs typeface="Arial Narrow"/>
              </a:rPr>
              <a:t> </a:t>
            </a:r>
            <a:r>
              <a:rPr sz="2000" i="1" spc="-5" dirty="0">
                <a:latin typeface="Arial Narrow"/>
                <a:cs typeface="Arial Narrow"/>
              </a:rPr>
              <a:t>Communications</a:t>
            </a:r>
            <a:r>
              <a:rPr sz="2000" i="1" spc="-10" dirty="0">
                <a:latin typeface="Arial Narrow"/>
                <a:cs typeface="Arial Narrow"/>
              </a:rPr>
              <a:t> </a:t>
            </a:r>
            <a:r>
              <a:rPr sz="2000" i="1" spc="-5" dirty="0">
                <a:latin typeface="Arial Narrow"/>
                <a:cs typeface="Arial Narrow"/>
              </a:rPr>
              <a:t>Committee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7491" y="248411"/>
            <a:ext cx="8124825" cy="1333500"/>
            <a:chOff x="507491" y="248411"/>
            <a:chExt cx="8124825" cy="1333500"/>
          </a:xfrm>
        </p:grpSpPr>
        <p:sp>
          <p:nvSpPr>
            <p:cNvPr id="3" name="object 3"/>
            <p:cNvSpPr/>
            <p:nvPr/>
          </p:nvSpPr>
          <p:spPr>
            <a:xfrm>
              <a:off x="512063" y="480059"/>
              <a:ext cx="5413375" cy="615950"/>
            </a:xfrm>
            <a:custGeom>
              <a:avLst/>
              <a:gdLst/>
              <a:ahLst/>
              <a:cxnLst/>
              <a:rect l="l" t="t" r="r" b="b"/>
              <a:pathLst>
                <a:path w="5413375" h="615950">
                  <a:moveTo>
                    <a:pt x="5228539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5228539" y="615696"/>
                  </a:lnTo>
                  <a:lnTo>
                    <a:pt x="5413248" y="307848"/>
                  </a:lnTo>
                  <a:lnTo>
                    <a:pt x="5228539" y="0"/>
                  </a:lnTo>
                  <a:close/>
                </a:path>
              </a:pathLst>
            </a:custGeom>
            <a:solidFill>
              <a:srgbClr val="0D6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2063" y="480059"/>
              <a:ext cx="5413375" cy="615950"/>
            </a:xfrm>
            <a:custGeom>
              <a:avLst/>
              <a:gdLst/>
              <a:ahLst/>
              <a:cxnLst/>
              <a:rect l="l" t="t" r="r" b="b"/>
              <a:pathLst>
                <a:path w="5413375" h="615950">
                  <a:moveTo>
                    <a:pt x="0" y="0"/>
                  </a:moveTo>
                  <a:lnTo>
                    <a:pt x="5228539" y="0"/>
                  </a:lnTo>
                  <a:lnTo>
                    <a:pt x="5413248" y="307848"/>
                  </a:lnTo>
                  <a:lnTo>
                    <a:pt x="5228539" y="615696"/>
                  </a:lnTo>
                  <a:lnTo>
                    <a:pt x="0" y="61569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8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1868" y="248411"/>
              <a:ext cx="2830067" cy="1333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95" y="521208"/>
              <a:ext cx="4951476" cy="52882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656076" y="3582161"/>
            <a:ext cx="7804150" cy="0"/>
          </a:xfrm>
          <a:custGeom>
            <a:avLst/>
            <a:gdLst/>
            <a:ahLst/>
            <a:cxnLst/>
            <a:rect l="l" t="t" r="r" b="b"/>
            <a:pathLst>
              <a:path w="7804150">
                <a:moveTo>
                  <a:pt x="7803553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Q</a:t>
            </a:r>
            <a:r>
              <a:rPr spc="-5" dirty="0"/>
              <a:t>ue</a:t>
            </a:r>
            <a:r>
              <a:rPr spc="5" dirty="0"/>
              <a:t>s</a:t>
            </a:r>
            <a:r>
              <a:rPr dirty="0"/>
              <a:t>t</a:t>
            </a:r>
            <a:r>
              <a:rPr spc="5" dirty="0"/>
              <a:t>i</a:t>
            </a:r>
            <a:r>
              <a:rPr spc="-5" dirty="0"/>
              <a:t>on</a:t>
            </a:r>
            <a:r>
              <a:rPr spc="5" dirty="0"/>
              <a:t>s</a:t>
            </a:r>
            <a:r>
              <a:rPr dirty="0"/>
              <a:t>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60219" y="3907027"/>
            <a:ext cx="4622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10243E"/>
                </a:solidFill>
                <a:latin typeface="Arial"/>
                <a:cs typeface="Arial"/>
                <a:hlinkClick r:id="rId4"/>
              </a:rPr>
              <a:t>Jeff.Suggs@Kuraray.com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304800"/>
            <a:ext cx="3721607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055" y="761"/>
            <a:ext cx="2600960" cy="6857365"/>
            <a:chOff x="448055" y="761"/>
            <a:chExt cx="2600960" cy="6857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311797"/>
              <a:ext cx="2591190" cy="10599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055" y="761"/>
              <a:ext cx="20320" cy="6857365"/>
            </a:xfrm>
            <a:custGeom>
              <a:avLst/>
              <a:gdLst/>
              <a:ahLst/>
              <a:cxnLst/>
              <a:rect l="l" t="t" r="r" b="b"/>
              <a:pathLst>
                <a:path w="20320" h="6857365">
                  <a:moveTo>
                    <a:pt x="19812" y="0"/>
                  </a:moveTo>
                  <a:lnTo>
                    <a:pt x="0" y="0"/>
                  </a:lnTo>
                  <a:lnTo>
                    <a:pt x="0" y="6857238"/>
                  </a:lnTo>
                  <a:lnTo>
                    <a:pt x="19812" y="6857238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2816" y="6172200"/>
            <a:ext cx="3601281" cy="4477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527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Over</a:t>
            </a:r>
            <a:r>
              <a:rPr spc="5" dirty="0"/>
              <a:t> </a:t>
            </a:r>
            <a:r>
              <a:rPr spc="-10" dirty="0"/>
              <a:t>8</a:t>
            </a:r>
            <a:r>
              <a:rPr lang="en-US" spc="-10" dirty="0"/>
              <a:t>60</a:t>
            </a:r>
            <a:r>
              <a:rPr spc="-5" dirty="0"/>
              <a:t> industry/agencies </a:t>
            </a:r>
            <a:r>
              <a:rPr dirty="0"/>
              <a:t> </a:t>
            </a:r>
            <a:r>
              <a:rPr spc="-5" dirty="0"/>
              <a:t>people</a:t>
            </a:r>
            <a:r>
              <a:rPr dirty="0"/>
              <a:t> </a:t>
            </a:r>
            <a:r>
              <a:rPr spc="-10" dirty="0"/>
              <a:t>have</a:t>
            </a:r>
            <a:r>
              <a:rPr dirty="0"/>
              <a:t> </a:t>
            </a:r>
            <a:r>
              <a:rPr spc="-10" dirty="0"/>
              <a:t>attended</a:t>
            </a:r>
            <a:r>
              <a:rPr spc="5" dirty="0"/>
              <a:t> </a:t>
            </a:r>
            <a:r>
              <a:rPr spc="-5" dirty="0"/>
              <a:t>training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8939" y="1501531"/>
            <a:ext cx="6731000" cy="779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450" spc="10" dirty="0">
                <a:latin typeface="Arial"/>
                <a:cs typeface="Arial"/>
              </a:rPr>
              <a:t>App</a:t>
            </a:r>
            <a:r>
              <a:rPr sz="2450" spc="-125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Analytics</a:t>
            </a:r>
            <a:r>
              <a:rPr sz="245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from the</a:t>
            </a:r>
            <a:r>
              <a:rPr sz="2450" dirty="0">
                <a:latin typeface="Arial"/>
                <a:cs typeface="Arial"/>
              </a:rPr>
              <a:t> </a:t>
            </a:r>
            <a:r>
              <a:rPr sz="2450" spc="5" dirty="0">
                <a:latin typeface="Arial"/>
                <a:cs typeface="Arial"/>
              </a:rPr>
              <a:t>time the</a:t>
            </a:r>
            <a:r>
              <a:rPr sz="2450" spc="-12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App</a:t>
            </a:r>
            <a:r>
              <a:rPr sz="2450" spc="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went</a:t>
            </a:r>
            <a:r>
              <a:rPr sz="2450" spc="-10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Live</a:t>
            </a:r>
            <a:r>
              <a:rPr sz="2450" spc="5" dirty="0">
                <a:latin typeface="Arial"/>
                <a:cs typeface="Arial"/>
              </a:rPr>
              <a:t> in </a:t>
            </a:r>
            <a:r>
              <a:rPr sz="2450" spc="-66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December</a:t>
            </a:r>
            <a:r>
              <a:rPr sz="2450" spc="-25" dirty="0">
                <a:latin typeface="Arial"/>
                <a:cs typeface="Arial"/>
              </a:rPr>
              <a:t> </a:t>
            </a:r>
            <a:r>
              <a:rPr sz="2450" spc="10" dirty="0">
                <a:latin typeface="Arial"/>
                <a:cs typeface="Arial"/>
              </a:rPr>
              <a:t>2017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3339" y="2700919"/>
            <a:ext cx="3507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b="1" spc="-5" dirty="0">
                <a:solidFill>
                  <a:srgbClr val="548ED4"/>
                </a:solidFill>
                <a:latin typeface="Arial"/>
                <a:cs typeface="Arial"/>
              </a:rPr>
              <a:t>7,661</a:t>
            </a:r>
            <a:r>
              <a:rPr sz="4400" b="1" spc="-5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548ED4"/>
                </a:solidFill>
                <a:latin typeface="Arial"/>
                <a:cs typeface="Arial"/>
              </a:rPr>
              <a:t>installs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5751" y="233934"/>
            <a:ext cx="481330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6740" marR="5080" indent="-574675">
              <a:lnSpc>
                <a:spcPct val="100000"/>
              </a:lnSpc>
              <a:spcBef>
                <a:spcPts val="95"/>
              </a:spcBef>
            </a:pPr>
            <a:r>
              <a:rPr sz="4000" b="1" spc="-70" dirty="0">
                <a:latin typeface="Arial"/>
                <a:cs typeface="Arial"/>
              </a:rPr>
              <a:t>Total</a:t>
            </a:r>
            <a:r>
              <a:rPr sz="4000" b="1" spc="-10" dirty="0">
                <a:latin typeface="Arial"/>
                <a:cs typeface="Arial"/>
              </a:rPr>
              <a:t> Pageviews</a:t>
            </a:r>
            <a:r>
              <a:rPr sz="4000" b="1" spc="1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(all </a:t>
            </a:r>
            <a:r>
              <a:rPr sz="4000" b="1" spc="-109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pages):</a:t>
            </a:r>
            <a:r>
              <a:rPr sz="4000" b="1" spc="15" dirty="0">
                <a:latin typeface="Arial"/>
                <a:cs typeface="Arial"/>
              </a:rPr>
              <a:t> </a:t>
            </a:r>
            <a:r>
              <a:rPr lang="en-US" sz="4000" b="1" spc="-10" dirty="0"/>
              <a:t>150,718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3227" y="1855115"/>
            <a:ext cx="4345940" cy="411715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200" u="sng" spc="-5" dirty="0">
                <a:solidFill>
                  <a:srgbClr val="16375E"/>
                </a:solidFill>
                <a:uFill>
                  <a:solidFill>
                    <a:srgbClr val="16375E"/>
                  </a:solidFill>
                </a:uFill>
                <a:latin typeface="Arial"/>
                <a:cs typeface="Arial"/>
              </a:rPr>
              <a:t>Breakdown: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Latest </a:t>
            </a:r>
            <a:r>
              <a:rPr sz="2200" spc="-10" dirty="0">
                <a:solidFill>
                  <a:srgbClr val="16375E"/>
                </a:solidFill>
                <a:latin typeface="Arial"/>
                <a:cs typeface="Arial"/>
              </a:rPr>
              <a:t>CAER </a:t>
            </a: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Messages:</a:t>
            </a:r>
            <a:r>
              <a:rPr sz="2200" spc="1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16375E"/>
                </a:solidFill>
                <a:latin typeface="Arial"/>
                <a:cs typeface="Arial"/>
              </a:rPr>
              <a:t>115,113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Cleared Messages:</a:t>
            </a:r>
            <a:r>
              <a:rPr sz="220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16375E"/>
                </a:solidFill>
                <a:latin typeface="Arial"/>
                <a:cs typeface="Arial"/>
              </a:rPr>
              <a:t>15,412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Connect</a:t>
            </a:r>
            <a:r>
              <a:rPr sz="2200" spc="-1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with</a:t>
            </a:r>
            <a:r>
              <a:rPr sz="2200" spc="-1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your</a:t>
            </a:r>
            <a:r>
              <a:rPr sz="2200" spc="1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City:</a:t>
            </a:r>
            <a:r>
              <a:rPr sz="220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16375E"/>
                </a:solidFill>
                <a:latin typeface="Arial"/>
                <a:cs typeface="Arial"/>
              </a:rPr>
              <a:t>6,961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What</a:t>
            </a:r>
            <a:r>
              <a:rPr sz="2200" spc="-1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is</a:t>
            </a:r>
            <a:r>
              <a:rPr sz="2200" spc="-2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16375E"/>
                </a:solidFill>
                <a:latin typeface="Arial"/>
                <a:cs typeface="Arial"/>
              </a:rPr>
              <a:t>CAER</a:t>
            </a:r>
            <a:r>
              <a:rPr sz="2200" spc="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Online?: </a:t>
            </a:r>
            <a:r>
              <a:rPr lang="en-US" sz="2200" spc="-5" dirty="0">
                <a:solidFill>
                  <a:srgbClr val="16375E"/>
                </a:solidFill>
                <a:latin typeface="Arial"/>
                <a:cs typeface="Arial"/>
              </a:rPr>
              <a:t>4,843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Preparedness:</a:t>
            </a:r>
            <a:r>
              <a:rPr sz="2200" spc="-1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lang="en-US" sz="2200" spc="-45" dirty="0">
                <a:solidFill>
                  <a:srgbClr val="16375E"/>
                </a:solidFill>
                <a:latin typeface="Arial"/>
                <a:cs typeface="Arial"/>
              </a:rPr>
              <a:t>3440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Get</a:t>
            </a:r>
            <a:r>
              <a:rPr sz="2200" spc="-1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Involved:</a:t>
            </a:r>
            <a:r>
              <a:rPr sz="2200" spc="-1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16375E"/>
                </a:solidFill>
                <a:latin typeface="Arial"/>
                <a:cs typeface="Arial"/>
              </a:rPr>
              <a:t>1454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16375E"/>
                </a:solidFill>
                <a:latin typeface="Arial"/>
                <a:cs typeface="Arial"/>
              </a:rPr>
              <a:t>EHCMA</a:t>
            </a:r>
            <a:r>
              <a:rPr sz="2200" spc="-12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Facebook:</a:t>
            </a:r>
            <a:r>
              <a:rPr sz="220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rgbClr val="16375E"/>
                </a:solidFill>
                <a:latin typeface="Arial"/>
                <a:cs typeface="Arial"/>
              </a:rPr>
              <a:t>1</a:t>
            </a:r>
            <a:r>
              <a:rPr lang="en-US" sz="2200" spc="-5" dirty="0">
                <a:solidFill>
                  <a:srgbClr val="16375E"/>
                </a:solidFill>
                <a:latin typeface="Arial"/>
                <a:cs typeface="Arial"/>
              </a:rPr>
              <a:t>742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About</a:t>
            </a:r>
            <a:r>
              <a:rPr sz="2200" spc="-2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16375E"/>
                </a:solidFill>
                <a:latin typeface="Arial"/>
                <a:cs typeface="Arial"/>
              </a:rPr>
              <a:t>EHCMA:</a:t>
            </a:r>
            <a:r>
              <a:rPr sz="2200" spc="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16375E"/>
                </a:solidFill>
                <a:latin typeface="Arial"/>
                <a:cs typeface="Arial"/>
              </a:rPr>
              <a:t>955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16375E"/>
                </a:solidFill>
                <a:latin typeface="Arial"/>
                <a:cs typeface="Arial"/>
              </a:rPr>
              <a:t>Contact</a:t>
            </a:r>
            <a:r>
              <a:rPr sz="2200" spc="-2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16375E"/>
                </a:solidFill>
                <a:latin typeface="Arial"/>
                <a:cs typeface="Arial"/>
              </a:rPr>
              <a:t>EHCMA:</a:t>
            </a:r>
            <a:r>
              <a:rPr sz="2200" spc="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16375E"/>
                </a:solidFill>
                <a:latin typeface="Arial"/>
                <a:cs typeface="Arial"/>
              </a:rPr>
              <a:t>798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7959" y="351240"/>
            <a:ext cx="535622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NEW USERS</a:t>
            </a:r>
            <a:r>
              <a:rPr sz="4000" spc="-20" dirty="0"/>
              <a:t> </a:t>
            </a:r>
            <a:r>
              <a:rPr sz="4000" spc="-10" dirty="0"/>
              <a:t>One</a:t>
            </a:r>
            <a:r>
              <a:rPr sz="4000" spc="-80" dirty="0"/>
              <a:t> </a:t>
            </a:r>
            <a:r>
              <a:rPr sz="4000" spc="-100" dirty="0"/>
              <a:t>Year</a:t>
            </a:r>
            <a:br>
              <a:rPr lang="en-US" sz="4000" spc="-100" dirty="0"/>
            </a:br>
            <a:r>
              <a:rPr lang="en-US" sz="4000" spc="-100" dirty="0"/>
              <a:t>May-May 1,400</a:t>
            </a:r>
            <a:endParaRPr sz="4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8534399" cy="438630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82774" y="2652395"/>
            <a:ext cx="37909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285" dirty="0">
                <a:latin typeface="Arial Narrow"/>
                <a:cs typeface="Arial Narrow"/>
              </a:rPr>
              <a:t>ITC</a:t>
            </a:r>
            <a:endParaRPr sz="145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3592" y="3048000"/>
            <a:ext cx="120394" cy="6918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133285"/>
            <a:ext cx="521843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Page</a:t>
            </a:r>
            <a:r>
              <a:rPr spc="-15" dirty="0"/>
              <a:t> </a:t>
            </a:r>
            <a:r>
              <a:rPr dirty="0"/>
              <a:t>views</a:t>
            </a:r>
            <a:r>
              <a:rPr spc="-35" dirty="0"/>
              <a:t> </a:t>
            </a:r>
            <a:r>
              <a:rPr spc="-5" dirty="0"/>
              <a:t>one year</a:t>
            </a:r>
            <a:br>
              <a:rPr lang="en-US" spc="-5" dirty="0"/>
            </a:br>
            <a:r>
              <a:rPr lang="en-US" spc="-5" dirty="0"/>
              <a:t>May-May 28,476</a:t>
            </a:r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27" y="1524000"/>
            <a:ext cx="8615172" cy="43456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1137" y="482917"/>
            <a:ext cx="149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l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457200"/>
            <a:ext cx="4927091" cy="5637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1422" y="482917"/>
            <a:ext cx="47498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Enotify</a:t>
            </a:r>
            <a:r>
              <a:rPr spc="-130" dirty="0"/>
              <a:t> </a:t>
            </a:r>
            <a:r>
              <a:rPr spc="-70" dirty="0"/>
              <a:t>Yearly</a:t>
            </a:r>
            <a:r>
              <a:rPr spc="-50" dirty="0"/>
              <a:t> </a:t>
            </a:r>
            <a:r>
              <a:rPr spc="-5" dirty="0"/>
              <a:t>Data</a:t>
            </a:r>
            <a:r>
              <a:rPr lang="en-US" spc="-5" dirty="0"/>
              <a:t> 2020</a:t>
            </a:r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14396" y="2098649"/>
            <a:ext cx="6115207" cy="290592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0167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/>
              <a:t>System</a:t>
            </a:r>
            <a:r>
              <a:rPr spc="-45" dirty="0"/>
              <a:t> Test</a:t>
            </a:r>
            <a:r>
              <a:rPr spc="-40" dirty="0"/>
              <a:t> </a:t>
            </a:r>
            <a:r>
              <a:rPr lang="en-US" i="0" dirty="0">
                <a:latin typeface="Arial"/>
                <a:cs typeface="Arial"/>
              </a:rPr>
              <a:t>–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lang="en-US" i="0" spc="-30" dirty="0"/>
              <a:t>14,651</a:t>
            </a:r>
            <a:endParaRPr i="0" dirty="0">
              <a:latin typeface="Arial"/>
              <a:cs typeface="Arial"/>
            </a:endParaRPr>
          </a:p>
          <a:p>
            <a:pPr marL="70167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/>
              <a:t>Drill/Exercise</a:t>
            </a:r>
            <a:r>
              <a:rPr spc="-55" dirty="0"/>
              <a:t> </a:t>
            </a:r>
            <a:r>
              <a:rPr lang="en-US" i="0" dirty="0">
                <a:latin typeface="Arial"/>
                <a:cs typeface="Arial"/>
              </a:rPr>
              <a:t>–</a:t>
            </a:r>
            <a:r>
              <a:rPr i="0" spc="-40" dirty="0">
                <a:latin typeface="Arial"/>
                <a:cs typeface="Arial"/>
              </a:rPr>
              <a:t> </a:t>
            </a:r>
            <a:r>
              <a:rPr lang="en-US" i="0" spc="-40" dirty="0"/>
              <a:t>1,241</a:t>
            </a:r>
            <a:endParaRPr i="0" dirty="0">
              <a:latin typeface="Arial"/>
              <a:cs typeface="Arial"/>
            </a:endParaRPr>
          </a:p>
          <a:p>
            <a:pPr marL="70167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01040" algn="l"/>
                <a:tab pos="701675" algn="l"/>
              </a:tabLst>
            </a:pPr>
            <a:r>
              <a:rPr dirty="0"/>
              <a:t>Level</a:t>
            </a:r>
            <a:r>
              <a:rPr spc="-40" dirty="0"/>
              <a:t> </a:t>
            </a:r>
            <a:r>
              <a:rPr dirty="0"/>
              <a:t>1/Courtesy</a:t>
            </a:r>
            <a:r>
              <a:rPr spc="-65" dirty="0"/>
              <a:t> </a:t>
            </a:r>
            <a:r>
              <a:rPr i="0" dirty="0">
                <a:latin typeface="Arial"/>
                <a:cs typeface="Arial"/>
              </a:rPr>
              <a:t>–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lang="en-US" i="0" spc="-30" dirty="0">
                <a:latin typeface="Arial"/>
                <a:cs typeface="Arial"/>
              </a:rPr>
              <a:t>3</a:t>
            </a:r>
            <a:r>
              <a:rPr lang="en-US" i="0" spc="-30" dirty="0"/>
              <a:t>,488</a:t>
            </a:r>
            <a:endParaRPr i="0" dirty="0">
              <a:latin typeface="Arial"/>
              <a:cs typeface="Arial"/>
            </a:endParaRPr>
          </a:p>
          <a:p>
            <a:pPr marL="358775">
              <a:lnSpc>
                <a:spcPct val="100000"/>
              </a:lnSpc>
              <a:spcBef>
                <a:spcPts val="730"/>
              </a:spcBef>
              <a:tabLst>
                <a:tab pos="701040" algn="l"/>
                <a:tab pos="701675" algn="l"/>
              </a:tabLst>
            </a:pPr>
            <a:r>
              <a:rPr lang="en-US" sz="2400" i="0" spc="-5" dirty="0">
                <a:latin typeface="Arial"/>
                <a:cs typeface="Arial"/>
              </a:rPr>
              <a:t>A courtesy is a way to tell the community they may hear, see or smell something out of the ordinary. </a:t>
            </a:r>
          </a:p>
          <a:p>
            <a:pPr marL="701675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701040" algn="l"/>
                <a:tab pos="701675" algn="l"/>
              </a:tabLst>
            </a:pPr>
            <a:r>
              <a:rPr sz="3200" i="0" spc="-5" dirty="0">
                <a:latin typeface="Arial"/>
                <a:cs typeface="Arial"/>
              </a:rPr>
              <a:t>145</a:t>
            </a:r>
            <a:r>
              <a:rPr sz="3200" i="0" spc="-30" dirty="0">
                <a:latin typeface="Arial"/>
                <a:cs typeface="Arial"/>
              </a:rPr>
              <a:t> </a:t>
            </a:r>
            <a:r>
              <a:rPr sz="3200" i="0" spc="-5" dirty="0">
                <a:latin typeface="Arial"/>
                <a:cs typeface="Arial"/>
              </a:rPr>
              <a:t>Sites</a:t>
            </a:r>
            <a:r>
              <a:rPr sz="3200" i="0" spc="-25" dirty="0">
                <a:latin typeface="Arial"/>
                <a:cs typeface="Arial"/>
              </a:rPr>
              <a:t> </a:t>
            </a:r>
            <a:r>
              <a:rPr sz="3200" i="0" spc="-5" dirty="0">
                <a:latin typeface="Arial"/>
                <a:cs typeface="Arial"/>
              </a:rPr>
              <a:t>using</a:t>
            </a:r>
            <a:r>
              <a:rPr sz="3200" i="0" spc="-20" dirty="0">
                <a:latin typeface="Arial"/>
                <a:cs typeface="Arial"/>
              </a:rPr>
              <a:t> </a:t>
            </a:r>
            <a:r>
              <a:rPr sz="3200" i="0" spc="-5" dirty="0">
                <a:latin typeface="Arial"/>
                <a:cs typeface="Arial"/>
              </a:rPr>
              <a:t>Enotify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3505">
              <a:lnSpc>
                <a:spcPct val="100000"/>
              </a:lnSpc>
              <a:spcBef>
                <a:spcPts val="105"/>
              </a:spcBef>
            </a:pPr>
            <a:r>
              <a:rPr dirty="0"/>
              <a:t>Industry</a:t>
            </a:r>
            <a:r>
              <a:rPr spc="-40" dirty="0"/>
              <a:t> </a:t>
            </a:r>
            <a:r>
              <a:rPr dirty="0"/>
              <a:t>Status</a:t>
            </a:r>
            <a:r>
              <a:rPr spc="-25" dirty="0"/>
              <a:t> </a:t>
            </a:r>
            <a:r>
              <a:rPr spc="-5" dirty="0"/>
              <a:t>board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17319"/>
            <a:ext cx="8229599" cy="46786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0243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156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Total Pageviews (all  pages): 150,718</vt:lpstr>
      <vt:lpstr>NEW USERS One Year May-May 1,400</vt:lpstr>
      <vt:lpstr>Page views one year May-May 28,476</vt:lpstr>
      <vt:lpstr>PowerPoint Presentation</vt:lpstr>
      <vt:lpstr>Enotify Yearly Data 2020</vt:lpstr>
      <vt:lpstr>Industry Status board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 Committee Report</dc:title>
  <dc:creator>Moe, Deedra JP</dc:creator>
  <cp:lastModifiedBy>Jeff Suggs</cp:lastModifiedBy>
  <cp:revision>3</cp:revision>
  <dcterms:created xsi:type="dcterms:W3CDTF">2021-05-26T14:58:02Z</dcterms:created>
  <dcterms:modified xsi:type="dcterms:W3CDTF">2021-05-26T15:50:38Z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2020-08-12T00:00:00Z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2021-05-26T00:00:00Z</vt:filetime>
  </property>
</Properties>
</file>