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5" r:id="rId3"/>
    <p:sldId id="279" r:id="rId4"/>
    <p:sldId id="285" r:id="rId5"/>
    <p:sldId id="283" r:id="rId6"/>
    <p:sldId id="266" r:id="rId7"/>
    <p:sldId id="267" r:id="rId8"/>
    <p:sldId id="281" r:id="rId9"/>
    <p:sldId id="282" r:id="rId10"/>
    <p:sldId id="269" r:id="rId11"/>
    <p:sldId id="270" r:id="rId12"/>
    <p:sldId id="274" r:id="rId13"/>
    <p:sldId id="284" r:id="rId14"/>
    <p:sldId id="258" r:id="rId1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2" autoAdjust="0"/>
    <p:restoredTop sz="86409" autoAdjust="0"/>
  </p:normalViewPr>
  <p:slideViewPr>
    <p:cSldViewPr snapToGrid="0">
      <p:cViewPr varScale="1">
        <p:scale>
          <a:sx n="75" d="100"/>
          <a:sy n="75" d="100"/>
        </p:scale>
        <p:origin x="77" y="283"/>
      </p:cViewPr>
      <p:guideLst/>
    </p:cSldViewPr>
  </p:slideViewPr>
  <p:outlineViewPr>
    <p:cViewPr>
      <p:scale>
        <a:sx n="33" d="100"/>
        <a:sy n="33" d="100"/>
      </p:scale>
      <p:origin x="0" y="-38645"/>
    </p:cViewPr>
  </p:outlineViewPr>
  <p:notesTextViewPr>
    <p:cViewPr>
      <p:scale>
        <a:sx n="1" d="1"/>
        <a:sy n="1" d="1"/>
      </p:scale>
      <p:origin x="0" y="0"/>
    </p:cViewPr>
  </p:notesTextViewPr>
  <p:notesViewPr>
    <p:cSldViewPr snapToGrid="0">
      <p:cViewPr varScale="1">
        <p:scale>
          <a:sx n="62" d="100"/>
          <a:sy n="62"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5747" tIns="47873" rIns="95747" bIns="47873" rtlCol="0"/>
          <a:lstStyle>
            <a:lvl1pPr algn="r">
              <a:defRPr sz="1300"/>
            </a:lvl1pPr>
          </a:lstStyle>
          <a:p>
            <a:fld id="{65ABA854-E0A3-4D7E-B774-8D85B8E21861}" type="datetimeFigureOut">
              <a:rPr lang="en-US" smtClean="0"/>
              <a:t>8/16/2020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5747" tIns="47873" rIns="95747" bIns="478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5747" tIns="47873" rIns="95747" bIns="47873" rtlCol="0" anchor="b"/>
          <a:lstStyle>
            <a:lvl1pPr algn="r">
              <a:defRPr sz="1300"/>
            </a:lvl1pPr>
          </a:lstStyle>
          <a:p>
            <a:fld id="{C298EFD1-B9F6-4B6C-AA2D-5637EED101B9}" type="slidenum">
              <a:rPr lang="en-US" smtClean="0"/>
              <a:t>‹#›</a:t>
            </a:fld>
            <a:endParaRPr lang="en-US"/>
          </a:p>
        </p:txBody>
      </p:sp>
    </p:spTree>
    <p:extLst>
      <p:ext uri="{BB962C8B-B14F-4D97-AF65-F5344CB8AC3E}">
        <p14:creationId xmlns:p14="http://schemas.microsoft.com/office/powerpoint/2010/main" val="1545296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Erin Medlar, the owner of Imagination Childcare Academy and I want to welcome you to our program! This presentation is designed to familiarize families with our policies and procedures.   Included in this presentation is specific information about pick-up/ drop-off procedures, attendance expectations, remote learning, assessments and much more.  After the presentation, if you still have questions or concerns please do not hesitate to call me (585-413-3948) or email me (emedlar@rochester.rr.com).  </a:t>
            </a:r>
          </a:p>
        </p:txBody>
      </p:sp>
      <p:sp>
        <p:nvSpPr>
          <p:cNvPr id="4" name="Slide Number Placeholder 3"/>
          <p:cNvSpPr>
            <a:spLocks noGrp="1"/>
          </p:cNvSpPr>
          <p:nvPr>
            <p:ph type="sldNum" sz="quarter" idx="5"/>
          </p:nvPr>
        </p:nvSpPr>
        <p:spPr/>
        <p:txBody>
          <a:bodyPr/>
          <a:lstStyle/>
          <a:p>
            <a:fld id="{C298EFD1-B9F6-4B6C-AA2D-5637EED101B9}" type="slidenum">
              <a:rPr lang="en-US" smtClean="0"/>
              <a:t>1</a:t>
            </a:fld>
            <a:endParaRPr lang="en-US"/>
          </a:p>
        </p:txBody>
      </p:sp>
    </p:spTree>
    <p:extLst>
      <p:ext uri="{BB962C8B-B14F-4D97-AF65-F5344CB8AC3E}">
        <p14:creationId xmlns:p14="http://schemas.microsoft.com/office/powerpoint/2010/main" val="3806457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believe your child may be sick and/or is displaying ANY of the above symptoms, please keep your child home until your child is symptom free for at least 48 hours.  I know that we all have to work and we have things to do, but the responsibility to keep everyone healthy is all of ours and can only be done with everyone working together. Please be courteous of others and do send your child to school if he/she is not feeling well.  </a:t>
            </a:r>
          </a:p>
        </p:txBody>
      </p:sp>
      <p:sp>
        <p:nvSpPr>
          <p:cNvPr id="4" name="Slide Number Placeholder 3"/>
          <p:cNvSpPr>
            <a:spLocks noGrp="1"/>
          </p:cNvSpPr>
          <p:nvPr>
            <p:ph type="sldNum" sz="quarter" idx="5"/>
          </p:nvPr>
        </p:nvSpPr>
        <p:spPr/>
        <p:txBody>
          <a:bodyPr/>
          <a:lstStyle/>
          <a:p>
            <a:fld id="{C298EFD1-B9F6-4B6C-AA2D-5637EED101B9}" type="slidenum">
              <a:rPr lang="en-US" smtClean="0"/>
              <a:t>10</a:t>
            </a:fld>
            <a:endParaRPr lang="en-US"/>
          </a:p>
        </p:txBody>
      </p:sp>
    </p:spTree>
    <p:extLst>
      <p:ext uri="{BB962C8B-B14F-4D97-AF65-F5344CB8AC3E}">
        <p14:creationId xmlns:p14="http://schemas.microsoft.com/office/powerpoint/2010/main" val="402171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several children here with SEVERE food allergies that could cause them to go into anaphylactic shock (stop breathing).  We ask that before brining any food into our facility you make sure it is nut free and peanut free.  I know this is another thing we all have to do, but taking that extra two minutes to read the package could make the difference between life or death.  </a:t>
            </a:r>
          </a:p>
        </p:txBody>
      </p:sp>
      <p:sp>
        <p:nvSpPr>
          <p:cNvPr id="4" name="Slide Number Placeholder 3"/>
          <p:cNvSpPr>
            <a:spLocks noGrp="1"/>
          </p:cNvSpPr>
          <p:nvPr>
            <p:ph type="sldNum" sz="quarter" idx="5"/>
          </p:nvPr>
        </p:nvSpPr>
        <p:spPr/>
        <p:txBody>
          <a:bodyPr/>
          <a:lstStyle/>
          <a:p>
            <a:fld id="{C298EFD1-B9F6-4B6C-AA2D-5637EED101B9}" type="slidenum">
              <a:rPr lang="en-US" smtClean="0"/>
              <a:t>11</a:t>
            </a:fld>
            <a:endParaRPr lang="en-US"/>
          </a:p>
        </p:txBody>
      </p:sp>
    </p:spTree>
    <p:extLst>
      <p:ext uri="{BB962C8B-B14F-4D97-AF65-F5344CB8AC3E}">
        <p14:creationId xmlns:p14="http://schemas.microsoft.com/office/powerpoint/2010/main" val="117784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choosing to participate in this program, please know that daily attendance is required and there is a STRICT attendance policy that will be enforced.  See the policy in this slide. </a:t>
            </a:r>
          </a:p>
        </p:txBody>
      </p:sp>
      <p:sp>
        <p:nvSpPr>
          <p:cNvPr id="4" name="Slide Number Placeholder 3"/>
          <p:cNvSpPr>
            <a:spLocks noGrp="1"/>
          </p:cNvSpPr>
          <p:nvPr>
            <p:ph type="sldNum" sz="quarter" idx="5"/>
          </p:nvPr>
        </p:nvSpPr>
        <p:spPr/>
        <p:txBody>
          <a:bodyPr/>
          <a:lstStyle/>
          <a:p>
            <a:fld id="{C298EFD1-B9F6-4B6C-AA2D-5637EED101B9}" type="slidenum">
              <a:rPr lang="en-US" smtClean="0"/>
              <a:t>12</a:t>
            </a:fld>
            <a:endParaRPr lang="en-US"/>
          </a:p>
        </p:txBody>
      </p:sp>
    </p:spTree>
    <p:extLst>
      <p:ext uri="{BB962C8B-B14F-4D97-AF65-F5344CB8AC3E}">
        <p14:creationId xmlns:p14="http://schemas.microsoft.com/office/powerpoint/2010/main" val="1770933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participation is required in remote learning as well.  You will be expected to help your child navigate through the Seesaw app and to understand the expectations of the assignments.  All assignments will have step by step instructions with pictures so it should be easy to navigate.  If you have ANY questions please do not hesitant to reach out to your child’s teacher.  Though your child will need help getting started, the works needs to be your child's </a:t>
            </a:r>
            <a:r>
              <a:rPr lang="en-US" dirty="0">
                <a:sym typeface="Wingdings" panose="05000000000000000000" pitchFamily="2" charset="2"/>
              </a:rPr>
              <a:t>  We do understand that many parents are working and that is why we have made these activities available so you can complete them at any time of the day that is convenient for you.  However, if you feel like is not going to be feasible please reach out to me immediately via email or phone.  We do have full day in-person instruction available for an additional cost.  </a:t>
            </a:r>
            <a:endParaRPr lang="en-US" dirty="0"/>
          </a:p>
        </p:txBody>
      </p:sp>
      <p:sp>
        <p:nvSpPr>
          <p:cNvPr id="4" name="Slide Number Placeholder 3"/>
          <p:cNvSpPr>
            <a:spLocks noGrp="1"/>
          </p:cNvSpPr>
          <p:nvPr>
            <p:ph type="sldNum" sz="quarter" idx="5"/>
          </p:nvPr>
        </p:nvSpPr>
        <p:spPr/>
        <p:txBody>
          <a:bodyPr/>
          <a:lstStyle/>
          <a:p>
            <a:fld id="{C298EFD1-B9F6-4B6C-AA2D-5637EED101B9}" type="slidenum">
              <a:rPr lang="en-US" smtClean="0"/>
              <a:t>13</a:t>
            </a:fld>
            <a:endParaRPr lang="en-US"/>
          </a:p>
        </p:txBody>
      </p:sp>
    </p:spTree>
    <p:extLst>
      <p:ext uri="{BB962C8B-B14F-4D97-AF65-F5344CB8AC3E}">
        <p14:creationId xmlns:p14="http://schemas.microsoft.com/office/powerpoint/2010/main" val="2273672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your packets in the mail, please complete them and bring them into school on your child’s first day.  Also, the week of September 8</a:t>
            </a:r>
            <a:r>
              <a:rPr lang="en-US" baseline="30000" dirty="0"/>
              <a:t>th</a:t>
            </a:r>
            <a:r>
              <a:rPr lang="en-US" dirty="0"/>
              <a:t> we will be closed.  However, we are allowing families to sign up for a time to come in with your child to see the classroom, meet your child’s teacher and drop your child’s belongings off.  Just give us a call and we will set that up with you.  We can’t wait to get to know you and get this school year started </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C298EFD1-B9F6-4B6C-AA2D-5637EED101B9}" type="slidenum">
              <a:rPr lang="en-US" smtClean="0"/>
              <a:t>14</a:t>
            </a:fld>
            <a:endParaRPr lang="en-US"/>
          </a:p>
        </p:txBody>
      </p:sp>
    </p:spTree>
    <p:extLst>
      <p:ext uri="{BB962C8B-B14F-4D97-AF65-F5344CB8AC3E}">
        <p14:creationId xmlns:p14="http://schemas.microsoft.com/office/powerpoint/2010/main" val="297992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everything we do and every decision we make is our mission: We are committed to ensuring every child thrives!  We understand that every child is unique and has different strengths and needs.  We tailor our program to each child specifically to target those strengths and needs.  Building relationships with our students and their families is our number one priority; it is those relationships that build the strong foundation for children’s future success.  </a:t>
            </a:r>
          </a:p>
        </p:txBody>
      </p:sp>
      <p:sp>
        <p:nvSpPr>
          <p:cNvPr id="4" name="Slide Number Placeholder 3"/>
          <p:cNvSpPr>
            <a:spLocks noGrp="1"/>
          </p:cNvSpPr>
          <p:nvPr>
            <p:ph type="sldNum" sz="quarter" idx="5"/>
          </p:nvPr>
        </p:nvSpPr>
        <p:spPr/>
        <p:txBody>
          <a:bodyPr/>
          <a:lstStyle/>
          <a:p>
            <a:fld id="{C298EFD1-B9F6-4B6C-AA2D-5637EED101B9}" type="slidenum">
              <a:rPr lang="en-US" smtClean="0"/>
              <a:t>2</a:t>
            </a:fld>
            <a:endParaRPr lang="en-US"/>
          </a:p>
        </p:txBody>
      </p:sp>
    </p:spTree>
    <p:extLst>
      <p:ext uri="{BB962C8B-B14F-4D97-AF65-F5344CB8AC3E}">
        <p14:creationId xmlns:p14="http://schemas.microsoft.com/office/powerpoint/2010/main" val="11953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separate programs here at Imaginations.  We have UPK classrooms that are paid for by Gates-Chili School District.  That program runs Monday-Friday from 9:30am-2:30pm.  That program is a lottery program and specifically for Gates-Chili residents.  Our other program is paid for by parents and is flexible scheduling.  On our parent pay side, we are open from 7am-6pm Monday through Friday and parents can choose whether they want their child to attend for the full day or just half a day.  They can also choose how many days a week they would like their child to attend and which days they would like their child to attend.  We have a private PreK program that is run similar to the UPK programs.  The only difference is parents pay for that program.  We also have three Junior PreK classrooms for children ages 2 ½ through 4.   We have a school age before and after care program and we offer wrap around services for our UPK families who might need care before and after the UPK program.  </a:t>
            </a:r>
          </a:p>
        </p:txBody>
      </p:sp>
      <p:sp>
        <p:nvSpPr>
          <p:cNvPr id="4" name="Slide Number Placeholder 3"/>
          <p:cNvSpPr>
            <a:spLocks noGrp="1"/>
          </p:cNvSpPr>
          <p:nvPr>
            <p:ph type="sldNum" sz="quarter" idx="5"/>
          </p:nvPr>
        </p:nvSpPr>
        <p:spPr/>
        <p:txBody>
          <a:bodyPr/>
          <a:lstStyle/>
          <a:p>
            <a:fld id="{C298EFD1-B9F6-4B6C-AA2D-5637EED101B9}" type="slidenum">
              <a:rPr lang="en-US" smtClean="0"/>
              <a:t>3</a:t>
            </a:fld>
            <a:endParaRPr lang="en-US"/>
          </a:p>
        </p:txBody>
      </p:sp>
    </p:spTree>
    <p:extLst>
      <p:ext uri="{BB962C8B-B14F-4D97-AF65-F5344CB8AC3E}">
        <p14:creationId xmlns:p14="http://schemas.microsoft.com/office/powerpoint/2010/main" val="2851098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the way the hybrid model works and what days your child will be coming to school and what days they will be learning from home.  All children will be learning from home on Wednesday.  If you need full day care, please call me immediately to register your child.  </a:t>
            </a:r>
          </a:p>
        </p:txBody>
      </p:sp>
      <p:sp>
        <p:nvSpPr>
          <p:cNvPr id="4" name="Slide Number Placeholder 3"/>
          <p:cNvSpPr>
            <a:spLocks noGrp="1"/>
          </p:cNvSpPr>
          <p:nvPr>
            <p:ph type="sldNum" sz="quarter" idx="5"/>
          </p:nvPr>
        </p:nvSpPr>
        <p:spPr/>
        <p:txBody>
          <a:bodyPr/>
          <a:lstStyle/>
          <a:p>
            <a:fld id="{C298EFD1-B9F6-4B6C-AA2D-5637EED101B9}" type="slidenum">
              <a:rPr lang="en-US" smtClean="0"/>
              <a:t>4</a:t>
            </a:fld>
            <a:endParaRPr lang="en-US"/>
          </a:p>
        </p:txBody>
      </p:sp>
    </p:spTree>
    <p:extLst>
      <p:ext uri="{BB962C8B-B14F-4D97-AF65-F5344CB8AC3E}">
        <p14:creationId xmlns:p14="http://schemas.microsoft.com/office/powerpoint/2010/main" val="425972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 moment to read the above pick-up and drop-off procedures!  We are requiring parents to wear masks at all times when they are in the building.  We are asking that only one parent/caregiver brings the child into school and picks up the child from school each day.  Please adhere to the 6 foot distance rule when in the building.  Thankyou in advance for complying with these new safety rules.  </a:t>
            </a:r>
          </a:p>
        </p:txBody>
      </p:sp>
      <p:sp>
        <p:nvSpPr>
          <p:cNvPr id="4" name="Slide Number Placeholder 3"/>
          <p:cNvSpPr>
            <a:spLocks noGrp="1"/>
          </p:cNvSpPr>
          <p:nvPr>
            <p:ph type="sldNum" sz="quarter" idx="5"/>
          </p:nvPr>
        </p:nvSpPr>
        <p:spPr/>
        <p:txBody>
          <a:bodyPr/>
          <a:lstStyle/>
          <a:p>
            <a:fld id="{C298EFD1-B9F6-4B6C-AA2D-5637EED101B9}" type="slidenum">
              <a:rPr lang="en-US" smtClean="0"/>
              <a:t>5</a:t>
            </a:fld>
            <a:endParaRPr lang="en-US"/>
          </a:p>
        </p:txBody>
      </p:sp>
    </p:spTree>
    <p:extLst>
      <p:ext uri="{BB962C8B-B14F-4D97-AF65-F5344CB8AC3E}">
        <p14:creationId xmlns:p14="http://schemas.microsoft.com/office/powerpoint/2010/main" val="190779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will help you identify what door to go to in order to drop your child off in the morning.  If you utilize our morning and/or pm care program, you will use the front door and go directly to your child’s classroom.  </a:t>
            </a:r>
          </a:p>
        </p:txBody>
      </p:sp>
      <p:sp>
        <p:nvSpPr>
          <p:cNvPr id="4" name="Slide Number Placeholder 3"/>
          <p:cNvSpPr>
            <a:spLocks noGrp="1"/>
          </p:cNvSpPr>
          <p:nvPr>
            <p:ph type="sldNum" sz="quarter" idx="5"/>
          </p:nvPr>
        </p:nvSpPr>
        <p:spPr/>
        <p:txBody>
          <a:bodyPr/>
          <a:lstStyle/>
          <a:p>
            <a:fld id="{C298EFD1-B9F6-4B6C-AA2D-5637EED101B9}" type="slidenum">
              <a:rPr lang="en-US" smtClean="0"/>
              <a:t>6</a:t>
            </a:fld>
            <a:endParaRPr lang="en-US"/>
          </a:p>
        </p:txBody>
      </p:sp>
    </p:spTree>
    <p:extLst>
      <p:ext uri="{BB962C8B-B14F-4D97-AF65-F5344CB8AC3E}">
        <p14:creationId xmlns:p14="http://schemas.microsoft.com/office/powerpoint/2010/main" val="61357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r>
              <a:rPr lang="en-US" dirty="0"/>
              <a:t>This chart will help you identify what door to go to in order to pick up your child in the afternoon.  If you utilize our morning and/or pm care program, you will use the front door and go directly to your child’s classroom.  Please note THERE IS NO ONE IN THE CLASSROOM TO SUPERVISE YOUR CHILD AFTER 2:30pm.  Please make sure to arrive on time or even a couple of minutes early to be on the safe side!  </a:t>
            </a:r>
          </a:p>
          <a:p>
            <a:endParaRPr lang="en-US" dirty="0"/>
          </a:p>
        </p:txBody>
      </p:sp>
      <p:sp>
        <p:nvSpPr>
          <p:cNvPr id="4" name="Slide Number Placeholder 3"/>
          <p:cNvSpPr>
            <a:spLocks noGrp="1"/>
          </p:cNvSpPr>
          <p:nvPr>
            <p:ph type="sldNum" sz="quarter" idx="5"/>
          </p:nvPr>
        </p:nvSpPr>
        <p:spPr/>
        <p:txBody>
          <a:bodyPr/>
          <a:lstStyle/>
          <a:p>
            <a:fld id="{C298EFD1-B9F6-4B6C-AA2D-5637EED101B9}" type="slidenum">
              <a:rPr lang="en-US" smtClean="0"/>
              <a:t>7</a:t>
            </a:fld>
            <a:endParaRPr lang="en-US"/>
          </a:p>
        </p:txBody>
      </p:sp>
    </p:spTree>
    <p:extLst>
      <p:ext uri="{BB962C8B-B14F-4D97-AF65-F5344CB8AC3E}">
        <p14:creationId xmlns:p14="http://schemas.microsoft.com/office/powerpoint/2010/main" val="298316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purchasing lunch from the school nutrition program you will have the opportunity to do so or you can send your child in with a nut free/peanut free lunch.  In order to prepare the lunches every day,  the school must have the lunch choices ahead of time.  So we ask families to fill out the entire month so that the nutrition program can easily know how many children will be ordering.  We do not accept payments at Imagination Childcare Academy for the Nutrition program.  All payments must be made on-line, through the Gates Nutrition program.  </a:t>
            </a:r>
          </a:p>
        </p:txBody>
      </p:sp>
      <p:sp>
        <p:nvSpPr>
          <p:cNvPr id="4" name="Slide Number Placeholder 3"/>
          <p:cNvSpPr>
            <a:spLocks noGrp="1"/>
          </p:cNvSpPr>
          <p:nvPr>
            <p:ph type="sldNum" sz="quarter" idx="5"/>
          </p:nvPr>
        </p:nvSpPr>
        <p:spPr/>
        <p:txBody>
          <a:bodyPr/>
          <a:lstStyle/>
          <a:p>
            <a:fld id="{C298EFD1-B9F6-4B6C-AA2D-5637EED101B9}" type="slidenum">
              <a:rPr lang="en-US" smtClean="0"/>
              <a:t>8</a:t>
            </a:fld>
            <a:endParaRPr lang="en-US"/>
          </a:p>
        </p:txBody>
      </p:sp>
    </p:spTree>
    <p:extLst>
      <p:ext uri="{BB962C8B-B14F-4D97-AF65-F5344CB8AC3E}">
        <p14:creationId xmlns:p14="http://schemas.microsoft.com/office/powerpoint/2010/main" val="23366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remained open through this entire pandemic and continue to follow these guidelines.  Please read this slide carefully and be sure to abide by these procedures at all times.  </a:t>
            </a:r>
          </a:p>
        </p:txBody>
      </p:sp>
      <p:sp>
        <p:nvSpPr>
          <p:cNvPr id="4" name="Slide Number Placeholder 3"/>
          <p:cNvSpPr>
            <a:spLocks noGrp="1"/>
          </p:cNvSpPr>
          <p:nvPr>
            <p:ph type="sldNum" sz="quarter" idx="5"/>
          </p:nvPr>
        </p:nvSpPr>
        <p:spPr/>
        <p:txBody>
          <a:bodyPr/>
          <a:lstStyle/>
          <a:p>
            <a:fld id="{C298EFD1-B9F6-4B6C-AA2D-5637EED101B9}" type="slidenum">
              <a:rPr lang="en-US" smtClean="0"/>
              <a:t>9</a:t>
            </a:fld>
            <a:endParaRPr lang="en-US"/>
          </a:p>
        </p:txBody>
      </p:sp>
    </p:spTree>
    <p:extLst>
      <p:ext uri="{BB962C8B-B14F-4D97-AF65-F5344CB8AC3E}">
        <p14:creationId xmlns:p14="http://schemas.microsoft.com/office/powerpoint/2010/main" val="1228962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829E8-D63B-47AF-BD4E-EE0DD55EE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7CE8A2-3715-4A0D-AF41-700C73F926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4FEDD7-8F24-42CF-875A-0500763DB550}"/>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5" name="Footer Placeholder 4">
            <a:extLst>
              <a:ext uri="{FF2B5EF4-FFF2-40B4-BE49-F238E27FC236}">
                <a16:creationId xmlns:a16="http://schemas.microsoft.com/office/drawing/2014/main" id="{F390F71D-6B79-440E-802B-0639CAD46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0653B-60E4-44E7-A9F3-97633EB5C546}"/>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255899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804E-68EB-46F1-A011-834085A319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9A7E8D-3D0C-4602-B0FD-26C17EFD00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558AE-EAF3-4C24-BB37-F42208DB9FBA}"/>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5" name="Footer Placeholder 4">
            <a:extLst>
              <a:ext uri="{FF2B5EF4-FFF2-40B4-BE49-F238E27FC236}">
                <a16:creationId xmlns:a16="http://schemas.microsoft.com/office/drawing/2014/main" id="{76568DBA-F282-451B-835D-9A781B2F4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D2059-F7C3-4D27-BD56-732AC6ED30A7}"/>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1867659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B00E1-F9FB-4BC4-AD82-D7D4D5751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F9E81-54A4-40D4-9F6D-57E32F333D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CA218-CF7E-44E0-BD0E-B51377500D0B}"/>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5" name="Footer Placeholder 4">
            <a:extLst>
              <a:ext uri="{FF2B5EF4-FFF2-40B4-BE49-F238E27FC236}">
                <a16:creationId xmlns:a16="http://schemas.microsoft.com/office/drawing/2014/main" id="{DC4E3E1A-F2F7-4D01-9FF1-2BE2A2621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C60BB-7795-496C-8197-72742F44221B}"/>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934628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4F0F-533B-42DC-9FFC-5BCF86C10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384369-2CDC-42AD-B68F-392FDB639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B4E6C-0398-4D14-8389-955E679AE60F}"/>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5" name="Footer Placeholder 4">
            <a:extLst>
              <a:ext uri="{FF2B5EF4-FFF2-40B4-BE49-F238E27FC236}">
                <a16:creationId xmlns:a16="http://schemas.microsoft.com/office/drawing/2014/main" id="{1C833CF6-583C-4AAA-B68C-38BD2BD57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4DBD3-0F7D-48B4-89A8-2EF4BD6B012D}"/>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3795369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C449-4441-44A1-BC4D-98AFADF3C5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6646F0-2EE7-479B-8340-8414F97494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6F845-B395-4FF3-8041-605FCA7EA0F9}"/>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5" name="Footer Placeholder 4">
            <a:extLst>
              <a:ext uri="{FF2B5EF4-FFF2-40B4-BE49-F238E27FC236}">
                <a16:creationId xmlns:a16="http://schemas.microsoft.com/office/drawing/2014/main" id="{D3692BEE-40B2-48C6-8057-5A5ACDF58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289A-9E34-467E-A5D8-C9A71EF6905C}"/>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3089982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1FFC-0004-4563-9AB3-F95933F04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8E137-ED5A-474A-B25E-4DECBB8116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943E37-2AE9-4F6A-9005-6CB9A7AFEB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81E7F5-9D0D-4824-B697-FBAE80A92599}"/>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6" name="Footer Placeholder 5">
            <a:extLst>
              <a:ext uri="{FF2B5EF4-FFF2-40B4-BE49-F238E27FC236}">
                <a16:creationId xmlns:a16="http://schemas.microsoft.com/office/drawing/2014/main" id="{89195F88-B13C-4BC0-8198-B82D03A56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27061-62B1-4D3B-BA7A-7CF31EF1B7E9}"/>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485856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3501-E7ED-4FF3-86D8-20822CE713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02D582-C40A-49F7-AA33-3742F1A83E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784F3E-D371-41D3-B72D-D3802D7B9A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ED9FC-9379-4505-A307-E9B65E0F3E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C6D6BB-5446-426E-8287-E80A99DFEA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63ABF6-89F0-4EB0-AA96-4D98DA8777FD}"/>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8" name="Footer Placeholder 7">
            <a:extLst>
              <a:ext uri="{FF2B5EF4-FFF2-40B4-BE49-F238E27FC236}">
                <a16:creationId xmlns:a16="http://schemas.microsoft.com/office/drawing/2014/main" id="{FE1FD018-C5F9-422F-9604-3C42D2E3DF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5EF68B-AC41-4EAF-BFD6-2A53A0AC5A6D}"/>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167394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0A92-C2B3-4CAE-BB66-C849F803DD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F2A22B-1E2C-49A8-BC2B-307789AB655B}"/>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4" name="Footer Placeholder 3">
            <a:extLst>
              <a:ext uri="{FF2B5EF4-FFF2-40B4-BE49-F238E27FC236}">
                <a16:creationId xmlns:a16="http://schemas.microsoft.com/office/drawing/2014/main" id="{28B2F0B6-B58B-4ADC-BF98-B39B6F4CDC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884800-C1AA-4BF2-B41B-EFADC29C011B}"/>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1882586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21D7EF-F9B6-445B-9ABC-964DC174B6D9}"/>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3" name="Footer Placeholder 2">
            <a:extLst>
              <a:ext uri="{FF2B5EF4-FFF2-40B4-BE49-F238E27FC236}">
                <a16:creationId xmlns:a16="http://schemas.microsoft.com/office/drawing/2014/main" id="{0462538E-1006-4B9D-8266-C8443BB639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CFA9C1-A719-4201-8751-81065E45BA3A}"/>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2265168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C57D-08C7-4BAE-B4B0-0B934DD7A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85B43F-7813-4C84-BC1D-F872A52693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A2C68-6075-4FFE-AD82-DAE8EA83A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E3C8F7-CCFB-4141-B56A-6328687F2EEE}"/>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6" name="Footer Placeholder 5">
            <a:extLst>
              <a:ext uri="{FF2B5EF4-FFF2-40B4-BE49-F238E27FC236}">
                <a16:creationId xmlns:a16="http://schemas.microsoft.com/office/drawing/2014/main" id="{BBBAE2CB-D9AB-43D4-BE8D-B40B482BC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F6552-8205-487A-AFCF-CA41AFC48A50}"/>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759179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83FAC-BAF4-4E41-A142-4C3F818CA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3A1683-822E-4C1B-B945-717046279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BBA6C-C8C3-4CC3-A4D5-26D8B290E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55330-3581-4F7C-A49B-F22B39CACF58}"/>
              </a:ext>
            </a:extLst>
          </p:cNvPr>
          <p:cNvSpPr>
            <a:spLocks noGrp="1"/>
          </p:cNvSpPr>
          <p:nvPr>
            <p:ph type="dt" sz="half" idx="10"/>
          </p:nvPr>
        </p:nvSpPr>
        <p:spPr/>
        <p:txBody>
          <a:bodyPr/>
          <a:lstStyle/>
          <a:p>
            <a:fld id="{CF1FB2E4-9E07-4898-AC84-C3882D8391B3}" type="datetimeFigureOut">
              <a:rPr lang="en-US" smtClean="0"/>
              <a:t>8/16/2020</a:t>
            </a:fld>
            <a:endParaRPr lang="en-US"/>
          </a:p>
        </p:txBody>
      </p:sp>
      <p:sp>
        <p:nvSpPr>
          <p:cNvPr id="6" name="Footer Placeholder 5">
            <a:extLst>
              <a:ext uri="{FF2B5EF4-FFF2-40B4-BE49-F238E27FC236}">
                <a16:creationId xmlns:a16="http://schemas.microsoft.com/office/drawing/2014/main" id="{6C3EF7E2-C4DF-4125-8213-C24AD5FA4E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DAD1C0-1AF9-425F-ABB5-FA3AFA2C464D}"/>
              </a:ext>
            </a:extLst>
          </p:cNvPr>
          <p:cNvSpPr>
            <a:spLocks noGrp="1"/>
          </p:cNvSpPr>
          <p:nvPr>
            <p:ph type="sldNum" sz="quarter" idx="12"/>
          </p:nvPr>
        </p:nvSpPr>
        <p:spPr/>
        <p:txBody>
          <a:bodyPr/>
          <a:lstStyle/>
          <a:p>
            <a:fld id="{708F199C-0D75-4F66-B125-3DE7E0B6EB0A}" type="slidenum">
              <a:rPr lang="en-US" smtClean="0"/>
              <a:t>‹#›</a:t>
            </a:fld>
            <a:endParaRPr lang="en-US"/>
          </a:p>
        </p:txBody>
      </p:sp>
    </p:spTree>
    <p:extLst>
      <p:ext uri="{BB962C8B-B14F-4D97-AF65-F5344CB8AC3E}">
        <p14:creationId xmlns:p14="http://schemas.microsoft.com/office/powerpoint/2010/main" val="3241420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CB186D-503F-4B8A-A02D-DC069A4FC6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42186D-8A78-47EA-AF38-F35C5296B5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E343E-4AA5-41A1-A31F-38F5EAD4B5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FB2E4-9E07-4898-AC84-C3882D8391B3}" type="datetimeFigureOut">
              <a:rPr lang="en-US" smtClean="0"/>
              <a:t>8/16/2020</a:t>
            </a:fld>
            <a:endParaRPr lang="en-US"/>
          </a:p>
        </p:txBody>
      </p:sp>
      <p:sp>
        <p:nvSpPr>
          <p:cNvPr id="5" name="Footer Placeholder 4">
            <a:extLst>
              <a:ext uri="{FF2B5EF4-FFF2-40B4-BE49-F238E27FC236}">
                <a16:creationId xmlns:a16="http://schemas.microsoft.com/office/drawing/2014/main" id="{2D5D98FA-9A1D-4B43-AAFA-08FA0F8425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81E37-F418-41B9-9EBD-446548DD3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F199C-0D75-4F66-B125-3DE7E0B6EB0A}" type="slidenum">
              <a:rPr lang="en-US" smtClean="0"/>
              <a:t>‹#›</a:t>
            </a:fld>
            <a:endParaRPr lang="en-US"/>
          </a:p>
        </p:txBody>
      </p:sp>
    </p:spTree>
    <p:extLst>
      <p:ext uri="{BB962C8B-B14F-4D97-AF65-F5344CB8AC3E}">
        <p14:creationId xmlns:p14="http://schemas.microsoft.com/office/powerpoint/2010/main" val="3826153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audio" Target="../media/media1.m4a"/><Relationship Id="rId7" Type="http://schemas.openxmlformats.org/officeDocument/2006/relationships/notesSlide" Target="../notesSlides/notesSlide1.xm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4a"/><Relationship Id="rId4" Type="http://schemas.microsoft.com/office/2007/relationships/media" Target="../media/media2.m4a"/><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19.m4a"/><Relationship Id="rId7" Type="http://schemas.openxmlformats.org/officeDocument/2006/relationships/notesSlide" Target="../notesSlides/notesSlide10.xml"/><Relationship Id="rId2" Type="http://schemas.microsoft.com/office/2007/relationships/media" Target="../media/media19.m4a"/><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audio" Target="../media/media20.m4a"/><Relationship Id="rId4" Type="http://schemas.microsoft.com/office/2007/relationships/media" Target="../media/media20.m4a"/><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21.m4a"/><Relationship Id="rId7" Type="http://schemas.openxmlformats.org/officeDocument/2006/relationships/notesSlide" Target="../notesSlides/notesSlide11.xml"/><Relationship Id="rId2" Type="http://schemas.microsoft.com/office/2007/relationships/media" Target="../media/media21.m4a"/><Relationship Id="rId1" Type="http://schemas.openxmlformats.org/officeDocument/2006/relationships/tags" Target="../tags/tag11.xml"/><Relationship Id="rId6" Type="http://schemas.openxmlformats.org/officeDocument/2006/relationships/slideLayout" Target="../slideLayouts/slideLayout1.xml"/><Relationship Id="rId5" Type="http://schemas.openxmlformats.org/officeDocument/2006/relationships/audio" Target="../media/media22.m4a"/><Relationship Id="rId4" Type="http://schemas.microsoft.com/office/2007/relationships/media" Target="../media/media22.m4a"/><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3.m4a"/><Relationship Id="rId7" Type="http://schemas.openxmlformats.org/officeDocument/2006/relationships/notesSlide" Target="../notesSlides/notesSlide12.xml"/><Relationship Id="rId2" Type="http://schemas.microsoft.com/office/2007/relationships/media" Target="../media/media23.m4a"/><Relationship Id="rId1" Type="http://schemas.openxmlformats.org/officeDocument/2006/relationships/tags" Target="../tags/tag12.xml"/><Relationship Id="rId6" Type="http://schemas.openxmlformats.org/officeDocument/2006/relationships/slideLayout" Target="../slideLayouts/slideLayout2.xml"/><Relationship Id="rId5" Type="http://schemas.openxmlformats.org/officeDocument/2006/relationships/audio" Target="../media/media24.m4a"/><Relationship Id="rId4" Type="http://schemas.microsoft.com/office/2007/relationships/media" Target="../media/media24.m4a"/><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25.m4a"/><Relationship Id="rId7" Type="http://schemas.openxmlformats.org/officeDocument/2006/relationships/notesSlide" Target="../notesSlides/notesSlide13.xml"/><Relationship Id="rId2" Type="http://schemas.microsoft.com/office/2007/relationships/media" Target="../media/media25.m4a"/><Relationship Id="rId1" Type="http://schemas.openxmlformats.org/officeDocument/2006/relationships/tags" Target="../tags/tag13.xml"/><Relationship Id="rId6" Type="http://schemas.openxmlformats.org/officeDocument/2006/relationships/slideLayout" Target="../slideLayouts/slideLayout4.xml"/><Relationship Id="rId5" Type="http://schemas.openxmlformats.org/officeDocument/2006/relationships/audio" Target="../media/media26.m4a"/><Relationship Id="rId4" Type="http://schemas.microsoft.com/office/2007/relationships/media" Target="../media/media26.m4a"/><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8.m4a"/><Relationship Id="rId7" Type="http://schemas.openxmlformats.org/officeDocument/2006/relationships/image" Target="../media/image13.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audio" Target="../media/media28.m4a"/></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notesSlide" Target="../notesSlides/notesSlide2.xml"/><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5.m4a"/><Relationship Id="rId7" Type="http://schemas.openxmlformats.org/officeDocument/2006/relationships/notesSlide" Target="../notesSlides/notesSlide3.xml"/><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slideLayout" Target="../slideLayouts/slideLayout5.xml"/><Relationship Id="rId5" Type="http://schemas.openxmlformats.org/officeDocument/2006/relationships/audio" Target="../media/media6.m4a"/><Relationship Id="rId10" Type="http://schemas.openxmlformats.org/officeDocument/2006/relationships/image" Target="../media/image2.png"/><Relationship Id="rId4" Type="http://schemas.microsoft.com/office/2007/relationships/media" Target="../media/media6.m4a"/><Relationship Id="rId9"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notesSlide" Target="../notesSlides/notesSlide4.xml"/><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audio" Target="../media/media8.m4a"/><Relationship Id="rId4" Type="http://schemas.microsoft.com/office/2007/relationships/media" Target="../media/media8.m4a"/><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notesSlide" Target="../notesSlides/notesSlide5.xml"/><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slideLayout" Target="../slideLayouts/slideLayout2.xml"/><Relationship Id="rId5" Type="http://schemas.openxmlformats.org/officeDocument/2006/relationships/audio" Target="../media/media10.m4a"/><Relationship Id="rId4" Type="http://schemas.microsoft.com/office/2007/relationships/media" Target="../media/media10.m4a"/></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notesSlide" Target="../notesSlides/notesSlide6.xml"/><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audio" Target="../media/media12.m4a"/><Relationship Id="rId4" Type="http://schemas.microsoft.com/office/2007/relationships/media" Target="../media/media12.m4a"/></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notesSlide" Target="../notesSlides/notesSlide7.xml"/><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audio" Target="../media/media14.m4a"/><Relationship Id="rId4" Type="http://schemas.microsoft.com/office/2007/relationships/media" Target="../media/media14.m4a"/></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15.m4a"/><Relationship Id="rId7" Type="http://schemas.openxmlformats.org/officeDocument/2006/relationships/notesSlide" Target="../notesSlides/notesSlide8.xml"/><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slideLayout" Target="../slideLayouts/slideLayout2.xml"/><Relationship Id="rId5" Type="http://schemas.openxmlformats.org/officeDocument/2006/relationships/audio" Target="../media/media16.m4a"/><Relationship Id="rId4" Type="http://schemas.microsoft.com/office/2007/relationships/media" Target="../media/media16.m4a"/><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7.m4a"/><Relationship Id="rId7" Type="http://schemas.openxmlformats.org/officeDocument/2006/relationships/notesSlide" Target="../notesSlides/notesSlide9.xml"/><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slideLayout" Target="../slideLayouts/slideLayout5.xml"/><Relationship Id="rId5" Type="http://schemas.openxmlformats.org/officeDocument/2006/relationships/audio" Target="../media/media18.m4a"/><Relationship Id="rId10" Type="http://schemas.openxmlformats.org/officeDocument/2006/relationships/image" Target="../media/image2.png"/><Relationship Id="rId4" Type="http://schemas.microsoft.com/office/2007/relationships/media" Target="../media/media18.m4a"/><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ED40-13A0-492B-AA44-78F85B37AF65}"/>
              </a:ext>
            </a:extLst>
          </p:cNvPr>
          <p:cNvSpPr>
            <a:spLocks noGrp="1"/>
          </p:cNvSpPr>
          <p:nvPr>
            <p:ph type="ctrTitle"/>
          </p:nvPr>
        </p:nvSpPr>
        <p:spPr>
          <a:xfrm>
            <a:off x="877006" y="569913"/>
            <a:ext cx="10747022" cy="2387600"/>
          </a:xfrm>
        </p:spPr>
        <p:txBody>
          <a:bodyPr>
            <a:noAutofit/>
          </a:bodyPr>
          <a:lstStyle/>
          <a:p>
            <a:pPr marL="0" marR="0">
              <a:spcBef>
                <a:spcPts val="0"/>
              </a:spcBef>
              <a:spcAft>
                <a:spcPts val="0"/>
              </a:spcAft>
            </a:pPr>
            <a:r>
              <a:rPr lang="en-US" sz="5400" dirty="0">
                <a:effectLst/>
                <a:latin typeface="Curlz MT" panose="04040404050702020202" pitchFamily="82" charset="0"/>
                <a:ea typeface="Calibri" panose="020F0502020204030204" pitchFamily="34" charset="0"/>
                <a:cs typeface="Times New Roman" panose="02020603050405020304" pitchFamily="18" charset="0"/>
              </a:rPr>
              <a:t>Imagination Childcare Academy, Inc.</a:t>
            </a:r>
            <a:br>
              <a:rPr lang="en-US" sz="5400" dirty="0">
                <a:effectLst/>
                <a:latin typeface="Curlz MT" panose="04040404050702020202" pitchFamily="82" charset="0"/>
                <a:ea typeface="Calibri" panose="020F0502020204030204" pitchFamily="34" charset="0"/>
                <a:cs typeface="Times New Roman" panose="02020603050405020304" pitchFamily="18" charset="0"/>
              </a:rPr>
            </a:br>
            <a:br>
              <a:rPr lang="en-US" sz="5400" dirty="0">
                <a:effectLst/>
                <a:latin typeface="Curlz MT" panose="04040404050702020202" pitchFamily="82" charset="0"/>
                <a:ea typeface="Calibri" panose="020F0502020204030204" pitchFamily="34" charset="0"/>
                <a:cs typeface="Times New Roman" panose="02020603050405020304" pitchFamily="18" charset="0"/>
              </a:rPr>
            </a:br>
            <a:endParaRPr lang="en-US" sz="5400" dirty="0">
              <a:latin typeface="Curlz MT" panose="04040404050702020202" pitchFamily="82" charset="0"/>
            </a:endParaRPr>
          </a:p>
        </p:txBody>
      </p:sp>
      <p:sp>
        <p:nvSpPr>
          <p:cNvPr id="3" name="Subtitle 2">
            <a:extLst>
              <a:ext uri="{FF2B5EF4-FFF2-40B4-BE49-F238E27FC236}">
                <a16:creationId xmlns:a16="http://schemas.microsoft.com/office/drawing/2014/main" id="{1CE05E8C-4C06-4792-A3DF-295EC6CD4F0F}"/>
              </a:ext>
            </a:extLst>
          </p:cNvPr>
          <p:cNvSpPr>
            <a:spLocks noGrp="1"/>
          </p:cNvSpPr>
          <p:nvPr>
            <p:ph type="subTitle" idx="1"/>
          </p:nvPr>
        </p:nvSpPr>
        <p:spPr>
          <a:xfrm>
            <a:off x="1678517" y="1658233"/>
            <a:ext cx="9144000" cy="1655762"/>
          </a:xfrm>
        </p:spPr>
        <p:txBody>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ADDITIONAL UPK PARENT INFORMATION</a:t>
            </a:r>
            <a:endParaRPr lang="en-US" dirty="0"/>
          </a:p>
        </p:txBody>
      </p:sp>
      <p:pic>
        <p:nvPicPr>
          <p:cNvPr id="5" name="Picture 4">
            <a:extLst>
              <a:ext uri="{FF2B5EF4-FFF2-40B4-BE49-F238E27FC236}">
                <a16:creationId xmlns:a16="http://schemas.microsoft.com/office/drawing/2014/main" id="{35E130A8-43E9-4B3E-9132-6D62A38B32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4387" y="2367441"/>
            <a:ext cx="6897511" cy="3747221"/>
          </a:xfrm>
          <a:prstGeom prst="rect">
            <a:avLst/>
          </a:prstGeom>
        </p:spPr>
      </p:pic>
      <p:pic>
        <p:nvPicPr>
          <p:cNvPr id="4" name="Slide One Audio">
            <a:hlinkClick r:id="" action="ppaction://media"/>
            <a:extLst>
              <a:ext uri="{FF2B5EF4-FFF2-40B4-BE49-F238E27FC236}">
                <a16:creationId xmlns:a16="http://schemas.microsoft.com/office/drawing/2014/main" id="{C1B927EF-C6CB-4C5F-822E-D00DA85D11A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33193" y="82550"/>
            <a:ext cx="487363" cy="487363"/>
          </a:xfrm>
          <a:prstGeom prst="rect">
            <a:avLst/>
          </a:prstGeom>
        </p:spPr>
      </p:pic>
      <p:pic>
        <p:nvPicPr>
          <p:cNvPr id="8" name="Audio 7">
            <a:hlinkClick r:id="" action="ppaction://media"/>
            <a:extLst>
              <a:ext uri="{FF2B5EF4-FFF2-40B4-BE49-F238E27FC236}">
                <a16:creationId xmlns:a16="http://schemas.microsoft.com/office/drawing/2014/main" id="{03F60A03-10C0-4F16-B702-95B0040CE9A2}"/>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290146366"/>
      </p:ext>
    </p:extLst>
  </p:cSld>
  <p:clrMapOvr>
    <a:masterClrMapping/>
  </p:clrMapOvr>
  <mc:AlternateContent xmlns:mc="http://schemas.openxmlformats.org/markup-compatibility/2006" xmlns:p14="http://schemas.microsoft.com/office/powerpoint/2010/main">
    <mc:Choice Requires="p14">
      <p:transition spd="slow" p14:dur="2000" advTm="45455"/>
    </mc:Choice>
    <mc:Fallback xmlns="">
      <p:transition spd="slow" advTm="4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870" objId="4"/>
        <p14:stopEvt time="43182" objId="4"/>
        <p14:playEvt time="44078" objId="4"/>
        <p14:stopEvt time="45455"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A1E9-176F-4165-B892-B1A54DADE17D}"/>
              </a:ext>
            </a:extLst>
          </p:cNvPr>
          <p:cNvSpPr>
            <a:spLocks noGrp="1"/>
          </p:cNvSpPr>
          <p:nvPr>
            <p:ph type="title"/>
          </p:nvPr>
        </p:nvSpPr>
        <p:spPr/>
        <p:txBody>
          <a:bodyPr/>
          <a:lstStyle/>
          <a:p>
            <a:r>
              <a:rPr lang="en-US" dirty="0"/>
              <a:t>Health Policy</a:t>
            </a:r>
          </a:p>
        </p:txBody>
      </p:sp>
      <p:sp>
        <p:nvSpPr>
          <p:cNvPr id="3" name="Content Placeholder 2">
            <a:extLst>
              <a:ext uri="{FF2B5EF4-FFF2-40B4-BE49-F238E27FC236}">
                <a16:creationId xmlns:a16="http://schemas.microsoft.com/office/drawing/2014/main" id="{D67130CC-B9B5-4A34-B3F6-5A8FD68251BB}"/>
              </a:ext>
            </a:extLst>
          </p:cNvPr>
          <p:cNvSpPr>
            <a:spLocks noGrp="1"/>
          </p:cNvSpPr>
          <p:nvPr>
            <p:ph idx="1"/>
          </p:nvPr>
        </p:nvSpPr>
        <p:spPr>
          <a:xfrm>
            <a:off x="285750" y="1478844"/>
            <a:ext cx="9391650" cy="5238045"/>
          </a:xfrm>
        </p:spPr>
        <p:txBody>
          <a:bodyPr>
            <a:normAutofit/>
          </a:bodyPr>
          <a:lstStyle/>
          <a:p>
            <a:pPr marL="0" marR="0" indent="0">
              <a:lnSpc>
                <a:spcPct val="107000"/>
              </a:lnSpc>
              <a:spcBef>
                <a:spcPts val="0"/>
              </a:spcBef>
              <a:spcAft>
                <a:spcPts val="8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If my child(ren) or any person within my household show any of the following symptoms, I agree to keep them home for 48 hours or until the child is fever free, without fever reducing medication.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Fever over 100.0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Excessive dry cough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Shortness of breath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Lethargic, overly tired, unusually calm or quiet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Mild respiratory illness/ issues</a:t>
            </a:r>
          </a:p>
          <a:p>
            <a:pPr marL="342900" marR="0" lvl="0" indent="-342900">
              <a:lnSpc>
                <a:spcPct val="107000"/>
              </a:lnSpc>
              <a:spcBef>
                <a:spcPts val="0"/>
              </a:spcBef>
              <a:spcAft>
                <a:spcPts val="0"/>
              </a:spcAft>
              <a:buFont typeface="Symbol" panose="05050102010706020507" pitchFamily="18" charset="2"/>
              <a:buChar char=""/>
            </a:pPr>
            <a:r>
              <a:rPr lang="en-US" sz="1800" i="1" dirty="0">
                <a:latin typeface="Calibri" panose="020F0502020204030204" pitchFamily="34" charset="0"/>
                <a:ea typeface="Calibri" panose="020F0502020204030204" pitchFamily="34" charset="0"/>
                <a:cs typeface="Times New Roman" panose="02020603050405020304" pitchFamily="18" charset="0"/>
              </a:rPr>
              <a:t>Diarrhea and/or vomiting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If my child experiences any of the above symptoms during childcare, I understand that either myself, or a person I have designated as an emergency pick up, will arrive within one hour.  </a:t>
            </a: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Administration may request a physician’s note to return to care.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I agree to inform the program if my child, or any family member, has tests positive for COVID-19 so that the program can take necessary mandated steps.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Your child’s identity remains confidential.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3316" name="Picture 4" descr="Illness Policy - When to Send a Sick Child to School - Montessori ...">
            <a:extLst>
              <a:ext uri="{FF2B5EF4-FFF2-40B4-BE49-F238E27FC236}">
                <a16:creationId xmlns:a16="http://schemas.microsoft.com/office/drawing/2014/main" id="{B138BE1A-4BB7-4DF8-B102-6FF4FEA5E2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7400" y="365125"/>
            <a:ext cx="22288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309F2342-8D80-4FE2-BADF-D47B81E3CE0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85750" y="232928"/>
            <a:ext cx="487363" cy="487363"/>
          </a:xfrm>
          <a:prstGeom prst="rect">
            <a:avLst/>
          </a:prstGeom>
        </p:spPr>
      </p:pic>
      <p:pic>
        <p:nvPicPr>
          <p:cNvPr id="5" name="Audio 4">
            <a:hlinkClick r:id="" action="ppaction://media"/>
            <a:extLst>
              <a:ext uri="{FF2B5EF4-FFF2-40B4-BE49-F238E27FC236}">
                <a16:creationId xmlns:a16="http://schemas.microsoft.com/office/drawing/2014/main" id="{827CEF26-1F42-436B-A976-CF7212B2BF31}"/>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86730420"/>
      </p:ext>
    </p:extLst>
  </p:cSld>
  <p:clrMapOvr>
    <a:masterClrMapping/>
  </p:clrMapOvr>
  <mc:AlternateContent xmlns:mc="http://schemas.openxmlformats.org/markup-compatibility/2006" xmlns:p14="http://schemas.microsoft.com/office/powerpoint/2010/main">
    <mc:Choice Requires="p14">
      <p:transition spd="slow" p14:dur="2000" advClick="0" advTm="28524"/>
    </mc:Choice>
    <mc:Fallback xmlns="">
      <p:transition spd="slow" advClick="0" advTm="28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42" objId="4"/>
        <p14:stopEvt time="27882" objId="4"/>
        <p14:playEvt time="28208" objId="4"/>
        <p14:stopEvt time="28487"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32F1-41A1-4603-A00A-EC27814EC31A}"/>
              </a:ext>
            </a:extLst>
          </p:cNvPr>
          <p:cNvSpPr>
            <a:spLocks noGrp="1"/>
          </p:cNvSpPr>
          <p:nvPr>
            <p:ph type="ctrTitle"/>
          </p:nvPr>
        </p:nvSpPr>
        <p:spPr>
          <a:xfrm>
            <a:off x="1776919" y="262646"/>
            <a:ext cx="10344150" cy="1223963"/>
          </a:xfrm>
        </p:spPr>
        <p:txBody>
          <a:bodyPr/>
          <a:lstStyle/>
          <a:p>
            <a:pPr algn="ctr"/>
            <a:r>
              <a:rPr lang="en-US" b="1" dirty="0">
                <a:latin typeface="Calibri" panose="020F0502020204030204" pitchFamily="34" charset="0"/>
                <a:cs typeface="Calibri" panose="020F0502020204030204" pitchFamily="34" charset="0"/>
              </a:rPr>
              <a:t>Nut Free/Peanut Free Facility </a:t>
            </a:r>
          </a:p>
        </p:txBody>
      </p:sp>
      <p:sp>
        <p:nvSpPr>
          <p:cNvPr id="3" name="Content Placeholder 2">
            <a:extLst>
              <a:ext uri="{FF2B5EF4-FFF2-40B4-BE49-F238E27FC236}">
                <a16:creationId xmlns:a16="http://schemas.microsoft.com/office/drawing/2014/main" id="{6554D90F-A9C4-45E1-B89E-283B865F2065}"/>
              </a:ext>
            </a:extLst>
          </p:cNvPr>
          <p:cNvSpPr>
            <a:spLocks noGrp="1"/>
          </p:cNvSpPr>
          <p:nvPr>
            <p:ph type="subTitle" idx="1"/>
          </p:nvPr>
        </p:nvSpPr>
        <p:spPr>
          <a:xfrm>
            <a:off x="768486" y="2219672"/>
            <a:ext cx="10486417" cy="4455269"/>
          </a:xfrm>
        </p:spPr>
        <p:txBody>
          <a:bodyPr>
            <a:normAutofit/>
          </a:bodyPr>
          <a:lstStyle/>
          <a:p>
            <a:pPr marL="0" marR="0" indent="0">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In order to limit exposure to allergens we:</a:t>
            </a:r>
          </a:p>
          <a:p>
            <a:pPr marL="0" marR="0" indent="0" algn="l">
              <a:spcBef>
                <a:spcPts val="0"/>
              </a:spcBef>
              <a:spcAft>
                <a:spcPts val="0"/>
              </a:spcAft>
              <a:buNone/>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l">
              <a:spcBef>
                <a:spcPts val="0"/>
              </a:spcBef>
              <a:spcAft>
                <a:spcPts val="0"/>
              </a:spcAf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Frequent handwashing</a:t>
            </a:r>
          </a:p>
          <a:p>
            <a:pPr marL="457200" indent="-457200" algn="l">
              <a:spcBef>
                <a:spcPts val="0"/>
              </a:spcBef>
              <a:buFont typeface="Arial" panose="020B0604020202020204" pitchFamily="34" charset="0"/>
              <a:buAutoNum type="arabicPeriod"/>
            </a:pPr>
            <a:r>
              <a:rPr lang="en-US" dirty="0">
                <a:latin typeface="Times New Roman" panose="02020603050405020304" pitchFamily="18" charset="0"/>
                <a:cs typeface="Times New Roman" panose="02020603050405020304" pitchFamily="18" charset="0"/>
              </a:rPr>
              <a:t>A list of children with allergies posted in each classroom, so that all staff are aware.</a:t>
            </a:r>
          </a:p>
          <a:p>
            <a:pPr marL="457200" indent="-457200" algn="l">
              <a:spcBef>
                <a:spcPts val="0"/>
              </a:spcBef>
              <a:buFont typeface="Arial" panose="020B0604020202020204" pitchFamily="34" charset="0"/>
              <a:buAutoNum type="arabicPeriod"/>
            </a:pPr>
            <a:r>
              <a:rPr lang="en-US" dirty="0">
                <a:latin typeface="Times New Roman" panose="02020603050405020304" pitchFamily="18" charset="0"/>
                <a:cs typeface="Times New Roman" panose="02020603050405020304" pitchFamily="18" charset="0"/>
              </a:rPr>
              <a:t>We have emergency plans on file for each child with an allergy.</a:t>
            </a:r>
          </a:p>
          <a:p>
            <a:pPr marL="457200" indent="-457200" algn="l">
              <a:spcBef>
                <a:spcPts val="0"/>
              </a:spcBef>
              <a:buFont typeface="Arial" panose="020B0604020202020204" pitchFamily="34" charset="0"/>
              <a:buAutoNum type="arabicPeriod"/>
            </a:pPr>
            <a:r>
              <a:rPr lang="en-US" dirty="0">
                <a:latin typeface="Times New Roman" panose="02020603050405020304" pitchFamily="18" charset="0"/>
                <a:cs typeface="Times New Roman" panose="02020603050405020304" pitchFamily="18" charset="0"/>
              </a:rPr>
              <a:t>We have a All staff are trained to use epi-pens.</a:t>
            </a:r>
          </a:p>
          <a:p>
            <a:pPr marL="457200" indent="-457200" algn="l">
              <a:spcBef>
                <a:spcPts val="0"/>
              </a:spcBef>
              <a:buFont typeface="Arial" panose="020B0604020202020204" pitchFamily="34" charset="0"/>
              <a:buAutoNum type="arabicPeriod"/>
            </a:pPr>
            <a:r>
              <a:rPr lang="en-US" dirty="0">
                <a:latin typeface="Times New Roman" panose="02020603050405020304" pitchFamily="18" charset="0"/>
                <a:cs typeface="Times New Roman" panose="02020603050405020304" pitchFamily="18" charset="0"/>
              </a:rPr>
              <a:t>We have are a strict nut free/peanut free zone.</a:t>
            </a:r>
            <a:endParaRPr lang="en-US" dirty="0"/>
          </a:p>
          <a:p>
            <a:pPr marL="457200" indent="-457200" algn="l">
              <a:spcBef>
                <a:spcPts val="0"/>
              </a:spcBef>
              <a:buFont typeface="Arial" panose="020B0604020202020204" pitchFamily="34" charset="0"/>
              <a:buAutoNum type="arabicPeriod"/>
            </a:pPr>
            <a:endParaRPr lang="en-US" dirty="0">
              <a:latin typeface="Times New Roman" panose="02020603050405020304" pitchFamily="18" charset="0"/>
              <a:cs typeface="Times New Roman" panose="02020603050405020304" pitchFamily="18" charset="0"/>
            </a:endParaRPr>
          </a:p>
          <a:p>
            <a:pPr marL="457200" indent="-457200" algn="l">
              <a:spcBef>
                <a:spcPts val="0"/>
              </a:spcBef>
              <a:buFont typeface="Arial" panose="020B0604020202020204" pitchFamily="34" charset="0"/>
              <a:buAutoNum type="arabicPeriod"/>
            </a:pPr>
            <a:endParaRPr lang="en-US" dirty="0">
              <a:latin typeface="Times New Roman" panose="02020603050405020304" pitchFamily="18" charset="0"/>
              <a:cs typeface="Times New Roman" panose="02020603050405020304" pitchFamily="18" charset="0"/>
            </a:endParaRPr>
          </a:p>
          <a:p>
            <a:pPr marL="457200" indent="-457200" algn="l">
              <a:spcBef>
                <a:spcPts val="0"/>
              </a:spcBef>
              <a:buFont typeface="Arial" panose="020B0604020202020204" pitchFamily="34" charset="0"/>
              <a:buAutoNum type="arabicPeriod"/>
            </a:pPr>
            <a:endParaRPr lang="en-US" dirty="0">
              <a:latin typeface="Times New Roman" panose="02020603050405020304" pitchFamily="18" charset="0"/>
              <a:cs typeface="Times New Roman" panose="02020603050405020304" pitchFamily="18" charset="0"/>
            </a:endParaRPr>
          </a:p>
          <a:p>
            <a:pPr marL="457200" indent="-457200" algn="l">
              <a:spcBef>
                <a:spcPts val="0"/>
              </a:spcBef>
              <a:buFont typeface="Arial" panose="020B0604020202020204" pitchFamily="34" charset="0"/>
              <a:buAutoNum type="arabicPeriod"/>
            </a:pPr>
            <a:endParaRPr lang="en-US" dirty="0">
              <a:latin typeface="Times New Roman" panose="02020603050405020304" pitchFamily="18" charset="0"/>
              <a:cs typeface="Times New Roman" panose="02020603050405020304" pitchFamily="18" charset="0"/>
            </a:endParaRPr>
          </a:p>
          <a:p>
            <a:pPr marL="457200" marR="0" indent="-457200" algn="l">
              <a:spcBef>
                <a:spcPts val="0"/>
              </a:spcBef>
              <a:spcAft>
                <a:spcPts val="0"/>
              </a:spcAft>
              <a:buAutoNum type="arabicPeriod"/>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New Sesame King Tahini offers Children and Adults a Safe Peanut ...">
            <a:extLst>
              <a:ext uri="{FF2B5EF4-FFF2-40B4-BE49-F238E27FC236}">
                <a16:creationId xmlns:a16="http://schemas.microsoft.com/office/drawing/2014/main" id="{EE2C1C5A-783E-458F-B26F-6B7147D3CF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805" y="4775208"/>
            <a:ext cx="1828272" cy="182014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DAF67CF2-C5AC-4659-AE91-CABAE8C9794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24804" y="387264"/>
            <a:ext cx="487363" cy="487363"/>
          </a:xfrm>
          <a:prstGeom prst="rect">
            <a:avLst/>
          </a:prstGeom>
        </p:spPr>
      </p:pic>
      <p:pic>
        <p:nvPicPr>
          <p:cNvPr id="5" name="Audio 4">
            <a:hlinkClick r:id="" action="ppaction://media"/>
            <a:extLst>
              <a:ext uri="{FF2B5EF4-FFF2-40B4-BE49-F238E27FC236}">
                <a16:creationId xmlns:a16="http://schemas.microsoft.com/office/drawing/2014/main" id="{29F00255-5AE3-4B1C-980C-BB82434FCCF6}"/>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86931214"/>
      </p:ext>
    </p:extLst>
  </p:cSld>
  <p:clrMapOvr>
    <a:masterClrMapping/>
  </p:clrMapOvr>
  <mc:AlternateContent xmlns:mc="http://schemas.openxmlformats.org/markup-compatibility/2006" xmlns:p14="http://schemas.microsoft.com/office/powerpoint/2010/main">
    <mc:Choice Requires="p14">
      <p:transition spd="slow" p14:dur="2000" advClick="0" advTm="26596"/>
    </mc:Choice>
    <mc:Fallback xmlns="">
      <p:transition spd="slow" advClick="0" advTm="2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18" objId="4"/>
        <p14:stopEvt time="25658" objId="4"/>
        <p14:playEvt time="26321" objId="4"/>
        <p14:stopEvt time="26537"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1A48-A1A9-4F72-89D7-FA1EC2F8C248}"/>
              </a:ext>
            </a:extLst>
          </p:cNvPr>
          <p:cNvSpPr>
            <a:spLocks noGrp="1"/>
          </p:cNvSpPr>
          <p:nvPr>
            <p:ph type="title"/>
          </p:nvPr>
        </p:nvSpPr>
        <p:spPr>
          <a:xfrm>
            <a:off x="1519334" y="303888"/>
            <a:ext cx="10515600" cy="1325563"/>
          </a:xfrm>
        </p:spPr>
        <p:txBody>
          <a:bodyPr/>
          <a:lstStyle/>
          <a:p>
            <a:r>
              <a:rPr lang="en-US" dirty="0">
                <a:latin typeface="Times New Roman" panose="02020603050405020304" pitchFamily="18" charset="0"/>
                <a:cs typeface="Times New Roman" panose="02020603050405020304" pitchFamily="18" charset="0"/>
              </a:rPr>
              <a:t>Attendance Policy</a:t>
            </a:r>
          </a:p>
        </p:txBody>
      </p:sp>
      <p:sp>
        <p:nvSpPr>
          <p:cNvPr id="3" name="Content Placeholder 2">
            <a:extLst>
              <a:ext uri="{FF2B5EF4-FFF2-40B4-BE49-F238E27FC236}">
                <a16:creationId xmlns:a16="http://schemas.microsoft.com/office/drawing/2014/main" id="{70E44E87-4B10-41C5-95C7-7FA1B3F065BF}"/>
              </a:ext>
            </a:extLst>
          </p:cNvPr>
          <p:cNvSpPr>
            <a:spLocks noGrp="1"/>
          </p:cNvSpPr>
          <p:nvPr>
            <p:ph idx="1"/>
          </p:nvPr>
        </p:nvSpPr>
        <p:spPr>
          <a:xfrm>
            <a:off x="214009" y="2142247"/>
            <a:ext cx="11498094" cy="4613274"/>
          </a:xfrm>
        </p:spPr>
        <p:txBody>
          <a:bodyPr>
            <a:normAutofit fontScale="62500" lnSpcReduction="20000"/>
          </a:bodyPr>
          <a:lstStyle/>
          <a:p>
            <a:pPr marL="0" marR="0" lvl="0" indent="0" algn="just">
              <a:lnSpc>
                <a:spcPct val="115000"/>
              </a:lnSpc>
              <a:spcBef>
                <a:spcPts val="0"/>
              </a:spcBef>
              <a:spcAft>
                <a:spcPts val="0"/>
              </a:spcAft>
              <a:buNone/>
            </a:pPr>
            <a:r>
              <a:rPr lang="en-US" sz="2600" spc="-15"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All UPK classes are in session five days per week, Monday through Friday, in accordance with the Gates Chili Central School District calendar from 9:30am-2:30pm. </a:t>
            </a:r>
          </a:p>
          <a:p>
            <a:pPr marL="0" marR="0" lvl="0" indent="0" algn="just">
              <a:lnSpc>
                <a:spcPct val="115000"/>
              </a:lnSpc>
              <a:spcBef>
                <a:spcPts val="0"/>
              </a:spcBef>
              <a:spcAft>
                <a:spcPts val="0"/>
              </a:spcAft>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2600" spc="-15"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Daily student attendance is expected.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2600" spc="-15"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If your child is absent due to illness, a written note is required upon his/her return.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2600" spc="-15"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Excessive absences from school have a negative impact on student learning.  In addition, there is high demand for this publicly-funded program within our community.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15000"/>
              </a:lnSpc>
              <a:spcBef>
                <a:spcPts val="0"/>
              </a:spcBef>
              <a:spcAft>
                <a:spcPts val="0"/>
              </a:spcAft>
              <a:buNone/>
            </a:pPr>
            <a:endParaRPr lang="en-US" sz="2600" spc="-15"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a:lnSpc>
                <a:spcPct val="115000"/>
              </a:lnSpc>
              <a:spcBef>
                <a:spcPts val="0"/>
              </a:spcBef>
              <a:spcAft>
                <a:spcPts val="0"/>
              </a:spcAft>
              <a:buNone/>
            </a:pPr>
            <a:r>
              <a:rPr lang="en-US" sz="2600" spc="-15"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To support development of positive school attendance patterns: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spcBef>
                <a:spcPts val="0"/>
              </a:spcBef>
              <a:spcAft>
                <a:spcPts val="0"/>
              </a:spcAft>
            </a:pPr>
            <a:r>
              <a:rPr lang="en-US" sz="2600" dirty="0">
                <a:effectLst/>
                <a:latin typeface="Times New Roman" panose="02020603050405020304" pitchFamily="18" charset="0"/>
                <a:ea typeface="Calibri" panose="020F0502020204030204" pitchFamily="34" charset="0"/>
              </a:rPr>
              <a:t>Parents / guardians of any student who has 5 or more absences will be contacted by the classroom teacher to discuss reasons for absence and impact on learning. </a:t>
            </a:r>
            <a:endParaRPr lang="en-US" sz="2600" dirty="0">
              <a:effectLst/>
            </a:endParaRPr>
          </a:p>
          <a:p>
            <a:pPr algn="just">
              <a:spcBef>
                <a:spcPts val="0"/>
              </a:spcBef>
            </a:pPr>
            <a:r>
              <a:rPr lang="en-US" sz="2600" dirty="0">
                <a:effectLst/>
                <a:latin typeface="Times New Roman" panose="02020603050405020304" pitchFamily="18" charset="0"/>
                <a:ea typeface="Calibri" panose="020F0502020204030204" pitchFamily="34" charset="0"/>
              </a:rPr>
              <a:t>Parents / guardians of any student who has 10 or more absences will be contacted by the program supervisor to discuss reasons for absence and impact on learning. </a:t>
            </a:r>
            <a:endParaRPr lang="en-US" sz="2600" dirty="0">
              <a:effectLst/>
            </a:endParaRPr>
          </a:p>
          <a:p>
            <a:pPr algn="just">
              <a:spcBef>
                <a:spcPts val="0"/>
              </a:spcBef>
            </a:pPr>
            <a:r>
              <a:rPr lang="en-US" sz="2600" dirty="0">
                <a:effectLst/>
                <a:latin typeface="Times New Roman" panose="02020603050405020304" pitchFamily="18" charset="0"/>
                <a:ea typeface="Calibri" panose="020F0502020204030204" pitchFamily="34" charset="0"/>
              </a:rPr>
              <a:t>Parents / guardians of any student who has 12 or more absences will be required to attend a conference with the building administrator and program supervisor.  Conditions for continued participation will be discussed and documented for the family and student file.  </a:t>
            </a:r>
            <a:endParaRPr lang="en-US" sz="2600" dirty="0">
              <a:effectLst/>
            </a:endParaRPr>
          </a:p>
          <a:p>
            <a:pPr lvl="0" algn="just">
              <a:spcBef>
                <a:spcPts val="0"/>
              </a:spcBef>
              <a:spcAft>
                <a:spcPts val="0"/>
              </a:spcAft>
            </a:pPr>
            <a:r>
              <a:rPr lang="en-US" sz="2600" dirty="0">
                <a:effectLst/>
                <a:latin typeface="Times New Roman" panose="02020603050405020304" pitchFamily="18" charset="0"/>
                <a:ea typeface="Calibri" panose="020F0502020204030204" pitchFamily="34" charset="0"/>
              </a:rPr>
              <a:t>Parents / guardians of any student with an excessive pattern of absences that does not improve with the steps listed above will be notified that their child can no longer participate in the program.  The available seat will be filled by a student on our waiting list.  </a:t>
            </a:r>
            <a:endParaRPr lang="en-US" sz="2600" dirty="0">
              <a:effectLst/>
            </a:endParaRPr>
          </a:p>
          <a:p>
            <a:endParaRPr lang="en-US" dirty="0"/>
          </a:p>
        </p:txBody>
      </p:sp>
      <p:pic>
        <p:nvPicPr>
          <p:cNvPr id="6" name="Picture 5">
            <a:extLst>
              <a:ext uri="{FF2B5EF4-FFF2-40B4-BE49-F238E27FC236}">
                <a16:creationId xmlns:a16="http://schemas.microsoft.com/office/drawing/2014/main" id="{6655861F-3A2B-4B38-85D1-20A63EE787F6}"/>
              </a:ext>
            </a:extLst>
          </p:cNvPr>
          <p:cNvPicPr>
            <a:picLocks noChangeAspect="1"/>
          </p:cNvPicPr>
          <p:nvPr/>
        </p:nvPicPr>
        <p:blipFill>
          <a:blip r:embed="rId8"/>
          <a:stretch>
            <a:fillRect/>
          </a:stretch>
        </p:blipFill>
        <p:spPr>
          <a:xfrm>
            <a:off x="7811311" y="102479"/>
            <a:ext cx="3456764" cy="1728382"/>
          </a:xfrm>
          <a:prstGeom prst="rect">
            <a:avLst/>
          </a:prstGeom>
        </p:spPr>
      </p:pic>
      <p:pic>
        <p:nvPicPr>
          <p:cNvPr id="4" name="Recorded Sound">
            <a:hlinkClick r:id="" action="ppaction://media"/>
            <a:extLst>
              <a:ext uri="{FF2B5EF4-FFF2-40B4-BE49-F238E27FC236}">
                <a16:creationId xmlns:a16="http://schemas.microsoft.com/office/drawing/2014/main" id="{B740D719-B397-479B-9411-AD5B5830D64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95656" y="479307"/>
            <a:ext cx="487363" cy="487363"/>
          </a:xfrm>
          <a:prstGeom prst="rect">
            <a:avLst/>
          </a:prstGeom>
        </p:spPr>
      </p:pic>
      <p:pic>
        <p:nvPicPr>
          <p:cNvPr id="5" name="Audio 4">
            <a:hlinkClick r:id="" action="ppaction://media"/>
            <a:extLst>
              <a:ext uri="{FF2B5EF4-FFF2-40B4-BE49-F238E27FC236}">
                <a16:creationId xmlns:a16="http://schemas.microsoft.com/office/drawing/2014/main" id="{3D2802E2-97E3-413D-9645-3E20F7C5DCBC}"/>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806524823"/>
      </p:ext>
    </p:extLst>
  </p:cSld>
  <p:clrMapOvr>
    <a:masterClrMapping/>
  </p:clrMapOvr>
  <mc:AlternateContent xmlns:mc="http://schemas.openxmlformats.org/markup-compatibility/2006" xmlns:p14="http://schemas.microsoft.com/office/powerpoint/2010/main">
    <mc:Choice Requires="p14">
      <p:transition spd="slow" p14:dur="2000" advClick="0" advTm="18330"/>
    </mc:Choice>
    <mc:Fallback xmlns="">
      <p:transition spd="slow" advClick="0" advTm="1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19" objId="4"/>
        <p14:stopEvt time="16455" objId="4"/>
        <p14:playEvt time="18051" objId="4"/>
        <p14:stopEvt time="18307"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F560-278B-4138-A8B2-0B3D86A38AFE}"/>
              </a:ext>
            </a:extLst>
          </p:cNvPr>
          <p:cNvSpPr>
            <a:spLocks noGrp="1"/>
          </p:cNvSpPr>
          <p:nvPr>
            <p:ph type="title"/>
          </p:nvPr>
        </p:nvSpPr>
        <p:spPr>
          <a:xfrm>
            <a:off x="1537996" y="372125"/>
            <a:ext cx="10515600" cy="1325563"/>
          </a:xfrm>
        </p:spPr>
        <p:txBody>
          <a:bodyPr/>
          <a:lstStyle/>
          <a:p>
            <a:r>
              <a:rPr lang="en-US" dirty="0">
                <a:latin typeface="Times New Roman" panose="02020603050405020304" pitchFamily="18" charset="0"/>
                <a:cs typeface="Times New Roman" panose="02020603050405020304" pitchFamily="18" charset="0"/>
              </a:rPr>
              <a:t>Remote Learning Expectations</a:t>
            </a:r>
            <a:r>
              <a:rPr lang="en-US" dirty="0"/>
              <a:t>		</a:t>
            </a:r>
          </a:p>
        </p:txBody>
      </p:sp>
      <p:sp>
        <p:nvSpPr>
          <p:cNvPr id="3" name="Content Placeholder 2">
            <a:extLst>
              <a:ext uri="{FF2B5EF4-FFF2-40B4-BE49-F238E27FC236}">
                <a16:creationId xmlns:a16="http://schemas.microsoft.com/office/drawing/2014/main" id="{F17FB2B3-F4A3-4098-9033-15F4C6462DAB}"/>
              </a:ext>
            </a:extLst>
          </p:cNvPr>
          <p:cNvSpPr>
            <a:spLocks noGrp="1"/>
          </p:cNvSpPr>
          <p:nvPr>
            <p:ph sz="half" idx="1"/>
          </p:nvPr>
        </p:nvSpPr>
        <p:spPr/>
        <p:txBody>
          <a:bodyPr>
            <a:normAutofit fontScale="62500" lnSpcReduction="20000"/>
          </a:bodyPr>
          <a:lstStyle/>
          <a:p>
            <a:r>
              <a:rPr lang="en-US" dirty="0">
                <a:latin typeface="Times New Roman" panose="02020603050405020304" pitchFamily="18" charset="0"/>
                <a:cs typeface="Times New Roman" panose="02020603050405020304" pitchFamily="18" charset="0"/>
              </a:rPr>
              <a:t>All children enrolled are expected to participate daily </a:t>
            </a:r>
          </a:p>
          <a:p>
            <a:r>
              <a:rPr lang="en-US" dirty="0">
                <a:latin typeface="Times New Roman" panose="02020603050405020304" pitchFamily="18" charset="0"/>
                <a:cs typeface="Times New Roman" panose="02020603050405020304" pitchFamily="18" charset="0"/>
              </a:rPr>
              <a:t>Seesaw app will be used </a:t>
            </a:r>
          </a:p>
          <a:p>
            <a:r>
              <a:rPr lang="en-US" dirty="0">
                <a:latin typeface="Times New Roman" panose="02020603050405020304" pitchFamily="18" charset="0"/>
                <a:cs typeface="Times New Roman" panose="02020603050405020304" pitchFamily="18" charset="0"/>
              </a:rPr>
              <a:t>Morning Meeting will be recorded every day and posted </a:t>
            </a:r>
          </a:p>
          <a:p>
            <a:r>
              <a:rPr lang="en-US" dirty="0">
                <a:latin typeface="Times New Roman" panose="02020603050405020304" pitchFamily="18" charset="0"/>
                <a:cs typeface="Times New Roman" panose="02020603050405020304" pitchFamily="18" charset="0"/>
              </a:rPr>
              <a:t>The first month will be focused on getting to know each other, as teachers assess children’s strengths and needs.</a:t>
            </a:r>
          </a:p>
          <a:p>
            <a:r>
              <a:rPr lang="en-US" dirty="0">
                <a:latin typeface="Times New Roman" panose="02020603050405020304" pitchFamily="18" charset="0"/>
                <a:cs typeface="Times New Roman" panose="02020603050405020304" pitchFamily="18" charset="0"/>
              </a:rPr>
              <a:t>In Mid-October, we will begin small group instruction which will include a literacy small group and a math small group each day.  </a:t>
            </a:r>
          </a:p>
          <a:p>
            <a:r>
              <a:rPr lang="en-US" dirty="0">
                <a:latin typeface="Times New Roman" panose="02020603050405020304" pitchFamily="18" charset="0"/>
                <a:cs typeface="Times New Roman" panose="02020603050405020304" pitchFamily="18" charset="0"/>
              </a:rPr>
              <a:t>Every child will be expected to watch the morning meeting and complete each small group activity EVERY day. </a:t>
            </a:r>
          </a:p>
          <a:p>
            <a:r>
              <a:rPr lang="en-US" dirty="0">
                <a:latin typeface="Times New Roman" panose="02020603050405020304" pitchFamily="18" charset="0"/>
                <a:cs typeface="Times New Roman" panose="02020603050405020304" pitchFamily="18" charset="0"/>
              </a:rPr>
              <a:t>This is a GRANT funded program</a:t>
            </a:r>
          </a:p>
          <a:p>
            <a:r>
              <a:rPr lang="en-US" dirty="0">
                <a:latin typeface="Times New Roman" panose="02020603050405020304" pitchFamily="18" charset="0"/>
                <a:cs typeface="Times New Roman" panose="02020603050405020304" pitchFamily="18" charset="0"/>
              </a:rPr>
              <a:t>If you feel like you will be unable to participate daily with your child please let us know ASAP. </a:t>
            </a:r>
          </a:p>
        </p:txBody>
      </p:sp>
      <p:sp>
        <p:nvSpPr>
          <p:cNvPr id="4" name="Content Placeholder 3">
            <a:extLst>
              <a:ext uri="{FF2B5EF4-FFF2-40B4-BE49-F238E27FC236}">
                <a16:creationId xmlns:a16="http://schemas.microsoft.com/office/drawing/2014/main" id="{653069B5-9E61-410F-B5B6-A68A4542140F}"/>
              </a:ext>
            </a:extLst>
          </p:cNvPr>
          <p:cNvSpPr>
            <a:spLocks noGrp="1"/>
          </p:cNvSpPr>
          <p:nvPr>
            <p:ph sz="half" idx="2"/>
          </p:nvPr>
        </p:nvSpPr>
        <p:spPr/>
        <p:txBody>
          <a:bodyPr>
            <a:normAutofit fontScale="62500" lnSpcReduction="20000"/>
          </a:bodyPr>
          <a:lstStyle/>
          <a:p>
            <a:endParaRPr lang="en-US"/>
          </a:p>
        </p:txBody>
      </p:sp>
      <p:pic>
        <p:nvPicPr>
          <p:cNvPr id="3074" name="Picture 2" descr="A Principal's Reflections: Remote Learning Resources">
            <a:extLst>
              <a:ext uri="{FF2B5EF4-FFF2-40B4-BE49-F238E27FC236}">
                <a16:creationId xmlns:a16="http://schemas.microsoft.com/office/drawing/2014/main" id="{97FB282D-9846-42D1-9DE3-91C4420EA1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1933" y="2061371"/>
            <a:ext cx="4642133" cy="3089128"/>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7D80833C-D41B-4600-9E7D-541A86C0178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94518" y="681037"/>
            <a:ext cx="487363" cy="487363"/>
          </a:xfrm>
          <a:prstGeom prst="rect">
            <a:avLst/>
          </a:prstGeom>
        </p:spPr>
      </p:pic>
      <p:pic>
        <p:nvPicPr>
          <p:cNvPr id="6" name="Audio 5">
            <a:hlinkClick r:id="" action="ppaction://media"/>
            <a:extLst>
              <a:ext uri="{FF2B5EF4-FFF2-40B4-BE49-F238E27FC236}">
                <a16:creationId xmlns:a16="http://schemas.microsoft.com/office/drawing/2014/main" id="{C69E3641-3649-4C01-9879-F294590581A1}"/>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399866137"/>
      </p:ext>
    </p:extLst>
  </p:cSld>
  <p:clrMapOvr>
    <a:masterClrMapping/>
  </p:clrMapOvr>
  <mc:AlternateContent xmlns:mc="http://schemas.openxmlformats.org/markup-compatibility/2006" xmlns:p14="http://schemas.microsoft.com/office/powerpoint/2010/main">
    <mc:Choice Requires="p14">
      <p:transition spd="slow" p14:dur="2000" advClick="0" advTm="57990"/>
    </mc:Choice>
    <mc:Fallback xmlns="">
      <p:transition spd="slow" advClick="0" advTm="5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9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370" objId="5"/>
        <p14:stopEvt time="56485" objId="5"/>
        <p14:playEvt time="57773" objId="5"/>
        <p14:stopEvt time="57989"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27F9-FEC3-431D-BC29-8CCED13FE0FD}"/>
              </a:ext>
            </a:extLst>
          </p:cNvPr>
          <p:cNvSpPr>
            <a:spLocks noGrp="1"/>
          </p:cNvSpPr>
          <p:nvPr>
            <p:ph type="title"/>
          </p:nvPr>
        </p:nvSpPr>
        <p:spPr>
          <a:xfrm>
            <a:off x="1855237" y="243828"/>
            <a:ext cx="10515600" cy="1325563"/>
          </a:xfrm>
        </p:spPr>
        <p:txBody>
          <a:bodyPr>
            <a:normAutofit/>
          </a:bodyPr>
          <a:lstStyle/>
          <a:p>
            <a:br>
              <a:rPr lang="en-US" dirty="0">
                <a:effectLst/>
                <a:latin typeface="Times New Roman" panose="02020603050405020304" pitchFamily="18" charset="0"/>
                <a:ea typeface="Calibri" panose="020F0502020204030204" pitchFamily="34" charset="0"/>
                <a:cs typeface="Times New Roman" panose="02020603050405020304" pitchFamily="18" charset="0"/>
              </a:rPr>
            </a:br>
            <a:r>
              <a:rPr lang="en-US" dirty="0">
                <a:effectLst/>
                <a:latin typeface="Times New Roman" panose="02020603050405020304" pitchFamily="18" charset="0"/>
                <a:ea typeface="Calibri" panose="020F0502020204030204" pitchFamily="34" charset="0"/>
                <a:cs typeface="Times New Roman" panose="02020603050405020304" pitchFamily="18" charset="0"/>
              </a:rPr>
              <a:t>Next Steps </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9B85299-45F0-4A93-9361-C262EA1F238D}"/>
              </a:ext>
            </a:extLst>
          </p:cNvPr>
          <p:cNvSpPr>
            <a:spLocks noGrp="1"/>
          </p:cNvSpPr>
          <p:nvPr>
            <p:ph sz="half" idx="1"/>
          </p:nvPr>
        </p:nvSpPr>
        <p:spPr/>
        <p:txBody>
          <a:bodyPr>
            <a:normAutofit lnSpcReduction="10000"/>
          </a:bodyPr>
          <a:lstStyle/>
          <a:p>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Paperwork-Please complete forms immediately</a:t>
            </a:r>
          </a:p>
          <a:p>
            <a:r>
              <a:rPr lang="en-US" dirty="0">
                <a:latin typeface="Times New Roman" panose="02020603050405020304" pitchFamily="18" charset="0"/>
                <a:cs typeface="Times New Roman" panose="02020603050405020304" pitchFamily="18" charset="0"/>
              </a:rPr>
              <a:t>Week of September 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through September 11</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sign up for a time to come in with your child to help get him/her acclimated and drop off belongings</a:t>
            </a:r>
          </a:p>
          <a:p>
            <a:r>
              <a:rPr lang="en-US" dirty="0">
                <a:latin typeface="Times New Roman" panose="02020603050405020304" pitchFamily="18" charset="0"/>
                <a:cs typeface="Times New Roman" panose="02020603050405020304" pitchFamily="18" charset="0"/>
              </a:rPr>
              <a:t>Complete Ages &amp; Stages and Ages &amp; Stages SE and return to classroom teacher on first day</a:t>
            </a:r>
          </a:p>
        </p:txBody>
      </p:sp>
      <p:pic>
        <p:nvPicPr>
          <p:cNvPr id="2050" name="Picture 2" descr="News &amp; Blog | First Alliance Church, Calgary">
            <a:extLst>
              <a:ext uri="{FF2B5EF4-FFF2-40B4-BE49-F238E27FC236}">
                <a16:creationId xmlns:a16="http://schemas.microsoft.com/office/drawing/2014/main" id="{B9AF972F-A975-407E-898D-97AB67EA29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9478" y="1825625"/>
            <a:ext cx="5798910" cy="289945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E7959EFD-C6D9-4A52-A895-0E6397A32C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1108" y="419246"/>
            <a:ext cx="487363" cy="487363"/>
          </a:xfrm>
          <a:prstGeom prst="rect">
            <a:avLst/>
          </a:prstGeom>
        </p:spPr>
      </p:pic>
      <p:pic>
        <p:nvPicPr>
          <p:cNvPr id="6" name="Audio 5">
            <a:hlinkClick r:id="" action="ppaction://media"/>
            <a:extLst>
              <a:ext uri="{FF2B5EF4-FFF2-40B4-BE49-F238E27FC236}">
                <a16:creationId xmlns:a16="http://schemas.microsoft.com/office/drawing/2014/main" id="{3C2BD637-45ED-4F89-96F8-D854E7A2B2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40861238"/>
      </p:ext>
    </p:extLst>
  </p:cSld>
  <p:clrMapOvr>
    <a:masterClrMapping/>
  </p:clrMapOvr>
  <mc:AlternateContent xmlns:mc="http://schemas.openxmlformats.org/markup-compatibility/2006" xmlns:p14="http://schemas.microsoft.com/office/powerpoint/2010/main">
    <mc:Choice Requires="p14">
      <p:transition spd="slow" p14:dur="2000" advClick="0" advTm="40552"/>
    </mc:Choice>
    <mc:Fallback xmlns="">
      <p:transition spd="slow" advClick="0" advTm="4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5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10" objId="5"/>
        <p14:stopEvt time="39817"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696D24-283F-4D24-B4D2-698F30C44597}"/>
              </a:ext>
            </a:extLst>
          </p:cNvPr>
          <p:cNvSpPr>
            <a:spLocks noGrp="1"/>
          </p:cNvSpPr>
          <p:nvPr>
            <p:ph idx="1"/>
          </p:nvPr>
        </p:nvSpPr>
        <p:spPr>
          <a:xfrm>
            <a:off x="838200" y="3033713"/>
            <a:ext cx="10515600" cy="4351338"/>
          </a:xfrm>
        </p:spPr>
        <p:txBody>
          <a:bodyPr/>
          <a:lstStyle/>
          <a:p>
            <a:pPr marL="0" marR="0" indent="0" algn="ctr">
              <a:lnSpc>
                <a:spcPct val="115000"/>
              </a:lnSpc>
              <a:spcBef>
                <a:spcPts val="0"/>
              </a:spcBef>
              <a:spcAft>
                <a:spcPts val="100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10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OUR CORE VALUES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 marR="0">
              <a:lnSpc>
                <a:spcPts val="14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We believe that at the heart of each’s child’s success is a strong social emotional foundation.</a:t>
            </a:r>
            <a:endParaRPr lang="en-US" sz="1800" dirty="0">
              <a:effectLst/>
              <a:latin typeface="Times New Roman" panose="02020603050405020304" pitchFamily="18" charset="0"/>
              <a:ea typeface="Calibri" panose="020F0502020204030204" pitchFamily="34" charset="0"/>
            </a:endParaRPr>
          </a:p>
          <a:p>
            <a:pPr marL="0" marR="0" indent="0">
              <a:lnSpc>
                <a:spcPts val="14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137160" marR="0">
              <a:lnSpc>
                <a:spcPts val="14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We believe that all children can learn, and we will do whatever it takes to ensure every child’s success</a:t>
            </a:r>
            <a:endParaRPr lang="en-US" sz="1800" dirty="0">
              <a:effectLst/>
              <a:latin typeface="Times New Roman" panose="02020603050405020304" pitchFamily="18" charset="0"/>
              <a:ea typeface="Calibri" panose="020F0502020204030204" pitchFamily="34" charset="0"/>
            </a:endParaRPr>
          </a:p>
          <a:p>
            <a:pPr marL="0" marR="0" indent="0">
              <a:lnSpc>
                <a:spcPts val="14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137160" marR="0">
              <a:lnSpc>
                <a:spcPts val="14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We believe in celebrating each person’s unique gifts</a:t>
            </a:r>
            <a:endParaRPr lang="en-US" sz="1800" dirty="0">
              <a:effectLst/>
              <a:latin typeface="Times New Roman" panose="02020603050405020304" pitchFamily="18" charset="0"/>
              <a:ea typeface="Calibri" panose="020F0502020204030204" pitchFamily="34" charset="0"/>
            </a:endParaRPr>
          </a:p>
          <a:p>
            <a:pPr marL="0" marR="0" indent="0">
              <a:lnSpc>
                <a:spcPts val="14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137160" marR="0">
              <a:lnSpc>
                <a:spcPts val="14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We believe in being solution focused</a:t>
            </a:r>
            <a:endParaRPr lang="en-US" sz="1800" dirty="0">
              <a:effectLst/>
              <a:latin typeface="Times New Roman" panose="02020603050405020304" pitchFamily="18" charset="0"/>
              <a:ea typeface="Calibri" panose="020F0502020204030204" pitchFamily="34" charset="0"/>
            </a:endParaRPr>
          </a:p>
          <a:p>
            <a:pPr marL="0" marR="0" indent="0">
              <a:lnSpc>
                <a:spcPts val="14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137160" marR="0">
              <a:lnSpc>
                <a:spcPts val="14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We believe in being lifelong learners</a:t>
            </a:r>
            <a:endParaRPr lang="en-US" sz="1800" dirty="0">
              <a:effectLst/>
              <a:latin typeface="Times New Roman" panose="02020603050405020304" pitchFamily="18" charset="0"/>
              <a:ea typeface="Calibri" panose="020F0502020204030204" pitchFamily="34" charset="0"/>
            </a:endParaRPr>
          </a:p>
          <a:p>
            <a:pPr marL="0" marR="0" indent="0">
              <a:lnSpc>
                <a:spcPts val="14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marL="137160" marR="0">
              <a:lnSpc>
                <a:spcPts val="14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We believe in building strong relationships with families</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5" name="Title 4">
            <a:extLst>
              <a:ext uri="{FF2B5EF4-FFF2-40B4-BE49-F238E27FC236}">
                <a16:creationId xmlns:a16="http://schemas.microsoft.com/office/drawing/2014/main" id="{5C7EC9FE-DA6B-4438-9ABE-E46AC95C58C3}"/>
              </a:ext>
            </a:extLst>
          </p:cNvPr>
          <p:cNvSpPr>
            <a:spLocks noGrp="1"/>
          </p:cNvSpPr>
          <p:nvPr>
            <p:ph type="title"/>
          </p:nvPr>
        </p:nvSpPr>
        <p:spPr/>
        <p:txBody>
          <a:bodyPr>
            <a:normAutofit fontScale="90000"/>
          </a:bodyPr>
          <a:lstStyle/>
          <a:p>
            <a:pPr algn="ctr">
              <a:lnSpc>
                <a:spcPct val="115000"/>
              </a:lnSpc>
              <a:spcBef>
                <a:spcPts val="0"/>
              </a:spcBef>
              <a:spcAft>
                <a:spcPts val="1000"/>
              </a:spcAft>
            </a:pPr>
            <a:br>
              <a:rPr lang="en-US" sz="4400" dirty="0">
                <a:effectLst/>
                <a:latin typeface="Times New Roman" panose="02020603050405020304" pitchFamily="18" charset="0"/>
                <a:ea typeface="Calibri" panose="020F0502020204030204" pitchFamily="34" charset="0"/>
                <a:cs typeface="Times New Roman" panose="02020603050405020304" pitchFamily="18" charset="0"/>
              </a:rPr>
            </a:b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MISSION STATEMENT</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Committed to ensuring EVERY child thrives</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9" name="Picture 8">
            <a:extLst>
              <a:ext uri="{FF2B5EF4-FFF2-40B4-BE49-F238E27FC236}">
                <a16:creationId xmlns:a16="http://schemas.microsoft.com/office/drawing/2014/main" id="{4A605751-C05F-4BB5-ABC5-6D98BC84CCD0}"/>
              </a:ext>
            </a:extLst>
          </p:cNvPr>
          <p:cNvPicPr>
            <a:picLocks noChangeAspect="1"/>
          </p:cNvPicPr>
          <p:nvPr/>
        </p:nvPicPr>
        <p:blipFill>
          <a:blip r:embed="rId8"/>
          <a:stretch>
            <a:fillRect/>
          </a:stretch>
        </p:blipFill>
        <p:spPr>
          <a:xfrm>
            <a:off x="4050594" y="1690688"/>
            <a:ext cx="4388930" cy="1738312"/>
          </a:xfrm>
          <a:prstGeom prst="rect">
            <a:avLst/>
          </a:prstGeom>
        </p:spPr>
      </p:pic>
      <p:pic>
        <p:nvPicPr>
          <p:cNvPr id="2" name="Recorded Sound">
            <a:hlinkClick r:id="" action="ppaction://media"/>
            <a:extLst>
              <a:ext uri="{FF2B5EF4-FFF2-40B4-BE49-F238E27FC236}">
                <a16:creationId xmlns:a16="http://schemas.microsoft.com/office/drawing/2014/main" id="{ACB20072-B280-462B-A1AC-D22FF309457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34359" y="365125"/>
            <a:ext cx="487363" cy="487363"/>
          </a:xfrm>
          <a:prstGeom prst="rect">
            <a:avLst/>
          </a:prstGeom>
        </p:spPr>
      </p:pic>
      <p:pic>
        <p:nvPicPr>
          <p:cNvPr id="6" name="Audio 5">
            <a:hlinkClick r:id="" action="ppaction://media"/>
            <a:extLst>
              <a:ext uri="{FF2B5EF4-FFF2-40B4-BE49-F238E27FC236}">
                <a16:creationId xmlns:a16="http://schemas.microsoft.com/office/drawing/2014/main" id="{E5A8C689-4DCB-4D75-BBDE-9B2DDD3E88AB}"/>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616754885"/>
      </p:ext>
    </p:extLst>
  </p:cSld>
  <p:clrMapOvr>
    <a:masterClrMapping/>
  </p:clrMapOvr>
  <mc:AlternateContent xmlns:mc="http://schemas.openxmlformats.org/markup-compatibility/2006" xmlns:p14="http://schemas.microsoft.com/office/powerpoint/2010/main">
    <mc:Choice Requires="p14">
      <p:transition spd="slow" p14:dur="2000" advClick="0" advTm="30404"/>
    </mc:Choice>
    <mc:Fallback xmlns="">
      <p:transition spd="slow" advClick="0" advTm="3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814" objId="2"/>
        <p14:stopEvt time="28586" objId="2"/>
        <p14:playEvt time="30064" objId="2"/>
        <p14:stopEvt time="3038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0EAA4-1FB2-4E0D-B809-DF888FF6E195}"/>
              </a:ext>
            </a:extLst>
          </p:cNvPr>
          <p:cNvSpPr>
            <a:spLocks noGrp="1"/>
          </p:cNvSpPr>
          <p:nvPr>
            <p:ph type="title"/>
          </p:nvPr>
        </p:nvSpPr>
        <p:spPr/>
        <p:txBody>
          <a:bodyPr>
            <a:normAutofit/>
          </a:bodyPr>
          <a:lstStyle/>
          <a:p>
            <a:pPr algn="ctr"/>
            <a:r>
              <a:rPr lang="en-US" sz="6000" b="1" dirty="0">
                <a:latin typeface="Times New Roman" panose="02020603050405020304" pitchFamily="18" charset="0"/>
                <a:cs typeface="Times New Roman" panose="02020603050405020304" pitchFamily="18" charset="0"/>
              </a:rPr>
              <a:t>Our Programs</a:t>
            </a:r>
          </a:p>
        </p:txBody>
      </p:sp>
      <p:sp>
        <p:nvSpPr>
          <p:cNvPr id="4" name="Text Placeholder 3">
            <a:extLst>
              <a:ext uri="{FF2B5EF4-FFF2-40B4-BE49-F238E27FC236}">
                <a16:creationId xmlns:a16="http://schemas.microsoft.com/office/drawing/2014/main" id="{E4383E95-016E-4420-9B1F-BC5FF2DAFB33}"/>
              </a:ext>
            </a:extLst>
          </p:cNvPr>
          <p:cNvSpPr>
            <a:spLocks noGrp="1"/>
          </p:cNvSpPr>
          <p:nvPr>
            <p:ph type="body" idx="1"/>
          </p:nvPr>
        </p:nvSpPr>
        <p:spPr>
          <a:xfrm>
            <a:off x="463270" y="1792941"/>
            <a:ext cx="5526983" cy="1550894"/>
          </a:xfrm>
        </p:spPr>
        <p:txBody>
          <a:bodyPr>
            <a:normAutofit/>
          </a:bodyPr>
          <a:lstStyle/>
          <a:p>
            <a:r>
              <a:rPr lang="en-US" sz="3900" dirty="0">
                <a:latin typeface="Times New Roman" panose="02020603050405020304" pitchFamily="18" charset="0"/>
                <a:cs typeface="Times New Roman" panose="02020603050405020304" pitchFamily="18" charset="0"/>
              </a:rPr>
              <a:t>Parent Pay Programs</a:t>
            </a:r>
          </a:p>
          <a:p>
            <a:r>
              <a:rPr lang="en-US" sz="2000" dirty="0">
                <a:latin typeface="Times New Roman" panose="02020603050405020304" pitchFamily="18" charset="0"/>
                <a:cs typeface="Times New Roman" panose="02020603050405020304" pitchFamily="18" charset="0"/>
              </a:rPr>
              <a:t>Licensed: Office of Children &amp; Family Services	</a:t>
            </a:r>
            <a:r>
              <a:rPr lang="en-US"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FB3E3669-78F5-42CB-89BC-043199155821}"/>
              </a:ext>
            </a:extLst>
          </p:cNvPr>
          <p:cNvSpPr>
            <a:spLocks noGrp="1"/>
          </p:cNvSpPr>
          <p:nvPr>
            <p:ph sz="half" idx="2"/>
          </p:nvPr>
        </p:nvSpPr>
        <p:spPr>
          <a:xfrm>
            <a:off x="519716" y="4414324"/>
            <a:ext cx="5041330" cy="2238403"/>
          </a:xfrm>
        </p:spPr>
        <p:txBody>
          <a:bodyPr>
            <a:normAutofit fontScale="92500" lnSpcReduction="20000"/>
          </a:bodyPr>
          <a:lstStyle/>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Junior PreK Littles (2 ½ -3 ½ years)</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Junior PreK Pre-K Bigs (3-4 years)</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School Age Program (K)</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School-Age Program (Grades 1-6)</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Before/After Wrap Around Program		</a:t>
            </a:r>
            <a:r>
              <a:rPr lang="en-US" dirty="0">
                <a:latin typeface="Times New Roman" panose="02020603050405020304" pitchFamily="18" charset="0"/>
                <a:cs typeface="Times New Roman" panose="02020603050405020304" pitchFamily="18" charset="0"/>
              </a:rPr>
              <a:t>		</a:t>
            </a:r>
          </a:p>
        </p:txBody>
      </p:sp>
      <p:sp>
        <p:nvSpPr>
          <p:cNvPr id="5" name="Text Placeholder 4">
            <a:extLst>
              <a:ext uri="{FF2B5EF4-FFF2-40B4-BE49-F238E27FC236}">
                <a16:creationId xmlns:a16="http://schemas.microsoft.com/office/drawing/2014/main" id="{853588E9-20B1-4493-9415-CF0586125D77}"/>
              </a:ext>
            </a:extLst>
          </p:cNvPr>
          <p:cNvSpPr>
            <a:spLocks noGrp="1"/>
          </p:cNvSpPr>
          <p:nvPr>
            <p:ph type="body" sz="quarter" idx="3"/>
          </p:nvPr>
        </p:nvSpPr>
        <p:spPr>
          <a:xfrm>
            <a:off x="5874963" y="1577799"/>
            <a:ext cx="5853767" cy="2362340"/>
          </a:xfrm>
        </p:spPr>
        <p:txBody>
          <a:bodyPr>
            <a:noAutofit/>
          </a:bodyPr>
          <a:lstStyle/>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r>
              <a:rPr lang="en-US" sz="3600" dirty="0">
                <a:latin typeface="Times New Roman" panose="02020603050405020304" pitchFamily="18" charset="0"/>
                <a:cs typeface="Times New Roman" panose="02020603050405020304" pitchFamily="18" charset="0"/>
              </a:rPr>
              <a:t>Gates-Chili Universal </a:t>
            </a:r>
          </a:p>
          <a:p>
            <a:pPr algn="ctr"/>
            <a:r>
              <a:rPr lang="en-US" sz="3600" dirty="0">
                <a:latin typeface="Times New Roman" panose="02020603050405020304" pitchFamily="18" charset="0"/>
                <a:cs typeface="Times New Roman" panose="02020603050405020304" pitchFamily="18" charset="0"/>
              </a:rPr>
              <a:t>Pre-kindergarten  Program</a:t>
            </a:r>
          </a:p>
          <a:p>
            <a:r>
              <a:rPr lang="en-US" sz="2000" dirty="0">
                <a:latin typeface="Times New Roman" panose="02020603050405020304" pitchFamily="18" charset="0"/>
                <a:cs typeface="Times New Roman" panose="02020603050405020304" pitchFamily="18" charset="0"/>
              </a:rPr>
              <a:t>Regulated: New York State Education Department </a:t>
            </a:r>
          </a:p>
          <a:p>
            <a:pPr algn="ctr"/>
            <a:endParaRPr lang="en-US" sz="3600" dirty="0"/>
          </a:p>
        </p:txBody>
      </p:sp>
      <p:sp>
        <p:nvSpPr>
          <p:cNvPr id="6" name="Content Placeholder 5">
            <a:extLst>
              <a:ext uri="{FF2B5EF4-FFF2-40B4-BE49-F238E27FC236}">
                <a16:creationId xmlns:a16="http://schemas.microsoft.com/office/drawing/2014/main" id="{0EF305B6-D55A-44FF-BD76-96B4C6AE7F66}"/>
              </a:ext>
            </a:extLst>
          </p:cNvPr>
          <p:cNvSpPr>
            <a:spLocks noGrp="1"/>
          </p:cNvSpPr>
          <p:nvPr>
            <p:ph sz="quarter" idx="4"/>
          </p:nvPr>
        </p:nvSpPr>
        <p:spPr>
          <a:xfrm>
            <a:off x="6315099" y="4414324"/>
            <a:ext cx="5183188" cy="2760663"/>
          </a:xfrm>
        </p:spPr>
        <p:txBody>
          <a:bodyPr>
            <a:normAutofit fontScale="92500" lnSpcReduction="20000"/>
          </a:bodyPr>
          <a:lstStyle/>
          <a:p>
            <a:pPr marL="0" indent="0">
              <a:buNone/>
            </a:pPr>
            <a:endParaRPr lang="en-US" dirty="0"/>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Six classrooms (18 children each)</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9:30am-2:30pm, M-F</a:t>
            </a:r>
          </a:p>
          <a:p>
            <a:pP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Paid by Gates-Chili School District</a:t>
            </a:r>
          </a:p>
        </p:txBody>
      </p:sp>
      <p:pic>
        <p:nvPicPr>
          <p:cNvPr id="2050" name="Picture 2" descr="2020/2021 Sport Start Dates Information / 2020/2021 Sport Start ...">
            <a:extLst>
              <a:ext uri="{FF2B5EF4-FFF2-40B4-BE49-F238E27FC236}">
                <a16:creationId xmlns:a16="http://schemas.microsoft.com/office/drawing/2014/main" id="{4DDC0297-909D-4B76-B5EB-4249D2EF53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9913" y="3404693"/>
            <a:ext cx="1170300" cy="12966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D1C6EEF-1ABE-429B-BF93-B3C509882C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0" y="2979765"/>
            <a:ext cx="1975556" cy="1073263"/>
          </a:xfrm>
          <a:prstGeom prst="rect">
            <a:avLst/>
          </a:prstGeom>
        </p:spPr>
      </p:pic>
      <p:pic>
        <p:nvPicPr>
          <p:cNvPr id="7" name="Recorded Sound">
            <a:hlinkClick r:id="" action="ppaction://media"/>
            <a:extLst>
              <a:ext uri="{FF2B5EF4-FFF2-40B4-BE49-F238E27FC236}">
                <a16:creationId xmlns:a16="http://schemas.microsoft.com/office/drawing/2014/main" id="{66AB4765-C519-4D03-88C6-28FE061DBD4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349249" y="252561"/>
            <a:ext cx="487363" cy="487363"/>
          </a:xfrm>
          <a:prstGeom prst="rect">
            <a:avLst/>
          </a:prstGeom>
        </p:spPr>
      </p:pic>
      <p:pic>
        <p:nvPicPr>
          <p:cNvPr id="9" name="Audio 8">
            <a:hlinkClick r:id="" action="ppaction://media"/>
            <a:extLst>
              <a:ext uri="{FF2B5EF4-FFF2-40B4-BE49-F238E27FC236}">
                <a16:creationId xmlns:a16="http://schemas.microsoft.com/office/drawing/2014/main" id="{36DA68AE-A2D4-4397-A5CD-5D36EF3FA5F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66252738"/>
      </p:ext>
    </p:extLst>
  </p:cSld>
  <p:clrMapOvr>
    <a:masterClrMapping/>
  </p:clrMapOvr>
  <mc:AlternateContent xmlns:mc="http://schemas.openxmlformats.org/markup-compatibility/2006" xmlns:p14="http://schemas.microsoft.com/office/powerpoint/2010/main">
    <mc:Choice Requires="p14">
      <p:transition spd="slow" p14:dur="2000" advClick="0" advTm="63771"/>
    </mc:Choice>
    <mc:Fallback xmlns="">
      <p:transition spd="slow" advClick="0" advTm="6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551" objId="7"/>
        <p14:stopEvt time="63090" objId="7"/>
        <p14:playEvt time="63453" objId="7"/>
        <p14:stopEvt time="63692"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9F03-2EEE-4A1F-8EBF-8C5C014EAAD1}"/>
              </a:ext>
            </a:extLst>
          </p:cNvPr>
          <p:cNvSpPr>
            <a:spLocks noGrp="1"/>
          </p:cNvSpPr>
          <p:nvPr>
            <p:ph type="title"/>
          </p:nvPr>
        </p:nvSpPr>
        <p:spPr>
          <a:xfrm>
            <a:off x="2993071" y="472005"/>
            <a:ext cx="7186627" cy="1325563"/>
          </a:xfrm>
        </p:spPr>
        <p:txBody>
          <a:bodyPr/>
          <a:lstStyle/>
          <a:p>
            <a:r>
              <a:rPr lang="en-US" dirty="0"/>
              <a:t>Gates-Chili UPK Hybrid Model</a:t>
            </a:r>
          </a:p>
        </p:txBody>
      </p:sp>
      <p:sp>
        <p:nvSpPr>
          <p:cNvPr id="3" name="Content Placeholder 2">
            <a:extLst>
              <a:ext uri="{FF2B5EF4-FFF2-40B4-BE49-F238E27FC236}">
                <a16:creationId xmlns:a16="http://schemas.microsoft.com/office/drawing/2014/main" id="{61ED6875-2662-4657-984D-CE80E9AD51D3}"/>
              </a:ext>
            </a:extLst>
          </p:cNvPr>
          <p:cNvSpPr>
            <a:spLocks noGrp="1"/>
          </p:cNvSpPr>
          <p:nvPr>
            <p:ph idx="1"/>
          </p:nvPr>
        </p:nvSpPr>
        <p:spPr>
          <a:xfrm>
            <a:off x="377420" y="1914186"/>
            <a:ext cx="11131828" cy="4351338"/>
          </a:xfrm>
        </p:spPr>
        <p:txBody>
          <a:bodyPr>
            <a:normAutofit fontScale="62500" lnSpcReduction="20000"/>
          </a:bodyPr>
          <a:lstStyle/>
          <a:p>
            <a:pPr marL="0" indent="0">
              <a:buNone/>
            </a:pPr>
            <a:r>
              <a:rPr lang="en-US" dirty="0"/>
              <a:t>The first day of school will be September 14, 2020.</a:t>
            </a:r>
          </a:p>
          <a:p>
            <a:pPr marL="0" indent="0">
              <a:buNone/>
            </a:pPr>
            <a:endParaRPr lang="en-US" dirty="0"/>
          </a:p>
          <a:p>
            <a:pPr marL="0" indent="0">
              <a:buNone/>
            </a:pPr>
            <a:r>
              <a:rPr lang="en-US" dirty="0"/>
              <a:t>Group A are students with last names A-L; </a:t>
            </a:r>
          </a:p>
          <a:p>
            <a:pPr lvl="1"/>
            <a:r>
              <a:rPr lang="en-US" dirty="0"/>
              <a:t>attend school on Monday and Thursday; home instruction takes place on Tuesday, Wednesday and Friday </a:t>
            </a:r>
          </a:p>
          <a:p>
            <a:pPr marL="457200" lvl="1" indent="0">
              <a:buNone/>
            </a:pPr>
            <a:endParaRPr lang="en-US" dirty="0"/>
          </a:p>
          <a:p>
            <a:pPr marL="0" indent="0">
              <a:buNone/>
            </a:pPr>
            <a:r>
              <a:rPr lang="en-US" dirty="0"/>
              <a:t>Group B are students with last names M-Z; </a:t>
            </a:r>
          </a:p>
          <a:p>
            <a:pPr lvl="1"/>
            <a:r>
              <a:rPr lang="en-US" dirty="0"/>
              <a:t>attend school on Tuesday and Friday; home instruction takes place on Monday, Wednesday and Thursday </a:t>
            </a:r>
          </a:p>
          <a:p>
            <a:pPr marL="0" indent="0">
              <a:buNone/>
            </a:pPr>
            <a:endParaRPr lang="en-US" dirty="0"/>
          </a:p>
          <a:p>
            <a:pPr marL="0" indent="0">
              <a:buNone/>
            </a:pPr>
            <a:r>
              <a:rPr lang="en-US" dirty="0"/>
              <a:t>Group C are English Language Learners (ELLs) and special education students;</a:t>
            </a:r>
          </a:p>
          <a:p>
            <a:pPr lvl="1"/>
            <a:r>
              <a:rPr lang="en-US" dirty="0"/>
              <a:t>attend school in person on Monday, Tuesday, Thursday and Friday; home instruction takes place on Wednesday</a:t>
            </a:r>
          </a:p>
          <a:p>
            <a:pPr marL="0" indent="0">
              <a:buNone/>
            </a:pPr>
            <a:endParaRPr lang="en-US" dirty="0"/>
          </a:p>
          <a:p>
            <a:pPr marL="0" indent="0">
              <a:buNone/>
            </a:pPr>
            <a:r>
              <a:rPr lang="en-US" dirty="0"/>
              <a:t>Group D are students who choose to learn remotely 100% of the time for the first semester </a:t>
            </a:r>
          </a:p>
          <a:p>
            <a:pPr marL="0" indent="0" algn="ctr">
              <a:buNone/>
            </a:pPr>
            <a:endParaRPr lang="en-US" dirty="0"/>
          </a:p>
          <a:p>
            <a:pPr marL="0" indent="0" algn="ctr">
              <a:buNone/>
            </a:pPr>
            <a:r>
              <a:rPr lang="en-US" dirty="0"/>
              <a:t>All Gates Chili students will learn from home on Wednesdays</a:t>
            </a:r>
          </a:p>
        </p:txBody>
      </p:sp>
      <p:pic>
        <p:nvPicPr>
          <p:cNvPr id="1026" name="Picture 2" descr="Gates Chili">
            <a:extLst>
              <a:ext uri="{FF2B5EF4-FFF2-40B4-BE49-F238E27FC236}">
                <a16:creationId xmlns:a16="http://schemas.microsoft.com/office/drawing/2014/main" id="{C1A804A8-D708-4C6D-BD51-B871FB669D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84629" b="19967"/>
          <a:stretch/>
        </p:blipFill>
        <p:spPr bwMode="auto">
          <a:xfrm>
            <a:off x="1226505" y="269336"/>
            <a:ext cx="1049043" cy="124851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B205BC5F-156D-4BC4-8413-6F3A159FF01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14578" y="472005"/>
            <a:ext cx="487363" cy="487363"/>
          </a:xfrm>
          <a:prstGeom prst="rect">
            <a:avLst/>
          </a:prstGeom>
        </p:spPr>
      </p:pic>
      <p:pic>
        <p:nvPicPr>
          <p:cNvPr id="6" name="Audio 5">
            <a:hlinkClick r:id="" action="ppaction://media"/>
            <a:extLst>
              <a:ext uri="{FF2B5EF4-FFF2-40B4-BE49-F238E27FC236}">
                <a16:creationId xmlns:a16="http://schemas.microsoft.com/office/drawing/2014/main" id="{6A8E92B8-B552-4EDA-8AD7-4C40331CEC76}"/>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1432655"/>
      </p:ext>
    </p:extLst>
  </p:cSld>
  <p:clrMapOvr>
    <a:masterClrMapping/>
  </p:clrMapOvr>
  <mc:AlternateContent xmlns:mc="http://schemas.openxmlformats.org/markup-compatibility/2006" xmlns:p14="http://schemas.microsoft.com/office/powerpoint/2010/main">
    <mc:Choice Requires="p14">
      <p:transition spd="slow" p14:dur="2000" advClick="0" advTm="70484"/>
    </mc:Choice>
    <mc:Fallback xmlns="">
      <p:transition spd="slow" advClick="0" advTm="70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417" objId="5"/>
        <p14:stopEvt time="70234" objId="5"/>
        <p14:playEvt time="70237" objId="5"/>
        <p14:stopEvt time="70484"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C568-8667-402D-A172-BA7A0439125B}"/>
              </a:ext>
            </a:extLst>
          </p:cNvPr>
          <p:cNvSpPr>
            <a:spLocks noGrp="1"/>
          </p:cNvSpPr>
          <p:nvPr>
            <p:ph type="title"/>
          </p:nvPr>
        </p:nvSpPr>
        <p:spPr>
          <a:xfrm>
            <a:off x="1676400" y="486423"/>
            <a:ext cx="10515600" cy="1325563"/>
          </a:xfrm>
        </p:spPr>
        <p:txBody>
          <a:bodyPr/>
          <a:lstStyle/>
          <a:p>
            <a:r>
              <a:rPr lang="en-US" sz="4400" b="1" dirty="0">
                <a:effectLst/>
                <a:latin typeface="Times New Roman" panose="02020603050405020304" pitchFamily="18" charset="0"/>
                <a:ea typeface="Times New Roman" panose="02020603050405020304" pitchFamily="18" charset="0"/>
                <a:cs typeface="Noto Sans Symbols"/>
              </a:rPr>
              <a:t>Pick Up and Drop Off Procedures </a:t>
            </a:r>
            <a:br>
              <a:rPr lang="en-US" sz="4000" dirty="0">
                <a:effectLst/>
                <a:latin typeface="Noto Sans Symbols"/>
                <a:ea typeface="Noto Sans Symbols"/>
                <a:cs typeface="Noto Sans Symbols"/>
              </a:rPr>
            </a:br>
            <a:endParaRPr lang="en-US" dirty="0"/>
          </a:p>
        </p:txBody>
      </p:sp>
      <p:sp>
        <p:nvSpPr>
          <p:cNvPr id="3" name="Content Placeholder 2">
            <a:extLst>
              <a:ext uri="{FF2B5EF4-FFF2-40B4-BE49-F238E27FC236}">
                <a16:creationId xmlns:a16="http://schemas.microsoft.com/office/drawing/2014/main" id="{57039FD4-7EF0-42A4-85CE-00351B800387}"/>
              </a:ext>
            </a:extLst>
          </p:cNvPr>
          <p:cNvSpPr>
            <a:spLocks noGrp="1"/>
          </p:cNvSpPr>
          <p:nvPr>
            <p:ph idx="1"/>
          </p:nvPr>
        </p:nvSpPr>
        <p:spPr>
          <a:xfrm>
            <a:off x="838200" y="1343608"/>
            <a:ext cx="10515600" cy="5149267"/>
          </a:xfrm>
        </p:spPr>
        <p:txBody>
          <a:bodyPr>
            <a:normAutofit/>
          </a:bodyPr>
          <a:lstStyle/>
          <a:p>
            <a:pPr marR="0" indent="0">
              <a:lnSpc>
                <a:spcPct val="107000"/>
              </a:lnSpc>
              <a:spcBef>
                <a:spcPts val="0"/>
              </a:spcBef>
              <a:spcAft>
                <a:spcPts val="750"/>
              </a:spcAft>
              <a:buNone/>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To create a safe and manageable way for children to arrive and leave our program, we will be implementing the following protocol: </a:t>
            </a:r>
          </a:p>
          <a:p>
            <a:pPr marR="0" indent="0">
              <a:lnSpc>
                <a:spcPct val="107000"/>
              </a:lnSpc>
              <a:spcBef>
                <a:spcPts val="0"/>
              </a:spcBef>
              <a:spcAft>
                <a:spcPts val="75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ALL ADULTS ARE REQUIRED TO WEAR MASKS AT ALL TIMES!!!</a:t>
            </a:r>
          </a:p>
          <a:p>
            <a:pPr marL="742950" marR="0" lvl="1" indent="-285750">
              <a:lnSpc>
                <a:spcPct val="107000"/>
              </a:lnSpc>
              <a:spcBef>
                <a:spcPts val="0"/>
              </a:spcBef>
              <a:spcAft>
                <a:spcPts val="750"/>
              </a:spcAft>
              <a:buFont typeface="Courier New" panose="02070309020205020404" pitchFamily="49" charset="0"/>
              <a:buChar char="o"/>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Only one parent/caretaker of each child will be allowed to escort the child to the designated door.  The teacher will greet each child at the door and conduct a daily health check (temperature check, symptoms check and ask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Covid</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19 screening questions).</a:t>
            </a:r>
            <a:endParaRPr lang="en-US" sz="1600" dirty="0">
              <a:effectLst/>
              <a:latin typeface="Times New Roman" panose="02020603050405020304" pitchFamily="18" charset="0"/>
              <a:ea typeface="Courier New" panose="02070309020205020404" pitchFamily="49" charset="0"/>
              <a:cs typeface="Times New Roman" panose="02020603050405020304" pitchFamily="18" charset="0"/>
            </a:endParaRPr>
          </a:p>
          <a:p>
            <a:pPr marL="742950" marR="0" lvl="1" indent="-285750">
              <a:lnSpc>
                <a:spcPct val="107000"/>
              </a:lnSpc>
              <a:spcBef>
                <a:spcPts val="0"/>
              </a:spcBef>
              <a:spcAft>
                <a:spcPts val="750"/>
              </a:spcAft>
              <a:buFont typeface="Courier New" panose="02070309020205020404" pitchFamily="49" charset="0"/>
              <a:buChar char="o"/>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If you arrive late, please use the main entry door and walk your child directly to his/her classroom.  We are asking that parents </a:t>
            </a:r>
            <a:r>
              <a:rPr lang="en-US" sz="1600" u="sng" dirty="0">
                <a:effectLst/>
                <a:latin typeface="Times New Roman" panose="02020603050405020304" pitchFamily="18" charset="0"/>
                <a:ea typeface="Times New Roman" panose="02020603050405020304" pitchFamily="18" charset="0"/>
                <a:cs typeface="Times New Roman" panose="02020603050405020304" pitchFamily="18" charset="0"/>
              </a:rPr>
              <a:t>DO NOT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enter the classroom.  Instead, please stand at the entry door and wait for your child’s teacher to greet you.  This will help limit the amount of exposure in the classroom.  Make sure to keep a six foot distance from others at all times (this includes while waiting in line to pick up/drop off your child). </a:t>
            </a:r>
            <a:endParaRPr lang="en-US" sz="1600" dirty="0">
              <a:effectLst/>
              <a:latin typeface="Times New Roman" panose="02020603050405020304" pitchFamily="18" charset="0"/>
              <a:ea typeface="Courier New" panose="02070309020205020404" pitchFamily="49" charset="0"/>
              <a:cs typeface="Times New Roman" panose="02020603050405020304" pitchFamily="18" charset="0"/>
            </a:endParaRPr>
          </a:p>
          <a:p>
            <a:pPr marL="742950" marR="0" lvl="1" indent="-285750">
              <a:lnSpc>
                <a:spcPct val="107000"/>
              </a:lnSpc>
              <a:spcBef>
                <a:spcPts val="0"/>
              </a:spcBef>
              <a:spcAft>
                <a:spcPts val="750"/>
              </a:spcAft>
              <a:buFont typeface="Courier New" panose="02070309020205020404" pitchFamily="49" charset="0"/>
              <a:buChar char="o"/>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Again, please adhere to 6 feet  physical distancing when picking up and dropping off your child. Make sure there is only one family in the lobby area at a time and one person standing in the classroom door at a time.    </a:t>
            </a:r>
            <a:endParaRPr lang="en-US" sz="1600" dirty="0">
              <a:effectLst/>
              <a:latin typeface="Times New Roman" panose="02020603050405020304" pitchFamily="18" charset="0"/>
              <a:ea typeface="Courier New" panose="02070309020205020404" pitchFamily="49" charset="0"/>
              <a:cs typeface="Times New Roman" panose="02020603050405020304" pitchFamily="18" charset="0"/>
            </a:endParaRPr>
          </a:p>
          <a:p>
            <a:pPr marL="742950" marR="0" lvl="1" indent="-285750">
              <a:lnSpc>
                <a:spcPct val="107000"/>
              </a:lnSpc>
              <a:spcBef>
                <a:spcPts val="0"/>
              </a:spcBef>
              <a:spcAft>
                <a:spcPts val="750"/>
              </a:spcAft>
              <a:buFont typeface="Courier New" panose="02070309020205020404" pitchFamily="49" charset="0"/>
              <a:buChar char="o"/>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PLEASE REMEMBER….THIS IS NOT A TIME TO TALK WITH THE TEACHER as their focus needs to be on the children at all times.  Teachers will communicate with families via, phone, email or our app (Seesaw) or you can call to make an appointment with the teacher when they are not responsible for directly supervising the children.  </a:t>
            </a:r>
            <a:endParaRPr lang="en-US" sz="1600" dirty="0">
              <a:effectLst/>
              <a:latin typeface="Times New Roman" panose="02020603050405020304" pitchFamily="18" charset="0"/>
              <a:ea typeface="Courier New" panose="02070309020205020404" pitchFamily="49" charset="0"/>
              <a:cs typeface="Times New Roman" panose="02020603050405020304" pitchFamily="18" charset="0"/>
            </a:endParaRPr>
          </a:p>
          <a:p>
            <a:endParaRPr lang="en-US" dirty="0"/>
          </a:p>
        </p:txBody>
      </p:sp>
      <p:pic>
        <p:nvPicPr>
          <p:cNvPr id="4" name="Recorded Sound">
            <a:hlinkClick r:id="" action="ppaction://media"/>
            <a:extLst>
              <a:ext uri="{FF2B5EF4-FFF2-40B4-BE49-F238E27FC236}">
                <a16:creationId xmlns:a16="http://schemas.microsoft.com/office/drawing/2014/main" id="{88240499-9D24-4B5D-B6F8-8F061E0F8F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0439" y="427652"/>
            <a:ext cx="487363" cy="487363"/>
          </a:xfrm>
          <a:prstGeom prst="rect">
            <a:avLst/>
          </a:prstGeom>
        </p:spPr>
      </p:pic>
      <p:pic>
        <p:nvPicPr>
          <p:cNvPr id="5" name="Audio 4">
            <a:hlinkClick r:id="" action="ppaction://media"/>
            <a:extLst>
              <a:ext uri="{FF2B5EF4-FFF2-40B4-BE49-F238E27FC236}">
                <a16:creationId xmlns:a16="http://schemas.microsoft.com/office/drawing/2014/main" id="{929F4F7F-4535-464F-9EDC-CA6F3C384F5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053233380"/>
      </p:ext>
    </p:extLst>
  </p:cSld>
  <p:clrMapOvr>
    <a:masterClrMapping/>
  </p:clrMapOvr>
  <mc:AlternateContent xmlns:mc="http://schemas.openxmlformats.org/markup-compatibility/2006" xmlns:p14="http://schemas.microsoft.com/office/powerpoint/2010/main">
    <mc:Choice Requires="p14">
      <p:transition spd="slow" p14:dur="2000" advClick="0" advTm="27873"/>
    </mc:Choice>
    <mc:Fallback xmlns="">
      <p:transition spd="slow" advClick="0" advTm="2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77" objId="4"/>
        <p14:stopEvt time="27215" objId="4"/>
        <p14:playEvt time="27504" objId="4"/>
        <p14:stopEvt time="27792"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BAFB-DBD5-4143-B2D1-7A19E22552DD}"/>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Drop-off Procedures</a:t>
            </a:r>
          </a:p>
        </p:txBody>
      </p:sp>
      <p:sp>
        <p:nvSpPr>
          <p:cNvPr id="3" name="Content Placeholder 2">
            <a:extLst>
              <a:ext uri="{FF2B5EF4-FFF2-40B4-BE49-F238E27FC236}">
                <a16:creationId xmlns:a16="http://schemas.microsoft.com/office/drawing/2014/main" id="{D9718B2A-24B8-47E4-985B-FBB7E53FAED4}"/>
              </a:ext>
            </a:extLst>
          </p:cNvPr>
          <p:cNvSpPr>
            <a:spLocks noGrp="1"/>
          </p:cNvSpPr>
          <p:nvPr>
            <p:ph idx="1"/>
          </p:nvPr>
        </p:nvSpPr>
        <p:spPr>
          <a:xfrm>
            <a:off x="838200" y="1340433"/>
            <a:ext cx="10515600" cy="4351338"/>
          </a:xfrm>
        </p:spPr>
        <p:txBody>
          <a:bodyPr/>
          <a:lstStyle/>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spc="-15"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Timely drop at 9:30AM is expected on a daily basis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a:lnSpc>
                <a:spcPct val="115000"/>
              </a:lnSpc>
              <a:spcBef>
                <a:spcPts val="0"/>
              </a:spcBef>
              <a:spcAft>
                <a:spcPts val="0"/>
              </a:spcAft>
              <a:buFont typeface="Symbol" panose="05050102010706020507" pitchFamily="18" charset="2"/>
              <a:buChar char=""/>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1800" b="1" u="sng" dirty="0">
                <a:effectLst/>
                <a:latin typeface="Times New Roman" panose="02020603050405020304" pitchFamily="18" charset="0"/>
                <a:ea typeface="Calibri" panose="020F0502020204030204" pitchFamily="34" charset="0"/>
                <a:cs typeface="Times New Roman" panose="02020603050405020304" pitchFamily="18" charset="0"/>
              </a:rPr>
              <a:t>tardy</a:t>
            </a: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 arrival within the UPK program is defined as arrival any time later than 9:40AM.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a:lnSpc>
                <a:spcPct val="115000"/>
              </a:lnSpc>
              <a:spcBef>
                <a:spcPts val="0"/>
              </a:spcBef>
              <a:spcAft>
                <a:spcPts val="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Tardy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arrivals are required to sign in at the main office before coming to the classroom. </a:t>
            </a:r>
          </a:p>
          <a:p>
            <a:pPr marL="0" marR="0" lvl="0" indent="0" algn="just">
              <a:lnSpc>
                <a:spcPct val="115000"/>
              </a:lnSpc>
              <a:spcBef>
                <a:spcPts val="0"/>
              </a:spcBef>
              <a:spcAft>
                <a:spcPts val="0"/>
              </a:spcAft>
              <a:buNone/>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endParaRPr lang="en-US" dirty="0"/>
          </a:p>
        </p:txBody>
      </p:sp>
      <p:graphicFrame>
        <p:nvGraphicFramePr>
          <p:cNvPr id="4" name="Table 4">
            <a:extLst>
              <a:ext uri="{FF2B5EF4-FFF2-40B4-BE49-F238E27FC236}">
                <a16:creationId xmlns:a16="http://schemas.microsoft.com/office/drawing/2014/main" id="{4D84EF23-9A2A-405F-8699-EFF0B77B84C2}"/>
              </a:ext>
            </a:extLst>
          </p:cNvPr>
          <p:cNvGraphicFramePr>
            <a:graphicFrameLocks noGrp="1"/>
          </p:cNvGraphicFramePr>
          <p:nvPr>
            <p:extLst>
              <p:ext uri="{D42A27DB-BD31-4B8C-83A1-F6EECF244321}">
                <p14:modId xmlns:p14="http://schemas.microsoft.com/office/powerpoint/2010/main" val="624967038"/>
              </p:ext>
            </p:extLst>
          </p:nvPr>
        </p:nvGraphicFramePr>
        <p:xfrm>
          <a:off x="1502229" y="3237723"/>
          <a:ext cx="8583125" cy="2745221"/>
        </p:xfrm>
        <a:graphic>
          <a:graphicData uri="http://schemas.openxmlformats.org/drawingml/2006/table">
            <a:tbl>
              <a:tblPr firstRow="1" bandRow="1">
                <a:tableStyleId>{5C22544A-7EE6-4342-B048-85BDC9FD1C3A}</a:tableStyleId>
              </a:tblPr>
              <a:tblGrid>
                <a:gridCol w="2759273">
                  <a:extLst>
                    <a:ext uri="{9D8B030D-6E8A-4147-A177-3AD203B41FA5}">
                      <a16:colId xmlns:a16="http://schemas.microsoft.com/office/drawing/2014/main" val="1744096441"/>
                    </a:ext>
                  </a:extLst>
                </a:gridCol>
                <a:gridCol w="2911926">
                  <a:extLst>
                    <a:ext uri="{9D8B030D-6E8A-4147-A177-3AD203B41FA5}">
                      <a16:colId xmlns:a16="http://schemas.microsoft.com/office/drawing/2014/main" val="2477499596"/>
                    </a:ext>
                  </a:extLst>
                </a:gridCol>
                <a:gridCol w="2911926">
                  <a:extLst>
                    <a:ext uri="{9D8B030D-6E8A-4147-A177-3AD203B41FA5}">
                      <a16:colId xmlns:a16="http://schemas.microsoft.com/office/drawing/2014/main" val="1137310061"/>
                    </a:ext>
                  </a:extLst>
                </a:gridCol>
              </a:tblGrid>
              <a:tr h="465953">
                <a:tc>
                  <a:txBody>
                    <a:bodyPr/>
                    <a:lstStyle/>
                    <a:p>
                      <a:r>
                        <a:rPr lang="en-US" dirty="0"/>
                        <a:t>Class</a:t>
                      </a:r>
                    </a:p>
                  </a:txBody>
                  <a:tcPr/>
                </a:tc>
                <a:tc>
                  <a:txBody>
                    <a:bodyPr/>
                    <a:lstStyle/>
                    <a:p>
                      <a:r>
                        <a:rPr lang="en-US" dirty="0"/>
                        <a:t>Time</a:t>
                      </a:r>
                    </a:p>
                  </a:txBody>
                  <a:tcPr/>
                </a:tc>
                <a:tc>
                  <a:txBody>
                    <a:bodyPr/>
                    <a:lstStyle/>
                    <a:p>
                      <a:r>
                        <a:rPr lang="en-US" dirty="0"/>
                        <a:t>Door</a:t>
                      </a:r>
                    </a:p>
                  </a:txBody>
                  <a:tcPr/>
                </a:tc>
                <a:extLst>
                  <a:ext uri="{0D108BD9-81ED-4DB2-BD59-A6C34878D82A}">
                    <a16:rowId xmlns:a16="http://schemas.microsoft.com/office/drawing/2014/main" val="1577877094"/>
                  </a:ext>
                </a:extLst>
              </a:tr>
              <a:tr h="379878">
                <a:tc>
                  <a:txBody>
                    <a:bodyPr/>
                    <a:lstStyle/>
                    <a:p>
                      <a:r>
                        <a:rPr lang="en-US" dirty="0"/>
                        <a:t>UPK1 (Ms. Kim)</a:t>
                      </a:r>
                    </a:p>
                  </a:txBody>
                  <a:tcPr/>
                </a:tc>
                <a:tc>
                  <a:txBody>
                    <a:bodyPr/>
                    <a:lstStyle/>
                    <a:p>
                      <a:r>
                        <a:rPr lang="en-US" dirty="0"/>
                        <a:t>9:10-9:20</a:t>
                      </a:r>
                    </a:p>
                  </a:txBody>
                  <a:tcPr/>
                </a:tc>
                <a:tc>
                  <a:txBody>
                    <a:bodyPr/>
                    <a:lstStyle/>
                    <a:p>
                      <a:r>
                        <a:rPr lang="en-US" dirty="0"/>
                        <a:t>Main Door</a:t>
                      </a:r>
                    </a:p>
                  </a:txBody>
                  <a:tcPr/>
                </a:tc>
                <a:extLst>
                  <a:ext uri="{0D108BD9-81ED-4DB2-BD59-A6C34878D82A}">
                    <a16:rowId xmlns:a16="http://schemas.microsoft.com/office/drawing/2014/main" val="1991680671"/>
                  </a:ext>
                </a:extLst>
              </a:tr>
              <a:tr h="379878">
                <a:tc>
                  <a:txBody>
                    <a:bodyPr/>
                    <a:lstStyle/>
                    <a:p>
                      <a:r>
                        <a:rPr lang="en-US" dirty="0"/>
                        <a:t>UPK2 (Ms. Kerri)</a:t>
                      </a:r>
                    </a:p>
                  </a:txBody>
                  <a:tcPr/>
                </a:tc>
                <a:tc>
                  <a:txBody>
                    <a:bodyPr/>
                    <a:lstStyle/>
                    <a:p>
                      <a:r>
                        <a:rPr lang="en-US" dirty="0"/>
                        <a:t>9:10-9:20</a:t>
                      </a:r>
                    </a:p>
                  </a:txBody>
                  <a:tcPr/>
                </a:tc>
                <a:tc>
                  <a:txBody>
                    <a:bodyPr/>
                    <a:lstStyle/>
                    <a:p>
                      <a:r>
                        <a:rPr lang="en-US" dirty="0"/>
                        <a:t>Side Door</a:t>
                      </a:r>
                    </a:p>
                  </a:txBody>
                  <a:tcPr/>
                </a:tc>
                <a:extLst>
                  <a:ext uri="{0D108BD9-81ED-4DB2-BD59-A6C34878D82A}">
                    <a16:rowId xmlns:a16="http://schemas.microsoft.com/office/drawing/2014/main" val="327480029"/>
                  </a:ext>
                </a:extLst>
              </a:tr>
              <a:tr h="379878">
                <a:tc>
                  <a:txBody>
                    <a:bodyPr/>
                    <a:lstStyle/>
                    <a:p>
                      <a:r>
                        <a:rPr lang="en-US" dirty="0"/>
                        <a:t>UPK3 (Ms. Allie)</a:t>
                      </a:r>
                    </a:p>
                  </a:txBody>
                  <a:tcPr/>
                </a:tc>
                <a:tc>
                  <a:txBody>
                    <a:bodyPr/>
                    <a:lstStyle/>
                    <a:p>
                      <a:r>
                        <a:rPr lang="en-US" dirty="0"/>
                        <a:t>9:10-9:20</a:t>
                      </a:r>
                    </a:p>
                  </a:txBody>
                  <a:tcPr/>
                </a:tc>
                <a:tc>
                  <a:txBody>
                    <a:bodyPr/>
                    <a:lstStyle/>
                    <a:p>
                      <a:r>
                        <a:rPr lang="en-US" dirty="0"/>
                        <a:t>Church Door</a:t>
                      </a:r>
                    </a:p>
                  </a:txBody>
                  <a:tcPr/>
                </a:tc>
                <a:extLst>
                  <a:ext uri="{0D108BD9-81ED-4DB2-BD59-A6C34878D82A}">
                    <a16:rowId xmlns:a16="http://schemas.microsoft.com/office/drawing/2014/main" val="1308755039"/>
                  </a:ext>
                </a:extLst>
              </a:tr>
              <a:tr h="379878">
                <a:tc>
                  <a:txBody>
                    <a:bodyPr/>
                    <a:lstStyle/>
                    <a:p>
                      <a:r>
                        <a:rPr lang="en-US" dirty="0"/>
                        <a:t>UPK4 (Ms. Becky)</a:t>
                      </a:r>
                    </a:p>
                  </a:txBody>
                  <a:tcPr/>
                </a:tc>
                <a:tc>
                  <a:txBody>
                    <a:bodyPr/>
                    <a:lstStyle/>
                    <a:p>
                      <a:r>
                        <a:rPr lang="en-US" dirty="0"/>
                        <a:t>9:20-9:30</a:t>
                      </a:r>
                    </a:p>
                  </a:txBody>
                  <a:tcPr/>
                </a:tc>
                <a:tc>
                  <a:txBody>
                    <a:bodyPr/>
                    <a:lstStyle/>
                    <a:p>
                      <a:r>
                        <a:rPr lang="en-US" dirty="0"/>
                        <a:t>Main Door</a:t>
                      </a:r>
                    </a:p>
                  </a:txBody>
                  <a:tcPr/>
                </a:tc>
                <a:extLst>
                  <a:ext uri="{0D108BD9-81ED-4DB2-BD59-A6C34878D82A}">
                    <a16:rowId xmlns:a16="http://schemas.microsoft.com/office/drawing/2014/main" val="1456041568"/>
                  </a:ext>
                </a:extLst>
              </a:tr>
              <a:tr h="379878">
                <a:tc>
                  <a:txBody>
                    <a:bodyPr/>
                    <a:lstStyle/>
                    <a:p>
                      <a:r>
                        <a:rPr lang="en-US" dirty="0"/>
                        <a:t>UPK5 (Ms. Lauren)</a:t>
                      </a:r>
                    </a:p>
                  </a:txBody>
                  <a:tcPr/>
                </a:tc>
                <a:tc>
                  <a:txBody>
                    <a:bodyPr/>
                    <a:lstStyle/>
                    <a:p>
                      <a:r>
                        <a:rPr lang="en-US" dirty="0"/>
                        <a:t>9:20-9:30</a:t>
                      </a:r>
                    </a:p>
                  </a:txBody>
                  <a:tcPr/>
                </a:tc>
                <a:tc>
                  <a:txBody>
                    <a:bodyPr/>
                    <a:lstStyle/>
                    <a:p>
                      <a:r>
                        <a:rPr lang="en-US" dirty="0"/>
                        <a:t>Side Door</a:t>
                      </a:r>
                    </a:p>
                  </a:txBody>
                  <a:tcPr/>
                </a:tc>
                <a:extLst>
                  <a:ext uri="{0D108BD9-81ED-4DB2-BD59-A6C34878D82A}">
                    <a16:rowId xmlns:a16="http://schemas.microsoft.com/office/drawing/2014/main" val="3744476892"/>
                  </a:ext>
                </a:extLst>
              </a:tr>
              <a:tr h="379878">
                <a:tc>
                  <a:txBody>
                    <a:bodyPr/>
                    <a:lstStyle/>
                    <a:p>
                      <a:r>
                        <a:rPr lang="en-US" dirty="0"/>
                        <a:t>UPK6 (Ms. Tara)</a:t>
                      </a:r>
                    </a:p>
                  </a:txBody>
                  <a:tcPr/>
                </a:tc>
                <a:tc>
                  <a:txBody>
                    <a:bodyPr/>
                    <a:lstStyle/>
                    <a:p>
                      <a:r>
                        <a:rPr lang="en-US" dirty="0"/>
                        <a:t>9:20-9:30</a:t>
                      </a:r>
                    </a:p>
                  </a:txBody>
                  <a:tcPr/>
                </a:tc>
                <a:tc>
                  <a:txBody>
                    <a:bodyPr/>
                    <a:lstStyle/>
                    <a:p>
                      <a:r>
                        <a:rPr lang="en-US" dirty="0"/>
                        <a:t>Church Door</a:t>
                      </a:r>
                    </a:p>
                  </a:txBody>
                  <a:tcPr/>
                </a:tc>
                <a:extLst>
                  <a:ext uri="{0D108BD9-81ED-4DB2-BD59-A6C34878D82A}">
                    <a16:rowId xmlns:a16="http://schemas.microsoft.com/office/drawing/2014/main" val="1026224985"/>
                  </a:ext>
                </a:extLst>
              </a:tr>
            </a:tbl>
          </a:graphicData>
        </a:graphic>
      </p:graphicFrame>
      <p:pic>
        <p:nvPicPr>
          <p:cNvPr id="5" name="Recorded Sound">
            <a:hlinkClick r:id="" action="ppaction://media"/>
            <a:extLst>
              <a:ext uri="{FF2B5EF4-FFF2-40B4-BE49-F238E27FC236}">
                <a16:creationId xmlns:a16="http://schemas.microsoft.com/office/drawing/2014/main" id="{B193D369-0B9E-4DF7-9ADF-3470DFB855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50837" y="351129"/>
            <a:ext cx="487363" cy="487363"/>
          </a:xfrm>
          <a:prstGeom prst="rect">
            <a:avLst/>
          </a:prstGeom>
        </p:spPr>
      </p:pic>
      <p:pic>
        <p:nvPicPr>
          <p:cNvPr id="6" name="Audio 5">
            <a:hlinkClick r:id="" action="ppaction://media"/>
            <a:extLst>
              <a:ext uri="{FF2B5EF4-FFF2-40B4-BE49-F238E27FC236}">
                <a16:creationId xmlns:a16="http://schemas.microsoft.com/office/drawing/2014/main" id="{29918D23-7B73-4CEB-AA7A-3C6D86D1BC98}"/>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525776289"/>
      </p:ext>
    </p:extLst>
  </p:cSld>
  <p:clrMapOvr>
    <a:masterClrMapping/>
  </p:clrMapOvr>
  <mc:AlternateContent xmlns:mc="http://schemas.openxmlformats.org/markup-compatibility/2006" xmlns:p14="http://schemas.microsoft.com/office/powerpoint/2010/main">
    <mc:Choice Requires="p14">
      <p:transition spd="slow" p14:dur="2000" advClick="0" advTm="16310"/>
    </mc:Choice>
    <mc:Fallback xmlns="">
      <p:transition spd="slow" advClick="0"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8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12" objId="5"/>
        <p14:stopEvt time="16008" objId="5"/>
        <p14:playEvt time="16010" objId="5"/>
        <p14:stopEvt time="16222"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028C-9845-422B-BE86-5887315379C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Pick-Up Procedures</a:t>
            </a:r>
          </a:p>
        </p:txBody>
      </p:sp>
      <p:sp>
        <p:nvSpPr>
          <p:cNvPr id="3" name="Content Placeholder 2">
            <a:extLst>
              <a:ext uri="{FF2B5EF4-FFF2-40B4-BE49-F238E27FC236}">
                <a16:creationId xmlns:a16="http://schemas.microsoft.com/office/drawing/2014/main" id="{21DCABF6-C0A5-41BA-A331-2808B167444A}"/>
              </a:ext>
            </a:extLst>
          </p:cNvPr>
          <p:cNvSpPr>
            <a:spLocks noGrp="1"/>
          </p:cNvSpPr>
          <p:nvPr>
            <p:ph idx="1"/>
          </p:nvPr>
        </p:nvSpPr>
        <p:spPr>
          <a:xfrm>
            <a:off x="838200" y="1355341"/>
            <a:ext cx="10515600" cy="4351338"/>
          </a:xfrm>
        </p:spPr>
        <p:txBody>
          <a:bodyPr/>
          <a:lstStyle/>
          <a:p>
            <a:pPr marL="0" marR="0" indent="0" algn="just">
              <a:lnSpc>
                <a:spcPct val="115000"/>
              </a:lnSpc>
              <a:spcBef>
                <a:spcPts val="0"/>
              </a:spcBef>
              <a:spcAft>
                <a:spcPts val="0"/>
              </a:spcAft>
              <a:buNone/>
            </a:pPr>
            <a:r>
              <a:rPr lang="en-US" sz="1800" spc="-15"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spc="-15"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Timely pick up at 2:30 PM is expected on a daily basis.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A late pick-up from UPK is defined as pick-up any time later than 2:35 PM.</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UPK teachers and teaching assistants are assigned additional job responsibilities within their buildings after 2:30 PM.  There is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not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supervision available for UPK students after 2:30PM, unless after care has been arranged in advance.  There is a $10 charge for every ten minutes that a child is picked past 2:40pm. </a:t>
            </a:r>
          </a:p>
        </p:txBody>
      </p:sp>
      <p:graphicFrame>
        <p:nvGraphicFramePr>
          <p:cNvPr id="5" name="Table 4">
            <a:extLst>
              <a:ext uri="{FF2B5EF4-FFF2-40B4-BE49-F238E27FC236}">
                <a16:creationId xmlns:a16="http://schemas.microsoft.com/office/drawing/2014/main" id="{FEF1692B-AE9F-4B3D-A890-3C80E5C76B7D}"/>
              </a:ext>
            </a:extLst>
          </p:cNvPr>
          <p:cNvGraphicFramePr>
            <a:graphicFrameLocks noGrp="1"/>
          </p:cNvGraphicFramePr>
          <p:nvPr>
            <p:extLst>
              <p:ext uri="{D42A27DB-BD31-4B8C-83A1-F6EECF244321}">
                <p14:modId xmlns:p14="http://schemas.microsoft.com/office/powerpoint/2010/main" val="2146513313"/>
              </p:ext>
            </p:extLst>
          </p:nvPr>
        </p:nvGraphicFramePr>
        <p:xfrm>
          <a:off x="1819469" y="3666930"/>
          <a:ext cx="8163248" cy="2679907"/>
        </p:xfrm>
        <a:graphic>
          <a:graphicData uri="http://schemas.openxmlformats.org/drawingml/2006/table">
            <a:tbl>
              <a:tblPr firstRow="1" bandRow="1">
                <a:tableStyleId>{5C22544A-7EE6-4342-B048-85BDC9FD1C3A}</a:tableStyleId>
              </a:tblPr>
              <a:tblGrid>
                <a:gridCol w="2733870">
                  <a:extLst>
                    <a:ext uri="{9D8B030D-6E8A-4147-A177-3AD203B41FA5}">
                      <a16:colId xmlns:a16="http://schemas.microsoft.com/office/drawing/2014/main" val="1744096441"/>
                    </a:ext>
                  </a:extLst>
                </a:gridCol>
                <a:gridCol w="2720045">
                  <a:extLst>
                    <a:ext uri="{9D8B030D-6E8A-4147-A177-3AD203B41FA5}">
                      <a16:colId xmlns:a16="http://schemas.microsoft.com/office/drawing/2014/main" val="2477499596"/>
                    </a:ext>
                  </a:extLst>
                </a:gridCol>
                <a:gridCol w="2709333">
                  <a:extLst>
                    <a:ext uri="{9D8B030D-6E8A-4147-A177-3AD203B41FA5}">
                      <a16:colId xmlns:a16="http://schemas.microsoft.com/office/drawing/2014/main" val="1137310061"/>
                    </a:ext>
                  </a:extLst>
                </a:gridCol>
              </a:tblGrid>
              <a:tr h="454867">
                <a:tc>
                  <a:txBody>
                    <a:bodyPr/>
                    <a:lstStyle/>
                    <a:p>
                      <a:r>
                        <a:rPr lang="en-US" dirty="0"/>
                        <a:t>Class</a:t>
                      </a:r>
                    </a:p>
                  </a:txBody>
                  <a:tcPr/>
                </a:tc>
                <a:tc>
                  <a:txBody>
                    <a:bodyPr/>
                    <a:lstStyle/>
                    <a:p>
                      <a:r>
                        <a:rPr lang="en-US" dirty="0"/>
                        <a:t>Time</a:t>
                      </a:r>
                    </a:p>
                  </a:txBody>
                  <a:tcPr/>
                </a:tc>
                <a:tc>
                  <a:txBody>
                    <a:bodyPr/>
                    <a:lstStyle/>
                    <a:p>
                      <a:r>
                        <a:rPr lang="en-US" dirty="0"/>
                        <a:t>Door</a:t>
                      </a:r>
                    </a:p>
                  </a:txBody>
                  <a:tcPr/>
                </a:tc>
                <a:extLst>
                  <a:ext uri="{0D108BD9-81ED-4DB2-BD59-A6C34878D82A}">
                    <a16:rowId xmlns:a16="http://schemas.microsoft.com/office/drawing/2014/main" val="1577877094"/>
                  </a:ext>
                </a:extLst>
              </a:tr>
              <a:tr h="370840">
                <a:tc>
                  <a:txBody>
                    <a:bodyPr/>
                    <a:lstStyle/>
                    <a:p>
                      <a:r>
                        <a:rPr lang="en-US" dirty="0"/>
                        <a:t>UPK1 (Ms. Kim)</a:t>
                      </a:r>
                    </a:p>
                  </a:txBody>
                  <a:tcPr/>
                </a:tc>
                <a:tc>
                  <a:txBody>
                    <a:bodyPr/>
                    <a:lstStyle/>
                    <a:p>
                      <a:r>
                        <a:rPr lang="en-US" dirty="0"/>
                        <a:t>2:10-2:20</a:t>
                      </a:r>
                    </a:p>
                  </a:txBody>
                  <a:tcPr/>
                </a:tc>
                <a:tc>
                  <a:txBody>
                    <a:bodyPr/>
                    <a:lstStyle/>
                    <a:p>
                      <a:r>
                        <a:rPr lang="en-US" dirty="0"/>
                        <a:t>Main Door</a:t>
                      </a:r>
                    </a:p>
                  </a:txBody>
                  <a:tcPr/>
                </a:tc>
                <a:extLst>
                  <a:ext uri="{0D108BD9-81ED-4DB2-BD59-A6C34878D82A}">
                    <a16:rowId xmlns:a16="http://schemas.microsoft.com/office/drawing/2014/main" val="1991680671"/>
                  </a:ext>
                </a:extLst>
              </a:tr>
              <a:tr h="370840">
                <a:tc>
                  <a:txBody>
                    <a:bodyPr/>
                    <a:lstStyle/>
                    <a:p>
                      <a:r>
                        <a:rPr lang="en-US" dirty="0"/>
                        <a:t>UPK2 (Ms. Kerri)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2:10-2:20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r>
                        <a:rPr lang="en-US" dirty="0"/>
                        <a:t>Side Door</a:t>
                      </a:r>
                    </a:p>
                  </a:txBody>
                  <a:tcPr/>
                </a:tc>
                <a:extLst>
                  <a:ext uri="{0D108BD9-81ED-4DB2-BD59-A6C34878D82A}">
                    <a16:rowId xmlns:a16="http://schemas.microsoft.com/office/drawing/2014/main" val="327480029"/>
                  </a:ext>
                </a:extLst>
              </a:tr>
              <a:tr h="370840">
                <a:tc>
                  <a:txBody>
                    <a:bodyPr/>
                    <a:lstStyle/>
                    <a:p>
                      <a:r>
                        <a:rPr lang="en-US" dirty="0"/>
                        <a:t>UPK3 (Ms. Allie)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2:10-2:20</a:t>
                      </a:r>
                    </a:p>
                  </a:txBody>
                  <a:tcPr/>
                </a:tc>
                <a:tc>
                  <a:txBody>
                    <a:bodyPr/>
                    <a:lstStyle/>
                    <a:p>
                      <a:r>
                        <a:rPr lang="en-US" dirty="0"/>
                        <a:t>Church Door</a:t>
                      </a:r>
                    </a:p>
                  </a:txBody>
                  <a:tcPr/>
                </a:tc>
                <a:extLst>
                  <a:ext uri="{0D108BD9-81ED-4DB2-BD59-A6C34878D82A}">
                    <a16:rowId xmlns:a16="http://schemas.microsoft.com/office/drawing/2014/main" val="1308755039"/>
                  </a:ext>
                </a:extLst>
              </a:tr>
              <a:tr h="370840">
                <a:tc>
                  <a:txBody>
                    <a:bodyPr/>
                    <a:lstStyle/>
                    <a:p>
                      <a:r>
                        <a:rPr lang="en-US" dirty="0"/>
                        <a:t>UPK4 (Ms. Becky)</a:t>
                      </a:r>
                    </a:p>
                  </a:txBody>
                  <a:tcPr/>
                </a:tc>
                <a:tc>
                  <a:txBody>
                    <a:bodyPr/>
                    <a:lstStyle/>
                    <a:p>
                      <a:r>
                        <a:rPr lang="en-US" dirty="0"/>
                        <a:t>2:20-2:30</a:t>
                      </a:r>
                    </a:p>
                  </a:txBody>
                  <a:tcPr/>
                </a:tc>
                <a:tc>
                  <a:txBody>
                    <a:bodyPr/>
                    <a:lstStyle/>
                    <a:p>
                      <a:r>
                        <a:rPr lang="en-US" dirty="0"/>
                        <a:t>Main Door</a:t>
                      </a:r>
                    </a:p>
                  </a:txBody>
                  <a:tcPr/>
                </a:tc>
                <a:extLst>
                  <a:ext uri="{0D108BD9-81ED-4DB2-BD59-A6C34878D82A}">
                    <a16:rowId xmlns:a16="http://schemas.microsoft.com/office/drawing/2014/main" val="1456041568"/>
                  </a:ext>
                </a:extLst>
              </a:tr>
              <a:tr h="370840">
                <a:tc>
                  <a:txBody>
                    <a:bodyPr/>
                    <a:lstStyle/>
                    <a:p>
                      <a:r>
                        <a:rPr lang="en-US" dirty="0"/>
                        <a:t>UPK5 (Ms. Lauren)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2:20-2:30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r>
                        <a:rPr lang="en-US" dirty="0"/>
                        <a:t>Side Door</a:t>
                      </a:r>
                    </a:p>
                  </a:txBody>
                  <a:tcPr/>
                </a:tc>
                <a:extLst>
                  <a:ext uri="{0D108BD9-81ED-4DB2-BD59-A6C34878D82A}">
                    <a16:rowId xmlns:a16="http://schemas.microsoft.com/office/drawing/2014/main" val="3744476892"/>
                  </a:ext>
                </a:extLst>
              </a:tr>
              <a:tr h="370840">
                <a:tc>
                  <a:txBody>
                    <a:bodyPr/>
                    <a:lstStyle/>
                    <a:p>
                      <a:r>
                        <a:rPr lang="en-US" dirty="0"/>
                        <a:t>UPK6 (Ms. Tara)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2:20-2:30</a:t>
                      </a:r>
                    </a:p>
                  </a:txBody>
                  <a:tcPr/>
                </a:tc>
                <a:tc>
                  <a:txBody>
                    <a:bodyPr/>
                    <a:lstStyle/>
                    <a:p>
                      <a:r>
                        <a:rPr lang="en-US" dirty="0"/>
                        <a:t>Church Door</a:t>
                      </a:r>
                    </a:p>
                  </a:txBody>
                  <a:tcPr/>
                </a:tc>
                <a:extLst>
                  <a:ext uri="{0D108BD9-81ED-4DB2-BD59-A6C34878D82A}">
                    <a16:rowId xmlns:a16="http://schemas.microsoft.com/office/drawing/2014/main" val="1026224985"/>
                  </a:ext>
                </a:extLst>
              </a:tr>
            </a:tbl>
          </a:graphicData>
        </a:graphic>
      </p:graphicFrame>
      <p:pic>
        <p:nvPicPr>
          <p:cNvPr id="4" name="Recorded Sound">
            <a:hlinkClick r:id="" action="ppaction://media"/>
            <a:extLst>
              <a:ext uri="{FF2B5EF4-FFF2-40B4-BE49-F238E27FC236}">
                <a16:creationId xmlns:a16="http://schemas.microsoft.com/office/drawing/2014/main" id="{D589F669-3EA5-44E1-A47C-AFDD8AD5213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50837" y="279138"/>
            <a:ext cx="487363" cy="487363"/>
          </a:xfrm>
          <a:prstGeom prst="rect">
            <a:avLst/>
          </a:prstGeom>
        </p:spPr>
      </p:pic>
      <p:pic>
        <p:nvPicPr>
          <p:cNvPr id="6" name="Audio 5">
            <a:hlinkClick r:id="" action="ppaction://media"/>
            <a:extLst>
              <a:ext uri="{FF2B5EF4-FFF2-40B4-BE49-F238E27FC236}">
                <a16:creationId xmlns:a16="http://schemas.microsoft.com/office/drawing/2014/main" id="{79967ED3-234A-49DA-AAA4-11A9C9FC7E2E}"/>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906075656"/>
      </p:ext>
    </p:extLst>
  </p:cSld>
  <p:clrMapOvr>
    <a:masterClrMapping/>
  </p:clrMapOvr>
  <mc:AlternateContent xmlns:mc="http://schemas.openxmlformats.org/markup-compatibility/2006" xmlns:p14="http://schemas.microsoft.com/office/powerpoint/2010/main">
    <mc:Choice Requires="p14">
      <p:transition spd="slow" p14:dur="2000" advClick="0" advTm="29081"/>
    </mc:Choice>
    <mc:Fallback xmlns="">
      <p:transition spd="slow" advClick="0" advTm="2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11" objId="4"/>
        <p14:stopEvt time="28663" objId="4"/>
        <p14:playEvt time="28792" objId="4"/>
        <p14:stopEvt time="29049"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C5D8-E2BC-4516-83A7-5BD140A3DB39}"/>
              </a:ext>
            </a:extLst>
          </p:cNvPr>
          <p:cNvSpPr>
            <a:spLocks noGrp="1"/>
          </p:cNvSpPr>
          <p:nvPr>
            <p:ph type="title"/>
          </p:nvPr>
        </p:nvSpPr>
        <p:spPr>
          <a:xfrm>
            <a:off x="1304731" y="360460"/>
            <a:ext cx="10515600" cy="1325563"/>
          </a:xfrm>
        </p:spPr>
        <p:txBody>
          <a:bodyPr/>
          <a:lstStyle/>
          <a:p>
            <a:r>
              <a:rPr lang="en-US" dirty="0">
                <a:latin typeface="Times New Roman" panose="02020603050405020304" pitchFamily="18" charset="0"/>
                <a:cs typeface="Times New Roman" panose="02020603050405020304" pitchFamily="18" charset="0"/>
              </a:rPr>
              <a:t>School Nutrition Program </a:t>
            </a:r>
          </a:p>
        </p:txBody>
      </p:sp>
      <p:sp>
        <p:nvSpPr>
          <p:cNvPr id="3" name="Content Placeholder 2">
            <a:extLst>
              <a:ext uri="{FF2B5EF4-FFF2-40B4-BE49-F238E27FC236}">
                <a16:creationId xmlns:a16="http://schemas.microsoft.com/office/drawing/2014/main" id="{D454A122-FC7F-42A8-9979-3A8670F34AA8}"/>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Lunch is available to purchase through Gates Chili Nutrition Program</a:t>
            </a:r>
          </a:p>
          <a:p>
            <a:r>
              <a:rPr lang="en-US" dirty="0">
                <a:latin typeface="Times New Roman" panose="02020603050405020304" pitchFamily="18" charset="0"/>
                <a:cs typeface="Times New Roman" panose="02020603050405020304" pitchFamily="18" charset="0"/>
              </a:rPr>
              <a:t>Sign your child up for account using his/her student ID</a:t>
            </a:r>
          </a:p>
          <a:p>
            <a:r>
              <a:rPr lang="en-US" dirty="0">
                <a:latin typeface="Times New Roman" panose="02020603050405020304" pitchFamily="18" charset="0"/>
                <a:cs typeface="Times New Roman" panose="02020603050405020304" pitchFamily="18" charset="0"/>
              </a:rPr>
              <a:t>All payments go through payment plus (no payments are taken at ICA)</a:t>
            </a:r>
          </a:p>
          <a:p>
            <a:r>
              <a:rPr lang="en-US" dirty="0">
                <a:latin typeface="Times New Roman" panose="02020603050405020304" pitchFamily="18" charset="0"/>
                <a:cs typeface="Times New Roman" panose="02020603050405020304" pitchFamily="18" charset="0"/>
              </a:rPr>
              <a:t>Circle whether your child would like hot/cold entree</a:t>
            </a:r>
          </a:p>
          <a:p>
            <a:r>
              <a:rPr lang="en-US" dirty="0">
                <a:latin typeface="Times New Roman" panose="02020603050405020304" pitchFamily="18" charset="0"/>
                <a:cs typeface="Times New Roman" panose="02020603050405020304" pitchFamily="18" charset="0"/>
              </a:rPr>
              <a:t>Can choose which days to order</a:t>
            </a:r>
          </a:p>
          <a:p>
            <a:r>
              <a:rPr lang="en-US" dirty="0">
                <a:latin typeface="Times New Roman" panose="02020603050405020304" pitchFamily="18" charset="0"/>
                <a:cs typeface="Times New Roman" panose="02020603050405020304" pitchFamily="18" charset="0"/>
              </a:rPr>
              <a:t>Must submit the completed menu choices to your child’s teacher at the end of each month for the following month.  </a:t>
            </a:r>
          </a:p>
        </p:txBody>
      </p:sp>
      <p:pic>
        <p:nvPicPr>
          <p:cNvPr id="4098" name="Picture 2" descr="Our Lady of Lourdes">
            <a:extLst>
              <a:ext uri="{FF2B5EF4-FFF2-40B4-BE49-F238E27FC236}">
                <a16:creationId xmlns:a16="http://schemas.microsoft.com/office/drawing/2014/main" id="{302CE653-EB6A-4B8D-9D38-83C8E0AB52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9163" y="230188"/>
            <a:ext cx="32480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9DC17DA9-396E-4827-843D-2BA8C6D6DEF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94518" y="360460"/>
            <a:ext cx="487363" cy="487363"/>
          </a:xfrm>
          <a:prstGeom prst="rect">
            <a:avLst/>
          </a:prstGeom>
        </p:spPr>
      </p:pic>
      <p:pic>
        <p:nvPicPr>
          <p:cNvPr id="5" name="Audio 4">
            <a:hlinkClick r:id="" action="ppaction://media"/>
            <a:extLst>
              <a:ext uri="{FF2B5EF4-FFF2-40B4-BE49-F238E27FC236}">
                <a16:creationId xmlns:a16="http://schemas.microsoft.com/office/drawing/2014/main" id="{25A6ECFA-EF1C-4BE7-A89D-6AAF12E62482}"/>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530849091"/>
      </p:ext>
    </p:extLst>
  </p:cSld>
  <p:clrMapOvr>
    <a:masterClrMapping/>
  </p:clrMapOvr>
  <mc:AlternateContent xmlns:mc="http://schemas.openxmlformats.org/markup-compatibility/2006" xmlns:p14="http://schemas.microsoft.com/office/powerpoint/2010/main">
    <mc:Choice Requires="p14">
      <p:transition spd="slow" p14:dur="2000" advClick="0" advTm="26202"/>
    </mc:Choice>
    <mc:Fallback xmlns="">
      <p:transition spd="slow" advClick="0"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53" objId="4"/>
        <p14:stopEvt time="25277" objId="4"/>
        <p14:playEvt time="25788" objId="4"/>
        <p14:stopEvt time="26047"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3BC9-C820-4944-ACA4-11AB81156336}"/>
              </a:ext>
            </a:extLst>
          </p:cNvPr>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Covid</a:t>
            </a:r>
            <a:r>
              <a:rPr lang="en-US" dirty="0">
                <a:latin typeface="Times New Roman" panose="02020603050405020304" pitchFamily="18" charset="0"/>
                <a:cs typeface="Times New Roman" panose="02020603050405020304" pitchFamily="18" charset="0"/>
              </a:rPr>
              <a:t> Procedures</a:t>
            </a:r>
          </a:p>
        </p:txBody>
      </p:sp>
      <p:sp>
        <p:nvSpPr>
          <p:cNvPr id="3" name="Content Placeholder 2">
            <a:extLst>
              <a:ext uri="{FF2B5EF4-FFF2-40B4-BE49-F238E27FC236}">
                <a16:creationId xmlns:a16="http://schemas.microsoft.com/office/drawing/2014/main" id="{BA9D31CB-CAEE-4141-989C-19DF5D013973}"/>
              </a:ext>
            </a:extLst>
          </p:cNvPr>
          <p:cNvSpPr>
            <a:spLocks noGrp="1"/>
          </p:cNvSpPr>
          <p:nvPr>
            <p:ph sz="half" idx="2"/>
          </p:nvPr>
        </p:nvSpPr>
        <p:spPr>
          <a:xfrm>
            <a:off x="289250" y="1492898"/>
            <a:ext cx="5635690" cy="5169159"/>
          </a:xfrm>
        </p:spPr>
        <p:txBody>
          <a:bodyPr>
            <a:normAutofit fontScale="62500" lnSpcReduction="20000"/>
          </a:bodyPr>
          <a:lstStyle/>
          <a:p>
            <a:pPr marL="0" marR="0" lvl="0" indent="0">
              <a:lnSpc>
                <a:spcPct val="107000"/>
              </a:lnSpc>
              <a:spcBef>
                <a:spcPts val="0"/>
              </a:spcBef>
              <a:spcAft>
                <a:spcPts val="750"/>
              </a:spcAft>
              <a:buNone/>
            </a:pPr>
            <a:r>
              <a:rPr lang="en-US" sz="1900" b="1" dirty="0">
                <a:effectLst/>
                <a:latin typeface="+mj-lt"/>
                <a:ea typeface="Times New Roman" panose="02020603050405020304" pitchFamily="18" charset="0"/>
                <a:cs typeface="Noto Sans Symbols"/>
              </a:rPr>
              <a:t>1</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Enhanced health screenings </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and temperature checks upon arrival.  </a:t>
            </a:r>
            <a:endParaRPr lang="en-US" sz="1900" dirty="0">
              <a:effectLst/>
              <a:latin typeface="Times New Roman" panose="02020603050405020304" pitchFamily="18" charset="0"/>
              <a:ea typeface="Noto Sans Symbols"/>
              <a:cs typeface="Times New Roman" panose="02020603050405020304" pitchFamily="18" charset="0"/>
            </a:endParaRPr>
          </a:p>
          <a:p>
            <a:pPr marL="0" marR="0" lvl="0" indent="0">
              <a:lnSpc>
                <a:spcPct val="107000"/>
              </a:lnSpc>
              <a:spcBef>
                <a:spcPts val="0"/>
              </a:spcBef>
              <a:spcAft>
                <a:spcPts val="750"/>
              </a:spcAft>
              <a:buNone/>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Stricter child exclusions </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for signs of illness: Refer to Emergency Health Policy.</a:t>
            </a:r>
            <a:endParaRPr lang="en-US" sz="1900" dirty="0">
              <a:effectLst/>
              <a:latin typeface="Times New Roman" panose="02020603050405020304" pitchFamily="18" charset="0"/>
              <a:ea typeface="Noto Sans Symbols"/>
              <a:cs typeface="Times New Roman" panose="02020603050405020304" pitchFamily="18" charset="0"/>
            </a:endParaRPr>
          </a:p>
          <a:p>
            <a:pPr marL="0" marR="0" lvl="0" indent="0">
              <a:lnSpc>
                <a:spcPct val="107000"/>
              </a:lnSpc>
              <a:spcBef>
                <a:spcPts val="0"/>
              </a:spcBef>
              <a:spcAft>
                <a:spcPts val="750"/>
              </a:spcAft>
              <a:buNone/>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Limitation of family members </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in the building: Rest assured, you will always have access to your children, but in an effort to reduce the number of people coming into the building we have amended our drop off/pick up policy, see below. Please note, if you do enter the building, you will be required to follow our health screening procedures, must wear a mask and follow physical distancing guidelines.</a:t>
            </a:r>
            <a:endParaRPr lang="en-US" sz="1900" dirty="0">
              <a:effectLst/>
              <a:latin typeface="Times New Roman" panose="02020603050405020304" pitchFamily="18" charset="0"/>
              <a:ea typeface="Noto Sans Symbols"/>
              <a:cs typeface="Times New Roman" panose="02020603050405020304" pitchFamily="18" charset="0"/>
            </a:endParaRPr>
          </a:p>
          <a:p>
            <a:pPr marL="0" marR="0" lvl="0" indent="0">
              <a:lnSpc>
                <a:spcPct val="107000"/>
              </a:lnSpc>
              <a:spcBef>
                <a:spcPts val="0"/>
              </a:spcBef>
              <a:spcAft>
                <a:spcPts val="750"/>
              </a:spcAft>
              <a:buNone/>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Elimination of non-essential visitors </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into our building.</a:t>
            </a:r>
            <a:endParaRPr lang="en-US" sz="1900" dirty="0">
              <a:effectLst/>
              <a:latin typeface="Times New Roman" panose="02020603050405020304" pitchFamily="18" charset="0"/>
              <a:ea typeface="Noto Sans Symbols"/>
              <a:cs typeface="Times New Roman" panose="02020603050405020304" pitchFamily="18" charset="0"/>
            </a:endParaRPr>
          </a:p>
          <a:p>
            <a:pPr marL="0" marR="0" lvl="0" indent="0">
              <a:lnSpc>
                <a:spcPct val="107000"/>
              </a:lnSpc>
              <a:spcBef>
                <a:spcPts val="0"/>
              </a:spcBef>
              <a:spcAft>
                <a:spcPts val="0"/>
              </a:spcAft>
              <a:buNone/>
            </a:pPr>
            <a:r>
              <a:rPr lang="en-US" sz="1900" b="1" dirty="0">
                <a:latin typeface="Times New Roman" panose="02020603050405020304" pitchFamily="18" charset="0"/>
                <a:ea typeface="Times New Roman" panose="02020603050405020304" pitchFamily="18" charset="0"/>
                <a:cs typeface="Times New Roman" panose="02020603050405020304" pitchFamily="18" charset="0"/>
              </a:rPr>
              <a:t>5.  </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Personal Items from Home: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Because we are limiting the cross contamination of bodily fluids, even more stringently at this time, staff members will provide you a list of mandatory supplies for your child.  These supplies must be maintained on a daily basis in order for your child to attend the program. (for example: indoor shoes in all classrooms, extra bibs for the infant/toddlers).</a:t>
            </a:r>
            <a:endParaRPr lang="en-US" sz="1900" dirty="0">
              <a:effectLst/>
              <a:latin typeface="Times New Roman" panose="02020603050405020304" pitchFamily="18" charset="0"/>
              <a:ea typeface="Courier New" panose="02070309020205020404" pitchFamily="49"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Children may bring a lightweight blanket, sheet for their cot, and small stuffed animal.</a:t>
            </a:r>
            <a:endParaRPr lang="en-US" sz="1900" dirty="0">
              <a:effectLst/>
              <a:latin typeface="Times New Roman" panose="02020603050405020304" pitchFamily="18" charset="0"/>
              <a:ea typeface="Courier New" panose="02070309020205020404" pitchFamily="49"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Other items from home will NOT be permitted without director approval. </a:t>
            </a:r>
            <a:endParaRPr lang="en-US" sz="1900" dirty="0">
              <a:effectLst/>
              <a:latin typeface="Times New Roman" panose="02020603050405020304" pitchFamily="18" charset="0"/>
              <a:ea typeface="Courier New" panose="02070309020205020404" pitchFamily="49" charset="0"/>
              <a:cs typeface="Times New Roman" panose="02020603050405020304" pitchFamily="18" charset="0"/>
            </a:endParaRPr>
          </a:p>
          <a:p>
            <a:pPr marR="0" indent="0">
              <a:lnSpc>
                <a:spcPct val="107000"/>
              </a:lnSpc>
              <a:spcBef>
                <a:spcPts val="0"/>
              </a:spcBef>
              <a:spcAft>
                <a:spcPts val="0"/>
              </a:spcAft>
              <a:buNone/>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6.  Amplifying Our Daily Cleaning Efforts:  </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While this is part of our normal routine, there will be additional efforts made to</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disinfect the classrooms, gross motor spaces and high traffic areas, paying special attention to doorknobs, phones, tables, chairs, keyboards, handrails, gates etc. We will be disinfecting with a higher concentrated bleach/water as recommended by the CDC. In addition to classroom cleaning, all staff members will be assigned various areas of the building for frequent disinfecting. </a:t>
            </a:r>
          </a:p>
          <a:p>
            <a:pPr marL="0" marR="0" lvl="0" indent="0">
              <a:lnSpc>
                <a:spcPct val="107000"/>
              </a:lnSpc>
              <a:spcBef>
                <a:spcPts val="0"/>
              </a:spcBef>
              <a:spcAft>
                <a:spcPts val="800"/>
              </a:spcAft>
              <a:buNone/>
            </a:pPr>
            <a:r>
              <a:rPr lang="en-US" sz="1900" b="1" dirty="0">
                <a:effectLst/>
                <a:latin typeface="Times New Roman" panose="02020603050405020304" pitchFamily="18" charset="0"/>
                <a:ea typeface="Noto Sans Symbols"/>
                <a:cs typeface="Times New Roman" panose="02020603050405020304" pitchFamily="18" charset="0"/>
              </a:rPr>
              <a:t>7.  All adults are required to wear masks</a:t>
            </a:r>
            <a:r>
              <a:rPr lang="en-US" sz="1900" dirty="0">
                <a:effectLst/>
                <a:latin typeface="Times New Roman" panose="02020603050405020304" pitchFamily="18" charset="0"/>
                <a:ea typeface="Noto Sans Symbols"/>
                <a:cs typeface="Times New Roman" panose="02020603050405020304" pitchFamily="18" charset="0"/>
              </a:rPr>
              <a:t> whenever they are </a:t>
            </a:r>
            <a:r>
              <a:rPr lang="en-US" sz="1900" dirty="0">
                <a:latin typeface="Times New Roman" panose="02020603050405020304" pitchFamily="18" charset="0"/>
                <a:ea typeface="Noto Sans Symbols"/>
                <a:cs typeface="Times New Roman" panose="02020603050405020304" pitchFamily="18" charset="0"/>
              </a:rPr>
              <a:t>in the classrooms and/or interacting with the children.  </a:t>
            </a:r>
            <a:endParaRPr lang="en-US" sz="1900" dirty="0">
              <a:effectLst/>
              <a:latin typeface="Times New Roman" panose="02020603050405020304" pitchFamily="18" charset="0"/>
              <a:ea typeface="Noto Sans Symbols"/>
              <a:cs typeface="Times New Roman" panose="02020603050405020304" pitchFamily="18" charset="0"/>
            </a:endParaRPr>
          </a:p>
          <a:p>
            <a:pPr marL="0" marR="0" indent="0">
              <a:lnSpc>
                <a:spcPct val="107000"/>
              </a:lnSpc>
              <a:spcBef>
                <a:spcPts val="0"/>
              </a:spcBef>
              <a:spcAft>
                <a:spcPts val="800"/>
              </a:spcAft>
              <a:buNone/>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dirty="0"/>
          </a:p>
        </p:txBody>
      </p:sp>
      <p:sp>
        <p:nvSpPr>
          <p:cNvPr id="5" name="Text Placeholder 4">
            <a:extLst>
              <a:ext uri="{FF2B5EF4-FFF2-40B4-BE49-F238E27FC236}">
                <a16:creationId xmlns:a16="http://schemas.microsoft.com/office/drawing/2014/main" id="{6E31D129-5F25-489E-B061-F56DFF451F48}"/>
              </a:ext>
            </a:extLst>
          </p:cNvPr>
          <p:cNvSpPr>
            <a:spLocks noGrp="1"/>
          </p:cNvSpPr>
          <p:nvPr>
            <p:ph type="body" sz="quarter" idx="3"/>
          </p:nvPr>
        </p:nvSpPr>
        <p:spPr/>
        <p:txBody>
          <a:bodyPr/>
          <a:lstStyle/>
          <a:p>
            <a:endParaRPr lang="en-US"/>
          </a:p>
        </p:txBody>
      </p:sp>
      <p:pic>
        <p:nvPicPr>
          <p:cNvPr id="7" name="Content Placeholder 6">
            <a:extLst>
              <a:ext uri="{FF2B5EF4-FFF2-40B4-BE49-F238E27FC236}">
                <a16:creationId xmlns:a16="http://schemas.microsoft.com/office/drawing/2014/main" id="{6B0785BD-C664-414B-ABE8-CFC76BBCD654}"/>
              </a:ext>
            </a:extLst>
          </p:cNvPr>
          <p:cNvPicPr>
            <a:picLocks noGrp="1" noChangeAspect="1"/>
          </p:cNvPicPr>
          <p:nvPr>
            <p:ph sz="quarter" idx="4"/>
          </p:nvPr>
        </p:nvPicPr>
        <p:blipFill rotWithShape="1">
          <a:blip r:embed="rId8"/>
          <a:srcRect l="18136" t="22403" r="17238" b="8471"/>
          <a:stretch/>
        </p:blipFill>
        <p:spPr>
          <a:xfrm>
            <a:off x="6477793" y="3429000"/>
            <a:ext cx="4572001" cy="2750841"/>
          </a:xfrm>
          <a:prstGeom prst="rect">
            <a:avLst/>
          </a:prstGeom>
        </p:spPr>
      </p:pic>
      <p:pic>
        <p:nvPicPr>
          <p:cNvPr id="11266" name="Picture 2" descr="Coronavirus Safety | What Coulter Nissan is Doing">
            <a:extLst>
              <a:ext uri="{FF2B5EF4-FFF2-40B4-BE49-F238E27FC236}">
                <a16:creationId xmlns:a16="http://schemas.microsoft.com/office/drawing/2014/main" id="{5A38531B-93F6-45E4-8B39-C198F2B78E0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04" b="61497"/>
          <a:stretch/>
        </p:blipFill>
        <p:spPr bwMode="auto">
          <a:xfrm>
            <a:off x="5999600" y="195943"/>
            <a:ext cx="5528388" cy="264056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1DDBB952-0495-49D1-9ED5-1DE1FAEAB10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349249" y="191148"/>
            <a:ext cx="487363" cy="487363"/>
          </a:xfrm>
          <a:prstGeom prst="rect">
            <a:avLst/>
          </a:prstGeom>
        </p:spPr>
      </p:pic>
      <p:pic>
        <p:nvPicPr>
          <p:cNvPr id="6" name="Audio 5">
            <a:hlinkClick r:id="" action="ppaction://media"/>
            <a:extLst>
              <a:ext uri="{FF2B5EF4-FFF2-40B4-BE49-F238E27FC236}">
                <a16:creationId xmlns:a16="http://schemas.microsoft.com/office/drawing/2014/main" id="{6F8FF1C6-93A9-447A-80B2-FB330FF023D0}"/>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46400891"/>
      </p:ext>
    </p:extLst>
  </p:cSld>
  <p:clrMapOvr>
    <a:masterClrMapping/>
  </p:clrMapOvr>
  <mc:AlternateContent xmlns:mc="http://schemas.openxmlformats.org/markup-compatibility/2006" xmlns:p14="http://schemas.microsoft.com/office/powerpoint/2010/main">
    <mc:Choice Requires="p14">
      <p:transition spd="slow" p14:dur="2000" advClick="0" advTm="17239"/>
    </mc:Choice>
    <mc:Fallback xmlns="">
      <p:transition spd="slow" advClick="0" advTm="1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59" objId="4"/>
        <p14:stopEvt time="13708" objId="4"/>
        <p14:playEvt time="16992" objId="4"/>
        <p14:stopEvt time="17219"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10.xml><?xml version="1.0" encoding="utf-8"?>
<p:tagLst xmlns:a="http://schemas.openxmlformats.org/drawingml/2006/main" xmlns:r="http://schemas.openxmlformats.org/officeDocument/2006/relationships" xmlns:p="http://schemas.openxmlformats.org/presentationml/2006/main">
  <p:tag name="TIMING" val="|28.2"/>
</p:tagLst>
</file>

<file path=ppt/tags/tag11.xml><?xml version="1.0" encoding="utf-8"?>
<p:tagLst xmlns:a="http://schemas.openxmlformats.org/drawingml/2006/main" xmlns:r="http://schemas.openxmlformats.org/officeDocument/2006/relationships" xmlns:p="http://schemas.openxmlformats.org/presentationml/2006/main">
  <p:tag name="TIMING" val="|26.3"/>
</p:tagLst>
</file>

<file path=ppt/tags/tag12.xml><?xml version="1.0" encoding="utf-8"?>
<p:tagLst xmlns:a="http://schemas.openxmlformats.org/drawingml/2006/main" xmlns:r="http://schemas.openxmlformats.org/officeDocument/2006/relationships" xmlns:p="http://schemas.openxmlformats.org/presentationml/2006/main">
  <p:tag name="TIMING" val="|18"/>
</p:tagLst>
</file>

<file path=ppt/tags/tag13.xml><?xml version="1.0" encoding="utf-8"?>
<p:tagLst xmlns:a="http://schemas.openxmlformats.org/drawingml/2006/main" xmlns:r="http://schemas.openxmlformats.org/officeDocument/2006/relationships" xmlns:p="http://schemas.openxmlformats.org/presentationml/2006/main">
  <p:tag name="TIMING" val="|57.7"/>
</p:tagLst>
</file>

<file path=ppt/tags/tag2.xml><?xml version="1.0" encoding="utf-8"?>
<p:tagLst xmlns:a="http://schemas.openxmlformats.org/drawingml/2006/main" xmlns:r="http://schemas.openxmlformats.org/officeDocument/2006/relationships" xmlns:p="http://schemas.openxmlformats.org/presentationml/2006/main">
  <p:tag name="TIMING" val="|30"/>
</p:tagLst>
</file>

<file path=ppt/tags/tag3.xml><?xml version="1.0" encoding="utf-8"?>
<p:tagLst xmlns:a="http://schemas.openxmlformats.org/drawingml/2006/main" xmlns:r="http://schemas.openxmlformats.org/officeDocument/2006/relationships" xmlns:p="http://schemas.openxmlformats.org/presentationml/2006/main">
  <p:tag name="TIMING" val="|63.4"/>
</p:tagLst>
</file>

<file path=ppt/tags/tag4.xml><?xml version="1.0" encoding="utf-8"?>
<p:tagLst xmlns:a="http://schemas.openxmlformats.org/drawingml/2006/main" xmlns:r="http://schemas.openxmlformats.org/officeDocument/2006/relationships" xmlns:p="http://schemas.openxmlformats.org/presentationml/2006/main">
  <p:tag name="TIMING" val="|70.2"/>
</p:tagLst>
</file>

<file path=ppt/tags/tag5.xml><?xml version="1.0" encoding="utf-8"?>
<p:tagLst xmlns:a="http://schemas.openxmlformats.org/drawingml/2006/main" xmlns:r="http://schemas.openxmlformats.org/officeDocument/2006/relationships" xmlns:p="http://schemas.openxmlformats.org/presentationml/2006/main">
  <p:tag name="TIMING" val="|27.5"/>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28.7"/>
</p:tagLst>
</file>

<file path=ppt/tags/tag8.xml><?xml version="1.0" encoding="utf-8"?>
<p:tagLst xmlns:a="http://schemas.openxmlformats.org/drawingml/2006/main" xmlns:r="http://schemas.openxmlformats.org/officeDocument/2006/relationships" xmlns:p="http://schemas.openxmlformats.org/presentationml/2006/main">
  <p:tag name="TIMING" val="|25.7"/>
</p:tagLst>
</file>

<file path=ppt/tags/tag9.xml><?xml version="1.0" encoding="utf-8"?>
<p:tagLst xmlns:a="http://schemas.openxmlformats.org/drawingml/2006/main" xmlns:r="http://schemas.openxmlformats.org/officeDocument/2006/relationships" xmlns:p="http://schemas.openxmlformats.org/presentationml/2006/main">
  <p:tag name="TIMING" val="|1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3141</Words>
  <Application>Microsoft Office PowerPoint</Application>
  <PresentationFormat>Widescreen</PresentationFormat>
  <Paragraphs>210</Paragraphs>
  <Slides>14</Slides>
  <Notes>14</Notes>
  <HiddenSlides>0</HiddenSlides>
  <MMClips>28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Courier New</vt:lpstr>
      <vt:lpstr>Curlz MT</vt:lpstr>
      <vt:lpstr>Noto Sans Symbols</vt:lpstr>
      <vt:lpstr>Symbol</vt:lpstr>
      <vt:lpstr>Times New Roman</vt:lpstr>
      <vt:lpstr>Wingdings</vt:lpstr>
      <vt:lpstr>Office Theme</vt:lpstr>
      <vt:lpstr>Imagination Childcare Academy, Inc.  </vt:lpstr>
      <vt:lpstr> MISSION STATEMENT Committed to ensuring EVERY child thrives  </vt:lpstr>
      <vt:lpstr>Our Programs</vt:lpstr>
      <vt:lpstr>Gates-Chili UPK Hybrid Model</vt:lpstr>
      <vt:lpstr>Pick Up and Drop Off Procedures  </vt:lpstr>
      <vt:lpstr>Drop-off Procedures</vt:lpstr>
      <vt:lpstr>Pick-Up Procedures</vt:lpstr>
      <vt:lpstr>School Nutrition Program </vt:lpstr>
      <vt:lpstr>Covid Procedures</vt:lpstr>
      <vt:lpstr>Health Policy</vt:lpstr>
      <vt:lpstr>Nut Free/Peanut Free Facility </vt:lpstr>
      <vt:lpstr>Attendance Policy</vt:lpstr>
      <vt:lpstr>Remote Learning Expectations  </vt:lpstr>
      <vt:lpstr> Next Steps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INFORMATIONAL MEETING</dc:title>
  <dc:creator>Erin Medlar</dc:creator>
  <cp:lastModifiedBy>Erin Medlar</cp:lastModifiedBy>
  <cp:revision>86</cp:revision>
  <cp:lastPrinted>2020-08-10T19:17:31Z</cp:lastPrinted>
  <dcterms:created xsi:type="dcterms:W3CDTF">2020-07-23T10:59:33Z</dcterms:created>
  <dcterms:modified xsi:type="dcterms:W3CDTF">2020-08-16T12:43:43Z</dcterms:modified>
</cp:coreProperties>
</file>