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5" r:id="rId3"/>
    <p:sldId id="278" r:id="rId4"/>
    <p:sldId id="257" r:id="rId5"/>
    <p:sldId id="276" r:id="rId6"/>
    <p:sldId id="279" r:id="rId7"/>
    <p:sldId id="284" r:id="rId8"/>
    <p:sldId id="260" r:id="rId9"/>
    <p:sldId id="261" r:id="rId10"/>
    <p:sldId id="286" r:id="rId11"/>
    <p:sldId id="285" r:id="rId12"/>
    <p:sldId id="287" r:id="rId13"/>
    <p:sldId id="264" r:id="rId14"/>
    <p:sldId id="273" r:id="rId15"/>
    <p:sldId id="265" r:id="rId16"/>
    <p:sldId id="289" r:id="rId17"/>
    <p:sldId id="268" r:id="rId18"/>
    <p:sldId id="280" r:id="rId19"/>
    <p:sldId id="282" r:id="rId20"/>
    <p:sldId id="269" r:id="rId21"/>
    <p:sldId id="270" r:id="rId22"/>
    <p:sldId id="272" r:id="rId23"/>
    <p:sldId id="288" r:id="rId24"/>
    <p:sldId id="258"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2" autoAdjust="0"/>
    <p:restoredTop sz="86409" autoAdjust="0"/>
  </p:normalViewPr>
  <p:slideViewPr>
    <p:cSldViewPr snapToGrid="0">
      <p:cViewPr varScale="1">
        <p:scale>
          <a:sx n="75" d="100"/>
          <a:sy n="75" d="100"/>
        </p:scale>
        <p:origin x="43" y="283"/>
      </p:cViewPr>
      <p:guideLst/>
    </p:cSldViewPr>
  </p:slideViewPr>
  <p:outlineViewPr>
    <p:cViewPr>
      <p:scale>
        <a:sx n="33" d="100"/>
        <a:sy n="33" d="100"/>
      </p:scale>
      <p:origin x="0" y="-38645"/>
    </p:cViewPr>
  </p:outlineViewPr>
  <p:notesTextViewPr>
    <p:cViewPr>
      <p:scale>
        <a:sx n="1" d="1"/>
        <a:sy n="1" d="1"/>
      </p:scale>
      <p:origin x="0" y="0"/>
    </p:cViewPr>
  </p:notesTextViewPr>
  <p:notesViewPr>
    <p:cSldViewPr snapToGrid="0">
      <p:cViewPr varScale="1">
        <p:scale>
          <a:sx n="62" d="100"/>
          <a:sy n="62" d="100"/>
        </p:scale>
        <p:origin x="313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fld id="{65ABA854-E0A3-4D7E-B774-8D85B8E21861}" type="datetimeFigureOut">
              <a:rPr lang="en-US" smtClean="0"/>
              <a:t>9/1/2021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C298EFD1-B9F6-4B6C-AA2D-5637EED101B9}" type="slidenum">
              <a:rPr lang="en-US" smtClean="0"/>
              <a:t>‹#›</a:t>
            </a:fld>
            <a:endParaRPr lang="en-US"/>
          </a:p>
        </p:txBody>
      </p:sp>
    </p:spTree>
    <p:extLst>
      <p:ext uri="{BB962C8B-B14F-4D97-AF65-F5344CB8AC3E}">
        <p14:creationId xmlns:p14="http://schemas.microsoft.com/office/powerpoint/2010/main" val="154529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Erin Medlar, the owner of Imagination Childcare Academy and I want to welcome you to our program! This presentation is designed to familiarize families with our policies and procedures.   Included in this presentation is specific information about pick-up/ drop-off procedures, attendance expectations, remote learning, assessments and much more.  After the presentation, if you still have questions or concerns please do not hesitate to call me (585-413-3948) or email me (emedlar@rochester.rr.com).  </a:t>
            </a:r>
          </a:p>
        </p:txBody>
      </p:sp>
      <p:sp>
        <p:nvSpPr>
          <p:cNvPr id="4" name="Slide Number Placeholder 3"/>
          <p:cNvSpPr>
            <a:spLocks noGrp="1"/>
          </p:cNvSpPr>
          <p:nvPr>
            <p:ph type="sldNum" sz="quarter" idx="5"/>
          </p:nvPr>
        </p:nvSpPr>
        <p:spPr/>
        <p:txBody>
          <a:bodyPr/>
          <a:lstStyle/>
          <a:p>
            <a:fld id="{C298EFD1-B9F6-4B6C-AA2D-5637EED101B9}" type="slidenum">
              <a:rPr lang="en-US" smtClean="0"/>
              <a:t>1</a:t>
            </a:fld>
            <a:endParaRPr lang="en-US"/>
          </a:p>
        </p:txBody>
      </p:sp>
    </p:spTree>
    <p:extLst>
      <p:ext uri="{BB962C8B-B14F-4D97-AF65-F5344CB8AC3E}">
        <p14:creationId xmlns:p14="http://schemas.microsoft.com/office/powerpoint/2010/main" val="380645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pyramid model is the model that we use to approach behavior management.  It guides our teaching and the way we interact with others.  It begins with an effective workforce, a team that all share the same mission.  All staff attend 18 hours of professional development to learn the Pyramid model strategies.  Building nurturing and responsive relationships is the foundation for behavior management.  First and foremost, children need to feel safe and loved.  They need to know that the adults that are caring for them are listening and that their feelings are validated.  In early childhood, the environment is the child’s first teacher.  They are continuously learning about the world around them through exploration.   Our teachers work tirelessly to create classrooms that encourage learning through play.  We set children up for success by letting them know what the expectations are in every setting.  We take them through the classroom and establish guidelines and routines.  We use picture schedules and continuously review what will be coming next.  We walk them around the building and model the expectations in every place.  Daily we review these expectations in each setting.  Throughout the year, beginning on the very first day, we start teaching children social emotional skills such as how to be a super friend, how to recognize their own emotions and the emotions of others, how to react to those emotions, how to calm down when upset, and how to problem solve.  We teach the children how to use these skills independently.    Finally, for children who continue to struggle with challenging behaviors we have a Behavioral Support Team that meets to come up with ideas of how to help that child be successful (maybe special seating, a fidget toy, a social story, a 5 min break card, etc.).  We involve the parents in the process to make sure that we are coming up with the best possible plan for that child to find success.  </a:t>
            </a:r>
          </a:p>
        </p:txBody>
      </p:sp>
      <p:sp>
        <p:nvSpPr>
          <p:cNvPr id="4" name="Slide Number Placeholder 3"/>
          <p:cNvSpPr>
            <a:spLocks noGrp="1"/>
          </p:cNvSpPr>
          <p:nvPr>
            <p:ph type="sldNum" sz="quarter" idx="5"/>
          </p:nvPr>
        </p:nvSpPr>
        <p:spPr/>
        <p:txBody>
          <a:bodyPr/>
          <a:lstStyle/>
          <a:p>
            <a:fld id="{C298EFD1-B9F6-4B6C-AA2D-5637EED101B9}" type="slidenum">
              <a:rPr lang="en-US" smtClean="0"/>
              <a:t>13</a:t>
            </a:fld>
            <a:endParaRPr lang="en-US"/>
          </a:p>
        </p:txBody>
      </p:sp>
    </p:spTree>
    <p:extLst>
      <p:ext uri="{BB962C8B-B14F-4D97-AF65-F5344CB8AC3E}">
        <p14:creationId xmlns:p14="http://schemas.microsoft.com/office/powerpoint/2010/main" val="44130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that positive behavior support is essential to behavior management.  We teach our children the school rules: Be Safe, Be Kind, and Be Responsible.  Then we teach them what that looks like in every setting (classroom, bathroom, gym, playground, parking lot, etc.)  Then, when we see children doing these things, we specifically praise them, telling them what we see and praising them for that behavior.  We give “BEE” coupons for children we see following our school rules (walking quietly in the hall, cleaning up toys, raising hand at morning meeting, helping a friend, </a:t>
            </a:r>
            <a:r>
              <a:rPr lang="en-US" dirty="0" err="1"/>
              <a:t>etc</a:t>
            </a:r>
            <a:r>
              <a:rPr lang="en-US" dirty="0"/>
              <a:t>).  Every Friday, “Buzz,” our school mascot, goes to each classroom and chooses one BEE coupon out of the bee hive, and that child gets to choose from the toy chest.  The children LOVE Fridays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C298EFD1-B9F6-4B6C-AA2D-5637EED101B9}" type="slidenum">
              <a:rPr lang="en-US" smtClean="0"/>
              <a:t>14</a:t>
            </a:fld>
            <a:endParaRPr lang="en-US"/>
          </a:p>
        </p:txBody>
      </p:sp>
    </p:spTree>
    <p:extLst>
      <p:ext uri="{BB962C8B-B14F-4D97-AF65-F5344CB8AC3E}">
        <p14:creationId xmlns:p14="http://schemas.microsoft.com/office/powerpoint/2010/main" val="19147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various assessments throughout the year to help us learn each child’s unique strengths and needs and to design individual learning plans for each child.  Our benchmark assessments are done three times per year.  These assessments are focused on academic skills (counting, writing name, scissor cutting, letter and number recognition, etc.).  We use the work sampling system to help ensure that every child is developing in each area. We complete that screening tool three times per year as well.  It helps us focus on all developmental areas to ensure that each child is developing as he/she should.  Throughout the day teachers are observing children as they interact with each other and as they complete assignments.  They use these observations to help guide their decisions for planning instruction.  Another assessment tool that we use is called Ages &amp; Stages.  This is an assessment tool that parents complete.  It breaks down all developmental areas and asks parents to check whether or not they observe their child doing specific things.  Often children act quite differently in school then they do at home.  This tool helps us bridge that gap and really get to know each child!  We will be sending this screening tool home to you to fill out and bring back on the first day of school.  </a:t>
            </a:r>
          </a:p>
        </p:txBody>
      </p:sp>
      <p:sp>
        <p:nvSpPr>
          <p:cNvPr id="4" name="Slide Number Placeholder 3"/>
          <p:cNvSpPr>
            <a:spLocks noGrp="1"/>
          </p:cNvSpPr>
          <p:nvPr>
            <p:ph type="sldNum" sz="quarter" idx="5"/>
          </p:nvPr>
        </p:nvSpPr>
        <p:spPr/>
        <p:txBody>
          <a:bodyPr/>
          <a:lstStyle/>
          <a:p>
            <a:fld id="{C298EFD1-B9F6-4B6C-AA2D-5637EED101B9}" type="slidenum">
              <a:rPr lang="en-US" smtClean="0"/>
              <a:t>15</a:t>
            </a:fld>
            <a:endParaRPr lang="en-US"/>
          </a:p>
        </p:txBody>
      </p:sp>
    </p:spTree>
    <p:extLst>
      <p:ext uri="{BB962C8B-B14F-4D97-AF65-F5344CB8AC3E}">
        <p14:creationId xmlns:p14="http://schemas.microsoft.com/office/powerpoint/2010/main" val="3305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moment to read the above pick-up and drop-off procedures!  We are requiring parents to wear masks at all times when they are in the building.  We are asking that only one parent/caregiver brings the child into school and picks up the child from school each day.  Please adhere to the 6 foot distance rule when in the building.  Thankyou in advance for complying with these new safety rules.  </a:t>
            </a:r>
          </a:p>
        </p:txBody>
      </p:sp>
      <p:sp>
        <p:nvSpPr>
          <p:cNvPr id="4" name="Slide Number Placeholder 3"/>
          <p:cNvSpPr>
            <a:spLocks noGrp="1"/>
          </p:cNvSpPr>
          <p:nvPr>
            <p:ph type="sldNum" sz="quarter" idx="5"/>
          </p:nvPr>
        </p:nvSpPr>
        <p:spPr/>
        <p:txBody>
          <a:bodyPr/>
          <a:lstStyle/>
          <a:p>
            <a:fld id="{C298EFD1-B9F6-4B6C-AA2D-5637EED101B9}" type="slidenum">
              <a:rPr lang="en-US" smtClean="0"/>
              <a:t>16</a:t>
            </a:fld>
            <a:endParaRPr lang="en-US"/>
          </a:p>
        </p:txBody>
      </p:sp>
    </p:spTree>
    <p:extLst>
      <p:ext uri="{BB962C8B-B14F-4D97-AF65-F5344CB8AC3E}">
        <p14:creationId xmlns:p14="http://schemas.microsoft.com/office/powerpoint/2010/main" val="190779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make sure to abide by the above safety rules.  They are for your child’s protection!  </a:t>
            </a:r>
          </a:p>
        </p:txBody>
      </p:sp>
      <p:sp>
        <p:nvSpPr>
          <p:cNvPr id="4" name="Slide Number Placeholder 3"/>
          <p:cNvSpPr>
            <a:spLocks noGrp="1"/>
          </p:cNvSpPr>
          <p:nvPr>
            <p:ph type="sldNum" sz="quarter" idx="5"/>
          </p:nvPr>
        </p:nvSpPr>
        <p:spPr/>
        <p:txBody>
          <a:bodyPr/>
          <a:lstStyle/>
          <a:p>
            <a:fld id="{C298EFD1-B9F6-4B6C-AA2D-5637EED101B9}" type="slidenum">
              <a:rPr lang="en-US" smtClean="0"/>
              <a:t>17</a:t>
            </a:fld>
            <a:endParaRPr lang="en-US"/>
          </a:p>
        </p:txBody>
      </p:sp>
    </p:spTree>
    <p:extLst>
      <p:ext uri="{BB962C8B-B14F-4D97-AF65-F5344CB8AC3E}">
        <p14:creationId xmlns:p14="http://schemas.microsoft.com/office/powerpoint/2010/main" val="155787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 that families only bring in the above items and please keep all toys at home.  Don’t worry…we have plenty here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C298EFD1-B9F6-4B6C-AA2D-5637EED101B9}" type="slidenum">
              <a:rPr lang="en-US" smtClean="0"/>
              <a:t>18</a:t>
            </a:fld>
            <a:endParaRPr lang="en-US"/>
          </a:p>
        </p:txBody>
      </p:sp>
    </p:spTree>
    <p:extLst>
      <p:ext uri="{BB962C8B-B14F-4D97-AF65-F5344CB8AC3E}">
        <p14:creationId xmlns:p14="http://schemas.microsoft.com/office/powerpoint/2010/main" val="393732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remained open through this entire pandemic and continue to follow these guidelines.  Please read this slide carefully and be sure to abide by these procedures at all times.  </a:t>
            </a:r>
          </a:p>
        </p:txBody>
      </p:sp>
      <p:sp>
        <p:nvSpPr>
          <p:cNvPr id="4" name="Slide Number Placeholder 3"/>
          <p:cNvSpPr>
            <a:spLocks noGrp="1"/>
          </p:cNvSpPr>
          <p:nvPr>
            <p:ph type="sldNum" sz="quarter" idx="5"/>
          </p:nvPr>
        </p:nvSpPr>
        <p:spPr/>
        <p:txBody>
          <a:bodyPr/>
          <a:lstStyle/>
          <a:p>
            <a:fld id="{C298EFD1-B9F6-4B6C-AA2D-5637EED101B9}" type="slidenum">
              <a:rPr lang="en-US" smtClean="0"/>
              <a:t>19</a:t>
            </a:fld>
            <a:endParaRPr lang="en-US"/>
          </a:p>
        </p:txBody>
      </p:sp>
    </p:spTree>
    <p:extLst>
      <p:ext uri="{BB962C8B-B14F-4D97-AF65-F5344CB8AC3E}">
        <p14:creationId xmlns:p14="http://schemas.microsoft.com/office/powerpoint/2010/main" val="1228962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believe your child may be sick and/or is displaying ANY of the above symptoms, please keep your child home until your child is symptom free for at least 48 hours.  I know that we all have to work and we have things to do, but the responsibility to keep everyone healthy is all of ours and can only be done with everyone working together. Please be courteous of others and do send your child to school if he/she is not feeling well.  </a:t>
            </a:r>
          </a:p>
        </p:txBody>
      </p:sp>
      <p:sp>
        <p:nvSpPr>
          <p:cNvPr id="4" name="Slide Number Placeholder 3"/>
          <p:cNvSpPr>
            <a:spLocks noGrp="1"/>
          </p:cNvSpPr>
          <p:nvPr>
            <p:ph type="sldNum" sz="quarter" idx="5"/>
          </p:nvPr>
        </p:nvSpPr>
        <p:spPr/>
        <p:txBody>
          <a:bodyPr/>
          <a:lstStyle/>
          <a:p>
            <a:fld id="{C298EFD1-B9F6-4B6C-AA2D-5637EED101B9}" type="slidenum">
              <a:rPr lang="en-US" smtClean="0"/>
              <a:t>20</a:t>
            </a:fld>
            <a:endParaRPr lang="en-US"/>
          </a:p>
        </p:txBody>
      </p:sp>
    </p:spTree>
    <p:extLst>
      <p:ext uri="{BB962C8B-B14F-4D97-AF65-F5344CB8AC3E}">
        <p14:creationId xmlns:p14="http://schemas.microsoft.com/office/powerpoint/2010/main" val="402171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several children here with SEVERE food allergies that could cause them to go into anaphylactic shock (stop breathing).  We ask that before brining any food into our facility you make sure it is nut free and peanut free.  I know this is another thing we all have to do, but taking that extra two minutes to read the package could make the difference between life or death.  </a:t>
            </a:r>
          </a:p>
        </p:txBody>
      </p:sp>
      <p:sp>
        <p:nvSpPr>
          <p:cNvPr id="4" name="Slide Number Placeholder 3"/>
          <p:cNvSpPr>
            <a:spLocks noGrp="1"/>
          </p:cNvSpPr>
          <p:nvPr>
            <p:ph type="sldNum" sz="quarter" idx="5"/>
          </p:nvPr>
        </p:nvSpPr>
        <p:spPr/>
        <p:txBody>
          <a:bodyPr/>
          <a:lstStyle/>
          <a:p>
            <a:fld id="{C298EFD1-B9F6-4B6C-AA2D-5637EED101B9}" type="slidenum">
              <a:rPr lang="en-US" smtClean="0"/>
              <a:t>21</a:t>
            </a:fld>
            <a:endParaRPr lang="en-US"/>
          </a:p>
        </p:txBody>
      </p:sp>
    </p:spTree>
    <p:extLst>
      <p:ext uri="{BB962C8B-B14F-4D97-AF65-F5344CB8AC3E}">
        <p14:creationId xmlns:p14="http://schemas.microsoft.com/office/powerpoint/2010/main" val="11778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participate in Scholastic Book club.  For every dollar you spend we get money to spend on books to build our classroom libraries and to purchase other classroom supplies.  Also, it’s a great way to get books into your child’s hands! </a:t>
            </a:r>
          </a:p>
        </p:txBody>
      </p:sp>
      <p:sp>
        <p:nvSpPr>
          <p:cNvPr id="4" name="Slide Number Placeholder 3"/>
          <p:cNvSpPr>
            <a:spLocks noGrp="1"/>
          </p:cNvSpPr>
          <p:nvPr>
            <p:ph type="sldNum" sz="quarter" idx="5"/>
          </p:nvPr>
        </p:nvSpPr>
        <p:spPr/>
        <p:txBody>
          <a:bodyPr/>
          <a:lstStyle/>
          <a:p>
            <a:fld id="{C298EFD1-B9F6-4B6C-AA2D-5637EED101B9}" type="slidenum">
              <a:rPr lang="en-US" smtClean="0"/>
              <a:t>22</a:t>
            </a:fld>
            <a:endParaRPr lang="en-US"/>
          </a:p>
        </p:txBody>
      </p:sp>
    </p:spTree>
    <p:extLst>
      <p:ext uri="{BB962C8B-B14F-4D97-AF65-F5344CB8AC3E}">
        <p14:creationId xmlns:p14="http://schemas.microsoft.com/office/powerpoint/2010/main" val="424691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 of everything we do and every decision we make is our mission: We are committed to ensuring every child thrives!  We understand that every child is unique and has different strengths and needs.  We tailor our program to each child specifically to target those strengths and needs.  Building relationships with our students and their families is our number one priority; it is those relationships that build the strong foundation for children’s future success.  </a:t>
            </a:r>
          </a:p>
        </p:txBody>
      </p:sp>
      <p:sp>
        <p:nvSpPr>
          <p:cNvPr id="4" name="Slide Number Placeholder 3"/>
          <p:cNvSpPr>
            <a:spLocks noGrp="1"/>
          </p:cNvSpPr>
          <p:nvPr>
            <p:ph type="sldNum" sz="quarter" idx="5"/>
          </p:nvPr>
        </p:nvSpPr>
        <p:spPr/>
        <p:txBody>
          <a:bodyPr/>
          <a:lstStyle/>
          <a:p>
            <a:fld id="{C298EFD1-B9F6-4B6C-AA2D-5637EED101B9}" type="slidenum">
              <a:rPr lang="en-US" smtClean="0"/>
              <a:t>2</a:t>
            </a:fld>
            <a:endParaRPr lang="en-US"/>
          </a:p>
        </p:txBody>
      </p:sp>
    </p:spTree>
    <p:extLst>
      <p:ext uri="{BB962C8B-B14F-4D97-AF65-F5344CB8AC3E}">
        <p14:creationId xmlns:p14="http://schemas.microsoft.com/office/powerpoint/2010/main" val="11953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get your packets in the mail, please complete them and bring them into school on your child’s first day.  Also, the week of September 8</a:t>
            </a:r>
            <a:r>
              <a:rPr lang="en-US" baseline="30000" dirty="0"/>
              <a:t>th</a:t>
            </a:r>
            <a:r>
              <a:rPr lang="en-US" dirty="0"/>
              <a:t> we will be closed.  However, we are allowing families to sign up for a time to come in with your child to see the classroom, meet your child’s teacher and drop your child’s belongings off.  Just give us a call and we will set that up with you.  We can’t wait to get to know you and get this school year started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C298EFD1-B9F6-4B6C-AA2D-5637EED101B9}" type="slidenum">
              <a:rPr lang="en-US" smtClean="0"/>
              <a:t>24</a:t>
            </a:fld>
            <a:endParaRPr lang="en-US"/>
          </a:p>
        </p:txBody>
      </p:sp>
    </p:spTree>
    <p:extLst>
      <p:ext uri="{BB962C8B-B14F-4D97-AF65-F5344CB8AC3E}">
        <p14:creationId xmlns:p14="http://schemas.microsoft.com/office/powerpoint/2010/main" val="297992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being said…welcome to the Imagination family!  I always tell our families, “once your child enters our program, you will be a forever member of this family!”  Over the years, we have had the privilege of serving hundreds of families and building strong relationships with all of them.  We love it when we get pictures in the mail of past students or emails updating us on what the kiddos are up to.  Each and every one of our families has a special place in our hearts.  </a:t>
            </a:r>
          </a:p>
        </p:txBody>
      </p:sp>
      <p:sp>
        <p:nvSpPr>
          <p:cNvPr id="4" name="Slide Number Placeholder 3"/>
          <p:cNvSpPr>
            <a:spLocks noGrp="1"/>
          </p:cNvSpPr>
          <p:nvPr>
            <p:ph type="sldNum" sz="quarter" idx="5"/>
          </p:nvPr>
        </p:nvSpPr>
        <p:spPr/>
        <p:txBody>
          <a:bodyPr/>
          <a:lstStyle/>
          <a:p>
            <a:fld id="{C298EFD1-B9F6-4B6C-AA2D-5637EED101B9}" type="slidenum">
              <a:rPr lang="en-US" smtClean="0"/>
              <a:t>3</a:t>
            </a:fld>
            <a:endParaRPr lang="en-US"/>
          </a:p>
        </p:txBody>
      </p:sp>
    </p:spTree>
    <p:extLst>
      <p:ext uri="{BB962C8B-B14F-4D97-AF65-F5344CB8AC3E}">
        <p14:creationId xmlns:p14="http://schemas.microsoft.com/office/powerpoint/2010/main" val="208570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a:t>Prior to starting Imagination Childcare Academy, I was a teacher.  That being said, I created this school to be an early childhood learning facility, not just a daycare.  The foundational skills children learn at this age are essential to their success in later years.  Though I miss teaching terribly, I love doing what I do.  I am learning from my students, families and staff EVERY day.  This September I will begin working towards attaining my </a:t>
            </a:r>
            <a:r>
              <a:rPr lang="en-US" u="none" dirty="0"/>
              <a:t>s</a:t>
            </a:r>
            <a:r>
              <a:rPr lang="en-US" b="0" i="0" u="none" dirty="0">
                <a:solidFill>
                  <a:srgbClr val="FFFFFF"/>
                </a:solidFill>
                <a:effectLst/>
                <a:latin typeface="Droid Serif"/>
              </a:rPr>
              <a:t>chool Building Leader/School District Leader certificate of advanced study from SUNY Brockport.  This is a two year program, but all of my classes will be on-line and I will only need to meet in person on the weekends, so it will allow me to continue to do what I do here at Imaginations.  I am looking forward to learning new skills to help me be the best administrator I can be.  </a:t>
            </a:r>
            <a:endParaRPr lang="en-US" dirty="0"/>
          </a:p>
        </p:txBody>
      </p:sp>
      <p:sp>
        <p:nvSpPr>
          <p:cNvPr id="4" name="Slide Number Placeholder 3"/>
          <p:cNvSpPr>
            <a:spLocks noGrp="1"/>
          </p:cNvSpPr>
          <p:nvPr>
            <p:ph type="sldNum" sz="quarter" idx="5"/>
          </p:nvPr>
        </p:nvSpPr>
        <p:spPr/>
        <p:txBody>
          <a:bodyPr/>
          <a:lstStyle/>
          <a:p>
            <a:fld id="{C298EFD1-B9F6-4B6C-AA2D-5637EED101B9}" type="slidenum">
              <a:rPr lang="en-US" smtClean="0"/>
              <a:t>4</a:t>
            </a:fld>
            <a:endParaRPr lang="en-US"/>
          </a:p>
        </p:txBody>
      </p:sp>
    </p:spTree>
    <p:extLst>
      <p:ext uri="{BB962C8B-B14F-4D97-AF65-F5344CB8AC3E}">
        <p14:creationId xmlns:p14="http://schemas.microsoft.com/office/powerpoint/2010/main" val="79546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2012, we opened our facility.  It was myself as the lead teacher/director and I had two part time assistants.  We occupied one classroom in this entire building.  We opened with three children enrolled….four if you count my son.  I am forever grateful for those three original families who believed in me and took the leap to send their children to my program.  As the years went by, we added more classrooms, hired more staff and welcomed more families.  There was a need in this community for a program like ours and we are so happy that we were able to meet that need for our families.  We now have over 200 children and are continuously growing.  Currently, we are in the process of buying the entire property from the Roman Catholic Diocese, which includes the school, the church, the rectory next door and the adjacent property.  Once I attain my administration certification, we can apply to become a private school and we can add special education services to our program.  This will complete our ultimate goal of becoming a fully inclusive early childhood learning facility where all children’s needs can be met.  </a:t>
            </a:r>
          </a:p>
        </p:txBody>
      </p:sp>
      <p:sp>
        <p:nvSpPr>
          <p:cNvPr id="4" name="Slide Number Placeholder 3"/>
          <p:cNvSpPr>
            <a:spLocks noGrp="1"/>
          </p:cNvSpPr>
          <p:nvPr>
            <p:ph type="sldNum" sz="quarter" idx="5"/>
          </p:nvPr>
        </p:nvSpPr>
        <p:spPr/>
        <p:txBody>
          <a:bodyPr/>
          <a:lstStyle/>
          <a:p>
            <a:fld id="{C298EFD1-B9F6-4B6C-AA2D-5637EED101B9}" type="slidenum">
              <a:rPr lang="en-US" smtClean="0"/>
              <a:t>5</a:t>
            </a:fld>
            <a:endParaRPr lang="en-US"/>
          </a:p>
        </p:txBody>
      </p:sp>
    </p:spTree>
    <p:extLst>
      <p:ext uri="{BB962C8B-B14F-4D97-AF65-F5344CB8AC3E}">
        <p14:creationId xmlns:p14="http://schemas.microsoft.com/office/powerpoint/2010/main" val="18690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separate programs here at Imaginations.  We have UPK classrooms that are paid for by Gates-Chili School District.  That program runs Monday-Friday from 9:30am-2:30pm.  That program is a lottery program and specifically for Gates-Chili residents.  Our other program is paid for by parents and is flexible scheduling.  On our parent pay side, we are open from 7am-6pm Monday through Friday and parents can choose whether they want their child to attend for the full day or just half a day.  They can also choose how many days a week they would like their child to attend and which days they would like their child to attend.  We have a private PreK program that is run similar to the UPK programs.  The only difference is parents pay for that program.  We also have three Junior PreK classrooms for children ages 2 ½ through 4.   We have a school age before and after care program and we offer wrap around services for our UPK families who might need care before and after the UPK program.  </a:t>
            </a:r>
          </a:p>
        </p:txBody>
      </p:sp>
      <p:sp>
        <p:nvSpPr>
          <p:cNvPr id="4" name="Slide Number Placeholder 3"/>
          <p:cNvSpPr>
            <a:spLocks noGrp="1"/>
          </p:cNvSpPr>
          <p:nvPr>
            <p:ph type="sldNum" sz="quarter" idx="5"/>
          </p:nvPr>
        </p:nvSpPr>
        <p:spPr/>
        <p:txBody>
          <a:bodyPr/>
          <a:lstStyle/>
          <a:p>
            <a:fld id="{C298EFD1-B9F6-4B6C-AA2D-5637EED101B9}" type="slidenum">
              <a:rPr lang="en-US" smtClean="0"/>
              <a:t>6</a:t>
            </a:fld>
            <a:endParaRPr lang="en-US"/>
          </a:p>
        </p:txBody>
      </p:sp>
    </p:spTree>
    <p:extLst>
      <p:ext uri="{BB962C8B-B14F-4D97-AF65-F5344CB8AC3E}">
        <p14:creationId xmlns:p14="http://schemas.microsoft.com/office/powerpoint/2010/main" val="285109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do what we do here without the support from our families.  I encourage parents to reach out if they have any questions or concerns.   I always tell parents, I cannot be everywhere at all times and I count on them to be my eyes and ears.  Please let me know if there is a problem and I will take care of it immediately.  Our teachers work extremely hard to keep parents informed.  They send emails, newsletters, post things on the parent board outside the classroom and have a class webpage that you will have access to in order to keep informed of the daily happenings in the classroom.  We also have a PTA that meets three times a year to talk about how we can improve our policies and procedures.  We send out surveys so that we can get input on ways to continuously strive towards best practice.  We value your thoughts and ideas and encourage you to become involved.  </a:t>
            </a:r>
          </a:p>
        </p:txBody>
      </p:sp>
      <p:sp>
        <p:nvSpPr>
          <p:cNvPr id="4" name="Slide Number Placeholder 3"/>
          <p:cNvSpPr>
            <a:spLocks noGrp="1"/>
          </p:cNvSpPr>
          <p:nvPr>
            <p:ph type="sldNum" sz="quarter" idx="5"/>
          </p:nvPr>
        </p:nvSpPr>
        <p:spPr/>
        <p:txBody>
          <a:bodyPr/>
          <a:lstStyle/>
          <a:p>
            <a:fld id="{C298EFD1-B9F6-4B6C-AA2D-5637EED101B9}" type="slidenum">
              <a:rPr lang="en-US" smtClean="0"/>
              <a:t>8</a:t>
            </a:fld>
            <a:endParaRPr lang="en-US"/>
          </a:p>
        </p:txBody>
      </p:sp>
    </p:spTree>
    <p:extLst>
      <p:ext uri="{BB962C8B-B14F-4D97-AF65-F5344CB8AC3E}">
        <p14:creationId xmlns:p14="http://schemas.microsoft.com/office/powerpoint/2010/main" val="154420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0ur special events are what makes Imaginations so special.  Our teachers go above and beyond to make these times ones that the children and families will never forget.  We do a Halloween parade/party, Mother’s Day celebration, Father’s Day celebration, Supper with Santa, Imagination Day, Family Fun Night, etc.  Unfortunately, due to the pandemic we were unable to do many of our special events last school year.  I am hoping that by the spring of this year we will be able to resume with our special events.  I will keep you posted.  </a:t>
            </a:r>
          </a:p>
        </p:txBody>
      </p:sp>
      <p:sp>
        <p:nvSpPr>
          <p:cNvPr id="4" name="Slide Number Placeholder 3"/>
          <p:cNvSpPr>
            <a:spLocks noGrp="1"/>
          </p:cNvSpPr>
          <p:nvPr>
            <p:ph type="sldNum" sz="quarter" idx="5"/>
          </p:nvPr>
        </p:nvSpPr>
        <p:spPr/>
        <p:txBody>
          <a:bodyPr/>
          <a:lstStyle/>
          <a:p>
            <a:fld id="{C298EFD1-B9F6-4B6C-AA2D-5637EED101B9}" type="slidenum">
              <a:rPr lang="en-US" smtClean="0"/>
              <a:t>9</a:t>
            </a:fld>
            <a:endParaRPr lang="en-US"/>
          </a:p>
        </p:txBody>
      </p:sp>
    </p:spTree>
    <p:extLst>
      <p:ext uri="{BB962C8B-B14F-4D97-AF65-F5344CB8AC3E}">
        <p14:creationId xmlns:p14="http://schemas.microsoft.com/office/powerpoint/2010/main" val="88770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8EFD1-B9F6-4B6C-AA2D-5637EED101B9}" type="slidenum">
              <a:rPr lang="en-US" smtClean="0"/>
              <a:t>10</a:t>
            </a:fld>
            <a:endParaRPr lang="en-US"/>
          </a:p>
        </p:txBody>
      </p:sp>
    </p:spTree>
    <p:extLst>
      <p:ext uri="{BB962C8B-B14F-4D97-AF65-F5344CB8AC3E}">
        <p14:creationId xmlns:p14="http://schemas.microsoft.com/office/powerpoint/2010/main" val="81231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29E8-D63B-47AF-BD4E-EE0DD55EE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7CE8A2-3715-4A0D-AF41-700C73F92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FEDD7-8F24-42CF-875A-0500763DB550}"/>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5" name="Footer Placeholder 4">
            <a:extLst>
              <a:ext uri="{FF2B5EF4-FFF2-40B4-BE49-F238E27FC236}">
                <a16:creationId xmlns:a16="http://schemas.microsoft.com/office/drawing/2014/main" id="{F390F71D-6B79-440E-802B-0639CAD46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0653B-60E4-44E7-A9F3-97633EB5C546}"/>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25589937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804E-68EB-46F1-A011-834085A31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9A7E8D-3D0C-4602-B0FD-26C17EFD00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558AE-EAF3-4C24-BB37-F42208DB9FBA}"/>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5" name="Footer Placeholder 4">
            <a:extLst>
              <a:ext uri="{FF2B5EF4-FFF2-40B4-BE49-F238E27FC236}">
                <a16:creationId xmlns:a16="http://schemas.microsoft.com/office/drawing/2014/main" id="{76568DBA-F282-451B-835D-9A781B2F4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D2059-F7C3-4D27-BD56-732AC6ED30A7}"/>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18676591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4B00E1-F9FB-4BC4-AD82-D7D4D575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F9E81-54A4-40D4-9F6D-57E32F333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CA218-CF7E-44E0-BD0E-B51377500D0B}"/>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5" name="Footer Placeholder 4">
            <a:extLst>
              <a:ext uri="{FF2B5EF4-FFF2-40B4-BE49-F238E27FC236}">
                <a16:creationId xmlns:a16="http://schemas.microsoft.com/office/drawing/2014/main" id="{DC4E3E1A-F2F7-4D01-9FF1-2BE2A2621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C60BB-7795-496C-8197-72742F44221B}"/>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934628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4F0F-533B-42DC-9FFC-5BCF86C10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384369-2CDC-42AD-B68F-392FDB6396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B4E6C-0398-4D14-8389-955E679AE60F}"/>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5" name="Footer Placeholder 4">
            <a:extLst>
              <a:ext uri="{FF2B5EF4-FFF2-40B4-BE49-F238E27FC236}">
                <a16:creationId xmlns:a16="http://schemas.microsoft.com/office/drawing/2014/main" id="{1C833CF6-583C-4AAA-B68C-38BD2BD57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4DBD3-0F7D-48B4-89A8-2EF4BD6B012D}"/>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37953699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C449-4441-44A1-BC4D-98AFADF3C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646F0-2EE7-479B-8340-8414F9749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6F845-B395-4FF3-8041-605FCA7EA0F9}"/>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5" name="Footer Placeholder 4">
            <a:extLst>
              <a:ext uri="{FF2B5EF4-FFF2-40B4-BE49-F238E27FC236}">
                <a16:creationId xmlns:a16="http://schemas.microsoft.com/office/drawing/2014/main" id="{D3692BEE-40B2-48C6-8057-5A5ACDF58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289A-9E34-467E-A5D8-C9A71EF6905C}"/>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30899822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FFC-0004-4563-9AB3-F95933F04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8E137-ED5A-474A-B25E-4DECBB811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943E37-2AE9-4F6A-9005-6CB9A7AFEB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1E7F5-9D0D-4824-B697-FBAE80A92599}"/>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6" name="Footer Placeholder 5">
            <a:extLst>
              <a:ext uri="{FF2B5EF4-FFF2-40B4-BE49-F238E27FC236}">
                <a16:creationId xmlns:a16="http://schemas.microsoft.com/office/drawing/2014/main" id="{89195F88-B13C-4BC0-8198-B82D03A56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27061-62B1-4D3B-BA7A-7CF31EF1B7E9}"/>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4858567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3501-E7ED-4FF3-86D8-20822CE713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2D582-C40A-49F7-AA33-3742F1A83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84F3E-D371-41D3-B72D-D3802D7B9A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ED9FC-9379-4505-A307-E9B65E0F3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C6D6BB-5446-426E-8287-E80A99DFEA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63ABF6-89F0-4EB0-AA96-4D98DA8777FD}"/>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8" name="Footer Placeholder 7">
            <a:extLst>
              <a:ext uri="{FF2B5EF4-FFF2-40B4-BE49-F238E27FC236}">
                <a16:creationId xmlns:a16="http://schemas.microsoft.com/office/drawing/2014/main" id="{FE1FD018-C5F9-422F-9604-3C42D2E3D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EF68B-AC41-4EAF-BFD6-2A53A0AC5A6D}"/>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16739477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0A92-C2B3-4CAE-BB66-C849F803D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F2A22B-1E2C-49A8-BC2B-307789AB655B}"/>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4" name="Footer Placeholder 3">
            <a:extLst>
              <a:ext uri="{FF2B5EF4-FFF2-40B4-BE49-F238E27FC236}">
                <a16:creationId xmlns:a16="http://schemas.microsoft.com/office/drawing/2014/main" id="{28B2F0B6-B58B-4ADC-BF98-B39B6F4CD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884800-C1AA-4BF2-B41B-EFADC29C011B}"/>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18825868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1D7EF-F9B6-445B-9ABC-964DC174B6D9}"/>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3" name="Footer Placeholder 2">
            <a:extLst>
              <a:ext uri="{FF2B5EF4-FFF2-40B4-BE49-F238E27FC236}">
                <a16:creationId xmlns:a16="http://schemas.microsoft.com/office/drawing/2014/main" id="{0462538E-1006-4B9D-8266-C8443BB63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CFA9C1-A719-4201-8751-81065E45BA3A}"/>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22651684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C57D-08C7-4BAE-B4B0-0B934DD7A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85B43F-7813-4C84-BC1D-F872A5269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A2C68-6075-4FFE-AD82-DAE8EA83A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3C8F7-CCFB-4141-B56A-6328687F2EEE}"/>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6" name="Footer Placeholder 5">
            <a:extLst>
              <a:ext uri="{FF2B5EF4-FFF2-40B4-BE49-F238E27FC236}">
                <a16:creationId xmlns:a16="http://schemas.microsoft.com/office/drawing/2014/main" id="{BBBAE2CB-D9AB-43D4-BE8D-B40B482BC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F6552-8205-487A-AFCF-CA41AFC48A50}"/>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7591793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3FAC-BAF4-4E41-A142-4C3F818CA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3A1683-822E-4C1B-B945-717046279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BBA6C-C8C3-4CC3-A4D5-26D8B290E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5330-3581-4F7C-A49B-F22B39CACF58}"/>
              </a:ext>
            </a:extLst>
          </p:cNvPr>
          <p:cNvSpPr>
            <a:spLocks noGrp="1"/>
          </p:cNvSpPr>
          <p:nvPr>
            <p:ph type="dt" sz="half" idx="10"/>
          </p:nvPr>
        </p:nvSpPr>
        <p:spPr/>
        <p:txBody>
          <a:bodyPr/>
          <a:lstStyle/>
          <a:p>
            <a:fld id="{CF1FB2E4-9E07-4898-AC84-C3882D8391B3}" type="datetimeFigureOut">
              <a:rPr lang="en-US" smtClean="0"/>
              <a:t>9/1/2021</a:t>
            </a:fld>
            <a:endParaRPr lang="en-US"/>
          </a:p>
        </p:txBody>
      </p:sp>
      <p:sp>
        <p:nvSpPr>
          <p:cNvPr id="6" name="Footer Placeholder 5">
            <a:extLst>
              <a:ext uri="{FF2B5EF4-FFF2-40B4-BE49-F238E27FC236}">
                <a16:creationId xmlns:a16="http://schemas.microsoft.com/office/drawing/2014/main" id="{6C3EF7E2-C4DF-4125-8213-C24AD5FA4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AD1C0-1AF9-425F-ABB5-FA3AFA2C464D}"/>
              </a:ext>
            </a:extLst>
          </p:cNvPr>
          <p:cNvSpPr>
            <a:spLocks noGrp="1"/>
          </p:cNvSpPr>
          <p:nvPr>
            <p:ph type="sldNum" sz="quarter" idx="12"/>
          </p:nvPr>
        </p:nvSpPr>
        <p:spPr/>
        <p:txBody>
          <a:bodyPr/>
          <a:lstStyle/>
          <a:p>
            <a:fld id="{708F199C-0D75-4F66-B125-3DE7E0B6EB0A}" type="slidenum">
              <a:rPr lang="en-US" smtClean="0"/>
              <a:t>‹#›</a:t>
            </a:fld>
            <a:endParaRPr lang="en-US"/>
          </a:p>
        </p:txBody>
      </p:sp>
    </p:spTree>
    <p:extLst>
      <p:ext uri="{BB962C8B-B14F-4D97-AF65-F5344CB8AC3E}">
        <p14:creationId xmlns:p14="http://schemas.microsoft.com/office/powerpoint/2010/main" val="32414203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B186D-503F-4B8A-A02D-DC069A4FC6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2186D-8A78-47EA-AF38-F35C5296B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E343E-4AA5-41A1-A31F-38F5EAD4B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FB2E4-9E07-4898-AC84-C3882D8391B3}" type="datetimeFigureOut">
              <a:rPr lang="en-US" smtClean="0"/>
              <a:t>9/1/2021</a:t>
            </a:fld>
            <a:endParaRPr lang="en-US"/>
          </a:p>
        </p:txBody>
      </p:sp>
      <p:sp>
        <p:nvSpPr>
          <p:cNvPr id="5" name="Footer Placeholder 4">
            <a:extLst>
              <a:ext uri="{FF2B5EF4-FFF2-40B4-BE49-F238E27FC236}">
                <a16:creationId xmlns:a16="http://schemas.microsoft.com/office/drawing/2014/main" id="{2D5D98FA-9A1D-4B43-AAFA-08FA0F842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81E37-F418-41B9-9EBD-446548DD3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F199C-0D75-4F66-B125-3DE7E0B6EB0A}" type="slidenum">
              <a:rPr lang="en-US" smtClean="0"/>
              <a:t>‹#›</a:t>
            </a:fld>
            <a:endParaRPr lang="en-US"/>
          </a:p>
        </p:txBody>
      </p:sp>
    </p:spTree>
    <p:extLst>
      <p:ext uri="{BB962C8B-B14F-4D97-AF65-F5344CB8AC3E}">
        <p14:creationId xmlns:p14="http://schemas.microsoft.com/office/powerpoint/2010/main" val="382615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ED40-13A0-492B-AA44-78F85B37AF65}"/>
              </a:ext>
            </a:extLst>
          </p:cNvPr>
          <p:cNvSpPr>
            <a:spLocks noGrp="1"/>
          </p:cNvSpPr>
          <p:nvPr>
            <p:ph type="ctrTitle"/>
          </p:nvPr>
        </p:nvSpPr>
        <p:spPr>
          <a:xfrm>
            <a:off x="877006" y="569913"/>
            <a:ext cx="10747022" cy="2387600"/>
          </a:xfrm>
        </p:spPr>
        <p:txBody>
          <a:bodyPr>
            <a:noAutofit/>
          </a:bodyPr>
          <a:lstStyle/>
          <a:p>
            <a:pPr marL="0" marR="0">
              <a:spcBef>
                <a:spcPts val="0"/>
              </a:spcBef>
              <a:spcAft>
                <a:spcPts val="0"/>
              </a:spcAft>
            </a:pPr>
            <a:r>
              <a:rPr lang="en-US" sz="5400" dirty="0">
                <a:effectLst/>
                <a:latin typeface="Curlz MT" panose="04040404050702020202" pitchFamily="82" charset="0"/>
                <a:ea typeface="Calibri" panose="020F0502020204030204" pitchFamily="34" charset="0"/>
                <a:cs typeface="Times New Roman" panose="02020603050405020304" pitchFamily="18" charset="0"/>
              </a:rPr>
              <a:t>Imagination Childcare Academy, Inc.</a:t>
            </a:r>
            <a:br>
              <a:rPr lang="en-US" sz="5400" dirty="0">
                <a:effectLst/>
                <a:latin typeface="Curlz MT" panose="04040404050702020202" pitchFamily="82" charset="0"/>
                <a:ea typeface="Calibri" panose="020F0502020204030204" pitchFamily="34" charset="0"/>
                <a:cs typeface="Times New Roman" panose="02020603050405020304" pitchFamily="18" charset="0"/>
              </a:rPr>
            </a:br>
            <a:br>
              <a:rPr lang="en-US" sz="5400" dirty="0">
                <a:effectLst/>
                <a:latin typeface="Curlz MT" panose="04040404050702020202" pitchFamily="82" charset="0"/>
                <a:ea typeface="Calibri" panose="020F0502020204030204" pitchFamily="34" charset="0"/>
                <a:cs typeface="Times New Roman" panose="02020603050405020304" pitchFamily="18" charset="0"/>
              </a:rPr>
            </a:br>
            <a:endParaRPr lang="en-US" sz="5400" dirty="0">
              <a:latin typeface="Curlz MT" panose="04040404050702020202" pitchFamily="82" charset="0"/>
            </a:endParaRPr>
          </a:p>
        </p:txBody>
      </p:sp>
      <p:sp>
        <p:nvSpPr>
          <p:cNvPr id="3" name="Subtitle 2">
            <a:extLst>
              <a:ext uri="{FF2B5EF4-FFF2-40B4-BE49-F238E27FC236}">
                <a16:creationId xmlns:a16="http://schemas.microsoft.com/office/drawing/2014/main" id="{1CE05E8C-4C06-4792-A3DF-295EC6CD4F0F}"/>
              </a:ext>
            </a:extLst>
          </p:cNvPr>
          <p:cNvSpPr>
            <a:spLocks noGrp="1"/>
          </p:cNvSpPr>
          <p:nvPr>
            <p:ph type="subTitle" idx="1"/>
          </p:nvPr>
        </p:nvSpPr>
        <p:spPr>
          <a:xfrm>
            <a:off x="1678517" y="1658233"/>
            <a:ext cx="9144000" cy="1655762"/>
          </a:xfrm>
        </p:spPr>
        <p: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PARENT INFORMATIONAL MEETING</a:t>
            </a:r>
            <a:endParaRPr lang="en-US" dirty="0"/>
          </a:p>
        </p:txBody>
      </p:sp>
      <p:pic>
        <p:nvPicPr>
          <p:cNvPr id="5" name="Picture 4">
            <a:extLst>
              <a:ext uri="{FF2B5EF4-FFF2-40B4-BE49-F238E27FC236}">
                <a16:creationId xmlns:a16="http://schemas.microsoft.com/office/drawing/2014/main" id="{35E130A8-43E9-4B3E-9132-6D62A38B3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387" y="2367441"/>
            <a:ext cx="6897511" cy="3747221"/>
          </a:xfrm>
          <a:prstGeom prst="rect">
            <a:avLst/>
          </a:prstGeom>
        </p:spPr>
      </p:pic>
    </p:spTree>
    <p:custDataLst>
      <p:tags r:id="rId1"/>
    </p:custDataLst>
    <p:extLst>
      <p:ext uri="{BB962C8B-B14F-4D97-AF65-F5344CB8AC3E}">
        <p14:creationId xmlns:p14="http://schemas.microsoft.com/office/powerpoint/2010/main" val="42901463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20B4-18A5-45C4-A9DB-0B52A4FE6AE5}"/>
              </a:ext>
            </a:extLst>
          </p:cNvPr>
          <p:cNvSpPr>
            <a:spLocks noGrp="1"/>
          </p:cNvSpPr>
          <p:nvPr>
            <p:ph type="title"/>
          </p:nvPr>
        </p:nvSpPr>
        <p:spPr>
          <a:xfrm>
            <a:off x="523240" y="100965"/>
            <a:ext cx="10515600" cy="1325563"/>
          </a:xfrm>
        </p:spPr>
        <p:txBody>
          <a:bodyPr/>
          <a:lstStyle/>
          <a:p>
            <a:r>
              <a:rPr lang="en-US" dirty="0"/>
              <a:t>Health and Wellness Policy</a:t>
            </a:r>
          </a:p>
        </p:txBody>
      </p:sp>
      <p:sp>
        <p:nvSpPr>
          <p:cNvPr id="13" name="Content Placeholder 12">
            <a:extLst>
              <a:ext uri="{FF2B5EF4-FFF2-40B4-BE49-F238E27FC236}">
                <a16:creationId xmlns:a16="http://schemas.microsoft.com/office/drawing/2014/main" id="{F18F1446-A661-4EB3-AA2D-D3588E8574D0}"/>
              </a:ext>
            </a:extLst>
          </p:cNvPr>
          <p:cNvSpPr>
            <a:spLocks noGrp="1"/>
          </p:cNvSpPr>
          <p:nvPr>
            <p:ph idx="1"/>
          </p:nvPr>
        </p:nvSpPr>
        <p:spPr>
          <a:xfrm>
            <a:off x="226060" y="2293502"/>
            <a:ext cx="11292840" cy="4826000"/>
          </a:xfrm>
        </p:spPr>
        <p:txBody>
          <a:bodyPr>
            <a:normAutofit fontScale="32500" lnSpcReduction="20000"/>
          </a:bodyPr>
          <a:lstStyle/>
          <a:p>
            <a:pPr marL="0" indent="0">
              <a:buNone/>
            </a:pPr>
            <a:r>
              <a:rPr lang="en-US" sz="4300" b="1" i="1" dirty="0"/>
              <a:t>NUTRITION &amp; PHYSICAL ACTIVITY EDUCATION</a:t>
            </a:r>
          </a:p>
          <a:p>
            <a:pPr marL="0" indent="0">
              <a:buNone/>
            </a:pPr>
            <a:r>
              <a:rPr lang="en-US" sz="4300" dirty="0"/>
              <a:t>• Lesson plans include learning experiences about healthy eating at least once per month.</a:t>
            </a:r>
          </a:p>
          <a:p>
            <a:pPr marL="0" indent="0">
              <a:buNone/>
            </a:pPr>
            <a:r>
              <a:rPr lang="en-US" sz="4300" b="1" i="1" dirty="0"/>
              <a:t>FOOD &amp; BEVERAGE PRACTICES &amp; BEHAVIORS</a:t>
            </a:r>
          </a:p>
          <a:p>
            <a:pPr marL="0" indent="0">
              <a:buNone/>
            </a:pPr>
            <a:r>
              <a:rPr lang="en-US" sz="4300" dirty="0"/>
              <a:t>• All meals and snacks for children include a variety of fruits and vegetables, especially deeply colored ones.</a:t>
            </a:r>
          </a:p>
          <a:p>
            <a:pPr marL="0" indent="0">
              <a:buNone/>
            </a:pPr>
            <a:r>
              <a:rPr lang="en-US" sz="4300" dirty="0"/>
              <a:t>• Safe, fresh drinking water is available and accessible for children to serve themselves at all times indoors and outdoors.</a:t>
            </a:r>
          </a:p>
          <a:p>
            <a:pPr marL="0" indent="0">
              <a:buNone/>
            </a:pPr>
            <a:r>
              <a:rPr lang="en-US" sz="4300" dirty="0"/>
              <a:t>• Teachers avoid drinking sugar-sweetened beverages when caring for children.</a:t>
            </a:r>
          </a:p>
          <a:p>
            <a:pPr marL="0" indent="0">
              <a:buNone/>
            </a:pPr>
            <a:r>
              <a:rPr lang="en-US" sz="4300" dirty="0"/>
              <a:t>• At meal time, at least one teacher sits with children at the table and eats the same meals and snacks.</a:t>
            </a:r>
          </a:p>
          <a:p>
            <a:pPr marL="0" indent="0">
              <a:buNone/>
            </a:pPr>
            <a:r>
              <a:rPr lang="en-US" sz="4300" dirty="0"/>
              <a:t>• Teachers encourage children to serve themselves meals and snacks with supervision.</a:t>
            </a:r>
          </a:p>
          <a:p>
            <a:pPr marL="0" indent="0">
              <a:buNone/>
            </a:pPr>
            <a:r>
              <a:rPr lang="en-US" sz="4300" dirty="0"/>
              <a:t>• Children have the opportunity to prepare the eating areas. They help set the table and clean up after the meal.</a:t>
            </a:r>
          </a:p>
          <a:p>
            <a:pPr marL="0" indent="0">
              <a:buNone/>
            </a:pPr>
            <a:r>
              <a:rPr lang="en-US" sz="4300" b="1" i="1" dirty="0"/>
              <a:t>PHYSICAL ACTIVITY &amp; SCREEN TIME</a:t>
            </a:r>
          </a:p>
          <a:p>
            <a:pPr marL="0" indent="0">
              <a:buNone/>
            </a:pPr>
            <a:r>
              <a:rPr lang="en-US" sz="4300" dirty="0"/>
              <a:t>• Teachers interact with children and model fun ways to move and play in both structured and unstructured physical activities, using available open space and equipment.</a:t>
            </a:r>
          </a:p>
          <a:p>
            <a:pPr marL="0" indent="0">
              <a:buNone/>
            </a:pPr>
            <a:r>
              <a:rPr lang="en-US" sz="4300" dirty="0"/>
              <a:t>• Teachers encourage families to limit screen time at home to no more than one to two hours daily.</a:t>
            </a:r>
          </a:p>
          <a:p>
            <a:pPr marL="0" indent="0">
              <a:buNone/>
            </a:pPr>
            <a:r>
              <a:rPr lang="en-US" sz="4300" b="1" i="1" dirty="0"/>
              <a:t>OTHER ACTIVITIES</a:t>
            </a:r>
          </a:p>
          <a:p>
            <a:pPr marL="0" indent="0">
              <a:buNone/>
            </a:pPr>
            <a:r>
              <a:rPr lang="en-US" sz="4300" dirty="0"/>
              <a:t>• Center staff is provided information on individual health assessments, or the center conducts a staff wellness assessment in order to increase staff awareness of personal health status.</a:t>
            </a:r>
          </a:p>
          <a:p>
            <a:pPr marL="0" indent="0">
              <a:buNone/>
            </a:pPr>
            <a:r>
              <a:rPr lang="en-US" sz="4300" dirty="0"/>
              <a:t>• Center staff is provided resources related to nutrition and physical activity to encourage staff wellness.</a:t>
            </a:r>
          </a:p>
          <a:p>
            <a:endParaRPr lang="en-US" dirty="0"/>
          </a:p>
        </p:txBody>
      </p:sp>
      <p:pic>
        <p:nvPicPr>
          <p:cNvPr id="1026" name="Picture 2" descr="Defining Wellness: Hettler's Six Dimensions. Live Well. -  HealthyHappyLife.com | Wellness, Alternative health care, Kids health">
            <a:extLst>
              <a:ext uri="{FF2B5EF4-FFF2-40B4-BE49-F238E27FC236}">
                <a16:creationId xmlns:a16="http://schemas.microsoft.com/office/drawing/2014/main" id="{66F7266B-505F-4B90-B822-4F5FFD9E5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715" y="359728"/>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C6CC047-4914-4DC5-AA7C-CC833FE7F93E}"/>
              </a:ext>
            </a:extLst>
          </p:cNvPr>
          <p:cNvSpPr txBox="1"/>
          <p:nvPr/>
        </p:nvSpPr>
        <p:spPr>
          <a:xfrm>
            <a:off x="226060" y="1028899"/>
            <a:ext cx="7983854" cy="1169551"/>
          </a:xfrm>
          <a:prstGeom prst="rect">
            <a:avLst/>
          </a:prstGeom>
          <a:noFill/>
        </p:spPr>
        <p:txBody>
          <a:bodyPr wrap="square">
            <a:spAutoFit/>
          </a:bodyPr>
          <a:lstStyle/>
          <a:p>
            <a:pPr marL="0" indent="0" algn="ctr">
              <a:buNone/>
            </a:pPr>
            <a:r>
              <a:rPr lang="en-US" sz="1400" b="1" dirty="0"/>
              <a:t>MISSION</a:t>
            </a:r>
            <a:endParaRPr lang="en-US" sz="1400" dirty="0"/>
          </a:p>
          <a:p>
            <a:pPr marL="0" indent="0">
              <a:buNone/>
            </a:pPr>
            <a:r>
              <a:rPr lang="en-US" sz="1400" dirty="0"/>
              <a:t>Our children will learn how to make healthy choices about food and physical activity as part of their daily lives – building a foundation for a lifetime.  Our staff model healthy eating and physical activity.  We strive to work with our parents to promote healthy habits for life.  To achieve these goals, Imagination Childcare Academy has adopted the following policies:	</a:t>
            </a:r>
          </a:p>
        </p:txBody>
      </p:sp>
    </p:spTree>
    <p:extLst>
      <p:ext uri="{BB962C8B-B14F-4D97-AF65-F5344CB8AC3E}">
        <p14:creationId xmlns:p14="http://schemas.microsoft.com/office/powerpoint/2010/main" val="5854957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7568-371F-40F0-8699-DECE3883D37B}"/>
              </a:ext>
            </a:extLst>
          </p:cNvPr>
          <p:cNvSpPr>
            <a:spLocks noGrp="1"/>
          </p:cNvSpPr>
          <p:nvPr>
            <p:ph type="title"/>
          </p:nvPr>
        </p:nvSpPr>
        <p:spPr/>
        <p:txBody>
          <a:bodyPr/>
          <a:lstStyle/>
          <a:p>
            <a:r>
              <a:rPr lang="en-US" dirty="0"/>
              <a:t>Birthday Celebrations</a:t>
            </a:r>
          </a:p>
        </p:txBody>
      </p:sp>
      <p:sp>
        <p:nvSpPr>
          <p:cNvPr id="3" name="Content Placeholder 2">
            <a:extLst>
              <a:ext uri="{FF2B5EF4-FFF2-40B4-BE49-F238E27FC236}">
                <a16:creationId xmlns:a16="http://schemas.microsoft.com/office/drawing/2014/main" id="{85CC427C-E4E4-473A-8B5B-0EB53C4CF3D1}"/>
              </a:ext>
            </a:extLst>
          </p:cNvPr>
          <p:cNvSpPr>
            <a:spLocks noGrp="1"/>
          </p:cNvSpPr>
          <p:nvPr>
            <p:ph idx="1"/>
          </p:nvPr>
        </p:nvSpPr>
        <p:spPr>
          <a:xfrm>
            <a:off x="741679" y="2221865"/>
            <a:ext cx="6461761" cy="2309495"/>
          </a:xfrm>
        </p:spPr>
        <p:txBody>
          <a:bodyPr>
            <a:normAutofit/>
          </a:bodyPr>
          <a:lstStyle/>
          <a:p>
            <a:r>
              <a:rPr lang="en-US" dirty="0"/>
              <a:t>Feel free to send in a HEALTHY, nut-free/peanut free treat for the class for your child’s birthday (see website for ideas).  </a:t>
            </a:r>
          </a:p>
          <a:p>
            <a:r>
              <a:rPr lang="en-US" dirty="0"/>
              <a:t>No goody bags please</a:t>
            </a:r>
          </a:p>
          <a:p>
            <a:endParaRPr lang="en-US" dirty="0"/>
          </a:p>
        </p:txBody>
      </p:sp>
      <p:pic>
        <p:nvPicPr>
          <p:cNvPr id="2050" name="Picture 2" descr="Llama Party Happy Birthday Basic Paper Disposable Napkin">
            <a:extLst>
              <a:ext uri="{FF2B5EF4-FFF2-40B4-BE49-F238E27FC236}">
                <a16:creationId xmlns:a16="http://schemas.microsoft.com/office/drawing/2014/main" id="{181E20D9-C0FF-4874-8FA1-A20D5B0EF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9" y="1027906"/>
            <a:ext cx="3744912" cy="37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717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6BDC-9503-488D-81EE-D8E06BFA9EB5}"/>
              </a:ext>
            </a:extLst>
          </p:cNvPr>
          <p:cNvSpPr>
            <a:spLocks noGrp="1"/>
          </p:cNvSpPr>
          <p:nvPr>
            <p:ph type="title"/>
          </p:nvPr>
        </p:nvSpPr>
        <p:spPr/>
        <p:txBody>
          <a:bodyPr/>
          <a:lstStyle/>
          <a:p>
            <a:r>
              <a:rPr lang="en-US" dirty="0"/>
              <a:t>Weather and Emergency Closings</a:t>
            </a:r>
          </a:p>
        </p:txBody>
      </p:sp>
      <p:sp>
        <p:nvSpPr>
          <p:cNvPr id="3" name="Content Placeholder 2">
            <a:extLst>
              <a:ext uri="{FF2B5EF4-FFF2-40B4-BE49-F238E27FC236}">
                <a16:creationId xmlns:a16="http://schemas.microsoft.com/office/drawing/2014/main" id="{CEBCD543-FC64-4575-B7A6-BD203DD986A2}"/>
              </a:ext>
            </a:extLst>
          </p:cNvPr>
          <p:cNvSpPr>
            <a:spLocks noGrp="1"/>
          </p:cNvSpPr>
          <p:nvPr>
            <p:ph idx="1"/>
          </p:nvPr>
        </p:nvSpPr>
        <p:spPr/>
        <p:txBody>
          <a:bodyPr/>
          <a:lstStyle/>
          <a:p>
            <a:r>
              <a:rPr lang="en-US" dirty="0"/>
              <a:t>In the event of inclement weather or other emergency situation, every effort will be made to keep the center open. If the center must close, we will contact the following news agency: NEWS10 NBC</a:t>
            </a:r>
          </a:p>
          <a:p>
            <a:r>
              <a:rPr lang="en-US" dirty="0"/>
              <a:t>We follow </a:t>
            </a:r>
            <a:r>
              <a:rPr lang="en-US" i="1" dirty="0"/>
              <a:t>Gates-Chili School District </a:t>
            </a:r>
            <a:r>
              <a:rPr lang="en-US" dirty="0"/>
              <a:t>in inclement weather situations.  </a:t>
            </a:r>
            <a:r>
              <a:rPr lang="en-US" i="1" dirty="0"/>
              <a:t>If they are closed due to snow or impassable roads, we too are closed</a:t>
            </a:r>
            <a:r>
              <a:rPr lang="en-US" dirty="0"/>
              <a:t>.  We are not responsible for mistakes in the school closing announcements</a:t>
            </a:r>
          </a:p>
          <a:p>
            <a:endParaRPr lang="en-US" dirty="0"/>
          </a:p>
        </p:txBody>
      </p:sp>
      <p:pic>
        <p:nvPicPr>
          <p:cNvPr id="4" name="Picture 3">
            <a:extLst>
              <a:ext uri="{FF2B5EF4-FFF2-40B4-BE49-F238E27FC236}">
                <a16:creationId xmlns:a16="http://schemas.microsoft.com/office/drawing/2014/main" id="{8021CA03-728A-4D85-9645-A0B070225B06}"/>
              </a:ext>
            </a:extLst>
          </p:cNvPr>
          <p:cNvPicPr>
            <a:picLocks noChangeAspect="1"/>
          </p:cNvPicPr>
          <p:nvPr/>
        </p:nvPicPr>
        <p:blipFill>
          <a:blip r:embed="rId2"/>
          <a:stretch>
            <a:fillRect/>
          </a:stretch>
        </p:blipFill>
        <p:spPr>
          <a:xfrm>
            <a:off x="4082415" y="4907597"/>
            <a:ext cx="4978150" cy="1147446"/>
          </a:xfrm>
          <a:prstGeom prst="rect">
            <a:avLst/>
          </a:prstGeom>
        </p:spPr>
      </p:pic>
    </p:spTree>
    <p:extLst>
      <p:ext uri="{BB962C8B-B14F-4D97-AF65-F5344CB8AC3E}">
        <p14:creationId xmlns:p14="http://schemas.microsoft.com/office/powerpoint/2010/main" val="14343306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AC1E-AE05-4868-9DED-1677367AC631}"/>
              </a:ext>
            </a:extLst>
          </p:cNvPr>
          <p:cNvSpPr>
            <a:spLocks noGrp="1"/>
          </p:cNvSpPr>
          <p:nvPr>
            <p:ph type="title"/>
          </p:nvPr>
        </p:nvSpPr>
        <p:spPr>
          <a:xfrm>
            <a:off x="423069" y="924718"/>
            <a:ext cx="10515600" cy="1325563"/>
          </a:xfrm>
        </p:spPr>
        <p:txBody>
          <a:bodyPr>
            <a:noAutofit/>
          </a:bodyPr>
          <a:lstStyle/>
          <a:p>
            <a:pPr marL="342900" marR="0" lvl="0" indent="-342900">
              <a:spcBef>
                <a:spcPts val="0"/>
              </a:spcBef>
              <a:spcAft>
                <a:spcPts val="0"/>
              </a:spcAft>
            </a:pP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Behavior Management</a:t>
            </a:r>
            <a:br>
              <a:rPr lang="en-US" sz="6000" dirty="0">
                <a:effectLst/>
                <a:latin typeface="Times New Roman" panose="02020603050405020304" pitchFamily="18" charset="0"/>
                <a:ea typeface="Calibri" panose="020F0502020204030204" pitchFamily="34" charset="0"/>
                <a:cs typeface="Times New Roman" panose="02020603050405020304" pitchFamily="18" charset="0"/>
              </a:rPr>
            </a:b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Pyramid Model 	</a:t>
            </a:r>
            <a:br>
              <a:rPr lang="en-US" sz="6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latin typeface="Times New Roman" panose="02020603050405020304" pitchFamily="18" charset="0"/>
              <a:cs typeface="Times New Roman" panose="02020603050405020304" pitchFamily="18" charset="0"/>
            </a:endParaRPr>
          </a:p>
        </p:txBody>
      </p:sp>
      <p:pic>
        <p:nvPicPr>
          <p:cNvPr id="9218" name="Picture 2" descr="Pyramid Model">
            <a:extLst>
              <a:ext uri="{FF2B5EF4-FFF2-40B4-BE49-F238E27FC236}">
                <a16:creationId xmlns:a16="http://schemas.microsoft.com/office/drawing/2014/main" id="{7AEC1E93-1E65-4CD2-87E3-324EC36539C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1EE69FF-9C4B-473C-A2AA-3255BBC4CF40}"/>
              </a:ext>
            </a:extLst>
          </p:cNvPr>
          <p:cNvSpPr>
            <a:spLocks noGrp="1"/>
          </p:cNvSpPr>
          <p:nvPr>
            <p:ph sz="half" idx="2"/>
          </p:nvPr>
        </p:nvSpPr>
        <p:spPr>
          <a:xfrm>
            <a:off x="6670040" y="1587499"/>
            <a:ext cx="5181600" cy="4870677"/>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A Social Emotional Framework</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Build Relationships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Supportive, High-Quality Classrooms Environment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Teaching Expectations</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 Safe</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 Kind</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 Responsible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Focus on Teaching Skills</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Problem Solving</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Friendship</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Recognizing Emotions</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How to calm down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Intensive Intervention</a:t>
            </a:r>
          </a:p>
          <a:p>
            <a:pPr marL="457200" lvl="1" indent="0">
              <a:buNone/>
            </a:pPr>
            <a:endParaRPr lang="en-US" dirty="0"/>
          </a:p>
          <a:p>
            <a:pPr lvl="1">
              <a:buFont typeface="Wingdings" panose="05000000000000000000" pitchFamily="2" charset="2"/>
              <a:buChar char="Ø"/>
            </a:pPr>
            <a:endParaRPr lang="en-US" dirty="0"/>
          </a:p>
        </p:txBody>
      </p:sp>
    </p:spTree>
    <p:custDataLst>
      <p:tags r:id="rId1"/>
    </p:custDataLst>
    <p:extLst>
      <p:ext uri="{BB962C8B-B14F-4D97-AF65-F5344CB8AC3E}">
        <p14:creationId xmlns:p14="http://schemas.microsoft.com/office/powerpoint/2010/main" val="2532494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EB549C-22B6-426E-9D20-92AE9C9FD484}"/>
              </a:ext>
            </a:extLst>
          </p:cNvPr>
          <p:cNvSpPr>
            <a:spLocks noGrp="1"/>
          </p:cNvSpPr>
          <p:nvPr>
            <p:ph type="title"/>
          </p:nvPr>
        </p:nvSpPr>
        <p:spPr>
          <a:xfrm>
            <a:off x="687520" y="76945"/>
            <a:ext cx="6154399" cy="1600200"/>
          </a:xfrm>
        </p:spPr>
        <p:txBody>
          <a:bodyPr/>
          <a:lstStyle/>
          <a:p>
            <a:pPr algn="ctr"/>
            <a:r>
              <a:rPr lang="en-US" dirty="0">
                <a:latin typeface="Times New Roman" panose="02020603050405020304" pitchFamily="18" charset="0"/>
                <a:cs typeface="Times New Roman" panose="02020603050405020304" pitchFamily="18" charset="0"/>
              </a:rPr>
              <a:t>Positive Behavior Supports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FD211291-5776-4FED-95C2-BCD65C8AE04C}"/>
              </a:ext>
            </a:extLst>
          </p:cNvPr>
          <p:cNvSpPr>
            <a:spLocks noGrp="1"/>
          </p:cNvSpPr>
          <p:nvPr>
            <p:ph type="body" sz="half" idx="2"/>
          </p:nvPr>
        </p:nvSpPr>
        <p:spPr>
          <a:xfrm>
            <a:off x="776304" y="1677145"/>
            <a:ext cx="3932237" cy="4693175"/>
          </a:xfrm>
        </p:spPr>
        <p:txBody>
          <a:bodyPr>
            <a:normAutofit/>
          </a:bodyPr>
          <a:lstStyle/>
          <a:p>
            <a:pPr algn="ctr"/>
            <a:r>
              <a:rPr lang="en-US" sz="2800" dirty="0">
                <a:latin typeface="Times New Roman" panose="02020603050405020304" pitchFamily="18" charset="0"/>
                <a:cs typeface="Times New Roman" panose="02020603050405020304" pitchFamily="18" charset="0"/>
              </a:rPr>
              <a:t>Our School Rules</a:t>
            </a:r>
          </a:p>
          <a:p>
            <a:r>
              <a:rPr lang="en-US" sz="2800" dirty="0">
                <a:latin typeface="Times New Roman" panose="02020603050405020304" pitchFamily="18" charset="0"/>
                <a:cs typeface="Times New Roman" panose="02020603050405020304" pitchFamily="18" charset="0"/>
              </a:rPr>
              <a:t>Be Safe</a:t>
            </a:r>
          </a:p>
          <a:p>
            <a:r>
              <a:rPr lang="en-US" sz="2800" dirty="0">
                <a:latin typeface="Times New Roman" panose="02020603050405020304" pitchFamily="18" charset="0"/>
                <a:cs typeface="Times New Roman" panose="02020603050405020304" pitchFamily="18" charset="0"/>
              </a:rPr>
              <a:t>Be Kind</a:t>
            </a:r>
          </a:p>
          <a:p>
            <a:r>
              <a:rPr lang="en-US" sz="2800" dirty="0">
                <a:latin typeface="Times New Roman" panose="02020603050405020304" pitchFamily="18" charset="0"/>
                <a:cs typeface="Times New Roman" panose="02020603050405020304" pitchFamily="18" charset="0"/>
              </a:rPr>
              <a:t>Be Responsible </a:t>
            </a:r>
          </a:p>
          <a:p>
            <a:endParaRPr lang="en-US" sz="2800" dirty="0"/>
          </a:p>
          <a:p>
            <a:pPr algn="ctr"/>
            <a:r>
              <a:rPr lang="en-US" sz="2800" dirty="0">
                <a:latin typeface="Times New Roman" panose="02020603050405020304" pitchFamily="18" charset="0"/>
                <a:cs typeface="Times New Roman" panose="02020603050405020304" pitchFamily="18" charset="0"/>
              </a:rPr>
              <a:t>Incentives</a:t>
            </a:r>
          </a:p>
          <a:p>
            <a:r>
              <a:rPr lang="en-US" sz="2800" dirty="0">
                <a:latin typeface="Times New Roman" panose="02020603050405020304" pitchFamily="18" charset="0"/>
                <a:cs typeface="Times New Roman" panose="02020603050405020304" pitchFamily="18" charset="0"/>
              </a:rPr>
              <a:t>BEE Coupons</a:t>
            </a:r>
          </a:p>
          <a:p>
            <a:r>
              <a:rPr lang="en-US" sz="2800" dirty="0">
                <a:latin typeface="Times New Roman" panose="02020603050405020304" pitchFamily="18" charset="0"/>
                <a:cs typeface="Times New Roman" panose="02020603050405020304" pitchFamily="18" charset="0"/>
              </a:rPr>
              <a:t>Friday Buzz</a:t>
            </a:r>
          </a:p>
          <a:p>
            <a:r>
              <a:rPr lang="en-US" sz="2800" dirty="0">
                <a:latin typeface="Times New Roman" panose="02020603050405020304" pitchFamily="18" charset="0"/>
                <a:cs typeface="Times New Roman" panose="02020603050405020304" pitchFamily="18" charset="0"/>
              </a:rPr>
              <a:t>Positive Specific Praise</a:t>
            </a:r>
          </a:p>
          <a:p>
            <a:endParaRPr lang="en-US" dirty="0"/>
          </a:p>
        </p:txBody>
      </p:sp>
      <p:pic>
        <p:nvPicPr>
          <p:cNvPr id="12" name="Picture 11">
            <a:extLst>
              <a:ext uri="{FF2B5EF4-FFF2-40B4-BE49-F238E27FC236}">
                <a16:creationId xmlns:a16="http://schemas.microsoft.com/office/drawing/2014/main" id="{3FE1B072-410A-4662-B711-E437A43FF3EC}"/>
              </a:ext>
            </a:extLst>
          </p:cNvPr>
          <p:cNvPicPr>
            <a:picLocks noChangeAspect="1"/>
          </p:cNvPicPr>
          <p:nvPr/>
        </p:nvPicPr>
        <p:blipFill>
          <a:blip r:embed="rId4"/>
          <a:stretch>
            <a:fillRect/>
          </a:stretch>
        </p:blipFill>
        <p:spPr>
          <a:xfrm>
            <a:off x="5837200" y="877045"/>
            <a:ext cx="5354976" cy="5354976"/>
          </a:xfrm>
          <a:prstGeom prst="rect">
            <a:avLst/>
          </a:prstGeom>
        </p:spPr>
      </p:pic>
    </p:spTree>
    <p:custDataLst>
      <p:tags r:id="rId1"/>
    </p:custDataLst>
    <p:extLst>
      <p:ext uri="{BB962C8B-B14F-4D97-AF65-F5344CB8AC3E}">
        <p14:creationId xmlns:p14="http://schemas.microsoft.com/office/powerpoint/2010/main" val="28120507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80FC-B3A3-471D-BAB2-1D2FB59F473D}"/>
              </a:ext>
            </a:extLst>
          </p:cNvPr>
          <p:cNvSpPr>
            <a:spLocks noGrp="1"/>
          </p:cNvSpPr>
          <p:nvPr>
            <p:ph type="title"/>
          </p:nvPr>
        </p:nvSpPr>
        <p:spPr>
          <a:xfrm>
            <a:off x="772886" y="220532"/>
            <a:ext cx="10515600" cy="1325563"/>
          </a:xfrm>
        </p:spPr>
        <p:txBody>
          <a:bodyPr/>
          <a:lstStyle/>
          <a:p>
            <a:pPr algn="ctr"/>
            <a:r>
              <a:rPr lang="en-US" dirty="0">
                <a:latin typeface="Times New Roman" panose="02020603050405020304" pitchFamily="18" charset="0"/>
                <a:cs typeface="Times New Roman" panose="02020603050405020304" pitchFamily="18" charset="0"/>
              </a:rPr>
              <a:t>Assessments</a:t>
            </a:r>
          </a:p>
        </p:txBody>
      </p:sp>
      <p:sp>
        <p:nvSpPr>
          <p:cNvPr id="3" name="Content Placeholder 2">
            <a:extLst>
              <a:ext uri="{FF2B5EF4-FFF2-40B4-BE49-F238E27FC236}">
                <a16:creationId xmlns:a16="http://schemas.microsoft.com/office/drawing/2014/main" id="{D67B072B-47B9-4716-80AA-8DFEF957CD6F}"/>
              </a:ext>
            </a:extLst>
          </p:cNvPr>
          <p:cNvSpPr>
            <a:spLocks noGrp="1"/>
          </p:cNvSpPr>
          <p:nvPr>
            <p:ph idx="1"/>
          </p:nvPr>
        </p:nvSpPr>
        <p:spPr>
          <a:xfrm>
            <a:off x="772886" y="1253331"/>
            <a:ext cx="10515600" cy="4351338"/>
          </a:xfrm>
        </p:spPr>
        <p:txBody>
          <a:bodyPr>
            <a:normAutofit lnSpcReduction="10000"/>
          </a:bodyPr>
          <a:lstStyle/>
          <a:p>
            <a:pPr marL="0" indent="0">
              <a:buNone/>
            </a:pPr>
            <a:r>
              <a:rPr lang="en-US" dirty="0"/>
              <a:t>1. </a:t>
            </a:r>
            <a:r>
              <a:rPr lang="en-US" dirty="0">
                <a:latin typeface="Times New Roman" panose="02020603050405020304" pitchFamily="18" charset="0"/>
                <a:cs typeface="Times New Roman" panose="02020603050405020304" pitchFamily="18" charset="0"/>
              </a:rPr>
              <a:t>Benchmark Assessments</a:t>
            </a:r>
          </a:p>
          <a:p>
            <a:pPr marL="0" indent="0">
              <a:buNone/>
            </a:pPr>
            <a:r>
              <a:rPr lang="en-US" dirty="0">
                <a:latin typeface="Times New Roman" panose="02020603050405020304" pitchFamily="18" charset="0"/>
                <a:cs typeface="Times New Roman" panose="02020603050405020304" pitchFamily="18" charset="0"/>
              </a:rPr>
              <a:t>2. Work Sampling System</a:t>
            </a:r>
          </a:p>
          <a:p>
            <a:pPr marL="0" indent="0">
              <a:buNone/>
            </a:pPr>
            <a:r>
              <a:rPr lang="en-US" dirty="0">
                <a:latin typeface="Times New Roman" panose="02020603050405020304" pitchFamily="18" charset="0"/>
                <a:cs typeface="Times New Roman" panose="02020603050405020304" pitchFamily="18" charset="0"/>
              </a:rPr>
              <a:t>3. Brigance</a:t>
            </a:r>
          </a:p>
          <a:p>
            <a:pPr marL="0" indent="0">
              <a:buNone/>
            </a:pPr>
            <a:r>
              <a:rPr lang="en-US" dirty="0">
                <a:latin typeface="Times New Roman" panose="02020603050405020304" pitchFamily="18" charset="0"/>
                <a:cs typeface="Times New Roman" panose="02020603050405020304" pitchFamily="18" charset="0"/>
              </a:rPr>
              <a:t>4. Observations &amp; Anecdotal Notes </a:t>
            </a:r>
          </a:p>
          <a:p>
            <a:pPr marL="0" indent="0">
              <a:buNone/>
            </a:pPr>
            <a:r>
              <a:rPr lang="en-US" dirty="0">
                <a:latin typeface="Times New Roman" panose="02020603050405020304" pitchFamily="18" charset="0"/>
                <a:cs typeface="Times New Roman" panose="02020603050405020304" pitchFamily="18" charset="0"/>
              </a:rPr>
              <a:t>5. Ages &amp; Stages (Parents complete)</a:t>
            </a:r>
          </a:p>
          <a:p>
            <a:pPr marL="0" indent="0">
              <a:buNone/>
            </a:pPr>
            <a:r>
              <a:rPr lang="en-US"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Research Based Developmental Screening Tool</a:t>
            </a:r>
          </a:p>
          <a:p>
            <a:pPr lvl="2"/>
            <a:r>
              <a:rPr lang="en-US" dirty="0">
                <a:latin typeface="Times New Roman" panose="02020603050405020304" pitchFamily="18" charset="0"/>
                <a:cs typeface="Times New Roman" panose="02020603050405020304" pitchFamily="18" charset="0"/>
              </a:rPr>
              <a:t>Ages &amp; Stages (Communication, Gross Motor, Fine Motor, Problem Solving, Personal-Social)</a:t>
            </a:r>
          </a:p>
          <a:p>
            <a:pPr lvl="2"/>
            <a:r>
              <a:rPr lang="en-US" dirty="0">
                <a:latin typeface="Times New Roman" panose="02020603050405020304" pitchFamily="18" charset="0"/>
                <a:cs typeface="Times New Roman" panose="02020603050405020304" pitchFamily="18" charset="0"/>
              </a:rPr>
              <a:t>Ages &amp; Stages SE (Social Emotional)</a:t>
            </a:r>
          </a:p>
          <a:p>
            <a:pPr lvl="2"/>
            <a:r>
              <a:rPr lang="en-US" dirty="0">
                <a:latin typeface="Times New Roman" panose="02020603050405020304" pitchFamily="18" charset="0"/>
                <a:cs typeface="Times New Roman" panose="02020603050405020304" pitchFamily="18" charset="0"/>
              </a:rPr>
              <a:t>We use these tools, along with our own screening to help us understand each child’s unique strengths and needs and to help us guide our instruction</a:t>
            </a:r>
          </a:p>
          <a:p>
            <a:pPr lvl="1"/>
            <a:endParaRPr lang="en-US" dirty="0"/>
          </a:p>
          <a:p>
            <a:pPr lvl="1"/>
            <a:endParaRPr lang="en-US" dirty="0"/>
          </a:p>
        </p:txBody>
      </p:sp>
      <p:pic>
        <p:nvPicPr>
          <p:cNvPr id="9" name="Picture 8">
            <a:extLst>
              <a:ext uri="{FF2B5EF4-FFF2-40B4-BE49-F238E27FC236}">
                <a16:creationId xmlns:a16="http://schemas.microsoft.com/office/drawing/2014/main" id="{C47A5C17-CFF5-4CBD-8E60-48790507E40F}"/>
              </a:ext>
            </a:extLst>
          </p:cNvPr>
          <p:cNvPicPr>
            <a:picLocks noChangeAspect="1"/>
          </p:cNvPicPr>
          <p:nvPr/>
        </p:nvPicPr>
        <p:blipFill>
          <a:blip r:embed="rId4"/>
          <a:stretch>
            <a:fillRect/>
          </a:stretch>
        </p:blipFill>
        <p:spPr>
          <a:xfrm>
            <a:off x="9878945" y="5296211"/>
            <a:ext cx="1903188" cy="1470306"/>
          </a:xfrm>
          <a:prstGeom prst="rect">
            <a:avLst/>
          </a:prstGeom>
        </p:spPr>
      </p:pic>
      <p:pic>
        <p:nvPicPr>
          <p:cNvPr id="10" name="Picture 9">
            <a:extLst>
              <a:ext uri="{FF2B5EF4-FFF2-40B4-BE49-F238E27FC236}">
                <a16:creationId xmlns:a16="http://schemas.microsoft.com/office/drawing/2014/main" id="{5A998BEE-A04F-4148-A407-17DC9A68CCEC}"/>
              </a:ext>
            </a:extLst>
          </p:cNvPr>
          <p:cNvPicPr>
            <a:picLocks noChangeAspect="1"/>
          </p:cNvPicPr>
          <p:nvPr/>
        </p:nvPicPr>
        <p:blipFill>
          <a:blip r:embed="rId5"/>
          <a:stretch>
            <a:fillRect/>
          </a:stretch>
        </p:blipFill>
        <p:spPr>
          <a:xfrm>
            <a:off x="4867882" y="5469806"/>
            <a:ext cx="2456235" cy="1307865"/>
          </a:xfrm>
          <a:prstGeom prst="rect">
            <a:avLst/>
          </a:prstGeom>
        </p:spPr>
      </p:pic>
      <p:pic>
        <p:nvPicPr>
          <p:cNvPr id="11" name="Picture 10">
            <a:extLst>
              <a:ext uri="{FF2B5EF4-FFF2-40B4-BE49-F238E27FC236}">
                <a16:creationId xmlns:a16="http://schemas.microsoft.com/office/drawing/2014/main" id="{8769C56E-B04E-4309-97E2-A1209DF95634}"/>
              </a:ext>
            </a:extLst>
          </p:cNvPr>
          <p:cNvPicPr>
            <a:picLocks noChangeAspect="1"/>
          </p:cNvPicPr>
          <p:nvPr/>
        </p:nvPicPr>
        <p:blipFill rotWithShape="1">
          <a:blip r:embed="rId6"/>
          <a:srcRect l="16186" t="17280" r="18590" b="15673"/>
          <a:stretch/>
        </p:blipFill>
        <p:spPr>
          <a:xfrm>
            <a:off x="73965" y="5329603"/>
            <a:ext cx="1397842" cy="1436914"/>
          </a:xfrm>
          <a:prstGeom prst="rect">
            <a:avLst/>
          </a:prstGeom>
        </p:spPr>
      </p:pic>
    </p:spTree>
    <p:custDataLst>
      <p:tags r:id="rId1"/>
    </p:custDataLst>
    <p:extLst>
      <p:ext uri="{BB962C8B-B14F-4D97-AF65-F5344CB8AC3E}">
        <p14:creationId xmlns:p14="http://schemas.microsoft.com/office/powerpoint/2010/main" val="28583661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C568-8667-402D-A172-BA7A0439125B}"/>
              </a:ext>
            </a:extLst>
          </p:cNvPr>
          <p:cNvSpPr>
            <a:spLocks noGrp="1"/>
          </p:cNvSpPr>
          <p:nvPr>
            <p:ph type="title"/>
          </p:nvPr>
        </p:nvSpPr>
        <p:spPr>
          <a:xfrm>
            <a:off x="477520" y="455943"/>
            <a:ext cx="10515600" cy="1325563"/>
          </a:xfrm>
        </p:spPr>
        <p:txBody>
          <a:bodyPr/>
          <a:lstStyle/>
          <a:p>
            <a:r>
              <a:rPr lang="en-US" sz="4400" b="1" dirty="0">
                <a:effectLst/>
                <a:latin typeface="Times New Roman" panose="02020603050405020304" pitchFamily="18" charset="0"/>
                <a:ea typeface="Times New Roman" panose="02020603050405020304" pitchFamily="18" charset="0"/>
                <a:cs typeface="Noto Sans Symbols"/>
              </a:rPr>
              <a:t>Pick Up and Drop Off Procedures </a:t>
            </a:r>
            <a:br>
              <a:rPr lang="en-US" sz="4000" dirty="0">
                <a:effectLst/>
                <a:latin typeface="Noto Sans Symbols"/>
                <a:ea typeface="Noto Sans Symbols"/>
                <a:cs typeface="Noto Sans Symbols"/>
              </a:rPr>
            </a:br>
            <a:endParaRPr lang="en-US" dirty="0"/>
          </a:p>
        </p:txBody>
      </p:sp>
      <p:sp>
        <p:nvSpPr>
          <p:cNvPr id="3" name="Content Placeholder 2">
            <a:extLst>
              <a:ext uri="{FF2B5EF4-FFF2-40B4-BE49-F238E27FC236}">
                <a16:creationId xmlns:a16="http://schemas.microsoft.com/office/drawing/2014/main" id="{57039FD4-7EF0-42A4-85CE-00351B800387}"/>
              </a:ext>
            </a:extLst>
          </p:cNvPr>
          <p:cNvSpPr>
            <a:spLocks noGrp="1"/>
          </p:cNvSpPr>
          <p:nvPr>
            <p:ph idx="1"/>
          </p:nvPr>
        </p:nvSpPr>
        <p:spPr>
          <a:xfrm>
            <a:off x="152400" y="1708734"/>
            <a:ext cx="9296400" cy="4779062"/>
          </a:xfrm>
        </p:spPr>
        <p:txBody>
          <a:bodyPr>
            <a:normAutofit lnSpcReduction="10000"/>
          </a:bodyPr>
          <a:lstStyle/>
          <a:p>
            <a:pPr marR="0" indent="0">
              <a:lnSpc>
                <a:spcPct val="107000"/>
              </a:lnSpc>
              <a:spcBef>
                <a:spcPts val="0"/>
              </a:spcBef>
              <a:spcAft>
                <a:spcPts val="750"/>
              </a:spcAf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To create a safe and manageable way for children to arrive and leave our program, we will be implementing the following protocol: </a:t>
            </a:r>
          </a:p>
          <a:p>
            <a:pPr marR="0" indent="0">
              <a:lnSpc>
                <a:spcPct val="107000"/>
              </a:lnSpc>
              <a:spcBef>
                <a:spcPts val="0"/>
              </a:spcBef>
              <a:spcAft>
                <a:spcPts val="75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ALL ADULTS ARE REQUIRED TO WEAR MASKS AT ALL TIMES!!!</a:t>
            </a:r>
          </a:p>
          <a:p>
            <a:pPr marL="742950" marR="0" lvl="1" indent="-285750">
              <a:lnSpc>
                <a:spcPct val="107000"/>
              </a:lnSpc>
              <a:spcBef>
                <a:spcPts val="0"/>
              </a:spcBef>
              <a:spcAft>
                <a:spcPts val="75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Only one parent/caretaker of each child will be allowed to escort the child to his/her classroom door.  The teacher will greet each child at the door and conduct a daily health check (temperature check, symptoms check and ask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Covid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19 screening questions).</a:t>
            </a:r>
            <a:endParaRPr lang="en-US" sz="1600" dirty="0">
              <a:effectLst/>
              <a:latin typeface="Times New Roman" panose="02020603050405020304" pitchFamily="18" charset="0"/>
              <a:ea typeface="Courier New" panose="02070309020205020404" pitchFamily="49" charset="0"/>
              <a:cs typeface="Times New Roman" panose="02020603050405020304" pitchFamily="18" charset="0"/>
            </a:endParaRPr>
          </a:p>
          <a:p>
            <a:pPr marL="742950" marR="0" lvl="1" indent="-285750">
              <a:lnSpc>
                <a:spcPct val="107000"/>
              </a:lnSpc>
              <a:spcBef>
                <a:spcPts val="0"/>
              </a:spcBef>
              <a:spcAft>
                <a:spcPts val="75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 are asking that parents </a:t>
            </a: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DO NOT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enter the classroom.  Instead, please stand at the  classroom door and wait for your child’s teacher to greet you.  This will help limit the amount of exposure in the classroom.  Make sure to keep a six foot distance from others at all times (this includes while waiting in line to pick up/drop off your child). </a:t>
            </a:r>
            <a:endParaRPr lang="en-US" sz="1600" dirty="0">
              <a:effectLst/>
              <a:latin typeface="Times New Roman" panose="02020603050405020304" pitchFamily="18" charset="0"/>
              <a:ea typeface="Courier New" panose="02070309020205020404" pitchFamily="49" charset="0"/>
              <a:cs typeface="Times New Roman" panose="02020603050405020304" pitchFamily="18" charset="0"/>
            </a:endParaRPr>
          </a:p>
          <a:p>
            <a:pPr marL="742950" marR="0" lvl="1" indent="-285750">
              <a:lnSpc>
                <a:spcPct val="107000"/>
              </a:lnSpc>
              <a:spcBef>
                <a:spcPts val="0"/>
              </a:spcBef>
              <a:spcAft>
                <a:spcPts val="75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Again, please adhere to 6 feet  physical distancing when picking up and dropping off your child. Make sure there is only one family in the lobby area at a time and one person standing in the classroom door at a time.    </a:t>
            </a:r>
            <a:endParaRPr lang="en-US" sz="1600" dirty="0">
              <a:effectLst/>
              <a:latin typeface="Times New Roman" panose="02020603050405020304" pitchFamily="18" charset="0"/>
              <a:ea typeface="Courier New" panose="02070309020205020404" pitchFamily="49" charset="0"/>
              <a:cs typeface="Times New Roman" panose="02020603050405020304" pitchFamily="18" charset="0"/>
            </a:endParaRPr>
          </a:p>
          <a:p>
            <a:pPr marL="742950" marR="0" lvl="1" indent="-285750">
              <a:lnSpc>
                <a:spcPct val="107000"/>
              </a:lnSpc>
              <a:spcBef>
                <a:spcPts val="0"/>
              </a:spcBef>
              <a:spcAft>
                <a:spcPts val="75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PLEASE REMEMBER….THIS IS NOT A TIME TO TALK WITH THE TEACHER as their focus needs to be on the children at all times.  Teachers will communicate with families via, phone, email, or you can call to make an appointment with the teacher when they are not responsible for directly supervising the children.  </a:t>
            </a:r>
            <a:endParaRPr lang="en-US" sz="1600" dirty="0">
              <a:effectLst/>
              <a:latin typeface="Times New Roman" panose="02020603050405020304" pitchFamily="18" charset="0"/>
              <a:ea typeface="Courier New" panose="02070309020205020404" pitchFamily="49" charset="0"/>
              <a:cs typeface="Times New Roman" panose="02020603050405020304" pitchFamily="18" charset="0"/>
            </a:endParaRPr>
          </a:p>
          <a:p>
            <a:endParaRPr lang="en-US" dirty="0"/>
          </a:p>
        </p:txBody>
      </p:sp>
      <p:pic>
        <p:nvPicPr>
          <p:cNvPr id="1026" name="Picture 2" descr="Drop-off &amp; Pick-up Procedures - Whiton Elementary School">
            <a:extLst>
              <a:ext uri="{FF2B5EF4-FFF2-40B4-BE49-F238E27FC236}">
                <a16:creationId xmlns:a16="http://schemas.microsoft.com/office/drawing/2014/main" id="{CD1BF9BB-0FB3-4147-B590-B9615EAC9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680" y="152400"/>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28004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1377" objId="4"/>
        <p14:stopEvt time="27215" objId="4"/>
        <p14:playEvt time="27504" objId="4"/>
        <p14:stopEvt time="27792"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D850AE-D329-4F8C-9082-F02656EF9941}"/>
              </a:ext>
            </a:extLst>
          </p:cNvPr>
          <p:cNvSpPr>
            <a:spLocks noGrp="1"/>
          </p:cNvSpPr>
          <p:nvPr>
            <p:ph idx="1"/>
          </p:nvPr>
        </p:nvSpPr>
        <p:spPr>
          <a:xfrm>
            <a:off x="742950" y="239791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All doors are locked with coded entry</a:t>
            </a:r>
          </a:p>
          <a:p>
            <a:r>
              <a:rPr lang="en-US" dirty="0">
                <a:latin typeface="Times New Roman" panose="02020603050405020304" pitchFamily="18" charset="0"/>
                <a:cs typeface="Times New Roman" panose="02020603050405020304" pitchFamily="18" charset="0"/>
              </a:rPr>
              <a:t>Please DO NOT give the code out to anyone, including your children</a:t>
            </a:r>
          </a:p>
          <a:p>
            <a:r>
              <a:rPr lang="en-US" dirty="0">
                <a:latin typeface="Times New Roman" panose="02020603050405020304" pitchFamily="18" charset="0"/>
                <a:cs typeface="Times New Roman" panose="02020603050405020304" pitchFamily="18" charset="0"/>
              </a:rPr>
              <a:t>Do NOT leave cars running in the parking lot</a:t>
            </a:r>
          </a:p>
          <a:p>
            <a:r>
              <a:rPr lang="en-US" dirty="0">
                <a:latin typeface="Times New Roman" panose="02020603050405020304" pitchFamily="18" charset="0"/>
                <a:cs typeface="Times New Roman" panose="02020603050405020304" pitchFamily="18" charset="0"/>
              </a:rPr>
              <a:t>DO NOT leave any child in an unattended car</a:t>
            </a:r>
          </a:p>
          <a:p>
            <a:r>
              <a:rPr lang="en-US" dirty="0">
                <a:latin typeface="Times New Roman" panose="02020603050405020304" pitchFamily="18" charset="0"/>
                <a:cs typeface="Times New Roman" panose="02020603050405020304" pitchFamily="18" charset="0"/>
              </a:rPr>
              <a:t>Drive SLOWLY in the parking lot</a:t>
            </a:r>
          </a:p>
          <a:p>
            <a:r>
              <a:rPr lang="en-US" dirty="0">
                <a:latin typeface="Times New Roman" panose="02020603050405020304" pitchFamily="18" charset="0"/>
                <a:cs typeface="Times New Roman" panose="02020603050405020304" pitchFamily="18" charset="0"/>
              </a:rPr>
              <a:t>Hold your child’s hand at all times when in the parking lot</a:t>
            </a:r>
          </a:p>
          <a:p>
            <a:r>
              <a:rPr lang="en-US" dirty="0">
                <a:latin typeface="Times New Roman" panose="02020603050405020304" pitchFamily="18" charset="0"/>
                <a:cs typeface="Times New Roman" panose="02020603050405020304" pitchFamily="18" charset="0"/>
              </a:rPr>
              <a:t>Do NOT prop the door open for any one.  If they are supposed to be in the building they will know the code.  If they are not, they will need to buzz in and someone from the office will take care if it.</a:t>
            </a:r>
          </a:p>
          <a:p>
            <a:r>
              <a:rPr lang="en-US" dirty="0">
                <a:latin typeface="Times New Roman" panose="02020603050405020304" pitchFamily="18" charset="0"/>
                <a:cs typeface="Times New Roman" panose="02020603050405020304" pitchFamily="18" charset="0"/>
              </a:rPr>
              <a:t>Make sure your child wears SNEAKERS every day</a:t>
            </a:r>
          </a:p>
          <a:p>
            <a:endParaRPr lang="en-US" dirty="0"/>
          </a:p>
          <a:p>
            <a:endParaRPr lang="en-US" dirty="0"/>
          </a:p>
        </p:txBody>
      </p:sp>
      <p:pic>
        <p:nvPicPr>
          <p:cNvPr id="1026" name="Picture 2" descr="How to spell the word ‘SAFETY’">
            <a:extLst>
              <a:ext uri="{FF2B5EF4-FFF2-40B4-BE49-F238E27FC236}">
                <a16:creationId xmlns:a16="http://schemas.microsoft.com/office/drawing/2014/main" id="{2B71CFDF-9529-4329-93FE-7854E3956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3537" r="2459" b="32109"/>
          <a:stretch/>
        </p:blipFill>
        <p:spPr bwMode="auto">
          <a:xfrm>
            <a:off x="2791408" y="108743"/>
            <a:ext cx="6259286" cy="20996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71374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48F2-0AFE-4AFC-9B83-9AAE0BB71C8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to Bring on the First Day </a:t>
            </a:r>
          </a:p>
        </p:txBody>
      </p:sp>
      <p:sp>
        <p:nvSpPr>
          <p:cNvPr id="3" name="Content Placeholder 2">
            <a:extLst>
              <a:ext uri="{FF2B5EF4-FFF2-40B4-BE49-F238E27FC236}">
                <a16:creationId xmlns:a16="http://schemas.microsoft.com/office/drawing/2014/main" id="{33580AB2-03B3-4EC5-B815-00B81C468D4D}"/>
              </a:ext>
            </a:extLst>
          </p:cNvPr>
          <p:cNvSpPr>
            <a:spLocks noGrp="1"/>
          </p:cNvSpPr>
          <p:nvPr>
            <p:ph idx="1"/>
          </p:nvPr>
        </p:nvSpPr>
        <p:spPr>
          <a:xfrm>
            <a:off x="838200" y="1587080"/>
            <a:ext cx="9677400" cy="4708945"/>
          </a:xfrm>
        </p:spPr>
        <p:txBody>
          <a:bodyPr>
            <a:normAutofit lnSpcReduction="10000"/>
          </a:bodyPr>
          <a:lstStyle/>
          <a:p>
            <a:pPr marL="342900" marR="0" lvl="0" indent="-342900">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Lunch (peanut/nut free), if not ordering from the School Nutrition Program</a:t>
            </a:r>
          </a:p>
          <a:p>
            <a:pPr marL="0" marR="0" lvl="0" indent="0">
              <a:spcBef>
                <a:spcPts val="0"/>
              </a:spcBef>
              <a:spcAft>
                <a:spcPts val="0"/>
              </a:spcAf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2. Water Bottle</a:t>
            </a:r>
          </a:p>
          <a:p>
            <a:pPr marL="0" marR="0" indent="0">
              <a:spcBef>
                <a:spcPts val="0"/>
              </a:spcBef>
              <a:spcAft>
                <a:spcPts val="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spcBef>
                <a:spcPts val="0"/>
              </a:spcBef>
              <a:spcAft>
                <a:spcPts val="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3. At least two extra sets of clothes, including underwear and socks</a:t>
            </a:r>
          </a:p>
          <a:p>
            <a:pPr marL="0" marR="0" lvl="0" indent="0">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4. </a:t>
            </a:r>
            <a:r>
              <a:rPr lang="en-US" dirty="0">
                <a:effectLst/>
                <a:latin typeface="Times New Roman" panose="02020603050405020304" pitchFamily="18" charset="0"/>
                <a:ea typeface="Calibri" panose="020F0502020204030204" pitchFamily="34" charset="0"/>
                <a:cs typeface="Times New Roman" panose="02020603050405020304" pitchFamily="18" charset="0"/>
              </a:rPr>
              <a:t>Bug spray</a:t>
            </a:r>
            <a:r>
              <a:rPr lang="en-US" dirty="0">
                <a:latin typeface="Times New Roman" panose="02020603050405020304" pitchFamily="18" charset="0"/>
                <a:ea typeface="Calibri" panose="020F0502020204030204" pitchFamily="34" charset="0"/>
                <a:cs typeface="Times New Roman" panose="02020603050405020304" pitchFamily="18" charset="0"/>
              </a:rPr>
              <a:t> &amp;</a:t>
            </a:r>
            <a:r>
              <a:rPr lang="en-US" dirty="0">
                <a:effectLst/>
                <a:latin typeface="Times New Roman" panose="02020603050405020304" pitchFamily="18" charset="0"/>
                <a:ea typeface="Calibri" panose="020F0502020204030204" pitchFamily="34" charset="0"/>
                <a:cs typeface="Times New Roman" panose="02020603050405020304" pitchFamily="18" charset="0"/>
              </a:rPr>
              <a:t> Sunscreen</a:t>
            </a:r>
          </a:p>
          <a:p>
            <a:pPr marL="0" marR="0" lvl="0" indent="0">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5.  Blanket and crib sheet for nap	</a:t>
            </a:r>
          </a:p>
          <a:p>
            <a:pPr marL="0" marR="0" indent="0">
              <a:spcBef>
                <a:spcPts val="0"/>
              </a:spcBef>
              <a:spcAft>
                <a:spcPts val="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6.  Family Photo</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0C11008-134A-4C11-B493-F89E36E6593B}"/>
              </a:ext>
            </a:extLst>
          </p:cNvPr>
          <p:cNvPicPr>
            <a:picLocks noChangeAspect="1"/>
          </p:cNvPicPr>
          <p:nvPr/>
        </p:nvPicPr>
        <p:blipFill>
          <a:blip r:embed="rId4"/>
          <a:stretch>
            <a:fillRect/>
          </a:stretch>
        </p:blipFill>
        <p:spPr>
          <a:xfrm>
            <a:off x="4821291" y="3865762"/>
            <a:ext cx="708850" cy="1065212"/>
          </a:xfrm>
          <a:prstGeom prst="rect">
            <a:avLst/>
          </a:prstGeom>
        </p:spPr>
      </p:pic>
      <p:pic>
        <p:nvPicPr>
          <p:cNvPr id="7" name="Picture 6">
            <a:extLst>
              <a:ext uri="{FF2B5EF4-FFF2-40B4-BE49-F238E27FC236}">
                <a16:creationId xmlns:a16="http://schemas.microsoft.com/office/drawing/2014/main" id="{3BA1D1E3-3EEC-4FF0-8266-F8CE18CE5020}"/>
              </a:ext>
            </a:extLst>
          </p:cNvPr>
          <p:cNvPicPr>
            <a:picLocks noChangeAspect="1"/>
          </p:cNvPicPr>
          <p:nvPr/>
        </p:nvPicPr>
        <p:blipFill rotWithShape="1">
          <a:blip r:embed="rId5"/>
          <a:srcRect t="-3801" r="50000"/>
          <a:stretch/>
        </p:blipFill>
        <p:spPr>
          <a:xfrm>
            <a:off x="9902638" y="2875359"/>
            <a:ext cx="917017" cy="1107282"/>
          </a:xfrm>
          <a:prstGeom prst="rect">
            <a:avLst/>
          </a:prstGeom>
        </p:spPr>
      </p:pic>
      <p:pic>
        <p:nvPicPr>
          <p:cNvPr id="8" name="Picture 7">
            <a:extLst>
              <a:ext uri="{FF2B5EF4-FFF2-40B4-BE49-F238E27FC236}">
                <a16:creationId xmlns:a16="http://schemas.microsoft.com/office/drawing/2014/main" id="{32C33ABA-7A5B-4B07-A224-1A9F94F44835}"/>
              </a:ext>
            </a:extLst>
          </p:cNvPr>
          <p:cNvPicPr>
            <a:picLocks noChangeAspect="1"/>
          </p:cNvPicPr>
          <p:nvPr/>
        </p:nvPicPr>
        <p:blipFill rotWithShape="1">
          <a:blip r:embed="rId6"/>
          <a:srcRect l="29245" t="3459" r="34591" b="1"/>
          <a:stretch/>
        </p:blipFill>
        <p:spPr>
          <a:xfrm>
            <a:off x="3229329" y="2377679"/>
            <a:ext cx="658295" cy="878681"/>
          </a:xfrm>
          <a:prstGeom prst="rect">
            <a:avLst/>
          </a:prstGeom>
        </p:spPr>
      </p:pic>
      <p:pic>
        <p:nvPicPr>
          <p:cNvPr id="9" name="Picture 8">
            <a:extLst>
              <a:ext uri="{FF2B5EF4-FFF2-40B4-BE49-F238E27FC236}">
                <a16:creationId xmlns:a16="http://schemas.microsoft.com/office/drawing/2014/main" id="{0B164083-5090-417A-8370-C1FE082FD704}"/>
              </a:ext>
            </a:extLst>
          </p:cNvPr>
          <p:cNvPicPr>
            <a:picLocks noChangeAspect="1"/>
          </p:cNvPicPr>
          <p:nvPr/>
        </p:nvPicPr>
        <p:blipFill>
          <a:blip r:embed="rId7"/>
          <a:stretch>
            <a:fillRect/>
          </a:stretch>
        </p:blipFill>
        <p:spPr>
          <a:xfrm>
            <a:off x="9734550" y="1326730"/>
            <a:ext cx="1085105" cy="1085105"/>
          </a:xfrm>
          <a:prstGeom prst="rect">
            <a:avLst/>
          </a:prstGeom>
        </p:spPr>
      </p:pic>
      <p:pic>
        <p:nvPicPr>
          <p:cNvPr id="11" name="Picture 10">
            <a:extLst>
              <a:ext uri="{FF2B5EF4-FFF2-40B4-BE49-F238E27FC236}">
                <a16:creationId xmlns:a16="http://schemas.microsoft.com/office/drawing/2014/main" id="{A7844633-1782-42B6-BEC6-8ABF2A94D9CE}"/>
              </a:ext>
            </a:extLst>
          </p:cNvPr>
          <p:cNvPicPr>
            <a:picLocks noChangeAspect="1"/>
          </p:cNvPicPr>
          <p:nvPr/>
        </p:nvPicPr>
        <p:blipFill>
          <a:blip r:embed="rId8"/>
          <a:stretch>
            <a:fillRect/>
          </a:stretch>
        </p:blipFill>
        <p:spPr>
          <a:xfrm>
            <a:off x="3492804" y="5540375"/>
            <a:ext cx="1328487" cy="952500"/>
          </a:xfrm>
          <a:prstGeom prst="rect">
            <a:avLst/>
          </a:prstGeom>
        </p:spPr>
      </p:pic>
      <p:pic>
        <p:nvPicPr>
          <p:cNvPr id="1028" name="Picture 4" descr="ECR4Kids Toddler Naptime Cot, Stackable Daycare Sleeping Cot for Kids -  YouTube">
            <a:extLst>
              <a:ext uri="{FF2B5EF4-FFF2-40B4-BE49-F238E27FC236}">
                <a16:creationId xmlns:a16="http://schemas.microsoft.com/office/drawing/2014/main" id="{50B1CC84-7336-413F-AB07-F1C2ACF7AB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2082" y="4845232"/>
            <a:ext cx="1844307" cy="10328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31034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3BC9-C820-4944-ACA4-11AB81156336}"/>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Covid</a:t>
            </a:r>
            <a:r>
              <a:rPr lang="en-US" dirty="0">
                <a:latin typeface="Times New Roman" panose="02020603050405020304" pitchFamily="18" charset="0"/>
                <a:cs typeface="Times New Roman" panose="02020603050405020304" pitchFamily="18" charset="0"/>
              </a:rPr>
              <a:t> Procedures</a:t>
            </a:r>
          </a:p>
        </p:txBody>
      </p:sp>
      <p:sp>
        <p:nvSpPr>
          <p:cNvPr id="3" name="Content Placeholder 2">
            <a:extLst>
              <a:ext uri="{FF2B5EF4-FFF2-40B4-BE49-F238E27FC236}">
                <a16:creationId xmlns:a16="http://schemas.microsoft.com/office/drawing/2014/main" id="{BA9D31CB-CAEE-4141-989C-19DF5D013973}"/>
              </a:ext>
            </a:extLst>
          </p:cNvPr>
          <p:cNvSpPr>
            <a:spLocks noGrp="1"/>
          </p:cNvSpPr>
          <p:nvPr>
            <p:ph sz="half" idx="2"/>
          </p:nvPr>
        </p:nvSpPr>
        <p:spPr>
          <a:xfrm>
            <a:off x="289250" y="1492898"/>
            <a:ext cx="5635690" cy="5169159"/>
          </a:xfrm>
        </p:spPr>
        <p:txBody>
          <a:bodyPr>
            <a:normAutofit fontScale="62500" lnSpcReduction="20000"/>
          </a:bodyPr>
          <a:lstStyle/>
          <a:p>
            <a:pPr marL="0" marR="0" lvl="0" indent="0">
              <a:lnSpc>
                <a:spcPct val="107000"/>
              </a:lnSpc>
              <a:spcBef>
                <a:spcPts val="0"/>
              </a:spcBef>
              <a:spcAft>
                <a:spcPts val="750"/>
              </a:spcAft>
              <a:buNone/>
            </a:pPr>
            <a:r>
              <a:rPr lang="en-US" sz="1900" b="1" dirty="0">
                <a:effectLst/>
                <a:latin typeface="+mj-lt"/>
                <a:ea typeface="Times New Roman" panose="02020603050405020304" pitchFamily="18" charset="0"/>
                <a:cs typeface="Noto Sans Symbols"/>
              </a:rPr>
              <a:t>1</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Enhanced health screenings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and temperature checks upon arrival.  </a:t>
            </a:r>
            <a:endParaRPr lang="en-US" sz="1900" dirty="0">
              <a:effectLst/>
              <a:latin typeface="Times New Roman" panose="02020603050405020304" pitchFamily="18" charset="0"/>
              <a:ea typeface="Noto Sans Symbols"/>
              <a:cs typeface="Times New Roman" panose="02020603050405020304" pitchFamily="18" charset="0"/>
            </a:endParaRPr>
          </a:p>
          <a:p>
            <a:pPr marL="0" marR="0" lvl="0" indent="0">
              <a:lnSpc>
                <a:spcPct val="107000"/>
              </a:lnSpc>
              <a:spcBef>
                <a:spcPts val="0"/>
              </a:spcBef>
              <a:spcAft>
                <a:spcPts val="75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Stricter child exclusions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for signs of illness: Refer to Emergency Health Policy.</a:t>
            </a:r>
            <a:endParaRPr lang="en-US" sz="1900" dirty="0">
              <a:effectLst/>
              <a:latin typeface="Times New Roman" panose="02020603050405020304" pitchFamily="18" charset="0"/>
              <a:ea typeface="Noto Sans Symbols"/>
              <a:cs typeface="Times New Roman" panose="02020603050405020304" pitchFamily="18" charset="0"/>
            </a:endParaRPr>
          </a:p>
          <a:p>
            <a:pPr marL="0" marR="0" lvl="0" indent="0">
              <a:lnSpc>
                <a:spcPct val="107000"/>
              </a:lnSpc>
              <a:spcBef>
                <a:spcPts val="0"/>
              </a:spcBef>
              <a:spcAft>
                <a:spcPts val="75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Limitation of family members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in the building: Rest assured, you will always have access to your children, but in an effort to reduce the number of people coming into the building we have amended our drop off/pick up policy, see below. Please note, if you do enter the building, you will be required to follow our health screening procedures, must wear a mask and follow physical distancing guidelines.</a:t>
            </a:r>
            <a:endParaRPr lang="en-US" sz="1900" dirty="0">
              <a:effectLst/>
              <a:latin typeface="Times New Roman" panose="02020603050405020304" pitchFamily="18" charset="0"/>
              <a:ea typeface="Noto Sans Symbols"/>
              <a:cs typeface="Times New Roman" panose="02020603050405020304" pitchFamily="18" charset="0"/>
            </a:endParaRPr>
          </a:p>
          <a:p>
            <a:pPr marL="0" marR="0" lvl="0" indent="0">
              <a:lnSpc>
                <a:spcPct val="107000"/>
              </a:lnSpc>
              <a:spcBef>
                <a:spcPts val="0"/>
              </a:spcBef>
              <a:spcAft>
                <a:spcPts val="75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Elimination of non-essential visitors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into our building.</a:t>
            </a:r>
            <a:endParaRPr lang="en-US" sz="1900" dirty="0">
              <a:effectLst/>
              <a:latin typeface="Times New Roman" panose="02020603050405020304" pitchFamily="18" charset="0"/>
              <a:ea typeface="Noto Sans Symbols"/>
              <a:cs typeface="Times New Roman" panose="02020603050405020304" pitchFamily="18" charset="0"/>
            </a:endParaRPr>
          </a:p>
          <a:p>
            <a:pPr marL="0" marR="0" lvl="0" indent="0">
              <a:lnSpc>
                <a:spcPct val="107000"/>
              </a:lnSpc>
              <a:spcBef>
                <a:spcPts val="0"/>
              </a:spcBef>
              <a:spcAft>
                <a:spcPts val="0"/>
              </a:spcAft>
              <a:buNone/>
            </a:pPr>
            <a:r>
              <a:rPr lang="en-US" sz="1900" b="1" dirty="0">
                <a:latin typeface="Times New Roman" panose="02020603050405020304" pitchFamily="18" charset="0"/>
                <a:ea typeface="Times New Roman" panose="02020603050405020304" pitchFamily="18" charset="0"/>
                <a:cs typeface="Times New Roman" panose="02020603050405020304" pitchFamily="18" charset="0"/>
              </a:rPr>
              <a:t>5.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Personal Items from Home:  </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Because we are limiting the cross contamination of bodily fluids, even more stringently at this time, staff members will provide you a list of mandatory supplies for your child.  These supplies must be maintained on a daily basis in order for your child to attend the program. (for example: indoor shoes in all classrooms, extra bibs for the infant/toddlers).</a:t>
            </a:r>
            <a:endParaRPr lang="en-US" sz="1900" dirty="0">
              <a:effectLst/>
              <a:latin typeface="Times New Roman" panose="02020603050405020304" pitchFamily="18" charset="0"/>
              <a:ea typeface="Courier New" panose="02070309020205020404" pitchFamily="49"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Children may bring a lightweight blanket, sheet for their cot, and small stuffed animal.</a:t>
            </a:r>
            <a:endParaRPr lang="en-US" sz="1900" dirty="0">
              <a:effectLst/>
              <a:latin typeface="Times New Roman" panose="02020603050405020304" pitchFamily="18" charset="0"/>
              <a:ea typeface="Courier New" panose="02070309020205020404" pitchFamily="49"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Other items from home will NOT be permitted without director approval. </a:t>
            </a:r>
            <a:endParaRPr lang="en-US" sz="1900" dirty="0">
              <a:effectLst/>
              <a:latin typeface="Times New Roman" panose="02020603050405020304" pitchFamily="18" charset="0"/>
              <a:ea typeface="Courier New" panose="02070309020205020404" pitchFamily="49" charset="0"/>
              <a:cs typeface="Times New Roman" panose="02020603050405020304" pitchFamily="18" charset="0"/>
            </a:endParaRPr>
          </a:p>
          <a:p>
            <a:pPr marR="0" indent="0">
              <a:lnSpc>
                <a:spcPct val="107000"/>
              </a:lnSpc>
              <a:spcBef>
                <a:spcPts val="0"/>
              </a:spcBef>
              <a:spcAft>
                <a:spcPts val="0"/>
              </a:spcAft>
              <a:buNone/>
            </a:pP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6.  Amplifying Our Daily Cleaning Efforts: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While this is part of our normal routine, there will be additional efforts made to</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disinfect the classrooms, gross motor spaces and high traffic areas, paying special attention to doorknobs, phones, tables, chairs, keyboards, handrails, gates etc. We will be disinfecting with a higher concentrated bleach/water as recommended by the CDC. In addition to classroom cleaning, all staff members will be assigned various areas of the building for frequent disinfecting. </a:t>
            </a:r>
          </a:p>
          <a:p>
            <a:pPr marL="0" marR="0" lvl="0" indent="0">
              <a:lnSpc>
                <a:spcPct val="107000"/>
              </a:lnSpc>
              <a:spcBef>
                <a:spcPts val="0"/>
              </a:spcBef>
              <a:spcAft>
                <a:spcPts val="800"/>
              </a:spcAft>
              <a:buNone/>
            </a:pPr>
            <a:r>
              <a:rPr lang="en-US" sz="1900" b="1" dirty="0">
                <a:effectLst/>
                <a:latin typeface="Times New Roman" panose="02020603050405020304" pitchFamily="18" charset="0"/>
                <a:ea typeface="Noto Sans Symbols"/>
                <a:cs typeface="Times New Roman" panose="02020603050405020304" pitchFamily="18" charset="0"/>
              </a:rPr>
              <a:t>7.  All adults are required to wear masks</a:t>
            </a:r>
            <a:r>
              <a:rPr lang="en-US" sz="1900" dirty="0">
                <a:effectLst/>
                <a:latin typeface="Times New Roman" panose="02020603050405020304" pitchFamily="18" charset="0"/>
                <a:ea typeface="Noto Sans Symbols"/>
                <a:cs typeface="Times New Roman" panose="02020603050405020304" pitchFamily="18" charset="0"/>
              </a:rPr>
              <a:t> whenever they are </a:t>
            </a:r>
            <a:r>
              <a:rPr lang="en-US" sz="1900" dirty="0">
                <a:latin typeface="Times New Roman" panose="02020603050405020304" pitchFamily="18" charset="0"/>
                <a:ea typeface="Noto Sans Symbols"/>
                <a:cs typeface="Times New Roman" panose="02020603050405020304" pitchFamily="18" charset="0"/>
              </a:rPr>
              <a:t>in the classrooms and/or interacting with the children.  </a:t>
            </a:r>
            <a:endParaRPr lang="en-US" sz="1900" dirty="0">
              <a:effectLst/>
              <a:latin typeface="Times New Roman" panose="02020603050405020304" pitchFamily="18" charset="0"/>
              <a:ea typeface="Noto Sans Symbols"/>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5" name="Text Placeholder 4">
            <a:extLst>
              <a:ext uri="{FF2B5EF4-FFF2-40B4-BE49-F238E27FC236}">
                <a16:creationId xmlns:a16="http://schemas.microsoft.com/office/drawing/2014/main" id="{6E31D129-5F25-489E-B061-F56DFF451F48}"/>
              </a:ext>
            </a:extLst>
          </p:cNvPr>
          <p:cNvSpPr>
            <a:spLocks noGrp="1"/>
          </p:cNvSpPr>
          <p:nvPr>
            <p:ph type="body" sz="quarter" idx="3"/>
          </p:nvPr>
        </p:nvSpPr>
        <p:spPr/>
        <p:txBody>
          <a:bodyPr/>
          <a:lstStyle/>
          <a:p>
            <a:endParaRPr lang="en-US"/>
          </a:p>
        </p:txBody>
      </p:sp>
      <p:pic>
        <p:nvPicPr>
          <p:cNvPr id="7" name="Content Placeholder 6">
            <a:extLst>
              <a:ext uri="{FF2B5EF4-FFF2-40B4-BE49-F238E27FC236}">
                <a16:creationId xmlns:a16="http://schemas.microsoft.com/office/drawing/2014/main" id="{6B0785BD-C664-414B-ABE8-CFC76BBCD654}"/>
              </a:ext>
            </a:extLst>
          </p:cNvPr>
          <p:cNvPicPr>
            <a:picLocks noGrp="1" noChangeAspect="1"/>
          </p:cNvPicPr>
          <p:nvPr>
            <p:ph sz="quarter" idx="4"/>
          </p:nvPr>
        </p:nvPicPr>
        <p:blipFill rotWithShape="1">
          <a:blip r:embed="rId4"/>
          <a:srcRect l="18136" t="22403" r="17238" b="8471"/>
          <a:stretch/>
        </p:blipFill>
        <p:spPr>
          <a:xfrm>
            <a:off x="6477793" y="3429000"/>
            <a:ext cx="4572001" cy="2750841"/>
          </a:xfrm>
          <a:prstGeom prst="rect">
            <a:avLst/>
          </a:prstGeom>
        </p:spPr>
      </p:pic>
      <p:pic>
        <p:nvPicPr>
          <p:cNvPr id="11266" name="Picture 2" descr="Coronavirus Safety | What Coulter Nissan is Doing">
            <a:extLst>
              <a:ext uri="{FF2B5EF4-FFF2-40B4-BE49-F238E27FC236}">
                <a16:creationId xmlns:a16="http://schemas.microsoft.com/office/drawing/2014/main" id="{5A38531B-93F6-45E4-8B39-C198F2B78E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4" b="61497"/>
          <a:stretch/>
        </p:blipFill>
        <p:spPr bwMode="auto">
          <a:xfrm>
            <a:off x="5999600" y="195943"/>
            <a:ext cx="5528388" cy="2640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64008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96D24-283F-4D24-B4D2-698F30C44597}"/>
              </a:ext>
            </a:extLst>
          </p:cNvPr>
          <p:cNvSpPr>
            <a:spLocks noGrp="1"/>
          </p:cNvSpPr>
          <p:nvPr>
            <p:ph idx="1"/>
          </p:nvPr>
        </p:nvSpPr>
        <p:spPr>
          <a:xfrm>
            <a:off x="838200" y="3033713"/>
            <a:ext cx="10515600" cy="4351338"/>
          </a:xfrm>
        </p:spPr>
        <p:txBody>
          <a:bodyPr/>
          <a:lstStyle/>
          <a:p>
            <a:pPr marL="0" marR="0" indent="0" algn="ctr">
              <a:lnSpc>
                <a:spcPct val="115000"/>
              </a:lnSpc>
              <a:spcBef>
                <a:spcPts val="0"/>
              </a:spcBef>
              <a:spcAft>
                <a:spcPts val="10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10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CORE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 marR="0">
              <a:lnSpc>
                <a:spcPts val="14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 believe that at the heart of each’s child’s success is a strong social emotional foundation.</a:t>
            </a:r>
            <a:endParaRPr lang="en-US" sz="1800" dirty="0">
              <a:effectLst/>
              <a:latin typeface="Times New Roman" panose="02020603050405020304" pitchFamily="18" charset="0"/>
              <a:ea typeface="Calibri" panose="020F0502020204030204" pitchFamily="34" charset="0"/>
            </a:endParaRPr>
          </a:p>
          <a:p>
            <a:pPr marL="0" marR="0" indent="0">
              <a:lnSpc>
                <a:spcPts val="14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marL="137160" marR="0">
              <a:lnSpc>
                <a:spcPts val="14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 believe that all children can learn, and we will do whatever it takes to ensure every child’s success</a:t>
            </a:r>
            <a:endParaRPr lang="en-US" sz="1800" dirty="0">
              <a:effectLst/>
              <a:latin typeface="Times New Roman" panose="02020603050405020304" pitchFamily="18" charset="0"/>
              <a:ea typeface="Calibri" panose="020F0502020204030204" pitchFamily="34" charset="0"/>
            </a:endParaRPr>
          </a:p>
          <a:p>
            <a:pPr marL="0" marR="0" indent="0">
              <a:lnSpc>
                <a:spcPts val="14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marL="137160" marR="0">
              <a:lnSpc>
                <a:spcPts val="14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 believe in celebrating each person’s unique gifts</a:t>
            </a:r>
            <a:endParaRPr lang="en-US" sz="1800" dirty="0">
              <a:effectLst/>
              <a:latin typeface="Times New Roman" panose="02020603050405020304" pitchFamily="18" charset="0"/>
              <a:ea typeface="Calibri" panose="020F0502020204030204" pitchFamily="34" charset="0"/>
            </a:endParaRPr>
          </a:p>
          <a:p>
            <a:pPr marL="0" marR="0" indent="0">
              <a:lnSpc>
                <a:spcPts val="14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marL="137160" marR="0">
              <a:lnSpc>
                <a:spcPts val="14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 believe in being solution focused</a:t>
            </a:r>
            <a:endParaRPr lang="en-US" sz="1800" dirty="0">
              <a:effectLst/>
              <a:latin typeface="Times New Roman" panose="02020603050405020304" pitchFamily="18" charset="0"/>
              <a:ea typeface="Calibri" panose="020F0502020204030204" pitchFamily="34" charset="0"/>
            </a:endParaRPr>
          </a:p>
          <a:p>
            <a:pPr marL="0" marR="0" indent="0">
              <a:lnSpc>
                <a:spcPts val="14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marL="137160" marR="0">
              <a:lnSpc>
                <a:spcPts val="14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 believe in being lifelong learners</a:t>
            </a:r>
            <a:endParaRPr lang="en-US" sz="1800" dirty="0">
              <a:effectLst/>
              <a:latin typeface="Times New Roman" panose="02020603050405020304" pitchFamily="18" charset="0"/>
              <a:ea typeface="Calibri" panose="020F0502020204030204" pitchFamily="34" charset="0"/>
            </a:endParaRPr>
          </a:p>
          <a:p>
            <a:pPr marL="0" marR="0" indent="0">
              <a:lnSpc>
                <a:spcPts val="14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pPr marL="137160" marR="0">
              <a:lnSpc>
                <a:spcPts val="14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 believe in building strong relationships with families</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5" name="Title 4">
            <a:extLst>
              <a:ext uri="{FF2B5EF4-FFF2-40B4-BE49-F238E27FC236}">
                <a16:creationId xmlns:a16="http://schemas.microsoft.com/office/drawing/2014/main" id="{5C7EC9FE-DA6B-4438-9ABE-E46AC95C58C3}"/>
              </a:ext>
            </a:extLst>
          </p:cNvPr>
          <p:cNvSpPr>
            <a:spLocks noGrp="1"/>
          </p:cNvSpPr>
          <p:nvPr>
            <p:ph type="title"/>
          </p:nvPr>
        </p:nvSpPr>
        <p:spPr/>
        <p:txBody>
          <a:bodyPr>
            <a:normAutofit fontScale="90000"/>
          </a:bodyPr>
          <a:lstStyle/>
          <a:p>
            <a:pPr algn="ctr">
              <a:lnSpc>
                <a:spcPct val="115000"/>
              </a:lnSpc>
              <a:spcBef>
                <a:spcPts val="0"/>
              </a:spcBef>
              <a:spcAft>
                <a:spcPts val="1000"/>
              </a:spcAft>
            </a:pP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MISSION STATEMENT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Committed to ensuring EVERY child thrives</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9" name="Picture 8">
            <a:extLst>
              <a:ext uri="{FF2B5EF4-FFF2-40B4-BE49-F238E27FC236}">
                <a16:creationId xmlns:a16="http://schemas.microsoft.com/office/drawing/2014/main" id="{4A605751-C05F-4BB5-ABC5-6D98BC84CCD0}"/>
              </a:ext>
            </a:extLst>
          </p:cNvPr>
          <p:cNvPicPr>
            <a:picLocks noChangeAspect="1"/>
          </p:cNvPicPr>
          <p:nvPr/>
        </p:nvPicPr>
        <p:blipFill>
          <a:blip r:embed="rId4"/>
          <a:stretch>
            <a:fillRect/>
          </a:stretch>
        </p:blipFill>
        <p:spPr>
          <a:xfrm>
            <a:off x="4050594" y="1690688"/>
            <a:ext cx="4388930" cy="1738312"/>
          </a:xfrm>
          <a:prstGeom prst="rect">
            <a:avLst/>
          </a:prstGeom>
        </p:spPr>
      </p:pic>
    </p:spTree>
    <p:custDataLst>
      <p:tags r:id="rId1"/>
    </p:custDataLst>
    <p:extLst>
      <p:ext uri="{BB962C8B-B14F-4D97-AF65-F5344CB8AC3E}">
        <p14:creationId xmlns:p14="http://schemas.microsoft.com/office/powerpoint/2010/main" val="6167548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A1E9-176F-4165-B892-B1A54DADE17D}"/>
              </a:ext>
            </a:extLst>
          </p:cNvPr>
          <p:cNvSpPr>
            <a:spLocks noGrp="1"/>
          </p:cNvSpPr>
          <p:nvPr>
            <p:ph type="title"/>
          </p:nvPr>
        </p:nvSpPr>
        <p:spPr/>
        <p:txBody>
          <a:bodyPr/>
          <a:lstStyle/>
          <a:p>
            <a:r>
              <a:rPr lang="en-US" dirty="0"/>
              <a:t>Health Policy</a:t>
            </a:r>
          </a:p>
        </p:txBody>
      </p:sp>
      <p:sp>
        <p:nvSpPr>
          <p:cNvPr id="3" name="Content Placeholder 2">
            <a:extLst>
              <a:ext uri="{FF2B5EF4-FFF2-40B4-BE49-F238E27FC236}">
                <a16:creationId xmlns:a16="http://schemas.microsoft.com/office/drawing/2014/main" id="{D67130CC-B9B5-4A34-B3F6-5A8FD68251BB}"/>
              </a:ext>
            </a:extLst>
          </p:cNvPr>
          <p:cNvSpPr>
            <a:spLocks noGrp="1"/>
          </p:cNvSpPr>
          <p:nvPr>
            <p:ph idx="1"/>
          </p:nvPr>
        </p:nvSpPr>
        <p:spPr>
          <a:xfrm>
            <a:off x="285750" y="1478844"/>
            <a:ext cx="9391650" cy="5238045"/>
          </a:xfrm>
        </p:spPr>
        <p:txBody>
          <a:bodyPr>
            <a:normAutofit/>
          </a:bodyPr>
          <a:lstStyle/>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If my child(ren) or any person within my household show any of the following symptoms, I agree to keep them home for 48 hours or until the child is fever free, without fever reducing medication.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Fever over 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Excessive dry cough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Shortness of breath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Lethargic, overly tired, unusually calm or quiet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Mild respiratory illness/ issues</a:t>
            </a:r>
          </a:p>
          <a:p>
            <a:pPr marL="342900" marR="0" lvl="0" indent="-342900">
              <a:lnSpc>
                <a:spcPct val="107000"/>
              </a:lnSpc>
              <a:spcBef>
                <a:spcPts val="0"/>
              </a:spcBef>
              <a:spcAft>
                <a:spcPts val="0"/>
              </a:spcAft>
              <a:buFont typeface="Symbol" panose="05050102010706020507" pitchFamily="18" charset="2"/>
              <a:buChar char=""/>
            </a:pPr>
            <a:r>
              <a:rPr lang="en-US" sz="1800" i="1" dirty="0">
                <a:latin typeface="Calibri" panose="020F0502020204030204" pitchFamily="34" charset="0"/>
                <a:ea typeface="Calibri" panose="020F0502020204030204" pitchFamily="34" charset="0"/>
                <a:cs typeface="Times New Roman" panose="02020603050405020304" pitchFamily="18" charset="0"/>
              </a:rPr>
              <a:t>Diarrhea and/or vomiting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If my child experiences any of the above symptoms during childcare, I understand that either myself, or a person I have designated as an emergency pick up, will arrive within one hour.  </a:t>
            </a: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Administration may request a physician’s note to return to care.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 agree to inform the program if my child, or any family member, has tests positive for COVID-19 so that the program can take necessary mandated steps.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Your child’s identity remains confidential.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3316" name="Picture 4" descr="Illness Policy - When to Send a Sick Child to School - Montessori ...">
            <a:extLst>
              <a:ext uri="{FF2B5EF4-FFF2-40B4-BE49-F238E27FC236}">
                <a16:creationId xmlns:a16="http://schemas.microsoft.com/office/drawing/2014/main" id="{B138BE1A-4BB7-4DF8-B102-6FF4FEA5E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65125"/>
            <a:ext cx="2228850" cy="1724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67304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32F1-41A1-4603-A00A-EC27814EC31A}"/>
              </a:ext>
            </a:extLst>
          </p:cNvPr>
          <p:cNvSpPr>
            <a:spLocks noGrp="1"/>
          </p:cNvSpPr>
          <p:nvPr>
            <p:ph type="ctrTitle"/>
          </p:nvPr>
        </p:nvSpPr>
        <p:spPr>
          <a:xfrm>
            <a:off x="1776919" y="262646"/>
            <a:ext cx="10344150" cy="1223963"/>
          </a:xfrm>
        </p:spPr>
        <p:txBody>
          <a:bodyPr/>
          <a:lstStyle/>
          <a:p>
            <a:pPr algn="ctr"/>
            <a:r>
              <a:rPr lang="en-US" b="1" dirty="0">
                <a:latin typeface="Calibri" panose="020F0502020204030204" pitchFamily="34" charset="0"/>
                <a:cs typeface="Calibri" panose="020F0502020204030204" pitchFamily="34" charset="0"/>
              </a:rPr>
              <a:t>Nut Free/Peanut Free Facility </a:t>
            </a:r>
          </a:p>
        </p:txBody>
      </p:sp>
      <p:sp>
        <p:nvSpPr>
          <p:cNvPr id="3" name="Content Placeholder 2">
            <a:extLst>
              <a:ext uri="{FF2B5EF4-FFF2-40B4-BE49-F238E27FC236}">
                <a16:creationId xmlns:a16="http://schemas.microsoft.com/office/drawing/2014/main" id="{6554D90F-A9C4-45E1-B89E-283B865F2065}"/>
              </a:ext>
            </a:extLst>
          </p:cNvPr>
          <p:cNvSpPr>
            <a:spLocks noGrp="1"/>
          </p:cNvSpPr>
          <p:nvPr>
            <p:ph type="subTitle" idx="1"/>
          </p:nvPr>
        </p:nvSpPr>
        <p:spPr>
          <a:xfrm>
            <a:off x="768486" y="2219672"/>
            <a:ext cx="10486417" cy="4455269"/>
          </a:xfrm>
        </p:spPr>
        <p:txBody>
          <a:bodyPr>
            <a:normAutofit/>
          </a:bodyPr>
          <a:lstStyle/>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 order to limit exposure to allergens we:</a:t>
            </a:r>
          </a:p>
          <a:p>
            <a:pPr marL="0" marR="0" indent="0" algn="l">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l">
              <a:spcBef>
                <a:spcPts val="0"/>
              </a:spcBef>
              <a:spcAft>
                <a:spcPts val="0"/>
              </a:spcAf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Frequent handwashing</a:t>
            </a:r>
          </a:p>
          <a:p>
            <a:pPr marL="457200" indent="-457200" algn="l">
              <a:spcBef>
                <a:spcPts val="0"/>
              </a:spcBef>
              <a:buFont typeface="Arial" panose="020B0604020202020204" pitchFamily="34" charset="0"/>
              <a:buAutoNum type="arabicPeriod"/>
            </a:pPr>
            <a:r>
              <a:rPr lang="en-US" dirty="0">
                <a:latin typeface="Times New Roman" panose="02020603050405020304" pitchFamily="18" charset="0"/>
                <a:cs typeface="Times New Roman" panose="02020603050405020304" pitchFamily="18" charset="0"/>
              </a:rPr>
              <a:t>A list of children with allergies posted in each classroom, so that all staff are aware.</a:t>
            </a:r>
          </a:p>
          <a:p>
            <a:pPr marL="457200" indent="-457200" algn="l">
              <a:spcBef>
                <a:spcPts val="0"/>
              </a:spcBef>
              <a:buFont typeface="Arial" panose="020B0604020202020204" pitchFamily="34" charset="0"/>
              <a:buAutoNum type="arabicPeriod"/>
            </a:pPr>
            <a:r>
              <a:rPr lang="en-US" dirty="0">
                <a:latin typeface="Times New Roman" panose="02020603050405020304" pitchFamily="18" charset="0"/>
                <a:cs typeface="Times New Roman" panose="02020603050405020304" pitchFamily="18" charset="0"/>
              </a:rPr>
              <a:t>We have emergency plans on file for each child with an allergy.</a:t>
            </a:r>
          </a:p>
          <a:p>
            <a:pPr marL="457200" indent="-457200" algn="l">
              <a:spcBef>
                <a:spcPts val="0"/>
              </a:spcBef>
              <a:buFont typeface="Arial" panose="020B0604020202020204" pitchFamily="34" charset="0"/>
              <a:buAutoNum type="arabicPeriod"/>
            </a:pPr>
            <a:r>
              <a:rPr lang="en-US" dirty="0">
                <a:latin typeface="Times New Roman" panose="02020603050405020304" pitchFamily="18" charset="0"/>
                <a:cs typeface="Times New Roman" panose="02020603050405020304" pitchFamily="18" charset="0"/>
              </a:rPr>
              <a:t>We have a All staff are trained to use epi-pens.</a:t>
            </a:r>
          </a:p>
          <a:p>
            <a:pPr marL="457200" indent="-457200" algn="l">
              <a:spcBef>
                <a:spcPts val="0"/>
              </a:spcBef>
              <a:buFont typeface="Arial" panose="020B0604020202020204" pitchFamily="34" charset="0"/>
              <a:buAutoNum type="arabicPeriod"/>
            </a:pPr>
            <a:r>
              <a:rPr lang="en-US" dirty="0">
                <a:latin typeface="Times New Roman" panose="02020603050405020304" pitchFamily="18" charset="0"/>
                <a:cs typeface="Times New Roman" panose="02020603050405020304" pitchFamily="18" charset="0"/>
              </a:rPr>
              <a:t>We have are a strict nut free/peanut free zone.</a:t>
            </a:r>
            <a:endParaRPr lang="en-US" dirty="0"/>
          </a:p>
          <a:p>
            <a:pPr marL="457200" indent="-457200" algn="l">
              <a:spcBef>
                <a:spcPts val="0"/>
              </a:spcBef>
              <a:buFont typeface="Arial" panose="020B0604020202020204" pitchFamily="34" charset="0"/>
              <a:buAutoNum type="arabicPeriod"/>
            </a:pPr>
            <a:endParaRPr lang="en-US" dirty="0">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AutoNum type="arabicPeriod"/>
            </a:pPr>
            <a:endParaRPr lang="en-US" dirty="0">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AutoNum type="arabicPeriod"/>
            </a:pPr>
            <a:endParaRPr lang="en-US" dirty="0">
              <a:latin typeface="Times New Roman" panose="02020603050405020304" pitchFamily="18" charset="0"/>
              <a:cs typeface="Times New Roman" panose="02020603050405020304" pitchFamily="18" charset="0"/>
            </a:endParaRPr>
          </a:p>
          <a:p>
            <a:pPr marL="457200" indent="-457200" algn="l">
              <a:spcBef>
                <a:spcPts val="0"/>
              </a:spcBef>
              <a:buFont typeface="Arial" panose="020B0604020202020204" pitchFamily="34" charset="0"/>
              <a:buAutoNum type="arabicPeriod"/>
            </a:pPr>
            <a:endParaRPr lang="en-US" dirty="0">
              <a:latin typeface="Times New Roman" panose="02020603050405020304" pitchFamily="18" charset="0"/>
              <a:cs typeface="Times New Roman" panose="02020603050405020304" pitchFamily="18" charset="0"/>
            </a:endParaRPr>
          </a:p>
          <a:p>
            <a:pPr marL="457200" marR="0" indent="-457200" algn="l">
              <a:spcBef>
                <a:spcPts val="0"/>
              </a:spcBef>
              <a:spcAft>
                <a:spcPts val="0"/>
              </a:spcAf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descr="New Sesame King Tahini offers Children and Adults a Safe Peanut ...">
            <a:extLst>
              <a:ext uri="{FF2B5EF4-FFF2-40B4-BE49-F238E27FC236}">
                <a16:creationId xmlns:a16="http://schemas.microsoft.com/office/drawing/2014/main" id="{EE2C1C5A-783E-458F-B26F-6B7147D3C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805" y="4775208"/>
            <a:ext cx="1828272" cy="18201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69312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BEF48-4287-4D59-A3F4-D8DE28604930}"/>
              </a:ext>
            </a:extLst>
          </p:cNvPr>
          <p:cNvSpPr>
            <a:spLocks noGrp="1"/>
          </p:cNvSpPr>
          <p:nvPr>
            <p:ph idx="1"/>
          </p:nvPr>
        </p:nvSpPr>
        <p:spPr>
          <a:xfrm>
            <a:off x="838200" y="3683609"/>
            <a:ext cx="10877551" cy="2127250"/>
          </a:xfrm>
        </p:spPr>
        <p:txBody>
          <a:bodyPr/>
          <a:lstStyle/>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Every month we send home order sheets.  Please take a moment to look through them and see if there are any books you might want to purchase.  </a:t>
            </a:r>
            <a:r>
              <a:rPr lang="en-US" sz="1800" dirty="0">
                <a:latin typeface="Times New Roman" panose="02020603050405020304" pitchFamily="18" charset="0"/>
                <a:ea typeface="Calibri" panose="020F0502020204030204" pitchFamily="34" charset="0"/>
                <a:cs typeface="Times New Roman" panose="02020603050405020304" pitchFamily="18" charset="0"/>
              </a:rPr>
              <a:t>There are many benefits to this program:</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1800" dirty="0">
                <a:latin typeface="Times New Roman" panose="02020603050405020304" pitchFamily="18" charset="0"/>
                <a:ea typeface="Calibri" panose="020F0502020204030204" pitchFamily="34" charset="0"/>
                <a:cs typeface="Times New Roman" panose="02020603050405020304" pitchFamily="18" charset="0"/>
              </a:rPr>
              <a:t>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 wonderful books in the hands of children for a low cost. </a:t>
            </a:r>
          </a:p>
          <a:p>
            <a:pPr marL="342900" marR="0" indent="-342900">
              <a:spcBef>
                <a:spcPts val="0"/>
              </a:spcBef>
              <a:spcAft>
                <a:spcPts val="0"/>
              </a:spcAft>
              <a:buAutoNum type="arabicPeriod"/>
            </a:pPr>
            <a:r>
              <a:rPr lang="en-US" sz="1800" dirty="0">
                <a:latin typeface="Times New Roman" panose="02020603050405020304" pitchFamily="18" charset="0"/>
                <a:ea typeface="Calibri" panose="020F0502020204030204" pitchFamily="34" charset="0"/>
                <a:cs typeface="Times New Roman" panose="02020603050405020304" pitchFamily="18" charset="0"/>
              </a:rPr>
              <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very dollar parents spend goes towards money that we can use on books here at school.  </a:t>
            </a:r>
          </a:p>
          <a:p>
            <a:pPr marL="342900" marR="0" indent="-342900">
              <a:spcBef>
                <a:spcPts val="0"/>
              </a:spcBef>
              <a:spcAft>
                <a:spcPts val="0"/>
              </a:spcAf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also make GREAT birthday and Christmas presents (if it is a present, please let me know ahead of time, so I don’t ruin the surprise!)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DF58BBBD-7B70-44F6-A074-D8EAF2FA7D20}"/>
              </a:ext>
            </a:extLst>
          </p:cNvPr>
          <p:cNvPicPr>
            <a:picLocks noChangeAspect="1"/>
          </p:cNvPicPr>
          <p:nvPr/>
        </p:nvPicPr>
        <p:blipFill>
          <a:blip r:embed="rId4"/>
          <a:stretch>
            <a:fillRect/>
          </a:stretch>
        </p:blipFill>
        <p:spPr>
          <a:xfrm>
            <a:off x="3359690" y="522106"/>
            <a:ext cx="5219700" cy="2814288"/>
          </a:xfrm>
          <a:prstGeom prst="rect">
            <a:avLst/>
          </a:prstGeom>
        </p:spPr>
      </p:pic>
    </p:spTree>
    <p:custDataLst>
      <p:tags r:id="rId1"/>
    </p:custDataLst>
    <p:extLst>
      <p:ext uri="{BB962C8B-B14F-4D97-AF65-F5344CB8AC3E}">
        <p14:creationId xmlns:p14="http://schemas.microsoft.com/office/powerpoint/2010/main" val="19154646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C11C-EDB9-4247-8287-30BB3B1AD160}"/>
              </a:ext>
            </a:extLst>
          </p:cNvPr>
          <p:cNvSpPr>
            <a:spLocks noGrp="1"/>
          </p:cNvSpPr>
          <p:nvPr>
            <p:ph type="title"/>
          </p:nvPr>
        </p:nvSpPr>
        <p:spPr/>
        <p:txBody>
          <a:bodyPr/>
          <a:lstStyle/>
          <a:p>
            <a:r>
              <a:rPr lang="en-US" dirty="0"/>
              <a:t>Community Build Playground Project</a:t>
            </a:r>
          </a:p>
        </p:txBody>
      </p:sp>
      <p:sp>
        <p:nvSpPr>
          <p:cNvPr id="3" name="Content Placeholder 2">
            <a:extLst>
              <a:ext uri="{FF2B5EF4-FFF2-40B4-BE49-F238E27FC236}">
                <a16:creationId xmlns:a16="http://schemas.microsoft.com/office/drawing/2014/main" id="{3E05764E-E260-4D27-9A2E-573164E6F476}"/>
              </a:ext>
            </a:extLst>
          </p:cNvPr>
          <p:cNvSpPr>
            <a:spLocks noGrp="1"/>
          </p:cNvSpPr>
          <p:nvPr>
            <p:ph idx="1"/>
          </p:nvPr>
        </p:nvSpPr>
        <p:spPr>
          <a:xfrm>
            <a:off x="838200" y="1825625"/>
            <a:ext cx="6151880" cy="4351338"/>
          </a:xfrm>
        </p:spPr>
        <p:txBody>
          <a:bodyPr>
            <a:normAutofit fontScale="92500" lnSpcReduction="20000"/>
          </a:bodyPr>
          <a:lstStyle/>
          <a:p>
            <a:r>
              <a:rPr lang="en-US" dirty="0"/>
              <a:t>Working with Play by Design, company out of Ithaca, NY</a:t>
            </a:r>
          </a:p>
          <a:p>
            <a:pPr lvl="1"/>
            <a:r>
              <a:rPr lang="en-US" dirty="0"/>
              <a:t>Tear down existing playground and rebuild a new, ADA compliant playground, where all children will have access to the equipment.</a:t>
            </a:r>
          </a:p>
          <a:p>
            <a:pPr lvl="1"/>
            <a:r>
              <a:rPr lang="en-US" dirty="0"/>
              <a:t>Build with Community volunteers and grant funding</a:t>
            </a:r>
          </a:p>
          <a:p>
            <a:pPr lvl="1"/>
            <a:r>
              <a:rPr lang="en-US" dirty="0"/>
              <a:t>Anyone interest on being on the committee please let Erin know ASAP via email.  </a:t>
            </a:r>
          </a:p>
          <a:p>
            <a:pPr marL="457200" lvl="1" indent="0">
              <a:buNone/>
            </a:pPr>
            <a:endParaRPr lang="en-US" dirty="0"/>
          </a:p>
          <a:p>
            <a:r>
              <a:rPr lang="en-US" dirty="0"/>
              <a:t>Design Day </a:t>
            </a:r>
            <a:r>
              <a:rPr lang="en-US" b="1" i="1" u="sng" dirty="0"/>
              <a:t>October 14, 2021 </a:t>
            </a:r>
          </a:p>
          <a:p>
            <a:pPr lvl="1"/>
            <a:r>
              <a:rPr lang="en-US" dirty="0"/>
              <a:t>8am-12pm each classroom meets with designer to help with the design</a:t>
            </a:r>
          </a:p>
          <a:p>
            <a:pPr lvl="1"/>
            <a:r>
              <a:rPr lang="en-US" dirty="0"/>
              <a:t>6pm-7pm Design Reveal </a:t>
            </a:r>
          </a:p>
          <a:p>
            <a:pPr marL="0" indent="0">
              <a:buNone/>
            </a:pPr>
            <a:endParaRPr lang="en-US" dirty="0"/>
          </a:p>
        </p:txBody>
      </p:sp>
      <p:pic>
        <p:nvPicPr>
          <p:cNvPr id="4" name="Picture 3">
            <a:extLst>
              <a:ext uri="{FF2B5EF4-FFF2-40B4-BE49-F238E27FC236}">
                <a16:creationId xmlns:a16="http://schemas.microsoft.com/office/drawing/2014/main" id="{9BB54BEA-3391-4039-A967-CDA953E85FB1}"/>
              </a:ext>
            </a:extLst>
          </p:cNvPr>
          <p:cNvPicPr>
            <a:picLocks noChangeAspect="1"/>
          </p:cNvPicPr>
          <p:nvPr/>
        </p:nvPicPr>
        <p:blipFill>
          <a:blip r:embed="rId2"/>
          <a:stretch>
            <a:fillRect/>
          </a:stretch>
        </p:blipFill>
        <p:spPr>
          <a:xfrm>
            <a:off x="7141235" y="1831022"/>
            <a:ext cx="4502760" cy="3382964"/>
          </a:xfrm>
          <a:prstGeom prst="rect">
            <a:avLst/>
          </a:prstGeom>
        </p:spPr>
      </p:pic>
    </p:spTree>
    <p:extLst>
      <p:ext uri="{BB962C8B-B14F-4D97-AF65-F5344CB8AC3E}">
        <p14:creationId xmlns:p14="http://schemas.microsoft.com/office/powerpoint/2010/main" val="16000054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27F9-FEC3-431D-BC29-8CCED13FE0FD}"/>
              </a:ext>
            </a:extLst>
          </p:cNvPr>
          <p:cNvSpPr>
            <a:spLocks noGrp="1"/>
          </p:cNvSpPr>
          <p:nvPr>
            <p:ph type="title"/>
          </p:nvPr>
        </p:nvSpPr>
        <p:spPr>
          <a:xfrm>
            <a:off x="1855237" y="243828"/>
            <a:ext cx="10515600" cy="1325563"/>
          </a:xfrm>
        </p:spPr>
        <p:txBody>
          <a:bodyPr>
            <a:normAutofit/>
          </a:bodyPr>
          <a:lstStyle/>
          <a:p>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Next Steps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B85299-45F0-4A93-9361-C262EA1F238D}"/>
              </a:ext>
            </a:extLst>
          </p:cNvPr>
          <p:cNvSpPr>
            <a:spLocks noGrp="1"/>
          </p:cNvSpPr>
          <p:nvPr>
            <p:ph sz="half" idx="1"/>
          </p:nvPr>
        </p:nvSpPr>
        <p:spPr/>
        <p:txBody>
          <a:bodyPr>
            <a:normAutofit fontScale="92500" lnSpcReduction="10000"/>
          </a:bodyPr>
          <a:lstStyle/>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Paperwork-Please complete forms immediately (OCFS requirements)</a:t>
            </a:r>
          </a:p>
          <a:p>
            <a:r>
              <a:rPr lang="en-US" dirty="0">
                <a:latin typeface="Times New Roman" panose="02020603050405020304" pitchFamily="18" charset="0"/>
                <a:cs typeface="Times New Roman" panose="02020603050405020304" pitchFamily="18" charset="0"/>
              </a:rPr>
              <a:t>September 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is Open House.  You can come anytime between 9am-4pm to drop your child’s belongings off, see your child’s classroom and meet the teacher.</a:t>
            </a:r>
          </a:p>
          <a:p>
            <a:r>
              <a:rPr lang="en-US" dirty="0">
                <a:latin typeface="Times New Roman" panose="02020603050405020304" pitchFamily="18" charset="0"/>
                <a:cs typeface="Times New Roman" panose="02020603050405020304" pitchFamily="18" charset="0"/>
              </a:rPr>
              <a:t>Complete Ages &amp; Stages and Ages &amp; Stages SE and return to classroom teacher on first day.</a:t>
            </a:r>
          </a:p>
        </p:txBody>
      </p:sp>
      <p:pic>
        <p:nvPicPr>
          <p:cNvPr id="2050" name="Picture 2" descr="News &amp; Blog | First Alliance Church, Calgary">
            <a:extLst>
              <a:ext uri="{FF2B5EF4-FFF2-40B4-BE49-F238E27FC236}">
                <a16:creationId xmlns:a16="http://schemas.microsoft.com/office/drawing/2014/main" id="{B9AF972F-A975-407E-898D-97AB67EA2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478" y="1825625"/>
            <a:ext cx="5798910" cy="289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612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8FCD-6C44-447E-8374-7D1A3D2980F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Welcome to the Imagination Family</a:t>
            </a:r>
          </a:p>
        </p:txBody>
      </p:sp>
      <p:pic>
        <p:nvPicPr>
          <p:cNvPr id="7170" name="Picture 2" descr="What Can You Learn From Your Family Tree? - Exploring your mind">
            <a:extLst>
              <a:ext uri="{FF2B5EF4-FFF2-40B4-BE49-F238E27FC236}">
                <a16:creationId xmlns:a16="http://schemas.microsoft.com/office/drawing/2014/main" id="{7D3CEDA9-53E0-4EBE-9849-62E1BAE620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66950" y="1624489"/>
            <a:ext cx="7448549" cy="4891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20425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F0EC-9794-46BF-B66A-A959D5E0F83B}"/>
              </a:ext>
            </a:extLst>
          </p:cNvPr>
          <p:cNvSpPr>
            <a:spLocks noGrp="1"/>
          </p:cNvSpPr>
          <p:nvPr>
            <p:ph type="title"/>
          </p:nvPr>
        </p:nvSpPr>
        <p:spPr/>
        <p:txBody>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Owner Background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87E2AE7-867B-48D3-8716-65D3950D6083}"/>
              </a:ext>
            </a:extLst>
          </p:cNvPr>
          <p:cNvSpPr>
            <a:spLocks noGrp="1"/>
          </p:cNvSpPr>
          <p:nvPr>
            <p:ph sz="half" idx="1"/>
          </p:nvPr>
        </p:nvSpPr>
        <p:spPr/>
        <p:txBody>
          <a:bodyPr>
            <a:normAutofit fontScale="92500" lnSpcReduction="10000"/>
          </a:bodyPr>
          <a:lstStyle/>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Erin Medlar holds a Dual Master’s Degree of Science in Literacy/ Special Education from the University at Albany.  She is certified in New York State to teach in the following areas: Elementary Education (1-6), Early Elementary Education (B-2), Special Education (1-6) and Literacy (B-6).  Currently attending Brockport to attain my School Building/School District Leadership Certification.</a:t>
            </a:r>
          </a:p>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She has over ten years of public and private school teaching experience, working with children from diverse backgrounds with a variety of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Married and a mother of two boys, Erin understands the unique challenges that families face in today’s society.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F67281A3-232D-44FC-BCC0-8B77EDB0FDD3}"/>
              </a:ext>
            </a:extLst>
          </p:cNvPr>
          <p:cNvSpPr>
            <a:spLocks noGrp="1"/>
          </p:cNvSpPr>
          <p:nvPr>
            <p:ph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2CE15B45-A178-4686-93C4-F1163BF4AF40}"/>
              </a:ext>
            </a:extLst>
          </p:cNvPr>
          <p:cNvPicPr>
            <a:picLocks noChangeAspect="1"/>
          </p:cNvPicPr>
          <p:nvPr/>
        </p:nvPicPr>
        <p:blipFill rotWithShape="1">
          <a:blip r:embed="rId4">
            <a:extLst>
              <a:ext uri="{28A0092B-C50C-407E-A947-70E740481C1C}">
                <a14:useLocalDpi xmlns:a14="http://schemas.microsoft.com/office/drawing/2010/main" val="0"/>
              </a:ext>
            </a:extLst>
          </a:blip>
          <a:srcRect l="20000" t="332" r="27870" b="32239"/>
          <a:stretch/>
        </p:blipFill>
        <p:spPr>
          <a:xfrm>
            <a:off x="6203245" y="1825625"/>
            <a:ext cx="5150555" cy="3238538"/>
          </a:xfrm>
          <a:prstGeom prst="rect">
            <a:avLst/>
          </a:prstGeom>
        </p:spPr>
      </p:pic>
    </p:spTree>
    <p:custDataLst>
      <p:tags r:id="rId1"/>
    </p:custDataLst>
    <p:extLst>
      <p:ext uri="{BB962C8B-B14F-4D97-AF65-F5344CB8AC3E}">
        <p14:creationId xmlns:p14="http://schemas.microsoft.com/office/powerpoint/2010/main" val="229384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48F5-9D5B-4333-A5D0-27F7B991B4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History of Imagination Childcare Academy</a:t>
            </a:r>
          </a:p>
        </p:txBody>
      </p:sp>
      <p:sp>
        <p:nvSpPr>
          <p:cNvPr id="3" name="Content Placeholder 2">
            <a:extLst>
              <a:ext uri="{FF2B5EF4-FFF2-40B4-BE49-F238E27FC236}">
                <a16:creationId xmlns:a16="http://schemas.microsoft.com/office/drawing/2014/main" id="{7D32C186-82EC-49B5-92B6-E2C4853823D8}"/>
              </a:ext>
            </a:extLst>
          </p:cNvPr>
          <p:cNvSpPr>
            <a:spLocks noGrp="1"/>
          </p:cNvSpPr>
          <p:nvPr>
            <p:ph sz="half"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Opened in 2012, four children (one was Erin’s)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Began partnership with Gates-Chili School District 2014-2015 school year, with one classroom.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Steady growth in enrollment every year, with a total of 208 children enrolled this 2020-2021 school year and this year we have 240 children enrolled.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Bought the property, including church May 2021.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Hoping to eventually become a fully inclusive facility that offers special education programming, Speech therapy, OT therapy and PT therapy.  </a:t>
            </a:r>
          </a:p>
          <a:p>
            <a:pPr marL="0" indent="0">
              <a:buNone/>
            </a:pPr>
            <a:endParaRPr lang="en-US" dirty="0"/>
          </a:p>
        </p:txBody>
      </p:sp>
      <p:pic>
        <p:nvPicPr>
          <p:cNvPr id="8" name="Content Placeholder 7">
            <a:extLst>
              <a:ext uri="{FF2B5EF4-FFF2-40B4-BE49-F238E27FC236}">
                <a16:creationId xmlns:a16="http://schemas.microsoft.com/office/drawing/2014/main" id="{E2C91E4E-9BA0-47CD-98FA-6D2F391D68A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058194"/>
            <a:ext cx="5181600" cy="3886200"/>
          </a:xfrm>
        </p:spPr>
      </p:pic>
    </p:spTree>
    <p:custDataLst>
      <p:tags r:id="rId1"/>
    </p:custDataLst>
    <p:extLst>
      <p:ext uri="{BB962C8B-B14F-4D97-AF65-F5344CB8AC3E}">
        <p14:creationId xmlns:p14="http://schemas.microsoft.com/office/powerpoint/2010/main" val="20053064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EAA4-1FB2-4E0D-B809-DF888FF6E195}"/>
              </a:ext>
            </a:extLst>
          </p:cNvPr>
          <p:cNvSpPr>
            <a:spLocks noGrp="1"/>
          </p:cNvSpPr>
          <p:nvPr>
            <p:ph type="title"/>
          </p:nvPr>
        </p:nvSpPr>
        <p:spPr/>
        <p:txBody>
          <a:bodyPr>
            <a:normAutofit/>
          </a:bodyPr>
          <a:lstStyle/>
          <a:p>
            <a:pPr algn="ctr"/>
            <a:r>
              <a:rPr lang="en-US" sz="6000" b="1" dirty="0">
                <a:latin typeface="Times New Roman" panose="02020603050405020304" pitchFamily="18" charset="0"/>
                <a:cs typeface="Times New Roman" panose="02020603050405020304" pitchFamily="18" charset="0"/>
              </a:rPr>
              <a:t>Our Programs</a:t>
            </a:r>
          </a:p>
        </p:txBody>
      </p:sp>
      <p:sp>
        <p:nvSpPr>
          <p:cNvPr id="4" name="Text Placeholder 3">
            <a:extLst>
              <a:ext uri="{FF2B5EF4-FFF2-40B4-BE49-F238E27FC236}">
                <a16:creationId xmlns:a16="http://schemas.microsoft.com/office/drawing/2014/main" id="{E4383E95-016E-4420-9B1F-BC5FF2DAFB33}"/>
              </a:ext>
            </a:extLst>
          </p:cNvPr>
          <p:cNvSpPr>
            <a:spLocks noGrp="1"/>
          </p:cNvSpPr>
          <p:nvPr>
            <p:ph type="body" idx="1"/>
          </p:nvPr>
        </p:nvSpPr>
        <p:spPr>
          <a:xfrm>
            <a:off x="463270" y="1792941"/>
            <a:ext cx="5526983" cy="1550894"/>
          </a:xfrm>
        </p:spPr>
        <p:txBody>
          <a:bodyPr>
            <a:normAutofit/>
          </a:bodyPr>
          <a:lstStyle/>
          <a:p>
            <a:r>
              <a:rPr lang="en-US" sz="3900" dirty="0">
                <a:latin typeface="Times New Roman" panose="02020603050405020304" pitchFamily="18" charset="0"/>
                <a:cs typeface="Times New Roman" panose="02020603050405020304" pitchFamily="18" charset="0"/>
              </a:rPr>
              <a:t>Parent Pay Programs</a:t>
            </a:r>
          </a:p>
          <a:p>
            <a:r>
              <a:rPr lang="en-US" sz="2000" dirty="0">
                <a:latin typeface="Times New Roman" panose="02020603050405020304" pitchFamily="18" charset="0"/>
                <a:cs typeface="Times New Roman" panose="02020603050405020304" pitchFamily="18" charset="0"/>
              </a:rPr>
              <a:t>Licensed: Office of Children &amp; Family Services	</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FB3E3669-78F5-42CB-89BC-043199155821}"/>
              </a:ext>
            </a:extLst>
          </p:cNvPr>
          <p:cNvSpPr>
            <a:spLocks noGrp="1"/>
          </p:cNvSpPr>
          <p:nvPr>
            <p:ph sz="half" idx="2"/>
          </p:nvPr>
        </p:nvSpPr>
        <p:spPr>
          <a:xfrm>
            <a:off x="519716" y="4414324"/>
            <a:ext cx="5041330" cy="2238403"/>
          </a:xfrm>
        </p:spPr>
        <p:txBody>
          <a:bodyPr>
            <a:normAutofit fontScale="77500" lnSpcReduction="20000"/>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Junior PreK Littles (2 ½ -3 ½ years)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Junior PreK (3-4 years)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PreK (4-5 years)</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School Age Program (K)</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School-Age Program (Grades 1-6)</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Before/After Wrap Around Program for UPK		</a:t>
            </a:r>
            <a:r>
              <a:rPr lang="en-US" dirty="0">
                <a:latin typeface="Times New Roman" panose="02020603050405020304" pitchFamily="18" charset="0"/>
                <a:cs typeface="Times New Roman" panose="02020603050405020304" pitchFamily="18" charset="0"/>
              </a:rPr>
              <a:t>		</a:t>
            </a:r>
          </a:p>
        </p:txBody>
      </p:sp>
      <p:sp>
        <p:nvSpPr>
          <p:cNvPr id="5" name="Text Placeholder 4">
            <a:extLst>
              <a:ext uri="{FF2B5EF4-FFF2-40B4-BE49-F238E27FC236}">
                <a16:creationId xmlns:a16="http://schemas.microsoft.com/office/drawing/2014/main" id="{853588E9-20B1-4493-9415-CF0586125D77}"/>
              </a:ext>
            </a:extLst>
          </p:cNvPr>
          <p:cNvSpPr>
            <a:spLocks noGrp="1"/>
          </p:cNvSpPr>
          <p:nvPr>
            <p:ph type="body" sz="quarter" idx="3"/>
          </p:nvPr>
        </p:nvSpPr>
        <p:spPr>
          <a:xfrm>
            <a:off x="5874963" y="1577799"/>
            <a:ext cx="5853767" cy="2362340"/>
          </a:xfrm>
        </p:spPr>
        <p:txBody>
          <a:bodyPr>
            <a:noAutofit/>
          </a:bodyPr>
          <a:lstStyle/>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r>
              <a:rPr lang="en-US" sz="3600" dirty="0">
                <a:latin typeface="Times New Roman" panose="02020603050405020304" pitchFamily="18" charset="0"/>
                <a:cs typeface="Times New Roman" panose="02020603050405020304" pitchFamily="18" charset="0"/>
              </a:rPr>
              <a:t>Gates-Chili Universal </a:t>
            </a:r>
          </a:p>
          <a:p>
            <a:pPr algn="ctr"/>
            <a:r>
              <a:rPr lang="en-US" sz="3600" dirty="0">
                <a:latin typeface="Times New Roman" panose="02020603050405020304" pitchFamily="18" charset="0"/>
                <a:cs typeface="Times New Roman" panose="02020603050405020304" pitchFamily="18" charset="0"/>
              </a:rPr>
              <a:t>Pre-kindergarten  Program</a:t>
            </a:r>
          </a:p>
          <a:p>
            <a:r>
              <a:rPr lang="en-US" sz="2000" dirty="0">
                <a:latin typeface="Times New Roman" panose="02020603050405020304" pitchFamily="18" charset="0"/>
                <a:cs typeface="Times New Roman" panose="02020603050405020304" pitchFamily="18" charset="0"/>
              </a:rPr>
              <a:t>Regulated: New York State Education Department </a:t>
            </a:r>
          </a:p>
          <a:p>
            <a:pPr algn="ctr"/>
            <a:endParaRPr lang="en-US" sz="3600" dirty="0"/>
          </a:p>
        </p:txBody>
      </p:sp>
      <p:sp>
        <p:nvSpPr>
          <p:cNvPr id="6" name="Content Placeholder 5">
            <a:extLst>
              <a:ext uri="{FF2B5EF4-FFF2-40B4-BE49-F238E27FC236}">
                <a16:creationId xmlns:a16="http://schemas.microsoft.com/office/drawing/2014/main" id="{0EF305B6-D55A-44FF-BD76-96B4C6AE7F66}"/>
              </a:ext>
            </a:extLst>
          </p:cNvPr>
          <p:cNvSpPr>
            <a:spLocks noGrp="1"/>
          </p:cNvSpPr>
          <p:nvPr>
            <p:ph sz="quarter" idx="4"/>
          </p:nvPr>
        </p:nvSpPr>
        <p:spPr>
          <a:xfrm>
            <a:off x="6315099" y="4414324"/>
            <a:ext cx="5183188" cy="2760663"/>
          </a:xfrm>
        </p:spPr>
        <p:txBody>
          <a:bodyPr>
            <a:normAutofit fontScale="77500" lnSpcReduction="20000"/>
          </a:bodyPr>
          <a:lstStyle/>
          <a:p>
            <a:pPr marL="0" indent="0">
              <a:buNone/>
            </a:pPr>
            <a:endParaRPr lang="en-US" dirty="0"/>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Seven classrooms (18 children each)</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9:30am-2:30pm, M-F</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Paid by Gates-Chili School District</a:t>
            </a:r>
          </a:p>
        </p:txBody>
      </p:sp>
      <p:pic>
        <p:nvPicPr>
          <p:cNvPr id="2050" name="Picture 2" descr="2020/2021 Sport Start Dates Information / 2020/2021 Sport Start ...">
            <a:extLst>
              <a:ext uri="{FF2B5EF4-FFF2-40B4-BE49-F238E27FC236}">
                <a16:creationId xmlns:a16="http://schemas.microsoft.com/office/drawing/2014/main" id="{4DDC0297-909D-4B76-B5EB-4249D2EF5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913" y="3404693"/>
            <a:ext cx="1170300" cy="1296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1C6EEF-1ABE-429B-BF93-B3C509882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154" y="3105356"/>
            <a:ext cx="1975556" cy="1073263"/>
          </a:xfrm>
          <a:prstGeom prst="rect">
            <a:avLst/>
          </a:prstGeom>
        </p:spPr>
      </p:pic>
    </p:spTree>
    <p:custDataLst>
      <p:tags r:id="rId1"/>
    </p:custDataLst>
    <p:extLst>
      <p:ext uri="{BB962C8B-B14F-4D97-AF65-F5344CB8AC3E}">
        <p14:creationId xmlns:p14="http://schemas.microsoft.com/office/powerpoint/2010/main" val="12662527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A82E-F5C4-4974-AB14-E29112D4B4E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70B6BA9-178E-42C0-8358-1B329D171589}"/>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91B47C55-CB94-4FDF-8164-66079C4C3581}"/>
              </a:ext>
            </a:extLst>
          </p:cNvPr>
          <p:cNvSpPr>
            <a:spLocks noGrp="1"/>
          </p:cNvSpPr>
          <p:nvPr>
            <p:ph sz="half" idx="2"/>
          </p:nvPr>
        </p:nvSpPr>
        <p:spPr>
          <a:xfrm>
            <a:off x="836612" y="2834322"/>
            <a:ext cx="8937308" cy="3684588"/>
          </a:xfrm>
        </p:spPr>
        <p:txBody>
          <a:bodyPr>
            <a:normAutofit fontScale="92500" lnSpcReduction="10000"/>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Tuition is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prorated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school year, from September (including the first week of school) through June (last week of school).  We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do not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provide tuition refunds for absences due to illness or any other reason, given that the centers’ operating expenses remain constant.</a:t>
            </a:r>
          </a:p>
          <a:p>
            <a:r>
              <a:rPr lang="en-US" dirty="0">
                <a:latin typeface="Times New Roman" panose="02020603050405020304" pitchFamily="18" charset="0"/>
                <a:ea typeface="Calibri" panose="020F0502020204030204" pitchFamily="34" charset="0"/>
                <a:cs typeface="Times New Roman" panose="02020603050405020304" pitchFamily="18" charset="0"/>
              </a:rPr>
              <a:t>Tuition is due the week BEFORE care is provided.  A $10 per day charge will be added to your account for each day that the payment is late.  Please make sure to pay your tuition on time so that we can continue to operate a high quality program. </a:t>
            </a: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 is a payment box outside of my office window.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Picture 9">
            <a:extLst>
              <a:ext uri="{FF2B5EF4-FFF2-40B4-BE49-F238E27FC236}">
                <a16:creationId xmlns:a16="http://schemas.microsoft.com/office/drawing/2014/main" id="{D8DAEDB9-2775-4030-9EA2-5808550942E4}"/>
              </a:ext>
            </a:extLst>
          </p:cNvPr>
          <p:cNvPicPr>
            <a:picLocks noChangeAspect="1"/>
          </p:cNvPicPr>
          <p:nvPr/>
        </p:nvPicPr>
        <p:blipFill>
          <a:blip r:embed="rId2"/>
          <a:stretch>
            <a:fillRect/>
          </a:stretch>
        </p:blipFill>
        <p:spPr>
          <a:xfrm>
            <a:off x="2187575" y="9525"/>
            <a:ext cx="7620000" cy="3419475"/>
          </a:xfrm>
          <a:prstGeom prst="rect">
            <a:avLst/>
          </a:prstGeom>
        </p:spPr>
      </p:pic>
    </p:spTree>
    <p:extLst>
      <p:ext uri="{BB962C8B-B14F-4D97-AF65-F5344CB8AC3E}">
        <p14:creationId xmlns:p14="http://schemas.microsoft.com/office/powerpoint/2010/main" val="31481677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F77F-0135-4E93-BBBD-94E6B2F41BE1}"/>
              </a:ext>
            </a:extLst>
          </p:cNvPr>
          <p:cNvSpPr>
            <a:spLocks noGrp="1"/>
          </p:cNvSpPr>
          <p:nvPr>
            <p:ph type="title"/>
          </p:nvPr>
        </p:nvSpPr>
        <p:spPr/>
        <p:txBody>
          <a:bodyPr>
            <a:normAutofit/>
          </a:bodyPr>
          <a:lstStyle/>
          <a:p>
            <a:r>
              <a:rPr lang="en-US" sz="6000" dirty="0">
                <a:effectLst/>
                <a:latin typeface="Times New Roman" panose="02020603050405020304" pitchFamily="18" charset="0"/>
                <a:ea typeface="Calibri" panose="020F0502020204030204" pitchFamily="34" charset="0"/>
                <a:cs typeface="Times New Roman" panose="02020603050405020304" pitchFamily="18" charset="0"/>
              </a:rPr>
              <a:t>Parent Involvement </a:t>
            </a:r>
            <a:endParaRPr lang="en-US" sz="6000" dirty="0"/>
          </a:p>
        </p:txBody>
      </p:sp>
      <p:sp>
        <p:nvSpPr>
          <p:cNvPr id="3" name="Content Placeholder 2">
            <a:extLst>
              <a:ext uri="{FF2B5EF4-FFF2-40B4-BE49-F238E27FC236}">
                <a16:creationId xmlns:a16="http://schemas.microsoft.com/office/drawing/2014/main" id="{69AF3661-FB92-4498-A95B-5D5FD37C1ABA}"/>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Open door policy</a:t>
            </a:r>
          </a:p>
          <a:p>
            <a:r>
              <a:rPr lang="en-US" dirty="0">
                <a:latin typeface="Times New Roman" panose="02020603050405020304" pitchFamily="18" charset="0"/>
                <a:cs typeface="Times New Roman" panose="02020603050405020304" pitchFamily="18" charset="0"/>
              </a:rPr>
              <a:t>Email</a:t>
            </a:r>
          </a:p>
          <a:p>
            <a:r>
              <a:rPr lang="en-US" dirty="0">
                <a:latin typeface="Times New Roman" panose="02020603050405020304" pitchFamily="18" charset="0"/>
                <a:cs typeface="Times New Roman" panose="02020603050405020304" pitchFamily="18" charset="0"/>
              </a:rPr>
              <a:t>Phone Calls</a:t>
            </a:r>
          </a:p>
          <a:p>
            <a:r>
              <a:rPr lang="en-US" dirty="0">
                <a:latin typeface="Times New Roman" panose="02020603050405020304" pitchFamily="18" charset="0"/>
                <a:cs typeface="Times New Roman" panose="02020603050405020304" pitchFamily="18" charset="0"/>
              </a:rPr>
              <a:t>In-Person Conferences</a:t>
            </a:r>
          </a:p>
          <a:p>
            <a:r>
              <a:rPr lang="en-US" dirty="0">
                <a:latin typeface="Times New Roman" panose="02020603050405020304" pitchFamily="18" charset="0"/>
                <a:cs typeface="Times New Roman" panose="02020603050405020304" pitchFamily="18" charset="0"/>
              </a:rPr>
              <a:t>Parent Communication Board</a:t>
            </a:r>
          </a:p>
          <a:p>
            <a:r>
              <a:rPr lang="en-US" dirty="0">
                <a:latin typeface="Times New Roman" panose="02020603050405020304" pitchFamily="18" charset="0"/>
                <a:cs typeface="Times New Roman" panose="02020603050405020304" pitchFamily="18" charset="0"/>
              </a:rPr>
              <a:t>Newsletters</a:t>
            </a:r>
          </a:p>
          <a:p>
            <a:r>
              <a:rPr lang="en-US" dirty="0">
                <a:latin typeface="Times New Roman" panose="02020603050405020304" pitchFamily="18" charset="0"/>
                <a:cs typeface="Times New Roman" panose="02020603050405020304" pitchFamily="18" charset="0"/>
              </a:rPr>
              <a:t>Parent Workshops</a:t>
            </a:r>
          </a:p>
          <a:p>
            <a:r>
              <a:rPr lang="en-US" dirty="0">
                <a:latin typeface="Times New Roman" panose="02020603050405020304" pitchFamily="18" charset="0"/>
                <a:cs typeface="Times New Roman" panose="02020603050405020304" pitchFamily="18" charset="0"/>
              </a:rPr>
              <a:t>PTA</a:t>
            </a:r>
          </a:p>
          <a:p>
            <a:r>
              <a:rPr lang="en-US" dirty="0">
                <a:latin typeface="Times New Roman" panose="02020603050405020304" pitchFamily="18" charset="0"/>
                <a:cs typeface="Times New Roman" panose="02020603050405020304" pitchFamily="18" charset="0"/>
              </a:rPr>
              <a:t>Volunteer In the Classroom </a:t>
            </a:r>
          </a:p>
        </p:txBody>
      </p:sp>
      <p:pic>
        <p:nvPicPr>
          <p:cNvPr id="8194" name="Picture 2" descr="Involving Parents, Families in Early Learning">
            <a:extLst>
              <a:ext uri="{FF2B5EF4-FFF2-40B4-BE49-F238E27FC236}">
                <a16:creationId xmlns:a16="http://schemas.microsoft.com/office/drawing/2014/main" id="{2765BB0E-D3DF-498B-ACCA-1552B2D66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95" y="1800248"/>
            <a:ext cx="4912956" cy="32575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097014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82C4A-97CA-4BBA-AB1F-DC2A38AC9B9A}"/>
              </a:ext>
            </a:extLst>
          </p:cNvPr>
          <p:cNvPicPr>
            <a:picLocks noChangeAspect="1"/>
          </p:cNvPicPr>
          <p:nvPr/>
        </p:nvPicPr>
        <p:blipFill rotWithShape="1">
          <a:blip r:embed="rId4">
            <a:extLst>
              <a:ext uri="{28A0092B-C50C-407E-A947-70E740481C1C}">
                <a14:useLocalDpi xmlns:a14="http://schemas.microsoft.com/office/drawing/2010/main" val="0"/>
              </a:ext>
            </a:extLst>
          </a:blip>
          <a:srcRect l="26397" t="8235" r="10220"/>
          <a:stretch/>
        </p:blipFill>
        <p:spPr>
          <a:xfrm>
            <a:off x="6399775" y="4364970"/>
            <a:ext cx="1970421" cy="1604681"/>
          </a:xfrm>
          <a:prstGeom prst="rect">
            <a:avLst/>
          </a:prstGeom>
        </p:spPr>
      </p:pic>
      <p:sp>
        <p:nvSpPr>
          <p:cNvPr id="8" name="Title 7">
            <a:extLst>
              <a:ext uri="{FF2B5EF4-FFF2-40B4-BE49-F238E27FC236}">
                <a16:creationId xmlns:a16="http://schemas.microsoft.com/office/drawing/2014/main" id="{68013954-E416-4381-B38A-A303DA2EB8C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SPECIAL EVENTS</a:t>
            </a:r>
          </a:p>
        </p:txBody>
      </p:sp>
      <p:sp>
        <p:nvSpPr>
          <p:cNvPr id="10" name="Title 1">
            <a:extLst>
              <a:ext uri="{FF2B5EF4-FFF2-40B4-BE49-F238E27FC236}">
                <a16:creationId xmlns:a16="http://schemas.microsoft.com/office/drawing/2014/main" id="{843118FF-F6F1-45CC-B89B-2C706DE33C0A}"/>
              </a:ext>
            </a:extLst>
          </p:cNvPr>
          <p:cNvSpPr txBox="1">
            <a:spLocks/>
          </p:cNvSpPr>
          <p:nvPr/>
        </p:nvSpPr>
        <p:spPr>
          <a:xfrm>
            <a:off x="607123" y="1236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ts val="0"/>
              </a:spcBef>
            </a:pPr>
            <a:endParaRPr lang="en-US" dirty="0"/>
          </a:p>
        </p:txBody>
      </p:sp>
      <p:pic>
        <p:nvPicPr>
          <p:cNvPr id="11" name="Picture 2" descr="The Day - Halloween on parade - News from southeastern Connecticut">
            <a:extLst>
              <a:ext uri="{FF2B5EF4-FFF2-40B4-BE49-F238E27FC236}">
                <a16:creationId xmlns:a16="http://schemas.microsoft.com/office/drawing/2014/main" id="{55586D6C-16C4-416D-A5CF-18859B4B9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443" y="4034537"/>
            <a:ext cx="4032138" cy="2265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per With Santa at The Butterfly House | St. Louis Parent">
            <a:extLst>
              <a:ext uri="{FF2B5EF4-FFF2-40B4-BE49-F238E27FC236}">
                <a16:creationId xmlns:a16="http://schemas.microsoft.com/office/drawing/2014/main" id="{2B4C4614-4BCD-4C34-BDE6-93E2AF4062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4242" y="1900423"/>
            <a:ext cx="3011458" cy="2010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ther's Day Breakfast - St. Thomas Holy Spirit Learning Center ...">
            <a:extLst>
              <a:ext uri="{FF2B5EF4-FFF2-40B4-BE49-F238E27FC236}">
                <a16:creationId xmlns:a16="http://schemas.microsoft.com/office/drawing/2014/main" id="{C9E12AE8-6CA2-4297-8B94-7C613D38F3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134" y="169068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3">
            <a:extLst>
              <a:ext uri="{FF2B5EF4-FFF2-40B4-BE49-F238E27FC236}">
                <a16:creationId xmlns:a16="http://schemas.microsoft.com/office/drawing/2014/main" id="{1A6CC5F4-62C1-4EFF-A49F-589AF2F74C45}"/>
              </a:ext>
            </a:extLst>
          </p:cNvPr>
          <p:cNvPicPr>
            <a:picLocks noGrp="1" noChangeAspect="1"/>
          </p:cNvPicPr>
          <p:nvPr>
            <p:ph idx="1"/>
          </p:nvPr>
        </p:nvPicPr>
        <p:blipFill rotWithShape="1">
          <a:blip r:embed="rId8"/>
          <a:srcRect t="1" r="9846" b="35636"/>
          <a:stretch/>
        </p:blipFill>
        <p:spPr>
          <a:xfrm>
            <a:off x="5438188" y="1690687"/>
            <a:ext cx="1571448" cy="1685925"/>
          </a:xfrm>
          <a:prstGeom prst="rect">
            <a:avLst/>
          </a:prstGeom>
        </p:spPr>
      </p:pic>
    </p:spTree>
    <p:custDataLst>
      <p:tags r:id="rId1"/>
    </p:custDataLst>
    <p:extLst>
      <p:ext uri="{BB962C8B-B14F-4D97-AF65-F5344CB8AC3E}">
        <p14:creationId xmlns:p14="http://schemas.microsoft.com/office/powerpoint/2010/main" val="36952476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10.xml><?xml version="1.0" encoding="utf-8"?>
<p:tagLst xmlns:a="http://schemas.openxmlformats.org/drawingml/2006/main" xmlns:r="http://schemas.openxmlformats.org/officeDocument/2006/relationships" xmlns:p="http://schemas.openxmlformats.org/presentationml/2006/main">
  <p:tag name="TIMING" val="|49.6"/>
</p:tagLst>
</file>

<file path=ppt/tags/tag11.xml><?xml version="1.0" encoding="utf-8"?>
<p:tagLst xmlns:a="http://schemas.openxmlformats.org/drawingml/2006/main" xmlns:r="http://schemas.openxmlformats.org/officeDocument/2006/relationships" xmlns:p="http://schemas.openxmlformats.org/presentationml/2006/main">
  <p:tag name="TIMING" val="|77.3"/>
</p:tagLst>
</file>

<file path=ppt/tags/tag12.xml><?xml version="1.0" encoding="utf-8"?>
<p:tagLst xmlns:a="http://schemas.openxmlformats.org/drawingml/2006/main" xmlns:r="http://schemas.openxmlformats.org/officeDocument/2006/relationships" xmlns:p="http://schemas.openxmlformats.org/presentationml/2006/main">
  <p:tag name="TIMING" val="|27.5"/>
</p:tagLst>
</file>

<file path=ppt/tags/tag13.xml><?xml version="1.0" encoding="utf-8"?>
<p:tagLst xmlns:a="http://schemas.openxmlformats.org/drawingml/2006/main" xmlns:r="http://schemas.openxmlformats.org/officeDocument/2006/relationships" xmlns:p="http://schemas.openxmlformats.org/presentationml/2006/main">
  <p:tag name="TIMING" val="|54.1"/>
</p:tagLst>
</file>

<file path=ppt/tags/tag14.xml><?xml version="1.0" encoding="utf-8"?>
<p:tagLst xmlns:a="http://schemas.openxmlformats.org/drawingml/2006/main" xmlns:r="http://schemas.openxmlformats.org/officeDocument/2006/relationships" xmlns:p="http://schemas.openxmlformats.org/presentationml/2006/main">
  <p:tag name="TIMING" val="|30.3"/>
</p:tagLst>
</file>

<file path=ppt/tags/tag15.xml><?xml version="1.0" encoding="utf-8"?>
<p:tagLst xmlns:a="http://schemas.openxmlformats.org/drawingml/2006/main" xmlns:r="http://schemas.openxmlformats.org/officeDocument/2006/relationships" xmlns:p="http://schemas.openxmlformats.org/presentationml/2006/main">
  <p:tag name="TIMING" val="|16.9"/>
</p:tagLst>
</file>

<file path=ppt/tags/tag16.xml><?xml version="1.0" encoding="utf-8"?>
<p:tagLst xmlns:a="http://schemas.openxmlformats.org/drawingml/2006/main" xmlns:r="http://schemas.openxmlformats.org/officeDocument/2006/relationships" xmlns:p="http://schemas.openxmlformats.org/presentationml/2006/main">
  <p:tag name="TIMING" val="|28.2"/>
</p:tagLst>
</file>

<file path=ppt/tags/tag17.xml><?xml version="1.0" encoding="utf-8"?>
<p:tagLst xmlns:a="http://schemas.openxmlformats.org/drawingml/2006/main" xmlns:r="http://schemas.openxmlformats.org/officeDocument/2006/relationships" xmlns:p="http://schemas.openxmlformats.org/presentationml/2006/main">
  <p:tag name="TIMING" val="|26.3"/>
</p:tagLst>
</file>

<file path=ppt/tags/tag18.xml><?xml version="1.0" encoding="utf-8"?>
<p:tagLst xmlns:a="http://schemas.openxmlformats.org/drawingml/2006/main" xmlns:r="http://schemas.openxmlformats.org/officeDocument/2006/relationships" xmlns:p="http://schemas.openxmlformats.org/presentationml/2006/main">
  <p:tag name="TIMING" val="|24.2"/>
</p:tagLst>
</file>

<file path=ppt/tags/tag2.xml><?xml version="1.0" encoding="utf-8"?>
<p:tagLst xmlns:a="http://schemas.openxmlformats.org/drawingml/2006/main" xmlns:r="http://schemas.openxmlformats.org/officeDocument/2006/relationships" xmlns:p="http://schemas.openxmlformats.org/presentationml/2006/main">
  <p:tag name="TIMING" val="|30"/>
</p:tagLst>
</file>

<file path=ppt/tags/tag3.xml><?xml version="1.0" encoding="utf-8"?>
<p:tagLst xmlns:a="http://schemas.openxmlformats.org/drawingml/2006/main" xmlns:r="http://schemas.openxmlformats.org/officeDocument/2006/relationships" xmlns:p="http://schemas.openxmlformats.org/presentationml/2006/main">
  <p:tag name="TIMING" val="|28.3"/>
</p:tagLst>
</file>

<file path=ppt/tags/tag4.xml><?xml version="1.0" encoding="utf-8"?>
<p:tagLst xmlns:a="http://schemas.openxmlformats.org/drawingml/2006/main" xmlns:r="http://schemas.openxmlformats.org/officeDocument/2006/relationships" xmlns:p="http://schemas.openxmlformats.org/presentationml/2006/main">
  <p:tag name="TIMING" val="|47.3"/>
</p:tagLst>
</file>

<file path=ppt/tags/tag5.xml><?xml version="1.0" encoding="utf-8"?>
<p:tagLst xmlns:a="http://schemas.openxmlformats.org/drawingml/2006/main" xmlns:r="http://schemas.openxmlformats.org/officeDocument/2006/relationships" xmlns:p="http://schemas.openxmlformats.org/presentationml/2006/main">
  <p:tag name="TIMING" val="|68.8"/>
</p:tagLst>
</file>

<file path=ppt/tags/tag6.xml><?xml version="1.0" encoding="utf-8"?>
<p:tagLst xmlns:a="http://schemas.openxmlformats.org/drawingml/2006/main" xmlns:r="http://schemas.openxmlformats.org/officeDocument/2006/relationships" xmlns:p="http://schemas.openxmlformats.org/presentationml/2006/main">
  <p:tag name="TIMING" val="|63.4"/>
</p:tagLst>
</file>

<file path=ppt/tags/tag7.xml><?xml version="1.0" encoding="utf-8"?>
<p:tagLst xmlns:a="http://schemas.openxmlformats.org/drawingml/2006/main" xmlns:r="http://schemas.openxmlformats.org/officeDocument/2006/relationships" xmlns:p="http://schemas.openxmlformats.org/presentationml/2006/main">
  <p:tag name="TIMING" val="|49.6"/>
</p:tagLst>
</file>

<file path=ppt/tags/tag8.xml><?xml version="1.0" encoding="utf-8"?>
<p:tagLst xmlns:a="http://schemas.openxmlformats.org/drawingml/2006/main" xmlns:r="http://schemas.openxmlformats.org/officeDocument/2006/relationships" xmlns:p="http://schemas.openxmlformats.org/presentationml/2006/main">
  <p:tag name="TIMING" val="|31.9"/>
</p:tagLst>
</file>

<file path=ppt/tags/tag9.xml><?xml version="1.0" encoding="utf-8"?>
<p:tagLst xmlns:a="http://schemas.openxmlformats.org/drawingml/2006/main" xmlns:r="http://schemas.openxmlformats.org/officeDocument/2006/relationships" xmlns:p="http://schemas.openxmlformats.org/presentationml/2006/main">
  <p:tag name="TIMING" val="|11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4695</Words>
  <Application>Microsoft Office PowerPoint</Application>
  <PresentationFormat>Widescreen</PresentationFormat>
  <Paragraphs>246</Paragraphs>
  <Slides>24</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Courier New</vt:lpstr>
      <vt:lpstr>Curlz MT</vt:lpstr>
      <vt:lpstr>Droid Serif</vt:lpstr>
      <vt:lpstr>Noto Sans Symbols</vt:lpstr>
      <vt:lpstr>Symbol</vt:lpstr>
      <vt:lpstr>Times New Roman</vt:lpstr>
      <vt:lpstr>Wingdings</vt:lpstr>
      <vt:lpstr>Office Theme</vt:lpstr>
      <vt:lpstr>Imagination Childcare Academy, Inc.  </vt:lpstr>
      <vt:lpstr> MISSION STATEMENT Committed to ensuring EVERY child thrives  </vt:lpstr>
      <vt:lpstr>Welcome to the Imagination Family</vt:lpstr>
      <vt:lpstr>Owner Background  </vt:lpstr>
      <vt:lpstr>History of Imagination Childcare Academy</vt:lpstr>
      <vt:lpstr>Our Programs</vt:lpstr>
      <vt:lpstr>PowerPoint Presentation</vt:lpstr>
      <vt:lpstr>Parent Involvement </vt:lpstr>
      <vt:lpstr>SPECIAL EVENTS</vt:lpstr>
      <vt:lpstr>Health and Wellness Policy</vt:lpstr>
      <vt:lpstr>Birthday Celebrations</vt:lpstr>
      <vt:lpstr>Weather and Emergency Closings</vt:lpstr>
      <vt:lpstr>Behavior Management Pyramid Model   </vt:lpstr>
      <vt:lpstr>Positive Behavior Supports </vt:lpstr>
      <vt:lpstr>Assessments</vt:lpstr>
      <vt:lpstr>Pick Up and Drop Off Procedures  </vt:lpstr>
      <vt:lpstr>PowerPoint Presentation</vt:lpstr>
      <vt:lpstr>What to Bring on the First Day </vt:lpstr>
      <vt:lpstr>Covid Procedures</vt:lpstr>
      <vt:lpstr>Health Policy</vt:lpstr>
      <vt:lpstr>Nut Free/Peanut Free Facility </vt:lpstr>
      <vt:lpstr>PowerPoint Presentation</vt:lpstr>
      <vt:lpstr>Community Build Playground Project</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INFORMATIONAL MEETING </dc:title>
  <dc:creator>Erin Medlar</dc:creator>
  <cp:lastModifiedBy>Erin Medlar</cp:lastModifiedBy>
  <cp:revision>101</cp:revision>
  <cp:lastPrinted>2020-08-10T19:17:31Z</cp:lastPrinted>
  <dcterms:created xsi:type="dcterms:W3CDTF">2020-07-23T10:59:33Z</dcterms:created>
  <dcterms:modified xsi:type="dcterms:W3CDTF">2021-09-01T14:44:00Z</dcterms:modified>
</cp:coreProperties>
</file>