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Thin"/>
      <p:regular r:id="rId21"/>
      <p:bold r:id="rId22"/>
      <p:italic r:id="rId23"/>
      <p:boldItalic r:id="rId24"/>
    </p:embeddedFont>
    <p:embeddedFont>
      <p:font typeface="Roboto"/>
      <p:regular r:id="rId25"/>
      <p:bold r:id="rId26"/>
      <p:italic r:id="rId27"/>
      <p:boldItalic r:id="rId28"/>
    </p:embeddedFont>
    <p:embeddedFont>
      <p:font typeface="Arial Narrow"/>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Thin-bold.fntdata"/><Relationship Id="rId21" Type="http://schemas.openxmlformats.org/officeDocument/2006/relationships/font" Target="fonts/RobotoThin-regular.fntdata"/><Relationship Id="rId24" Type="http://schemas.openxmlformats.org/officeDocument/2006/relationships/font" Target="fonts/RobotoThin-boldItalic.fntdata"/><Relationship Id="rId23" Type="http://schemas.openxmlformats.org/officeDocument/2006/relationships/font" Target="fonts/RobotoThin-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alNarrow-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ialNarrow-italic.fntdata"/><Relationship Id="rId30" Type="http://schemas.openxmlformats.org/officeDocument/2006/relationships/font" Target="fonts/ArialNarrow-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ArialNarrow-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worakpeck.usc.edu/about-us/dean-sarah-gehler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Welcome/Individual shout out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8758d539f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758d539f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ab435d15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ab435d15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Professional Network/Support</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300">
                <a:solidFill>
                  <a:schemeClr val="dk1"/>
                </a:solidFill>
                <a:latin typeface="Times New Roman"/>
                <a:ea typeface="Times New Roman"/>
                <a:cs typeface="Times New Roman"/>
                <a:sym typeface="Times New Roman"/>
              </a:rPr>
              <a:t> </a:t>
            </a:r>
            <a:r>
              <a:rPr lang="en" sz="700">
                <a:solidFill>
                  <a:schemeClr val="dk1"/>
                </a:solidFill>
                <a:latin typeface="Calibri"/>
                <a:ea typeface="Calibri"/>
                <a:cs typeface="Calibri"/>
                <a:sym typeface="Calibri"/>
              </a:rPr>
              <a:t>Mentorship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700">
                <a:solidFill>
                  <a:schemeClr val="dk1"/>
                </a:solidFill>
                <a:latin typeface="Calibri"/>
                <a:ea typeface="Calibri"/>
                <a:cs typeface="Calibri"/>
                <a:sym typeface="Calibri"/>
              </a:rPr>
              <a:t>Supporting Latinx Social Work Caucus</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300">
                <a:solidFill>
                  <a:schemeClr val="dk1"/>
                </a:solidFill>
                <a:latin typeface="Times New Roman"/>
                <a:ea typeface="Times New Roman"/>
                <a:cs typeface="Times New Roman"/>
                <a:sym typeface="Times New Roman"/>
              </a:rPr>
              <a:t>  </a:t>
            </a:r>
            <a:r>
              <a:rPr lang="en" sz="700">
                <a:solidFill>
                  <a:schemeClr val="dk1"/>
                </a:solidFill>
                <a:latin typeface="Calibri"/>
                <a:ea typeface="Calibri"/>
                <a:cs typeface="Calibri"/>
                <a:sym typeface="Calibri"/>
              </a:rPr>
              <a:t>Advocacy (outside of our professional job)</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700">
                <a:solidFill>
                  <a:schemeClr val="dk1"/>
                </a:solidFill>
                <a:latin typeface="Calibri"/>
                <a:ea typeface="Calibri"/>
                <a:cs typeface="Calibri"/>
                <a:sym typeface="Calibri"/>
              </a:rPr>
              <a:t>Professional growth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700">
                <a:solidFill>
                  <a:schemeClr val="dk1"/>
                </a:solidFill>
                <a:latin typeface="Calibri"/>
                <a:ea typeface="Calibri"/>
                <a:cs typeface="Calibri"/>
                <a:sym typeface="Calibri"/>
              </a:rPr>
              <a:t>Reconnecting with our Trojan Family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300">
                <a:solidFill>
                  <a:schemeClr val="dk1"/>
                </a:solidFill>
                <a:latin typeface="Times New Roman"/>
                <a:ea typeface="Times New Roman"/>
                <a:cs typeface="Times New Roman"/>
                <a:sym typeface="Times New Roman"/>
              </a:rPr>
              <a:t>  </a:t>
            </a:r>
            <a:r>
              <a:rPr lang="en" sz="700">
                <a:solidFill>
                  <a:schemeClr val="dk1"/>
                </a:solidFill>
                <a:latin typeface="Calibri"/>
                <a:ea typeface="Calibri"/>
                <a:cs typeface="Calibri"/>
                <a:sym typeface="Calibri"/>
              </a:rPr>
              <a:t>Advising the School of Social Work (curriculum development)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300">
                <a:solidFill>
                  <a:schemeClr val="dk1"/>
                </a:solidFill>
                <a:latin typeface="Times New Roman"/>
                <a:ea typeface="Times New Roman"/>
                <a:cs typeface="Times New Roman"/>
                <a:sym typeface="Times New Roman"/>
              </a:rPr>
              <a:t>  </a:t>
            </a:r>
            <a:r>
              <a:rPr lang="en" sz="700">
                <a:solidFill>
                  <a:schemeClr val="dk1"/>
                </a:solidFill>
                <a:latin typeface="Calibri"/>
                <a:ea typeface="Calibri"/>
                <a:cs typeface="Calibri"/>
                <a:sym typeface="Calibri"/>
              </a:rPr>
              <a:t>MSW Diversity Redesign Ad Hoc Committee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300">
                <a:solidFill>
                  <a:schemeClr val="dk1"/>
                </a:solidFill>
                <a:latin typeface="Times New Roman"/>
                <a:ea typeface="Times New Roman"/>
                <a:cs typeface="Times New Roman"/>
                <a:sym typeface="Times New Roman"/>
              </a:rPr>
              <a:t>  </a:t>
            </a:r>
            <a:r>
              <a:rPr lang="en" sz="700">
                <a:solidFill>
                  <a:schemeClr val="dk1"/>
                </a:solidFill>
                <a:latin typeface="Calibri"/>
                <a:ea typeface="Calibri"/>
                <a:cs typeface="Calibri"/>
                <a:sym typeface="Calibri"/>
              </a:rPr>
              <a:t>Give back to the community  </a:t>
            </a:r>
            <a:endParaRPr sz="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5cd00f8c8c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cd00f8c8c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Chatter Fall Question: Walking down memory lane – favorite USC Memory? your favorite professor/course? What interested you from LAAB today?</a:t>
            </a:r>
            <a:endParaRPr/>
          </a:p>
          <a:p>
            <a:pPr indent="0" lvl="0" marL="0" rtl="0" algn="l">
              <a:lnSpc>
                <a:spcPct val="115000"/>
              </a:lnSpc>
              <a:spcBef>
                <a:spcPts val="0"/>
              </a:spcBef>
              <a:spcAft>
                <a:spcPts val="0"/>
              </a:spcAft>
              <a:buClr>
                <a:schemeClr val="dk1"/>
              </a:buClr>
              <a:buSzPts val="1100"/>
              <a:buFont typeface="Arial"/>
              <a:buNone/>
            </a:pPr>
            <a:r>
              <a:rPr lang="en"/>
              <a:t>Option 1: Interact with folks directly/more </a:t>
            </a:r>
            <a:r>
              <a:rPr lang="en"/>
              <a:t>intimate</a:t>
            </a:r>
            <a:r>
              <a:rPr lang="en"/>
              <a:t> (call on people) </a:t>
            </a:r>
            <a:endParaRPr/>
          </a:p>
          <a:p>
            <a:pPr indent="0" lvl="0" marL="0" rtl="0" algn="l">
              <a:lnSpc>
                <a:spcPct val="115000"/>
              </a:lnSpc>
              <a:spcBef>
                <a:spcPts val="0"/>
              </a:spcBef>
              <a:spcAft>
                <a:spcPts val="0"/>
              </a:spcAft>
              <a:buClr>
                <a:schemeClr val="dk1"/>
              </a:buClr>
              <a:buSzPts val="1100"/>
              <a:buFont typeface="Arial"/>
              <a:buNone/>
            </a:pPr>
            <a:r>
              <a:rPr lang="en"/>
              <a:t>Option 2: Breakout Room - each LAAB member will ask the questions above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b04a670f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b04a670f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ab435d168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ab435d168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b435d15f6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ab435d15f6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Happy Holidays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5c236069d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5c236069d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b04a670fd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b04a670fd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rgbClr val="7F0000"/>
                </a:solidFill>
                <a:highlight>
                  <a:srgbClr val="FFFFFF"/>
                </a:highlight>
                <a:latin typeface="Times New Roman"/>
                <a:ea typeface="Times New Roman"/>
                <a:cs typeface="Times New Roman"/>
                <a:sym typeface="Times New Roman"/>
              </a:rPr>
              <a:t>Amanda K. Decker </a:t>
            </a:r>
            <a:endParaRPr sz="900">
              <a:solidFill>
                <a:srgbClr val="7F000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highlight>
                  <a:srgbClr val="FFFFFF"/>
                </a:highlight>
                <a:latin typeface="Times New Roman"/>
                <a:ea typeface="Times New Roman"/>
                <a:cs typeface="Times New Roman"/>
                <a:sym typeface="Times New Roman"/>
              </a:rPr>
              <a:t>Senior Development Officer, Constituent Relations and Advancement Operations</a:t>
            </a:r>
            <a:endParaRPr sz="9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highlight>
                  <a:srgbClr val="FFFFFF"/>
                </a:highlight>
                <a:latin typeface="Times New Roman"/>
                <a:ea typeface="Times New Roman"/>
                <a:cs typeface="Times New Roman"/>
                <a:sym typeface="Times New Roman"/>
              </a:rPr>
              <a:t>Office of Advancement</a:t>
            </a:r>
            <a:endParaRPr sz="90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550">
              <a:solidFill>
                <a:srgbClr val="202020"/>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88e0dd27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88e0dd27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MIKE FOSTER</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b04a670fde_1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b04a670fde_1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8758d539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8758d539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SANDRA &amp; BILL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5c236069d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c236069d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 share link to the Anti-Racist Social Work Guide in the chat box </a:t>
            </a:r>
            <a:endParaRPr/>
          </a:p>
          <a:p>
            <a:pPr indent="0" lvl="0" marL="0" rtl="0" algn="l">
              <a:spcBef>
                <a:spcPts val="0"/>
              </a:spcBef>
              <a:spcAft>
                <a:spcPts val="0"/>
              </a:spcAft>
              <a:buNone/>
            </a:pPr>
            <a:r>
              <a:rPr lang="en"/>
              <a:t>tinyurl.com/antiracistsw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8758d539f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8758d539f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HECTOR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8758d539f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8758d539f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MIKE and ESTELA</a:t>
            </a:r>
            <a:endParaRPr/>
          </a:p>
          <a:p>
            <a:pPr indent="0" lvl="0" marL="0" rtl="0" algn="l">
              <a:spcBef>
                <a:spcPts val="0"/>
              </a:spcBef>
              <a:spcAft>
                <a:spcPts val="0"/>
              </a:spcAft>
              <a:buNone/>
            </a:pPr>
            <a:r>
              <a:rPr lang="en" u="sng">
                <a:solidFill>
                  <a:schemeClr val="hlink"/>
                </a:solidFill>
                <a:hlinkClick r:id="rId2"/>
              </a:rPr>
              <a:t>https://dworakpeck.usc.edu/about-us/dean-sarah-gehlert</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71425" y="1594650"/>
            <a:ext cx="8702100" cy="166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Welcome</a:t>
            </a:r>
            <a:endParaRPr/>
          </a:p>
          <a:p>
            <a:pPr indent="0" lvl="0" marL="0" rtl="0" algn="ctr">
              <a:spcBef>
                <a:spcPts val="0"/>
              </a:spcBef>
              <a:spcAft>
                <a:spcPts val="0"/>
              </a:spcAft>
              <a:buNone/>
            </a:pPr>
            <a:r>
              <a:rPr lang="en"/>
              <a:t>Latinx SOWK Alumni </a:t>
            </a:r>
            <a:r>
              <a:rPr lang="en"/>
              <a:t> </a:t>
            </a:r>
            <a:endParaRPr/>
          </a:p>
        </p:txBody>
      </p:sp>
      <p:sp>
        <p:nvSpPr>
          <p:cNvPr id="55" name="Google Shape;55;p13"/>
          <p:cNvSpPr txBox="1"/>
          <p:nvPr>
            <p:ph idx="1" type="subTitle"/>
          </p:nvPr>
        </p:nvSpPr>
        <p:spPr>
          <a:xfrm>
            <a:off x="778425" y="3259350"/>
            <a:ext cx="7688100" cy="61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December 10, 2020</a:t>
            </a:r>
            <a:endParaRPr/>
          </a:p>
          <a:p>
            <a:pPr indent="0" lvl="0" marL="0" rtl="0" algn="ctr">
              <a:spcBef>
                <a:spcPts val="0"/>
              </a:spcBef>
              <a:spcAft>
                <a:spcPts val="0"/>
              </a:spcAft>
              <a:buNone/>
            </a:pPr>
            <a:r>
              <a:rPr lang="en"/>
              <a:t> </a:t>
            </a:r>
            <a:endParaRPr/>
          </a:p>
        </p:txBody>
      </p:sp>
      <p:pic>
        <p:nvPicPr>
          <p:cNvPr id="56" name="Google Shape;56;p13"/>
          <p:cNvPicPr preferRelativeResize="0"/>
          <p:nvPr/>
        </p:nvPicPr>
        <p:blipFill>
          <a:blip r:embed="rId3">
            <a:alphaModFix/>
          </a:blip>
          <a:stretch>
            <a:fillRect/>
          </a:stretch>
        </p:blipFill>
        <p:spPr>
          <a:xfrm>
            <a:off x="2498913" y="237875"/>
            <a:ext cx="4146175" cy="1356775"/>
          </a:xfrm>
          <a:prstGeom prst="rect">
            <a:avLst/>
          </a:prstGeom>
          <a:noFill/>
          <a:ln>
            <a:noFill/>
          </a:ln>
        </p:spPr>
      </p:pic>
      <p:sp>
        <p:nvSpPr>
          <p:cNvPr id="57" name="Google Shape;57;p13"/>
          <p:cNvSpPr txBox="1"/>
          <p:nvPr>
            <p:ph idx="1" type="subTitle"/>
          </p:nvPr>
        </p:nvSpPr>
        <p:spPr>
          <a:xfrm>
            <a:off x="271425" y="3964475"/>
            <a:ext cx="8702100" cy="61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2500" u="sng">
                <a:solidFill>
                  <a:srgbClr val="000000"/>
                </a:solidFill>
              </a:rPr>
              <a:t>On the chat: </a:t>
            </a:r>
            <a:endParaRPr b="1" i="1" sz="2500" u="sng">
              <a:solidFill>
                <a:srgbClr val="000000"/>
              </a:solidFill>
            </a:endParaRPr>
          </a:p>
          <a:p>
            <a:pPr indent="0" lvl="0" marL="0" rtl="0" algn="ctr">
              <a:spcBef>
                <a:spcPts val="0"/>
              </a:spcBef>
              <a:spcAft>
                <a:spcPts val="0"/>
              </a:spcAft>
              <a:buNone/>
            </a:pPr>
            <a:r>
              <a:rPr b="1" i="1" lang="en" sz="2300">
                <a:solidFill>
                  <a:srgbClr val="FF0000"/>
                </a:solidFill>
              </a:rPr>
              <a:t>Please state your name, grad year, &amp; where you are joining us from today</a:t>
            </a:r>
            <a:r>
              <a:rPr lang="en" sz="2300"/>
              <a:t> </a:t>
            </a:r>
            <a:endParaRPr sz="2300"/>
          </a:p>
        </p:txBody>
      </p:sp>
      <p:pic>
        <p:nvPicPr>
          <p:cNvPr id="58" name="Google Shape;58;p13"/>
          <p:cNvPicPr preferRelativeResize="0"/>
          <p:nvPr/>
        </p:nvPicPr>
        <p:blipFill>
          <a:blip r:embed="rId4">
            <a:alphaModFix/>
          </a:blip>
          <a:stretch>
            <a:fillRect/>
          </a:stretch>
        </p:blipFill>
        <p:spPr>
          <a:xfrm>
            <a:off x="6645075" y="0"/>
            <a:ext cx="2067400" cy="2480880"/>
          </a:xfrm>
          <a:prstGeom prst="rect">
            <a:avLst/>
          </a:prstGeom>
          <a:noFill/>
          <a:ln>
            <a:noFill/>
          </a:ln>
          <a:effectLst>
            <a:outerShdw blurRad="57150" rotWithShape="0" algn="bl" dir="5400000" dist="19050">
              <a:srgbClr val="000000">
                <a:alpha val="50000"/>
              </a:srgbClr>
            </a:outerShdw>
          </a:effectLst>
        </p:spPr>
      </p:pic>
      <p:pic>
        <p:nvPicPr>
          <p:cNvPr id="59" name="Google Shape;59;p13"/>
          <p:cNvPicPr preferRelativeResize="0"/>
          <p:nvPr/>
        </p:nvPicPr>
        <p:blipFill>
          <a:blip r:embed="rId4">
            <a:alphaModFix/>
          </a:blip>
          <a:stretch>
            <a:fillRect/>
          </a:stretch>
        </p:blipFill>
        <p:spPr>
          <a:xfrm>
            <a:off x="164675" y="90875"/>
            <a:ext cx="2067400" cy="248088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u="sng">
                <a:solidFill>
                  <a:srgbClr val="000000"/>
                </a:solidFill>
                <a:latin typeface="Arial Narrow"/>
                <a:ea typeface="Arial Narrow"/>
                <a:cs typeface="Arial Narrow"/>
                <a:sym typeface="Arial Narrow"/>
              </a:rPr>
              <a:t>Fundraising</a:t>
            </a:r>
            <a:endParaRPr sz="2500" u="sng">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Raise funds </a:t>
            </a:r>
            <a:r>
              <a:rPr lang="en" sz="1900">
                <a:solidFill>
                  <a:srgbClr val="000000"/>
                </a:solidFill>
                <a:latin typeface="Arial Narrow"/>
                <a:ea typeface="Arial Narrow"/>
                <a:cs typeface="Arial Narrow"/>
                <a:sym typeface="Arial Narrow"/>
              </a:rPr>
              <a:t>for</a:t>
            </a:r>
            <a:r>
              <a:rPr b="0" lang="en" sz="1900">
                <a:solidFill>
                  <a:srgbClr val="000000"/>
                </a:solidFill>
                <a:latin typeface="Arial Narrow"/>
                <a:ea typeface="Arial Narrow"/>
                <a:cs typeface="Arial Narrow"/>
                <a:sym typeface="Arial Narrow"/>
              </a:rPr>
              <a:t> LAAB Operating Budget</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Co-Chairs: Laura Velez-Garcia</a:t>
            </a:r>
            <a:r>
              <a:rPr b="0" lang="en" sz="1200">
                <a:solidFill>
                  <a:srgbClr val="000000"/>
                </a:solidFill>
                <a:latin typeface="Arial Narrow"/>
                <a:ea typeface="Arial Narrow"/>
                <a:cs typeface="Arial Narrow"/>
                <a:sym typeface="Arial Narrow"/>
              </a:rPr>
              <a:t> </a:t>
            </a:r>
            <a:endParaRPr b="0"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2500" u="sng">
              <a:solidFill>
                <a:srgbClr val="000000"/>
              </a:solidFill>
              <a:latin typeface="Arial Narrow"/>
              <a:ea typeface="Arial Narrow"/>
              <a:cs typeface="Arial Narrow"/>
              <a:sym typeface="Arial Narrow"/>
            </a:endParaRPr>
          </a:p>
        </p:txBody>
      </p:sp>
      <p:sp>
        <p:nvSpPr>
          <p:cNvPr id="155" name="Google Shape;155;p22"/>
          <p:cNvSpPr txBox="1"/>
          <p:nvPr>
            <p:ph idx="1" type="body"/>
          </p:nvPr>
        </p:nvSpPr>
        <p:spPr>
          <a:xfrm>
            <a:off x="2285225" y="4764100"/>
            <a:ext cx="4785900" cy="29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900">
                <a:solidFill>
                  <a:srgbClr val="000000"/>
                </a:solidFill>
                <a:highlight>
                  <a:srgbClr val="FFFFFF"/>
                </a:highlight>
                <a:latin typeface="Arial Narrow"/>
                <a:ea typeface="Arial Narrow"/>
                <a:cs typeface="Arial Narrow"/>
                <a:sym typeface="Arial Narrow"/>
              </a:rPr>
              <a:t>Applebee’s Montebello Fundraiser (2016)</a:t>
            </a:r>
            <a:endParaRPr sz="1900">
              <a:highlight>
                <a:srgbClr val="FFFFFF"/>
              </a:highlight>
            </a:endParaRPr>
          </a:p>
        </p:txBody>
      </p:sp>
      <p:pic>
        <p:nvPicPr>
          <p:cNvPr id="156" name="Google Shape;156;p22"/>
          <p:cNvPicPr preferRelativeResize="0"/>
          <p:nvPr/>
        </p:nvPicPr>
        <p:blipFill>
          <a:blip r:embed="rId3">
            <a:alphaModFix/>
          </a:blip>
          <a:stretch>
            <a:fillRect/>
          </a:stretch>
        </p:blipFill>
        <p:spPr>
          <a:xfrm>
            <a:off x="311700" y="1841900"/>
            <a:ext cx="4379617" cy="2922200"/>
          </a:xfrm>
          <a:prstGeom prst="rect">
            <a:avLst/>
          </a:prstGeom>
          <a:noFill/>
          <a:ln>
            <a:noFill/>
          </a:ln>
        </p:spPr>
      </p:pic>
      <p:pic>
        <p:nvPicPr>
          <p:cNvPr id="157" name="Google Shape;157;p22"/>
          <p:cNvPicPr preferRelativeResize="0"/>
          <p:nvPr/>
        </p:nvPicPr>
        <p:blipFill>
          <a:blip r:embed="rId4">
            <a:alphaModFix/>
          </a:blip>
          <a:stretch>
            <a:fillRect/>
          </a:stretch>
        </p:blipFill>
        <p:spPr>
          <a:xfrm>
            <a:off x="4857600" y="1780738"/>
            <a:ext cx="4286401" cy="286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Benefits of Joining LAAB</a:t>
            </a:r>
            <a:endParaRPr/>
          </a:p>
        </p:txBody>
      </p:sp>
      <p:pic>
        <p:nvPicPr>
          <p:cNvPr id="163" name="Google Shape;163;p23"/>
          <p:cNvPicPr preferRelativeResize="0"/>
          <p:nvPr/>
        </p:nvPicPr>
        <p:blipFill>
          <a:blip r:embed="rId3">
            <a:alphaModFix/>
          </a:blip>
          <a:stretch>
            <a:fillRect/>
          </a:stretch>
        </p:blipFill>
        <p:spPr>
          <a:xfrm>
            <a:off x="1718500" y="1231500"/>
            <a:ext cx="5905500" cy="3419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rPr>
              <a:t>FIGHT ON!</a:t>
            </a:r>
            <a:r>
              <a:rPr lang="en"/>
              <a:t> LET’S GET TO KNOW EACH OTHER!</a:t>
            </a:r>
            <a:endParaRPr/>
          </a:p>
        </p:txBody>
      </p:sp>
      <p:pic>
        <p:nvPicPr>
          <p:cNvPr id="169" name="Google Shape;169;p24"/>
          <p:cNvPicPr preferRelativeResize="0"/>
          <p:nvPr/>
        </p:nvPicPr>
        <p:blipFill>
          <a:blip r:embed="rId3">
            <a:alphaModFix/>
          </a:blip>
          <a:stretch>
            <a:fillRect/>
          </a:stretch>
        </p:blipFill>
        <p:spPr>
          <a:xfrm>
            <a:off x="1550350" y="1124300"/>
            <a:ext cx="5726688" cy="3820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5"/>
          <p:cNvPicPr preferRelativeResize="0"/>
          <p:nvPr/>
        </p:nvPicPr>
        <p:blipFill>
          <a:blip r:embed="rId3">
            <a:alphaModFix/>
          </a:blip>
          <a:stretch>
            <a:fillRect/>
          </a:stretch>
        </p:blipFill>
        <p:spPr>
          <a:xfrm>
            <a:off x="257825" y="324575"/>
            <a:ext cx="5868599" cy="4515025"/>
          </a:xfrm>
          <a:prstGeom prst="rect">
            <a:avLst/>
          </a:prstGeom>
          <a:noFill/>
          <a:ln>
            <a:noFill/>
          </a:ln>
        </p:spPr>
      </p:pic>
      <p:pic>
        <p:nvPicPr>
          <p:cNvPr id="175" name="Google Shape;175;p25"/>
          <p:cNvPicPr preferRelativeResize="0"/>
          <p:nvPr/>
        </p:nvPicPr>
        <p:blipFill>
          <a:blip r:embed="rId4">
            <a:alphaModFix/>
          </a:blip>
          <a:stretch>
            <a:fillRect/>
          </a:stretch>
        </p:blipFill>
        <p:spPr>
          <a:xfrm>
            <a:off x="4887150" y="3897375"/>
            <a:ext cx="4131150" cy="1067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6"/>
          <p:cNvPicPr preferRelativeResize="0"/>
          <p:nvPr/>
        </p:nvPicPr>
        <p:blipFill>
          <a:blip r:embed="rId3">
            <a:alphaModFix/>
          </a:blip>
          <a:stretch>
            <a:fillRect/>
          </a:stretch>
        </p:blipFill>
        <p:spPr>
          <a:xfrm>
            <a:off x="1294375" y="512563"/>
            <a:ext cx="6954950" cy="4118375"/>
          </a:xfrm>
          <a:prstGeom prst="rect">
            <a:avLst/>
          </a:prstGeom>
          <a:noFill/>
          <a:ln>
            <a:noFill/>
          </a:ln>
        </p:spPr>
      </p:pic>
      <p:sp>
        <p:nvSpPr>
          <p:cNvPr id="181" name="Google Shape;181;p26"/>
          <p:cNvSpPr txBox="1"/>
          <p:nvPr/>
        </p:nvSpPr>
        <p:spPr>
          <a:xfrm rot="750824">
            <a:off x="5923100" y="322636"/>
            <a:ext cx="1979935" cy="35884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@USCSWLAAB</a:t>
            </a:r>
            <a:endParaRPr b="1" sz="1600"/>
          </a:p>
        </p:txBody>
      </p:sp>
      <p:sp>
        <p:nvSpPr>
          <p:cNvPr id="182" name="Google Shape;182;p26"/>
          <p:cNvSpPr txBox="1"/>
          <p:nvPr/>
        </p:nvSpPr>
        <p:spPr>
          <a:xfrm rot="-1322546">
            <a:off x="991383" y="402309"/>
            <a:ext cx="2569192" cy="5742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Facebook/</a:t>
            </a:r>
            <a:r>
              <a:rPr b="1" lang="en" sz="1600">
                <a:solidFill>
                  <a:schemeClr val="dk1"/>
                </a:solidFill>
              </a:rPr>
              <a:t>USCSWLAAB</a:t>
            </a:r>
            <a:endParaRPr b="1" sz="1600">
              <a:solidFill>
                <a:schemeClr val="dk1"/>
              </a:solidFill>
            </a:endParaRPr>
          </a:p>
        </p:txBody>
      </p:sp>
      <p:sp>
        <p:nvSpPr>
          <p:cNvPr id="183" name="Google Shape;183;p26"/>
          <p:cNvSpPr txBox="1"/>
          <p:nvPr/>
        </p:nvSpPr>
        <p:spPr>
          <a:xfrm rot="3340">
            <a:off x="3572799" y="4494700"/>
            <a:ext cx="2778901" cy="4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Email: laabusc@gmail.com</a:t>
            </a:r>
            <a:endParaRPr b="1"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2369125" y="168650"/>
            <a:ext cx="4604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Thank you for joining us!</a:t>
            </a:r>
            <a:endParaRPr b="1"/>
          </a:p>
          <a:p>
            <a:pPr indent="0" lvl="0" marL="0" rtl="0" algn="l">
              <a:spcBef>
                <a:spcPts val="0"/>
              </a:spcBef>
              <a:spcAft>
                <a:spcPts val="0"/>
              </a:spcAft>
              <a:buNone/>
            </a:pPr>
            <a:r>
              <a:rPr b="1" lang="en"/>
              <a:t> </a:t>
            </a:r>
            <a:endParaRPr b="1"/>
          </a:p>
        </p:txBody>
      </p:sp>
      <p:sp>
        <p:nvSpPr>
          <p:cNvPr id="189" name="Google Shape;189;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0" name="Google Shape;190;p27"/>
          <p:cNvPicPr preferRelativeResize="0"/>
          <p:nvPr/>
        </p:nvPicPr>
        <p:blipFill>
          <a:blip r:embed="rId3">
            <a:alphaModFix/>
          </a:blip>
          <a:stretch>
            <a:fillRect/>
          </a:stretch>
        </p:blipFill>
        <p:spPr>
          <a:xfrm>
            <a:off x="395575" y="741350"/>
            <a:ext cx="8352845" cy="4698475"/>
          </a:xfrm>
          <a:prstGeom prst="rect">
            <a:avLst/>
          </a:prstGeom>
          <a:noFill/>
          <a:ln>
            <a:noFill/>
          </a:ln>
        </p:spPr>
      </p:pic>
      <p:pic>
        <p:nvPicPr>
          <p:cNvPr id="191" name="Google Shape;191;p27"/>
          <p:cNvPicPr preferRelativeResize="0"/>
          <p:nvPr/>
        </p:nvPicPr>
        <p:blipFill>
          <a:blip r:embed="rId4">
            <a:alphaModFix/>
          </a:blip>
          <a:stretch>
            <a:fillRect/>
          </a:stretch>
        </p:blipFill>
        <p:spPr>
          <a:xfrm>
            <a:off x="7881725" y="0"/>
            <a:ext cx="950575" cy="1140700"/>
          </a:xfrm>
          <a:prstGeom prst="rect">
            <a:avLst/>
          </a:prstGeom>
          <a:noFill/>
          <a:ln>
            <a:noFill/>
          </a:ln>
          <a:effectLst>
            <a:outerShdw blurRad="57150" rotWithShape="0" algn="bl" dir="5400000" dist="19050">
              <a:srgbClr val="000000">
                <a:alpha val="50000"/>
              </a:srgbClr>
            </a:outerShdw>
          </a:effectLst>
        </p:spPr>
      </p:pic>
      <p:pic>
        <p:nvPicPr>
          <p:cNvPr id="192" name="Google Shape;192;p27"/>
          <p:cNvPicPr preferRelativeResize="0"/>
          <p:nvPr/>
        </p:nvPicPr>
        <p:blipFill>
          <a:blip r:embed="rId4">
            <a:alphaModFix/>
          </a:blip>
          <a:stretch>
            <a:fillRect/>
          </a:stretch>
        </p:blipFill>
        <p:spPr>
          <a:xfrm>
            <a:off x="395575" y="75625"/>
            <a:ext cx="950575" cy="1140700"/>
          </a:xfrm>
          <a:prstGeom prst="rect">
            <a:avLst/>
          </a:prstGeom>
          <a:noFill/>
          <a:ln>
            <a:noFill/>
          </a:ln>
          <a:effectLst>
            <a:outerShdw blurRad="57150" rotWithShape="0" algn="bl" dir="5400000" dist="19050">
              <a:srgbClr val="000000">
                <a:alpha val="50000"/>
              </a:srgbClr>
            </a:outerShdw>
          </a:effectLst>
        </p:spPr>
      </p:pic>
      <p:sp>
        <p:nvSpPr>
          <p:cNvPr id="193" name="Google Shape;193;p27"/>
          <p:cNvSpPr txBox="1"/>
          <p:nvPr/>
        </p:nvSpPr>
        <p:spPr>
          <a:xfrm>
            <a:off x="1983925" y="4725450"/>
            <a:ext cx="4989900" cy="572700"/>
          </a:xfrm>
          <a:prstGeom prst="rect">
            <a:avLst/>
          </a:prstGeom>
          <a:noFill/>
          <a:ln>
            <a:noFill/>
          </a:ln>
          <a:effectLst>
            <a:outerShdw blurRad="57150" rotWithShape="0" algn="bl" dir="5400000" dist="19050">
              <a:srgbClr val="98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FFFFFF"/>
                </a:solidFill>
              </a:rPr>
              <a:t>Happy Holidays</a:t>
            </a:r>
            <a:endParaRPr b="1" sz="25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ctrTitle"/>
          </p:nvPr>
        </p:nvSpPr>
        <p:spPr>
          <a:xfrm>
            <a:off x="785475" y="1344850"/>
            <a:ext cx="7688100" cy="773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Agenda</a:t>
            </a:r>
            <a:endParaRPr/>
          </a:p>
        </p:txBody>
      </p:sp>
      <p:sp>
        <p:nvSpPr>
          <p:cNvPr id="65" name="Google Shape;65;p14"/>
          <p:cNvSpPr txBox="1"/>
          <p:nvPr>
            <p:ph idx="1" type="subTitle"/>
          </p:nvPr>
        </p:nvSpPr>
        <p:spPr>
          <a:xfrm>
            <a:off x="729625" y="2308400"/>
            <a:ext cx="7688100" cy="2599800"/>
          </a:xfrm>
          <a:prstGeom prst="rect">
            <a:avLst/>
          </a:prstGeom>
        </p:spPr>
        <p:txBody>
          <a:bodyPr anchorCtr="0" anchor="t" bIns="91425" lIns="91425" spcFirstLastPara="1" rIns="91425" wrap="square" tIns="91425">
            <a:noAutofit/>
          </a:bodyPr>
          <a:lstStyle/>
          <a:p>
            <a:pPr indent="-406400" lvl="0" marL="457200" rtl="0" algn="ctr">
              <a:spcBef>
                <a:spcPts val="0"/>
              </a:spcBef>
              <a:spcAft>
                <a:spcPts val="0"/>
              </a:spcAft>
              <a:buClr>
                <a:srgbClr val="000000"/>
              </a:buClr>
              <a:buSzPts val="2800"/>
              <a:buChar char="❖"/>
            </a:pPr>
            <a:r>
              <a:rPr lang="en">
                <a:solidFill>
                  <a:srgbClr val="000000"/>
                </a:solidFill>
              </a:rPr>
              <a:t>Welcome </a:t>
            </a:r>
            <a:endParaRPr>
              <a:solidFill>
                <a:srgbClr val="000000"/>
              </a:solidFill>
            </a:endParaRPr>
          </a:p>
          <a:p>
            <a:pPr indent="-406400" lvl="0" marL="457200" rtl="0" algn="ctr">
              <a:spcBef>
                <a:spcPts val="0"/>
              </a:spcBef>
              <a:spcAft>
                <a:spcPts val="0"/>
              </a:spcAft>
              <a:buClr>
                <a:srgbClr val="000000"/>
              </a:buClr>
              <a:buSzPts val="2800"/>
              <a:buChar char="❖"/>
            </a:pPr>
            <a:r>
              <a:rPr lang="en">
                <a:solidFill>
                  <a:srgbClr val="000000"/>
                </a:solidFill>
              </a:rPr>
              <a:t>History, Mission, Vision</a:t>
            </a:r>
            <a:endParaRPr>
              <a:solidFill>
                <a:srgbClr val="000000"/>
              </a:solidFill>
            </a:endParaRPr>
          </a:p>
          <a:p>
            <a:pPr indent="-406400" lvl="0" marL="457200" rtl="0" algn="ctr">
              <a:spcBef>
                <a:spcPts val="0"/>
              </a:spcBef>
              <a:spcAft>
                <a:spcPts val="0"/>
              </a:spcAft>
              <a:buClr>
                <a:srgbClr val="000000"/>
              </a:buClr>
              <a:buSzPts val="2800"/>
              <a:buChar char="❖"/>
            </a:pPr>
            <a:r>
              <a:rPr lang="en">
                <a:solidFill>
                  <a:srgbClr val="000000"/>
                </a:solidFill>
              </a:rPr>
              <a:t>Committees</a:t>
            </a:r>
            <a:endParaRPr>
              <a:solidFill>
                <a:srgbClr val="000000"/>
              </a:solidFill>
            </a:endParaRPr>
          </a:p>
          <a:p>
            <a:pPr indent="-406400" lvl="0" marL="457200" rtl="0" algn="ctr">
              <a:spcBef>
                <a:spcPts val="0"/>
              </a:spcBef>
              <a:spcAft>
                <a:spcPts val="0"/>
              </a:spcAft>
              <a:buClr>
                <a:srgbClr val="000000"/>
              </a:buClr>
              <a:buSzPts val="2800"/>
              <a:buChar char="❖"/>
            </a:pPr>
            <a:r>
              <a:rPr lang="en">
                <a:solidFill>
                  <a:srgbClr val="000000"/>
                </a:solidFill>
              </a:rPr>
              <a:t>How to get involved</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ctrTitle"/>
          </p:nvPr>
        </p:nvSpPr>
        <p:spPr>
          <a:xfrm>
            <a:off x="311696" y="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t>USC Suzanne Dworak-Peck </a:t>
            </a:r>
            <a:endParaRPr sz="4000"/>
          </a:p>
          <a:p>
            <a:pPr indent="0" lvl="0" marL="0" rtl="0" algn="ctr">
              <a:spcBef>
                <a:spcPts val="0"/>
              </a:spcBef>
              <a:spcAft>
                <a:spcPts val="0"/>
              </a:spcAft>
              <a:buNone/>
            </a:pPr>
            <a:r>
              <a:rPr lang="en" sz="4000"/>
              <a:t>School of Social Work</a:t>
            </a:r>
            <a:endParaRPr sz="4000"/>
          </a:p>
          <a:p>
            <a:pPr indent="0" lvl="0" marL="0" rtl="0" algn="ctr">
              <a:spcBef>
                <a:spcPts val="0"/>
              </a:spcBef>
              <a:spcAft>
                <a:spcPts val="0"/>
              </a:spcAft>
              <a:buClr>
                <a:schemeClr val="dk1"/>
              </a:buClr>
              <a:buSzPts val="1100"/>
              <a:buFont typeface="Arial"/>
              <a:buNone/>
            </a:pPr>
            <a:r>
              <a:rPr lang="en" sz="4000"/>
              <a:t>Welcome</a:t>
            </a:r>
            <a:endParaRPr sz="4000"/>
          </a:p>
        </p:txBody>
      </p:sp>
      <p:pic>
        <p:nvPicPr>
          <p:cNvPr id="71" name="Google Shape;71;p15"/>
          <p:cNvPicPr preferRelativeResize="0"/>
          <p:nvPr/>
        </p:nvPicPr>
        <p:blipFill>
          <a:blip r:embed="rId3">
            <a:alphaModFix/>
          </a:blip>
          <a:stretch>
            <a:fillRect/>
          </a:stretch>
        </p:blipFill>
        <p:spPr>
          <a:xfrm>
            <a:off x="2742112" y="1988300"/>
            <a:ext cx="3659775" cy="2435450"/>
          </a:xfrm>
          <a:prstGeom prst="rect">
            <a:avLst/>
          </a:prstGeom>
          <a:noFill/>
          <a:ln>
            <a:noFill/>
          </a:ln>
        </p:spPr>
      </p:pic>
      <p:sp>
        <p:nvSpPr>
          <p:cNvPr id="72" name="Google Shape;72;p15"/>
          <p:cNvSpPr txBox="1"/>
          <p:nvPr>
            <p:ph type="ctrTitle"/>
          </p:nvPr>
        </p:nvSpPr>
        <p:spPr>
          <a:xfrm>
            <a:off x="311700" y="4667475"/>
            <a:ext cx="8520600" cy="58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900"/>
              <a:t>Amanda Decker</a:t>
            </a:r>
            <a:r>
              <a:rPr lang="en" sz="4900"/>
              <a:t> </a:t>
            </a:r>
            <a:endParaRPr sz="4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Established in 1999</a:t>
            </a:r>
            <a:endParaRPr/>
          </a:p>
        </p:txBody>
      </p:sp>
      <p:sp>
        <p:nvSpPr>
          <p:cNvPr id="78" name="Google Shape;78;p16"/>
          <p:cNvSpPr txBox="1"/>
          <p:nvPr>
            <p:ph idx="1" type="body"/>
          </p:nvPr>
        </p:nvSpPr>
        <p:spPr>
          <a:xfrm>
            <a:off x="311700" y="76102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i="1" sz="1800"/>
          </a:p>
          <a:p>
            <a:pPr indent="0" lvl="0" marL="0" rtl="0" algn="ctr">
              <a:spcBef>
                <a:spcPts val="1600"/>
              </a:spcBef>
              <a:spcAft>
                <a:spcPts val="0"/>
              </a:spcAft>
              <a:buNone/>
            </a:pPr>
            <a:r>
              <a:rPr i="1" lang="en" sz="1600">
                <a:solidFill>
                  <a:srgbClr val="000000"/>
                </a:solidFill>
                <a:latin typeface="Calibri"/>
                <a:ea typeface="Calibri"/>
                <a:cs typeface="Calibri"/>
                <a:sym typeface="Calibri"/>
              </a:rPr>
              <a:t>The Latino Alumni Advisory (LAAB), formerly known as the Latino Alumni Community Advisory Committee (LACAC) was created to advise the USC School of Social Work  on issues pertaining to Latino’s within the school’s curriculum, its students, and facu</a:t>
            </a:r>
            <a:r>
              <a:rPr i="1" lang="en" sz="1600">
                <a:solidFill>
                  <a:srgbClr val="000000"/>
                </a:solidFill>
                <a:latin typeface="Calibri"/>
                <a:ea typeface="Calibri"/>
                <a:cs typeface="Calibri"/>
                <a:sym typeface="Calibri"/>
              </a:rPr>
              <a:t>lty.</a:t>
            </a:r>
            <a:endParaRPr i="1" sz="1800"/>
          </a:p>
          <a:p>
            <a:pPr indent="0" lvl="0" marL="0" rtl="0" algn="ctr">
              <a:spcBef>
                <a:spcPts val="0"/>
              </a:spcBef>
              <a:spcAft>
                <a:spcPts val="0"/>
              </a:spcAft>
              <a:buNone/>
            </a:pPr>
            <a:r>
              <a:t/>
            </a:r>
            <a:endParaRPr/>
          </a:p>
          <a:p>
            <a:pPr indent="0" lvl="0" marL="0" rtl="0" algn="ctr">
              <a:spcBef>
                <a:spcPts val="1600"/>
              </a:spcBef>
              <a:spcAft>
                <a:spcPts val="0"/>
              </a:spcAft>
              <a:buNone/>
            </a:pPr>
            <a:r>
              <a:t/>
            </a:r>
            <a:endParaRPr/>
          </a:p>
          <a:p>
            <a:pPr indent="0" lvl="0" marL="0" rtl="0" algn="l">
              <a:spcBef>
                <a:spcPts val="1600"/>
              </a:spcBef>
              <a:spcAft>
                <a:spcPts val="0"/>
              </a:spcAft>
              <a:buNone/>
            </a:pPr>
            <a:r>
              <a:t/>
            </a:r>
            <a:endParaRPr/>
          </a:p>
          <a:p>
            <a:pPr indent="0" lvl="0" marL="0" rtl="0" algn="ctr">
              <a:spcBef>
                <a:spcPts val="1600"/>
              </a:spcBef>
              <a:spcAft>
                <a:spcPts val="0"/>
              </a:spcAft>
              <a:buNone/>
            </a:pPr>
            <a:r>
              <a:t/>
            </a:r>
            <a:endParaRPr/>
          </a:p>
          <a:p>
            <a:pPr indent="0" lvl="0" marL="0" rtl="0" algn="l">
              <a:spcBef>
                <a:spcPts val="1600"/>
              </a:spcBef>
              <a:spcAft>
                <a:spcPts val="1600"/>
              </a:spcAft>
              <a:buNone/>
            </a:pPr>
            <a:r>
              <a:t/>
            </a:r>
            <a:endParaRPr/>
          </a:p>
        </p:txBody>
      </p:sp>
      <p:pic>
        <p:nvPicPr>
          <p:cNvPr id="79" name="Google Shape;79;p16"/>
          <p:cNvPicPr preferRelativeResize="0"/>
          <p:nvPr/>
        </p:nvPicPr>
        <p:blipFill>
          <a:blip r:embed="rId3">
            <a:alphaModFix/>
          </a:blip>
          <a:stretch>
            <a:fillRect/>
          </a:stretch>
        </p:blipFill>
        <p:spPr>
          <a:xfrm>
            <a:off x="4572000" y="2275400"/>
            <a:ext cx="3848100" cy="2571750"/>
          </a:xfrm>
          <a:prstGeom prst="rect">
            <a:avLst/>
          </a:prstGeom>
          <a:noFill/>
          <a:ln>
            <a:noFill/>
          </a:ln>
        </p:spPr>
      </p:pic>
      <p:pic>
        <p:nvPicPr>
          <p:cNvPr id="80" name="Google Shape;80;p16"/>
          <p:cNvPicPr preferRelativeResize="0"/>
          <p:nvPr/>
        </p:nvPicPr>
        <p:blipFill>
          <a:blip r:embed="rId4">
            <a:alphaModFix/>
          </a:blip>
          <a:stretch>
            <a:fillRect/>
          </a:stretch>
        </p:blipFill>
        <p:spPr>
          <a:xfrm>
            <a:off x="674925" y="2275400"/>
            <a:ext cx="3548749" cy="2699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grpSp>
        <p:nvGrpSpPr>
          <p:cNvPr id="85" name="Google Shape;85;p17"/>
          <p:cNvGrpSpPr/>
          <p:nvPr/>
        </p:nvGrpSpPr>
        <p:grpSpPr>
          <a:xfrm>
            <a:off x="827275" y="1243375"/>
            <a:ext cx="1494742" cy="3711155"/>
            <a:chOff x="1118210" y="283725"/>
            <a:chExt cx="2090840" cy="4076400"/>
          </a:xfrm>
        </p:grpSpPr>
        <p:sp>
          <p:nvSpPr>
            <p:cNvPr id="86" name="Google Shape;86;p17"/>
            <p:cNvSpPr/>
            <p:nvPr/>
          </p:nvSpPr>
          <p:spPr>
            <a:xfrm>
              <a:off x="1178650" y="283725"/>
              <a:ext cx="2030400" cy="40764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1118210" y="341749"/>
              <a:ext cx="2030400" cy="2490600"/>
            </a:xfrm>
            <a:prstGeom prst="rect">
              <a:avLst/>
            </a:prstGeom>
            <a:solidFill>
              <a:srgbClr val="FFFFFF"/>
            </a:solidFill>
            <a:ln cap="flat" cmpd="sng" w="19050">
              <a:solidFill>
                <a:srgbClr val="B02C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1233855" y="470572"/>
              <a:ext cx="1815000" cy="108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B02C20"/>
                  </a:solidFill>
                  <a:latin typeface="Roboto"/>
                  <a:ea typeface="Roboto"/>
                  <a:cs typeface="Roboto"/>
                  <a:sym typeface="Roboto"/>
                </a:rPr>
                <a:t>Alumni</a:t>
              </a:r>
              <a:endParaRPr b="1" sz="2000">
                <a:solidFill>
                  <a:srgbClr val="B02C20"/>
                </a:solidFill>
                <a:latin typeface="Roboto"/>
                <a:ea typeface="Roboto"/>
                <a:cs typeface="Roboto"/>
                <a:sym typeface="Roboto"/>
              </a:endParaRPr>
            </a:p>
            <a:p>
              <a:pPr indent="0" lvl="0" marL="0" rtl="0" algn="ctr">
                <a:spcBef>
                  <a:spcPts val="0"/>
                </a:spcBef>
                <a:spcAft>
                  <a:spcPts val="0"/>
                </a:spcAft>
                <a:buNone/>
              </a:pPr>
              <a:r>
                <a:rPr b="1" lang="en" sz="2000">
                  <a:solidFill>
                    <a:srgbClr val="B02C20"/>
                  </a:solidFill>
                  <a:latin typeface="Roboto"/>
                  <a:ea typeface="Roboto"/>
                  <a:cs typeface="Roboto"/>
                  <a:sym typeface="Roboto"/>
                </a:rPr>
                <a:t>Relations </a:t>
              </a:r>
              <a:endParaRPr sz="2000">
                <a:solidFill>
                  <a:srgbClr val="B02C20"/>
                </a:solidFill>
                <a:latin typeface="Roboto Thin"/>
                <a:ea typeface="Roboto Thin"/>
                <a:cs typeface="Roboto Thin"/>
                <a:sym typeface="Roboto Thin"/>
              </a:endParaRPr>
            </a:p>
          </p:txBody>
        </p:sp>
        <p:sp>
          <p:nvSpPr>
            <p:cNvPr id="89" name="Google Shape;89;p17"/>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17"/>
          <p:cNvGrpSpPr/>
          <p:nvPr/>
        </p:nvGrpSpPr>
        <p:grpSpPr>
          <a:xfrm>
            <a:off x="2349913" y="1243375"/>
            <a:ext cx="1494742" cy="3711155"/>
            <a:chOff x="1118210" y="283725"/>
            <a:chExt cx="2090840" cy="4076400"/>
          </a:xfrm>
        </p:grpSpPr>
        <p:sp>
          <p:nvSpPr>
            <p:cNvPr id="91" name="Google Shape;91;p17"/>
            <p:cNvSpPr/>
            <p:nvPr/>
          </p:nvSpPr>
          <p:spPr>
            <a:xfrm>
              <a:off x="1178650" y="283725"/>
              <a:ext cx="2030400" cy="40764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1118210" y="341749"/>
              <a:ext cx="2030400" cy="2490600"/>
            </a:xfrm>
            <a:prstGeom prst="rect">
              <a:avLst/>
            </a:prstGeom>
            <a:solidFill>
              <a:srgbClr val="FFFFFF"/>
            </a:solidFill>
            <a:ln cap="flat" cmpd="sng" w="19050">
              <a:solidFill>
                <a:srgbClr val="B02C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17"/>
          <p:cNvGrpSpPr/>
          <p:nvPr/>
        </p:nvGrpSpPr>
        <p:grpSpPr>
          <a:xfrm>
            <a:off x="3872550" y="1243375"/>
            <a:ext cx="1494742" cy="3711155"/>
            <a:chOff x="1118210" y="283725"/>
            <a:chExt cx="2090840" cy="4076400"/>
          </a:xfrm>
        </p:grpSpPr>
        <p:sp>
          <p:nvSpPr>
            <p:cNvPr id="95" name="Google Shape;95;p17"/>
            <p:cNvSpPr/>
            <p:nvPr/>
          </p:nvSpPr>
          <p:spPr>
            <a:xfrm>
              <a:off x="1178650" y="283725"/>
              <a:ext cx="2030400" cy="40764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a:off x="1118210" y="341749"/>
              <a:ext cx="2030400" cy="2490600"/>
            </a:xfrm>
            <a:prstGeom prst="rect">
              <a:avLst/>
            </a:prstGeom>
            <a:solidFill>
              <a:srgbClr val="FFFFFF"/>
            </a:solidFill>
            <a:ln cap="flat" cmpd="sng" w="19050">
              <a:solidFill>
                <a:srgbClr val="B02C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 name="Google Shape;98;p17"/>
          <p:cNvGrpSpPr/>
          <p:nvPr/>
        </p:nvGrpSpPr>
        <p:grpSpPr>
          <a:xfrm>
            <a:off x="5395188" y="1243375"/>
            <a:ext cx="1494742" cy="3711155"/>
            <a:chOff x="1118210" y="283725"/>
            <a:chExt cx="2090840" cy="4076400"/>
          </a:xfrm>
        </p:grpSpPr>
        <p:sp>
          <p:nvSpPr>
            <p:cNvPr id="99" name="Google Shape;99;p17"/>
            <p:cNvSpPr/>
            <p:nvPr/>
          </p:nvSpPr>
          <p:spPr>
            <a:xfrm>
              <a:off x="1178650" y="283725"/>
              <a:ext cx="2030400" cy="40764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p:nvPr/>
          </p:nvSpPr>
          <p:spPr>
            <a:xfrm>
              <a:off x="1118210" y="341749"/>
              <a:ext cx="2030400" cy="2490600"/>
            </a:xfrm>
            <a:prstGeom prst="rect">
              <a:avLst/>
            </a:prstGeom>
            <a:solidFill>
              <a:srgbClr val="FFFFFF"/>
            </a:solidFill>
            <a:ln cap="flat" cmpd="sng" w="19050">
              <a:solidFill>
                <a:srgbClr val="B02C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17"/>
          <p:cNvGrpSpPr/>
          <p:nvPr/>
        </p:nvGrpSpPr>
        <p:grpSpPr>
          <a:xfrm>
            <a:off x="6917825" y="1243375"/>
            <a:ext cx="1494742" cy="3711155"/>
            <a:chOff x="1118210" y="283725"/>
            <a:chExt cx="2090840" cy="4076400"/>
          </a:xfrm>
        </p:grpSpPr>
        <p:sp>
          <p:nvSpPr>
            <p:cNvPr id="103" name="Google Shape;103;p17"/>
            <p:cNvSpPr/>
            <p:nvPr/>
          </p:nvSpPr>
          <p:spPr>
            <a:xfrm>
              <a:off x="1178650" y="283725"/>
              <a:ext cx="2030400" cy="40764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p:nvPr/>
          </p:nvSpPr>
          <p:spPr>
            <a:xfrm>
              <a:off x="1118210" y="341749"/>
              <a:ext cx="2030400" cy="2490600"/>
            </a:xfrm>
            <a:prstGeom prst="rect">
              <a:avLst/>
            </a:prstGeom>
            <a:solidFill>
              <a:srgbClr val="FFFFFF"/>
            </a:solidFill>
            <a:ln cap="flat" cmpd="sng" w="19050">
              <a:solidFill>
                <a:srgbClr val="B02C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p:nvPr/>
          </p:nvSpPr>
          <p:spPr>
            <a:xfrm rot="5400000">
              <a:off x="1938854"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17"/>
          <p:cNvSpPr txBox="1"/>
          <p:nvPr/>
        </p:nvSpPr>
        <p:spPr>
          <a:xfrm>
            <a:off x="385400" y="123625"/>
            <a:ext cx="8217000" cy="9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latin typeface="Calibri"/>
                <a:ea typeface="Calibri"/>
                <a:cs typeface="Calibri"/>
                <a:sym typeface="Calibri"/>
              </a:rPr>
              <a:t>The </a:t>
            </a:r>
            <a:r>
              <a:rPr b="1" lang="en" sz="2500">
                <a:latin typeface="Calibri"/>
                <a:ea typeface="Calibri"/>
                <a:cs typeface="Calibri"/>
                <a:sym typeface="Calibri"/>
              </a:rPr>
              <a:t>Five Pillars of LAAB</a:t>
            </a:r>
            <a:endParaRPr b="1" sz="2500">
              <a:latin typeface="Calibri"/>
              <a:ea typeface="Calibri"/>
              <a:cs typeface="Calibri"/>
              <a:sym typeface="Calibri"/>
            </a:endParaRPr>
          </a:p>
          <a:p>
            <a:pPr indent="0" lvl="0" marL="0" rtl="0" algn="ctr">
              <a:spcBef>
                <a:spcPts val="0"/>
              </a:spcBef>
              <a:spcAft>
                <a:spcPts val="0"/>
              </a:spcAft>
              <a:buNone/>
            </a:pPr>
            <a:r>
              <a:rPr b="1" lang="en" sz="2500">
                <a:latin typeface="Calibri"/>
                <a:ea typeface="Calibri"/>
                <a:cs typeface="Calibri"/>
                <a:sym typeface="Calibri"/>
              </a:rPr>
              <a:t>Committees</a:t>
            </a:r>
            <a:endParaRPr b="1" sz="2500">
              <a:latin typeface="Calibri"/>
              <a:ea typeface="Calibri"/>
              <a:cs typeface="Calibri"/>
              <a:sym typeface="Calibri"/>
            </a:endParaRPr>
          </a:p>
        </p:txBody>
      </p:sp>
      <p:sp>
        <p:nvSpPr>
          <p:cNvPr id="107" name="Google Shape;107;p17"/>
          <p:cNvSpPr/>
          <p:nvPr/>
        </p:nvSpPr>
        <p:spPr>
          <a:xfrm>
            <a:off x="2327500" y="1427700"/>
            <a:ext cx="1494900" cy="98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B02C20"/>
                </a:solidFill>
                <a:latin typeface="Roboto"/>
                <a:ea typeface="Roboto"/>
                <a:cs typeface="Roboto"/>
                <a:sym typeface="Roboto"/>
              </a:rPr>
              <a:t>Community </a:t>
            </a:r>
            <a:endParaRPr b="1" sz="1800">
              <a:solidFill>
                <a:srgbClr val="B02C20"/>
              </a:solidFill>
              <a:latin typeface="Roboto"/>
              <a:ea typeface="Roboto"/>
              <a:cs typeface="Roboto"/>
              <a:sym typeface="Roboto"/>
            </a:endParaRPr>
          </a:p>
          <a:p>
            <a:pPr indent="0" lvl="0" marL="0" rtl="0" algn="ctr">
              <a:spcBef>
                <a:spcPts val="0"/>
              </a:spcBef>
              <a:spcAft>
                <a:spcPts val="0"/>
              </a:spcAft>
              <a:buNone/>
            </a:pPr>
            <a:r>
              <a:rPr b="1" lang="en" sz="1800">
                <a:solidFill>
                  <a:srgbClr val="B02C20"/>
                </a:solidFill>
                <a:latin typeface="Roboto"/>
                <a:ea typeface="Roboto"/>
                <a:cs typeface="Roboto"/>
                <a:sym typeface="Roboto"/>
              </a:rPr>
              <a:t>Engagement</a:t>
            </a:r>
            <a:r>
              <a:rPr b="1" lang="en" sz="1700">
                <a:solidFill>
                  <a:srgbClr val="B02C20"/>
                </a:solidFill>
                <a:latin typeface="Roboto"/>
                <a:ea typeface="Roboto"/>
                <a:cs typeface="Roboto"/>
                <a:sym typeface="Roboto"/>
              </a:rPr>
              <a:t> </a:t>
            </a:r>
            <a:r>
              <a:rPr b="1" lang="en" sz="1700">
                <a:solidFill>
                  <a:srgbClr val="B02C20"/>
                </a:solidFill>
                <a:latin typeface="Roboto"/>
                <a:ea typeface="Roboto"/>
                <a:cs typeface="Roboto"/>
                <a:sym typeface="Roboto"/>
              </a:rPr>
              <a:t> </a:t>
            </a:r>
            <a:endParaRPr sz="1700">
              <a:solidFill>
                <a:srgbClr val="B02C20"/>
              </a:solidFill>
              <a:latin typeface="Roboto Thin"/>
              <a:ea typeface="Roboto Thin"/>
              <a:cs typeface="Roboto Thin"/>
              <a:sym typeface="Roboto Thin"/>
            </a:endParaRPr>
          </a:p>
        </p:txBody>
      </p:sp>
      <p:sp>
        <p:nvSpPr>
          <p:cNvPr id="108" name="Google Shape;108;p17"/>
          <p:cNvSpPr/>
          <p:nvPr/>
        </p:nvSpPr>
        <p:spPr>
          <a:xfrm>
            <a:off x="3871825" y="1412925"/>
            <a:ext cx="1494600" cy="98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B02C20"/>
                </a:solidFill>
                <a:latin typeface="Roboto"/>
                <a:ea typeface="Roboto"/>
                <a:cs typeface="Roboto"/>
                <a:sym typeface="Roboto"/>
              </a:rPr>
              <a:t>Student </a:t>
            </a:r>
            <a:endParaRPr b="1" sz="1800">
              <a:solidFill>
                <a:srgbClr val="B02C20"/>
              </a:solidFill>
              <a:latin typeface="Roboto"/>
              <a:ea typeface="Roboto"/>
              <a:cs typeface="Roboto"/>
              <a:sym typeface="Roboto"/>
            </a:endParaRPr>
          </a:p>
          <a:p>
            <a:pPr indent="0" lvl="0" marL="0" rtl="0" algn="ctr">
              <a:spcBef>
                <a:spcPts val="0"/>
              </a:spcBef>
              <a:spcAft>
                <a:spcPts val="0"/>
              </a:spcAft>
              <a:buNone/>
            </a:pPr>
            <a:r>
              <a:rPr b="1" lang="en" sz="1800">
                <a:solidFill>
                  <a:srgbClr val="B02C20"/>
                </a:solidFill>
                <a:latin typeface="Roboto"/>
                <a:ea typeface="Roboto"/>
                <a:cs typeface="Roboto"/>
                <a:sym typeface="Roboto"/>
              </a:rPr>
              <a:t>and </a:t>
            </a:r>
            <a:endParaRPr b="1" sz="1800">
              <a:solidFill>
                <a:srgbClr val="B02C20"/>
              </a:solidFill>
              <a:latin typeface="Roboto"/>
              <a:ea typeface="Roboto"/>
              <a:cs typeface="Roboto"/>
              <a:sym typeface="Roboto"/>
            </a:endParaRPr>
          </a:p>
          <a:p>
            <a:pPr indent="0" lvl="0" marL="0" rtl="0" algn="ctr">
              <a:spcBef>
                <a:spcPts val="0"/>
              </a:spcBef>
              <a:spcAft>
                <a:spcPts val="0"/>
              </a:spcAft>
              <a:buNone/>
            </a:pPr>
            <a:r>
              <a:rPr b="1" lang="en" sz="1800">
                <a:solidFill>
                  <a:srgbClr val="B02C20"/>
                </a:solidFill>
                <a:latin typeface="Roboto"/>
                <a:ea typeface="Roboto"/>
                <a:cs typeface="Roboto"/>
                <a:sym typeface="Roboto"/>
              </a:rPr>
              <a:t>Family </a:t>
            </a:r>
            <a:endParaRPr b="1" sz="1800">
              <a:solidFill>
                <a:srgbClr val="B02C20"/>
              </a:solidFill>
              <a:latin typeface="Roboto"/>
              <a:ea typeface="Roboto"/>
              <a:cs typeface="Roboto"/>
              <a:sym typeface="Roboto"/>
            </a:endParaRPr>
          </a:p>
          <a:p>
            <a:pPr indent="0" lvl="0" marL="0" rtl="0" algn="ctr">
              <a:spcBef>
                <a:spcPts val="0"/>
              </a:spcBef>
              <a:spcAft>
                <a:spcPts val="0"/>
              </a:spcAft>
              <a:buNone/>
            </a:pPr>
            <a:r>
              <a:rPr b="1" lang="en" sz="1800">
                <a:solidFill>
                  <a:srgbClr val="B02C20"/>
                </a:solidFill>
                <a:latin typeface="Roboto"/>
                <a:ea typeface="Roboto"/>
                <a:cs typeface="Roboto"/>
                <a:sym typeface="Roboto"/>
              </a:rPr>
              <a:t>Engagement</a:t>
            </a:r>
            <a:r>
              <a:rPr b="1" lang="en" sz="1700">
                <a:solidFill>
                  <a:srgbClr val="B02C20"/>
                </a:solidFill>
                <a:latin typeface="Roboto"/>
                <a:ea typeface="Roboto"/>
                <a:cs typeface="Roboto"/>
                <a:sym typeface="Roboto"/>
              </a:rPr>
              <a:t>  </a:t>
            </a:r>
            <a:endParaRPr sz="1700">
              <a:solidFill>
                <a:srgbClr val="B02C20"/>
              </a:solidFill>
              <a:latin typeface="Roboto Thin"/>
              <a:ea typeface="Roboto Thin"/>
              <a:cs typeface="Roboto Thin"/>
              <a:sym typeface="Roboto Thin"/>
            </a:endParaRPr>
          </a:p>
        </p:txBody>
      </p:sp>
      <p:sp>
        <p:nvSpPr>
          <p:cNvPr id="109" name="Google Shape;109;p17"/>
          <p:cNvSpPr/>
          <p:nvPr/>
        </p:nvSpPr>
        <p:spPr>
          <a:xfrm>
            <a:off x="5317400" y="1412925"/>
            <a:ext cx="1600500" cy="98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B02C20"/>
                </a:solidFill>
                <a:latin typeface="Roboto"/>
                <a:ea typeface="Roboto"/>
                <a:cs typeface="Roboto"/>
                <a:sym typeface="Roboto"/>
              </a:rPr>
              <a:t>USC Suzanne Dworak-Peck School of Social Work Engagement</a:t>
            </a:r>
            <a:r>
              <a:rPr b="1" lang="en" sz="1700">
                <a:solidFill>
                  <a:srgbClr val="B02C20"/>
                </a:solidFill>
                <a:latin typeface="Roboto"/>
                <a:ea typeface="Roboto"/>
                <a:cs typeface="Roboto"/>
                <a:sym typeface="Roboto"/>
              </a:rPr>
              <a:t> </a:t>
            </a:r>
            <a:endParaRPr b="1" sz="1700">
              <a:solidFill>
                <a:srgbClr val="B02C20"/>
              </a:solidFill>
              <a:latin typeface="Roboto"/>
              <a:ea typeface="Roboto"/>
              <a:cs typeface="Roboto"/>
              <a:sym typeface="Roboto"/>
            </a:endParaRPr>
          </a:p>
          <a:p>
            <a:pPr indent="0" lvl="0" marL="0" rtl="0" algn="ctr">
              <a:spcBef>
                <a:spcPts val="0"/>
              </a:spcBef>
              <a:spcAft>
                <a:spcPts val="0"/>
              </a:spcAft>
              <a:buNone/>
            </a:pPr>
            <a:r>
              <a:t/>
            </a:r>
            <a:endParaRPr b="1" sz="1700">
              <a:solidFill>
                <a:srgbClr val="B02C20"/>
              </a:solidFill>
              <a:latin typeface="Roboto"/>
              <a:ea typeface="Roboto"/>
              <a:cs typeface="Roboto"/>
              <a:sym typeface="Roboto"/>
            </a:endParaRPr>
          </a:p>
        </p:txBody>
      </p:sp>
      <p:sp>
        <p:nvSpPr>
          <p:cNvPr id="110" name="Google Shape;110;p17"/>
          <p:cNvSpPr/>
          <p:nvPr/>
        </p:nvSpPr>
        <p:spPr>
          <a:xfrm>
            <a:off x="6888275" y="1443075"/>
            <a:ext cx="1600500" cy="98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000">
                <a:solidFill>
                  <a:srgbClr val="B02C20"/>
                </a:solidFill>
                <a:latin typeface="Roboto"/>
                <a:ea typeface="Roboto"/>
                <a:cs typeface="Roboto"/>
                <a:sym typeface="Roboto"/>
              </a:rPr>
              <a:t>Fundraising</a:t>
            </a:r>
            <a:r>
              <a:rPr b="1" lang="en" sz="1700">
                <a:solidFill>
                  <a:srgbClr val="B02C20"/>
                </a:solidFill>
                <a:latin typeface="Roboto"/>
                <a:ea typeface="Roboto"/>
                <a:cs typeface="Roboto"/>
                <a:sym typeface="Roboto"/>
              </a:rPr>
              <a:t> </a:t>
            </a:r>
            <a:endParaRPr b="1" sz="1700">
              <a:solidFill>
                <a:srgbClr val="B02C20"/>
              </a:solidFill>
              <a:latin typeface="Roboto"/>
              <a:ea typeface="Roboto"/>
              <a:cs typeface="Roboto"/>
              <a:sym typeface="Roboto"/>
            </a:endParaRPr>
          </a:p>
          <a:p>
            <a:pPr indent="0" lvl="0" marL="0" rtl="0" algn="ctr">
              <a:spcBef>
                <a:spcPts val="0"/>
              </a:spcBef>
              <a:spcAft>
                <a:spcPts val="0"/>
              </a:spcAft>
              <a:buNone/>
            </a:pPr>
            <a:r>
              <a:t/>
            </a:r>
            <a:endParaRPr b="1" sz="1700">
              <a:solidFill>
                <a:srgbClr val="B02C20"/>
              </a:solidFill>
              <a:latin typeface="Roboto"/>
              <a:ea typeface="Roboto"/>
              <a:cs typeface="Roboto"/>
              <a:sym typeface="Roboto"/>
            </a:endParaRPr>
          </a:p>
        </p:txBody>
      </p:sp>
      <p:sp>
        <p:nvSpPr>
          <p:cNvPr id="111" name="Google Shape;111;p17"/>
          <p:cNvSpPr txBox="1"/>
          <p:nvPr/>
        </p:nvSpPr>
        <p:spPr>
          <a:xfrm>
            <a:off x="899050" y="3896750"/>
            <a:ext cx="1351200" cy="6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Bill Mejia </a:t>
            </a:r>
            <a:endParaRPr>
              <a:solidFill>
                <a:srgbClr val="FFFFFF"/>
              </a:solidFill>
            </a:endParaRPr>
          </a:p>
          <a:p>
            <a:pPr indent="0" lvl="0" marL="0" rtl="0" algn="ctr">
              <a:spcBef>
                <a:spcPts val="0"/>
              </a:spcBef>
              <a:spcAft>
                <a:spcPts val="0"/>
              </a:spcAft>
              <a:buNone/>
            </a:pPr>
            <a:r>
              <a:rPr lang="en">
                <a:solidFill>
                  <a:srgbClr val="FFFFFF"/>
                </a:solidFill>
              </a:rPr>
              <a:t>&amp;</a:t>
            </a:r>
            <a:endParaRPr>
              <a:solidFill>
                <a:srgbClr val="FFFFFF"/>
              </a:solidFill>
            </a:endParaRPr>
          </a:p>
          <a:p>
            <a:pPr indent="0" lvl="0" marL="0" rtl="0" algn="ctr">
              <a:spcBef>
                <a:spcPts val="0"/>
              </a:spcBef>
              <a:spcAft>
                <a:spcPts val="0"/>
              </a:spcAft>
              <a:buNone/>
            </a:pPr>
            <a:r>
              <a:rPr lang="en">
                <a:solidFill>
                  <a:srgbClr val="FFFFFF"/>
                </a:solidFill>
              </a:rPr>
              <a:t>Sandra Salcedo</a:t>
            </a:r>
            <a:endParaRPr>
              <a:solidFill>
                <a:srgbClr val="FFFFFF"/>
              </a:solidFill>
            </a:endParaRPr>
          </a:p>
        </p:txBody>
      </p:sp>
      <p:sp>
        <p:nvSpPr>
          <p:cNvPr id="112" name="Google Shape;112;p17"/>
          <p:cNvSpPr txBox="1"/>
          <p:nvPr/>
        </p:nvSpPr>
        <p:spPr>
          <a:xfrm>
            <a:off x="2421688" y="3896750"/>
            <a:ext cx="1351200" cy="6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Stephen </a:t>
            </a:r>
            <a:endParaRPr>
              <a:solidFill>
                <a:srgbClr val="FFFFFF"/>
              </a:solidFill>
            </a:endParaRPr>
          </a:p>
          <a:p>
            <a:pPr indent="0" lvl="0" marL="0" rtl="0" algn="ctr">
              <a:spcBef>
                <a:spcPts val="0"/>
              </a:spcBef>
              <a:spcAft>
                <a:spcPts val="0"/>
              </a:spcAft>
              <a:buNone/>
            </a:pPr>
            <a:r>
              <a:rPr lang="en">
                <a:solidFill>
                  <a:srgbClr val="FFFFFF"/>
                </a:solidFill>
              </a:rPr>
              <a:t>Ceasar</a:t>
            </a:r>
            <a:endParaRPr>
              <a:solidFill>
                <a:srgbClr val="FFFFFF"/>
              </a:solidFill>
            </a:endParaRPr>
          </a:p>
          <a:p>
            <a:pPr indent="0" lvl="0" marL="0" rtl="0" algn="ctr">
              <a:spcBef>
                <a:spcPts val="0"/>
              </a:spcBef>
              <a:spcAft>
                <a:spcPts val="0"/>
              </a:spcAft>
              <a:buNone/>
            </a:pPr>
            <a:r>
              <a:rPr lang="en">
                <a:solidFill>
                  <a:srgbClr val="FFFFFF"/>
                </a:solidFill>
              </a:rPr>
              <a:t>&amp;</a:t>
            </a:r>
            <a:endParaRPr>
              <a:solidFill>
                <a:srgbClr val="FFFFFF"/>
              </a:solidFill>
            </a:endParaRPr>
          </a:p>
          <a:p>
            <a:pPr indent="0" lvl="0" marL="0" rtl="0" algn="ctr">
              <a:spcBef>
                <a:spcPts val="0"/>
              </a:spcBef>
              <a:spcAft>
                <a:spcPts val="0"/>
              </a:spcAft>
              <a:buNone/>
            </a:pPr>
            <a:r>
              <a:rPr lang="en">
                <a:solidFill>
                  <a:srgbClr val="FFFFFF"/>
                </a:solidFill>
              </a:rPr>
              <a:t>Mirian Juarez</a:t>
            </a:r>
            <a:endParaRPr>
              <a:solidFill>
                <a:srgbClr val="FFFFFF"/>
              </a:solidFill>
            </a:endParaRPr>
          </a:p>
        </p:txBody>
      </p:sp>
      <p:sp>
        <p:nvSpPr>
          <p:cNvPr id="113" name="Google Shape;113;p17"/>
          <p:cNvSpPr txBox="1"/>
          <p:nvPr/>
        </p:nvSpPr>
        <p:spPr>
          <a:xfrm>
            <a:off x="3944313" y="3896750"/>
            <a:ext cx="1351200" cy="6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Hector Ibarra </a:t>
            </a:r>
            <a:endParaRPr>
              <a:solidFill>
                <a:srgbClr val="FFFFFF"/>
              </a:solidFill>
            </a:endParaRPr>
          </a:p>
        </p:txBody>
      </p:sp>
      <p:sp>
        <p:nvSpPr>
          <p:cNvPr id="114" name="Google Shape;114;p17"/>
          <p:cNvSpPr txBox="1"/>
          <p:nvPr/>
        </p:nvSpPr>
        <p:spPr>
          <a:xfrm>
            <a:off x="6989588" y="3896750"/>
            <a:ext cx="1351200" cy="6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a:solidFill>
                  <a:srgbClr val="FFFFFF"/>
                </a:solidFill>
              </a:rPr>
              <a:t>Laura Velez-Garcia</a:t>
            </a:r>
            <a:endParaRPr>
              <a:solidFill>
                <a:srgbClr val="FFFFFF"/>
              </a:solidFill>
            </a:endParaRPr>
          </a:p>
        </p:txBody>
      </p:sp>
      <p:sp>
        <p:nvSpPr>
          <p:cNvPr id="115" name="Google Shape;115;p17"/>
          <p:cNvSpPr txBox="1"/>
          <p:nvPr/>
        </p:nvSpPr>
        <p:spPr>
          <a:xfrm>
            <a:off x="5502838" y="3896750"/>
            <a:ext cx="1351200" cy="6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Mike Foster </a:t>
            </a:r>
            <a:endParaRPr>
              <a:solidFill>
                <a:srgbClr val="FFFFFF"/>
              </a:solidFill>
            </a:endParaRPr>
          </a:p>
          <a:p>
            <a:pPr indent="0" lvl="0" marL="0" rtl="0" algn="ctr">
              <a:spcBef>
                <a:spcPts val="0"/>
              </a:spcBef>
              <a:spcAft>
                <a:spcPts val="0"/>
              </a:spcAft>
              <a:buNone/>
            </a:pPr>
            <a:r>
              <a:rPr lang="en">
                <a:solidFill>
                  <a:srgbClr val="FFFFFF"/>
                </a:solidFill>
              </a:rPr>
              <a:t>&amp;</a:t>
            </a:r>
            <a:endParaRPr>
              <a:solidFill>
                <a:srgbClr val="FFFFFF"/>
              </a:solidFill>
            </a:endParaRPr>
          </a:p>
          <a:p>
            <a:pPr indent="0" lvl="0" marL="0" rtl="0" algn="ctr">
              <a:spcBef>
                <a:spcPts val="0"/>
              </a:spcBef>
              <a:spcAft>
                <a:spcPts val="0"/>
              </a:spcAft>
              <a:buNone/>
            </a:pPr>
            <a:r>
              <a:rPr lang="en">
                <a:solidFill>
                  <a:srgbClr val="FFFFFF"/>
                </a:solidFill>
              </a:rPr>
              <a:t>Dr. Estela Andujo</a:t>
            </a:r>
            <a:r>
              <a:rPr lang="en">
                <a:solidFill>
                  <a:srgbClr val="FFFFFF"/>
                </a:solidFill>
              </a:rPr>
              <a:t> </a:t>
            </a:r>
            <a:endParaRPr>
              <a:solidFill>
                <a:srgbClr val="FFFFFF"/>
              </a:solidFill>
            </a:endParaRPr>
          </a:p>
        </p:txBody>
      </p:sp>
      <p:sp>
        <p:nvSpPr>
          <p:cNvPr id="116" name="Google Shape;116;p17"/>
          <p:cNvSpPr/>
          <p:nvPr/>
        </p:nvSpPr>
        <p:spPr>
          <a:xfrm rot="-1186287">
            <a:off x="216740" y="255192"/>
            <a:ext cx="1297488" cy="98822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B02C20"/>
                </a:solidFill>
                <a:latin typeface="Roboto"/>
                <a:ea typeface="Roboto"/>
                <a:cs typeface="Roboto"/>
                <a:sym typeface="Roboto"/>
              </a:rPr>
              <a:t>Letisia Alvarado</a:t>
            </a:r>
            <a:endParaRPr b="1" sz="1600">
              <a:solidFill>
                <a:srgbClr val="B02C20"/>
              </a:solidFill>
              <a:latin typeface="Roboto"/>
              <a:ea typeface="Roboto"/>
              <a:cs typeface="Roboto"/>
              <a:sym typeface="Roboto"/>
            </a:endParaRPr>
          </a:p>
          <a:p>
            <a:pPr indent="0" lvl="0" marL="0" rtl="0" algn="ctr">
              <a:spcBef>
                <a:spcPts val="0"/>
              </a:spcBef>
              <a:spcAft>
                <a:spcPts val="0"/>
              </a:spcAft>
              <a:buNone/>
            </a:pPr>
            <a:r>
              <a:rPr b="1" lang="en" sz="1600">
                <a:solidFill>
                  <a:srgbClr val="B02C20"/>
                </a:solidFill>
                <a:latin typeface="Roboto"/>
                <a:ea typeface="Roboto"/>
                <a:cs typeface="Roboto"/>
                <a:sym typeface="Roboto"/>
              </a:rPr>
              <a:t>Co-Chair</a:t>
            </a:r>
            <a:endParaRPr b="1" sz="1600">
              <a:solidFill>
                <a:srgbClr val="B02C20"/>
              </a:solidFill>
              <a:latin typeface="Roboto"/>
              <a:ea typeface="Roboto"/>
              <a:cs typeface="Roboto"/>
              <a:sym typeface="Roboto"/>
            </a:endParaRPr>
          </a:p>
        </p:txBody>
      </p:sp>
      <p:sp>
        <p:nvSpPr>
          <p:cNvPr id="117" name="Google Shape;117;p17"/>
          <p:cNvSpPr/>
          <p:nvPr/>
        </p:nvSpPr>
        <p:spPr>
          <a:xfrm rot="1582173">
            <a:off x="7632712" y="254544"/>
            <a:ext cx="1297508" cy="98812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B02C20"/>
                </a:solidFill>
                <a:latin typeface="Roboto"/>
                <a:ea typeface="Roboto"/>
                <a:cs typeface="Roboto"/>
                <a:sym typeface="Roboto"/>
              </a:rPr>
              <a:t>Elizabeth Ramos</a:t>
            </a:r>
            <a:endParaRPr b="1" sz="1600">
              <a:solidFill>
                <a:srgbClr val="B02C20"/>
              </a:solidFill>
              <a:latin typeface="Roboto"/>
              <a:ea typeface="Roboto"/>
              <a:cs typeface="Roboto"/>
              <a:sym typeface="Roboto"/>
            </a:endParaRPr>
          </a:p>
          <a:p>
            <a:pPr indent="0" lvl="0" marL="0" rtl="0" algn="ctr">
              <a:spcBef>
                <a:spcPts val="0"/>
              </a:spcBef>
              <a:spcAft>
                <a:spcPts val="0"/>
              </a:spcAft>
              <a:buNone/>
            </a:pPr>
            <a:r>
              <a:rPr b="1" lang="en" sz="1600">
                <a:solidFill>
                  <a:srgbClr val="B02C20"/>
                </a:solidFill>
                <a:latin typeface="Roboto"/>
                <a:ea typeface="Roboto"/>
                <a:cs typeface="Roboto"/>
                <a:sym typeface="Roboto"/>
              </a:rPr>
              <a:t>Co-Chair</a:t>
            </a:r>
            <a:endParaRPr b="1" sz="1600">
              <a:solidFill>
                <a:srgbClr val="B02C2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u="sng">
                <a:solidFill>
                  <a:srgbClr val="000000"/>
                </a:solidFill>
                <a:latin typeface="Arial Narrow"/>
                <a:ea typeface="Arial Narrow"/>
                <a:cs typeface="Arial Narrow"/>
                <a:sym typeface="Arial Narrow"/>
              </a:rPr>
              <a:t>Alumni Relations</a:t>
            </a:r>
            <a:r>
              <a:rPr lang="en" sz="2500">
                <a:solidFill>
                  <a:srgbClr val="000000"/>
                </a:solidFill>
                <a:latin typeface="Arial Narrow"/>
                <a:ea typeface="Arial Narrow"/>
                <a:cs typeface="Arial Narrow"/>
                <a:sym typeface="Arial Narrow"/>
              </a:rPr>
              <a:t> </a:t>
            </a:r>
            <a:endParaRPr sz="25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Support our Latino Alumni network and recruit new members</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Co-chairs: Sandra Salcedo and Bill Mejia</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2500">
              <a:solidFill>
                <a:srgbClr val="000000"/>
              </a:solidFill>
              <a:latin typeface="Arial Narrow"/>
              <a:ea typeface="Arial Narrow"/>
              <a:cs typeface="Arial Narrow"/>
              <a:sym typeface="Arial Narrow"/>
            </a:endParaRPr>
          </a:p>
        </p:txBody>
      </p:sp>
      <p:sp>
        <p:nvSpPr>
          <p:cNvPr id="123" name="Google Shape;123;p18"/>
          <p:cNvSpPr txBox="1"/>
          <p:nvPr>
            <p:ph idx="1" type="body"/>
          </p:nvPr>
        </p:nvSpPr>
        <p:spPr>
          <a:xfrm>
            <a:off x="311700" y="1017725"/>
            <a:ext cx="4787400" cy="2267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900">
              <a:solidFill>
                <a:srgbClr val="000000"/>
              </a:solidFill>
              <a:latin typeface="Arial Narrow"/>
              <a:ea typeface="Arial Narrow"/>
              <a:cs typeface="Arial Narrow"/>
              <a:sym typeface="Arial Narrow"/>
            </a:endParaRPr>
          </a:p>
          <a:p>
            <a:pPr indent="0" lvl="0" marL="0" rtl="0" algn="l">
              <a:lnSpc>
                <a:spcPct val="100000"/>
              </a:lnSpc>
              <a:spcBef>
                <a:spcPts val="0"/>
              </a:spcBef>
              <a:spcAft>
                <a:spcPts val="0"/>
              </a:spcAft>
              <a:buNone/>
            </a:pPr>
            <a:r>
              <a:t/>
            </a:r>
            <a:endParaRPr sz="1900">
              <a:solidFill>
                <a:srgbClr val="000000"/>
              </a:solidFill>
              <a:latin typeface="Arial Narrow"/>
              <a:ea typeface="Arial Narrow"/>
              <a:cs typeface="Arial Narrow"/>
              <a:sym typeface="Arial Narrow"/>
            </a:endParaRPr>
          </a:p>
          <a:p>
            <a:pPr indent="-349250" lvl="0" marL="457200" rtl="0" algn="l">
              <a:lnSpc>
                <a:spcPct val="100000"/>
              </a:lnSpc>
              <a:spcBef>
                <a:spcPts val="0"/>
              </a:spcBef>
              <a:spcAft>
                <a:spcPts val="0"/>
              </a:spcAft>
              <a:buClr>
                <a:srgbClr val="000000"/>
              </a:buClr>
              <a:buSzPts val="1900"/>
              <a:buFont typeface="Arial Narrow"/>
              <a:buChar char="●"/>
            </a:pPr>
            <a:r>
              <a:rPr lang="en" sz="1900">
                <a:solidFill>
                  <a:srgbClr val="000000"/>
                </a:solidFill>
                <a:latin typeface="Arial Narrow"/>
                <a:ea typeface="Arial Narrow"/>
                <a:cs typeface="Arial Narrow"/>
                <a:sym typeface="Arial Narrow"/>
              </a:rPr>
              <a:t>Alumni Panel with LSWC</a:t>
            </a:r>
            <a:endParaRPr sz="1900">
              <a:solidFill>
                <a:srgbClr val="000000"/>
              </a:solidFill>
              <a:latin typeface="Arial Narrow"/>
              <a:ea typeface="Arial Narrow"/>
              <a:cs typeface="Arial Narrow"/>
              <a:sym typeface="Arial Narrow"/>
            </a:endParaRPr>
          </a:p>
          <a:p>
            <a:pPr indent="-349250" lvl="0" marL="457200" rtl="0" algn="l">
              <a:lnSpc>
                <a:spcPct val="100000"/>
              </a:lnSpc>
              <a:spcBef>
                <a:spcPts val="0"/>
              </a:spcBef>
              <a:spcAft>
                <a:spcPts val="0"/>
              </a:spcAft>
              <a:buClr>
                <a:srgbClr val="000000"/>
              </a:buClr>
              <a:buSzPts val="1900"/>
              <a:buFont typeface="Arial Narrow"/>
              <a:buChar char="●"/>
            </a:pPr>
            <a:r>
              <a:rPr lang="en" sz="1900">
                <a:solidFill>
                  <a:srgbClr val="000000"/>
                </a:solidFill>
                <a:latin typeface="Arial Narrow"/>
                <a:ea typeface="Arial Narrow"/>
                <a:cs typeface="Arial Narrow"/>
                <a:sym typeface="Arial Narrow"/>
              </a:rPr>
              <a:t>Alumni Mixers</a:t>
            </a:r>
            <a:endParaRPr sz="1900">
              <a:solidFill>
                <a:srgbClr val="000000"/>
              </a:solidFill>
              <a:latin typeface="Arial Narrow"/>
              <a:ea typeface="Arial Narrow"/>
              <a:cs typeface="Arial Narrow"/>
              <a:sym typeface="Arial Narrow"/>
            </a:endParaRPr>
          </a:p>
          <a:p>
            <a:pPr indent="-349250" lvl="0" marL="457200" rtl="0" algn="l">
              <a:lnSpc>
                <a:spcPct val="100000"/>
              </a:lnSpc>
              <a:spcBef>
                <a:spcPts val="0"/>
              </a:spcBef>
              <a:spcAft>
                <a:spcPts val="0"/>
              </a:spcAft>
              <a:buClr>
                <a:srgbClr val="000000"/>
              </a:buClr>
              <a:buSzPts val="1900"/>
              <a:buFont typeface="Arial Narrow"/>
              <a:buChar char="●"/>
            </a:pPr>
            <a:r>
              <a:rPr lang="en" sz="1900">
                <a:solidFill>
                  <a:srgbClr val="000000"/>
                </a:solidFill>
                <a:latin typeface="Arial Narrow"/>
                <a:ea typeface="Arial Narrow"/>
                <a:cs typeface="Arial Narrow"/>
                <a:sym typeface="Arial Narrow"/>
              </a:rPr>
              <a:t>Virtual Events: COVID-19 </a:t>
            </a:r>
            <a:endParaRPr sz="1900">
              <a:solidFill>
                <a:srgbClr val="000000"/>
              </a:solidFill>
              <a:latin typeface="Arial Narrow"/>
              <a:ea typeface="Arial Narrow"/>
              <a:cs typeface="Arial Narrow"/>
              <a:sym typeface="Arial Narrow"/>
            </a:endParaRPr>
          </a:p>
          <a:p>
            <a:pPr indent="0" lvl="0" marL="457200" rtl="0" algn="l">
              <a:lnSpc>
                <a:spcPct val="100000"/>
              </a:lnSpc>
              <a:spcBef>
                <a:spcPts val="0"/>
              </a:spcBef>
              <a:spcAft>
                <a:spcPts val="0"/>
              </a:spcAft>
              <a:buNone/>
            </a:pPr>
            <a:r>
              <a:rPr lang="en" sz="1900">
                <a:solidFill>
                  <a:srgbClr val="000000"/>
                </a:solidFill>
                <a:latin typeface="Arial Narrow"/>
                <a:ea typeface="Arial Narrow"/>
                <a:cs typeface="Arial Narrow"/>
                <a:sym typeface="Arial Narrow"/>
              </a:rPr>
              <a:t>Social Workers in the </a:t>
            </a:r>
            <a:endParaRPr sz="1900">
              <a:solidFill>
                <a:srgbClr val="000000"/>
              </a:solidFill>
              <a:latin typeface="Arial Narrow"/>
              <a:ea typeface="Arial Narrow"/>
              <a:cs typeface="Arial Narrow"/>
              <a:sym typeface="Arial Narrow"/>
            </a:endParaRPr>
          </a:p>
          <a:p>
            <a:pPr indent="0" lvl="0" marL="457200" rtl="0" algn="l">
              <a:lnSpc>
                <a:spcPct val="100000"/>
              </a:lnSpc>
              <a:spcBef>
                <a:spcPts val="0"/>
              </a:spcBef>
              <a:spcAft>
                <a:spcPts val="0"/>
              </a:spcAft>
              <a:buNone/>
            </a:pPr>
            <a:r>
              <a:rPr lang="en" sz="1900">
                <a:solidFill>
                  <a:srgbClr val="000000"/>
                </a:solidFill>
                <a:latin typeface="Arial Narrow"/>
                <a:ea typeface="Arial Narrow"/>
                <a:cs typeface="Arial Narrow"/>
                <a:sym typeface="Arial Narrow"/>
              </a:rPr>
              <a:t>Front Lines</a:t>
            </a:r>
            <a:endParaRPr sz="1900">
              <a:solidFill>
                <a:srgbClr val="000000"/>
              </a:solidFill>
              <a:latin typeface="Arial Narrow"/>
              <a:ea typeface="Arial Narrow"/>
              <a:cs typeface="Arial Narrow"/>
              <a:sym typeface="Arial Narrow"/>
            </a:endParaRPr>
          </a:p>
        </p:txBody>
      </p:sp>
      <p:pic>
        <p:nvPicPr>
          <p:cNvPr id="124" name="Google Shape;124;p18"/>
          <p:cNvPicPr preferRelativeResize="0"/>
          <p:nvPr/>
        </p:nvPicPr>
        <p:blipFill>
          <a:blip r:embed="rId3">
            <a:alphaModFix/>
          </a:blip>
          <a:stretch>
            <a:fillRect/>
          </a:stretch>
        </p:blipFill>
        <p:spPr>
          <a:xfrm>
            <a:off x="7202250" y="1228400"/>
            <a:ext cx="1630044" cy="3351726"/>
          </a:xfrm>
          <a:prstGeom prst="rect">
            <a:avLst/>
          </a:prstGeom>
          <a:noFill/>
          <a:ln>
            <a:noFill/>
          </a:ln>
        </p:spPr>
      </p:pic>
      <p:pic>
        <p:nvPicPr>
          <p:cNvPr id="125" name="Google Shape;125;p18"/>
          <p:cNvPicPr preferRelativeResize="0"/>
          <p:nvPr/>
        </p:nvPicPr>
        <p:blipFill>
          <a:blip r:embed="rId4">
            <a:alphaModFix/>
          </a:blip>
          <a:stretch>
            <a:fillRect/>
          </a:stretch>
        </p:blipFill>
        <p:spPr>
          <a:xfrm>
            <a:off x="3239325" y="1881825"/>
            <a:ext cx="3517476" cy="2698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rgbClr val="000000"/>
                </a:solidFill>
                <a:latin typeface="Calibri"/>
                <a:ea typeface="Calibri"/>
                <a:cs typeface="Calibri"/>
                <a:sym typeface="Calibri"/>
              </a:rPr>
              <a:t>C</a:t>
            </a:r>
            <a:r>
              <a:rPr lang="en" sz="2500" u="sng">
                <a:solidFill>
                  <a:srgbClr val="000000"/>
                </a:solidFill>
                <a:latin typeface="Arial Narrow"/>
                <a:ea typeface="Arial Narrow"/>
                <a:cs typeface="Arial Narrow"/>
                <a:sym typeface="Arial Narrow"/>
              </a:rPr>
              <a:t>ommunity Engagement</a:t>
            </a:r>
            <a:endParaRPr sz="2500" u="sng">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Advocate for the Latino Community and build relationships with community agencies.</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Co-Chairs: Stephen Ceasar &amp; </a:t>
            </a:r>
            <a:r>
              <a:rPr lang="en" sz="1900">
                <a:solidFill>
                  <a:srgbClr val="000000"/>
                </a:solidFill>
                <a:latin typeface="Arial Narrow"/>
                <a:ea typeface="Arial Narrow"/>
                <a:cs typeface="Arial Narrow"/>
                <a:sym typeface="Arial Narrow"/>
              </a:rPr>
              <a:t>Mirian Juarez</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 sz="2500" u="sng">
                <a:solidFill>
                  <a:srgbClr val="000000"/>
                </a:solidFill>
                <a:latin typeface="Arial Narrow"/>
                <a:ea typeface="Arial Narrow"/>
                <a:cs typeface="Arial Narrow"/>
                <a:sym typeface="Arial Narrow"/>
              </a:rPr>
              <a:t> </a:t>
            </a:r>
            <a:endParaRPr sz="3900" u="sng"/>
          </a:p>
        </p:txBody>
      </p:sp>
      <p:sp>
        <p:nvSpPr>
          <p:cNvPr id="131" name="Google Shape;131;p19"/>
          <p:cNvSpPr txBox="1"/>
          <p:nvPr>
            <p:ph idx="1" type="body"/>
          </p:nvPr>
        </p:nvSpPr>
        <p:spPr>
          <a:xfrm>
            <a:off x="148975" y="966350"/>
            <a:ext cx="6353100" cy="656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900">
              <a:solidFill>
                <a:srgbClr val="000000"/>
              </a:solidFill>
              <a:latin typeface="Arial Narrow"/>
              <a:ea typeface="Arial Narrow"/>
              <a:cs typeface="Arial Narrow"/>
              <a:sym typeface="Arial Narrow"/>
            </a:endParaRPr>
          </a:p>
          <a:p>
            <a:pPr indent="0" lvl="0" marL="0" rtl="0" algn="l">
              <a:lnSpc>
                <a:spcPct val="100000"/>
              </a:lnSpc>
              <a:spcBef>
                <a:spcPts val="0"/>
              </a:spcBef>
              <a:spcAft>
                <a:spcPts val="0"/>
              </a:spcAft>
              <a:buNone/>
            </a:pPr>
            <a:r>
              <a:t/>
            </a:r>
            <a:endParaRPr sz="1900">
              <a:solidFill>
                <a:srgbClr val="000000"/>
              </a:solidFill>
              <a:latin typeface="Arial Narrow"/>
              <a:ea typeface="Arial Narrow"/>
              <a:cs typeface="Arial Narrow"/>
              <a:sym typeface="Arial Narrow"/>
            </a:endParaRPr>
          </a:p>
          <a:p>
            <a:pPr indent="-349250" lvl="0" marL="457200" rtl="0" algn="l">
              <a:lnSpc>
                <a:spcPct val="100000"/>
              </a:lnSpc>
              <a:spcBef>
                <a:spcPts val="0"/>
              </a:spcBef>
              <a:spcAft>
                <a:spcPts val="0"/>
              </a:spcAft>
              <a:buClr>
                <a:srgbClr val="000000"/>
              </a:buClr>
              <a:buSzPts val="1900"/>
              <a:buFont typeface="Arial Narrow"/>
              <a:buChar char="●"/>
            </a:pPr>
            <a:r>
              <a:rPr lang="en" sz="1900">
                <a:solidFill>
                  <a:srgbClr val="000000"/>
                </a:solidFill>
                <a:latin typeface="Arial Narrow"/>
                <a:ea typeface="Arial Narrow"/>
                <a:cs typeface="Arial Narrow"/>
                <a:sym typeface="Arial Narrow"/>
              </a:rPr>
              <a:t>Anti-Racism Social Work Guide</a:t>
            </a:r>
            <a:endParaRPr sz="1900">
              <a:solidFill>
                <a:srgbClr val="000000"/>
              </a:solidFill>
              <a:latin typeface="Arial Narrow"/>
              <a:ea typeface="Arial Narrow"/>
              <a:cs typeface="Arial Narrow"/>
              <a:sym typeface="Arial Narrow"/>
            </a:endParaRPr>
          </a:p>
          <a:p>
            <a:pPr indent="-349250" lvl="0" marL="457200" rtl="0" algn="l">
              <a:lnSpc>
                <a:spcPct val="100000"/>
              </a:lnSpc>
              <a:spcBef>
                <a:spcPts val="0"/>
              </a:spcBef>
              <a:spcAft>
                <a:spcPts val="0"/>
              </a:spcAft>
              <a:buClr>
                <a:srgbClr val="000000"/>
              </a:buClr>
              <a:buSzPts val="1900"/>
              <a:buFont typeface="Arial Narrow"/>
              <a:buChar char="●"/>
            </a:pPr>
            <a:r>
              <a:rPr lang="en" sz="1900">
                <a:solidFill>
                  <a:srgbClr val="000000"/>
                </a:solidFill>
                <a:latin typeface="Arial Narrow"/>
                <a:ea typeface="Arial Narrow"/>
                <a:cs typeface="Arial Narrow"/>
                <a:sym typeface="Arial Narrow"/>
              </a:rPr>
              <a:t>Diversity Course Redesign Ad Hoc Committee </a:t>
            </a:r>
            <a:endParaRPr sz="1900">
              <a:solidFill>
                <a:srgbClr val="000000"/>
              </a:solidFill>
              <a:latin typeface="Arial Narrow"/>
              <a:ea typeface="Arial Narrow"/>
              <a:cs typeface="Arial Narrow"/>
              <a:sym typeface="Arial Narrow"/>
            </a:endParaRPr>
          </a:p>
        </p:txBody>
      </p:sp>
      <p:pic>
        <p:nvPicPr>
          <p:cNvPr id="132" name="Google Shape;132;p19"/>
          <p:cNvPicPr preferRelativeResize="0"/>
          <p:nvPr/>
        </p:nvPicPr>
        <p:blipFill>
          <a:blip r:embed="rId3">
            <a:alphaModFix/>
          </a:blip>
          <a:stretch>
            <a:fillRect/>
          </a:stretch>
        </p:blipFill>
        <p:spPr>
          <a:xfrm>
            <a:off x="4777225" y="1387550"/>
            <a:ext cx="4486275" cy="3463275"/>
          </a:xfrm>
          <a:prstGeom prst="rect">
            <a:avLst/>
          </a:prstGeom>
          <a:noFill/>
          <a:ln>
            <a:noFill/>
          </a:ln>
        </p:spPr>
      </p:pic>
      <p:pic>
        <p:nvPicPr>
          <p:cNvPr id="133" name="Google Shape;133;p19"/>
          <p:cNvPicPr preferRelativeResize="0"/>
          <p:nvPr/>
        </p:nvPicPr>
        <p:blipFill>
          <a:blip r:embed="rId4">
            <a:alphaModFix/>
          </a:blip>
          <a:stretch>
            <a:fillRect/>
          </a:stretch>
        </p:blipFill>
        <p:spPr>
          <a:xfrm>
            <a:off x="225625" y="2359226"/>
            <a:ext cx="4822451" cy="26634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u="sng">
                <a:solidFill>
                  <a:srgbClr val="000000"/>
                </a:solidFill>
                <a:latin typeface="Arial Narrow"/>
                <a:ea typeface="Arial Narrow"/>
                <a:cs typeface="Arial Narrow"/>
                <a:sym typeface="Arial Narrow"/>
              </a:rPr>
              <a:t>Student and Family Engagement</a:t>
            </a:r>
            <a:endParaRPr sz="2500" u="sng">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Support current MSW Latino students and their families</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b="0" lang="en" sz="1900">
                <a:solidFill>
                  <a:srgbClr val="000000"/>
                </a:solidFill>
                <a:latin typeface="Arial Narrow"/>
                <a:ea typeface="Arial Narrow"/>
                <a:cs typeface="Arial Narrow"/>
                <a:sym typeface="Arial Narrow"/>
              </a:rPr>
              <a:t>Co-Chair: Hector Ibarra</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2500" u="sng">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2500">
              <a:solidFill>
                <a:srgbClr val="000000"/>
              </a:solidFill>
              <a:latin typeface="Arial Narrow"/>
              <a:ea typeface="Arial Narrow"/>
              <a:cs typeface="Arial Narrow"/>
              <a:sym typeface="Arial Narrow"/>
            </a:endParaRPr>
          </a:p>
        </p:txBody>
      </p:sp>
      <p:sp>
        <p:nvSpPr>
          <p:cNvPr id="139" name="Google Shape;139;p20"/>
          <p:cNvSpPr txBox="1"/>
          <p:nvPr>
            <p:ph idx="1" type="body"/>
          </p:nvPr>
        </p:nvSpPr>
        <p:spPr>
          <a:xfrm>
            <a:off x="311700" y="1647975"/>
            <a:ext cx="4274400" cy="22611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rgbClr val="000000"/>
              </a:buClr>
              <a:buSzPts val="1900"/>
              <a:buFont typeface="Arial Narrow"/>
              <a:buChar char="●"/>
            </a:pPr>
            <a:r>
              <a:rPr lang="en" sz="1900">
                <a:solidFill>
                  <a:srgbClr val="000000"/>
                </a:solidFill>
                <a:latin typeface="Arial Narrow"/>
                <a:ea typeface="Arial Narrow"/>
                <a:cs typeface="Arial Narrow"/>
                <a:sym typeface="Arial Narrow"/>
              </a:rPr>
              <a:t>Annual Latino Family Orientation</a:t>
            </a:r>
            <a:endParaRPr sz="1900">
              <a:solidFill>
                <a:srgbClr val="000000"/>
              </a:solidFill>
              <a:latin typeface="Arial Narrow"/>
              <a:ea typeface="Arial Narrow"/>
              <a:cs typeface="Arial Narrow"/>
              <a:sym typeface="Arial Narrow"/>
            </a:endParaRPr>
          </a:p>
          <a:p>
            <a:pPr indent="-349250" lvl="0" marL="457200" rtl="0" algn="l">
              <a:lnSpc>
                <a:spcPct val="100000"/>
              </a:lnSpc>
              <a:spcBef>
                <a:spcPts val="0"/>
              </a:spcBef>
              <a:spcAft>
                <a:spcPts val="0"/>
              </a:spcAft>
              <a:buClr>
                <a:srgbClr val="000000"/>
              </a:buClr>
              <a:buSzPts val="1900"/>
              <a:buFont typeface="Arial Narrow"/>
              <a:buChar char="●"/>
            </a:pPr>
            <a:r>
              <a:rPr lang="en" sz="1900">
                <a:solidFill>
                  <a:srgbClr val="000000"/>
                </a:solidFill>
                <a:latin typeface="Arial Narrow"/>
                <a:ea typeface="Arial Narrow"/>
                <a:cs typeface="Arial Narrow"/>
                <a:sym typeface="Arial Narrow"/>
              </a:rPr>
              <a:t>Support Latinx SOWK Caucus</a:t>
            </a:r>
            <a:endParaRPr sz="1900">
              <a:solidFill>
                <a:srgbClr val="000000"/>
              </a:solidFill>
              <a:latin typeface="Arial Narrow"/>
              <a:ea typeface="Arial Narrow"/>
              <a:cs typeface="Arial Narrow"/>
              <a:sym typeface="Arial Narrow"/>
            </a:endParaRPr>
          </a:p>
          <a:p>
            <a:pPr indent="0" lvl="0" marL="914400" rtl="0" algn="l">
              <a:lnSpc>
                <a:spcPct val="100000"/>
              </a:lnSpc>
              <a:spcBef>
                <a:spcPts val="0"/>
              </a:spcBef>
              <a:spcAft>
                <a:spcPts val="0"/>
              </a:spcAft>
              <a:buNone/>
            </a:pPr>
            <a:r>
              <a:rPr lang="en" sz="1900">
                <a:solidFill>
                  <a:srgbClr val="000000"/>
                </a:solidFill>
                <a:latin typeface="Arial Narrow"/>
                <a:ea typeface="Arial Narrow"/>
                <a:cs typeface="Arial Narrow"/>
                <a:sym typeface="Arial Narrow"/>
              </a:rPr>
              <a:t> </a:t>
            </a:r>
            <a:endParaRPr sz="1900"/>
          </a:p>
        </p:txBody>
      </p:sp>
      <p:pic>
        <p:nvPicPr>
          <p:cNvPr id="140" name="Google Shape;140;p20"/>
          <p:cNvPicPr preferRelativeResize="0"/>
          <p:nvPr/>
        </p:nvPicPr>
        <p:blipFill>
          <a:blip r:embed="rId3">
            <a:alphaModFix/>
          </a:blip>
          <a:stretch>
            <a:fillRect/>
          </a:stretch>
        </p:blipFill>
        <p:spPr>
          <a:xfrm>
            <a:off x="4505875" y="1471913"/>
            <a:ext cx="4253102" cy="2842420"/>
          </a:xfrm>
          <a:prstGeom prst="rect">
            <a:avLst/>
          </a:prstGeom>
          <a:noFill/>
          <a:ln>
            <a:noFill/>
          </a:ln>
        </p:spPr>
      </p:pic>
      <p:pic>
        <p:nvPicPr>
          <p:cNvPr id="141" name="Google Shape;141;p20"/>
          <p:cNvPicPr preferRelativeResize="0"/>
          <p:nvPr/>
        </p:nvPicPr>
        <p:blipFill>
          <a:blip r:embed="rId4">
            <a:alphaModFix/>
          </a:blip>
          <a:stretch>
            <a:fillRect/>
          </a:stretch>
        </p:blipFill>
        <p:spPr>
          <a:xfrm>
            <a:off x="378100" y="2673700"/>
            <a:ext cx="3840773" cy="2160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1"/>
          <p:cNvSpPr txBox="1"/>
          <p:nvPr>
            <p:ph type="title"/>
          </p:nvPr>
        </p:nvSpPr>
        <p:spPr>
          <a:xfrm>
            <a:off x="361000" y="591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u="sng">
                <a:solidFill>
                  <a:srgbClr val="000000"/>
                </a:solidFill>
                <a:latin typeface="Arial Narrow"/>
                <a:ea typeface="Arial Narrow"/>
                <a:cs typeface="Arial Narrow"/>
                <a:sym typeface="Arial Narrow"/>
              </a:rPr>
              <a:t>USC </a:t>
            </a:r>
            <a:r>
              <a:rPr lang="en" sz="2500" u="sng">
                <a:solidFill>
                  <a:srgbClr val="000000"/>
                </a:solidFill>
                <a:highlight>
                  <a:srgbClr val="FFFFFF"/>
                </a:highlight>
                <a:latin typeface="Arial Narrow"/>
                <a:ea typeface="Arial Narrow"/>
                <a:cs typeface="Arial Narrow"/>
                <a:sym typeface="Arial Narrow"/>
              </a:rPr>
              <a:t>Suzanne Dworak-Peck </a:t>
            </a:r>
            <a:r>
              <a:rPr lang="en" sz="2500" u="sng">
                <a:solidFill>
                  <a:srgbClr val="000000"/>
                </a:solidFill>
                <a:latin typeface="Arial Narrow"/>
                <a:ea typeface="Arial Narrow"/>
                <a:cs typeface="Arial Narrow"/>
                <a:sym typeface="Arial Narrow"/>
              </a:rPr>
              <a:t>School of Social Work Engagement</a:t>
            </a:r>
            <a:endParaRPr sz="2500" u="sng">
              <a:solidFill>
                <a:srgbClr val="000000"/>
              </a:solidFill>
              <a:latin typeface="Arial Narrow"/>
              <a:ea typeface="Arial Narrow"/>
              <a:cs typeface="Arial Narrow"/>
              <a:sym typeface="Arial Narrow"/>
            </a:endParaRPr>
          </a:p>
          <a:p>
            <a:pPr indent="-349250" lvl="0" marL="457200" rtl="0" algn="l">
              <a:spcBef>
                <a:spcPts val="0"/>
              </a:spcBef>
              <a:spcAft>
                <a:spcPts val="0"/>
              </a:spcAft>
              <a:buClr>
                <a:srgbClr val="000000"/>
              </a:buClr>
              <a:buSzPts val="1900"/>
              <a:buFont typeface="Arial Narrow"/>
              <a:buChar char="●"/>
            </a:pPr>
            <a:r>
              <a:rPr b="0" lang="en" sz="1900">
                <a:solidFill>
                  <a:srgbClr val="000000"/>
                </a:solidFill>
                <a:latin typeface="Arial Narrow"/>
                <a:ea typeface="Arial Narrow"/>
                <a:cs typeface="Arial Narrow"/>
                <a:sym typeface="Arial Narrow"/>
              </a:rPr>
              <a:t>Develop a working relationship with Latino Faculty and School Leadership</a:t>
            </a:r>
            <a:endParaRPr b="0" sz="1900">
              <a:solidFill>
                <a:srgbClr val="000000"/>
              </a:solidFill>
              <a:latin typeface="Arial Narrow"/>
              <a:ea typeface="Arial Narrow"/>
              <a:cs typeface="Arial Narrow"/>
              <a:sym typeface="Arial Narrow"/>
            </a:endParaRPr>
          </a:p>
          <a:p>
            <a:pPr indent="-349250" lvl="0" marL="457200" rtl="0" algn="l">
              <a:spcBef>
                <a:spcPts val="0"/>
              </a:spcBef>
              <a:spcAft>
                <a:spcPts val="0"/>
              </a:spcAft>
              <a:buClr>
                <a:srgbClr val="000000"/>
              </a:buClr>
              <a:buSzPts val="1900"/>
              <a:buFont typeface="Arial Narrow"/>
              <a:buChar char="●"/>
            </a:pPr>
            <a:r>
              <a:rPr b="0" lang="en" sz="1900">
                <a:solidFill>
                  <a:srgbClr val="000000"/>
                </a:solidFill>
                <a:latin typeface="Arial Narrow"/>
                <a:ea typeface="Arial Narrow"/>
                <a:cs typeface="Arial Narrow"/>
                <a:sym typeface="Arial Narrow"/>
              </a:rPr>
              <a:t>Co-chairs: Mike Foster and Estela Andujo</a:t>
            </a:r>
            <a:endParaRPr b="0" sz="19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b="0" sz="1900">
              <a:solidFill>
                <a:srgbClr val="000000"/>
              </a:solidFill>
              <a:latin typeface="Arial Narrow"/>
              <a:ea typeface="Arial Narrow"/>
              <a:cs typeface="Arial Narrow"/>
              <a:sym typeface="Arial Narrow"/>
            </a:endParaRPr>
          </a:p>
        </p:txBody>
      </p:sp>
      <p:sp>
        <p:nvSpPr>
          <p:cNvPr id="147" name="Google Shape;147;p21"/>
          <p:cNvSpPr txBox="1"/>
          <p:nvPr>
            <p:ph idx="1" type="body"/>
          </p:nvPr>
        </p:nvSpPr>
        <p:spPr>
          <a:xfrm>
            <a:off x="727650" y="2627175"/>
            <a:ext cx="7688700" cy="226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900">
              <a:solidFill>
                <a:srgbClr val="000000"/>
              </a:solidFill>
              <a:latin typeface="Arial Narrow"/>
              <a:ea typeface="Arial Narrow"/>
              <a:cs typeface="Arial Narrow"/>
              <a:sym typeface="Arial Narrow"/>
            </a:endParaRPr>
          </a:p>
          <a:p>
            <a:pPr indent="0" lvl="0" marL="0" rtl="0" algn="l">
              <a:lnSpc>
                <a:spcPct val="100000"/>
              </a:lnSpc>
              <a:spcBef>
                <a:spcPts val="0"/>
              </a:spcBef>
              <a:spcAft>
                <a:spcPts val="0"/>
              </a:spcAft>
              <a:buNone/>
            </a:pPr>
            <a:r>
              <a:t/>
            </a:r>
            <a:endParaRPr sz="1900">
              <a:solidFill>
                <a:srgbClr val="000000"/>
              </a:solidFill>
              <a:latin typeface="Arial Narrow"/>
              <a:ea typeface="Arial Narrow"/>
              <a:cs typeface="Arial Narrow"/>
              <a:sym typeface="Arial Narrow"/>
            </a:endParaRPr>
          </a:p>
          <a:p>
            <a:pPr indent="0" lvl="0" marL="0" rtl="0" algn="l">
              <a:lnSpc>
                <a:spcPct val="100000"/>
              </a:lnSpc>
              <a:spcBef>
                <a:spcPts val="0"/>
              </a:spcBef>
              <a:spcAft>
                <a:spcPts val="0"/>
              </a:spcAft>
              <a:buNone/>
            </a:pPr>
            <a:r>
              <a:rPr lang="en" sz="1900">
                <a:solidFill>
                  <a:srgbClr val="000000"/>
                </a:solidFill>
                <a:latin typeface="Arial Narrow"/>
                <a:ea typeface="Arial Narrow"/>
                <a:cs typeface="Arial Narrow"/>
                <a:sym typeface="Arial Narrow"/>
              </a:rPr>
              <a:t> </a:t>
            </a:r>
            <a:endParaRPr sz="1900"/>
          </a:p>
          <a:p>
            <a:pPr indent="0" lvl="0" marL="0" rtl="0" algn="l">
              <a:lnSpc>
                <a:spcPct val="100000"/>
              </a:lnSpc>
              <a:spcBef>
                <a:spcPts val="0"/>
              </a:spcBef>
              <a:spcAft>
                <a:spcPts val="0"/>
              </a:spcAft>
              <a:buNone/>
            </a:pPr>
            <a:r>
              <a:t/>
            </a:r>
            <a:endParaRPr sz="1900"/>
          </a:p>
        </p:txBody>
      </p:sp>
      <p:pic>
        <p:nvPicPr>
          <p:cNvPr id="148" name="Google Shape;148;p21"/>
          <p:cNvPicPr preferRelativeResize="0"/>
          <p:nvPr/>
        </p:nvPicPr>
        <p:blipFill>
          <a:blip r:embed="rId3">
            <a:alphaModFix/>
          </a:blip>
          <a:stretch>
            <a:fillRect/>
          </a:stretch>
        </p:blipFill>
        <p:spPr>
          <a:xfrm>
            <a:off x="6262875" y="1476750"/>
            <a:ext cx="2417149" cy="3411523"/>
          </a:xfrm>
          <a:prstGeom prst="rect">
            <a:avLst/>
          </a:prstGeom>
          <a:noFill/>
          <a:ln>
            <a:noFill/>
          </a:ln>
        </p:spPr>
      </p:pic>
      <p:pic>
        <p:nvPicPr>
          <p:cNvPr id="149" name="Google Shape;149;p21"/>
          <p:cNvPicPr preferRelativeResize="0"/>
          <p:nvPr/>
        </p:nvPicPr>
        <p:blipFill>
          <a:blip r:embed="rId4">
            <a:alphaModFix/>
          </a:blip>
          <a:stretch>
            <a:fillRect/>
          </a:stretch>
        </p:blipFill>
        <p:spPr>
          <a:xfrm>
            <a:off x="1368000" y="2135125"/>
            <a:ext cx="3832525" cy="2870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