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6" r:id="rId3"/>
    <p:sldId id="267" r:id="rId4"/>
    <p:sldId id="296" r:id="rId5"/>
    <p:sldId id="288" r:id="rId6"/>
    <p:sldId id="271" r:id="rId7"/>
    <p:sldId id="295" r:id="rId8"/>
    <p:sldId id="287" r:id="rId9"/>
    <p:sldId id="289" r:id="rId10"/>
    <p:sldId id="290" r:id="rId11"/>
    <p:sldId id="291" r:id="rId12"/>
    <p:sldId id="292" r:id="rId13"/>
    <p:sldId id="293" r:id="rId14"/>
    <p:sldId id="277" r:id="rId15"/>
    <p:sldId id="302" r:id="rId16"/>
    <p:sldId id="297" r:id="rId17"/>
    <p:sldId id="298" r:id="rId18"/>
    <p:sldId id="299" r:id="rId19"/>
    <p:sldId id="300" r:id="rId20"/>
    <p:sldId id="30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C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smtClean="0"/>
              <a:t>Click to edit Master title style</a:t>
            </a:r>
            <a:endParaRPr lang="en-US" altLang="zh-CN" noProof="0" smtClean="0"/>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smtClean="0"/>
              <a:t>Click to edit Master subtitle style</a:t>
            </a:r>
            <a:endParaRPr lang="en-US" altLang="zh-CN" noProof="0" smtClean="0"/>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61BEF0D-F0BB-DE4B-95CE-6DB70DBA9567}" type="datetimeFigureOut">
              <a:rPr lang="en-US" dirty="0"/>
            </a:fld>
            <a:endParaRPr lang="en-US" dirty="0"/>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dirty="0"/>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D57F1E4F-1CFF-5643-939E-217C01CDF565}" type="slidenum">
              <a:rPr lang="en-US" dirty="0"/>
            </a:fld>
            <a:endParaRPr 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p>
            <a:endParaRPr lang="en-US" dirty="0"/>
          </a:p>
        </p:txBody>
      </p:sp>
      <p:sp>
        <p:nvSpPr>
          <p:cNvPr id="6" name="Slide Number Placeholder 5"/>
          <p:cNvSpPr>
            <a:spLocks noGrp="1"/>
          </p:cNvSpPr>
          <p:nvPr>
            <p:ph type="sldNum" sz="quarter" idx="12"/>
          </p:nvPr>
        </p:nvSpPr>
        <p:spPr/>
        <p:txBody>
          <a:bodyPr/>
          <a:p>
            <a:fld id="{D57F1E4F-1CFF-5643-939E-217C01CDF565}" type="slidenum">
              <a:rPr lang="en-US" dirty="0"/>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p>
            <a:endParaRPr lang="en-US" dirty="0"/>
          </a:p>
        </p:txBody>
      </p:sp>
      <p:sp>
        <p:nvSpPr>
          <p:cNvPr id="6" name="Slide Number Placeholder 5"/>
          <p:cNvSpPr>
            <a:spLocks noGrp="1"/>
          </p:cNvSpPr>
          <p:nvPr>
            <p:ph type="sldNum" sz="quarter" idx="12"/>
          </p:nvPr>
        </p:nvSpPr>
        <p:spPr/>
        <p:txBody>
          <a:bodyPr/>
          <a:p>
            <a:fld id="{D57F1E4F-1CFF-5643-939E-217C01CDF565}" type="slidenum">
              <a:rPr lang="en-US" dirty="0"/>
            </a:fld>
            <a:endParaRPr lang="en-US" dirty="0"/>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p>
            <a:endParaRPr lang="en-US" dirty="0"/>
          </a:p>
        </p:txBody>
      </p:sp>
      <p:sp>
        <p:nvSpPr>
          <p:cNvPr id="6" name="Slide Number Placeholder 5"/>
          <p:cNvSpPr>
            <a:spLocks noGrp="1"/>
          </p:cNvSpPr>
          <p:nvPr>
            <p:ph type="sldNum" sz="quarter" idx="12"/>
          </p:nvPr>
        </p:nvSpPr>
        <p:spPr/>
        <p:txBody>
          <a:bodyPr/>
          <a:p>
            <a:fld id="{D57F1E4F-1CFF-5643-939E-217C01CDF565}" type="slidenum">
              <a:rPr lang="en-US" dirty="0"/>
            </a:fld>
            <a:endParaRPr 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p>
            <a:endParaRPr lang="en-US" dirty="0"/>
          </a:p>
        </p:txBody>
      </p:sp>
      <p:sp>
        <p:nvSpPr>
          <p:cNvPr id="6" name="Slide Number Placeholder 5"/>
          <p:cNvSpPr>
            <a:spLocks noGrp="1"/>
          </p:cNvSpPr>
          <p:nvPr>
            <p:ph type="sldNum" sz="quarter" idx="12"/>
          </p:nvPr>
        </p:nvSpPr>
        <p:spPr/>
        <p:txBody>
          <a:bodyPr/>
          <a:p>
            <a:fld id="{D57F1E4F-1CFF-5643-939E-217C01CDF565}" type="slidenum">
              <a:rPr lang="en-US" dirty="0"/>
            </a:fld>
            <a:endParaRPr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p>
            <a:endParaRPr lang="en-US" dirty="0"/>
          </a:p>
        </p:txBody>
      </p:sp>
      <p:sp>
        <p:nvSpPr>
          <p:cNvPr id="7" name="Slide Number Placeholder 6"/>
          <p:cNvSpPr>
            <a:spLocks noGrp="1"/>
          </p:cNvSpPr>
          <p:nvPr>
            <p:ph type="sldNum" sz="quarter" idx="12"/>
          </p:nvPr>
        </p:nvSpPr>
        <p:spPr/>
        <p:txBody>
          <a:bodyPr/>
          <a:p>
            <a:fld id="{D57F1E4F-1CFF-5643-939E-217C01CDF565}" type="slidenum">
              <a:rPr lang="en-US" dirty="0"/>
            </a:fld>
            <a:endParaRPr 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fld id="{B61BEF0D-F0BB-DE4B-95CE-6DB70DBA9567}" type="datetimeFigureOut">
              <a:rPr lang="en-US" dirty="0"/>
            </a:fld>
            <a:endParaRPr lang="en-US" dirty="0"/>
          </a:p>
        </p:txBody>
      </p:sp>
      <p:sp>
        <p:nvSpPr>
          <p:cNvPr id="8" name="Footer Placeholder 7"/>
          <p:cNvSpPr>
            <a:spLocks noGrp="1"/>
          </p:cNvSpPr>
          <p:nvPr>
            <p:ph type="ftr" sz="quarter" idx="11"/>
          </p:nvPr>
        </p:nvSpPr>
        <p:spPr/>
        <p:txBody>
          <a:bodyPr/>
          <a:p>
            <a:endParaRPr lang="en-US" dirty="0"/>
          </a:p>
        </p:txBody>
      </p:sp>
      <p:sp>
        <p:nvSpPr>
          <p:cNvPr id="9" name="Slide Number Placeholder 8"/>
          <p:cNvSpPr>
            <a:spLocks noGrp="1"/>
          </p:cNvSpPr>
          <p:nvPr>
            <p:ph type="sldNum" sz="quarter" idx="12"/>
          </p:nvPr>
        </p:nvSpPr>
        <p:spPr/>
        <p:txBody>
          <a:bodyPr/>
          <a:p>
            <a:fld id="{D57F1E4F-1CFF-5643-939E-217C01CDF565}" type="slidenum">
              <a:rPr lang="en-US" dirty="0"/>
            </a:fld>
            <a:endParaRPr lang="en-US" dirty="0"/>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fld id="{B61BEF0D-F0BB-DE4B-95CE-6DB70DBA9567}" type="datetimeFigureOut">
              <a:rPr lang="en-US" dirty="0"/>
            </a:fld>
            <a:endParaRPr lang="en-US" dirty="0"/>
          </a:p>
        </p:txBody>
      </p:sp>
      <p:sp>
        <p:nvSpPr>
          <p:cNvPr id="4" name="Footer Placeholder 3"/>
          <p:cNvSpPr>
            <a:spLocks noGrp="1"/>
          </p:cNvSpPr>
          <p:nvPr>
            <p:ph type="ftr" sz="quarter" idx="11"/>
          </p:nvPr>
        </p:nvSpPr>
        <p:spPr/>
        <p:txBody>
          <a:bodyPr/>
          <a:p>
            <a:endParaRPr lang="en-US" dirty="0"/>
          </a:p>
        </p:txBody>
      </p:sp>
      <p:sp>
        <p:nvSpPr>
          <p:cNvPr id="5" name="Slide Number Placeholder 4"/>
          <p:cNvSpPr>
            <a:spLocks noGrp="1"/>
          </p:cNvSpPr>
          <p:nvPr>
            <p:ph type="sldNum" sz="quarter" idx="12"/>
          </p:nvPr>
        </p:nvSpPr>
        <p:spPr/>
        <p:txBody>
          <a:bodyPr/>
          <a:p>
            <a:fld id="{D57F1E4F-1CFF-5643-939E-217C01CDF565}" type="slidenum">
              <a:rPr lang="en-US" dirty="0"/>
            </a:fld>
            <a:endParaRPr 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fld id="{B61BEF0D-F0BB-DE4B-95CE-6DB70DBA9567}" type="datetimeFigureOut">
              <a:rPr lang="en-US" dirty="0"/>
            </a:fld>
            <a:endParaRPr lang="en-US" dirty="0"/>
          </a:p>
        </p:txBody>
      </p:sp>
      <p:sp>
        <p:nvSpPr>
          <p:cNvPr id="3" name="Footer Placeholder 2"/>
          <p:cNvSpPr>
            <a:spLocks noGrp="1"/>
          </p:cNvSpPr>
          <p:nvPr>
            <p:ph type="ftr" sz="quarter" idx="11"/>
          </p:nvPr>
        </p:nvSpPr>
        <p:spPr/>
        <p:txBody>
          <a:bodyPr/>
          <a:p>
            <a:endParaRPr lang="en-US" dirty="0"/>
          </a:p>
        </p:txBody>
      </p:sp>
      <p:sp>
        <p:nvSpPr>
          <p:cNvPr id="4" name="Slide Number Placeholder 3"/>
          <p:cNvSpPr>
            <a:spLocks noGrp="1"/>
          </p:cNvSpPr>
          <p:nvPr>
            <p:ph type="sldNum" sz="quarter" idx="12"/>
          </p:nvPr>
        </p:nvSpPr>
        <p:spPr/>
        <p:txBody>
          <a:bodyPr/>
          <a:p>
            <a:fld id="{D57F1E4F-1CFF-5643-939E-217C01CDF565}" type="slidenum">
              <a:rPr lang="en-US" dirty="0"/>
            </a:fld>
            <a:endParaRPr lang="en-US"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p>
            <a:endParaRPr lang="en-US" dirty="0"/>
          </a:p>
        </p:txBody>
      </p:sp>
      <p:sp>
        <p:nvSpPr>
          <p:cNvPr id="7" name="Slide Number Placeholder 6"/>
          <p:cNvSpPr>
            <a:spLocks noGrp="1"/>
          </p:cNvSpPr>
          <p:nvPr>
            <p:ph type="sldNum" sz="quarter" idx="12"/>
          </p:nvPr>
        </p:nvSpPr>
        <p:spPr/>
        <p:txBody>
          <a:bodyPr/>
          <a:p>
            <a:fld id="{D57F1E4F-1CFF-5643-939E-217C01CDF565}" type="slidenum">
              <a:rPr lang="en-US" dirty="0"/>
            </a:fld>
            <a:endParaRPr 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p>
            <a:endParaRPr lang="en-US" dirty="0"/>
          </a:p>
        </p:txBody>
      </p:sp>
      <p:sp>
        <p:nvSpPr>
          <p:cNvPr id="7" name="Slide Number Placeholder 6"/>
          <p:cNvSpPr>
            <a:spLocks noGrp="1"/>
          </p:cNvSpPr>
          <p:nvPr>
            <p:ph type="sldNum" sz="quarter" idx="12"/>
          </p:nvPr>
        </p:nvSpPr>
        <p:spPr/>
        <p:txBody>
          <a:bodyPr/>
          <a:p>
            <a:fld id="{D57F1E4F-1CFF-5643-939E-217C01CDF565}" type="slidenum">
              <a:rPr lang="en-US" dirty="0"/>
            </a:fld>
            <a:endParaRPr 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9"/>
          <p:cNvPicPr>
            <a:picLocks noChangeAspect="1"/>
          </p:cNvPicPr>
          <p:nvPr/>
        </p:nvPicPr>
        <p:blipFill>
          <a:blip r:embed="rId12"/>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B61BEF0D-F0BB-DE4B-95CE-6DB70DBA9567}" type="datetimeFigureOut">
              <a:rPr lang="en-US" dirty="0"/>
            </a:fld>
            <a:endParaRPr lang="en-US" dirty="0"/>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dirty="0"/>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D57F1E4F-1CFF-5643-939E-217C01CDF565}"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9" Type="http://schemas.openxmlformats.org/officeDocument/2006/relationships/image" Target="../media/image13.jpeg"/><Relationship Id="rId8" Type="http://schemas.openxmlformats.org/officeDocument/2006/relationships/image" Target="../media/image12.jpeg"/><Relationship Id="rId7" Type="http://schemas.openxmlformats.org/officeDocument/2006/relationships/image" Target="../media/image11.jpe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2" Type="http://schemas.openxmlformats.org/officeDocument/2006/relationships/slideLayout" Target="../slideLayouts/slideLayout1.xml"/><Relationship Id="rId11" Type="http://schemas.openxmlformats.org/officeDocument/2006/relationships/image" Target="../media/image15.jpeg"/><Relationship Id="rId10" Type="http://schemas.openxmlformats.org/officeDocument/2006/relationships/image" Target="../media/image14.jpe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jpeg"/><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0460" y="0"/>
            <a:ext cx="7131685" cy="1560830"/>
          </a:xfrm>
        </p:spPr>
        <p:txBody>
          <a:bodyPr/>
          <a:lstStyle/>
          <a:p>
            <a:pPr algn="ctr"/>
            <a:r>
              <a:rPr lang="en-US" sz="7200" dirty="0" smtClean="0">
                <a:latin typeface="Cloister Black" panose="00000400000000000000" charset="0"/>
                <a:cs typeface="Cloister Black" panose="00000400000000000000" charset="0"/>
              </a:rPr>
              <a:t>Alpha Phi Omega </a:t>
            </a:r>
            <a:br>
              <a:rPr lang="en-US" sz="4400" dirty="0" smtClean="0">
                <a:latin typeface="Cloister Black" panose="00000400000000000000" charset="0"/>
                <a:cs typeface="Cloister Black" panose="00000400000000000000" charset="0"/>
              </a:rPr>
            </a:br>
            <a:r>
              <a:rPr lang="en-US" sz="2800" dirty="0" smtClean="0">
                <a:latin typeface="Cloister Black" panose="00000400000000000000" charset="0"/>
                <a:cs typeface="Cloister Black" panose="00000400000000000000" charset="0"/>
              </a:rPr>
              <a:t>United Arab Emirates Alumni Association 96</a:t>
            </a:r>
            <a:endParaRPr lang="en-US" sz="2800" dirty="0" smtClean="0">
              <a:latin typeface="Cloister Black" panose="00000400000000000000" charset="0"/>
              <a:cs typeface="Cloister Black" panose="00000400000000000000" charset="0"/>
            </a:endParaRPr>
          </a:p>
        </p:txBody>
      </p:sp>
      <p:sp>
        <p:nvSpPr>
          <p:cNvPr id="3" name="Subtitle 2"/>
          <p:cNvSpPr>
            <a:spLocks noGrp="1"/>
          </p:cNvSpPr>
          <p:nvPr>
            <p:ph type="subTitle" idx="1"/>
          </p:nvPr>
        </p:nvSpPr>
        <p:spPr>
          <a:xfrm>
            <a:off x="182245" y="1938020"/>
            <a:ext cx="5836285" cy="2092325"/>
          </a:xfrm>
        </p:spPr>
        <p:txBody>
          <a:bodyPr/>
          <a:lstStyle/>
          <a:p>
            <a:r>
              <a:rPr lang="en-US" sz="2800" dirty="0" smtClean="0"/>
              <a:t>SERVICE RENDERED</a:t>
            </a:r>
            <a:endParaRPr lang="en-US" sz="2800" dirty="0" smtClean="0"/>
          </a:p>
          <a:p>
            <a:r>
              <a:rPr lang="en-US" sz="2800" dirty="0" smtClean="0"/>
              <a:t>FOR THE MONTH OF </a:t>
            </a:r>
            <a:endParaRPr lang="en-US" sz="2800" dirty="0" smtClean="0"/>
          </a:p>
          <a:p>
            <a:r>
              <a:rPr lang="en-US" sz="2800" dirty="0" smtClean="0"/>
              <a:t>AUGUST </a:t>
            </a:r>
            <a:endParaRPr lang="en-US" sz="2800" dirty="0" smtClean="0"/>
          </a:p>
          <a:p>
            <a:r>
              <a:rPr lang="en-US" sz="2800" dirty="0" smtClean="0"/>
              <a:t>DY 2025-2027</a:t>
            </a:r>
            <a:endParaRPr lang="en-US" sz="2800" dirty="0" smtClean="0"/>
          </a:p>
        </p:txBody>
      </p:sp>
      <p:pic>
        <p:nvPicPr>
          <p:cNvPr id="4" name="Picture 3" descr="APOUAE96 LOGO"/>
          <p:cNvPicPr>
            <a:picLocks noChangeAspect="1"/>
          </p:cNvPicPr>
          <p:nvPr/>
        </p:nvPicPr>
        <p:blipFill>
          <a:blip r:embed="rId1"/>
          <a:stretch>
            <a:fillRect/>
          </a:stretch>
        </p:blipFill>
        <p:spPr>
          <a:xfrm>
            <a:off x="5516245" y="1779905"/>
            <a:ext cx="4615815" cy="4615815"/>
          </a:xfrm>
          <a:prstGeom prst="rect">
            <a:avLst/>
          </a:prstGeom>
        </p:spPr>
      </p:pic>
      <p:pic>
        <p:nvPicPr>
          <p:cNvPr id="5" name="Picture 4" descr="BADGE PNG"/>
          <p:cNvPicPr>
            <a:picLocks noChangeAspect="1"/>
          </p:cNvPicPr>
          <p:nvPr/>
        </p:nvPicPr>
        <p:blipFill>
          <a:blip r:embed="rId2"/>
          <a:stretch>
            <a:fillRect/>
          </a:stretch>
        </p:blipFill>
        <p:spPr>
          <a:xfrm>
            <a:off x="9730105" y="215265"/>
            <a:ext cx="1256665" cy="1256665"/>
          </a:xfrm>
          <a:prstGeom prst="rect">
            <a:avLst/>
          </a:prstGeom>
        </p:spPr>
      </p:pic>
      <p:pic>
        <p:nvPicPr>
          <p:cNvPr id="7" name="Picture 6" descr="COAT OF ARMS pdf"/>
          <p:cNvPicPr>
            <a:picLocks noChangeAspect="1"/>
          </p:cNvPicPr>
          <p:nvPr/>
        </p:nvPicPr>
        <p:blipFill>
          <a:blip r:embed="rId3"/>
          <a:stretch>
            <a:fillRect/>
          </a:stretch>
        </p:blipFill>
        <p:spPr>
          <a:xfrm>
            <a:off x="793115" y="0"/>
            <a:ext cx="1367155" cy="16878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543560" y="193040"/>
            <a:ext cx="10972800" cy="582613"/>
          </a:xfrm>
        </p:spPr>
        <p:txBody>
          <a:bodyPr/>
          <a:p>
            <a:r>
              <a:rPr lang="en-US" b="1">
                <a:solidFill>
                  <a:schemeClr val="accent1"/>
                </a:solidFill>
                <a:effectLst>
                  <a:outerShdw blurRad="38100" dist="25400" dir="5400000" algn="ctr" rotWithShape="0">
                    <a:srgbClr val="6E747A">
                      <a:alpha val="43000"/>
                    </a:srgbClr>
                  </a:outerShdw>
                </a:effectLst>
              </a:rPr>
              <a:t>FINANCIAL SUPPORT FOR BRO. PAT RAZ</a:t>
            </a:r>
            <a:endParaRPr lang="en-US" b="1">
              <a:solidFill>
                <a:schemeClr val="accent1"/>
              </a:solidFill>
              <a:effectLst>
                <a:outerShdw blurRad="38100" dist="25400" dir="5400000" algn="ctr" rotWithShape="0">
                  <a:srgbClr val="6E747A">
                    <a:alpha val="43000"/>
                  </a:srgbClr>
                </a:outerShdw>
              </a:effectLst>
            </a:endParaRPr>
          </a:p>
        </p:txBody>
      </p:sp>
      <p:pic>
        <p:nvPicPr>
          <p:cNvPr id="16" name="Content Placeholder 15" descr="FINANCIAL SUPPORT FOR BRO. PAT RAZ"/>
          <p:cNvPicPr>
            <a:picLocks noChangeAspect="1"/>
          </p:cNvPicPr>
          <p:nvPr>
            <p:ph idx="1"/>
          </p:nvPr>
        </p:nvPicPr>
        <p:blipFill>
          <a:blip r:embed="rId1"/>
          <a:stretch>
            <a:fillRect/>
          </a:stretch>
        </p:blipFill>
        <p:spPr>
          <a:xfrm>
            <a:off x="609600" y="1174750"/>
            <a:ext cx="4023995" cy="5365750"/>
          </a:xfrm>
          <a:prstGeom prst="rect">
            <a:avLst/>
          </a:prstGeom>
        </p:spPr>
      </p:pic>
      <p:sp>
        <p:nvSpPr>
          <p:cNvPr id="4" name="Text Box 3"/>
          <p:cNvSpPr txBox="1"/>
          <p:nvPr/>
        </p:nvSpPr>
        <p:spPr>
          <a:xfrm>
            <a:off x="543560" y="775970"/>
            <a:ext cx="9756775" cy="398780"/>
          </a:xfrm>
          <a:prstGeom prst="rect">
            <a:avLst/>
          </a:prstGeom>
          <a:noFill/>
        </p:spPr>
        <p:txBody>
          <a:bodyPr wrap="square" rtlCol="0" anchor="t">
            <a:spAutoFit/>
          </a:bodyPr>
          <a:p>
            <a:pPr algn="l"/>
            <a:r>
              <a:rPr lang="en-US" altLang="en-US" sz="2000" b="1">
                <a:effectLst>
                  <a:outerShdw blurRad="38100" dist="19050" dir="2700000" algn="tl" rotWithShape="0">
                    <a:schemeClr val="dk1">
                      <a:alpha val="40000"/>
                    </a:schemeClr>
                  </a:outerShdw>
                </a:effectLst>
                <a:sym typeface="+mn-ea"/>
              </a:rPr>
              <a:t>August 27, 2025 - Dubai, United Arab Emirates</a:t>
            </a:r>
            <a:endParaRPr lang="en-US" altLang="en-US" sz="2000" b="1">
              <a:effectLst>
                <a:outerShdw blurRad="38100" dist="19050" dir="2700000" algn="tl" rotWithShape="0">
                  <a:schemeClr val="dk1">
                    <a:alpha val="40000"/>
                  </a:schemeClr>
                </a:outerShdw>
              </a:effectLst>
              <a:sym typeface="+mn-ea"/>
            </a:endParaRPr>
          </a:p>
        </p:txBody>
      </p:sp>
      <p:sp>
        <p:nvSpPr>
          <p:cNvPr id="5" name="Text Box 4"/>
          <p:cNvSpPr txBox="1"/>
          <p:nvPr/>
        </p:nvSpPr>
        <p:spPr>
          <a:xfrm>
            <a:off x="4783455" y="1174750"/>
            <a:ext cx="6096000" cy="2030095"/>
          </a:xfrm>
          <a:prstGeom prst="rect">
            <a:avLst/>
          </a:prstGeom>
          <a:noFill/>
        </p:spPr>
        <p:txBody>
          <a:bodyPr wrap="square" rtlCol="0" anchor="t">
            <a:spAutoFit/>
          </a:bodyPr>
          <a:p>
            <a:r>
              <a:rPr lang="en-US" altLang="en-US"/>
              <a:t>APOUAEAA96 extended financial assistance to Bro. Pat Raz, Past Regional Director of ARME, as part of its continuing commitment to support and provide aid to our fellow brothers in need. This initiative reflects the spirit of solidarity and compassion that our association upholds in living out the principles of Leadership, Friendship, and Service. (Tansaction ID : 19101994)</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ltLang="en-US" b="1">
                <a:ln/>
                <a:solidFill>
                  <a:schemeClr val="accent1"/>
                </a:solidFill>
                <a:effectLst>
                  <a:outerShdw blurRad="38100" dist="25400" dir="5400000" algn="ctr" rotWithShape="0">
                    <a:srgbClr val="6E747A">
                      <a:alpha val="43000"/>
                    </a:srgbClr>
                  </a:outerShdw>
                </a:effectLst>
              </a:rPr>
              <a:t>FINANCIAL SUPPORT FOR SIS. JANE RODILLA</a:t>
            </a:r>
            <a:endParaRPr lang="en-US" altLang="en-US" b="1">
              <a:ln/>
              <a:solidFill>
                <a:schemeClr val="accent1"/>
              </a:solidFill>
              <a:effectLst>
                <a:outerShdw blurRad="38100" dist="25400" dir="5400000" algn="ctr" rotWithShape="0">
                  <a:srgbClr val="6E747A">
                    <a:alpha val="43000"/>
                  </a:srgbClr>
                </a:outerShdw>
              </a:effectLst>
            </a:endParaRPr>
          </a:p>
        </p:txBody>
      </p:sp>
      <p:pic>
        <p:nvPicPr>
          <p:cNvPr id="20" name="Content Placeholder 19" descr="FINANCIAL SUPPORT FOR SIS. JANE RODILLA"/>
          <p:cNvPicPr>
            <a:picLocks noChangeAspect="1"/>
          </p:cNvPicPr>
          <p:nvPr>
            <p:ph idx="1"/>
          </p:nvPr>
        </p:nvPicPr>
        <p:blipFill>
          <a:blip r:embed="rId1"/>
          <a:stretch>
            <a:fillRect/>
          </a:stretch>
        </p:blipFill>
        <p:spPr>
          <a:xfrm>
            <a:off x="675640" y="1174750"/>
            <a:ext cx="3973195" cy="5297805"/>
          </a:xfrm>
          <a:prstGeom prst="rect">
            <a:avLst/>
          </a:prstGeom>
        </p:spPr>
      </p:pic>
      <p:sp>
        <p:nvSpPr>
          <p:cNvPr id="4" name="Text Box 3"/>
          <p:cNvSpPr txBox="1"/>
          <p:nvPr/>
        </p:nvSpPr>
        <p:spPr>
          <a:xfrm>
            <a:off x="675640" y="723900"/>
            <a:ext cx="6096000" cy="398780"/>
          </a:xfrm>
          <a:prstGeom prst="rect">
            <a:avLst/>
          </a:prstGeom>
          <a:noFill/>
        </p:spPr>
        <p:txBody>
          <a:bodyPr wrap="square" rtlCol="0" anchor="t">
            <a:spAutoFit/>
          </a:bodyPr>
          <a:p>
            <a:pPr algn="l"/>
            <a:r>
              <a:rPr lang="en-US" altLang="en-US" sz="2000" b="1">
                <a:effectLst>
                  <a:outerShdw blurRad="38100" dist="19050" dir="2700000" algn="tl" rotWithShape="0">
                    <a:schemeClr val="dk1">
                      <a:alpha val="40000"/>
                    </a:schemeClr>
                  </a:outerShdw>
                </a:effectLst>
                <a:sym typeface="+mn-ea"/>
              </a:rPr>
              <a:t>August 30, 2025 - Dubai, United Arab Emirates</a:t>
            </a:r>
            <a:endParaRPr lang="en-US" altLang="en-US" sz="2000" b="1">
              <a:effectLst>
                <a:outerShdw blurRad="38100" dist="19050" dir="2700000" algn="tl" rotWithShape="0">
                  <a:schemeClr val="dk1">
                    <a:alpha val="40000"/>
                  </a:schemeClr>
                </a:outerShdw>
              </a:effectLst>
              <a:sym typeface="+mn-ea"/>
            </a:endParaRPr>
          </a:p>
        </p:txBody>
      </p:sp>
      <p:sp>
        <p:nvSpPr>
          <p:cNvPr id="5" name="Text Box 4"/>
          <p:cNvSpPr txBox="1"/>
          <p:nvPr/>
        </p:nvSpPr>
        <p:spPr>
          <a:xfrm>
            <a:off x="4841875" y="1174750"/>
            <a:ext cx="6096000" cy="2030095"/>
          </a:xfrm>
          <a:prstGeom prst="rect">
            <a:avLst/>
          </a:prstGeom>
          <a:noFill/>
        </p:spPr>
        <p:txBody>
          <a:bodyPr wrap="square" rtlCol="0" anchor="t">
            <a:spAutoFit/>
          </a:bodyPr>
          <a:p>
            <a:r>
              <a:rPr lang="en-US" altLang="en-US"/>
              <a:t>APOUAEAA96 extended financial assistance to Sis. Jane Rodilla of Mu Nu Chapter to support her repatriation, following her detention due to issues with her employer. The association continued its assistance even after her repatriation, exemplifying our commitment to the principles of Leadership, Friendship, and Service by providing care and support to our sisters in need. (CE No. 357-530-657)</a:t>
            </a: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ltLang="en-US" b="1">
                <a:ln/>
                <a:solidFill>
                  <a:schemeClr val="accent1"/>
                </a:solidFill>
                <a:effectLst>
                  <a:outerShdw blurRad="38100" dist="25400" dir="5400000" algn="ctr" rotWithShape="0">
                    <a:srgbClr val="6E747A">
                      <a:alpha val="43000"/>
                    </a:srgbClr>
                  </a:outerShdw>
                </a:effectLst>
              </a:rPr>
              <a:t>FUNDRAISING PROJECT - 100 YEARS TSHIRT</a:t>
            </a:r>
            <a:endParaRPr lang="en-US" altLang="en-US" b="1">
              <a:ln/>
              <a:solidFill>
                <a:schemeClr val="accent1"/>
              </a:solidFill>
              <a:effectLst>
                <a:outerShdw blurRad="38100" dist="25400" dir="5400000" algn="ctr" rotWithShape="0">
                  <a:srgbClr val="6E747A">
                    <a:alpha val="43000"/>
                  </a:srgbClr>
                </a:outerShdw>
              </a:effectLst>
            </a:endParaRPr>
          </a:p>
        </p:txBody>
      </p:sp>
      <p:pic>
        <p:nvPicPr>
          <p:cNvPr id="22" name="Content Placeholder 21" descr="FUNDRAISING PROJECT - 100 YEARS TSHIRT"/>
          <p:cNvPicPr>
            <a:picLocks noChangeAspect="1"/>
          </p:cNvPicPr>
          <p:nvPr>
            <p:ph idx="1"/>
          </p:nvPr>
        </p:nvPicPr>
        <p:blipFill>
          <a:blip r:embed="rId1"/>
          <a:stretch>
            <a:fillRect/>
          </a:stretch>
        </p:blipFill>
        <p:spPr>
          <a:xfrm>
            <a:off x="609600" y="1174750"/>
            <a:ext cx="3714750" cy="4953000"/>
          </a:xfrm>
          <a:prstGeom prst="rect">
            <a:avLst/>
          </a:prstGeom>
        </p:spPr>
      </p:pic>
      <p:sp>
        <p:nvSpPr>
          <p:cNvPr id="4" name="Text Box 3"/>
          <p:cNvSpPr txBox="1"/>
          <p:nvPr/>
        </p:nvSpPr>
        <p:spPr>
          <a:xfrm>
            <a:off x="675640" y="723900"/>
            <a:ext cx="6096000" cy="398780"/>
          </a:xfrm>
          <a:prstGeom prst="rect">
            <a:avLst/>
          </a:prstGeom>
          <a:noFill/>
        </p:spPr>
        <p:txBody>
          <a:bodyPr wrap="square" rtlCol="0" anchor="t">
            <a:spAutoFit/>
          </a:bodyPr>
          <a:p>
            <a:pPr algn="l"/>
            <a:r>
              <a:rPr lang="en-US" altLang="en-US" sz="2000" b="1">
                <a:effectLst>
                  <a:outerShdw blurRad="38100" dist="19050" dir="2700000" algn="tl" rotWithShape="0">
                    <a:schemeClr val="dk1">
                      <a:alpha val="40000"/>
                    </a:schemeClr>
                  </a:outerShdw>
                </a:effectLst>
                <a:sym typeface="+mn-ea"/>
              </a:rPr>
              <a:t>August 16, 2025 - Dubai, United Arab Emirates</a:t>
            </a:r>
            <a:endParaRPr lang="en-US" altLang="en-US" sz="2000" b="1">
              <a:effectLst>
                <a:outerShdw blurRad="38100" dist="19050" dir="2700000" algn="tl" rotWithShape="0">
                  <a:schemeClr val="dk1">
                    <a:alpha val="40000"/>
                  </a:schemeClr>
                </a:outerShdw>
              </a:effectLst>
              <a:sym typeface="+mn-ea"/>
            </a:endParaRPr>
          </a:p>
        </p:txBody>
      </p:sp>
      <p:sp>
        <p:nvSpPr>
          <p:cNvPr id="5" name="Text Box 4"/>
          <p:cNvSpPr txBox="1"/>
          <p:nvPr/>
        </p:nvSpPr>
        <p:spPr>
          <a:xfrm>
            <a:off x="4502785" y="1174750"/>
            <a:ext cx="6096000" cy="2306955"/>
          </a:xfrm>
          <a:prstGeom prst="rect">
            <a:avLst/>
          </a:prstGeom>
          <a:noFill/>
        </p:spPr>
        <p:txBody>
          <a:bodyPr wrap="square" rtlCol="0" anchor="t">
            <a:spAutoFit/>
          </a:bodyPr>
          <a:p>
            <a:r>
              <a:rPr lang="en-US" altLang="en-US"/>
              <a:t>APOUAEAA96 launched the APO 100 Years T-Shirt as a fundraising project in celebration of the Centennial Anniversary of Alpha Phi Omega. The initiative not only served as a commemorative keepsake for members and supporters but also generated funds to sustain the association’s service projects and activities, embodying the spirit of unity, pride, and commitment to Leadership, Friendship, and Service.</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Subtitle 2"/>
          <p:cNvSpPr>
            <a:spLocks noGrp="1"/>
          </p:cNvSpPr>
          <p:nvPr>
            <p:ph type="subTitle" idx="1"/>
          </p:nvPr>
        </p:nvSpPr>
        <p:spPr>
          <a:xfrm>
            <a:off x="478790" y="213995"/>
            <a:ext cx="8079740" cy="1562735"/>
          </a:xfrm>
        </p:spPr>
        <p:txBody>
          <a:bodyPr/>
          <a:p>
            <a:pPr marL="0" indent="0">
              <a:buNone/>
            </a:pPr>
            <a:r>
              <a:rPr lang="en-US" sz="11800" b="1">
                <a:solidFill>
                  <a:srgbClr val="FECC2B"/>
                </a:solidFill>
                <a:effectLst>
                  <a:reflection blurRad="6350" stA="53000" endA="300" endPos="35500" dir="5400000" sy="-90000" algn="bl" rotWithShape="0"/>
                </a:effectLst>
                <a:latin typeface="Roboto Medium" panose="02000000000000000000" charset="0"/>
                <a:ea typeface="Noto Sans SC Medium" panose="020B0200000000000000" charset="-122"/>
                <a:cs typeface="Roboto Medium" panose="02000000000000000000" charset="0"/>
                <a:sym typeface="+mn-ea"/>
              </a:rPr>
              <a:t>ACTIVITIES</a:t>
            </a:r>
            <a:endParaRPr lang="en-US" sz="11800"/>
          </a:p>
        </p:txBody>
      </p:sp>
      <p:pic>
        <p:nvPicPr>
          <p:cNvPr id="15" name="Picture 14" descr="COAT OF ARMS pdf"/>
          <p:cNvPicPr>
            <a:picLocks noChangeAspect="1"/>
          </p:cNvPicPr>
          <p:nvPr/>
        </p:nvPicPr>
        <p:blipFill>
          <a:blip r:embed="rId1">
            <a:alphaModFix amt="42000"/>
          </a:blip>
          <a:stretch>
            <a:fillRect/>
          </a:stretch>
        </p:blipFill>
        <p:spPr>
          <a:xfrm>
            <a:off x="8972550" y="0"/>
            <a:ext cx="3104515" cy="3832860"/>
          </a:xfrm>
          <a:prstGeom prst="rect">
            <a:avLst/>
          </a:prstGeom>
        </p:spPr>
      </p:pic>
      <p:pic>
        <p:nvPicPr>
          <p:cNvPr id="2" name="Picture 1" descr="SHORT MEETING &amp; FELLOWSHIP WITH SIS. ZARAH ALUNDAY 8-3-25"/>
          <p:cNvPicPr>
            <a:picLocks noChangeAspect="1"/>
          </p:cNvPicPr>
          <p:nvPr/>
        </p:nvPicPr>
        <p:blipFill>
          <a:blip r:embed="rId2"/>
          <a:stretch>
            <a:fillRect/>
          </a:stretch>
        </p:blipFill>
        <p:spPr>
          <a:xfrm>
            <a:off x="2600960" y="2118995"/>
            <a:ext cx="1706880" cy="2277110"/>
          </a:xfrm>
          <a:prstGeom prst="rect">
            <a:avLst/>
          </a:prstGeom>
        </p:spPr>
      </p:pic>
      <p:pic>
        <p:nvPicPr>
          <p:cNvPr id="4" name="Picture 3" descr="STATUS UPDATE MEETING 8-1-25"/>
          <p:cNvPicPr>
            <a:picLocks noChangeAspect="1"/>
          </p:cNvPicPr>
          <p:nvPr/>
        </p:nvPicPr>
        <p:blipFill>
          <a:blip r:embed="rId3"/>
          <a:stretch>
            <a:fillRect/>
          </a:stretch>
        </p:blipFill>
        <p:spPr>
          <a:xfrm>
            <a:off x="693420" y="2118995"/>
            <a:ext cx="1719580" cy="2293620"/>
          </a:xfrm>
          <a:prstGeom prst="rect">
            <a:avLst/>
          </a:prstGeom>
        </p:spPr>
      </p:pic>
      <p:pic>
        <p:nvPicPr>
          <p:cNvPr id="5" name="Picture 4" descr="2ND EXECOM MEETING 2 8-16-2025"/>
          <p:cNvPicPr>
            <a:picLocks noChangeAspect="1"/>
          </p:cNvPicPr>
          <p:nvPr/>
        </p:nvPicPr>
        <p:blipFill>
          <a:blip r:embed="rId4"/>
          <a:stretch>
            <a:fillRect/>
          </a:stretch>
        </p:blipFill>
        <p:spPr>
          <a:xfrm>
            <a:off x="6339840" y="2131060"/>
            <a:ext cx="1698625" cy="2265045"/>
          </a:xfrm>
          <a:prstGeom prst="rect">
            <a:avLst/>
          </a:prstGeom>
        </p:spPr>
      </p:pic>
      <p:pic>
        <p:nvPicPr>
          <p:cNvPr id="6" name="Picture 5" descr="APOUAEAA96 WEBSITE DEVELOPMENT"/>
          <p:cNvPicPr>
            <a:picLocks noChangeAspect="1"/>
          </p:cNvPicPr>
          <p:nvPr/>
        </p:nvPicPr>
        <p:blipFill>
          <a:blip r:embed="rId5"/>
          <a:stretch>
            <a:fillRect/>
          </a:stretch>
        </p:blipFill>
        <p:spPr>
          <a:xfrm>
            <a:off x="2600960" y="4481830"/>
            <a:ext cx="4063365" cy="2292985"/>
          </a:xfrm>
          <a:prstGeom prst="rect">
            <a:avLst/>
          </a:prstGeom>
        </p:spPr>
      </p:pic>
      <p:pic>
        <p:nvPicPr>
          <p:cNvPr id="16" name="Picture 15" descr="FELLOWSHIP WITH APO EMARAT 121 AA &amp; APO ADAA 8-16-2025"/>
          <p:cNvPicPr>
            <a:picLocks noChangeAspect="1"/>
          </p:cNvPicPr>
          <p:nvPr/>
        </p:nvPicPr>
        <p:blipFill>
          <a:blip r:embed="rId6"/>
          <a:stretch>
            <a:fillRect/>
          </a:stretch>
        </p:blipFill>
        <p:spPr>
          <a:xfrm>
            <a:off x="693420" y="4481830"/>
            <a:ext cx="1719580" cy="2292985"/>
          </a:xfrm>
          <a:prstGeom prst="rect">
            <a:avLst/>
          </a:prstGeom>
        </p:spPr>
      </p:pic>
      <p:pic>
        <p:nvPicPr>
          <p:cNvPr id="17" name="Picture 16" descr="FELLOWSHIP WITH NAO CHAIRPERON SIS ZARAH ESCUETA 8-10-25"/>
          <p:cNvPicPr>
            <a:picLocks noChangeAspect="1"/>
          </p:cNvPicPr>
          <p:nvPr/>
        </p:nvPicPr>
        <p:blipFill>
          <a:blip r:embed="rId7"/>
          <a:stretch>
            <a:fillRect/>
          </a:stretch>
        </p:blipFill>
        <p:spPr>
          <a:xfrm>
            <a:off x="4495800" y="2118995"/>
            <a:ext cx="1713865" cy="228536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ltLang="en-US" b="1">
                <a:ln/>
                <a:solidFill>
                  <a:schemeClr val="accent1"/>
                </a:solidFill>
                <a:effectLst>
                  <a:outerShdw blurRad="38100" dist="25400" dir="5400000" algn="ctr" rotWithShape="0">
                    <a:srgbClr val="6E747A">
                      <a:alpha val="43000"/>
                    </a:srgbClr>
                  </a:outerShdw>
                </a:effectLst>
              </a:rPr>
              <a:t>APOUAEAA96 WEBSITE DEVELOPMENT</a:t>
            </a:r>
            <a:endParaRPr lang="en-US" altLang="en-US" b="1">
              <a:ln/>
              <a:solidFill>
                <a:schemeClr val="accent1"/>
              </a:solidFill>
              <a:effectLst>
                <a:outerShdw blurRad="38100" dist="25400" dir="5400000" algn="ctr" rotWithShape="0">
                  <a:srgbClr val="6E747A">
                    <a:alpha val="43000"/>
                  </a:srgbClr>
                </a:outerShdw>
              </a:effectLst>
            </a:endParaRPr>
          </a:p>
        </p:txBody>
      </p:sp>
      <p:pic>
        <p:nvPicPr>
          <p:cNvPr id="6" name="Content Placeholder 5" descr="APOUAEAA96 WEBSITE DEVELOPMENT"/>
          <p:cNvPicPr>
            <a:picLocks noChangeAspect="1"/>
          </p:cNvPicPr>
          <p:nvPr>
            <p:ph idx="1"/>
          </p:nvPr>
        </p:nvPicPr>
        <p:blipFill>
          <a:blip r:embed="rId1"/>
          <a:stretch>
            <a:fillRect/>
          </a:stretch>
        </p:blipFill>
        <p:spPr>
          <a:xfrm>
            <a:off x="675640" y="1276350"/>
            <a:ext cx="6720840" cy="3793490"/>
          </a:xfrm>
          <a:prstGeom prst="rect">
            <a:avLst/>
          </a:prstGeom>
        </p:spPr>
      </p:pic>
      <p:sp>
        <p:nvSpPr>
          <p:cNvPr id="4" name="Text Box 3"/>
          <p:cNvSpPr txBox="1"/>
          <p:nvPr/>
        </p:nvSpPr>
        <p:spPr>
          <a:xfrm>
            <a:off x="675640" y="723900"/>
            <a:ext cx="8715375" cy="398780"/>
          </a:xfrm>
          <a:prstGeom prst="rect">
            <a:avLst/>
          </a:prstGeom>
          <a:noFill/>
        </p:spPr>
        <p:txBody>
          <a:bodyPr wrap="square" rtlCol="0" anchor="t">
            <a:spAutoFit/>
          </a:bodyPr>
          <a:p>
            <a:pPr algn="l"/>
            <a:r>
              <a:rPr lang="en-US" altLang="en-US" sz="2000" b="1">
                <a:effectLst>
                  <a:outerShdw blurRad="38100" dist="19050" dir="2700000" algn="tl" rotWithShape="0">
                    <a:schemeClr val="dk1">
                      <a:alpha val="40000"/>
                    </a:schemeClr>
                  </a:outerShdw>
                </a:effectLst>
                <a:sym typeface="+mn-ea"/>
              </a:rPr>
              <a:t>August 1, 2025 - Dubai, United Arab Emirates</a:t>
            </a:r>
            <a:endParaRPr lang="en-US" altLang="en-US" sz="2000" b="1">
              <a:effectLst>
                <a:outerShdw blurRad="38100" dist="19050" dir="2700000" algn="tl" rotWithShape="0">
                  <a:schemeClr val="dk1">
                    <a:alpha val="40000"/>
                  </a:schemeClr>
                </a:outerShdw>
              </a:effectLst>
              <a:sym typeface="+mn-ea"/>
            </a:endParaRPr>
          </a:p>
        </p:txBody>
      </p:sp>
      <p:sp>
        <p:nvSpPr>
          <p:cNvPr id="5" name="Text Box 4"/>
          <p:cNvSpPr txBox="1"/>
          <p:nvPr/>
        </p:nvSpPr>
        <p:spPr>
          <a:xfrm>
            <a:off x="7505700" y="1276350"/>
            <a:ext cx="4318635" cy="2861310"/>
          </a:xfrm>
          <a:prstGeom prst="rect">
            <a:avLst/>
          </a:prstGeom>
          <a:noFill/>
        </p:spPr>
        <p:txBody>
          <a:bodyPr wrap="square" rtlCol="0" anchor="t">
            <a:spAutoFit/>
          </a:bodyPr>
          <a:p>
            <a:r>
              <a:rPr lang="en-US" altLang="en-US"/>
              <a:t>APOUAEAA96 initiated the development of its official website to enhance communication, provide accessible information to members and the public, and showcase the association’s programs, activities, and accomplishments. The website serves as a platform to strengthen connectivity, transparency, and engagement within the APO community.</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ltLang="en-US" b="1">
                <a:ln/>
                <a:solidFill>
                  <a:schemeClr val="accent1"/>
                </a:solidFill>
                <a:effectLst>
                  <a:outerShdw blurRad="38100" dist="25400" dir="5400000" algn="ctr" rotWithShape="0">
                    <a:srgbClr val="6E747A">
                      <a:alpha val="43000"/>
                    </a:srgbClr>
                  </a:outerShdw>
                </a:effectLst>
              </a:rPr>
              <a:t>STATUS UPDATE MEETING</a:t>
            </a:r>
            <a:endParaRPr lang="en-US" altLang="en-US" b="1">
              <a:ln/>
              <a:solidFill>
                <a:schemeClr val="accent1"/>
              </a:solidFill>
              <a:effectLst>
                <a:outerShdw blurRad="38100" dist="25400" dir="5400000" algn="ctr" rotWithShape="0">
                  <a:srgbClr val="6E747A">
                    <a:alpha val="43000"/>
                  </a:srgbClr>
                </a:outerShdw>
              </a:effectLst>
            </a:endParaRPr>
          </a:p>
        </p:txBody>
      </p:sp>
      <p:pic>
        <p:nvPicPr>
          <p:cNvPr id="5" name="Content Placeholder 4" descr="STATUS UPDATE MEETING 8-1-25"/>
          <p:cNvPicPr>
            <a:picLocks noChangeAspect="1"/>
          </p:cNvPicPr>
          <p:nvPr>
            <p:ph idx="1"/>
          </p:nvPr>
        </p:nvPicPr>
        <p:blipFill>
          <a:blip r:embed="rId1"/>
          <a:stretch>
            <a:fillRect/>
          </a:stretch>
        </p:blipFill>
        <p:spPr>
          <a:xfrm>
            <a:off x="725170" y="1191895"/>
            <a:ext cx="3992245" cy="5323205"/>
          </a:xfrm>
          <a:prstGeom prst="rect">
            <a:avLst/>
          </a:prstGeom>
        </p:spPr>
      </p:pic>
      <p:sp>
        <p:nvSpPr>
          <p:cNvPr id="4" name="Text Box 3"/>
          <p:cNvSpPr txBox="1"/>
          <p:nvPr/>
        </p:nvSpPr>
        <p:spPr>
          <a:xfrm>
            <a:off x="675640" y="723900"/>
            <a:ext cx="8715375" cy="398780"/>
          </a:xfrm>
          <a:prstGeom prst="rect">
            <a:avLst/>
          </a:prstGeom>
          <a:noFill/>
        </p:spPr>
        <p:txBody>
          <a:bodyPr wrap="square" rtlCol="0" anchor="t">
            <a:spAutoFit/>
          </a:bodyPr>
          <a:p>
            <a:pPr algn="l"/>
            <a:r>
              <a:rPr lang="en-US" altLang="en-US" sz="2000" b="1">
                <a:effectLst>
                  <a:outerShdw blurRad="38100" dist="19050" dir="2700000" algn="tl" rotWithShape="0">
                    <a:schemeClr val="dk1">
                      <a:alpha val="40000"/>
                    </a:schemeClr>
                  </a:outerShdw>
                </a:effectLst>
                <a:sym typeface="+mn-ea"/>
              </a:rPr>
              <a:t>August 1, 2025 - International City, Dubai, United Arab Emirates</a:t>
            </a:r>
            <a:endParaRPr lang="en-US" altLang="en-US" sz="2000" b="1">
              <a:effectLst>
                <a:outerShdw blurRad="38100" dist="19050" dir="2700000" algn="tl" rotWithShape="0">
                  <a:schemeClr val="dk1">
                    <a:alpha val="40000"/>
                  </a:schemeClr>
                </a:outerShdw>
              </a:effectLst>
              <a:sym typeface="+mn-ea"/>
            </a:endParaRPr>
          </a:p>
        </p:txBody>
      </p:sp>
      <p:sp>
        <p:nvSpPr>
          <p:cNvPr id="6" name="Text Box 5"/>
          <p:cNvSpPr txBox="1"/>
          <p:nvPr/>
        </p:nvSpPr>
        <p:spPr>
          <a:xfrm>
            <a:off x="4784090" y="1242060"/>
            <a:ext cx="6096000" cy="1476375"/>
          </a:xfrm>
          <a:prstGeom prst="rect">
            <a:avLst/>
          </a:prstGeom>
          <a:noFill/>
        </p:spPr>
        <p:txBody>
          <a:bodyPr wrap="square" rtlCol="0" anchor="t">
            <a:spAutoFit/>
          </a:bodyPr>
          <a:p>
            <a:r>
              <a:rPr lang="en-US" altLang="en-US"/>
              <a:t>The APOUAEAA96 Execom Members held a status update meeting.The agenda focused on the launching of the APOUAEAA96 Website.Members also discussed the preparation for upcoming services.This meeting ensured alignment and progress on the organization’s priorities.</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sz="2800" b="1">
                <a:ln/>
                <a:solidFill>
                  <a:schemeClr val="accent1"/>
                </a:solidFill>
                <a:effectLst>
                  <a:outerShdw blurRad="38100" dist="25400" dir="5400000" algn="ctr" rotWithShape="0">
                    <a:srgbClr val="6E747A">
                      <a:alpha val="43000"/>
                    </a:srgbClr>
                  </a:outerShdw>
                </a:effectLst>
              </a:rPr>
              <a:t>SHORT MEETING &amp; FELLOWSHIP W/ SIS ZARAH ALUNDAY</a:t>
            </a:r>
            <a:endParaRPr lang="en-US" sz="2800" b="1">
              <a:ln/>
              <a:solidFill>
                <a:schemeClr val="accent1"/>
              </a:solidFill>
              <a:effectLst>
                <a:outerShdw blurRad="38100" dist="25400" dir="5400000" algn="ctr" rotWithShape="0">
                  <a:srgbClr val="6E747A">
                    <a:alpha val="43000"/>
                  </a:srgbClr>
                </a:outerShdw>
              </a:effectLst>
            </a:endParaRPr>
          </a:p>
        </p:txBody>
      </p:sp>
      <p:pic>
        <p:nvPicPr>
          <p:cNvPr id="4" name="Content Placeholder 3" descr="SHORT MEETING &amp; FELLOWSHIP WITH SIS. ZARAH ALUNDAY 8-3-25"/>
          <p:cNvPicPr>
            <a:picLocks noChangeAspect="1"/>
          </p:cNvPicPr>
          <p:nvPr>
            <p:ph idx="1"/>
          </p:nvPr>
        </p:nvPicPr>
        <p:blipFill>
          <a:blip r:embed="rId1"/>
          <a:stretch>
            <a:fillRect/>
          </a:stretch>
        </p:blipFill>
        <p:spPr>
          <a:xfrm>
            <a:off x="609600" y="1151255"/>
            <a:ext cx="3929380" cy="5240020"/>
          </a:xfrm>
          <a:prstGeom prst="rect">
            <a:avLst/>
          </a:prstGeom>
        </p:spPr>
      </p:pic>
      <p:sp>
        <p:nvSpPr>
          <p:cNvPr id="5" name="Text Box 4"/>
          <p:cNvSpPr txBox="1"/>
          <p:nvPr/>
        </p:nvSpPr>
        <p:spPr>
          <a:xfrm>
            <a:off x="609600" y="723900"/>
            <a:ext cx="8715375" cy="398780"/>
          </a:xfrm>
          <a:prstGeom prst="rect">
            <a:avLst/>
          </a:prstGeom>
          <a:noFill/>
        </p:spPr>
        <p:txBody>
          <a:bodyPr wrap="square" rtlCol="0" anchor="t">
            <a:spAutoFit/>
          </a:bodyPr>
          <a:p>
            <a:pPr algn="l"/>
            <a:r>
              <a:rPr lang="en-US" altLang="en-US" sz="2000" b="1">
                <a:effectLst>
                  <a:outerShdw blurRad="38100" dist="19050" dir="2700000" algn="tl" rotWithShape="0">
                    <a:schemeClr val="dk1">
                      <a:alpha val="40000"/>
                    </a:schemeClr>
                  </a:outerShdw>
                </a:effectLst>
                <a:sym typeface="+mn-ea"/>
              </a:rPr>
              <a:t>August 3, 2025 - Jumeira, Dubai, United Arab Emirates</a:t>
            </a:r>
            <a:endParaRPr lang="en-US" altLang="en-US" sz="2000" b="1">
              <a:effectLst>
                <a:outerShdw blurRad="38100" dist="19050" dir="2700000" algn="tl" rotWithShape="0">
                  <a:schemeClr val="dk1">
                    <a:alpha val="40000"/>
                  </a:schemeClr>
                </a:outerShdw>
              </a:effectLst>
              <a:sym typeface="+mn-ea"/>
            </a:endParaRPr>
          </a:p>
        </p:txBody>
      </p:sp>
      <p:sp>
        <p:nvSpPr>
          <p:cNvPr id="10" name="Text Box 9"/>
          <p:cNvSpPr txBox="1"/>
          <p:nvPr/>
        </p:nvSpPr>
        <p:spPr>
          <a:xfrm>
            <a:off x="4734560" y="1122680"/>
            <a:ext cx="6096000" cy="2306955"/>
          </a:xfrm>
          <a:prstGeom prst="rect">
            <a:avLst/>
          </a:prstGeom>
          <a:noFill/>
        </p:spPr>
        <p:txBody>
          <a:bodyPr wrap="square" rtlCol="0" anchor="t">
            <a:spAutoFit/>
          </a:bodyPr>
          <a:p>
            <a:r>
              <a:rPr lang="en-US" altLang="en-US"/>
              <a:t>After the service activity, APOUAEAA96 members gathered for a short meeting to discuss its success.</a:t>
            </a:r>
            <a:endParaRPr lang="en-US" altLang="en-US"/>
          </a:p>
          <a:p>
            <a:r>
              <a:rPr lang="en-US" altLang="en-US"/>
              <a:t>The meeting highlighted the teamwork and commitment of the members.</a:t>
            </a:r>
            <a:endParaRPr lang="en-US" altLang="en-US"/>
          </a:p>
          <a:p>
            <a:r>
              <a:rPr lang="en-US" altLang="en-US"/>
              <a:t>We also enjoyed a fellowship with Sis. Zarah Alunday, NAO  Chairperson on Culture and the Arts.</a:t>
            </a:r>
            <a:endParaRPr lang="en-US" altLang="en-US"/>
          </a:p>
          <a:p>
            <a:r>
              <a:rPr lang="en-US" altLang="en-US"/>
              <a:t>This gathering strengthened camaraderie and inspired us for future endeavors.</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551815" y="190500"/>
            <a:ext cx="10972800" cy="582613"/>
          </a:xfrm>
        </p:spPr>
        <p:txBody>
          <a:bodyPr/>
          <a:p>
            <a:r>
              <a:rPr lang="en-US" altLang="en-US" b="1">
                <a:ln/>
                <a:solidFill>
                  <a:schemeClr val="accent1"/>
                </a:solidFill>
                <a:effectLst>
                  <a:outerShdw blurRad="38100" dist="25400" dir="5400000" algn="ctr" rotWithShape="0">
                    <a:srgbClr val="6E747A">
                      <a:alpha val="43000"/>
                    </a:srgbClr>
                  </a:outerShdw>
                </a:effectLst>
              </a:rPr>
              <a:t>FELLOWSHIP AT QUEEN ELIZABETH HOTEL</a:t>
            </a:r>
            <a:endParaRPr lang="en-US" altLang="en-US" b="1">
              <a:ln/>
              <a:solidFill>
                <a:schemeClr val="accent1"/>
              </a:solidFill>
              <a:effectLst>
                <a:outerShdw blurRad="38100" dist="25400" dir="5400000" algn="ctr" rotWithShape="0">
                  <a:srgbClr val="6E747A">
                    <a:alpha val="43000"/>
                  </a:srgbClr>
                </a:outerShdw>
              </a:effectLst>
            </a:endParaRPr>
          </a:p>
        </p:txBody>
      </p:sp>
      <p:pic>
        <p:nvPicPr>
          <p:cNvPr id="17" name="Content Placeholder 16" descr="FELLOWSHIP WITH NAO CHAIRPERON SIS ZARAH ESCUETA 8-10-25"/>
          <p:cNvPicPr>
            <a:picLocks noChangeAspect="1"/>
          </p:cNvPicPr>
          <p:nvPr>
            <p:ph idx="1"/>
          </p:nvPr>
        </p:nvPicPr>
        <p:blipFill>
          <a:blip r:embed="rId1"/>
          <a:stretch>
            <a:fillRect/>
          </a:stretch>
        </p:blipFill>
        <p:spPr>
          <a:xfrm>
            <a:off x="609600" y="1179830"/>
            <a:ext cx="4104640" cy="5473700"/>
          </a:xfrm>
          <a:prstGeom prst="rect">
            <a:avLst/>
          </a:prstGeom>
        </p:spPr>
      </p:pic>
      <p:sp>
        <p:nvSpPr>
          <p:cNvPr id="4" name="Text Box 3"/>
          <p:cNvSpPr txBox="1"/>
          <p:nvPr/>
        </p:nvSpPr>
        <p:spPr>
          <a:xfrm>
            <a:off x="609600" y="723900"/>
            <a:ext cx="8715375" cy="398780"/>
          </a:xfrm>
          <a:prstGeom prst="rect">
            <a:avLst/>
          </a:prstGeom>
          <a:noFill/>
        </p:spPr>
        <p:txBody>
          <a:bodyPr wrap="square" rtlCol="0" anchor="t">
            <a:spAutoFit/>
          </a:bodyPr>
          <a:p>
            <a:pPr algn="l"/>
            <a:r>
              <a:rPr lang="en-US" altLang="en-US" sz="2000" b="1">
                <a:effectLst>
                  <a:outerShdw blurRad="38100" dist="19050" dir="2700000" algn="tl" rotWithShape="0">
                    <a:schemeClr val="dk1">
                      <a:alpha val="40000"/>
                    </a:schemeClr>
                  </a:outerShdw>
                </a:effectLst>
                <a:sym typeface="+mn-ea"/>
              </a:rPr>
              <a:t>August 10, 2025 - Queen Elizabeth 2, Dubai, United Arab Emirates</a:t>
            </a:r>
            <a:endParaRPr lang="en-US" altLang="en-US" sz="2000" b="1">
              <a:effectLst>
                <a:outerShdw blurRad="38100" dist="19050" dir="2700000" algn="tl" rotWithShape="0">
                  <a:schemeClr val="dk1">
                    <a:alpha val="40000"/>
                  </a:schemeClr>
                </a:outerShdw>
              </a:effectLst>
              <a:sym typeface="+mn-ea"/>
            </a:endParaRPr>
          </a:p>
        </p:txBody>
      </p:sp>
      <p:sp>
        <p:nvSpPr>
          <p:cNvPr id="5" name="Text Box 4"/>
          <p:cNvSpPr txBox="1"/>
          <p:nvPr/>
        </p:nvSpPr>
        <p:spPr>
          <a:xfrm>
            <a:off x="4866640" y="1179830"/>
            <a:ext cx="6096000" cy="1753235"/>
          </a:xfrm>
          <a:prstGeom prst="rect">
            <a:avLst/>
          </a:prstGeom>
          <a:noFill/>
        </p:spPr>
        <p:txBody>
          <a:bodyPr wrap="square" rtlCol="0" anchor="t">
            <a:spAutoFit/>
          </a:bodyPr>
          <a:p>
            <a:r>
              <a:rPr lang="en-US" altLang="en-US"/>
              <a:t>APOUAEAA96 held a fellowship gathering with NAO Chairperson Sis. Zarah Alunday, Chairperson on Culture and the Arts. The activity served as an opportunity to strengthen camaraderie, exchange insights, and foster deeper collaboration in promoting the values of Leadership, Friendship, and Service.</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ltLang="en-US" b="1">
                <a:ln/>
                <a:solidFill>
                  <a:schemeClr val="accent1"/>
                </a:solidFill>
                <a:effectLst>
                  <a:outerShdw blurRad="38100" dist="25400" dir="5400000" algn="ctr" rotWithShape="0">
                    <a:srgbClr val="6E747A">
                      <a:alpha val="43000"/>
                    </a:srgbClr>
                  </a:outerShdw>
                </a:effectLst>
              </a:rPr>
              <a:t>2ND EXECOM MEETING</a:t>
            </a:r>
            <a:endParaRPr lang="en-US" altLang="en-US" b="1">
              <a:ln/>
              <a:solidFill>
                <a:schemeClr val="accent1"/>
              </a:solidFill>
              <a:effectLst>
                <a:outerShdw blurRad="38100" dist="25400" dir="5400000" algn="ctr" rotWithShape="0">
                  <a:srgbClr val="6E747A">
                    <a:alpha val="43000"/>
                  </a:srgbClr>
                </a:outerShdw>
              </a:effectLst>
            </a:endParaRPr>
          </a:p>
        </p:txBody>
      </p:sp>
      <p:sp>
        <p:nvSpPr>
          <p:cNvPr id="3" name="Content Placeholder 2"/>
          <p:cNvSpPr>
            <a:spLocks noGrp="1"/>
          </p:cNvSpPr>
          <p:nvPr>
            <p:ph idx="1"/>
          </p:nvPr>
        </p:nvSpPr>
        <p:spPr>
          <a:xfrm>
            <a:off x="4927600" y="1276350"/>
            <a:ext cx="5842635" cy="2451735"/>
          </a:xfrm>
        </p:spPr>
        <p:txBody>
          <a:bodyPr/>
          <a:p>
            <a:pPr marL="0" indent="0">
              <a:buNone/>
            </a:pPr>
            <a:r>
              <a:rPr lang="en-US" altLang="en-US" sz="1800"/>
              <a:t>APOUAEAA96 successfully conducted its 2nd Executive Committee Meeting to discuss ongoing projects, upcoming activities, and organizational matters. The meeting provided a venue for collective decision-making, ensuring alignment with the association’s goals and continued commitment to Leadership, Friendship, and Service.</a:t>
            </a:r>
            <a:endParaRPr lang="en-US" altLang="en-US" sz="1800"/>
          </a:p>
        </p:txBody>
      </p:sp>
      <p:sp>
        <p:nvSpPr>
          <p:cNvPr id="4" name="Text Box 3"/>
          <p:cNvSpPr txBox="1"/>
          <p:nvPr/>
        </p:nvSpPr>
        <p:spPr>
          <a:xfrm>
            <a:off x="609600" y="723900"/>
            <a:ext cx="8715375" cy="398780"/>
          </a:xfrm>
          <a:prstGeom prst="rect">
            <a:avLst/>
          </a:prstGeom>
          <a:noFill/>
        </p:spPr>
        <p:txBody>
          <a:bodyPr wrap="square" rtlCol="0" anchor="t">
            <a:spAutoFit/>
          </a:bodyPr>
          <a:p>
            <a:pPr algn="l"/>
            <a:r>
              <a:rPr lang="en-US" altLang="en-US" sz="2000" b="1">
                <a:effectLst>
                  <a:outerShdw blurRad="38100" dist="19050" dir="2700000" algn="tl" rotWithShape="0">
                    <a:schemeClr val="dk1">
                      <a:alpha val="40000"/>
                    </a:schemeClr>
                  </a:outerShdw>
                </a:effectLst>
                <a:sym typeface="+mn-ea"/>
              </a:rPr>
              <a:t>August 16, 2025 - Abu Dhabi, United Arab Emirates</a:t>
            </a:r>
            <a:endParaRPr lang="en-US" altLang="en-US" sz="2000" b="1">
              <a:effectLst>
                <a:outerShdw blurRad="38100" dist="19050" dir="2700000" algn="tl" rotWithShape="0">
                  <a:schemeClr val="dk1">
                    <a:alpha val="40000"/>
                  </a:schemeClr>
                </a:outerShdw>
              </a:effectLst>
              <a:sym typeface="+mn-ea"/>
            </a:endParaRPr>
          </a:p>
        </p:txBody>
      </p:sp>
      <p:pic>
        <p:nvPicPr>
          <p:cNvPr id="5" name="Picture 4" descr="2ND EXECOM MEETING 2 8-16-2025"/>
          <p:cNvPicPr>
            <a:picLocks noChangeAspect="1"/>
          </p:cNvPicPr>
          <p:nvPr/>
        </p:nvPicPr>
        <p:blipFill>
          <a:blip r:embed="rId1"/>
          <a:stretch>
            <a:fillRect/>
          </a:stretch>
        </p:blipFill>
        <p:spPr>
          <a:xfrm>
            <a:off x="698500" y="1276350"/>
            <a:ext cx="4010025" cy="53473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ltLang="en-US" sz="2800" b="1">
                <a:ln/>
                <a:solidFill>
                  <a:schemeClr val="accent1"/>
                </a:solidFill>
                <a:effectLst>
                  <a:outerShdw blurRad="38100" dist="25400" dir="5400000" algn="ctr" rotWithShape="0">
                    <a:srgbClr val="6E747A">
                      <a:alpha val="43000"/>
                    </a:srgbClr>
                  </a:outerShdw>
                </a:effectLst>
              </a:rPr>
              <a:t>FELLOWSHIP NIGHT WITH APO EMARAT 121 AA &amp; APO ADAA</a:t>
            </a:r>
            <a:endParaRPr lang="en-US" altLang="en-US" sz="2800" b="1">
              <a:ln/>
              <a:solidFill>
                <a:schemeClr val="accent1"/>
              </a:solidFill>
              <a:effectLst>
                <a:outerShdw blurRad="38100" dist="25400" dir="5400000" algn="ctr" rotWithShape="0">
                  <a:srgbClr val="6E747A">
                    <a:alpha val="43000"/>
                  </a:srgbClr>
                </a:outerShdw>
              </a:effectLst>
            </a:endParaRPr>
          </a:p>
        </p:txBody>
      </p:sp>
      <p:sp>
        <p:nvSpPr>
          <p:cNvPr id="3" name="Content Placeholder 2"/>
          <p:cNvSpPr>
            <a:spLocks noGrp="1"/>
          </p:cNvSpPr>
          <p:nvPr>
            <p:ph idx="1"/>
          </p:nvPr>
        </p:nvSpPr>
        <p:spPr/>
        <p:txBody>
          <a:bodyPr/>
          <a:p>
            <a:endParaRPr lang="en-US"/>
          </a:p>
        </p:txBody>
      </p:sp>
      <p:pic>
        <p:nvPicPr>
          <p:cNvPr id="16" name="Picture 15" descr="FELLOWSHIP WITH APO EMARAT 121 AA &amp; APO ADAA 8-16-2025"/>
          <p:cNvPicPr>
            <a:picLocks noChangeAspect="1"/>
          </p:cNvPicPr>
          <p:nvPr/>
        </p:nvPicPr>
        <p:blipFill>
          <a:blip r:embed="rId1"/>
          <a:stretch>
            <a:fillRect/>
          </a:stretch>
        </p:blipFill>
        <p:spPr>
          <a:xfrm>
            <a:off x="609600" y="1174750"/>
            <a:ext cx="3941445" cy="5255895"/>
          </a:xfrm>
          <a:prstGeom prst="rect">
            <a:avLst/>
          </a:prstGeom>
        </p:spPr>
      </p:pic>
      <p:sp>
        <p:nvSpPr>
          <p:cNvPr id="4" name="Text Box 3"/>
          <p:cNvSpPr txBox="1"/>
          <p:nvPr/>
        </p:nvSpPr>
        <p:spPr>
          <a:xfrm>
            <a:off x="609600" y="723900"/>
            <a:ext cx="8715375" cy="398780"/>
          </a:xfrm>
          <a:prstGeom prst="rect">
            <a:avLst/>
          </a:prstGeom>
          <a:noFill/>
        </p:spPr>
        <p:txBody>
          <a:bodyPr wrap="square" rtlCol="0" anchor="t">
            <a:spAutoFit/>
          </a:bodyPr>
          <a:p>
            <a:pPr algn="l"/>
            <a:r>
              <a:rPr lang="en-US" altLang="en-US" sz="2000" b="1">
                <a:effectLst>
                  <a:outerShdw blurRad="38100" dist="19050" dir="2700000" algn="tl" rotWithShape="0">
                    <a:schemeClr val="dk1">
                      <a:alpha val="40000"/>
                    </a:schemeClr>
                  </a:outerShdw>
                </a:effectLst>
                <a:sym typeface="+mn-ea"/>
              </a:rPr>
              <a:t>August 16, 2025 - Abu Dhabi, United Arab Emirates</a:t>
            </a:r>
            <a:endParaRPr lang="en-US" altLang="en-US" sz="2000" b="1">
              <a:effectLst>
                <a:outerShdw blurRad="38100" dist="19050" dir="2700000" algn="tl" rotWithShape="0">
                  <a:schemeClr val="dk1">
                    <a:alpha val="40000"/>
                  </a:schemeClr>
                </a:outerShdw>
              </a:effectLst>
              <a:sym typeface="+mn-ea"/>
            </a:endParaRPr>
          </a:p>
        </p:txBody>
      </p:sp>
      <p:sp>
        <p:nvSpPr>
          <p:cNvPr id="5" name="Text Box 4"/>
          <p:cNvSpPr txBox="1"/>
          <p:nvPr/>
        </p:nvSpPr>
        <p:spPr>
          <a:xfrm>
            <a:off x="4686300" y="1282065"/>
            <a:ext cx="6096000" cy="1753235"/>
          </a:xfrm>
          <a:prstGeom prst="rect">
            <a:avLst/>
          </a:prstGeom>
          <a:noFill/>
        </p:spPr>
        <p:txBody>
          <a:bodyPr wrap="square" rtlCol="0" anchor="t">
            <a:spAutoFit/>
          </a:bodyPr>
          <a:p>
            <a:r>
              <a:rPr lang="en-US" altLang="en-US"/>
              <a:t>APOUAEAA96 joined a fellowship with members of APO Emarat 121 and APO ADAA to strengthen brotherhood and sisterhood among alumni associations in the UAE. The gathering fostered closer ties, promoted collaboration, and reinforced the shared commitment to uphold the values of Leadership, Friendship, and Service.</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9" name="Picture 8" descr="COAT OF ARMS pdf"/>
          <p:cNvPicPr>
            <a:picLocks noChangeAspect="1"/>
          </p:cNvPicPr>
          <p:nvPr/>
        </p:nvPicPr>
        <p:blipFill>
          <a:blip r:embed="rId1">
            <a:alphaModFix amt="42000"/>
          </a:blip>
          <a:stretch>
            <a:fillRect/>
          </a:stretch>
        </p:blipFill>
        <p:spPr>
          <a:xfrm>
            <a:off x="9274175" y="205105"/>
            <a:ext cx="2917825" cy="3602990"/>
          </a:xfrm>
          <a:prstGeom prst="rect">
            <a:avLst/>
          </a:prstGeom>
        </p:spPr>
      </p:pic>
      <p:sp>
        <p:nvSpPr>
          <p:cNvPr id="6" name="Rectangles 5"/>
          <p:cNvSpPr/>
          <p:nvPr/>
        </p:nvSpPr>
        <p:spPr>
          <a:xfrm>
            <a:off x="469265" y="205105"/>
            <a:ext cx="7152005" cy="1650365"/>
          </a:xfrm>
          <a:prstGeom prst="rect">
            <a:avLst/>
          </a:prstGeom>
          <a:noFill/>
          <a:ln>
            <a:noFill/>
          </a:ln>
        </p:spPr>
        <p:txBody>
          <a:bodyPr wrap="none" rtlCol="0" anchor="t">
            <a:noAutofit/>
          </a:bodyPr>
          <a:p>
            <a:pPr algn="l"/>
            <a:r>
              <a:rPr lang="en-US" sz="12000" b="1">
                <a:solidFill>
                  <a:srgbClr val="FECC2B"/>
                </a:solidFill>
                <a:effectLst>
                  <a:reflection blurRad="6350" stA="53000" endA="300" endPos="35500" dir="5400000" sy="-90000" algn="bl" rotWithShape="0"/>
                </a:effectLst>
                <a:latin typeface="Roboto Medium" panose="02000000000000000000" charset="0"/>
                <a:ea typeface="Noto Sans SC Medium" panose="020B0200000000000000" charset="-122"/>
                <a:cs typeface="Roboto Medium" panose="02000000000000000000" charset="0"/>
                <a:sym typeface="+mn-ea"/>
              </a:rPr>
              <a:t>SERVICES</a:t>
            </a:r>
            <a:endParaRPr lang="en-US" sz="12000" b="1">
              <a:solidFill>
                <a:srgbClr val="FECC2B"/>
              </a:solidFill>
              <a:effectLst>
                <a:reflection blurRad="6350" stA="53000" endA="300" endPos="35500" dir="5400000" sy="-90000" algn="bl" rotWithShape="0"/>
              </a:effectLst>
              <a:latin typeface="Roboto Medium" panose="02000000000000000000" charset="0"/>
              <a:ea typeface="Noto Sans SC Medium" panose="020B0200000000000000" charset="-122"/>
              <a:cs typeface="Roboto Medium" panose="02000000000000000000" charset="0"/>
              <a:sym typeface="+mn-ea"/>
            </a:endParaRPr>
          </a:p>
        </p:txBody>
      </p:sp>
      <p:pic>
        <p:nvPicPr>
          <p:cNvPr id="2" name="Picture 1" descr="BAGONG BAYANI NG MUNDO - SERBISYO CARAVAN 2025 8-3-25"/>
          <p:cNvPicPr>
            <a:picLocks noChangeAspect="1"/>
          </p:cNvPicPr>
          <p:nvPr/>
        </p:nvPicPr>
        <p:blipFill>
          <a:blip r:embed="rId2"/>
          <a:stretch>
            <a:fillRect/>
          </a:stretch>
        </p:blipFill>
        <p:spPr>
          <a:xfrm>
            <a:off x="615950" y="2139315"/>
            <a:ext cx="1588135" cy="2118360"/>
          </a:xfrm>
          <a:prstGeom prst="rect">
            <a:avLst/>
          </a:prstGeom>
        </p:spPr>
      </p:pic>
      <p:pic>
        <p:nvPicPr>
          <p:cNvPr id="8" name="Picture 7" descr="MEGA SERVICE BICOL ADMINISTRATIVE REGION 8-3-2025"/>
          <p:cNvPicPr>
            <a:picLocks noChangeAspect="1"/>
          </p:cNvPicPr>
          <p:nvPr/>
        </p:nvPicPr>
        <p:blipFill>
          <a:blip r:embed="rId3"/>
          <a:stretch>
            <a:fillRect/>
          </a:stretch>
        </p:blipFill>
        <p:spPr>
          <a:xfrm>
            <a:off x="2374265" y="2139315"/>
            <a:ext cx="1588135" cy="2118360"/>
          </a:xfrm>
          <a:prstGeom prst="rect">
            <a:avLst/>
          </a:prstGeom>
        </p:spPr>
      </p:pic>
      <p:pic>
        <p:nvPicPr>
          <p:cNvPr id="13" name="Picture 12" descr="WATER STATION FREE TUBIG FOR HALF MARATHON 8-16-2025"/>
          <p:cNvPicPr>
            <a:picLocks noChangeAspect="1"/>
          </p:cNvPicPr>
          <p:nvPr/>
        </p:nvPicPr>
        <p:blipFill>
          <a:blip r:embed="rId4"/>
          <a:stretch>
            <a:fillRect/>
          </a:stretch>
        </p:blipFill>
        <p:spPr>
          <a:xfrm>
            <a:off x="4107815" y="2139315"/>
            <a:ext cx="1588135" cy="2118360"/>
          </a:xfrm>
          <a:prstGeom prst="rect">
            <a:avLst/>
          </a:prstGeom>
        </p:spPr>
      </p:pic>
      <p:pic>
        <p:nvPicPr>
          <p:cNvPr id="15" name="Picture 14" descr="BRODSTROKES AUGUST 22, 2025"/>
          <p:cNvPicPr>
            <a:picLocks noChangeAspect="1"/>
          </p:cNvPicPr>
          <p:nvPr/>
        </p:nvPicPr>
        <p:blipFill>
          <a:blip r:embed="rId5"/>
          <a:stretch>
            <a:fillRect/>
          </a:stretch>
        </p:blipFill>
        <p:spPr>
          <a:xfrm>
            <a:off x="5841365" y="2139315"/>
            <a:ext cx="1591945" cy="2130425"/>
          </a:xfrm>
          <a:prstGeom prst="rect">
            <a:avLst/>
          </a:prstGeom>
        </p:spPr>
      </p:pic>
      <p:pic>
        <p:nvPicPr>
          <p:cNvPr id="16" name="Picture 15" descr="FINANCIAL SUPPORT FOR BRO. PAT RAZ"/>
          <p:cNvPicPr>
            <a:picLocks noChangeAspect="1"/>
          </p:cNvPicPr>
          <p:nvPr/>
        </p:nvPicPr>
        <p:blipFill>
          <a:blip r:embed="rId6"/>
          <a:stretch>
            <a:fillRect/>
          </a:stretch>
        </p:blipFill>
        <p:spPr>
          <a:xfrm>
            <a:off x="615950" y="4463415"/>
            <a:ext cx="1591310" cy="2123440"/>
          </a:xfrm>
          <a:prstGeom prst="rect">
            <a:avLst/>
          </a:prstGeom>
        </p:spPr>
      </p:pic>
      <p:pic>
        <p:nvPicPr>
          <p:cNvPr id="17" name="Picture 16" descr="FINANCIAL SUPPORT FOR BRO. ROLANDO MISA"/>
          <p:cNvPicPr>
            <a:picLocks noChangeAspect="1"/>
          </p:cNvPicPr>
          <p:nvPr/>
        </p:nvPicPr>
        <p:blipFill>
          <a:blip r:embed="rId7"/>
          <a:stretch>
            <a:fillRect/>
          </a:stretch>
        </p:blipFill>
        <p:spPr>
          <a:xfrm>
            <a:off x="7578725" y="2139315"/>
            <a:ext cx="1588135" cy="2118360"/>
          </a:xfrm>
          <a:prstGeom prst="rect">
            <a:avLst/>
          </a:prstGeom>
        </p:spPr>
      </p:pic>
      <p:pic>
        <p:nvPicPr>
          <p:cNvPr id="18" name="Picture 17" descr="LIBRENG GUPIT 8-4-2025"/>
          <p:cNvPicPr>
            <a:picLocks noChangeAspect="1"/>
          </p:cNvPicPr>
          <p:nvPr/>
        </p:nvPicPr>
        <p:blipFill>
          <a:blip r:embed="rId8"/>
          <a:stretch>
            <a:fillRect/>
          </a:stretch>
        </p:blipFill>
        <p:spPr>
          <a:xfrm>
            <a:off x="5841365" y="4431665"/>
            <a:ext cx="1616075" cy="2155190"/>
          </a:xfrm>
          <a:prstGeom prst="rect">
            <a:avLst/>
          </a:prstGeom>
        </p:spPr>
      </p:pic>
      <p:pic>
        <p:nvPicPr>
          <p:cNvPr id="19" name="Picture 18" descr="ARME- ID RUN"/>
          <p:cNvPicPr>
            <a:picLocks noChangeAspect="1"/>
          </p:cNvPicPr>
          <p:nvPr/>
        </p:nvPicPr>
        <p:blipFill>
          <a:blip r:embed="rId9"/>
          <a:stretch>
            <a:fillRect/>
          </a:stretch>
        </p:blipFill>
        <p:spPr>
          <a:xfrm>
            <a:off x="7576820" y="4433570"/>
            <a:ext cx="3815715" cy="2153285"/>
          </a:xfrm>
          <a:prstGeom prst="rect">
            <a:avLst/>
          </a:prstGeom>
        </p:spPr>
      </p:pic>
      <p:pic>
        <p:nvPicPr>
          <p:cNvPr id="20" name="Picture 19" descr="FINANCIAL SUPPORT FOR SIS. JANE RODILLA"/>
          <p:cNvPicPr>
            <a:picLocks noChangeAspect="1"/>
          </p:cNvPicPr>
          <p:nvPr/>
        </p:nvPicPr>
        <p:blipFill>
          <a:blip r:embed="rId10"/>
          <a:stretch>
            <a:fillRect/>
          </a:stretch>
        </p:blipFill>
        <p:spPr>
          <a:xfrm>
            <a:off x="2374265" y="4463415"/>
            <a:ext cx="1588770" cy="2118360"/>
          </a:xfrm>
          <a:prstGeom prst="rect">
            <a:avLst/>
          </a:prstGeom>
        </p:spPr>
      </p:pic>
      <p:pic>
        <p:nvPicPr>
          <p:cNvPr id="22" name="Picture 21" descr="FUNDRAISING PROJECT - 100 YEARS TSHIRT"/>
          <p:cNvPicPr>
            <a:picLocks noChangeAspect="1"/>
          </p:cNvPicPr>
          <p:nvPr/>
        </p:nvPicPr>
        <p:blipFill>
          <a:blip r:embed="rId11"/>
          <a:stretch>
            <a:fillRect/>
          </a:stretch>
        </p:blipFill>
        <p:spPr>
          <a:xfrm>
            <a:off x="4107815" y="4463415"/>
            <a:ext cx="1591945" cy="21228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ln/>
                <a:solidFill>
                  <a:schemeClr val="accent1"/>
                </a:solidFill>
                <a:effectLst>
                  <a:outerShdw blurRad="38100" dist="25400" dir="5400000" algn="ctr" rotWithShape="0">
                    <a:srgbClr val="6E747A">
                      <a:alpha val="43000"/>
                    </a:srgbClr>
                  </a:outerShdw>
                </a:effectLst>
              </a:rPr>
              <a:t>ARME ID RUN</a:t>
            </a:r>
            <a:endParaRPr lang="en-US" b="1">
              <a:ln/>
              <a:solidFill>
                <a:schemeClr val="accent1"/>
              </a:solidFill>
              <a:effectLst>
                <a:outerShdw blurRad="38100" dist="25400" dir="5400000" algn="ctr" rotWithShape="0">
                  <a:srgbClr val="6E747A">
                    <a:alpha val="43000"/>
                  </a:srgbClr>
                </a:outerShdw>
              </a:effectLst>
            </a:endParaRPr>
          </a:p>
        </p:txBody>
      </p:sp>
      <p:sp>
        <p:nvSpPr>
          <p:cNvPr id="3" name="Content Placeholder 2"/>
          <p:cNvSpPr>
            <a:spLocks noGrp="1"/>
          </p:cNvSpPr>
          <p:nvPr>
            <p:ph idx="1"/>
          </p:nvPr>
        </p:nvSpPr>
        <p:spPr>
          <a:xfrm>
            <a:off x="7644130" y="1172210"/>
            <a:ext cx="4302125" cy="4072255"/>
          </a:xfrm>
        </p:spPr>
        <p:txBody>
          <a:bodyPr/>
          <a:p>
            <a:pPr marL="0" indent="0">
              <a:buNone/>
            </a:pPr>
            <a:r>
              <a:rPr lang="en-US" altLang="en-US" sz="1800"/>
              <a:t>APOUAEAA96 took part in the ARME ID Run, an initiative aimed at streamlining the process and providing members with faster access to NAO for ID renewal. The activity strengthened organizational identity, ensured proper recognition of APO alumni, and reinforced unity among members across the region. During the event, a total of 55 IDs were renewed—54 Alumni ID renewals and 1 Life ID renewal—with a total amount collected of PHP 44,675.</a:t>
            </a:r>
            <a:endParaRPr lang="en-US" altLang="en-US" sz="1800"/>
          </a:p>
        </p:txBody>
      </p:sp>
      <p:pic>
        <p:nvPicPr>
          <p:cNvPr id="19" name="Picture 18" descr="ARME- ID RUN"/>
          <p:cNvPicPr>
            <a:picLocks noChangeAspect="1"/>
          </p:cNvPicPr>
          <p:nvPr/>
        </p:nvPicPr>
        <p:blipFill>
          <a:blip r:embed="rId1"/>
          <a:stretch>
            <a:fillRect/>
          </a:stretch>
        </p:blipFill>
        <p:spPr>
          <a:xfrm>
            <a:off x="609600" y="1245235"/>
            <a:ext cx="6954520" cy="3925570"/>
          </a:xfrm>
          <a:prstGeom prst="rect">
            <a:avLst/>
          </a:prstGeom>
        </p:spPr>
      </p:pic>
      <p:sp>
        <p:nvSpPr>
          <p:cNvPr id="7" name="Rectangles 6"/>
          <p:cNvSpPr/>
          <p:nvPr/>
        </p:nvSpPr>
        <p:spPr>
          <a:xfrm>
            <a:off x="609283" y="773430"/>
            <a:ext cx="5615940" cy="398780"/>
          </a:xfrm>
          <a:prstGeom prst="rect">
            <a:avLst/>
          </a:prstGeom>
          <a:noFill/>
          <a:ln>
            <a:noFill/>
          </a:ln>
        </p:spPr>
        <p:txBody>
          <a:bodyPr wrap="none" rtlCol="0" anchor="t">
            <a:spAutoFit/>
          </a:bodyPr>
          <a:p>
            <a:pPr algn="ctr"/>
            <a:r>
              <a:rPr lang="en-US" altLang="zh-CN" sz="2000" b="1">
                <a:solidFill>
                  <a:schemeClr val="tx1"/>
                </a:solidFill>
                <a:effectLst>
                  <a:outerShdw blurRad="38100" dist="19050" dir="2700000" algn="tl" rotWithShape="0">
                    <a:schemeClr val="dk1">
                      <a:alpha val="40000"/>
                    </a:schemeClr>
                  </a:outerShdw>
                </a:effectLst>
              </a:rPr>
              <a:t>August 1, 2025 - Dubai, United Arab Emirates</a:t>
            </a:r>
            <a:endParaRPr lang="en-US" altLang="zh-CN" sz="2000" b="1">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sz="3000" b="1">
                <a:solidFill>
                  <a:schemeClr val="accent1"/>
                </a:solidFill>
                <a:effectLst>
                  <a:outerShdw blurRad="38100" dist="25400" dir="5400000" algn="ctr" rotWithShape="0">
                    <a:srgbClr val="6E747A">
                      <a:alpha val="43000"/>
                    </a:srgbClr>
                  </a:outerShdw>
                </a:effectLst>
              </a:rPr>
              <a:t>BAGONG BAYANI NG MUNDO - SERBISYO CARAVAN 2025</a:t>
            </a:r>
            <a:endParaRPr lang="en-US" sz="3000" b="1">
              <a:solidFill>
                <a:schemeClr val="accent1"/>
              </a:solidFill>
              <a:effectLst>
                <a:outerShdw blurRad="38100" dist="25400" dir="5400000" algn="ctr" rotWithShape="0">
                  <a:srgbClr val="6E747A">
                    <a:alpha val="43000"/>
                  </a:srgbClr>
                </a:outerShdw>
              </a:effectLst>
            </a:endParaRPr>
          </a:p>
        </p:txBody>
      </p:sp>
      <p:pic>
        <p:nvPicPr>
          <p:cNvPr id="4" name="Content Placeholder 3" descr="BAGONG BAYANI NG MUNDO - SERBISYO CARAVAN 2025 8-3-25"/>
          <p:cNvPicPr>
            <a:picLocks noChangeAspect="1"/>
          </p:cNvPicPr>
          <p:nvPr>
            <p:ph idx="1"/>
          </p:nvPr>
        </p:nvPicPr>
        <p:blipFill>
          <a:blip r:embed="rId1"/>
          <a:stretch>
            <a:fillRect/>
          </a:stretch>
        </p:blipFill>
        <p:spPr>
          <a:xfrm>
            <a:off x="609600" y="1389380"/>
            <a:ext cx="3714750" cy="4953000"/>
          </a:xfrm>
          <a:prstGeom prst="rect">
            <a:avLst/>
          </a:prstGeom>
        </p:spPr>
      </p:pic>
      <p:sp>
        <p:nvSpPr>
          <p:cNvPr id="6" name="Text Box 5"/>
          <p:cNvSpPr txBox="1"/>
          <p:nvPr/>
        </p:nvSpPr>
        <p:spPr>
          <a:xfrm>
            <a:off x="4518660" y="1389380"/>
            <a:ext cx="5139055" cy="4890135"/>
          </a:xfrm>
          <a:prstGeom prst="rect">
            <a:avLst/>
          </a:prstGeom>
          <a:noFill/>
        </p:spPr>
        <p:txBody>
          <a:bodyPr wrap="square" rtlCol="0" anchor="t">
            <a:noAutofit/>
          </a:bodyPr>
          <a:p>
            <a:r>
              <a:rPr lang="en-US" altLang="en-US"/>
              <a:t>This event was conducted to provide various government services to Filipino OFWs in the UAE. The initiative was organized by the Filipino Social Club (FILSOC). As a member organization, APOUAEAA96 took part by serving as crowd marshals. Our participation helped ensure the smooth flow and success of the event.</a:t>
            </a:r>
            <a:endParaRPr lang="en-US"/>
          </a:p>
        </p:txBody>
      </p:sp>
      <p:sp>
        <p:nvSpPr>
          <p:cNvPr id="7" name="Rectangles 6"/>
          <p:cNvSpPr/>
          <p:nvPr/>
        </p:nvSpPr>
        <p:spPr>
          <a:xfrm>
            <a:off x="609600" y="759460"/>
            <a:ext cx="4342765" cy="398780"/>
          </a:xfrm>
          <a:prstGeom prst="rect">
            <a:avLst/>
          </a:prstGeom>
          <a:noFill/>
          <a:ln>
            <a:noFill/>
          </a:ln>
        </p:spPr>
        <p:txBody>
          <a:bodyPr wrap="none" rtlCol="0" anchor="t">
            <a:spAutoFit/>
          </a:bodyPr>
          <a:p>
            <a:pPr algn="ctr"/>
            <a:r>
              <a:rPr lang="en-US" altLang="zh-CN" sz="2000" b="1">
                <a:solidFill>
                  <a:schemeClr val="tx1"/>
                </a:solidFill>
                <a:effectLst>
                  <a:outerShdw blurRad="38100" dist="19050" dir="2700000" algn="tl" rotWithShape="0">
                    <a:schemeClr val="dk1">
                      <a:alpha val="40000"/>
                    </a:schemeClr>
                  </a:outerShdw>
                </a:effectLst>
              </a:rPr>
              <a:t>August 3, 2025 - DWTC Dubai UAE</a:t>
            </a:r>
            <a:endParaRPr lang="en-US" altLang="zh-CN" sz="2000" b="1">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Picture 9" descr="MEGA SERVICE BICOL ADMINISTRATIVE REGION 8-3-2025"/>
          <p:cNvPicPr>
            <a:picLocks noChangeAspect="1"/>
          </p:cNvPicPr>
          <p:nvPr/>
        </p:nvPicPr>
        <p:blipFill>
          <a:blip r:embed="rId1"/>
          <a:stretch>
            <a:fillRect/>
          </a:stretch>
        </p:blipFill>
        <p:spPr>
          <a:xfrm>
            <a:off x="609600" y="1194435"/>
            <a:ext cx="3837940" cy="5119370"/>
          </a:xfrm>
          <a:prstGeom prst="rect">
            <a:avLst/>
          </a:prstGeom>
        </p:spPr>
      </p:pic>
      <p:sp>
        <p:nvSpPr>
          <p:cNvPr id="11" name="Title 10"/>
          <p:cNvSpPr>
            <a:spLocks noGrp="1"/>
          </p:cNvSpPr>
          <p:nvPr>
            <p:ph type="title"/>
          </p:nvPr>
        </p:nvSpPr>
        <p:spPr/>
        <p:txBody>
          <a:bodyPr/>
          <a:p>
            <a:r>
              <a:rPr lang="en-US" sz="3000" b="1">
                <a:solidFill>
                  <a:schemeClr val="accent1"/>
                </a:solidFill>
                <a:effectLst>
                  <a:outerShdw blurRad="38100" dist="25400" dir="5400000" algn="ctr" rotWithShape="0">
                    <a:srgbClr val="6E747A">
                      <a:alpha val="43000"/>
                    </a:srgbClr>
                  </a:outerShdw>
                </a:effectLst>
              </a:rPr>
              <a:t>MEGA SERVICE - BICOL ADMINISTRATIVE REGION</a:t>
            </a:r>
            <a:endParaRPr lang="en-US" sz="3000" b="1">
              <a:solidFill>
                <a:schemeClr val="accent1"/>
              </a:solidFill>
              <a:effectLst>
                <a:outerShdw blurRad="38100" dist="25400" dir="5400000" algn="ctr" rotWithShape="0">
                  <a:srgbClr val="6E747A">
                    <a:alpha val="43000"/>
                  </a:srgbClr>
                </a:outerShdw>
              </a:effectLst>
            </a:endParaRPr>
          </a:p>
        </p:txBody>
      </p:sp>
      <p:sp>
        <p:nvSpPr>
          <p:cNvPr id="12" name="Rectangles 11"/>
          <p:cNvSpPr/>
          <p:nvPr/>
        </p:nvSpPr>
        <p:spPr>
          <a:xfrm>
            <a:off x="609283" y="759460"/>
            <a:ext cx="8294370" cy="398780"/>
          </a:xfrm>
          <a:prstGeom prst="rect">
            <a:avLst/>
          </a:prstGeom>
          <a:noFill/>
          <a:ln>
            <a:noFill/>
          </a:ln>
        </p:spPr>
        <p:txBody>
          <a:bodyPr wrap="none" rtlCol="0" anchor="t">
            <a:spAutoFit/>
          </a:bodyPr>
          <a:p>
            <a:pPr algn="ctr"/>
            <a:r>
              <a:rPr lang="en-US" altLang="zh-CN" sz="2000" b="1">
                <a:solidFill>
                  <a:schemeClr val="tx1"/>
                </a:solidFill>
                <a:effectLst>
                  <a:outerShdw blurRad="38100" dist="19050" dir="2700000" algn="tl" rotWithShape="0">
                    <a:schemeClr val="dk1">
                      <a:alpha val="40000"/>
                    </a:schemeClr>
                  </a:outerShdw>
                </a:effectLst>
              </a:rPr>
              <a:t>August 3, 2025 - San Agustin, Canaman Camarines Sur, Philippines</a:t>
            </a:r>
            <a:endParaRPr lang="en-US" altLang="zh-CN" sz="2000" b="1">
              <a:solidFill>
                <a:schemeClr val="tx1"/>
              </a:solidFill>
              <a:effectLst>
                <a:outerShdw blurRad="38100" dist="19050" dir="2700000" algn="tl" rotWithShape="0">
                  <a:schemeClr val="dk1">
                    <a:alpha val="40000"/>
                  </a:schemeClr>
                </a:outerShdw>
              </a:effectLst>
            </a:endParaRPr>
          </a:p>
        </p:txBody>
      </p:sp>
      <p:sp>
        <p:nvSpPr>
          <p:cNvPr id="13" name="Text Box 12"/>
          <p:cNvSpPr txBox="1"/>
          <p:nvPr/>
        </p:nvSpPr>
        <p:spPr>
          <a:xfrm>
            <a:off x="4634865" y="1194435"/>
            <a:ext cx="6096000" cy="3692525"/>
          </a:xfrm>
          <a:prstGeom prst="rect">
            <a:avLst/>
          </a:prstGeom>
          <a:noFill/>
        </p:spPr>
        <p:txBody>
          <a:bodyPr wrap="square" rtlCol="0" anchor="t">
            <a:spAutoFit/>
          </a:bodyPr>
          <a:p>
            <a:r>
              <a:rPr lang="en-US" altLang="en-US"/>
              <a:t>APOUAEAA96 extended financial support to the Mega Service activity in the Bicol Administrative Region Section 2 - Camarines Sur Gamma Nu Chapter.</a:t>
            </a:r>
            <a:endParaRPr lang="en-US" altLang="en-US"/>
          </a:p>
          <a:p>
            <a:r>
              <a:rPr lang="en-US" altLang="en-US"/>
              <a:t>The program offered various services such as medical consultation with free medicine, dental extraction, libreng gupit, libreng ukay, school supply distribution, barangay justice orientation seminar, free pap smear and HIV testing, bloodletting drive, and a feeding program with 700 beneficiaries.</a:t>
            </a:r>
            <a:endParaRPr lang="en-US" altLang="en-US"/>
          </a:p>
          <a:p>
            <a:r>
              <a:rPr lang="en-US" altLang="en-US"/>
              <a:t>Through this initiative, APOUAEAA96 donated ₱10,100 (CE No. 720-845-325).</a:t>
            </a:r>
            <a:endParaRPr lang="en-US" altLang="en-US"/>
          </a:p>
          <a:p>
            <a:r>
              <a:rPr lang="en-US" altLang="en-US"/>
              <a:t>This contribution helped bring essential services and assistance to the local community.</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320675" y="190500"/>
            <a:ext cx="10972800" cy="582613"/>
          </a:xfrm>
        </p:spPr>
        <p:txBody>
          <a:bodyPr/>
          <a:p>
            <a:r>
              <a:rPr lang="en-US" altLang="en-US" b="1">
                <a:ln/>
                <a:solidFill>
                  <a:schemeClr val="accent1"/>
                </a:solidFill>
                <a:effectLst>
                  <a:outerShdw blurRad="38100" dist="25400" dir="5400000" algn="ctr" rotWithShape="0">
                    <a:srgbClr val="6E747A">
                      <a:alpha val="43000"/>
                    </a:srgbClr>
                  </a:outerShdw>
                </a:effectLst>
              </a:rPr>
              <a:t>LIBRENG GUPIT</a:t>
            </a:r>
            <a:endParaRPr lang="en-US" altLang="en-US" b="1">
              <a:ln/>
              <a:solidFill>
                <a:schemeClr val="accent1"/>
              </a:solidFill>
              <a:effectLst>
                <a:outerShdw blurRad="38100" dist="25400" dir="5400000" algn="ctr" rotWithShape="0">
                  <a:srgbClr val="6E747A">
                    <a:alpha val="43000"/>
                  </a:srgbClr>
                </a:outerShdw>
              </a:effectLst>
            </a:endParaRPr>
          </a:p>
        </p:txBody>
      </p:sp>
      <p:sp>
        <p:nvSpPr>
          <p:cNvPr id="3" name="Content Placeholder 2"/>
          <p:cNvSpPr>
            <a:spLocks noGrp="1"/>
          </p:cNvSpPr>
          <p:nvPr>
            <p:ph idx="1"/>
          </p:nvPr>
        </p:nvSpPr>
        <p:spPr>
          <a:xfrm>
            <a:off x="4395470" y="1167130"/>
            <a:ext cx="5021580" cy="3324225"/>
          </a:xfrm>
        </p:spPr>
        <p:txBody>
          <a:bodyPr/>
          <a:p>
            <a:pPr marL="0" indent="0">
              <a:buNone/>
            </a:pPr>
            <a:r>
              <a:rPr lang="en-US" altLang="en-US" sz="1800"/>
              <a:t>APOUAEAA96 supports the Service Initiative providing free haircuts for young students and adults in the community of Brgy. Concepcion, Mindoro, Philippines. (Reference No. to be provided)</a:t>
            </a:r>
            <a:endParaRPr lang="en-US" altLang="en-US" sz="1800"/>
          </a:p>
        </p:txBody>
      </p:sp>
      <p:pic>
        <p:nvPicPr>
          <p:cNvPr id="18" name="Picture 17" descr="LIBRENG GUPIT 8-4-2025"/>
          <p:cNvPicPr>
            <a:picLocks noChangeAspect="1"/>
          </p:cNvPicPr>
          <p:nvPr/>
        </p:nvPicPr>
        <p:blipFill>
          <a:blip r:embed="rId1"/>
          <a:stretch>
            <a:fillRect/>
          </a:stretch>
        </p:blipFill>
        <p:spPr>
          <a:xfrm>
            <a:off x="320675" y="1167130"/>
            <a:ext cx="4011930" cy="5351145"/>
          </a:xfrm>
          <a:prstGeom prst="rect">
            <a:avLst/>
          </a:prstGeom>
        </p:spPr>
      </p:pic>
      <p:sp>
        <p:nvSpPr>
          <p:cNvPr id="4" name="Rectangles 3"/>
          <p:cNvSpPr/>
          <p:nvPr/>
        </p:nvSpPr>
        <p:spPr>
          <a:xfrm>
            <a:off x="320675" y="697230"/>
            <a:ext cx="7070725" cy="398780"/>
          </a:xfrm>
          <a:prstGeom prst="rect">
            <a:avLst/>
          </a:prstGeom>
          <a:noFill/>
          <a:ln>
            <a:noFill/>
          </a:ln>
        </p:spPr>
        <p:txBody>
          <a:bodyPr wrap="none" rtlCol="0" anchor="t">
            <a:spAutoFit/>
          </a:bodyPr>
          <a:p>
            <a:pPr algn="ctr"/>
            <a:r>
              <a:rPr lang="en-US" altLang="en-US" sz="2000" b="1">
                <a:ln/>
                <a:solidFill>
                  <a:schemeClr val="tx1"/>
                </a:solidFill>
                <a:effectLst>
                  <a:outerShdw blurRad="38100" dist="19050" dir="2700000" algn="tl" rotWithShape="0">
                    <a:schemeClr val="dk1">
                      <a:alpha val="40000"/>
                    </a:schemeClr>
                  </a:outerShdw>
                </a:effectLst>
              </a:rPr>
              <a:t>August 4, 2025 - Brgy. Concepcion, Mindoro, Phil;ippines</a:t>
            </a:r>
            <a:endParaRPr lang="en-US" altLang="en-US" sz="2000" b="1">
              <a:ln/>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09600" y="190500"/>
            <a:ext cx="11582400" cy="582930"/>
          </a:xfrm>
        </p:spPr>
        <p:txBody>
          <a:bodyPr/>
          <a:p>
            <a:r>
              <a:rPr lang="en-US" b="1">
                <a:solidFill>
                  <a:schemeClr val="accent1"/>
                </a:solidFill>
                <a:effectLst>
                  <a:outerShdw blurRad="38100" dist="25400" dir="5400000" algn="ctr" rotWithShape="0">
                    <a:srgbClr val="6E747A">
                      <a:alpha val="43000"/>
                    </a:srgbClr>
                  </a:outerShdw>
                </a:effectLst>
              </a:rPr>
              <a:t>WATER STATION - FREE TUBIG</a:t>
            </a:r>
            <a:endParaRPr lang="en-US" b="1">
              <a:solidFill>
                <a:schemeClr val="accent1"/>
              </a:solidFill>
              <a:effectLst>
                <a:outerShdw blurRad="38100" dist="25400" dir="5400000" algn="ctr" rotWithShape="0">
                  <a:srgbClr val="6E747A">
                    <a:alpha val="43000"/>
                  </a:srgbClr>
                </a:outerShdw>
              </a:effectLst>
            </a:endParaRPr>
          </a:p>
        </p:txBody>
      </p:sp>
      <p:pic>
        <p:nvPicPr>
          <p:cNvPr id="13" name="Content Placeholder 12" descr="WATER STATION FREE TUBIG FOR HALF MARATHON 8-16-2025"/>
          <p:cNvPicPr>
            <a:picLocks noChangeAspect="1"/>
          </p:cNvPicPr>
          <p:nvPr>
            <p:ph idx="1"/>
          </p:nvPr>
        </p:nvPicPr>
        <p:blipFill>
          <a:blip r:embed="rId1"/>
          <a:stretch>
            <a:fillRect/>
          </a:stretch>
        </p:blipFill>
        <p:spPr>
          <a:xfrm>
            <a:off x="736600" y="1174750"/>
            <a:ext cx="3963035" cy="5283835"/>
          </a:xfrm>
          <a:prstGeom prst="rect">
            <a:avLst/>
          </a:prstGeom>
        </p:spPr>
      </p:pic>
      <p:sp>
        <p:nvSpPr>
          <p:cNvPr id="4" name="Title 10"/>
          <p:cNvSpPr>
            <a:spLocks noGrp="1"/>
          </p:cNvSpPr>
          <p:nvPr/>
        </p:nvSpPr>
        <p:spPr>
          <a:xfrm>
            <a:off x="736600" y="1061720"/>
            <a:ext cx="10972800" cy="582613"/>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endParaRPr lang="en-US" sz="3000" b="1">
              <a:solidFill>
                <a:schemeClr val="accent1"/>
              </a:solidFill>
              <a:effectLst>
                <a:outerShdw blurRad="38100" dist="25400" dir="5400000" algn="ctr" rotWithShape="0">
                  <a:srgbClr val="6E747A">
                    <a:alpha val="43000"/>
                  </a:srgbClr>
                </a:outerShdw>
              </a:effectLst>
            </a:endParaRPr>
          </a:p>
        </p:txBody>
      </p:sp>
      <p:sp>
        <p:nvSpPr>
          <p:cNvPr id="5" name="Text Box 4"/>
          <p:cNvSpPr txBox="1"/>
          <p:nvPr/>
        </p:nvSpPr>
        <p:spPr>
          <a:xfrm>
            <a:off x="736600" y="773430"/>
            <a:ext cx="8253095" cy="398780"/>
          </a:xfrm>
          <a:prstGeom prst="rect">
            <a:avLst/>
          </a:prstGeom>
          <a:noFill/>
        </p:spPr>
        <p:txBody>
          <a:bodyPr wrap="square" rtlCol="0" anchor="t">
            <a:spAutoFit/>
          </a:bodyPr>
          <a:p>
            <a:pPr algn="l"/>
            <a:r>
              <a:rPr lang="en-US" altLang="zh-CN" sz="2000" b="1">
                <a:effectLst>
                  <a:outerShdw blurRad="38100" dist="19050" dir="2700000" algn="tl" rotWithShape="0">
                    <a:schemeClr val="dk1">
                      <a:alpha val="40000"/>
                    </a:schemeClr>
                  </a:outerShdw>
                </a:effectLst>
                <a:sym typeface="+mn-ea"/>
              </a:rPr>
              <a:t>August 16, 2025 - Lianga, Surigao Del Norte, Philippines</a:t>
            </a:r>
            <a:endParaRPr lang="en-US" altLang="zh-CN" sz="2000" b="1">
              <a:effectLst>
                <a:outerShdw blurRad="38100" dist="19050" dir="2700000" algn="tl" rotWithShape="0">
                  <a:schemeClr val="dk1">
                    <a:alpha val="40000"/>
                  </a:schemeClr>
                </a:outerShdw>
              </a:effectLst>
              <a:sym typeface="+mn-ea"/>
            </a:endParaRPr>
          </a:p>
        </p:txBody>
      </p:sp>
      <p:sp>
        <p:nvSpPr>
          <p:cNvPr id="6" name="Text Box 5"/>
          <p:cNvSpPr txBox="1"/>
          <p:nvPr/>
        </p:nvSpPr>
        <p:spPr>
          <a:xfrm>
            <a:off x="4800600" y="1172210"/>
            <a:ext cx="6096000" cy="2306955"/>
          </a:xfrm>
          <a:prstGeom prst="rect">
            <a:avLst/>
          </a:prstGeom>
          <a:noFill/>
        </p:spPr>
        <p:txBody>
          <a:bodyPr wrap="square" rtlCol="0" anchor="t">
            <a:spAutoFit/>
          </a:bodyPr>
          <a:p>
            <a:r>
              <a:rPr lang="en-US" altLang="en-US"/>
              <a:t>The APOUAEAA96 Water Station proudly supports the Lianga Half Marathon 2025 by providing free drinking water to all participants. Runners can stay refreshed and hydrated as they push toward the finish line. We are committed to promoting health, endurance, and community spirit through this small but essential gesture. Stop by, grab a cup, and keep moving forward! Reference No. 0031 230 207238 August 1, 2025</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solidFill>
                  <a:schemeClr val="accent1"/>
                </a:solidFill>
                <a:effectLst>
                  <a:outerShdw blurRad="38100" dist="25400" dir="5400000" algn="ctr" rotWithShape="0">
                    <a:srgbClr val="6E747A">
                      <a:alpha val="43000"/>
                    </a:srgbClr>
                  </a:outerShdw>
                </a:effectLst>
              </a:rPr>
              <a:t>BRODSTROKES - ART EXHIBIT</a:t>
            </a:r>
            <a:endParaRPr lang="en-US" b="1">
              <a:solidFill>
                <a:schemeClr val="accent1"/>
              </a:solidFill>
              <a:effectLst>
                <a:outerShdw blurRad="38100" dist="25400" dir="5400000" algn="ctr" rotWithShape="0">
                  <a:srgbClr val="6E747A">
                    <a:alpha val="43000"/>
                  </a:srgbClr>
                </a:outerShdw>
              </a:effectLst>
            </a:endParaRPr>
          </a:p>
        </p:txBody>
      </p:sp>
      <p:pic>
        <p:nvPicPr>
          <p:cNvPr id="15" name="Content Placeholder 14" descr="BRODSTROKES AUGUST 22, 2025"/>
          <p:cNvPicPr>
            <a:picLocks noChangeAspect="1"/>
          </p:cNvPicPr>
          <p:nvPr>
            <p:ph idx="1"/>
          </p:nvPr>
        </p:nvPicPr>
        <p:blipFill>
          <a:blip r:embed="rId1"/>
          <a:stretch>
            <a:fillRect/>
          </a:stretch>
        </p:blipFill>
        <p:spPr>
          <a:xfrm>
            <a:off x="720090" y="1060450"/>
            <a:ext cx="4057650" cy="5410200"/>
          </a:xfrm>
          <a:prstGeom prst="rect">
            <a:avLst/>
          </a:prstGeom>
        </p:spPr>
      </p:pic>
      <p:sp>
        <p:nvSpPr>
          <p:cNvPr id="4" name="Text Box 3"/>
          <p:cNvSpPr txBox="1"/>
          <p:nvPr/>
        </p:nvSpPr>
        <p:spPr>
          <a:xfrm>
            <a:off x="720090" y="661670"/>
            <a:ext cx="12168505" cy="398780"/>
          </a:xfrm>
          <a:prstGeom prst="rect">
            <a:avLst/>
          </a:prstGeom>
          <a:noFill/>
        </p:spPr>
        <p:txBody>
          <a:bodyPr wrap="square" rtlCol="0" anchor="t">
            <a:spAutoFit/>
          </a:bodyPr>
          <a:p>
            <a:pPr algn="l"/>
            <a:r>
              <a:rPr lang="en-US" altLang="en-US" sz="2000" b="1">
                <a:effectLst>
                  <a:outerShdw blurRad="38100" dist="19050" dir="2700000" algn="tl" rotWithShape="0">
                    <a:schemeClr val="dk1">
                      <a:alpha val="40000"/>
                    </a:schemeClr>
                  </a:outerShdw>
                </a:effectLst>
                <a:sym typeface="+mn-ea"/>
              </a:rPr>
              <a:t>August 22, 2025 - Artasia Gallery SM Megamall A, Mandaluyong  City, Philippines</a:t>
            </a:r>
            <a:endParaRPr lang="en-US" altLang="en-US" sz="2000" b="1">
              <a:effectLst>
                <a:outerShdw blurRad="38100" dist="19050" dir="2700000" algn="tl" rotWithShape="0">
                  <a:schemeClr val="dk1">
                    <a:alpha val="40000"/>
                  </a:schemeClr>
                </a:outerShdw>
              </a:effectLst>
              <a:sym typeface="+mn-ea"/>
            </a:endParaRPr>
          </a:p>
        </p:txBody>
      </p:sp>
      <p:sp>
        <p:nvSpPr>
          <p:cNvPr id="5" name="Text Box 4"/>
          <p:cNvSpPr txBox="1"/>
          <p:nvPr/>
        </p:nvSpPr>
        <p:spPr>
          <a:xfrm>
            <a:off x="4953000" y="1167765"/>
            <a:ext cx="6096000" cy="1753235"/>
          </a:xfrm>
          <a:prstGeom prst="rect">
            <a:avLst/>
          </a:prstGeom>
          <a:noFill/>
        </p:spPr>
        <p:txBody>
          <a:bodyPr wrap="square" rtlCol="0" anchor="t">
            <a:spAutoFit/>
          </a:bodyPr>
          <a:p>
            <a:r>
              <a:rPr lang="en-US" altLang="en-US"/>
              <a:t>APOUAEAA96 proudly supports the Brodstroke Art Exhibit through Sis. Zarah Alunday, NAO Chairperson on Culture in the Arts. This exhibit highlights the creative talents of our APO brothers and sisters, showcasing their unique artworks. It’s a celebration of artistry, culture, and the boundless creativity within our APO community.</a:t>
            </a:r>
            <a:endParaRPr lang="en-US"/>
          </a:p>
        </p:txBody>
      </p:sp>
      <p:pic>
        <p:nvPicPr>
          <p:cNvPr id="3" name="Picture 2" descr="D1"/>
          <p:cNvPicPr>
            <a:picLocks noChangeAspect="1"/>
          </p:cNvPicPr>
          <p:nvPr/>
        </p:nvPicPr>
        <p:blipFill>
          <a:blip r:embed="rId2"/>
          <a:stretch>
            <a:fillRect/>
          </a:stretch>
        </p:blipFill>
        <p:spPr>
          <a:xfrm>
            <a:off x="4953000" y="3028315"/>
            <a:ext cx="4154805" cy="33991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sz="3200" b="1">
                <a:solidFill>
                  <a:schemeClr val="accent1"/>
                </a:solidFill>
                <a:effectLst>
                  <a:outerShdw blurRad="38100" dist="25400" dir="5400000" algn="ctr" rotWithShape="0">
                    <a:srgbClr val="6E747A">
                      <a:alpha val="43000"/>
                    </a:srgbClr>
                  </a:outerShdw>
                </a:effectLst>
              </a:rPr>
              <a:t>FINANCIAL SUPPORT FOR BRO. ROLANDO MISA</a:t>
            </a:r>
            <a:endParaRPr lang="en-US" sz="3200" b="1">
              <a:solidFill>
                <a:schemeClr val="accent1"/>
              </a:solidFill>
              <a:effectLst>
                <a:outerShdw blurRad="38100" dist="25400" dir="5400000" algn="ctr" rotWithShape="0">
                  <a:srgbClr val="6E747A">
                    <a:alpha val="43000"/>
                  </a:srgbClr>
                </a:outerShdw>
              </a:effectLst>
            </a:endParaRPr>
          </a:p>
        </p:txBody>
      </p:sp>
      <p:pic>
        <p:nvPicPr>
          <p:cNvPr id="17" name="Content Placeholder 16" descr="FINANCIAL SUPPORT FOR BRO. ROLANDO MISA"/>
          <p:cNvPicPr>
            <a:picLocks noChangeAspect="1"/>
          </p:cNvPicPr>
          <p:nvPr>
            <p:ph idx="1"/>
          </p:nvPr>
        </p:nvPicPr>
        <p:blipFill>
          <a:blip r:embed="rId1"/>
          <a:stretch>
            <a:fillRect/>
          </a:stretch>
        </p:blipFill>
        <p:spPr>
          <a:xfrm>
            <a:off x="609600" y="1249045"/>
            <a:ext cx="3974465" cy="5299710"/>
          </a:xfrm>
          <a:prstGeom prst="rect">
            <a:avLst/>
          </a:prstGeom>
        </p:spPr>
      </p:pic>
      <p:sp>
        <p:nvSpPr>
          <p:cNvPr id="4" name="Text Box 3"/>
          <p:cNvSpPr txBox="1"/>
          <p:nvPr/>
        </p:nvSpPr>
        <p:spPr>
          <a:xfrm>
            <a:off x="609600" y="773430"/>
            <a:ext cx="6096000" cy="398780"/>
          </a:xfrm>
          <a:prstGeom prst="rect">
            <a:avLst/>
          </a:prstGeom>
          <a:noFill/>
        </p:spPr>
        <p:txBody>
          <a:bodyPr wrap="square" rtlCol="0" anchor="t">
            <a:spAutoFit/>
          </a:bodyPr>
          <a:p>
            <a:pPr algn="l"/>
            <a:r>
              <a:rPr lang="en-US" altLang="en-US" sz="2000" b="1">
                <a:effectLst>
                  <a:outerShdw blurRad="38100" dist="19050" dir="2700000" algn="tl" rotWithShape="0">
                    <a:schemeClr val="dk1">
                      <a:alpha val="40000"/>
                    </a:schemeClr>
                  </a:outerShdw>
                </a:effectLst>
                <a:sym typeface="+mn-ea"/>
              </a:rPr>
              <a:t>August 22, 2025 - Dubai, United Arab Emirates</a:t>
            </a:r>
            <a:endParaRPr lang="en-US" altLang="en-US" sz="2000" b="1">
              <a:effectLst>
                <a:outerShdw blurRad="38100" dist="19050" dir="2700000" algn="tl" rotWithShape="0">
                  <a:schemeClr val="dk1">
                    <a:alpha val="40000"/>
                  </a:schemeClr>
                </a:outerShdw>
              </a:effectLst>
              <a:sym typeface="+mn-ea"/>
            </a:endParaRPr>
          </a:p>
        </p:txBody>
      </p:sp>
      <p:sp>
        <p:nvSpPr>
          <p:cNvPr id="5" name="Text Box 4"/>
          <p:cNvSpPr txBox="1"/>
          <p:nvPr/>
        </p:nvSpPr>
        <p:spPr>
          <a:xfrm>
            <a:off x="4817110" y="1249045"/>
            <a:ext cx="6096000" cy="2030095"/>
          </a:xfrm>
          <a:prstGeom prst="rect">
            <a:avLst/>
          </a:prstGeom>
          <a:noFill/>
        </p:spPr>
        <p:txBody>
          <a:bodyPr wrap="square" rtlCol="0" anchor="t">
            <a:spAutoFit/>
          </a:bodyPr>
          <a:p>
            <a:r>
              <a:rPr lang="en-US" altLang="en-US"/>
              <a:t>APOUAEAA96, together with brothers and sisters from APO Emarat 121 AA and APO ADAA, took the initiative to provide financial assistance to Bro. Rolando "Shorty" Misa. This support helped him secure bail and demonstrated the spirit of solidarity and brotherhood within the APO community. It is a testament to our commitment to helping members in times of need.</a:t>
            </a:r>
            <a:endParaRPr lang="en-US"/>
          </a:p>
        </p:txBody>
      </p:sp>
    </p:spTree>
  </p:cSld>
  <p:clrMapOvr>
    <a:masterClrMapping/>
  </p:clrMapOvr>
</p:sld>
</file>

<file path=ppt/theme/theme1.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0</TotalTime>
  <Words>7140</Words>
  <Application>WPS Presentation</Application>
  <PresentationFormat>Widescreen</PresentationFormat>
  <Paragraphs>113</Paragraphs>
  <Slides>19</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19</vt:i4>
      </vt:variant>
    </vt:vector>
  </HeadingPairs>
  <TitlesOfParts>
    <vt:vector size="30" baseType="lpstr">
      <vt:lpstr>Arial</vt:lpstr>
      <vt:lpstr>SimSun</vt:lpstr>
      <vt:lpstr>Wingdings</vt:lpstr>
      <vt:lpstr>Cloister Black</vt:lpstr>
      <vt:lpstr>Roboto Medium</vt:lpstr>
      <vt:lpstr>Noto Sans SC Medium</vt:lpstr>
      <vt:lpstr>Microsoft YaHei</vt:lpstr>
      <vt:lpstr>Arial Unicode MS</vt:lpstr>
      <vt:lpstr>Calibri</vt:lpstr>
      <vt:lpstr>Calibri</vt:lpstr>
      <vt:lpstr>Blue Waves</vt:lpstr>
      <vt:lpstr>Alpha Phi Omega  United Arab Emirates Alumni Association 96</vt:lpstr>
      <vt:lpstr>PowerPoint 演示文稿</vt:lpstr>
      <vt:lpstr>PowerPoint 演示文稿</vt:lpstr>
      <vt:lpstr>BAGONG BAYANI NG MUNDO - SERBISYO CARAVAN 2025</vt:lpstr>
      <vt:lpstr>MEGA SERVICE - BICOL ADMINISTRATIVE REGION</vt:lpstr>
      <vt:lpstr>PowerPoint 演示文稿</vt:lpstr>
      <vt:lpstr>WATER STATION - FREE TUBIG</vt:lpstr>
      <vt:lpstr>BRODSTROKES - ART EXHIBIT</vt:lpstr>
      <vt:lpstr>FINANCIAL SUPPORT FOR BRO. ROLANDO MISA</vt:lpstr>
      <vt:lpstr>FINANCIAL SUPPORT FOR BRO. PAT RAZ</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Alpha phi omega  united Arab emirates alumni association 96</dc:title>
  <dc:creator>Winston Silo</dc:creator>
  <cp:lastModifiedBy>WPS_1647524234</cp:lastModifiedBy>
  <cp:revision>53</cp:revision>
  <dcterms:created xsi:type="dcterms:W3CDTF">2024-09-24T15:09:00Z</dcterms:created>
  <dcterms:modified xsi:type="dcterms:W3CDTF">2025-09-14T17:26:56Z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03F095CA2E3840A08B979FFC221822F3_13</vt:lpwstr>
  </property>
  <property fmtid="{D5CDD505-2E9C-101B-9397-08002B2CF9AE}" pid="3" name="KSOProductBuildVer">
    <vt:lpwstr>1033-12.2.0.22549</vt:lpwstr>
  </property>
</Properties>
</file>