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3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78" autoAdjust="0"/>
    <p:restoredTop sz="94660"/>
  </p:normalViewPr>
  <p:slideViewPr>
    <p:cSldViewPr snapToGrid="0">
      <p:cViewPr varScale="1">
        <p:scale>
          <a:sx n="71" d="100"/>
          <a:sy n="71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2068-4DE2-4217-8AD5-04BF4B24B518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59AD-CB77-4748-944D-57368BDB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74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2068-4DE2-4217-8AD5-04BF4B24B518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59AD-CB77-4748-944D-57368BDB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7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2068-4DE2-4217-8AD5-04BF4B24B518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59AD-CB77-4748-944D-57368BDB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10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2068-4DE2-4217-8AD5-04BF4B24B518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59AD-CB77-4748-944D-57368BDB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6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2068-4DE2-4217-8AD5-04BF4B24B518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59AD-CB77-4748-944D-57368BDB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31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2068-4DE2-4217-8AD5-04BF4B24B518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59AD-CB77-4748-944D-57368BDB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82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2068-4DE2-4217-8AD5-04BF4B24B518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59AD-CB77-4748-944D-57368BDB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8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2068-4DE2-4217-8AD5-04BF4B24B518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59AD-CB77-4748-944D-57368BDB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0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2068-4DE2-4217-8AD5-04BF4B24B518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59AD-CB77-4748-944D-57368BDB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43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2068-4DE2-4217-8AD5-04BF4B24B518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59AD-CB77-4748-944D-57368BDB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67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2068-4DE2-4217-8AD5-04BF4B24B518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59AD-CB77-4748-944D-57368BDB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86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72068-4DE2-4217-8AD5-04BF4B24B518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359AD-CB77-4748-944D-57368BDB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5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7163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Life &amp; Legacy of the Notorious (Justice) Ruth Bader Ginsburg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73400"/>
            <a:ext cx="9144000" cy="558800"/>
          </a:xfrm>
        </p:spPr>
        <p:txBody>
          <a:bodyPr/>
          <a:lstStyle/>
          <a:p>
            <a:r>
              <a:rPr lang="en-US" dirty="0">
                <a:latin typeface="Californian FB" panose="0207040306080B030204" pitchFamily="18" charset="0"/>
              </a:rPr>
              <a:t>Chandeni Sendall, WCBA President 2020-2022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870" r="4372"/>
          <a:stretch/>
        </p:blipFill>
        <p:spPr>
          <a:xfrm>
            <a:off x="4233334" y="3729004"/>
            <a:ext cx="3136052" cy="266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64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fornian FB" panose="0207040306080B030204" pitchFamily="18" charset="0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Born in 1933 to a working-class family in Brooklyn, New York</a:t>
            </a:r>
          </a:p>
          <a:p>
            <a:endParaRPr lang="en-US" dirty="0">
              <a:latin typeface="Californian FB" panose="0207040306080B030204" pitchFamily="18" charset="0"/>
            </a:endParaRPr>
          </a:p>
          <a:p>
            <a:r>
              <a:rPr lang="en-US" dirty="0">
                <a:latin typeface="Californian FB" panose="0207040306080B030204" pitchFamily="18" charset="0"/>
              </a:rPr>
              <a:t>Early life shaped by her mother’s advice, </a:t>
            </a:r>
            <a:r>
              <a:rPr lang="en-US" b="1" dirty="0">
                <a:latin typeface="Californian FB" panose="0207040306080B030204" pitchFamily="18" charset="0"/>
              </a:rPr>
              <a:t>“Always be prepared to be self-standing, to fend for yourself.”</a:t>
            </a:r>
            <a:r>
              <a:rPr lang="en-US" dirty="0">
                <a:latin typeface="Californian FB" panose="0207040306080B030204" pitchFamily="18" charset="0"/>
              </a:rPr>
              <a:t> </a:t>
            </a:r>
          </a:p>
          <a:p>
            <a:endParaRPr lang="en-US" dirty="0">
              <a:latin typeface="Californian FB" panose="0207040306080B030204" pitchFamily="18" charset="0"/>
            </a:endParaRPr>
          </a:p>
          <a:p>
            <a:r>
              <a:rPr lang="en-US" dirty="0">
                <a:latin typeface="Californian FB" panose="0207040306080B030204" pitchFamily="18" charset="0"/>
              </a:rPr>
              <a:t>Justice Ginsburg attended college at Cornell University on a full scholarship and graduated first in her class</a:t>
            </a:r>
          </a:p>
          <a:p>
            <a:endParaRPr lang="en-US" dirty="0">
              <a:latin typeface="Californian FB" panose="0207040306080B030204" pitchFamily="18" charset="0"/>
            </a:endParaRPr>
          </a:p>
          <a:p>
            <a:r>
              <a:rPr lang="en-US" dirty="0">
                <a:latin typeface="Californian FB" panose="0207040306080B030204" pitchFamily="18" charset="0"/>
              </a:rPr>
              <a:t>In 1956, she entered Harvard Law School as </a:t>
            </a:r>
            <a:r>
              <a:rPr lang="en-US" b="1" dirty="0">
                <a:latin typeface="Californian FB" panose="0207040306080B030204" pitchFamily="18" charset="0"/>
              </a:rPr>
              <a:t>one of only eight women in a class of 500</a:t>
            </a:r>
          </a:p>
        </p:txBody>
      </p:sp>
    </p:spTree>
    <p:extLst>
      <p:ext uri="{BB962C8B-B14F-4D97-AF65-F5344CB8AC3E}">
        <p14:creationId xmlns:p14="http://schemas.microsoft.com/office/powerpoint/2010/main" val="3402466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fornian FB" panose="0207040306080B030204" pitchFamily="18" charset="0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alifornian FB" panose="0207040306080B030204" pitchFamily="18" charset="0"/>
              </a:rPr>
              <a:t>First female member of the </a:t>
            </a:r>
            <a:r>
              <a:rPr lang="en-US" b="1" i="1" dirty="0">
                <a:latin typeface="Californian FB" panose="0207040306080B030204" pitchFamily="18" charset="0"/>
              </a:rPr>
              <a:t>Harvard Law Review</a:t>
            </a:r>
            <a:r>
              <a:rPr lang="en-US" dirty="0">
                <a:latin typeface="Californian FB" panose="0207040306080B030204" pitchFamily="18" charset="0"/>
              </a:rPr>
              <a:t>, and was selected to serve on the </a:t>
            </a:r>
            <a:r>
              <a:rPr lang="en-US" i="1" dirty="0">
                <a:latin typeface="Californian FB" panose="0207040306080B030204" pitchFamily="18" charset="0"/>
              </a:rPr>
              <a:t>Columbia Law Review</a:t>
            </a:r>
            <a:r>
              <a:rPr lang="en-US" dirty="0">
                <a:latin typeface="Californian FB" panose="0207040306080B030204" pitchFamily="18" charset="0"/>
              </a:rPr>
              <a:t> after transferring </a:t>
            </a:r>
          </a:p>
          <a:p>
            <a:pPr lvl="1"/>
            <a:r>
              <a:rPr lang="en-US" dirty="0">
                <a:latin typeface="Californian FB" panose="0207040306080B030204" pitchFamily="18" charset="0"/>
              </a:rPr>
              <a:t>Justice Ginsburg was a </a:t>
            </a:r>
            <a:r>
              <a:rPr lang="en-US" b="1" dirty="0">
                <a:latin typeface="Californian FB" panose="0207040306080B030204" pitchFamily="18" charset="0"/>
              </a:rPr>
              <a:t>new mother while attending law school</a:t>
            </a:r>
          </a:p>
          <a:p>
            <a:pPr lvl="1"/>
            <a:endParaRPr lang="en-US" dirty="0">
              <a:latin typeface="Californian FB" panose="0207040306080B030204" pitchFamily="18" charset="0"/>
            </a:endParaRPr>
          </a:p>
          <a:p>
            <a:r>
              <a:rPr lang="en-US" dirty="0">
                <a:latin typeface="Californian FB" panose="0207040306080B030204" pitchFamily="18" charset="0"/>
              </a:rPr>
              <a:t>Even though Ginsburg graduated first in her class, it was difficult for her to find work as a lawyer</a:t>
            </a:r>
          </a:p>
          <a:p>
            <a:pPr lvl="1"/>
            <a:r>
              <a:rPr lang="en-US" dirty="0">
                <a:latin typeface="Californian FB" panose="0207040306080B030204" pitchFamily="18" charset="0"/>
              </a:rPr>
              <a:t>After being rejected from all 12 law firms at which she interviewed, she </a:t>
            </a:r>
            <a:r>
              <a:rPr lang="en-US" b="1" dirty="0">
                <a:latin typeface="Californian FB" panose="0207040306080B030204" pitchFamily="18" charset="0"/>
              </a:rPr>
              <a:t>clerked</a:t>
            </a:r>
            <a:r>
              <a:rPr lang="en-US" dirty="0">
                <a:latin typeface="Californian FB" panose="0207040306080B030204" pitchFamily="18" charset="0"/>
              </a:rPr>
              <a:t> with a judge at the U.S. District Court for the Southern District of New York for two years </a:t>
            </a:r>
          </a:p>
          <a:p>
            <a:r>
              <a:rPr lang="en-US" dirty="0">
                <a:latin typeface="Californian FB" panose="0207040306080B030204" pitchFamily="18" charset="0"/>
              </a:rPr>
              <a:t>An </a:t>
            </a:r>
            <a:r>
              <a:rPr lang="en-US" b="1" dirty="0">
                <a:latin typeface="Californian FB" panose="0207040306080B030204" pitchFamily="18" charset="0"/>
              </a:rPr>
              <a:t>assistant professor</a:t>
            </a:r>
            <a:r>
              <a:rPr lang="en-US" dirty="0">
                <a:latin typeface="Californian FB" panose="0207040306080B030204" pitchFamily="18" charset="0"/>
              </a:rPr>
              <a:t> at Rutgers School of Law in 1963</a:t>
            </a:r>
          </a:p>
        </p:txBody>
      </p:sp>
    </p:spTree>
    <p:extLst>
      <p:ext uri="{BB962C8B-B14F-4D97-AF65-F5344CB8AC3E}">
        <p14:creationId xmlns:p14="http://schemas.microsoft.com/office/powerpoint/2010/main" val="4261018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fornian FB" panose="0207040306080B030204" pitchFamily="18" charset="0"/>
              </a:rPr>
              <a:t>Work as an Attorney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latin typeface="Californian FB" panose="0207040306080B030204" pitchFamily="18" charset="0"/>
              </a:rPr>
              <a:t>In the 1970s:</a:t>
            </a:r>
          </a:p>
          <a:p>
            <a:pPr lvl="1"/>
            <a:r>
              <a:rPr lang="en-US" dirty="0">
                <a:latin typeface="Californian FB" panose="0207040306080B030204" pitchFamily="18" charset="0"/>
              </a:rPr>
              <a:t>Ginsburg was promoted to full professor </a:t>
            </a:r>
          </a:p>
          <a:p>
            <a:pPr lvl="1"/>
            <a:r>
              <a:rPr lang="en-US" dirty="0">
                <a:latin typeface="Californian FB" panose="0207040306080B030204" pitchFamily="18" charset="0"/>
              </a:rPr>
              <a:t>Joined the faculty at Columbia Law School</a:t>
            </a:r>
          </a:p>
          <a:p>
            <a:pPr lvl="1"/>
            <a:r>
              <a:rPr lang="en-US" dirty="0">
                <a:latin typeface="Californian FB" panose="0207040306080B030204" pitchFamily="18" charset="0"/>
              </a:rPr>
              <a:t>Gave birth to her second child, and </a:t>
            </a:r>
          </a:p>
          <a:p>
            <a:pPr lvl="1"/>
            <a:r>
              <a:rPr lang="en-US" dirty="0">
                <a:latin typeface="Californian FB" panose="0207040306080B030204" pitchFamily="18" charset="0"/>
              </a:rPr>
              <a:t>Co-founded the ACLU Women’s Rights Project </a:t>
            </a:r>
          </a:p>
          <a:p>
            <a:r>
              <a:rPr lang="en-US" b="1" dirty="0">
                <a:latin typeface="Californian FB" panose="0207040306080B030204" pitchFamily="18" charset="0"/>
              </a:rPr>
              <a:t>Ginsburg involvement in ACLU: </a:t>
            </a:r>
          </a:p>
          <a:p>
            <a:pPr lvl="1"/>
            <a:r>
              <a:rPr lang="en-US" dirty="0">
                <a:latin typeface="Californian FB" panose="0207040306080B030204" pitchFamily="18" charset="0"/>
              </a:rPr>
              <a:t>Argued six landmark Supreme Court cases demonstrating the negative impact gender discrimination has on both women and men. </a:t>
            </a:r>
          </a:p>
          <a:p>
            <a:pPr lvl="1"/>
            <a:r>
              <a:rPr lang="en-US" dirty="0">
                <a:latin typeface="Californian FB" panose="0207040306080B030204" pitchFamily="18" charset="0"/>
              </a:rPr>
              <a:t>She won five of the six cases she argued, all of which were critical in expanding the scope of civil rights protections under the Fourteenth Amendment. </a:t>
            </a:r>
          </a:p>
          <a:p>
            <a:r>
              <a:rPr lang="en-US" b="1" dirty="0">
                <a:latin typeface="Californian FB" panose="0207040306080B030204" pitchFamily="18" charset="0"/>
              </a:rPr>
              <a:t>Reputation of being a defender of individual rights with a special concern for oppressed, marginalized, and underserved groups</a:t>
            </a:r>
          </a:p>
        </p:txBody>
      </p:sp>
    </p:spTree>
    <p:extLst>
      <p:ext uri="{BB962C8B-B14F-4D97-AF65-F5344CB8AC3E}">
        <p14:creationId xmlns:p14="http://schemas.microsoft.com/office/powerpoint/2010/main" val="213819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fornian FB" panose="0207040306080B030204" pitchFamily="18" charset="0"/>
              </a:rPr>
              <a:t>Time on the Bench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President Jimmy Carter appointed Justice Ginsburg to the U.S. Court of Appeals for the District of Columbia in 1980</a:t>
            </a:r>
          </a:p>
          <a:p>
            <a:endParaRPr lang="en-US" dirty="0">
              <a:latin typeface="Californian FB" panose="0207040306080B030204" pitchFamily="18" charset="0"/>
            </a:endParaRPr>
          </a:p>
          <a:p>
            <a:r>
              <a:rPr lang="en-US" dirty="0">
                <a:latin typeface="Californian FB" panose="0207040306080B030204" pitchFamily="18" charset="0"/>
              </a:rPr>
              <a:t>She served on the appellate court for thirteen years </a:t>
            </a:r>
          </a:p>
          <a:p>
            <a:pPr lvl="1"/>
            <a:r>
              <a:rPr lang="en-US" dirty="0">
                <a:latin typeface="Californian FB" panose="0207040306080B030204" pitchFamily="18" charset="0"/>
              </a:rPr>
              <a:t>Reputation of maintaining positive relationships with both the liberal and conservative judges she worked alongside</a:t>
            </a:r>
          </a:p>
          <a:p>
            <a:endParaRPr lang="en-US" dirty="0">
              <a:latin typeface="Californian FB" panose="0207040306080B030204" pitchFamily="18" charset="0"/>
            </a:endParaRPr>
          </a:p>
          <a:p>
            <a:r>
              <a:rPr lang="en-US" dirty="0">
                <a:latin typeface="Californian FB" panose="0207040306080B030204" pitchFamily="18" charset="0"/>
              </a:rPr>
              <a:t>In 1993, Bill Clinton nominated her to the Supreme Court. She was confirmed by a Senate vote of 96-3</a:t>
            </a:r>
          </a:p>
        </p:txBody>
      </p:sp>
    </p:spTree>
    <p:extLst>
      <p:ext uri="{BB962C8B-B14F-4D97-AF65-F5344CB8AC3E}">
        <p14:creationId xmlns:p14="http://schemas.microsoft.com/office/powerpoint/2010/main" val="1745157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fornian FB" panose="0207040306080B030204" pitchFamily="18" charset="0"/>
              </a:rPr>
              <a:t>Time on the Bench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In her 27 years on the Supreme Court, Justice Ginsburg was a powerful voice. </a:t>
            </a:r>
          </a:p>
          <a:p>
            <a:pPr lvl="1"/>
            <a:r>
              <a:rPr lang="en-US" dirty="0">
                <a:latin typeface="Californian FB" panose="0207040306080B030204" pitchFamily="18" charset="0"/>
              </a:rPr>
              <a:t>She was known for authoring forceful dissents, which she would occasionally read from the bench for maximum impact. </a:t>
            </a:r>
          </a:p>
          <a:p>
            <a:pPr lvl="1"/>
            <a:r>
              <a:rPr lang="en-US" dirty="0">
                <a:latin typeface="Californian FB" panose="0207040306080B030204" pitchFamily="18" charset="0"/>
              </a:rPr>
              <a:t>After Justice John Paul Stevens retired in 2010, she became the de facto leader of the court’s four-justice liberal bloc. </a:t>
            </a:r>
          </a:p>
          <a:p>
            <a:pPr lvl="1"/>
            <a:r>
              <a:rPr lang="en-US" dirty="0">
                <a:latin typeface="Californian FB" panose="0207040306080B030204" pitchFamily="18" charset="0"/>
              </a:rPr>
              <a:t>Reputation among other Justices for her good character and work ethic </a:t>
            </a:r>
          </a:p>
          <a:p>
            <a:r>
              <a:rPr lang="en-US" dirty="0">
                <a:latin typeface="Californian FB" panose="0207040306080B030204" pitchFamily="18" charset="0"/>
              </a:rPr>
              <a:t>Justice Ginsburg voted consistently to defend abortion rights, legalize gay marriage, uphold the Affordable Care Act, and otherwise advance the rights of marginalized people and groups. </a:t>
            </a:r>
          </a:p>
          <a:p>
            <a:pPr lvl="1"/>
            <a:r>
              <a:rPr lang="en-US" dirty="0">
                <a:latin typeface="Californian FB" panose="0207040306080B030204" pitchFamily="18" charset="0"/>
              </a:rPr>
              <a:t>In 1999, she won the American Bar Association's Thurgood Marshall Award for her contributions to gender equality and civil rights.</a:t>
            </a:r>
          </a:p>
        </p:txBody>
      </p:sp>
    </p:spTree>
    <p:extLst>
      <p:ext uri="{BB962C8B-B14F-4D97-AF65-F5344CB8AC3E}">
        <p14:creationId xmlns:p14="http://schemas.microsoft.com/office/powerpoint/2010/main" val="3149812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fornian FB" panose="0207040306080B030204" pitchFamily="18" charset="0"/>
              </a:rPr>
              <a:t>Inspiring Marriage Quotes - RBG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fornian FB" panose="0207040306080B030204" pitchFamily="18" charset="0"/>
              </a:rPr>
              <a:t>"In the course of a marriage, one accommodates the other.”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Californian FB" panose="0207040306080B0302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fornian FB" panose="0207040306080B030204" pitchFamily="18" charset="0"/>
              </a:rPr>
              <a:t>"If you have a caring life partner, you help the other person when that person needs it. I had a life partner who thought my work was as important as his, and I think that made all the difference for me.”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Californian FB" panose="0207040306080B0302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fornian FB" panose="0207040306080B030204" pitchFamily="18" charset="0"/>
              </a:rPr>
              <a:t>"In every good marriage, it helps sometimes to be a little deaf.”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Californian FB" panose="0207040306080B030204" pitchFamily="18" charset="0"/>
            </a:endParaRPr>
          </a:p>
          <a:p>
            <a:pPr marL="0" indent="0">
              <a:buNone/>
            </a:pPr>
            <a:endParaRPr lang="en-US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697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5008"/>
          </a:xfrm>
        </p:spPr>
        <p:txBody>
          <a:bodyPr/>
          <a:lstStyle/>
          <a:p>
            <a:r>
              <a:rPr lang="en-US" dirty="0">
                <a:latin typeface="Californian FB" panose="0207040306080B030204" pitchFamily="18" charset="0"/>
              </a:rPr>
              <a:t>Inspiring Quotes - RBG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47677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alifornian FB" panose="0207040306080B030204" pitchFamily="18" charset="0"/>
              </a:rPr>
              <a:t>"Real change, enduring change, happens one step at a time.”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alifornian FB" panose="0207040306080B030204" pitchFamily="18" charset="0"/>
              </a:rPr>
              <a:t>"So often in life, things that you regard as an impediment turn out to be great, good fortune.“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fornian FB" panose="0207040306080B030204" pitchFamily="18" charset="0"/>
              </a:rPr>
              <a:t>“Fight for the things that you care about, but do it in a way that will lead others to join you.“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alifornian FB" panose="0207040306080B030204" pitchFamily="18" charset="0"/>
              </a:rPr>
              <a:t>"You can't have it all, all at once.“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fornian FB" panose="0207040306080B030204" pitchFamily="18" charset="0"/>
              </a:rPr>
              <a:t>"I'm a very strong believer in listening and learning from others.”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alifornian FB" panose="0207040306080B030204" pitchFamily="18" charset="0"/>
              </a:rPr>
              <a:t>"If you want to be a true professional, do something outside yourself.”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fornian FB" panose="0207040306080B030204" pitchFamily="18" charset="0"/>
              </a:rPr>
              <a:t>"Don't be distracted by emotions like anger, envy, resentment. These just zap energy and waste time.“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alifornian FB" panose="0207040306080B030204" pitchFamily="18" charset="0"/>
              </a:rPr>
              <a:t>Reading is the key that opens doors to many good things in life. Reading shaped my dreams, and more reading helped me make my dreams come true.”</a:t>
            </a:r>
            <a:endParaRPr lang="en-US" dirty="0">
              <a:latin typeface="Californian FB" panose="0207040306080B0302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fornian FB" panose="0207040306080B030204" pitchFamily="18" charset="0"/>
              </a:rPr>
              <a:t>"You can disagree without being disagreeable.“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alifornian FB" panose="0207040306080B030204" pitchFamily="18" charset="0"/>
              </a:rPr>
              <a:t>"Women belong in all places where decisions are being made.”</a:t>
            </a:r>
            <a:endParaRPr lang="en-US" dirty="0">
              <a:latin typeface="Californian FB" panose="0207040306080B030204" pitchFamily="18" charset="0"/>
            </a:endParaRPr>
          </a:p>
          <a:p>
            <a:endParaRPr lang="en-US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806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742</Words>
  <Application>Microsoft Office PowerPoint</Application>
  <PresentationFormat>Widescreen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Californian FB</vt:lpstr>
      <vt:lpstr>Office Theme</vt:lpstr>
      <vt:lpstr>Life &amp; Legacy of the Notorious (Justice) Ruth Bader Ginsburg</vt:lpstr>
      <vt:lpstr>Background</vt:lpstr>
      <vt:lpstr>Background</vt:lpstr>
      <vt:lpstr>Work as an Attorney</vt:lpstr>
      <vt:lpstr>Time on the Bench</vt:lpstr>
      <vt:lpstr>Time on the Bench</vt:lpstr>
      <vt:lpstr>Inspiring Marriage Quotes - RBG</vt:lpstr>
      <vt:lpstr>Inspiring Quotes - RBG</vt:lpstr>
    </vt:vector>
  </TitlesOfParts>
  <Company>City of Reno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&amp; Legacy of the Notorious (Justice) Ruth Bader Ginsberg</dc:title>
  <dc:creator>Chandeni Sendall</dc:creator>
  <cp:lastModifiedBy>Mary Baldecchi</cp:lastModifiedBy>
  <cp:revision>19</cp:revision>
  <dcterms:created xsi:type="dcterms:W3CDTF">2021-07-06T17:00:30Z</dcterms:created>
  <dcterms:modified xsi:type="dcterms:W3CDTF">2021-07-15T21:58:30Z</dcterms:modified>
</cp:coreProperties>
</file>