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9" r:id="rId14"/>
    <p:sldId id="267" r:id="rId15"/>
    <p:sldId id="270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07" autoAdjust="0"/>
  </p:normalViewPr>
  <p:slideViewPr>
    <p:cSldViewPr snapToGrid="0" snapToObjects="1">
      <p:cViewPr varScale="1">
        <p:scale>
          <a:sx n="86" d="100"/>
          <a:sy n="86" d="100"/>
        </p:scale>
        <p:origin x="-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0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7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6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1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4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9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2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1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8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3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1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CC23E-0A81-F44A-80C9-A1DAF792217D}" type="datetimeFigureOut">
              <a:rPr lang="en-US" smtClean="0"/>
              <a:t>30/07/18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54446-49D6-C646-A7D0-1F96A9FA9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4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microsoft.com/office/2007/relationships/hdphoto" Target="../media/hdphoto2.wdp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8" Type="http://schemas.openxmlformats.org/officeDocument/2006/relationships/image" Target="../media/image5.JPG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karlasarmiento:Downloads:IMG_0844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71" t="21204" r="-1" b="15659"/>
          <a:stretch/>
        </p:blipFill>
        <p:spPr bwMode="auto">
          <a:xfrm rot="5400000">
            <a:off x="153340" y="3018005"/>
            <a:ext cx="2947408" cy="25905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Macintosh HD:Users:karlasarmiento:Downloads:IMG_0842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1" t="13595" b="13589"/>
          <a:stretch/>
        </p:blipFill>
        <p:spPr bwMode="auto">
          <a:xfrm rot="5400000">
            <a:off x="5944668" y="3226747"/>
            <a:ext cx="2947410" cy="2205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MG_088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09" y="2855670"/>
            <a:ext cx="2342905" cy="2947408"/>
          </a:xfrm>
          <a:prstGeom prst="rect">
            <a:avLst/>
          </a:prstGeom>
        </p:spPr>
      </p:pic>
      <p:pic>
        <p:nvPicPr>
          <p:cNvPr id="7" name="Picture 6" descr="IMG_088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4"/>
          <a:stretch/>
        </p:blipFill>
        <p:spPr>
          <a:xfrm>
            <a:off x="3665642" y="112040"/>
            <a:ext cx="1958777" cy="2343399"/>
          </a:xfrm>
          <a:prstGeom prst="rect">
            <a:avLst/>
          </a:prstGeom>
        </p:spPr>
      </p:pic>
      <p:pic>
        <p:nvPicPr>
          <p:cNvPr id="8" name="Picture 7" descr="IMG_0886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5"/>
          <a:stretch/>
        </p:blipFill>
        <p:spPr>
          <a:xfrm>
            <a:off x="6315746" y="139439"/>
            <a:ext cx="2049788" cy="2336341"/>
          </a:xfrm>
          <a:prstGeom prst="rect">
            <a:avLst/>
          </a:prstGeom>
        </p:spPr>
      </p:pic>
      <p:pic>
        <p:nvPicPr>
          <p:cNvPr id="9" name="Picture 8" descr="IMG_0885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t="35961" r="19614" b="25591"/>
          <a:stretch/>
        </p:blipFill>
        <p:spPr>
          <a:xfrm>
            <a:off x="215321" y="123364"/>
            <a:ext cx="2707017" cy="2332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1750" y="6204953"/>
            <a:ext cx="881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1. a) titanium mesh plate b) caliper c) titanium bender d) Thyroid cartilage spreader e)</a:t>
            </a:r>
            <a:r>
              <a:rPr lang="en-US" b="1" dirty="0" err="1" smtClean="0"/>
              <a:t>Handpiece</a:t>
            </a:r>
            <a:r>
              <a:rPr lang="en-US" b="1" dirty="0" smtClean="0"/>
              <a:t> drill f) thyroid cartilage elevator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41493" y="2347180"/>
            <a:ext cx="102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a.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36051" y="2373813"/>
            <a:ext cx="102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85280" y="2373813"/>
            <a:ext cx="102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41493" y="5781321"/>
            <a:ext cx="102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36051" y="5781321"/>
            <a:ext cx="102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85280" y="5778489"/>
            <a:ext cx="102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0542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568" y="5594515"/>
            <a:ext cx="8169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b="1" dirty="0" smtClean="0">
                <a:latin typeface="Times New Roman"/>
                <a:cs typeface="Times New Roman"/>
              </a:rPr>
              <a:t>Figure 10. </a:t>
            </a:r>
            <a:r>
              <a:rPr lang="en-PH" b="1" dirty="0">
                <a:latin typeface="Times New Roman"/>
                <a:cs typeface="Times New Roman"/>
              </a:rPr>
              <a:t>The customized titanium bridge was then anchored to the thyroid cartilage using a 2-O nylon suture placed on the superior and inferior edge of the plates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Picture 2" descr="USB:Loma, Jeffrey:INTRAOP Loma:i180619_10545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6" r="12568"/>
          <a:stretch/>
        </p:blipFill>
        <p:spPr bwMode="auto">
          <a:xfrm rot="10800000">
            <a:off x="1602117" y="684834"/>
            <a:ext cx="5864124" cy="4480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2244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568" y="5594515"/>
            <a:ext cx="816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b="1" dirty="0" smtClean="0">
                <a:latin typeface="Times New Roman"/>
                <a:cs typeface="Times New Roman"/>
              </a:rPr>
              <a:t>Figure </a:t>
            </a:r>
            <a:r>
              <a:rPr lang="x-none" b="1" dirty="0" smtClean="0">
                <a:latin typeface="Times New Roman"/>
                <a:cs typeface="Times New Roman"/>
              </a:rPr>
              <a:t>11. </a:t>
            </a:r>
            <a:r>
              <a:rPr lang="en-PH" b="1" dirty="0">
                <a:latin typeface="Times New Roman"/>
                <a:cs typeface="Times New Roman"/>
              </a:rPr>
              <a:t>Subcutaneous layer was closed with Vicryl 3.O suture and the skin was closed with 3.O nylon suture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x-none" b="1" dirty="0" smtClean="0">
                <a:latin typeface="Times New Roman"/>
                <a:cs typeface="Times New Roman"/>
              </a:rPr>
              <a:t> 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3" name="Picture 2" descr="USB:Loma, Jeffrey:INTRAOP Loma:i180619_115024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53" r="34018"/>
          <a:stretch/>
        </p:blipFill>
        <p:spPr bwMode="auto">
          <a:xfrm rot="10800000">
            <a:off x="2119490" y="746443"/>
            <a:ext cx="4797510" cy="4316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259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766" y="5869091"/>
            <a:ext cx="816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latin typeface="Times New Roman"/>
                <a:cs typeface="Times New Roman"/>
              </a:rPr>
              <a:t>Figure </a:t>
            </a:r>
            <a:r>
              <a:rPr lang="x-none" b="1" dirty="0" smtClean="0">
                <a:latin typeface="Times New Roman"/>
                <a:cs typeface="Times New Roman"/>
              </a:rPr>
              <a:t>12. Isshiki Thyroplasty bridge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3" name="Picture 2" descr="IMG_088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3" t="25748" r="22823" b="27499"/>
          <a:stretch/>
        </p:blipFill>
        <p:spPr>
          <a:xfrm>
            <a:off x="2075455" y="882904"/>
            <a:ext cx="4693002" cy="394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7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766" y="6272744"/>
            <a:ext cx="816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latin typeface="Times New Roman"/>
                <a:cs typeface="Times New Roman"/>
              </a:rPr>
              <a:t>Figure </a:t>
            </a:r>
            <a:r>
              <a:rPr lang="x-none" b="1" dirty="0" smtClean="0">
                <a:latin typeface="Times New Roman"/>
                <a:cs typeface="Times New Roman"/>
              </a:rPr>
              <a:t>13. </a:t>
            </a:r>
            <a:r>
              <a:rPr lang="x-none" b="1" dirty="0" smtClean="0">
                <a:latin typeface="Times New Roman"/>
                <a:cs typeface="Times New Roman"/>
              </a:rPr>
              <a:t>Preoperative PRAAT Voice Analysis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5" name="Picture 4" descr="Screen Shot 2018-07-30 at 8.3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07" y="2452236"/>
            <a:ext cx="4572000" cy="2971800"/>
          </a:xfrm>
          <a:prstGeom prst="rect">
            <a:avLst/>
          </a:prstGeom>
        </p:spPr>
      </p:pic>
      <p:pic>
        <p:nvPicPr>
          <p:cNvPr id="6" name="Picture 5" descr="Screen Shot 2018-07-30 at 8.34.3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9"/>
          <a:stretch/>
        </p:blipFill>
        <p:spPr>
          <a:xfrm>
            <a:off x="1187961" y="642280"/>
            <a:ext cx="7734300" cy="147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766" y="5869091"/>
            <a:ext cx="816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latin typeface="Times New Roman"/>
                <a:cs typeface="Times New Roman"/>
              </a:rPr>
              <a:t>Figure </a:t>
            </a:r>
            <a:r>
              <a:rPr lang="x-none" b="1" dirty="0" smtClean="0">
                <a:latin typeface="Times New Roman"/>
                <a:cs typeface="Times New Roman"/>
              </a:rPr>
              <a:t>14. </a:t>
            </a:r>
            <a:r>
              <a:rPr lang="x-none" b="1" dirty="0" smtClean="0">
                <a:latin typeface="Times New Roman"/>
                <a:cs typeface="Times New Roman"/>
              </a:rPr>
              <a:t>Preoperative PRAAT Voice Analysis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3" name="Picture 2" descr="Macintosh HD:Users:karlasarmiento:Desktop:SURGICAL INSTRUMENTATION:PRAAT PREOP :PREOP INTENSITY 56 D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68" y="1149828"/>
            <a:ext cx="7090628" cy="4252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901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766" y="6272744"/>
            <a:ext cx="816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latin typeface="Times New Roman"/>
                <a:cs typeface="Times New Roman"/>
              </a:rPr>
              <a:t>Figure </a:t>
            </a:r>
            <a:r>
              <a:rPr lang="x-none" b="1" dirty="0" smtClean="0">
                <a:latin typeface="Times New Roman"/>
                <a:cs typeface="Times New Roman"/>
              </a:rPr>
              <a:t>15. </a:t>
            </a:r>
            <a:r>
              <a:rPr lang="x-none" b="1" dirty="0" smtClean="0">
                <a:latin typeface="Times New Roman"/>
                <a:cs typeface="Times New Roman"/>
              </a:rPr>
              <a:t>Postoperative PRAAT Voice Analysis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8-07-30 at 8.36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54" y="2342601"/>
            <a:ext cx="4660900" cy="2971800"/>
          </a:xfrm>
          <a:prstGeom prst="rect">
            <a:avLst/>
          </a:prstGeom>
        </p:spPr>
      </p:pic>
      <p:pic>
        <p:nvPicPr>
          <p:cNvPr id="5" name="Picture 4" descr="Screen Shot 2018-07-30 at 8.36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03" y="483188"/>
            <a:ext cx="6324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7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karlasarmiento:Desktop:SURGICAL INSTRUMENTATION:PRAAT PREOP :PREOP INTENSITY 56 D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3934"/>
            <a:ext cx="7035800" cy="46602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4766" y="6272744"/>
            <a:ext cx="816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latin typeface="Times New Roman"/>
                <a:cs typeface="Times New Roman"/>
              </a:rPr>
              <a:t>Figure </a:t>
            </a:r>
            <a:r>
              <a:rPr lang="x-none" b="1" dirty="0" smtClean="0">
                <a:latin typeface="Times New Roman"/>
                <a:cs typeface="Times New Roman"/>
              </a:rPr>
              <a:t>16. </a:t>
            </a:r>
            <a:r>
              <a:rPr lang="x-none" b="1" dirty="0" smtClean="0">
                <a:latin typeface="Times New Roman"/>
                <a:cs typeface="Times New Roman"/>
              </a:rPr>
              <a:t>Postoperative PRAAT Voice Analysis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609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H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0" y="-812801"/>
            <a:ext cx="10312400" cy="7968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750" y="6204953"/>
            <a:ext cx="881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2. Validated Filipino Voice Handicap Index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773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7-30 at 8.04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150"/>
            <a:ext cx="9144000" cy="5166534"/>
          </a:xfrm>
          <a:prstGeom prst="rect">
            <a:avLst/>
          </a:prstGeom>
        </p:spPr>
      </p:pic>
      <p:pic>
        <p:nvPicPr>
          <p:cNvPr id="3" name="Picture 2" descr="Screen Shot 2018-07-30 at 8.0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7" y="-45383"/>
            <a:ext cx="1016000" cy="1181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750" y="6204953"/>
            <a:ext cx="881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3. PRAAT Voice analysis software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460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B:Loma, Jeffrey:IMG_1242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" t="4084" r="23533" b="9530"/>
          <a:stretch/>
        </p:blipFill>
        <p:spPr bwMode="auto">
          <a:xfrm>
            <a:off x="1345881" y="733553"/>
            <a:ext cx="6223343" cy="4140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 rot="10800000">
            <a:off x="2876674" y="1526034"/>
            <a:ext cx="580717" cy="208255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7276" y="5501349"/>
            <a:ext cx="881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4. Patient placed in supine position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28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B:Loma, Jeffrey:INTRAOP Loma:i180619_072536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0" t="17613" r="6065"/>
          <a:stretch/>
        </p:blipFill>
        <p:spPr bwMode="auto">
          <a:xfrm rot="10800000">
            <a:off x="1540649" y="552891"/>
            <a:ext cx="6028574" cy="44066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276" y="5501349"/>
            <a:ext cx="881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latin typeface="Times New Roman"/>
                <a:cs typeface="Times New Roman"/>
              </a:rPr>
              <a:t>Figure 5. A </a:t>
            </a:r>
            <a:r>
              <a:rPr lang="en-PH" b="1" dirty="0">
                <a:latin typeface="Times New Roman"/>
                <a:cs typeface="Times New Roman"/>
              </a:rPr>
              <a:t>4 cm </a:t>
            </a:r>
            <a:r>
              <a:rPr lang="en-PH" b="1" dirty="0" smtClean="0">
                <a:latin typeface="Times New Roman"/>
                <a:cs typeface="Times New Roman"/>
              </a:rPr>
              <a:t>curvilinear incision marking </a:t>
            </a:r>
            <a:r>
              <a:rPr lang="en-PH" b="1" dirty="0">
                <a:latin typeface="Times New Roman"/>
                <a:cs typeface="Times New Roman"/>
              </a:rPr>
              <a:t>at mid thyroid cartilage level</a:t>
            </a:r>
            <a:r>
              <a:rPr lang="en-US" b="1" dirty="0" smtClean="0">
                <a:effectLst/>
                <a:latin typeface="Times New Roman"/>
                <a:cs typeface="Times New Roman"/>
              </a:rPr>
              <a:t> 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8897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B:Loma, Jeffrey:INTRAOP Loma:i180619_074536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8"/>
          <a:stretch/>
        </p:blipFill>
        <p:spPr bwMode="auto">
          <a:xfrm rot="10800000">
            <a:off x="1931310" y="410257"/>
            <a:ext cx="5586421" cy="4909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276" y="5501349"/>
            <a:ext cx="881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latin typeface="Times New Roman"/>
                <a:cs typeface="Times New Roman"/>
              </a:rPr>
              <a:t>Figure </a:t>
            </a:r>
            <a:r>
              <a:rPr lang="x-none" b="1" dirty="0" smtClean="0">
                <a:latin typeface="Times New Roman"/>
                <a:cs typeface="Times New Roman"/>
              </a:rPr>
              <a:t>6. Elevation of skin flap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9608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7749" y="5628515"/>
            <a:ext cx="8015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b="1" dirty="0" smtClean="0">
                <a:latin typeface="Times New Roman"/>
                <a:cs typeface="Times New Roman"/>
              </a:rPr>
              <a:t>Figure 7. Thyroid </a:t>
            </a:r>
            <a:r>
              <a:rPr lang="en-PH" b="1" dirty="0">
                <a:latin typeface="Times New Roman"/>
                <a:cs typeface="Times New Roman"/>
              </a:rPr>
              <a:t>cartilage was then exposed and dimensions were measured and recorded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Picture 2" descr="USB:Loma, Jeffrey:INTRAOP Loma:i180619_09134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4" r="28106"/>
          <a:stretch/>
        </p:blipFill>
        <p:spPr bwMode="auto">
          <a:xfrm rot="10800000">
            <a:off x="497749" y="192260"/>
            <a:ext cx="4114964" cy="3771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Macintosh HD:Users:karlasarmiento:Desktop:Screen Shot 2018-07-25 at 7.38.56 A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600" y="192260"/>
            <a:ext cx="4568820" cy="3771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68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7429" y="5594515"/>
            <a:ext cx="643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b="1" dirty="0" smtClean="0">
                <a:latin typeface="Times New Roman"/>
                <a:cs typeface="Times New Roman"/>
              </a:rPr>
              <a:t>Figure 8. A </a:t>
            </a:r>
            <a:r>
              <a:rPr lang="en-PH" b="1" dirty="0">
                <a:latin typeface="Times New Roman"/>
                <a:cs typeface="Times New Roman"/>
              </a:rPr>
              <a:t>vertical midline incision on the thyroid cartilage</a:t>
            </a:r>
            <a:r>
              <a:rPr lang="en-US" b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Picture 2" descr="USB:Loma, Jeffrey:INTRAOP Loma:i180619_0838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9972" y="926833"/>
            <a:ext cx="6316269" cy="3878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12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karlasarmiento:Desktop:Screen Shot 2018-07-25 at 7.05.32 A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7"/>
          <a:stretch/>
        </p:blipFill>
        <p:spPr bwMode="auto">
          <a:xfrm>
            <a:off x="-159040" y="801361"/>
            <a:ext cx="6029325" cy="3882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568" y="5594515"/>
            <a:ext cx="816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b="1" dirty="0" smtClean="0">
                <a:latin typeface="Times New Roman"/>
                <a:cs typeface="Times New Roman"/>
              </a:rPr>
              <a:t>Figure </a:t>
            </a:r>
            <a:r>
              <a:rPr lang="x-none" b="1" dirty="0" smtClean="0">
                <a:latin typeface="Times New Roman"/>
                <a:cs typeface="Times New Roman"/>
              </a:rPr>
              <a:t>9. Titanium mesh plates carefully folded using hand bender pliers to fit the interthyroidal gap 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4" name="Picture 3" descr="USB:Loma, Jeffrey:INTRAOP Loma:i180619_104112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4" t="29010" r="25086"/>
          <a:stretch/>
        </p:blipFill>
        <p:spPr bwMode="auto">
          <a:xfrm rot="10800000">
            <a:off x="5064006" y="1740526"/>
            <a:ext cx="3524250" cy="2943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9115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210</Words>
  <Application>Microsoft Macintosh PowerPoint</Application>
  <PresentationFormat>On-screen Show (4:3)</PresentationFormat>
  <Paragraphs>22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 S</dc:creator>
  <cp:lastModifiedBy>Karla S</cp:lastModifiedBy>
  <cp:revision>16</cp:revision>
  <dcterms:created xsi:type="dcterms:W3CDTF">2018-07-30T11:52:13Z</dcterms:created>
  <dcterms:modified xsi:type="dcterms:W3CDTF">2018-07-30T14:11:33Z</dcterms:modified>
</cp:coreProperties>
</file>