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1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6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3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0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5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5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2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2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3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574C2-7105-724D-B329-AB641382DA31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E0AD-24E1-7C4E-9EB8-D67A8097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7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17996" r="66630" b="9375"/>
          <a:stretch/>
        </p:blipFill>
        <p:spPr bwMode="auto">
          <a:xfrm>
            <a:off x="571163" y="798530"/>
            <a:ext cx="4224830" cy="531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0" t="20690" r="70677" b="6250"/>
          <a:stretch/>
        </p:blipFill>
        <p:spPr bwMode="auto">
          <a:xfrm>
            <a:off x="5513652" y="766999"/>
            <a:ext cx="3279227" cy="534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9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1221 = Call receipt to alert unit 90 sec / 90%</a:t>
            </a:r>
          </a:p>
          <a:p>
            <a:r>
              <a:rPr lang="en-US" dirty="0"/>
              <a:t>1500 = Health and Safety for Fire Service: </a:t>
            </a:r>
            <a:r>
              <a:rPr lang="en-US" dirty="0" err="1">
                <a:solidFill>
                  <a:srgbClr val="FF0000"/>
                </a:solidFill>
              </a:rPr>
              <a:t>Fireground</a:t>
            </a:r>
            <a:r>
              <a:rPr lang="en-US" dirty="0">
                <a:solidFill>
                  <a:srgbClr val="FF0000"/>
                </a:solidFill>
              </a:rPr>
              <a:t> Unit have transport capable unit standing by</a:t>
            </a:r>
            <a:r>
              <a:rPr lang="en-US" dirty="0"/>
              <a:t>: EAP available</a:t>
            </a:r>
          </a:p>
          <a:p>
            <a:pPr lvl="1"/>
            <a:r>
              <a:rPr lang="en-US" dirty="0"/>
              <a:t>1582 = Occupational Health</a:t>
            </a:r>
          </a:p>
          <a:p>
            <a:pPr lvl="1"/>
            <a:r>
              <a:rPr lang="en-US" dirty="0"/>
              <a:t>1584 = Rehab standards  </a:t>
            </a:r>
            <a:r>
              <a:rPr lang="en-US" dirty="0">
                <a:solidFill>
                  <a:srgbClr val="FF0000"/>
                </a:solidFill>
              </a:rPr>
              <a:t>“84 REHAB!!!”</a:t>
            </a:r>
          </a:p>
          <a:p>
            <a:r>
              <a:rPr lang="en-US" dirty="0"/>
              <a:t>1710 = Response Times, 1720 = Volunteer</a:t>
            </a:r>
          </a:p>
        </p:txBody>
      </p:sp>
    </p:spTree>
    <p:extLst>
      <p:ext uri="{BB962C8B-B14F-4D97-AF65-F5344CB8AC3E}">
        <p14:creationId xmlns:p14="http://schemas.microsoft.com/office/powerpoint/2010/main" val="303411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1904 = employers keep records on W/P related fatalities, injuries, illnesses</a:t>
            </a:r>
          </a:p>
          <a:p>
            <a:r>
              <a:rPr lang="en-US" dirty="0"/>
              <a:t>1910 = plan for BB pathogen exposure, masks, resources for TB risk prevention</a:t>
            </a:r>
          </a:p>
        </p:txBody>
      </p:sp>
    </p:spTree>
    <p:extLst>
      <p:ext uri="{BB962C8B-B14F-4D97-AF65-F5344CB8AC3E}">
        <p14:creationId xmlns:p14="http://schemas.microsoft.com/office/powerpoint/2010/main" val="355141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Parametric – bell curve</a:t>
            </a:r>
          </a:p>
          <a:p>
            <a:pPr lvl="1"/>
            <a:r>
              <a:rPr lang="en-US" dirty="0"/>
              <a:t>Student’s T, ANOVA</a:t>
            </a:r>
          </a:p>
          <a:p>
            <a:r>
              <a:rPr lang="en-US" dirty="0"/>
              <a:t>Non-parametric – not normally distributed</a:t>
            </a:r>
          </a:p>
          <a:p>
            <a:pPr lvl="1"/>
            <a:r>
              <a:rPr lang="en-US" dirty="0"/>
              <a:t>Wilcoxon, Chi Square</a:t>
            </a:r>
          </a:p>
          <a:p>
            <a:r>
              <a:rPr lang="en-US" dirty="0"/>
              <a:t>Enumerative – clinical studies, one effect</a:t>
            </a:r>
          </a:p>
          <a:p>
            <a:r>
              <a:rPr lang="en-US" dirty="0"/>
              <a:t>Analytical – CQI, provider performance</a:t>
            </a:r>
          </a:p>
          <a:p>
            <a:r>
              <a:rPr lang="en-US" dirty="0"/>
              <a:t>Special cause – Provider</a:t>
            </a:r>
          </a:p>
          <a:p>
            <a:r>
              <a:rPr lang="en-US" dirty="0"/>
              <a:t>Common cause – other factors (change blade)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5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Numerical = parametric = </a:t>
            </a:r>
            <a:r>
              <a:rPr lang="en-US" dirty="0" err="1"/>
              <a:t>StudT</a:t>
            </a:r>
            <a:r>
              <a:rPr lang="en-US" dirty="0"/>
              <a:t> and ANOVA</a:t>
            </a:r>
          </a:p>
          <a:p>
            <a:r>
              <a:rPr lang="en-US" dirty="0"/>
              <a:t>Categorical = “categories”</a:t>
            </a:r>
          </a:p>
          <a:p>
            <a:pPr lvl="1"/>
            <a:r>
              <a:rPr lang="en-US" dirty="0"/>
              <a:t>Categorical = Chi square</a:t>
            </a:r>
          </a:p>
          <a:p>
            <a:pPr lvl="1"/>
            <a:r>
              <a:rPr lang="en-US" dirty="0"/>
              <a:t>Binary = Chi square</a:t>
            </a:r>
          </a:p>
          <a:p>
            <a:pPr lvl="1"/>
            <a:r>
              <a:rPr lang="en-US" dirty="0"/>
              <a:t>Ordinal = Wilcoxon/</a:t>
            </a:r>
            <a:r>
              <a:rPr lang="en-US" dirty="0" err="1"/>
              <a:t>Kraskall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34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Appearance = Blue – </a:t>
            </a:r>
            <a:r>
              <a:rPr lang="en-US" dirty="0" err="1"/>
              <a:t>Acro</a:t>
            </a:r>
            <a:r>
              <a:rPr lang="en-US" dirty="0"/>
              <a:t> – </a:t>
            </a:r>
            <a:r>
              <a:rPr lang="en-US" dirty="0" err="1"/>
              <a:t>Nl</a:t>
            </a:r>
            <a:r>
              <a:rPr lang="en-US" dirty="0"/>
              <a:t> </a:t>
            </a:r>
          </a:p>
          <a:p>
            <a:r>
              <a:rPr lang="en-US" dirty="0"/>
              <a:t>Pulse = 0 - &lt;100 - &gt;100</a:t>
            </a:r>
          </a:p>
          <a:p>
            <a:r>
              <a:rPr lang="en-US" dirty="0"/>
              <a:t>Grimace = 0 – Grimace – Crying </a:t>
            </a:r>
          </a:p>
          <a:p>
            <a:r>
              <a:rPr lang="en-US" dirty="0"/>
              <a:t>Activity = 0 – Arms – </a:t>
            </a:r>
            <a:r>
              <a:rPr lang="en-US" dirty="0" err="1"/>
              <a:t>Nl</a:t>
            </a:r>
            <a:r>
              <a:rPr lang="en-US" dirty="0"/>
              <a:t> </a:t>
            </a:r>
          </a:p>
          <a:p>
            <a:r>
              <a:rPr lang="en-US" dirty="0"/>
              <a:t>Respiration = 0 – Slow - </a:t>
            </a:r>
            <a:r>
              <a:rPr lang="en-US" dirty="0" err="1"/>
              <a:t>Nl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4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762000"/>
            <a:ext cx="8041341" cy="52578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08360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17673" r="72858" b="51570"/>
          <a:stretch/>
        </p:blipFill>
        <p:spPr bwMode="auto">
          <a:xfrm>
            <a:off x="1450428" y="1532787"/>
            <a:ext cx="5979072" cy="3883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5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7243" y="1107818"/>
            <a:ext cx="3680966" cy="4154983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4400" dirty="0"/>
              <a:t>Pain</a:t>
            </a:r>
          </a:p>
          <a:p>
            <a:r>
              <a:rPr lang="en-US" sz="4400" dirty="0"/>
              <a:t>Pallor</a:t>
            </a:r>
          </a:p>
          <a:p>
            <a:r>
              <a:rPr lang="en-US" sz="4400" dirty="0" err="1"/>
              <a:t>Paresthesias</a:t>
            </a:r>
            <a:endParaRPr lang="en-US" sz="4400" dirty="0"/>
          </a:p>
          <a:p>
            <a:r>
              <a:rPr lang="en-US" sz="4400" dirty="0" err="1"/>
              <a:t>Pulseles</a:t>
            </a:r>
            <a:endParaRPr lang="en-US" sz="4400" dirty="0"/>
          </a:p>
          <a:p>
            <a:r>
              <a:rPr lang="en-US" sz="4400" dirty="0"/>
              <a:t>Paralysis</a:t>
            </a:r>
          </a:p>
          <a:p>
            <a:r>
              <a:rPr lang="en-US" sz="4400" dirty="0" err="1"/>
              <a:t>Poikelothermia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5373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Trauma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-6 to +12</a:t>
            </a:r>
          </a:p>
          <a:p>
            <a:r>
              <a:rPr lang="en-US" dirty="0"/>
              <a:t>&lt;9 high mortality</a:t>
            </a:r>
          </a:p>
          <a:p>
            <a:r>
              <a:rPr lang="en-US" dirty="0"/>
              <a:t>Size/Airway/CNS/Pulses/Wounds/</a:t>
            </a:r>
            <a:r>
              <a:rPr lang="en-US" dirty="0" err="1"/>
              <a:t>Fx’s</a:t>
            </a:r>
            <a:endParaRPr lang="en-US" dirty="0"/>
          </a:p>
          <a:p>
            <a:r>
              <a:rPr lang="en-US" dirty="0"/>
              <a:t>+2/+1/-1</a:t>
            </a:r>
          </a:p>
        </p:txBody>
      </p:sp>
    </p:spTree>
    <p:extLst>
      <p:ext uri="{BB962C8B-B14F-4D97-AF65-F5344CB8AC3E}">
        <p14:creationId xmlns:p14="http://schemas.microsoft.com/office/powerpoint/2010/main" val="389559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steps</a:t>
            </a:r>
          </a:p>
          <a:p>
            <a:r>
              <a:rPr lang="en-US" dirty="0"/>
              <a:t>Rank injury 1 – 6, with 6 being maximal</a:t>
            </a:r>
          </a:p>
          <a:p>
            <a:r>
              <a:rPr lang="en-US" dirty="0"/>
              <a:t>One of nine regions</a:t>
            </a:r>
          </a:p>
          <a:p>
            <a:r>
              <a:rPr lang="en-US" dirty="0"/>
              <a:t>Take the three worst</a:t>
            </a:r>
          </a:p>
          <a:p>
            <a:r>
              <a:rPr lang="en-US" dirty="0"/>
              <a:t>ISS = A</a:t>
            </a:r>
            <a:r>
              <a:rPr lang="en-US" baseline="30000" dirty="0"/>
              <a:t>2</a:t>
            </a:r>
            <a:r>
              <a:rPr lang="en-US" dirty="0"/>
              <a:t> + B</a:t>
            </a:r>
            <a:r>
              <a:rPr lang="en-US" baseline="30000" dirty="0"/>
              <a:t>2</a:t>
            </a:r>
            <a:r>
              <a:rPr lang="en-US" dirty="0"/>
              <a:t> + C</a:t>
            </a:r>
            <a:r>
              <a:rPr lang="en-US" baseline="30000" dirty="0"/>
              <a:t>2</a:t>
            </a:r>
            <a:r>
              <a:rPr lang="en-US" dirty="0"/>
              <a:t>, score from 1 – 75</a:t>
            </a:r>
          </a:p>
          <a:p>
            <a:r>
              <a:rPr lang="en-US" dirty="0"/>
              <a:t>Any 6’s is automatic 75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6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ESF’s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838200"/>
            <a:ext cx="72390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ESF 1 = Transportation (DOT)</a:t>
            </a:r>
          </a:p>
          <a:p>
            <a:r>
              <a:rPr lang="en-US" dirty="0">
                <a:solidFill>
                  <a:srgbClr val="FF0000"/>
                </a:solidFill>
              </a:rPr>
              <a:t>ESF 2 = Communications (DHS/FEMA)</a:t>
            </a:r>
          </a:p>
          <a:p>
            <a:r>
              <a:rPr lang="en-US" dirty="0">
                <a:solidFill>
                  <a:srgbClr val="FF0000"/>
                </a:solidFill>
              </a:rPr>
              <a:t>ESF 3 = Public Works &amp; Engineering (DOD/FEMA)</a:t>
            </a:r>
          </a:p>
          <a:p>
            <a:r>
              <a:rPr lang="en-US" dirty="0">
                <a:solidFill>
                  <a:srgbClr val="FF0000"/>
                </a:solidFill>
              </a:rPr>
              <a:t>ESF 4 = Firefighting (USDA)</a:t>
            </a:r>
          </a:p>
          <a:p>
            <a:r>
              <a:rPr lang="en-US" dirty="0">
                <a:solidFill>
                  <a:srgbClr val="FF0000"/>
                </a:solidFill>
              </a:rPr>
              <a:t>ESF 5 = Emergency Management (DHS/FEMA)</a:t>
            </a:r>
          </a:p>
          <a:p>
            <a:r>
              <a:rPr lang="en-US" dirty="0">
                <a:solidFill>
                  <a:srgbClr val="FF0000"/>
                </a:solidFill>
              </a:rPr>
              <a:t>ESF 6 = Mass Care (DHS/FEMA)</a:t>
            </a:r>
          </a:p>
          <a:p>
            <a:r>
              <a:rPr lang="en-US" dirty="0"/>
              <a:t>ESF 7 = Logistics &amp; Resources (GSA/DHS/FEMA)</a:t>
            </a:r>
          </a:p>
          <a:p>
            <a:r>
              <a:rPr lang="en-US" dirty="0">
                <a:solidFill>
                  <a:srgbClr val="FF0000"/>
                </a:solidFill>
              </a:rPr>
              <a:t>ESF 8 = Public Health (HHS)</a:t>
            </a:r>
          </a:p>
          <a:p>
            <a:r>
              <a:rPr lang="en-US" dirty="0">
                <a:solidFill>
                  <a:srgbClr val="FF0000"/>
                </a:solidFill>
              </a:rPr>
              <a:t>ESF 9 = USAR (DHS/FEMA/DOD)</a:t>
            </a:r>
          </a:p>
          <a:p>
            <a:r>
              <a:rPr lang="en-US" dirty="0"/>
              <a:t>ESF 10 = Oil and Hazardous Mat (EPA)</a:t>
            </a:r>
          </a:p>
          <a:p>
            <a:r>
              <a:rPr lang="en-US" dirty="0"/>
              <a:t>ESF 11 = Agriculture and Nat Resources (USDA)</a:t>
            </a:r>
          </a:p>
          <a:p>
            <a:r>
              <a:rPr lang="en-US" dirty="0"/>
              <a:t>ESF 12 = Energy </a:t>
            </a:r>
          </a:p>
          <a:p>
            <a:r>
              <a:rPr lang="en-US" dirty="0">
                <a:solidFill>
                  <a:srgbClr val="FF0000"/>
                </a:solidFill>
              </a:rPr>
              <a:t>ESF 13 = Public Safety</a:t>
            </a:r>
          </a:p>
          <a:p>
            <a:r>
              <a:rPr lang="en-US" dirty="0"/>
              <a:t>ESF 14 = Long Term Community Recovery</a:t>
            </a:r>
          </a:p>
          <a:p>
            <a:r>
              <a:rPr lang="en-US" dirty="0"/>
              <a:t>ESF 15 = External Affairs</a:t>
            </a:r>
          </a:p>
        </p:txBody>
      </p:sp>
    </p:spTree>
    <p:extLst>
      <p:ext uri="{BB962C8B-B14F-4D97-AF65-F5344CB8AC3E}">
        <p14:creationId xmlns:p14="http://schemas.microsoft.com/office/powerpoint/2010/main" val="1728889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28 federal teams</a:t>
            </a:r>
          </a:p>
          <a:p>
            <a:r>
              <a:rPr lang="en-US" dirty="0"/>
              <a:t>85 personnel</a:t>
            </a:r>
          </a:p>
          <a:p>
            <a:r>
              <a:rPr lang="en-US" dirty="0"/>
              <a:t>14 days self-sustaining</a:t>
            </a:r>
          </a:p>
          <a:p>
            <a:r>
              <a:rPr lang="en-US" dirty="0"/>
              <a:t>FEMA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3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NIMS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– 100 = Intro to ICS</a:t>
            </a:r>
          </a:p>
          <a:p>
            <a:r>
              <a:rPr lang="en-US" dirty="0"/>
              <a:t>IS – 200 = ICS for Single Resources and Initial Action Incidents</a:t>
            </a:r>
          </a:p>
          <a:p>
            <a:r>
              <a:rPr lang="en-US" dirty="0"/>
              <a:t>IS – 700 = NIMS</a:t>
            </a:r>
          </a:p>
          <a:p>
            <a:r>
              <a:rPr lang="en-US" dirty="0"/>
              <a:t>IS – 800 = National Response Framework</a:t>
            </a:r>
          </a:p>
        </p:txBody>
      </p:sp>
    </p:spTree>
    <p:extLst>
      <p:ext uri="{BB962C8B-B14F-4D97-AF65-F5344CB8AC3E}">
        <p14:creationId xmlns:p14="http://schemas.microsoft.com/office/powerpoint/2010/main" val="297669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6391</TotalTime>
  <Words>438</Words>
  <Application>Microsoft Macintosh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Pediatric Trauma Scale</vt:lpstr>
      <vt:lpstr>ISS</vt:lpstr>
      <vt:lpstr>ESF’s</vt:lpstr>
      <vt:lpstr>USAR</vt:lpstr>
      <vt:lpstr>NIMS Courses</vt:lpstr>
      <vt:lpstr>NFPA</vt:lpstr>
      <vt:lpstr>OHSA</vt:lpstr>
      <vt:lpstr>Statistics</vt:lpstr>
      <vt:lpstr>Statistics</vt:lpstr>
      <vt:lpstr>APGAR</vt:lpstr>
    </vt:vector>
  </TitlesOfParts>
  <Company>UTSW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Fowler</dc:creator>
  <cp:lastModifiedBy>Aditya Govind</cp:lastModifiedBy>
  <cp:revision>22</cp:revision>
  <dcterms:created xsi:type="dcterms:W3CDTF">2013-10-21T00:58:07Z</dcterms:created>
  <dcterms:modified xsi:type="dcterms:W3CDTF">2021-10-12T12:33:45Z</dcterms:modified>
</cp:coreProperties>
</file>