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59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ROE" initials="SR" lastIdx="5" clrIdx="0">
    <p:extLst>
      <p:ext uri="{19B8F6BF-5375-455C-9EA6-DF929625EA0E}">
        <p15:presenceInfo xmlns:p15="http://schemas.microsoft.com/office/powerpoint/2012/main" userId="b1087afb55c40a4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13"/>
    <p:restoredTop sz="94628"/>
  </p:normalViewPr>
  <p:slideViewPr>
    <p:cSldViewPr snapToGrid="0">
      <p:cViewPr varScale="1">
        <p:scale>
          <a:sx n="119" d="100"/>
          <a:sy n="119" d="100"/>
        </p:scale>
        <p:origin x="2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6-16T18:25:41.913" idx="4">
    <p:pos x="10" y="10"/>
    <p:text/>
    <p:extLst>
      <p:ext uri="{C676402C-5697-4E1C-873F-D02D1690AC5C}">
        <p15:threadingInfo xmlns:p15="http://schemas.microsoft.com/office/powerpoint/2012/main" timeZoneBias="240"/>
      </p:ext>
    </p:extLst>
  </p:cm>
  <p:cm authorId="1" dt="2026-06-16T18:28:14.277" idx="5">
    <p:pos x="106" y="106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472B0-1AA2-3C0D-3859-083DE0534D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7C9D0E-FCE8-B514-DF69-3B6F9EF7D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AC8F2-6232-5795-9587-48B2610AB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BA28F5-48BE-AE4B-A706-F09757C04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BAF4A-154D-183F-3B76-D2D361E7E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6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ECAE3-A166-CF70-5EB9-AAA8911FA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CE2CA-4EEE-5186-C5CC-940CED6CC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23338-B1DB-393D-D0E1-075BBE5FD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C3F5B-E2DC-2C7A-3E70-B2D6F73C4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8A48-AE9A-7FE8-24AE-B36D89697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0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115D0F-8636-A968-5E1C-39290ACC79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5042F0-0460-9148-A121-3B4EB5D81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F30DF-480E-8F2A-9428-59B055281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D6A9C-8A54-4C6C-5E7B-16712BC02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5A46C-89A0-6FCD-901E-168D3BD5E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37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22486-D2AA-DB91-2AB3-6D5123F79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4E26B-5FD8-C395-29DB-ACA56D5BA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9E7ED2-AA21-9B1A-570A-278759FC0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F670A-040B-5BB1-A88A-C3C392850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CB85E-1305-671F-59F3-88F5057E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96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E0E29-9BAB-62DC-2EF3-3A0E0C7A3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29F29-0AE8-68F5-8050-15C57687C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A0FD5-38DA-0961-585A-3618B10F3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A393E-1F40-1A96-D417-4CCD48E0E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2A66F-A360-C380-F99A-8D0798E8E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9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57D43-35CC-4E80-91A4-72DF774BC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97DEF-418B-01D6-E5D9-4D294CC8F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7282F1-B339-0B77-B169-5D19FE798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4A9306-4A90-AFF6-1D84-B502A532E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653689-8A71-C8A9-50EA-99D287BB0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1377D1-503A-959E-7561-6461FCFA2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57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FD262-AF80-B2C1-DF88-54AFEF2C2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33635-85F3-E137-C276-4843E4B80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7C913-F13A-90D5-B1F5-C89D6D1C0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186951-89CA-1E6F-4001-4E8804D30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AE3656-B3EF-AF09-3ED0-D927F4CFC6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A4F723-1859-7F06-FD29-23DAAF4E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457FF6-9D8A-3C09-3A30-A108DA839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5E6E49-26AA-D98C-5CAE-920D8E132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3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EFBEC-FC08-4347-60D6-F783E5CDB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D978C1-EC52-41C0-5688-54277D1D7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C6F88F-E041-406E-7879-1A565F78D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6E3146-A493-FE24-841C-2BDD0D37C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169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D94CB8-64C0-B872-C4FE-B756F4FD7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2CCB00-BA87-4F73-2442-7F91BBB3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17B4-F83C-461E-C55D-84FCF09C8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7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DAFDD-8F84-1939-EDCA-928E32C17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8E089-8B79-11D7-9DE8-A4226E1B7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F375F-9DD5-D892-5B0C-60BEF352D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62DAF-3ECC-BCB8-8B19-7488F3AE3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16DE38-CB67-3BE3-1AB6-28FD123B0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033BC0-5249-7CF7-8180-8D805CB2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1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0237F-8CAE-6352-7754-865CDF95C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F1E2B7-C81C-4AD7-E694-BEBA8BA8BB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162A0-69AA-0F29-276F-9312DEC0EE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7EAB8-0237-F163-8D19-56FC187A8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5008F-7A53-C063-00B9-60AEE35F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C3F580-EF6F-E872-6B27-70D967DB8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56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C31E96-D13D-1BD5-15F0-1019DD937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7CF35-15A4-55FA-55DD-32E505DB1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1523A-BC5F-4FA3-D479-A90C748DA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97AB3-767C-9F4C-BBEA-6F172DEC66BE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FE977-C90D-D2EE-BFCD-903978ED7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40BCB-B441-72B1-EDC7-E15A93C1B8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FB559-CEB8-C044-8EF8-1148BEB0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5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98441-92E5-AEFB-E1F0-650A9F51A4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HMLA Water Quality Highlights 2025 </a:t>
            </a:r>
          </a:p>
        </p:txBody>
      </p:sp>
    </p:spTree>
    <p:extLst>
      <p:ext uri="{BB962C8B-B14F-4D97-AF65-F5344CB8AC3E}">
        <p14:creationId xmlns:p14="http://schemas.microsoft.com/office/powerpoint/2010/main" val="421233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461B93-3B21-3FC7-71A6-FB0EECA0B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95" y="118753"/>
            <a:ext cx="10935614" cy="5858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ECF760-8B1D-E807-624A-3B04DDE6AF81}"/>
              </a:ext>
            </a:extLst>
          </p:cNvPr>
          <p:cNvSpPr txBox="1"/>
          <p:nvPr/>
        </p:nvSpPr>
        <p:spPr>
          <a:xfrm>
            <a:off x="223783" y="6151418"/>
            <a:ext cx="1174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Conductivity in our lake indicates the concentration of dissolved salts and minerals. The lower the level the purer the water.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BF4F5DF7-186F-8A33-C500-CFF23A1F2030}"/>
              </a:ext>
            </a:extLst>
          </p:cNvPr>
          <p:cNvSpPr/>
          <p:nvPr/>
        </p:nvSpPr>
        <p:spPr>
          <a:xfrm>
            <a:off x="10368358" y="1654205"/>
            <a:ext cx="1703328" cy="1521481"/>
          </a:xfrm>
          <a:prstGeom prst="wedgeRectCallout">
            <a:avLst>
              <a:gd name="adj1" fmla="val -47702"/>
              <a:gd name="adj2" fmla="val -705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Conductivity has doubled (37 -&gt; 75) since 1989 with a steady rise year/year. Conductivity is typically low in NH waters. Levels less than 100 are acceptable. 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NH Median Value (42) </a:t>
            </a:r>
          </a:p>
        </p:txBody>
      </p:sp>
    </p:spTree>
    <p:extLst>
      <p:ext uri="{BB962C8B-B14F-4D97-AF65-F5344CB8AC3E}">
        <p14:creationId xmlns:p14="http://schemas.microsoft.com/office/powerpoint/2010/main" val="3493573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38275B-FD2F-9669-BBBC-F5D013D57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06" y="110665"/>
            <a:ext cx="11198431" cy="6005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9B60C4-B268-92FA-298D-26CFEB086A0C}"/>
              </a:ext>
            </a:extLst>
          </p:cNvPr>
          <p:cNvSpPr txBox="1"/>
          <p:nvPr/>
        </p:nvSpPr>
        <p:spPr>
          <a:xfrm>
            <a:off x="237506" y="6210795"/>
            <a:ext cx="11008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Visibility within our lake is measured by how well light transmits through water, and is an indication of water quality.   </a:t>
            </a:r>
          </a:p>
        </p:txBody>
      </p:sp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7903F7C3-1D4A-405D-2C5E-93BF1DF89840}"/>
              </a:ext>
            </a:extLst>
          </p:cNvPr>
          <p:cNvSpPr/>
          <p:nvPr/>
        </p:nvSpPr>
        <p:spPr>
          <a:xfrm>
            <a:off x="10312400" y="2372555"/>
            <a:ext cx="1642094" cy="1495110"/>
          </a:xfrm>
          <a:prstGeom prst="wedgeRectCallout">
            <a:avLst>
              <a:gd name="adj1" fmla="val -59941"/>
              <a:gd name="adj2" fmla="val -63494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</a:rPr>
              <a:t>Visibiity</a:t>
            </a:r>
            <a:r>
              <a:rPr lang="en-US" sz="1200" b="1" dirty="0">
                <a:solidFill>
                  <a:schemeClr val="tx1"/>
                </a:solidFill>
              </a:rPr>
              <a:t> has been stable and better than average for NH lakes. Levels between 2-2.5 are good, levels greater than 4.5 are exceptional. 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NH Median Value (3.3)</a:t>
            </a:r>
          </a:p>
        </p:txBody>
      </p:sp>
    </p:spTree>
    <p:extLst>
      <p:ext uri="{BB962C8B-B14F-4D97-AF65-F5344CB8AC3E}">
        <p14:creationId xmlns:p14="http://schemas.microsoft.com/office/powerpoint/2010/main" val="457351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296273-DADC-076E-2E14-F1F4AFFA370C}"/>
              </a:ext>
            </a:extLst>
          </p:cNvPr>
          <p:cNvSpPr txBox="1"/>
          <p:nvPr/>
        </p:nvSpPr>
        <p:spPr>
          <a:xfrm>
            <a:off x="86349" y="6217917"/>
            <a:ext cx="11943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Dissolved Oxygen is a key water quality indicator. It is essential for aquatic life, as fish and other organisms need it for respiration.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F5DDE0-CA8E-895A-9BC8-0E8338FF3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54" y="86016"/>
            <a:ext cx="11316754" cy="6153417"/>
          </a:xfrm>
          <a:prstGeom prst="rect">
            <a:avLst/>
          </a:prstGeom>
        </p:spPr>
      </p:pic>
      <p:sp>
        <p:nvSpPr>
          <p:cNvPr id="3" name="Rectangular Callout 2">
            <a:extLst>
              <a:ext uri="{FF2B5EF4-FFF2-40B4-BE49-F238E27FC236}">
                <a16:creationId xmlns:a16="http://schemas.microsoft.com/office/drawing/2014/main" id="{D2A95A9E-6D52-0D07-62B9-6D8251090D43}"/>
              </a:ext>
            </a:extLst>
          </p:cNvPr>
          <p:cNvSpPr/>
          <p:nvPr/>
        </p:nvSpPr>
        <p:spPr>
          <a:xfrm>
            <a:off x="9897035" y="1985278"/>
            <a:ext cx="1820790" cy="1844443"/>
          </a:xfrm>
          <a:prstGeom prst="wedgeRectCallout">
            <a:avLst>
              <a:gd name="adj1" fmla="val 20261"/>
              <a:gd name="adj2" fmla="val 117945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 Dissolved oxygen at the bottom of the lake is extremely low (hypoxic) often at zero (anoxic) especially over the last 18 years. This poses a threat to aquatic life and contributes to rising phosphorous levels as seen on the next slide.</a:t>
            </a:r>
          </a:p>
        </p:txBody>
      </p:sp>
    </p:spTree>
    <p:extLst>
      <p:ext uri="{BB962C8B-B14F-4D97-AF65-F5344CB8AC3E}">
        <p14:creationId xmlns:p14="http://schemas.microsoft.com/office/powerpoint/2010/main" val="930350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B8014E-6A8F-FDEA-C2D2-B19D53BB01A4}"/>
              </a:ext>
            </a:extLst>
          </p:cNvPr>
          <p:cNvSpPr txBox="1"/>
          <p:nvPr/>
        </p:nvSpPr>
        <p:spPr>
          <a:xfrm>
            <a:off x="218305" y="5979871"/>
            <a:ext cx="11046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Phosphorous is the most important water quality parameter in our lake. It is the nutrient that limits algae’s ability to grow and reproduce. Total phosphorous ranges for NH lakes are: (1-10 Low/Good), (11-20 Average), (21-40 High).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ADC411-710C-21C4-72BD-86C6C4768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20" y="-148885"/>
            <a:ext cx="9827046" cy="56149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CF3206-1C67-210F-02CC-646092B4BD3E}"/>
              </a:ext>
            </a:extLst>
          </p:cNvPr>
          <p:cNvSpPr txBox="1"/>
          <p:nvPr/>
        </p:nvSpPr>
        <p:spPr>
          <a:xfrm>
            <a:off x="9652000" y="3826932"/>
            <a:ext cx="982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DCDBB3A0-E4D7-05A4-267B-1DD9FDCEAACF}"/>
              </a:ext>
            </a:extLst>
          </p:cNvPr>
          <p:cNvSpPr/>
          <p:nvPr/>
        </p:nvSpPr>
        <p:spPr>
          <a:xfrm>
            <a:off x="9937749" y="4110175"/>
            <a:ext cx="1763713" cy="1553668"/>
          </a:xfrm>
          <a:prstGeom prst="wedgeRectCallout">
            <a:avLst>
              <a:gd name="adj1" fmla="val -93492"/>
              <a:gd name="adj2" fmla="val 6555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Surface level phosphorous fluctuates slightly above and below acceptable levels year/year and are considered good and fairly stable.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NH Median Value (11)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DCC8FC4A-8AF7-CE56-4A4E-53DD40B4F034}"/>
              </a:ext>
            </a:extLst>
          </p:cNvPr>
          <p:cNvSpPr/>
          <p:nvPr/>
        </p:nvSpPr>
        <p:spPr>
          <a:xfrm>
            <a:off x="9752276" y="400162"/>
            <a:ext cx="1763713" cy="1866858"/>
          </a:xfrm>
          <a:prstGeom prst="wedgeRectCallout">
            <a:avLst>
              <a:gd name="adj1" fmla="val -81929"/>
              <a:gd name="adj2" fmla="val 4859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Bottom level phosphorous continues to rise year/year and is a concern. Increase is due at least partially to “internal loading” or leaching from the lake floor due to low and often zero dissolved oxygen levels. </a:t>
            </a:r>
          </a:p>
        </p:txBody>
      </p:sp>
      <p:pic>
        <p:nvPicPr>
          <p:cNvPr id="15" name="Graphic 14" descr="Bug under magnifying glass">
            <a:extLst>
              <a:ext uri="{FF2B5EF4-FFF2-40B4-BE49-F238E27FC236}">
                <a16:creationId xmlns:a16="http://schemas.microsoft.com/office/drawing/2014/main" id="{83FFA387-68D4-AFFB-DD67-D023712BF9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3783" y="5386812"/>
            <a:ext cx="277031" cy="277031"/>
          </a:xfrm>
          <a:prstGeom prst="rect">
            <a:avLst/>
          </a:prstGeom>
        </p:spPr>
      </p:pic>
      <p:pic>
        <p:nvPicPr>
          <p:cNvPr id="16" name="Graphic 15" descr="Bug under magnifying glass">
            <a:extLst>
              <a:ext uri="{FF2B5EF4-FFF2-40B4-BE49-F238E27FC236}">
                <a16:creationId xmlns:a16="http://schemas.microsoft.com/office/drawing/2014/main" id="{D1488290-7755-B89E-85B3-2B5F3BCC0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2345" y="5386810"/>
            <a:ext cx="277031" cy="277031"/>
          </a:xfrm>
          <a:prstGeom prst="rect">
            <a:avLst/>
          </a:prstGeom>
        </p:spPr>
      </p:pic>
      <p:pic>
        <p:nvPicPr>
          <p:cNvPr id="17" name="Graphic 16" descr="Bug under magnifying glass">
            <a:extLst>
              <a:ext uri="{FF2B5EF4-FFF2-40B4-BE49-F238E27FC236}">
                <a16:creationId xmlns:a16="http://schemas.microsoft.com/office/drawing/2014/main" id="{DEBAC396-4853-CD4A-006C-945F8FDD0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3735" y="5386811"/>
            <a:ext cx="277031" cy="277031"/>
          </a:xfrm>
          <a:prstGeom prst="rect">
            <a:avLst/>
          </a:prstGeom>
        </p:spPr>
      </p:pic>
      <p:pic>
        <p:nvPicPr>
          <p:cNvPr id="18" name="Graphic 17" descr="Bug under magnifying glass">
            <a:extLst>
              <a:ext uri="{FF2B5EF4-FFF2-40B4-BE49-F238E27FC236}">
                <a16:creationId xmlns:a16="http://schemas.microsoft.com/office/drawing/2014/main" id="{F912D175-39F2-B606-0236-A639031D2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2391" y="5386809"/>
            <a:ext cx="277031" cy="277031"/>
          </a:xfrm>
          <a:prstGeom prst="rect">
            <a:avLst/>
          </a:prstGeom>
        </p:spPr>
      </p:pic>
      <p:pic>
        <p:nvPicPr>
          <p:cNvPr id="19" name="Graphic 18" descr="Bug under magnifying glass">
            <a:extLst>
              <a:ext uri="{FF2B5EF4-FFF2-40B4-BE49-F238E27FC236}">
                <a16:creationId xmlns:a16="http://schemas.microsoft.com/office/drawing/2014/main" id="{ACB14D83-9826-CFF6-1153-F0911D61CB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13835" y="5400694"/>
            <a:ext cx="277031" cy="277031"/>
          </a:xfrm>
          <a:prstGeom prst="rect">
            <a:avLst/>
          </a:prstGeom>
        </p:spPr>
      </p:pic>
      <p:pic>
        <p:nvPicPr>
          <p:cNvPr id="22" name="Graphic 21" descr="Eye">
            <a:extLst>
              <a:ext uri="{FF2B5EF4-FFF2-40B4-BE49-F238E27FC236}">
                <a16:creationId xmlns:a16="http://schemas.microsoft.com/office/drawing/2014/main" id="{A7B4A077-5C40-0ECE-A625-F63B0E141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1305" y="5347649"/>
            <a:ext cx="355349" cy="35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46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308</Words>
  <Application>Microsoft Macintosh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HMLA Water Quality Highlights 2025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HMLA Water Quality Highlights 2025 </dc:title>
  <dc:creator>SANDRA ROE</dc:creator>
  <cp:lastModifiedBy>SANDRA ROE</cp:lastModifiedBy>
  <cp:revision>11</cp:revision>
  <dcterms:created xsi:type="dcterms:W3CDTF">2025-10-13T21:00:00Z</dcterms:created>
  <dcterms:modified xsi:type="dcterms:W3CDTF">2026-07-09T16:34:06Z</dcterms:modified>
</cp:coreProperties>
</file>