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0" d="100"/>
          <a:sy n="140" d="100"/>
        </p:scale>
        <p:origin x="120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 sz="1100" b="0" i="0" u="none" strike="noStrike">
                <a:solidFill>
                  <a:srgbClr val="1E293B"/>
                </a:solidFill>
                <a:latin typeface="Arial"/>
              </a:defRPr>
            </a:pPr>
            <a:r>
              <a:rPr lang="en-US" sz="1100" b="0" i="0" u="none" strike="noStrike">
                <a:solidFill>
                  <a:srgbClr val="1E293B"/>
                </a:solidFill>
                <a:latin typeface="Arial"/>
              </a:rPr>
              <a:t>Addressable US Dentists (K)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Addressable Dentists (thousands)</c:v>
                </c:pt>
              </c:strCache>
            </c:strRef>
          </c:tx>
          <c:spPr>
            <a:solidFill>
              <a:srgbClr val="94A3B8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C5-401C-8D6E-FBA0222AD89F}"/>
              </c:ext>
            </c:extLst>
          </c:dPt>
          <c:dPt>
            <c:idx val="1"/>
            <c:invertIfNegative val="0"/>
            <c:bubble3D val="0"/>
            <c:spPr>
              <a:solidFill>
                <a:srgbClr val="06B6D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FC5-401C-8D6E-FBA0222AD89F}"/>
              </c:ext>
            </c:extLst>
          </c:dPt>
          <c:dPt>
            <c:idx val="2"/>
            <c:invertIfNegative val="0"/>
            <c:bubble3D val="0"/>
            <c:spPr>
              <a:solidFill>
                <a:srgbClr val="3B82F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1FC5-401C-8D6E-FBA0222AD89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1E293B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Air Abrasion</c:v>
                </c:pt>
                <c:pt idx="1">
                  <c:v>WaterJet</c:v>
                </c:pt>
                <c:pt idx="2">
                  <c:v>Hard-Tissue Laser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100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C5-401C-8D6E-FBA0222AD8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1E293B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b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 sz="1100" b="0" i="0" u="none" strike="noStrike">
                <a:solidFill>
                  <a:srgbClr val="1E293B"/>
                </a:solidFill>
                <a:latin typeface="Arial"/>
              </a:defRPr>
            </a:pPr>
            <a:r>
              <a:rPr lang="en-US" sz="1100" b="0" i="0" u="none" strike="noStrike">
                <a:solidFill>
                  <a:srgbClr val="1E293B"/>
                </a:solidFill>
                <a:latin typeface="Arial"/>
              </a:rPr>
              <a:t>Equipment Cost Per Unit ($K)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Equipment Cost ($K)</c:v>
                </c:pt>
              </c:strCache>
            </c:strRef>
          </c:tx>
          <c:spPr>
            <a:solidFill>
              <a:srgbClr val="94A3B8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054-4BCC-9338-57F323BFA242}"/>
              </c:ext>
            </c:extLst>
          </c:dPt>
          <c:dPt>
            <c:idx val="1"/>
            <c:invertIfNegative val="0"/>
            <c:bubble3D val="0"/>
            <c:spPr>
              <a:solidFill>
                <a:srgbClr val="06B6D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054-4BCC-9338-57F323BFA242}"/>
              </c:ext>
            </c:extLst>
          </c:dPt>
          <c:dPt>
            <c:idx val="2"/>
            <c:invertIfNegative val="0"/>
            <c:bubble3D val="0"/>
            <c:spPr>
              <a:solidFill>
                <a:srgbClr val="3B82F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7054-4BCC-9338-57F323BFA24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>
                    <a:solidFill>
                      <a:srgbClr val="1E293B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Air Abrasion</c:v>
                </c:pt>
                <c:pt idx="1">
                  <c:v>WaterJet</c:v>
                </c:pt>
                <c:pt idx="2">
                  <c:v>Hard-Tissue Laser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7.5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54-4BCC-9338-57F323BFA2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1E293B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0E7490"/>
                </a:solidFill>
                <a:latin typeface="Arial"/>
              </a:defRPr>
            </a:pPr>
            <a:r>
              <a:rPr sz="1200" b="0" i="0" u="none" strike="noStrike">
                <a:solidFill>
                  <a:srgbClr val="0E7490"/>
                </a:solidFill>
                <a:latin typeface="Arial"/>
              </a:rPr>
              <a:t>WaterJet Revenue ($M)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Equipment ($M)</c:v>
                </c:pt>
              </c:strCache>
            </c:strRef>
          </c:tx>
          <c:spPr>
            <a:solidFill>
              <a:srgbClr val="0E749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Yr 1</c:v>
                </c:pt>
                <c:pt idx="1">
                  <c:v>Yr 2</c:v>
                </c:pt>
                <c:pt idx="2">
                  <c:v>Yr 3</c:v>
                </c:pt>
                <c:pt idx="3">
                  <c:v>Yr 4</c:v>
                </c:pt>
                <c:pt idx="4">
                  <c:v>Yr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</c:v>
                </c:pt>
                <c:pt idx="1">
                  <c:v>75</c:v>
                </c:pt>
                <c:pt idx="2">
                  <c:v>75</c:v>
                </c:pt>
                <c:pt idx="3">
                  <c:v>67.5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C-4066-9D80-07CF74661F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Recurring Consumable ($M)</c:v>
                </c:pt>
              </c:strCache>
            </c:strRef>
          </c:tx>
          <c:spPr>
            <a:solidFill>
              <a:srgbClr val="06B6D4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Yr 1</c:v>
                </c:pt>
                <c:pt idx="1">
                  <c:v>Yr 2</c:v>
                </c:pt>
                <c:pt idx="2">
                  <c:v>Yr 3</c:v>
                </c:pt>
                <c:pt idx="3">
                  <c:v>Yr 4</c:v>
                </c:pt>
                <c:pt idx="4">
                  <c:v>Yr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50.6</c:v>
                </c:pt>
                <c:pt idx="2">
                  <c:v>84.4</c:v>
                </c:pt>
                <c:pt idx="3">
                  <c:v>118</c:v>
                </c:pt>
                <c:pt idx="4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8C-4066-9D80-07CF74661F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1E293B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3B82F6"/>
                </a:solidFill>
                <a:latin typeface="Arial"/>
              </a:defRPr>
            </a:pPr>
            <a:r>
              <a:rPr sz="1200" b="0" i="0" u="none" strike="noStrike">
                <a:solidFill>
                  <a:srgbClr val="3B82F6"/>
                </a:solidFill>
                <a:latin typeface="Arial"/>
              </a:rPr>
              <a:t>Laser Revenue ($M)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Equipment ($M)</c:v>
                </c:pt>
              </c:strCache>
            </c:strRef>
          </c:tx>
          <c:spPr>
            <a:solidFill>
              <a:srgbClr val="3B82F6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Yr 1</c:v>
                </c:pt>
                <c:pt idx="1">
                  <c:v>Yr 2</c:v>
                </c:pt>
                <c:pt idx="2">
                  <c:v>Yr 3</c:v>
                </c:pt>
                <c:pt idx="3">
                  <c:v>Yr 4</c:v>
                </c:pt>
                <c:pt idx="4">
                  <c:v>Yr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150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C-4048-8B10-1A8E290183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 Contracts ($M)</c:v>
                </c:pt>
              </c:strCache>
            </c:strRef>
          </c:tx>
          <c:spPr>
            <a:solidFill>
              <a:srgbClr val="93C5FD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Yr 1</c:v>
                </c:pt>
                <c:pt idx="1">
                  <c:v>Yr 2</c:v>
                </c:pt>
                <c:pt idx="2">
                  <c:v>Yr 3</c:v>
                </c:pt>
                <c:pt idx="3">
                  <c:v>Yr 4</c:v>
                </c:pt>
                <c:pt idx="4">
                  <c:v>Yr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</c:v>
                </c:pt>
                <c:pt idx="1">
                  <c:v>15</c:v>
                </c:pt>
                <c:pt idx="2">
                  <c:v>25</c:v>
                </c:pt>
                <c:pt idx="3">
                  <c:v>31.25</c:v>
                </c:pt>
                <c:pt idx="4">
                  <c:v>36.25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0C-4048-8B10-1A8E290183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1E293B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WaterJet Patented Consumable</c:v>
                </c:pt>
              </c:strCache>
            </c:strRef>
          </c:tx>
          <c:spPr>
            <a:ln w="38100" cap="flat">
              <a:solidFill>
                <a:srgbClr val="06B6D4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06B6D4"/>
              </a:solidFill>
              <a:ln w="9525" cap="flat">
                <a:solidFill>
                  <a:srgbClr val="06B6D4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 u="none" strike="noStrike">
                    <a:solidFill>
                      <a:srgbClr val="1E293B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Yr 1</c:v>
                </c:pt>
                <c:pt idx="1">
                  <c:v>Yr 2</c:v>
                </c:pt>
                <c:pt idx="2">
                  <c:v>Yr 3</c:v>
                </c:pt>
                <c:pt idx="3">
                  <c:v>Yr 4</c:v>
                </c:pt>
                <c:pt idx="4">
                  <c:v>Yr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67.5</c:v>
                </c:pt>
                <c:pt idx="2">
                  <c:v>105</c:v>
                </c:pt>
                <c:pt idx="3">
                  <c:v>138.75</c:v>
                </c:pt>
                <c:pt idx="4">
                  <c:v>168.75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C3-4BEC-AFB2-0B50254C24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Laser Service (3rd-party competed)</c:v>
                </c:pt>
              </c:strCache>
            </c:strRef>
          </c:tx>
          <c:spPr>
            <a:ln w="38100" cap="flat">
              <a:solidFill>
                <a:srgbClr val="3B82F6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3B82F6"/>
              </a:solidFill>
              <a:ln w="9525" cap="flat">
                <a:solidFill>
                  <a:srgbClr val="3B82F6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 u="none" strike="noStrike">
                    <a:solidFill>
                      <a:srgbClr val="1E293B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Yr 1</c:v>
                </c:pt>
                <c:pt idx="1">
                  <c:v>Yr 2</c:v>
                </c:pt>
                <c:pt idx="2">
                  <c:v>Yr 3</c:v>
                </c:pt>
                <c:pt idx="3">
                  <c:v>Yr 4</c:v>
                </c:pt>
                <c:pt idx="4">
                  <c:v>Yr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37.5</c:v>
                </c:pt>
                <c:pt idx="4">
                  <c:v>42.5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C3-4BEC-AFB2-0B50254C24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1E293B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b="0" i="0" u="none" strike="noStrike">
                    <a:solidFill>
                      <a:srgbClr val="000000"/>
                    </a:solidFill>
                    <a:latin typeface="Arial"/>
                  </a:rPr>
                  <a:t>Annual Recurring Revenue ($M)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09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1D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5143500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40080" y="411480"/>
            <a:ext cx="4389120" cy="1097280"/>
          </a:xfrm>
          <a:prstGeom prst="rect">
            <a:avLst/>
          </a:prstGeom>
          <a:solidFill>
            <a:srgbClr val="FFFFFF">
              <a:alpha val="92000"/>
            </a:srgbClr>
          </a:solidFill>
          <a:ln w="12700">
            <a:solidFill>
              <a:srgbClr val="FFFFFF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502920"/>
            <a:ext cx="4023360" cy="879104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777240" y="1508760"/>
            <a:ext cx="8046720" cy="0"/>
          </a:xfrm>
          <a:prstGeom prst="line">
            <a:avLst/>
          </a:prstGeom>
          <a:noFill/>
          <a:ln w="1524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777240" y="1691640"/>
            <a:ext cx="411480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Pain-Free Approach to</a:t>
            </a:r>
            <a:endParaRPr lang="en-US" sz="3800" dirty="0"/>
          </a:p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Tooth Restoration</a:t>
            </a:r>
            <a:endParaRPr lang="en-US" sz="3800" dirty="0"/>
          </a:p>
        </p:txBody>
      </p:sp>
      <p:sp>
        <p:nvSpPr>
          <p:cNvPr id="8" name="Text 4"/>
          <p:cNvSpPr/>
          <p:nvPr/>
        </p:nvSpPr>
        <p:spPr>
          <a:xfrm>
            <a:off x="777240" y="3291840"/>
            <a:ext cx="5029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Presented to [Acquirer Name]    |    May 2026</a:t>
            </a:r>
            <a:endParaRPr lang="en-US" sz="1400" dirty="0"/>
          </a:p>
        </p:txBody>
      </p:sp>
      <p:sp>
        <p:nvSpPr>
          <p:cNvPr id="9" name="Shape 5"/>
          <p:cNvSpPr/>
          <p:nvPr/>
        </p:nvSpPr>
        <p:spPr>
          <a:xfrm>
            <a:off x="228600" y="4434840"/>
            <a:ext cx="2743200" cy="594360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solidFill>
              <a:srgbClr val="FFFFFF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4480560"/>
            <a:ext cx="2377440" cy="5194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201168" cy="621792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20040" y="0"/>
            <a:ext cx="822960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 &amp; Regulatory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274320" y="777240"/>
            <a:ext cx="8595360" cy="1005840"/>
          </a:xfrm>
          <a:prstGeom prst="rect">
            <a:avLst/>
          </a:prstGeom>
          <a:solidFill>
            <a:srgbClr val="F0F9FF"/>
          </a:solidFill>
          <a:ln w="1905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11480" y="713232"/>
            <a:ext cx="411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5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</a:t>
            </a:r>
            <a:endParaRPr lang="en-US" sz="5500" dirty="0"/>
          </a:p>
        </p:txBody>
      </p:sp>
      <p:sp>
        <p:nvSpPr>
          <p:cNvPr id="7" name="Text 5"/>
          <p:cNvSpPr/>
          <p:nvPr/>
        </p:nvSpPr>
        <p:spPr>
          <a:xfrm>
            <a:off x="822960" y="868680"/>
            <a:ext cx="71323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50" b="1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Almost 100% sure that this device will be cleared via the 510(k) process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822960" y="1508760"/>
            <a:ext cx="7132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FDA Chief of Dental Device Branch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274320" y="1965960"/>
            <a:ext cx="4206240" cy="265176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274320" y="1965960"/>
            <a:ext cx="4206240" cy="457200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11480" y="1965960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Intellectual Property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57200" y="2542032"/>
            <a:ext cx="3840480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Multiple Patents Issued — Domestic &amp; International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57200" y="3227832"/>
            <a:ext cx="3840480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Multiple Disclosures to File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57200" y="3913632"/>
            <a:ext cx="3840480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Patented abrasive mixture = protected recurring margin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846320" y="1965960"/>
            <a:ext cx="4206240" cy="265176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4846320" y="1965960"/>
            <a:ext cx="4206240" cy="457200"/>
          </a:xfrm>
          <a:prstGeom prst="rect">
            <a:avLst/>
          </a:prstGeom>
          <a:solidFill>
            <a:srgbClr val="0E7490"/>
          </a:solidFill>
          <a:ln w="12700">
            <a:solidFill>
              <a:srgbClr val="0E74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4983480" y="1965960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Regulatory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5029200" y="2542032"/>
            <a:ext cx="3840480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510(k) Pathway confirmed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5029200" y="3227832"/>
            <a:ext cx="3840480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FDA Pre-Submission Meeting held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5029200" y="3913632"/>
            <a:ext cx="3840480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Multiple Predicate Device Options identified</a:t>
            </a:r>
            <a:endParaRPr lang="en-US" sz="1100" dirty="0"/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681728"/>
            <a:ext cx="2011680" cy="4395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201168" cy="621792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20040" y="0"/>
            <a:ext cx="822960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Outreach to Sell the Company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274320" y="777240"/>
            <a:ext cx="4114800" cy="4114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74320" y="777240"/>
            <a:ext cx="4114800" cy="457200"/>
          </a:xfrm>
          <a:prstGeom prst="rect">
            <a:avLst/>
          </a:prstGeom>
          <a:solidFill>
            <a:srgbClr val="0E7490"/>
          </a:solidFill>
          <a:ln w="12700">
            <a:solidFill>
              <a:srgbClr val="0E74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11480" y="77724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Process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365760" y="1298448"/>
            <a:ext cx="3931920" cy="1188720"/>
          </a:xfrm>
          <a:prstGeom prst="rect">
            <a:avLst/>
          </a:prstGeom>
          <a:solidFill>
            <a:srgbClr val="1E293B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365760" y="1353312"/>
            <a:ext cx="118872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40+</a:t>
            </a:r>
            <a:endParaRPr lang="en-US" sz="4800" dirty="0"/>
          </a:p>
        </p:txBody>
      </p:sp>
      <p:sp>
        <p:nvSpPr>
          <p:cNvPr id="10" name="Text 8"/>
          <p:cNvSpPr/>
          <p:nvPr/>
        </p:nvSpPr>
        <p:spPr>
          <a:xfrm>
            <a:off x="1600200" y="1371600"/>
            <a:ext cx="2606040" cy="10607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the world's largest dental manufacturing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supply companies contacted</a:t>
            </a: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key players contacted in each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organizations have replied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Meetings scheduled — in-person and remote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457200" y="2670048"/>
            <a:ext cx="374904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Comparable introduction sent to top domestic and international dental companies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57200" y="3291840"/>
            <a:ext cx="374904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Multiple parties have responded and meetings are being scheduled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457200" y="3913632"/>
            <a:ext cx="374904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LOI expected by end of Q1 2026 from qualified party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4754880" y="777240"/>
            <a:ext cx="4114800" cy="4114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4754880" y="777240"/>
            <a:ext cx="4114800" cy="457200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892040" y="77724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Expectations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4892040" y="1463040"/>
            <a:ext cx="411480" cy="411480"/>
          </a:xfrm>
          <a:prstGeom prst="ellipse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892040" y="1463040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394960" y="1463040"/>
            <a:ext cx="1371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LOI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5394960" y="1691640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Letter of Intent by end of Q1 2026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4892040" y="2221992"/>
            <a:ext cx="384048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4892040" y="2304288"/>
            <a:ext cx="411480" cy="411480"/>
          </a:xfrm>
          <a:prstGeom prst="ellipse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4892040" y="2304288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5394960" y="2304288"/>
            <a:ext cx="1371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NDA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5394960" y="2532888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Executed between both parties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4892040" y="3063240"/>
            <a:ext cx="384048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4892040" y="3145536"/>
            <a:ext cx="411480" cy="411480"/>
          </a:xfrm>
          <a:prstGeom prst="ellipse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4892040" y="3145536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5394960" y="3145536"/>
            <a:ext cx="1371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Room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5394960" y="3374136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access to due diligence materials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4892040" y="3904488"/>
            <a:ext cx="384048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4892040" y="3986784"/>
            <a:ext cx="411480" cy="411480"/>
          </a:xfrm>
          <a:prstGeom prst="ellipse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4892040" y="3986784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5394960" y="3986784"/>
            <a:ext cx="1371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 Dive</a:t>
            </a:r>
            <a:endParaRPr lang="en-US" sz="1200" dirty="0"/>
          </a:p>
        </p:txBody>
      </p:sp>
      <p:sp>
        <p:nvSpPr>
          <p:cNvPr id="35" name="Text 33"/>
          <p:cNvSpPr/>
          <p:nvPr/>
        </p:nvSpPr>
        <p:spPr>
          <a:xfrm>
            <a:off x="5394960" y="4215384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Deeper technology exploration and demo</a:t>
            </a:r>
            <a:endParaRPr lang="en-US" sz="1000" dirty="0"/>
          </a:p>
        </p:txBody>
      </p:sp>
      <p:pic>
        <p:nvPicPr>
          <p:cNvPr id="3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681728"/>
            <a:ext cx="2011680" cy="4395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1D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5143500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201168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02920" y="457200"/>
            <a:ext cx="50292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 for</a:t>
            </a:r>
            <a:endParaRPr lang="en-US" sz="4000" dirty="0"/>
          </a:p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Interest</a:t>
            </a:r>
            <a:endParaRPr lang="en-US" sz="4000" dirty="0"/>
          </a:p>
        </p:txBody>
      </p:sp>
      <p:sp>
        <p:nvSpPr>
          <p:cNvPr id="5" name="Shape 3"/>
          <p:cNvSpPr/>
          <p:nvPr/>
        </p:nvSpPr>
        <p:spPr>
          <a:xfrm>
            <a:off x="502920" y="2331720"/>
            <a:ext cx="8412480" cy="0"/>
          </a:xfrm>
          <a:prstGeom prst="line">
            <a:avLst/>
          </a:prstGeom>
          <a:noFill/>
          <a:ln w="1524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" y="2487168"/>
            <a:ext cx="3657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 &amp; A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02920" y="2999232"/>
            <a:ext cx="4114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welcome your questions about WaterJet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technology, market opportunity, and the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acquisition process.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709160" y="2395728"/>
            <a:ext cx="0" cy="1737360"/>
          </a:xfrm>
          <a:prstGeom prst="line">
            <a:avLst/>
          </a:prstGeom>
          <a:noFill/>
          <a:ln w="10160">
            <a:solidFill>
              <a:srgbClr val="1E3A5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937760" y="2487168"/>
            <a:ext cx="3931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Next Steps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4956048" y="3035808"/>
            <a:ext cx="237744" cy="237744"/>
          </a:xfrm>
          <a:prstGeom prst="ellipse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266944" y="3017520"/>
            <a:ext cx="3566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Execute NDA to access full data room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956048" y="3511296"/>
            <a:ext cx="237744" cy="237744"/>
          </a:xfrm>
          <a:prstGeom prst="ellipse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5266944" y="3493008"/>
            <a:ext cx="3566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 in-person demonstration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956048" y="3986784"/>
            <a:ext cx="237744" cy="237744"/>
          </a:xfrm>
          <a:prstGeom prst="ellipse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266944" y="3968496"/>
            <a:ext cx="3566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Submit Letter of Intent (LOI)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2286000" y="4370832"/>
            <a:ext cx="4572000" cy="658368"/>
          </a:xfrm>
          <a:prstGeom prst="rect">
            <a:avLst/>
          </a:prstGeom>
          <a:solidFill>
            <a:srgbClr val="FFFFFF">
              <a:alpha val="92000"/>
            </a:srgbClr>
          </a:solidFill>
          <a:ln w="12700">
            <a:solidFill>
              <a:srgbClr val="FFFFFF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0" y="4434840"/>
            <a:ext cx="3291840" cy="7192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201168" cy="5143500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3200400" cy="51435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65760" y="1188720"/>
            <a:ext cx="2651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Welcome</a:t>
            </a:r>
            <a:endParaRPr lang="en-US" sz="3000" dirty="0"/>
          </a:p>
        </p:txBody>
      </p:sp>
      <p:sp>
        <p:nvSpPr>
          <p:cNvPr id="6" name="Shape 3"/>
          <p:cNvSpPr/>
          <p:nvPr/>
        </p:nvSpPr>
        <p:spPr>
          <a:xfrm>
            <a:off x="365760" y="1920240"/>
            <a:ext cx="2560320" cy="0"/>
          </a:xfrm>
          <a:prstGeom prst="line">
            <a:avLst/>
          </a:prstGeom>
          <a:noFill/>
          <a:ln w="1524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65760" y="2011680"/>
            <a:ext cx="265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Dentavations, Inc.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3474720" y="274320"/>
            <a:ext cx="53949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Today's Agenda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3474720" y="804672"/>
            <a:ext cx="5394960" cy="0"/>
          </a:xfrm>
          <a:prstGeom prst="line">
            <a:avLst/>
          </a:prstGeom>
          <a:noFill/>
          <a:ln w="1524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3474720" y="960120"/>
            <a:ext cx="347472" cy="502920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3474720" y="960120"/>
            <a:ext cx="3474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3913632" y="978408"/>
            <a:ext cx="49377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Introductions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3913632" y="1207008"/>
            <a:ext cx="493776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would your team like to learn and accomplish today?</a:t>
            </a:r>
            <a:endParaRPr lang="en-US" sz="950" dirty="0"/>
          </a:p>
        </p:txBody>
      </p:sp>
      <p:sp>
        <p:nvSpPr>
          <p:cNvPr id="14" name="Shape 11"/>
          <p:cNvSpPr/>
          <p:nvPr/>
        </p:nvSpPr>
        <p:spPr>
          <a:xfrm>
            <a:off x="3474720" y="1645920"/>
            <a:ext cx="347472" cy="502920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3474720" y="1645920"/>
            <a:ext cx="3474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3913632" y="1664208"/>
            <a:ext cx="49377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 Technology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3913632" y="1892808"/>
            <a:ext cx="493776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pain-free approach to tooth restoration</a:t>
            </a:r>
            <a:endParaRPr lang="en-US" sz="950" dirty="0"/>
          </a:p>
        </p:txBody>
      </p:sp>
      <p:sp>
        <p:nvSpPr>
          <p:cNvPr id="18" name="Shape 15"/>
          <p:cNvSpPr/>
          <p:nvPr/>
        </p:nvSpPr>
        <p:spPr>
          <a:xfrm>
            <a:off x="3474720" y="2331720"/>
            <a:ext cx="347472" cy="502920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3474720" y="2331720"/>
            <a:ext cx="3474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3913632" y="2350008"/>
            <a:ext cx="49377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 vs. Alternatives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3913632" y="2578608"/>
            <a:ext cx="493776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Midwestern University scorecard</a:t>
            </a:r>
            <a:endParaRPr lang="en-US" sz="950" dirty="0"/>
          </a:p>
        </p:txBody>
      </p:sp>
      <p:sp>
        <p:nvSpPr>
          <p:cNvPr id="22" name="Shape 19"/>
          <p:cNvSpPr/>
          <p:nvPr/>
        </p:nvSpPr>
        <p:spPr>
          <a:xfrm>
            <a:off x="3474720" y="3017520"/>
            <a:ext cx="347472" cy="502920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3474720" y="3017520"/>
            <a:ext cx="3474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100" dirty="0"/>
          </a:p>
        </p:txBody>
      </p:sp>
      <p:sp>
        <p:nvSpPr>
          <p:cNvPr id="24" name="Text 21"/>
          <p:cNvSpPr/>
          <p:nvPr/>
        </p:nvSpPr>
        <p:spPr>
          <a:xfrm>
            <a:off x="3913632" y="3035808"/>
            <a:ext cx="49377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Acquirer Business Case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3913632" y="3264408"/>
            <a:ext cx="493776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economics, workflow integration, and revenue model</a:t>
            </a:r>
            <a:endParaRPr lang="en-US" sz="950" dirty="0"/>
          </a:p>
        </p:txBody>
      </p:sp>
      <p:sp>
        <p:nvSpPr>
          <p:cNvPr id="26" name="Shape 23"/>
          <p:cNvSpPr/>
          <p:nvPr/>
        </p:nvSpPr>
        <p:spPr>
          <a:xfrm>
            <a:off x="3474720" y="3703320"/>
            <a:ext cx="347472" cy="502920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3474720" y="3703320"/>
            <a:ext cx="3474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100" dirty="0"/>
          </a:p>
        </p:txBody>
      </p:sp>
      <p:sp>
        <p:nvSpPr>
          <p:cNvPr id="28" name="Text 25"/>
          <p:cNvSpPr/>
          <p:nvPr/>
        </p:nvSpPr>
        <p:spPr>
          <a:xfrm>
            <a:off x="3913632" y="3721608"/>
            <a:ext cx="49377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Demonstration</a:t>
            </a:r>
            <a:endParaRPr lang="en-US" sz="1200" dirty="0"/>
          </a:p>
        </p:txBody>
      </p:sp>
      <p:sp>
        <p:nvSpPr>
          <p:cNvPr id="29" name="Text 26"/>
          <p:cNvSpPr/>
          <p:nvPr/>
        </p:nvSpPr>
        <p:spPr>
          <a:xfrm>
            <a:off x="3913632" y="3950208"/>
            <a:ext cx="493776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walkthrough &amp; video demonstration</a:t>
            </a:r>
            <a:endParaRPr lang="en-US" sz="950" dirty="0"/>
          </a:p>
        </p:txBody>
      </p:sp>
      <p:sp>
        <p:nvSpPr>
          <p:cNvPr id="30" name="Shape 27"/>
          <p:cNvSpPr/>
          <p:nvPr/>
        </p:nvSpPr>
        <p:spPr>
          <a:xfrm>
            <a:off x="3474720" y="4389120"/>
            <a:ext cx="347472" cy="502920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8"/>
          <p:cNvSpPr/>
          <p:nvPr/>
        </p:nvSpPr>
        <p:spPr>
          <a:xfrm>
            <a:off x="3474720" y="4389120"/>
            <a:ext cx="3474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100" dirty="0"/>
          </a:p>
        </p:txBody>
      </p:sp>
      <p:sp>
        <p:nvSpPr>
          <p:cNvPr id="32" name="Text 29"/>
          <p:cNvSpPr/>
          <p:nvPr/>
        </p:nvSpPr>
        <p:spPr>
          <a:xfrm>
            <a:off x="3913632" y="4407408"/>
            <a:ext cx="49377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Dentavations Reached Out</a:t>
            </a:r>
            <a:endParaRPr lang="en-US" sz="1200" dirty="0"/>
          </a:p>
        </p:txBody>
      </p:sp>
      <p:sp>
        <p:nvSpPr>
          <p:cNvPr id="33" name="Text 30"/>
          <p:cNvSpPr/>
          <p:nvPr/>
        </p:nvSpPr>
        <p:spPr>
          <a:xfrm>
            <a:off x="3913632" y="4636008"/>
            <a:ext cx="493776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Actively marketing the sale of this technology</a:t>
            </a:r>
            <a:endParaRPr lang="en-US" sz="950" dirty="0"/>
          </a:p>
        </p:txBody>
      </p:sp>
      <p:pic>
        <p:nvPicPr>
          <p:cNvPr id="3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4663440"/>
            <a:ext cx="2377440" cy="5194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201168" cy="566928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20040" y="0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 Versus Alternatives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029200" y="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Independently Scored by Midwestern University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109728" y="603504"/>
            <a:ext cx="2057400" cy="310896"/>
          </a:xfrm>
          <a:prstGeom prst="rect">
            <a:avLst/>
          </a:prstGeom>
          <a:solidFill>
            <a:srgbClr val="1E293B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37160" y="603504"/>
            <a:ext cx="20025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Criteria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2167128" y="603504"/>
            <a:ext cx="914400" cy="310896"/>
          </a:xfrm>
          <a:prstGeom prst="rect">
            <a:avLst/>
          </a:prstGeom>
          <a:solidFill>
            <a:srgbClr val="1E293B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2194560" y="603504"/>
            <a:ext cx="8595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Drill/Burr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3081528" y="603504"/>
            <a:ext cx="914400" cy="310896"/>
          </a:xfrm>
          <a:prstGeom prst="rect">
            <a:avLst/>
          </a:prstGeom>
          <a:solidFill>
            <a:srgbClr val="1E293B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108960" y="603504"/>
            <a:ext cx="8595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Laser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3995928" y="603504"/>
            <a:ext cx="960120" cy="310896"/>
          </a:xfrm>
          <a:prstGeom prst="rect">
            <a:avLst/>
          </a:prstGeom>
          <a:solidFill>
            <a:srgbClr val="1E293B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023360" y="603504"/>
            <a:ext cx="9052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Air Abrasion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4956048" y="603504"/>
            <a:ext cx="914400" cy="310896"/>
          </a:xfrm>
          <a:prstGeom prst="rect">
            <a:avLst/>
          </a:prstGeom>
          <a:solidFill>
            <a:srgbClr val="0E7490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983480" y="603504"/>
            <a:ext cx="8595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109728" y="914400"/>
            <a:ext cx="2057400" cy="237744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164592" y="914400"/>
            <a:ext cx="19659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Need for Anesthesia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2167128" y="914400"/>
            <a:ext cx="91440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2459736" y="950976"/>
            <a:ext cx="329184" cy="164592"/>
          </a:xfrm>
          <a:prstGeom prst="ellipse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2459736" y="950976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21" name="Shape 19"/>
          <p:cNvSpPr/>
          <p:nvPr/>
        </p:nvSpPr>
        <p:spPr>
          <a:xfrm>
            <a:off x="3081528" y="914400"/>
            <a:ext cx="91440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3374136" y="950976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3374136" y="950976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750" dirty="0"/>
          </a:p>
        </p:txBody>
      </p:sp>
      <p:sp>
        <p:nvSpPr>
          <p:cNvPr id="24" name="Shape 22"/>
          <p:cNvSpPr/>
          <p:nvPr/>
        </p:nvSpPr>
        <p:spPr>
          <a:xfrm>
            <a:off x="3995928" y="914400"/>
            <a:ext cx="96012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4311396" y="950976"/>
            <a:ext cx="329184" cy="164592"/>
          </a:xfrm>
          <a:prstGeom prst="ellipse">
            <a:avLst/>
          </a:prstGeom>
          <a:solidFill>
            <a:srgbClr val="EAB308"/>
          </a:solidFill>
          <a:ln w="12700">
            <a:solidFill>
              <a:srgbClr val="EAB30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311396" y="950976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27" name="Shape 25"/>
          <p:cNvSpPr/>
          <p:nvPr/>
        </p:nvSpPr>
        <p:spPr>
          <a:xfrm>
            <a:off x="4956048" y="914400"/>
            <a:ext cx="914400" cy="237744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5248656" y="950976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5248656" y="950976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750" dirty="0"/>
          </a:p>
        </p:txBody>
      </p:sp>
      <p:sp>
        <p:nvSpPr>
          <p:cNvPr id="30" name="Shape 28"/>
          <p:cNvSpPr/>
          <p:nvPr/>
        </p:nvSpPr>
        <p:spPr>
          <a:xfrm>
            <a:off x="109728" y="1152144"/>
            <a:ext cx="2057400" cy="237744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164592" y="1152144"/>
            <a:ext cx="19659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Onlays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2167128" y="1152144"/>
            <a:ext cx="91440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31"/>
          <p:cNvSpPr/>
          <p:nvPr/>
        </p:nvSpPr>
        <p:spPr>
          <a:xfrm>
            <a:off x="2459736" y="1188720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2459736" y="118872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750" dirty="0"/>
          </a:p>
        </p:txBody>
      </p:sp>
      <p:sp>
        <p:nvSpPr>
          <p:cNvPr id="35" name="Shape 33"/>
          <p:cNvSpPr/>
          <p:nvPr/>
        </p:nvSpPr>
        <p:spPr>
          <a:xfrm>
            <a:off x="3081528" y="1152144"/>
            <a:ext cx="91440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4"/>
          <p:cNvSpPr/>
          <p:nvPr/>
        </p:nvSpPr>
        <p:spPr>
          <a:xfrm>
            <a:off x="3374136" y="1188720"/>
            <a:ext cx="329184" cy="164592"/>
          </a:xfrm>
          <a:prstGeom prst="ellipse">
            <a:avLst/>
          </a:prstGeom>
          <a:solidFill>
            <a:srgbClr val="EAB308"/>
          </a:solidFill>
          <a:ln w="12700">
            <a:solidFill>
              <a:srgbClr val="EAB30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5"/>
          <p:cNvSpPr/>
          <p:nvPr/>
        </p:nvSpPr>
        <p:spPr>
          <a:xfrm>
            <a:off x="3374136" y="118872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750" dirty="0"/>
          </a:p>
        </p:txBody>
      </p:sp>
      <p:sp>
        <p:nvSpPr>
          <p:cNvPr id="38" name="Shape 36"/>
          <p:cNvSpPr/>
          <p:nvPr/>
        </p:nvSpPr>
        <p:spPr>
          <a:xfrm>
            <a:off x="3995928" y="1152144"/>
            <a:ext cx="96012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7"/>
          <p:cNvSpPr/>
          <p:nvPr/>
        </p:nvSpPr>
        <p:spPr>
          <a:xfrm>
            <a:off x="4311396" y="1188720"/>
            <a:ext cx="329184" cy="164592"/>
          </a:xfrm>
          <a:prstGeom prst="ellipse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8"/>
          <p:cNvSpPr/>
          <p:nvPr/>
        </p:nvSpPr>
        <p:spPr>
          <a:xfrm>
            <a:off x="4311396" y="118872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750" dirty="0"/>
          </a:p>
        </p:txBody>
      </p:sp>
      <p:sp>
        <p:nvSpPr>
          <p:cNvPr id="41" name="Shape 39"/>
          <p:cNvSpPr/>
          <p:nvPr/>
        </p:nvSpPr>
        <p:spPr>
          <a:xfrm>
            <a:off x="4956048" y="1152144"/>
            <a:ext cx="914400" cy="237744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40"/>
          <p:cNvSpPr/>
          <p:nvPr/>
        </p:nvSpPr>
        <p:spPr>
          <a:xfrm>
            <a:off x="5248656" y="1188720"/>
            <a:ext cx="329184" cy="164592"/>
          </a:xfrm>
          <a:prstGeom prst="ellipse">
            <a:avLst/>
          </a:prstGeom>
          <a:solidFill>
            <a:srgbClr val="EAB308"/>
          </a:solidFill>
          <a:ln w="12700">
            <a:solidFill>
              <a:srgbClr val="EAB30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41"/>
          <p:cNvSpPr/>
          <p:nvPr/>
        </p:nvSpPr>
        <p:spPr>
          <a:xfrm>
            <a:off x="5248656" y="118872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750" dirty="0"/>
          </a:p>
        </p:txBody>
      </p:sp>
      <p:sp>
        <p:nvSpPr>
          <p:cNvPr id="44" name="Shape 42"/>
          <p:cNvSpPr/>
          <p:nvPr/>
        </p:nvSpPr>
        <p:spPr>
          <a:xfrm>
            <a:off x="109728" y="1389888"/>
            <a:ext cx="2057400" cy="237744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43"/>
          <p:cNvSpPr/>
          <p:nvPr/>
        </p:nvSpPr>
        <p:spPr>
          <a:xfrm>
            <a:off x="164592" y="1389888"/>
            <a:ext cx="19659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Inlays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2167128" y="1389888"/>
            <a:ext cx="91440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Shape 45"/>
          <p:cNvSpPr/>
          <p:nvPr/>
        </p:nvSpPr>
        <p:spPr>
          <a:xfrm>
            <a:off x="2459736" y="1426464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46"/>
          <p:cNvSpPr/>
          <p:nvPr/>
        </p:nvSpPr>
        <p:spPr>
          <a:xfrm>
            <a:off x="2459736" y="1426464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750" dirty="0"/>
          </a:p>
        </p:txBody>
      </p:sp>
      <p:sp>
        <p:nvSpPr>
          <p:cNvPr id="49" name="Shape 47"/>
          <p:cNvSpPr/>
          <p:nvPr/>
        </p:nvSpPr>
        <p:spPr>
          <a:xfrm>
            <a:off x="3081528" y="1389888"/>
            <a:ext cx="91440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Shape 48"/>
          <p:cNvSpPr/>
          <p:nvPr/>
        </p:nvSpPr>
        <p:spPr>
          <a:xfrm>
            <a:off x="3374136" y="1426464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49"/>
          <p:cNvSpPr/>
          <p:nvPr/>
        </p:nvSpPr>
        <p:spPr>
          <a:xfrm>
            <a:off x="3374136" y="1426464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750" dirty="0"/>
          </a:p>
        </p:txBody>
      </p:sp>
      <p:sp>
        <p:nvSpPr>
          <p:cNvPr id="52" name="Shape 50"/>
          <p:cNvSpPr/>
          <p:nvPr/>
        </p:nvSpPr>
        <p:spPr>
          <a:xfrm>
            <a:off x="3995928" y="1389888"/>
            <a:ext cx="96012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Shape 51"/>
          <p:cNvSpPr/>
          <p:nvPr/>
        </p:nvSpPr>
        <p:spPr>
          <a:xfrm>
            <a:off x="4311396" y="1426464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52"/>
          <p:cNvSpPr/>
          <p:nvPr/>
        </p:nvSpPr>
        <p:spPr>
          <a:xfrm>
            <a:off x="4311396" y="1426464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750" dirty="0"/>
          </a:p>
        </p:txBody>
      </p:sp>
      <p:sp>
        <p:nvSpPr>
          <p:cNvPr id="55" name="Shape 53"/>
          <p:cNvSpPr/>
          <p:nvPr/>
        </p:nvSpPr>
        <p:spPr>
          <a:xfrm>
            <a:off x="4956048" y="1389888"/>
            <a:ext cx="914400" cy="237744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Shape 54"/>
          <p:cNvSpPr/>
          <p:nvPr/>
        </p:nvSpPr>
        <p:spPr>
          <a:xfrm>
            <a:off x="5248656" y="1426464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55"/>
          <p:cNvSpPr/>
          <p:nvPr/>
        </p:nvSpPr>
        <p:spPr>
          <a:xfrm>
            <a:off x="5248656" y="1426464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750" dirty="0"/>
          </a:p>
        </p:txBody>
      </p:sp>
      <p:sp>
        <p:nvSpPr>
          <p:cNvPr id="58" name="Shape 56"/>
          <p:cNvSpPr/>
          <p:nvPr/>
        </p:nvSpPr>
        <p:spPr>
          <a:xfrm>
            <a:off x="109728" y="1627632"/>
            <a:ext cx="2057400" cy="237744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 57"/>
          <p:cNvSpPr/>
          <p:nvPr/>
        </p:nvSpPr>
        <p:spPr>
          <a:xfrm>
            <a:off x="164592" y="1627632"/>
            <a:ext cx="19659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Crown Preps</a:t>
            </a:r>
            <a:endParaRPr lang="en-US" sz="800" dirty="0"/>
          </a:p>
        </p:txBody>
      </p:sp>
      <p:sp>
        <p:nvSpPr>
          <p:cNvPr id="60" name="Shape 58"/>
          <p:cNvSpPr/>
          <p:nvPr/>
        </p:nvSpPr>
        <p:spPr>
          <a:xfrm>
            <a:off x="2167128" y="1627632"/>
            <a:ext cx="91440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1" name="Shape 59"/>
          <p:cNvSpPr/>
          <p:nvPr/>
        </p:nvSpPr>
        <p:spPr>
          <a:xfrm>
            <a:off x="2459736" y="1664208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 60"/>
          <p:cNvSpPr/>
          <p:nvPr/>
        </p:nvSpPr>
        <p:spPr>
          <a:xfrm>
            <a:off x="2459736" y="1664208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750" dirty="0"/>
          </a:p>
        </p:txBody>
      </p:sp>
      <p:sp>
        <p:nvSpPr>
          <p:cNvPr id="63" name="Shape 61"/>
          <p:cNvSpPr/>
          <p:nvPr/>
        </p:nvSpPr>
        <p:spPr>
          <a:xfrm>
            <a:off x="3081528" y="1627632"/>
            <a:ext cx="91440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4" name="Shape 62"/>
          <p:cNvSpPr/>
          <p:nvPr/>
        </p:nvSpPr>
        <p:spPr>
          <a:xfrm>
            <a:off x="3374136" y="1664208"/>
            <a:ext cx="329184" cy="164592"/>
          </a:xfrm>
          <a:prstGeom prst="ellipse">
            <a:avLst/>
          </a:prstGeom>
          <a:solidFill>
            <a:srgbClr val="EAB308"/>
          </a:solidFill>
          <a:ln w="12700">
            <a:solidFill>
              <a:srgbClr val="EAB30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5" name="Text 63"/>
          <p:cNvSpPr/>
          <p:nvPr/>
        </p:nvSpPr>
        <p:spPr>
          <a:xfrm>
            <a:off x="3374136" y="1664208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750" dirty="0"/>
          </a:p>
        </p:txBody>
      </p:sp>
      <p:sp>
        <p:nvSpPr>
          <p:cNvPr id="66" name="Shape 64"/>
          <p:cNvSpPr/>
          <p:nvPr/>
        </p:nvSpPr>
        <p:spPr>
          <a:xfrm>
            <a:off x="3995928" y="1627632"/>
            <a:ext cx="96012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7" name="Shape 65"/>
          <p:cNvSpPr/>
          <p:nvPr/>
        </p:nvSpPr>
        <p:spPr>
          <a:xfrm>
            <a:off x="4311396" y="1664208"/>
            <a:ext cx="329184" cy="164592"/>
          </a:xfrm>
          <a:prstGeom prst="ellipse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8" name="Text 66"/>
          <p:cNvSpPr/>
          <p:nvPr/>
        </p:nvSpPr>
        <p:spPr>
          <a:xfrm>
            <a:off x="4311396" y="1664208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750" dirty="0"/>
          </a:p>
        </p:txBody>
      </p:sp>
      <p:sp>
        <p:nvSpPr>
          <p:cNvPr id="69" name="Shape 67"/>
          <p:cNvSpPr/>
          <p:nvPr/>
        </p:nvSpPr>
        <p:spPr>
          <a:xfrm>
            <a:off x="4956048" y="1627632"/>
            <a:ext cx="914400" cy="237744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0" name="Shape 68"/>
          <p:cNvSpPr/>
          <p:nvPr/>
        </p:nvSpPr>
        <p:spPr>
          <a:xfrm>
            <a:off x="5248656" y="1664208"/>
            <a:ext cx="329184" cy="164592"/>
          </a:xfrm>
          <a:prstGeom prst="ellipse">
            <a:avLst/>
          </a:prstGeom>
          <a:solidFill>
            <a:srgbClr val="EAB308"/>
          </a:solidFill>
          <a:ln w="12700">
            <a:solidFill>
              <a:srgbClr val="EAB30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1" name="Text 69"/>
          <p:cNvSpPr/>
          <p:nvPr/>
        </p:nvSpPr>
        <p:spPr>
          <a:xfrm>
            <a:off x="5248656" y="1664208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750" dirty="0"/>
          </a:p>
        </p:txBody>
      </p:sp>
      <p:sp>
        <p:nvSpPr>
          <p:cNvPr id="72" name="Shape 70"/>
          <p:cNvSpPr/>
          <p:nvPr/>
        </p:nvSpPr>
        <p:spPr>
          <a:xfrm>
            <a:off x="109728" y="1865376"/>
            <a:ext cx="2057400" cy="237744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3" name="Text 71"/>
          <p:cNvSpPr/>
          <p:nvPr/>
        </p:nvSpPr>
        <p:spPr>
          <a:xfrm>
            <a:off x="164592" y="1865376"/>
            <a:ext cx="19659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 Cause Tooth Cracking</a:t>
            </a:r>
            <a:endParaRPr lang="en-US" sz="800" dirty="0"/>
          </a:p>
        </p:txBody>
      </p:sp>
      <p:sp>
        <p:nvSpPr>
          <p:cNvPr id="74" name="Shape 72"/>
          <p:cNvSpPr/>
          <p:nvPr/>
        </p:nvSpPr>
        <p:spPr>
          <a:xfrm>
            <a:off x="2167128" y="1865376"/>
            <a:ext cx="91440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5" name="Shape 73"/>
          <p:cNvSpPr/>
          <p:nvPr/>
        </p:nvSpPr>
        <p:spPr>
          <a:xfrm>
            <a:off x="2459736" y="1901952"/>
            <a:ext cx="329184" cy="164592"/>
          </a:xfrm>
          <a:prstGeom prst="ellipse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6" name="Text 74"/>
          <p:cNvSpPr/>
          <p:nvPr/>
        </p:nvSpPr>
        <p:spPr>
          <a:xfrm>
            <a:off x="2459736" y="1901952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77" name="Shape 75"/>
          <p:cNvSpPr/>
          <p:nvPr/>
        </p:nvSpPr>
        <p:spPr>
          <a:xfrm>
            <a:off x="3081528" y="1865376"/>
            <a:ext cx="91440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8" name="Shape 76"/>
          <p:cNvSpPr/>
          <p:nvPr/>
        </p:nvSpPr>
        <p:spPr>
          <a:xfrm>
            <a:off x="3374136" y="1901952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9" name="Text 77"/>
          <p:cNvSpPr/>
          <p:nvPr/>
        </p:nvSpPr>
        <p:spPr>
          <a:xfrm>
            <a:off x="3374136" y="1901952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750" dirty="0"/>
          </a:p>
        </p:txBody>
      </p:sp>
      <p:sp>
        <p:nvSpPr>
          <p:cNvPr id="80" name="Shape 78"/>
          <p:cNvSpPr/>
          <p:nvPr/>
        </p:nvSpPr>
        <p:spPr>
          <a:xfrm>
            <a:off x="3995928" y="1865376"/>
            <a:ext cx="96012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1" name="Shape 79"/>
          <p:cNvSpPr/>
          <p:nvPr/>
        </p:nvSpPr>
        <p:spPr>
          <a:xfrm>
            <a:off x="4311396" y="1901952"/>
            <a:ext cx="329184" cy="164592"/>
          </a:xfrm>
          <a:prstGeom prst="ellipse">
            <a:avLst/>
          </a:prstGeom>
          <a:solidFill>
            <a:srgbClr val="EAB308"/>
          </a:solidFill>
          <a:ln w="12700">
            <a:solidFill>
              <a:srgbClr val="EAB30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2" name="Text 80"/>
          <p:cNvSpPr/>
          <p:nvPr/>
        </p:nvSpPr>
        <p:spPr>
          <a:xfrm>
            <a:off x="4311396" y="1901952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83" name="Shape 81"/>
          <p:cNvSpPr/>
          <p:nvPr/>
        </p:nvSpPr>
        <p:spPr>
          <a:xfrm>
            <a:off x="4956048" y="1865376"/>
            <a:ext cx="914400" cy="237744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4" name="Shape 82"/>
          <p:cNvSpPr/>
          <p:nvPr/>
        </p:nvSpPr>
        <p:spPr>
          <a:xfrm>
            <a:off x="5248656" y="1901952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5" name="Text 83"/>
          <p:cNvSpPr/>
          <p:nvPr/>
        </p:nvSpPr>
        <p:spPr>
          <a:xfrm>
            <a:off x="5248656" y="1901952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750" dirty="0"/>
          </a:p>
        </p:txBody>
      </p:sp>
      <p:sp>
        <p:nvSpPr>
          <p:cNvPr id="86" name="Shape 84"/>
          <p:cNvSpPr/>
          <p:nvPr/>
        </p:nvSpPr>
        <p:spPr>
          <a:xfrm>
            <a:off x="109728" y="2103120"/>
            <a:ext cx="2057400" cy="237744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7" name="Text 85"/>
          <p:cNvSpPr/>
          <p:nvPr/>
        </p:nvSpPr>
        <p:spPr>
          <a:xfrm>
            <a:off x="164592" y="2103120"/>
            <a:ext cx="19659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Noise Level</a:t>
            </a:r>
            <a:endParaRPr lang="en-US" sz="800" dirty="0"/>
          </a:p>
        </p:txBody>
      </p:sp>
      <p:sp>
        <p:nvSpPr>
          <p:cNvPr id="88" name="Shape 86"/>
          <p:cNvSpPr/>
          <p:nvPr/>
        </p:nvSpPr>
        <p:spPr>
          <a:xfrm>
            <a:off x="2167128" y="2103120"/>
            <a:ext cx="91440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9" name="Shape 87"/>
          <p:cNvSpPr/>
          <p:nvPr/>
        </p:nvSpPr>
        <p:spPr>
          <a:xfrm>
            <a:off x="2459736" y="2139696"/>
            <a:ext cx="329184" cy="164592"/>
          </a:xfrm>
          <a:prstGeom prst="ellipse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0" name="Text 88"/>
          <p:cNvSpPr/>
          <p:nvPr/>
        </p:nvSpPr>
        <p:spPr>
          <a:xfrm>
            <a:off x="2459736" y="2139696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750" dirty="0"/>
          </a:p>
        </p:txBody>
      </p:sp>
      <p:sp>
        <p:nvSpPr>
          <p:cNvPr id="91" name="Shape 89"/>
          <p:cNvSpPr/>
          <p:nvPr/>
        </p:nvSpPr>
        <p:spPr>
          <a:xfrm>
            <a:off x="3081528" y="2103120"/>
            <a:ext cx="91440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2" name="Shape 90"/>
          <p:cNvSpPr/>
          <p:nvPr/>
        </p:nvSpPr>
        <p:spPr>
          <a:xfrm>
            <a:off x="3374136" y="2139696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3" name="Text 91"/>
          <p:cNvSpPr/>
          <p:nvPr/>
        </p:nvSpPr>
        <p:spPr>
          <a:xfrm>
            <a:off x="3374136" y="2139696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750" dirty="0"/>
          </a:p>
        </p:txBody>
      </p:sp>
      <p:sp>
        <p:nvSpPr>
          <p:cNvPr id="94" name="Shape 92"/>
          <p:cNvSpPr/>
          <p:nvPr/>
        </p:nvSpPr>
        <p:spPr>
          <a:xfrm>
            <a:off x="3995928" y="2103120"/>
            <a:ext cx="96012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5" name="Shape 93"/>
          <p:cNvSpPr/>
          <p:nvPr/>
        </p:nvSpPr>
        <p:spPr>
          <a:xfrm>
            <a:off x="4311396" y="2139696"/>
            <a:ext cx="329184" cy="164592"/>
          </a:xfrm>
          <a:prstGeom prst="ellipse">
            <a:avLst/>
          </a:prstGeom>
          <a:solidFill>
            <a:srgbClr val="EAB308"/>
          </a:solidFill>
          <a:ln w="12700">
            <a:solidFill>
              <a:srgbClr val="EAB30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6" name="Text 94"/>
          <p:cNvSpPr/>
          <p:nvPr/>
        </p:nvSpPr>
        <p:spPr>
          <a:xfrm>
            <a:off x="4311396" y="2139696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750" dirty="0"/>
          </a:p>
        </p:txBody>
      </p:sp>
      <p:sp>
        <p:nvSpPr>
          <p:cNvPr id="97" name="Shape 95"/>
          <p:cNvSpPr/>
          <p:nvPr/>
        </p:nvSpPr>
        <p:spPr>
          <a:xfrm>
            <a:off x="4956048" y="2103120"/>
            <a:ext cx="914400" cy="237744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8" name="Shape 96"/>
          <p:cNvSpPr/>
          <p:nvPr/>
        </p:nvSpPr>
        <p:spPr>
          <a:xfrm>
            <a:off x="5248656" y="2139696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9" name="Text 97"/>
          <p:cNvSpPr/>
          <p:nvPr/>
        </p:nvSpPr>
        <p:spPr>
          <a:xfrm>
            <a:off x="5248656" y="2139696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750" dirty="0"/>
          </a:p>
        </p:txBody>
      </p:sp>
      <p:sp>
        <p:nvSpPr>
          <p:cNvPr id="100" name="Shape 98"/>
          <p:cNvSpPr/>
          <p:nvPr/>
        </p:nvSpPr>
        <p:spPr>
          <a:xfrm>
            <a:off x="109728" y="2340864"/>
            <a:ext cx="2057400" cy="237744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1" name="Text 99"/>
          <p:cNvSpPr/>
          <p:nvPr/>
        </p:nvSpPr>
        <p:spPr>
          <a:xfrm>
            <a:off x="164592" y="2340864"/>
            <a:ext cx="19659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Bond Strength with Etch</a:t>
            </a:r>
            <a:endParaRPr lang="en-US" sz="800" dirty="0"/>
          </a:p>
        </p:txBody>
      </p:sp>
      <p:sp>
        <p:nvSpPr>
          <p:cNvPr id="102" name="Shape 100"/>
          <p:cNvSpPr/>
          <p:nvPr/>
        </p:nvSpPr>
        <p:spPr>
          <a:xfrm>
            <a:off x="2167128" y="2340864"/>
            <a:ext cx="91440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3" name="Shape 101"/>
          <p:cNvSpPr/>
          <p:nvPr/>
        </p:nvSpPr>
        <p:spPr>
          <a:xfrm>
            <a:off x="2459736" y="2377440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4" name="Text 102"/>
          <p:cNvSpPr/>
          <p:nvPr/>
        </p:nvSpPr>
        <p:spPr>
          <a:xfrm>
            <a:off x="2459736" y="23774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750" dirty="0"/>
          </a:p>
        </p:txBody>
      </p:sp>
      <p:sp>
        <p:nvSpPr>
          <p:cNvPr id="105" name="Shape 103"/>
          <p:cNvSpPr/>
          <p:nvPr/>
        </p:nvSpPr>
        <p:spPr>
          <a:xfrm>
            <a:off x="3081528" y="2340864"/>
            <a:ext cx="91440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6" name="Shape 104"/>
          <p:cNvSpPr/>
          <p:nvPr/>
        </p:nvSpPr>
        <p:spPr>
          <a:xfrm>
            <a:off x="3374136" y="2377440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Text 105"/>
          <p:cNvSpPr/>
          <p:nvPr/>
        </p:nvSpPr>
        <p:spPr>
          <a:xfrm>
            <a:off x="3374136" y="23774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750" dirty="0"/>
          </a:p>
        </p:txBody>
      </p:sp>
      <p:sp>
        <p:nvSpPr>
          <p:cNvPr id="108" name="Shape 106"/>
          <p:cNvSpPr/>
          <p:nvPr/>
        </p:nvSpPr>
        <p:spPr>
          <a:xfrm>
            <a:off x="3995928" y="2340864"/>
            <a:ext cx="96012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Shape 107"/>
          <p:cNvSpPr/>
          <p:nvPr/>
        </p:nvSpPr>
        <p:spPr>
          <a:xfrm>
            <a:off x="4311396" y="2377440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0" name="Text 108"/>
          <p:cNvSpPr/>
          <p:nvPr/>
        </p:nvSpPr>
        <p:spPr>
          <a:xfrm>
            <a:off x="4311396" y="23774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750" dirty="0"/>
          </a:p>
        </p:txBody>
      </p:sp>
      <p:sp>
        <p:nvSpPr>
          <p:cNvPr id="111" name="Shape 109"/>
          <p:cNvSpPr/>
          <p:nvPr/>
        </p:nvSpPr>
        <p:spPr>
          <a:xfrm>
            <a:off x="4956048" y="2340864"/>
            <a:ext cx="914400" cy="237744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2" name="Shape 110"/>
          <p:cNvSpPr/>
          <p:nvPr/>
        </p:nvSpPr>
        <p:spPr>
          <a:xfrm>
            <a:off x="5248656" y="2377440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3" name="Text 111"/>
          <p:cNvSpPr/>
          <p:nvPr/>
        </p:nvSpPr>
        <p:spPr>
          <a:xfrm>
            <a:off x="5248656" y="237744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750" dirty="0"/>
          </a:p>
        </p:txBody>
      </p:sp>
      <p:sp>
        <p:nvSpPr>
          <p:cNvPr id="114" name="Shape 112"/>
          <p:cNvSpPr/>
          <p:nvPr/>
        </p:nvSpPr>
        <p:spPr>
          <a:xfrm>
            <a:off x="109728" y="2578608"/>
            <a:ext cx="2057400" cy="237744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5" name="Text 113"/>
          <p:cNvSpPr/>
          <p:nvPr/>
        </p:nvSpPr>
        <p:spPr>
          <a:xfrm>
            <a:off x="164592" y="2578608"/>
            <a:ext cx="19659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Ease of Use</a:t>
            </a:r>
            <a:endParaRPr lang="en-US" sz="800" dirty="0"/>
          </a:p>
        </p:txBody>
      </p:sp>
      <p:sp>
        <p:nvSpPr>
          <p:cNvPr id="116" name="Shape 114"/>
          <p:cNvSpPr/>
          <p:nvPr/>
        </p:nvSpPr>
        <p:spPr>
          <a:xfrm>
            <a:off x="2167128" y="2578608"/>
            <a:ext cx="91440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7" name="Shape 115"/>
          <p:cNvSpPr/>
          <p:nvPr/>
        </p:nvSpPr>
        <p:spPr>
          <a:xfrm>
            <a:off x="2459736" y="2615184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8" name="Text 116"/>
          <p:cNvSpPr/>
          <p:nvPr/>
        </p:nvSpPr>
        <p:spPr>
          <a:xfrm>
            <a:off x="2459736" y="2615184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750" dirty="0"/>
          </a:p>
        </p:txBody>
      </p:sp>
      <p:sp>
        <p:nvSpPr>
          <p:cNvPr id="119" name="Shape 117"/>
          <p:cNvSpPr/>
          <p:nvPr/>
        </p:nvSpPr>
        <p:spPr>
          <a:xfrm>
            <a:off x="3081528" y="2578608"/>
            <a:ext cx="91440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0" name="Shape 118"/>
          <p:cNvSpPr/>
          <p:nvPr/>
        </p:nvSpPr>
        <p:spPr>
          <a:xfrm>
            <a:off x="3374136" y="2615184"/>
            <a:ext cx="329184" cy="164592"/>
          </a:xfrm>
          <a:prstGeom prst="ellipse">
            <a:avLst/>
          </a:prstGeom>
          <a:solidFill>
            <a:srgbClr val="EAB308"/>
          </a:solidFill>
          <a:ln w="12700">
            <a:solidFill>
              <a:srgbClr val="EAB30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1" name="Text 119"/>
          <p:cNvSpPr/>
          <p:nvPr/>
        </p:nvSpPr>
        <p:spPr>
          <a:xfrm>
            <a:off x="3374136" y="2615184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750" dirty="0"/>
          </a:p>
        </p:txBody>
      </p:sp>
      <p:sp>
        <p:nvSpPr>
          <p:cNvPr id="122" name="Shape 120"/>
          <p:cNvSpPr/>
          <p:nvPr/>
        </p:nvSpPr>
        <p:spPr>
          <a:xfrm>
            <a:off x="3995928" y="2578608"/>
            <a:ext cx="96012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3" name="Shape 121"/>
          <p:cNvSpPr/>
          <p:nvPr/>
        </p:nvSpPr>
        <p:spPr>
          <a:xfrm>
            <a:off x="4311396" y="2615184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4" name="Text 122"/>
          <p:cNvSpPr/>
          <p:nvPr/>
        </p:nvSpPr>
        <p:spPr>
          <a:xfrm>
            <a:off x="4311396" y="2615184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750" dirty="0"/>
          </a:p>
        </p:txBody>
      </p:sp>
      <p:sp>
        <p:nvSpPr>
          <p:cNvPr id="125" name="Shape 123"/>
          <p:cNvSpPr/>
          <p:nvPr/>
        </p:nvSpPr>
        <p:spPr>
          <a:xfrm>
            <a:off x="4956048" y="2578608"/>
            <a:ext cx="914400" cy="237744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6" name="Shape 124"/>
          <p:cNvSpPr/>
          <p:nvPr/>
        </p:nvSpPr>
        <p:spPr>
          <a:xfrm>
            <a:off x="5248656" y="2615184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7" name="Text 125"/>
          <p:cNvSpPr/>
          <p:nvPr/>
        </p:nvSpPr>
        <p:spPr>
          <a:xfrm>
            <a:off x="5248656" y="2615184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750" dirty="0"/>
          </a:p>
        </p:txBody>
      </p:sp>
      <p:sp>
        <p:nvSpPr>
          <p:cNvPr id="128" name="Shape 126"/>
          <p:cNvSpPr/>
          <p:nvPr/>
        </p:nvSpPr>
        <p:spPr>
          <a:xfrm>
            <a:off x="109728" y="2816352"/>
            <a:ext cx="2057400" cy="237744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9" name="Text 127"/>
          <p:cNvSpPr/>
          <p:nvPr/>
        </p:nvSpPr>
        <p:spPr>
          <a:xfrm>
            <a:off x="164592" y="2816352"/>
            <a:ext cx="19659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Heat</a:t>
            </a:r>
            <a:endParaRPr lang="en-US" sz="800" dirty="0"/>
          </a:p>
        </p:txBody>
      </p:sp>
      <p:sp>
        <p:nvSpPr>
          <p:cNvPr id="130" name="Shape 128"/>
          <p:cNvSpPr/>
          <p:nvPr/>
        </p:nvSpPr>
        <p:spPr>
          <a:xfrm>
            <a:off x="2167128" y="2816352"/>
            <a:ext cx="91440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Shape 129"/>
          <p:cNvSpPr/>
          <p:nvPr/>
        </p:nvSpPr>
        <p:spPr>
          <a:xfrm>
            <a:off x="2459736" y="2852928"/>
            <a:ext cx="329184" cy="164592"/>
          </a:xfrm>
          <a:prstGeom prst="ellipse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2" name="Text 130"/>
          <p:cNvSpPr/>
          <p:nvPr/>
        </p:nvSpPr>
        <p:spPr>
          <a:xfrm>
            <a:off x="2459736" y="2852928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133" name="Shape 131"/>
          <p:cNvSpPr/>
          <p:nvPr/>
        </p:nvSpPr>
        <p:spPr>
          <a:xfrm>
            <a:off x="3081528" y="2816352"/>
            <a:ext cx="91440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4" name="Shape 132"/>
          <p:cNvSpPr/>
          <p:nvPr/>
        </p:nvSpPr>
        <p:spPr>
          <a:xfrm>
            <a:off x="3374136" y="2852928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5" name="Text 133"/>
          <p:cNvSpPr/>
          <p:nvPr/>
        </p:nvSpPr>
        <p:spPr>
          <a:xfrm>
            <a:off x="3374136" y="2852928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750" dirty="0"/>
          </a:p>
        </p:txBody>
      </p:sp>
      <p:sp>
        <p:nvSpPr>
          <p:cNvPr id="136" name="Shape 134"/>
          <p:cNvSpPr/>
          <p:nvPr/>
        </p:nvSpPr>
        <p:spPr>
          <a:xfrm>
            <a:off x="3995928" y="2816352"/>
            <a:ext cx="96012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7" name="Shape 135"/>
          <p:cNvSpPr/>
          <p:nvPr/>
        </p:nvSpPr>
        <p:spPr>
          <a:xfrm>
            <a:off x="4311396" y="2852928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8" name="Text 136"/>
          <p:cNvSpPr/>
          <p:nvPr/>
        </p:nvSpPr>
        <p:spPr>
          <a:xfrm>
            <a:off x="4311396" y="2852928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750" dirty="0"/>
          </a:p>
        </p:txBody>
      </p:sp>
      <p:sp>
        <p:nvSpPr>
          <p:cNvPr id="139" name="Shape 137"/>
          <p:cNvSpPr/>
          <p:nvPr/>
        </p:nvSpPr>
        <p:spPr>
          <a:xfrm>
            <a:off x="4956048" y="2816352"/>
            <a:ext cx="914400" cy="237744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0" name="Shape 138"/>
          <p:cNvSpPr/>
          <p:nvPr/>
        </p:nvSpPr>
        <p:spPr>
          <a:xfrm>
            <a:off x="5248656" y="2852928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1" name="Text 139"/>
          <p:cNvSpPr/>
          <p:nvPr/>
        </p:nvSpPr>
        <p:spPr>
          <a:xfrm>
            <a:off x="5248656" y="2852928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750" dirty="0"/>
          </a:p>
        </p:txBody>
      </p:sp>
      <p:sp>
        <p:nvSpPr>
          <p:cNvPr id="142" name="Shape 140"/>
          <p:cNvSpPr/>
          <p:nvPr/>
        </p:nvSpPr>
        <p:spPr>
          <a:xfrm>
            <a:off x="109728" y="3054096"/>
            <a:ext cx="2057400" cy="237744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3" name="Text 141"/>
          <p:cNvSpPr/>
          <p:nvPr/>
        </p:nvSpPr>
        <p:spPr>
          <a:xfrm>
            <a:off x="164592" y="3054096"/>
            <a:ext cx="19659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Less Vibration</a:t>
            </a:r>
            <a:endParaRPr lang="en-US" sz="800" dirty="0"/>
          </a:p>
        </p:txBody>
      </p:sp>
      <p:sp>
        <p:nvSpPr>
          <p:cNvPr id="144" name="Shape 142"/>
          <p:cNvSpPr/>
          <p:nvPr/>
        </p:nvSpPr>
        <p:spPr>
          <a:xfrm>
            <a:off x="2167128" y="3054096"/>
            <a:ext cx="91440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5" name="Shape 143"/>
          <p:cNvSpPr/>
          <p:nvPr/>
        </p:nvSpPr>
        <p:spPr>
          <a:xfrm>
            <a:off x="2459736" y="3090672"/>
            <a:ext cx="329184" cy="164592"/>
          </a:xfrm>
          <a:prstGeom prst="ellipse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6" name="Text 144"/>
          <p:cNvSpPr/>
          <p:nvPr/>
        </p:nvSpPr>
        <p:spPr>
          <a:xfrm>
            <a:off x="2459736" y="3090672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750" dirty="0"/>
          </a:p>
        </p:txBody>
      </p:sp>
      <p:sp>
        <p:nvSpPr>
          <p:cNvPr id="147" name="Shape 145"/>
          <p:cNvSpPr/>
          <p:nvPr/>
        </p:nvSpPr>
        <p:spPr>
          <a:xfrm>
            <a:off x="3081528" y="3054096"/>
            <a:ext cx="91440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8" name="Shape 146"/>
          <p:cNvSpPr/>
          <p:nvPr/>
        </p:nvSpPr>
        <p:spPr>
          <a:xfrm>
            <a:off x="3374136" y="3090672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9" name="Text 147"/>
          <p:cNvSpPr/>
          <p:nvPr/>
        </p:nvSpPr>
        <p:spPr>
          <a:xfrm>
            <a:off x="3374136" y="3090672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750" dirty="0"/>
          </a:p>
        </p:txBody>
      </p:sp>
      <p:sp>
        <p:nvSpPr>
          <p:cNvPr id="150" name="Shape 148"/>
          <p:cNvSpPr/>
          <p:nvPr/>
        </p:nvSpPr>
        <p:spPr>
          <a:xfrm>
            <a:off x="3995928" y="3054096"/>
            <a:ext cx="96012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1" name="Shape 149"/>
          <p:cNvSpPr/>
          <p:nvPr/>
        </p:nvSpPr>
        <p:spPr>
          <a:xfrm>
            <a:off x="4311396" y="3090672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2" name="Text 150"/>
          <p:cNvSpPr/>
          <p:nvPr/>
        </p:nvSpPr>
        <p:spPr>
          <a:xfrm>
            <a:off x="4311396" y="3090672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750" dirty="0"/>
          </a:p>
        </p:txBody>
      </p:sp>
      <p:sp>
        <p:nvSpPr>
          <p:cNvPr id="153" name="Shape 151"/>
          <p:cNvSpPr/>
          <p:nvPr/>
        </p:nvSpPr>
        <p:spPr>
          <a:xfrm>
            <a:off x="4956048" y="3054096"/>
            <a:ext cx="914400" cy="237744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4" name="Shape 152"/>
          <p:cNvSpPr/>
          <p:nvPr/>
        </p:nvSpPr>
        <p:spPr>
          <a:xfrm>
            <a:off x="5248656" y="3090672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5" name="Text 153"/>
          <p:cNvSpPr/>
          <p:nvPr/>
        </p:nvSpPr>
        <p:spPr>
          <a:xfrm>
            <a:off x="5248656" y="3090672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750" dirty="0"/>
          </a:p>
        </p:txBody>
      </p:sp>
      <p:sp>
        <p:nvSpPr>
          <p:cNvPr id="156" name="Shape 154"/>
          <p:cNvSpPr/>
          <p:nvPr/>
        </p:nvSpPr>
        <p:spPr>
          <a:xfrm>
            <a:off x="109728" y="3291840"/>
            <a:ext cx="2057400" cy="237744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7" name="Text 155"/>
          <p:cNvSpPr/>
          <p:nvPr/>
        </p:nvSpPr>
        <p:spPr>
          <a:xfrm>
            <a:off x="164592" y="3291840"/>
            <a:ext cx="19659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Speed of Cutting</a:t>
            </a:r>
            <a:endParaRPr lang="en-US" sz="800" dirty="0"/>
          </a:p>
        </p:txBody>
      </p:sp>
      <p:sp>
        <p:nvSpPr>
          <p:cNvPr id="158" name="Shape 156"/>
          <p:cNvSpPr/>
          <p:nvPr/>
        </p:nvSpPr>
        <p:spPr>
          <a:xfrm>
            <a:off x="2167128" y="3291840"/>
            <a:ext cx="91440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9" name="Shape 157"/>
          <p:cNvSpPr/>
          <p:nvPr/>
        </p:nvSpPr>
        <p:spPr>
          <a:xfrm>
            <a:off x="2459736" y="3328416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0" name="Text 158"/>
          <p:cNvSpPr/>
          <p:nvPr/>
        </p:nvSpPr>
        <p:spPr>
          <a:xfrm>
            <a:off x="2459736" y="3328416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750" dirty="0"/>
          </a:p>
        </p:txBody>
      </p:sp>
      <p:sp>
        <p:nvSpPr>
          <p:cNvPr id="161" name="Shape 159"/>
          <p:cNvSpPr/>
          <p:nvPr/>
        </p:nvSpPr>
        <p:spPr>
          <a:xfrm>
            <a:off x="3081528" y="3291840"/>
            <a:ext cx="91440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2" name="Shape 160"/>
          <p:cNvSpPr/>
          <p:nvPr/>
        </p:nvSpPr>
        <p:spPr>
          <a:xfrm>
            <a:off x="3374136" y="3328416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3" name="Text 161"/>
          <p:cNvSpPr/>
          <p:nvPr/>
        </p:nvSpPr>
        <p:spPr>
          <a:xfrm>
            <a:off x="3374136" y="3328416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750" dirty="0"/>
          </a:p>
        </p:txBody>
      </p:sp>
      <p:sp>
        <p:nvSpPr>
          <p:cNvPr id="164" name="Shape 162"/>
          <p:cNvSpPr/>
          <p:nvPr/>
        </p:nvSpPr>
        <p:spPr>
          <a:xfrm>
            <a:off x="3995928" y="3291840"/>
            <a:ext cx="96012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5" name="Shape 163"/>
          <p:cNvSpPr/>
          <p:nvPr/>
        </p:nvSpPr>
        <p:spPr>
          <a:xfrm>
            <a:off x="4311396" y="3328416"/>
            <a:ext cx="329184" cy="164592"/>
          </a:xfrm>
          <a:prstGeom prst="ellipse">
            <a:avLst/>
          </a:prstGeom>
          <a:solidFill>
            <a:srgbClr val="EAB308"/>
          </a:solidFill>
          <a:ln w="12700">
            <a:solidFill>
              <a:srgbClr val="EAB30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6" name="Text 164"/>
          <p:cNvSpPr/>
          <p:nvPr/>
        </p:nvSpPr>
        <p:spPr>
          <a:xfrm>
            <a:off x="4311396" y="3328416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167" name="Shape 165"/>
          <p:cNvSpPr/>
          <p:nvPr/>
        </p:nvSpPr>
        <p:spPr>
          <a:xfrm>
            <a:off x="4956048" y="3291840"/>
            <a:ext cx="914400" cy="237744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8" name="Shape 166"/>
          <p:cNvSpPr/>
          <p:nvPr/>
        </p:nvSpPr>
        <p:spPr>
          <a:xfrm>
            <a:off x="5248656" y="3328416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9" name="Text 167"/>
          <p:cNvSpPr/>
          <p:nvPr/>
        </p:nvSpPr>
        <p:spPr>
          <a:xfrm>
            <a:off x="5248656" y="3328416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750" dirty="0"/>
          </a:p>
        </p:txBody>
      </p:sp>
      <p:sp>
        <p:nvSpPr>
          <p:cNvPr id="170" name="Shape 168"/>
          <p:cNvSpPr/>
          <p:nvPr/>
        </p:nvSpPr>
        <p:spPr>
          <a:xfrm>
            <a:off x="109728" y="3529584"/>
            <a:ext cx="2057400" cy="237744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1" name="Text 169"/>
          <p:cNvSpPr/>
          <p:nvPr/>
        </p:nvSpPr>
        <p:spPr>
          <a:xfrm>
            <a:off x="164592" y="3529584"/>
            <a:ext cx="19659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Adjacent Tooth Safety</a:t>
            </a:r>
            <a:endParaRPr lang="en-US" sz="800" dirty="0"/>
          </a:p>
        </p:txBody>
      </p:sp>
      <p:sp>
        <p:nvSpPr>
          <p:cNvPr id="172" name="Shape 170"/>
          <p:cNvSpPr/>
          <p:nvPr/>
        </p:nvSpPr>
        <p:spPr>
          <a:xfrm>
            <a:off x="2167128" y="3529584"/>
            <a:ext cx="91440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3" name="Shape 171"/>
          <p:cNvSpPr/>
          <p:nvPr/>
        </p:nvSpPr>
        <p:spPr>
          <a:xfrm>
            <a:off x="2459736" y="3566160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4" name="Text 172"/>
          <p:cNvSpPr/>
          <p:nvPr/>
        </p:nvSpPr>
        <p:spPr>
          <a:xfrm>
            <a:off x="2459736" y="356616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750" dirty="0"/>
          </a:p>
        </p:txBody>
      </p:sp>
      <p:sp>
        <p:nvSpPr>
          <p:cNvPr id="175" name="Shape 173"/>
          <p:cNvSpPr/>
          <p:nvPr/>
        </p:nvSpPr>
        <p:spPr>
          <a:xfrm>
            <a:off x="3081528" y="3529584"/>
            <a:ext cx="91440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6" name="Shape 174"/>
          <p:cNvSpPr/>
          <p:nvPr/>
        </p:nvSpPr>
        <p:spPr>
          <a:xfrm>
            <a:off x="3374136" y="3566160"/>
            <a:ext cx="329184" cy="164592"/>
          </a:xfrm>
          <a:prstGeom prst="ellipse">
            <a:avLst/>
          </a:prstGeom>
          <a:solidFill>
            <a:srgbClr val="EAB308"/>
          </a:solidFill>
          <a:ln w="12700">
            <a:solidFill>
              <a:srgbClr val="EAB30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7" name="Text 175"/>
          <p:cNvSpPr/>
          <p:nvPr/>
        </p:nvSpPr>
        <p:spPr>
          <a:xfrm>
            <a:off x="3374136" y="356616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750" dirty="0"/>
          </a:p>
        </p:txBody>
      </p:sp>
      <p:sp>
        <p:nvSpPr>
          <p:cNvPr id="178" name="Shape 176"/>
          <p:cNvSpPr/>
          <p:nvPr/>
        </p:nvSpPr>
        <p:spPr>
          <a:xfrm>
            <a:off x="3995928" y="3529584"/>
            <a:ext cx="96012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9" name="Shape 177"/>
          <p:cNvSpPr/>
          <p:nvPr/>
        </p:nvSpPr>
        <p:spPr>
          <a:xfrm>
            <a:off x="4311396" y="3566160"/>
            <a:ext cx="329184" cy="164592"/>
          </a:xfrm>
          <a:prstGeom prst="ellipse">
            <a:avLst/>
          </a:prstGeom>
          <a:solidFill>
            <a:srgbClr val="EAB308"/>
          </a:solidFill>
          <a:ln w="12700">
            <a:solidFill>
              <a:srgbClr val="EAB30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0" name="Text 178"/>
          <p:cNvSpPr/>
          <p:nvPr/>
        </p:nvSpPr>
        <p:spPr>
          <a:xfrm>
            <a:off x="4311396" y="356616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181" name="Shape 179"/>
          <p:cNvSpPr/>
          <p:nvPr/>
        </p:nvSpPr>
        <p:spPr>
          <a:xfrm>
            <a:off x="4956048" y="3529584"/>
            <a:ext cx="914400" cy="237744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2" name="Shape 180"/>
          <p:cNvSpPr/>
          <p:nvPr/>
        </p:nvSpPr>
        <p:spPr>
          <a:xfrm>
            <a:off x="5248656" y="3566160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3" name="Text 181"/>
          <p:cNvSpPr/>
          <p:nvPr/>
        </p:nvSpPr>
        <p:spPr>
          <a:xfrm>
            <a:off x="5248656" y="3566160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750" dirty="0"/>
          </a:p>
        </p:txBody>
      </p:sp>
      <p:sp>
        <p:nvSpPr>
          <p:cNvPr id="184" name="Shape 182"/>
          <p:cNvSpPr/>
          <p:nvPr/>
        </p:nvSpPr>
        <p:spPr>
          <a:xfrm>
            <a:off x="109728" y="3767328"/>
            <a:ext cx="2057400" cy="237744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5" name="Text 183"/>
          <p:cNvSpPr/>
          <p:nvPr/>
        </p:nvSpPr>
        <p:spPr>
          <a:xfrm>
            <a:off x="164592" y="3767328"/>
            <a:ext cx="19659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 Comfort</a:t>
            </a:r>
            <a:endParaRPr lang="en-US" sz="800" dirty="0"/>
          </a:p>
        </p:txBody>
      </p:sp>
      <p:sp>
        <p:nvSpPr>
          <p:cNvPr id="186" name="Shape 184"/>
          <p:cNvSpPr/>
          <p:nvPr/>
        </p:nvSpPr>
        <p:spPr>
          <a:xfrm>
            <a:off x="2167128" y="3767328"/>
            <a:ext cx="91440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7" name="Shape 185"/>
          <p:cNvSpPr/>
          <p:nvPr/>
        </p:nvSpPr>
        <p:spPr>
          <a:xfrm>
            <a:off x="2459736" y="3803904"/>
            <a:ext cx="329184" cy="164592"/>
          </a:xfrm>
          <a:prstGeom prst="ellipse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8" name="Text 186"/>
          <p:cNvSpPr/>
          <p:nvPr/>
        </p:nvSpPr>
        <p:spPr>
          <a:xfrm>
            <a:off x="2459736" y="3803904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189" name="Shape 187"/>
          <p:cNvSpPr/>
          <p:nvPr/>
        </p:nvSpPr>
        <p:spPr>
          <a:xfrm>
            <a:off x="3081528" y="3767328"/>
            <a:ext cx="91440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0" name="Shape 188"/>
          <p:cNvSpPr/>
          <p:nvPr/>
        </p:nvSpPr>
        <p:spPr>
          <a:xfrm>
            <a:off x="3374136" y="3803904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1" name="Text 189"/>
          <p:cNvSpPr/>
          <p:nvPr/>
        </p:nvSpPr>
        <p:spPr>
          <a:xfrm>
            <a:off x="3374136" y="3803904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750" dirty="0"/>
          </a:p>
        </p:txBody>
      </p:sp>
      <p:sp>
        <p:nvSpPr>
          <p:cNvPr id="192" name="Shape 190"/>
          <p:cNvSpPr/>
          <p:nvPr/>
        </p:nvSpPr>
        <p:spPr>
          <a:xfrm>
            <a:off x="3995928" y="3767328"/>
            <a:ext cx="960120" cy="2377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3" name="Shape 191"/>
          <p:cNvSpPr/>
          <p:nvPr/>
        </p:nvSpPr>
        <p:spPr>
          <a:xfrm>
            <a:off x="4311396" y="3803904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4" name="Text 192"/>
          <p:cNvSpPr/>
          <p:nvPr/>
        </p:nvSpPr>
        <p:spPr>
          <a:xfrm>
            <a:off x="4311396" y="3803904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750" dirty="0"/>
          </a:p>
        </p:txBody>
      </p:sp>
      <p:sp>
        <p:nvSpPr>
          <p:cNvPr id="195" name="Shape 193"/>
          <p:cNvSpPr/>
          <p:nvPr/>
        </p:nvSpPr>
        <p:spPr>
          <a:xfrm>
            <a:off x="4956048" y="3767328"/>
            <a:ext cx="914400" cy="237744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6" name="Shape 194"/>
          <p:cNvSpPr/>
          <p:nvPr/>
        </p:nvSpPr>
        <p:spPr>
          <a:xfrm>
            <a:off x="5248656" y="3803904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7" name="Text 195"/>
          <p:cNvSpPr/>
          <p:nvPr/>
        </p:nvSpPr>
        <p:spPr>
          <a:xfrm>
            <a:off x="5248656" y="3803904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750" dirty="0"/>
          </a:p>
        </p:txBody>
      </p:sp>
      <p:sp>
        <p:nvSpPr>
          <p:cNvPr id="198" name="Shape 196"/>
          <p:cNvSpPr/>
          <p:nvPr/>
        </p:nvSpPr>
        <p:spPr>
          <a:xfrm>
            <a:off x="109728" y="4005072"/>
            <a:ext cx="2057400" cy="237744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9" name="Text 197"/>
          <p:cNvSpPr/>
          <p:nvPr/>
        </p:nvSpPr>
        <p:spPr>
          <a:xfrm>
            <a:off x="164592" y="4005072"/>
            <a:ext cx="19659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Equipment Price</a:t>
            </a:r>
            <a:endParaRPr lang="en-US" sz="800" dirty="0"/>
          </a:p>
        </p:txBody>
      </p:sp>
      <p:sp>
        <p:nvSpPr>
          <p:cNvPr id="200" name="Shape 198"/>
          <p:cNvSpPr/>
          <p:nvPr/>
        </p:nvSpPr>
        <p:spPr>
          <a:xfrm>
            <a:off x="2167128" y="4005072"/>
            <a:ext cx="91440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1" name="Shape 199"/>
          <p:cNvSpPr/>
          <p:nvPr/>
        </p:nvSpPr>
        <p:spPr>
          <a:xfrm>
            <a:off x="2459736" y="4041648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2" name="Text 200"/>
          <p:cNvSpPr/>
          <p:nvPr/>
        </p:nvSpPr>
        <p:spPr>
          <a:xfrm>
            <a:off x="2459736" y="4041648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750" dirty="0"/>
          </a:p>
        </p:txBody>
      </p:sp>
      <p:sp>
        <p:nvSpPr>
          <p:cNvPr id="203" name="Shape 201"/>
          <p:cNvSpPr/>
          <p:nvPr/>
        </p:nvSpPr>
        <p:spPr>
          <a:xfrm>
            <a:off x="3081528" y="4005072"/>
            <a:ext cx="91440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4" name="Shape 202"/>
          <p:cNvSpPr/>
          <p:nvPr/>
        </p:nvSpPr>
        <p:spPr>
          <a:xfrm>
            <a:off x="3374136" y="4041648"/>
            <a:ext cx="329184" cy="164592"/>
          </a:xfrm>
          <a:prstGeom prst="ellipse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5" name="Text 203"/>
          <p:cNvSpPr/>
          <p:nvPr/>
        </p:nvSpPr>
        <p:spPr>
          <a:xfrm>
            <a:off x="3374136" y="4041648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750" dirty="0"/>
          </a:p>
        </p:txBody>
      </p:sp>
      <p:sp>
        <p:nvSpPr>
          <p:cNvPr id="206" name="Shape 204"/>
          <p:cNvSpPr/>
          <p:nvPr/>
        </p:nvSpPr>
        <p:spPr>
          <a:xfrm>
            <a:off x="3995928" y="4005072"/>
            <a:ext cx="960120" cy="237744"/>
          </a:xfrm>
          <a:prstGeom prst="rect">
            <a:avLst/>
          </a:prstGeom>
          <a:solidFill>
            <a:srgbClr val="EFF6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7" name="Shape 205"/>
          <p:cNvSpPr/>
          <p:nvPr/>
        </p:nvSpPr>
        <p:spPr>
          <a:xfrm>
            <a:off x="4311396" y="4041648"/>
            <a:ext cx="329184" cy="164592"/>
          </a:xfrm>
          <a:prstGeom prst="ellipse">
            <a:avLst/>
          </a:prstGeom>
          <a:solidFill>
            <a:srgbClr val="EAB308"/>
          </a:solidFill>
          <a:ln w="12700">
            <a:solidFill>
              <a:srgbClr val="EAB30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8" name="Text 206"/>
          <p:cNvSpPr/>
          <p:nvPr/>
        </p:nvSpPr>
        <p:spPr>
          <a:xfrm>
            <a:off x="4311396" y="4041648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750" dirty="0"/>
          </a:p>
        </p:txBody>
      </p:sp>
      <p:sp>
        <p:nvSpPr>
          <p:cNvPr id="209" name="Shape 207"/>
          <p:cNvSpPr/>
          <p:nvPr/>
        </p:nvSpPr>
        <p:spPr>
          <a:xfrm>
            <a:off x="4956048" y="4005072"/>
            <a:ext cx="914400" cy="237744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0" name="Shape 208"/>
          <p:cNvSpPr/>
          <p:nvPr/>
        </p:nvSpPr>
        <p:spPr>
          <a:xfrm>
            <a:off x="5248656" y="4041648"/>
            <a:ext cx="329184" cy="16459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1" name="Text 209"/>
          <p:cNvSpPr/>
          <p:nvPr/>
        </p:nvSpPr>
        <p:spPr>
          <a:xfrm>
            <a:off x="5248656" y="4041648"/>
            <a:ext cx="32918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750" dirty="0"/>
          </a:p>
        </p:txBody>
      </p:sp>
      <p:sp>
        <p:nvSpPr>
          <p:cNvPr id="212" name="Shape 210"/>
          <p:cNvSpPr/>
          <p:nvPr/>
        </p:nvSpPr>
        <p:spPr>
          <a:xfrm>
            <a:off x="109728" y="4242816"/>
            <a:ext cx="2057400" cy="274320"/>
          </a:xfrm>
          <a:prstGeom prst="rect">
            <a:avLst/>
          </a:prstGeom>
          <a:solidFill>
            <a:srgbClr val="1E293B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3" name="Text 211"/>
          <p:cNvSpPr/>
          <p:nvPr/>
        </p:nvSpPr>
        <p:spPr>
          <a:xfrm>
            <a:off x="164592" y="4242816"/>
            <a:ext cx="1965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Overall (10pt Scale)</a:t>
            </a:r>
            <a:endParaRPr lang="en-US" sz="800" dirty="0"/>
          </a:p>
        </p:txBody>
      </p:sp>
      <p:sp>
        <p:nvSpPr>
          <p:cNvPr id="214" name="Shape 212"/>
          <p:cNvSpPr/>
          <p:nvPr/>
        </p:nvSpPr>
        <p:spPr>
          <a:xfrm>
            <a:off x="2167128" y="4242816"/>
            <a:ext cx="914400" cy="274320"/>
          </a:xfrm>
          <a:prstGeom prst="rect">
            <a:avLst/>
          </a:prstGeom>
          <a:solidFill>
            <a:srgbClr val="1E293B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5" name="Text 213"/>
          <p:cNvSpPr/>
          <p:nvPr/>
        </p:nvSpPr>
        <p:spPr>
          <a:xfrm>
            <a:off x="2167128" y="4242816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6.57</a:t>
            </a:r>
            <a:endParaRPr lang="en-US" sz="1000" dirty="0"/>
          </a:p>
        </p:txBody>
      </p:sp>
      <p:sp>
        <p:nvSpPr>
          <p:cNvPr id="216" name="Shape 214"/>
          <p:cNvSpPr/>
          <p:nvPr/>
        </p:nvSpPr>
        <p:spPr>
          <a:xfrm>
            <a:off x="3081528" y="4242816"/>
            <a:ext cx="914400" cy="274320"/>
          </a:xfrm>
          <a:prstGeom prst="rect">
            <a:avLst/>
          </a:prstGeom>
          <a:solidFill>
            <a:srgbClr val="1E293B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7" name="Text 215"/>
          <p:cNvSpPr/>
          <p:nvPr/>
        </p:nvSpPr>
        <p:spPr>
          <a:xfrm>
            <a:off x="3081528" y="4242816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7.21</a:t>
            </a:r>
            <a:endParaRPr lang="en-US" sz="1000" dirty="0"/>
          </a:p>
        </p:txBody>
      </p:sp>
      <p:sp>
        <p:nvSpPr>
          <p:cNvPr id="218" name="Shape 216"/>
          <p:cNvSpPr/>
          <p:nvPr/>
        </p:nvSpPr>
        <p:spPr>
          <a:xfrm>
            <a:off x="3995928" y="4242816"/>
            <a:ext cx="960120" cy="274320"/>
          </a:xfrm>
          <a:prstGeom prst="rect">
            <a:avLst/>
          </a:prstGeom>
          <a:solidFill>
            <a:srgbClr val="1E293B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9" name="Text 217"/>
          <p:cNvSpPr/>
          <p:nvPr/>
        </p:nvSpPr>
        <p:spPr>
          <a:xfrm>
            <a:off x="3995928" y="4242816"/>
            <a:ext cx="960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5.36</a:t>
            </a:r>
            <a:endParaRPr lang="en-US" sz="1000" dirty="0"/>
          </a:p>
        </p:txBody>
      </p:sp>
      <p:sp>
        <p:nvSpPr>
          <p:cNvPr id="220" name="Shape 218"/>
          <p:cNvSpPr/>
          <p:nvPr/>
        </p:nvSpPr>
        <p:spPr>
          <a:xfrm>
            <a:off x="4956048" y="4242816"/>
            <a:ext cx="914400" cy="274320"/>
          </a:xfrm>
          <a:prstGeom prst="rect">
            <a:avLst/>
          </a:prstGeom>
          <a:solidFill>
            <a:srgbClr val="06B6D4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1" name="Text 219"/>
          <p:cNvSpPr/>
          <p:nvPr/>
        </p:nvSpPr>
        <p:spPr>
          <a:xfrm>
            <a:off x="4956048" y="4242816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8.50</a:t>
            </a:r>
            <a:endParaRPr lang="en-US" sz="1000" dirty="0"/>
          </a:p>
        </p:txBody>
      </p:sp>
      <p:sp>
        <p:nvSpPr>
          <p:cNvPr id="222" name="Shape 220"/>
          <p:cNvSpPr/>
          <p:nvPr/>
        </p:nvSpPr>
        <p:spPr>
          <a:xfrm>
            <a:off x="182880" y="4572000"/>
            <a:ext cx="182880" cy="118872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3" name="Text 221"/>
          <p:cNvSpPr/>
          <p:nvPr/>
        </p:nvSpPr>
        <p:spPr>
          <a:xfrm>
            <a:off x="402336" y="4553712"/>
            <a:ext cx="5029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7-10</a:t>
            </a:r>
            <a:endParaRPr lang="en-US" sz="700" dirty="0"/>
          </a:p>
        </p:txBody>
      </p:sp>
      <p:sp>
        <p:nvSpPr>
          <p:cNvPr id="224" name="Shape 222"/>
          <p:cNvSpPr/>
          <p:nvPr/>
        </p:nvSpPr>
        <p:spPr>
          <a:xfrm>
            <a:off x="960120" y="4572000"/>
            <a:ext cx="182880" cy="118872"/>
          </a:xfrm>
          <a:prstGeom prst="ellipse">
            <a:avLst/>
          </a:prstGeom>
          <a:solidFill>
            <a:srgbClr val="EAB308"/>
          </a:solidFill>
          <a:ln w="12700">
            <a:solidFill>
              <a:srgbClr val="EAB30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5" name="Text 223"/>
          <p:cNvSpPr/>
          <p:nvPr/>
        </p:nvSpPr>
        <p:spPr>
          <a:xfrm>
            <a:off x="1179576" y="4553712"/>
            <a:ext cx="5029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4-6</a:t>
            </a:r>
            <a:endParaRPr lang="en-US" sz="700" dirty="0"/>
          </a:p>
        </p:txBody>
      </p:sp>
      <p:sp>
        <p:nvSpPr>
          <p:cNvPr id="226" name="Shape 224"/>
          <p:cNvSpPr/>
          <p:nvPr/>
        </p:nvSpPr>
        <p:spPr>
          <a:xfrm>
            <a:off x="1737360" y="4572000"/>
            <a:ext cx="182880" cy="118872"/>
          </a:xfrm>
          <a:prstGeom prst="ellipse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7" name="Text 225"/>
          <p:cNvSpPr/>
          <p:nvPr/>
        </p:nvSpPr>
        <p:spPr>
          <a:xfrm>
            <a:off x="1956816" y="4553712"/>
            <a:ext cx="5029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1-3</a:t>
            </a:r>
            <a:endParaRPr lang="en-US" sz="700" dirty="0"/>
          </a:p>
        </p:txBody>
      </p:sp>
      <p:pic>
        <p:nvPicPr>
          <p:cNvPr id="22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760" y="640080"/>
            <a:ext cx="1097280" cy="1097280"/>
          </a:xfrm>
          <a:prstGeom prst="ellipse">
            <a:avLst/>
          </a:prstGeom>
        </p:spPr>
      </p:pic>
      <p:sp>
        <p:nvSpPr>
          <p:cNvPr id="229" name="Shape 226"/>
          <p:cNvSpPr/>
          <p:nvPr/>
        </p:nvSpPr>
        <p:spPr>
          <a:xfrm>
            <a:off x="7269480" y="640080"/>
            <a:ext cx="1737360" cy="1097280"/>
          </a:xfrm>
          <a:prstGeom prst="rect">
            <a:avLst/>
          </a:prstGeom>
          <a:solidFill>
            <a:srgbClr val="1E293B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0" name="Text 227"/>
          <p:cNvSpPr/>
          <p:nvPr/>
        </p:nvSpPr>
        <p:spPr>
          <a:xfrm>
            <a:off x="7269480" y="640080"/>
            <a:ext cx="17373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8.50
</a:t>
            </a:r>
            <a:endParaRPr lang="en-US" sz="28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Overall Rating</a:t>
            </a:r>
            <a:endParaRPr lang="en-US" sz="2800" dirty="0"/>
          </a:p>
        </p:txBody>
      </p:sp>
      <p:sp>
        <p:nvSpPr>
          <p:cNvPr id="231" name="Shape 228"/>
          <p:cNvSpPr/>
          <p:nvPr/>
        </p:nvSpPr>
        <p:spPr>
          <a:xfrm>
            <a:off x="5989320" y="1874520"/>
            <a:ext cx="3017520" cy="1463040"/>
          </a:xfrm>
          <a:prstGeom prst="rect">
            <a:avLst/>
          </a:prstGeom>
          <a:solidFill>
            <a:srgbClr val="1E293B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2" name="Text 229"/>
          <p:cNvSpPr/>
          <p:nvPr/>
        </p:nvSpPr>
        <p:spPr>
          <a:xfrm>
            <a:off x="6080760" y="1920240"/>
            <a:ext cx="283464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"Wow, you have a product."
</a:t>
            </a:r>
            <a:endParaRPr lang="en-US" sz="1000" dirty="0"/>
          </a:p>
          <a:p>
            <a:pPr marL="0" indent="0">
              <a:buNone/>
            </a:pP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"This is the perfect cut for a composite restoration."
</a:t>
            </a:r>
            <a:endParaRPr lang="en-US" sz="1000" dirty="0"/>
          </a:p>
          <a:p>
            <a:pPr marL="0" indent="0">
              <a:buNone/>
            </a:pPr>
            <a:r>
              <a:rPr lang="en-US" sz="8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Brad Smith, DDS</a:t>
            </a:r>
            <a:endParaRPr lang="en-US" sz="1000" dirty="0"/>
          </a:p>
          <a:p>
            <a:pPr marL="0" indent="0">
              <a:buNone/>
            </a:pPr>
            <a:r>
              <a:rPr lang="en-US" sz="8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(Retired), Midwestern University, AZ</a:t>
            </a:r>
            <a:endParaRPr lang="en-US" sz="1000" dirty="0"/>
          </a:p>
        </p:txBody>
      </p:sp>
      <p:sp>
        <p:nvSpPr>
          <p:cNvPr id="233" name="Shape 230"/>
          <p:cNvSpPr/>
          <p:nvPr/>
        </p:nvSpPr>
        <p:spPr>
          <a:xfrm>
            <a:off x="5989320" y="3474720"/>
            <a:ext cx="3017520" cy="1417320"/>
          </a:xfrm>
          <a:prstGeom prst="rect">
            <a:avLst/>
          </a:prstGeom>
          <a:solidFill>
            <a:srgbClr val="F0F9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4" name="Text 231"/>
          <p:cNvSpPr/>
          <p:nvPr/>
        </p:nvSpPr>
        <p:spPr>
          <a:xfrm>
            <a:off x="6080760" y="3520440"/>
            <a:ext cx="2834640" cy="1325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 scored highest
across all 14 criteria
</a:t>
            </a:r>
            <a:endParaRPr lang="en-US" sz="1100" dirty="0"/>
          </a:p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8.50 vs. Laser 7.21 vs.</a:t>
            </a:r>
            <a:endParaRPr lang="en-US" sz="1100" dirty="0"/>
          </a:p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Drill 6.57 vs. Air Abrasion 5.36</a:t>
            </a:r>
            <a:endParaRPr lang="en-US" sz="1100" dirty="0"/>
          </a:p>
        </p:txBody>
      </p:sp>
      <p:pic>
        <p:nvPicPr>
          <p:cNvPr id="23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" y="4754880"/>
            <a:ext cx="1645920" cy="3596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201168" cy="621792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20040" y="0"/>
            <a:ext cx="502920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 Technology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274320" y="777240"/>
            <a:ext cx="3931920" cy="406908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74320" y="777240"/>
            <a:ext cx="3931920" cy="475488"/>
          </a:xfrm>
          <a:prstGeom prst="rect">
            <a:avLst/>
          </a:prstGeom>
          <a:solidFill>
            <a:srgbClr val="0E7490"/>
          </a:solidFill>
          <a:ln w="12700">
            <a:solidFill>
              <a:srgbClr val="0E74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11480" y="777240"/>
            <a:ext cx="36576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Model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384048" y="1353312"/>
            <a:ext cx="3712464" cy="749808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384048" y="1353312"/>
            <a:ext cx="502920" cy="749808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84048" y="1353312"/>
            <a:ext cx="50292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HW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987552" y="1426464"/>
            <a:ext cx="3017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Acquisition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987552" y="1719072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Hardware sale to dental practices — IP Protected</a:t>
            </a:r>
            <a:endParaRPr lang="en-US" sz="950" dirty="0"/>
          </a:p>
        </p:txBody>
      </p:sp>
      <p:sp>
        <p:nvSpPr>
          <p:cNvPr id="13" name="Shape 11"/>
          <p:cNvSpPr/>
          <p:nvPr/>
        </p:nvSpPr>
        <p:spPr>
          <a:xfrm>
            <a:off x="384048" y="2203704"/>
            <a:ext cx="3712464" cy="749808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84048" y="2203704"/>
            <a:ext cx="502920" cy="749808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84048" y="2203704"/>
            <a:ext cx="50292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$$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987552" y="2276856"/>
            <a:ext cx="3017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Recurring Revenue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987552" y="2569464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Patented abrasive mixture bottles — sold per use</a:t>
            </a:r>
            <a:endParaRPr lang="en-US" sz="950" dirty="0"/>
          </a:p>
        </p:txBody>
      </p:sp>
      <p:sp>
        <p:nvSpPr>
          <p:cNvPr id="18" name="Shape 16"/>
          <p:cNvSpPr/>
          <p:nvPr/>
        </p:nvSpPr>
        <p:spPr>
          <a:xfrm>
            <a:off x="384048" y="3054096"/>
            <a:ext cx="3712464" cy="749808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384048" y="3054096"/>
            <a:ext cx="502920" cy="749808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384048" y="3054096"/>
            <a:ext cx="50292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987552" y="3127248"/>
            <a:ext cx="3017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Nozzle Replacement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87552" y="3419856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Consumable nozzle tips — IP Protected</a:t>
            </a:r>
            <a:endParaRPr lang="en-US" sz="950" dirty="0"/>
          </a:p>
        </p:txBody>
      </p:sp>
      <p:sp>
        <p:nvSpPr>
          <p:cNvPr id="23" name="Shape 21"/>
          <p:cNvSpPr/>
          <p:nvPr/>
        </p:nvSpPr>
        <p:spPr>
          <a:xfrm>
            <a:off x="384048" y="3904488"/>
            <a:ext cx="3712464" cy="749808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384048" y="3904488"/>
            <a:ext cx="502920" cy="749808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384048" y="3904488"/>
            <a:ext cx="50292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SVC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987552" y="3977640"/>
            <a:ext cx="3017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Annual Maintenance</a:t>
            </a:r>
            <a:endParaRPr lang="en-US" sz="1150" dirty="0"/>
          </a:p>
        </p:txBody>
      </p:sp>
      <p:sp>
        <p:nvSpPr>
          <p:cNvPr id="27" name="Text 25"/>
          <p:cNvSpPr/>
          <p:nvPr/>
        </p:nvSpPr>
        <p:spPr>
          <a:xfrm>
            <a:off x="987552" y="4270248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 contracts — predictable revenue stream</a:t>
            </a:r>
            <a:endParaRPr lang="en-US" sz="950" dirty="0"/>
          </a:p>
        </p:txBody>
      </p:sp>
      <p:sp>
        <p:nvSpPr>
          <p:cNvPr id="28" name="Shape 26"/>
          <p:cNvSpPr/>
          <p:nvPr/>
        </p:nvSpPr>
        <p:spPr>
          <a:xfrm>
            <a:off x="4572000" y="777240"/>
            <a:ext cx="4297680" cy="406908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4572000" y="777240"/>
            <a:ext cx="4297680" cy="475488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4709160" y="777240"/>
            <a:ext cx="40233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Validation</a:t>
            </a:r>
            <a:endParaRPr lang="en-US" sz="1400" dirty="0"/>
          </a:p>
        </p:txBody>
      </p:sp>
      <p:sp>
        <p:nvSpPr>
          <p:cNvPr id="31" name="Shape 29"/>
          <p:cNvSpPr/>
          <p:nvPr/>
        </p:nvSpPr>
        <p:spPr>
          <a:xfrm>
            <a:off x="4681728" y="1353312"/>
            <a:ext cx="4078224" cy="292608"/>
          </a:xfrm>
          <a:prstGeom prst="rect">
            <a:avLst/>
          </a:prstGeom>
          <a:solidFill>
            <a:srgbClr val="EFF6FF"/>
          </a:solidFill>
          <a:ln w="508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4754880" y="1353312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Midwestern University School of Dentistry</a:t>
            </a:r>
            <a:endParaRPr lang="en-US" sz="950" dirty="0"/>
          </a:p>
        </p:txBody>
      </p:sp>
      <p:sp>
        <p:nvSpPr>
          <p:cNvPr id="33" name="Text 31"/>
          <p:cNvSpPr/>
          <p:nvPr/>
        </p:nvSpPr>
        <p:spPr>
          <a:xfrm>
            <a:off x="4681728" y="1673352"/>
            <a:ext cx="407822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✓  Bonding Strength</a:t>
            </a:r>
            <a:endParaRPr lang="en-US" sz="950" dirty="0"/>
          </a:p>
        </p:txBody>
      </p:sp>
      <p:sp>
        <p:nvSpPr>
          <p:cNvPr id="34" name="Text 32"/>
          <p:cNvSpPr/>
          <p:nvPr/>
        </p:nvSpPr>
        <p:spPr>
          <a:xfrm>
            <a:off x="4681728" y="1929384"/>
            <a:ext cx="407822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✓  Cutting Precision</a:t>
            </a:r>
            <a:endParaRPr lang="en-US" sz="950" dirty="0"/>
          </a:p>
        </p:txBody>
      </p:sp>
      <p:sp>
        <p:nvSpPr>
          <p:cNvPr id="35" name="Shape 33"/>
          <p:cNvSpPr/>
          <p:nvPr/>
        </p:nvSpPr>
        <p:spPr>
          <a:xfrm>
            <a:off x="4681728" y="2322576"/>
            <a:ext cx="4078224" cy="292608"/>
          </a:xfrm>
          <a:prstGeom prst="rect">
            <a:avLst/>
          </a:prstGeom>
          <a:solidFill>
            <a:srgbClr val="EFF6FF"/>
          </a:solidFill>
          <a:ln w="508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4754880" y="2322576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Five Global Dental Company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4681728" y="2642616"/>
            <a:ext cx="407822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✓  Removal Efficiency vs Dental Burr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4681728" y="2898648"/>
            <a:ext cx="407822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✓  Temperature Study — zero heat transfer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4681728" y="3154680"/>
            <a:ext cx="407822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✓  Use on Live Patients</a:t>
            </a:r>
            <a:endParaRPr lang="en-US" sz="950" dirty="0"/>
          </a:p>
        </p:txBody>
      </p:sp>
      <p:sp>
        <p:nvSpPr>
          <p:cNvPr id="40" name="Shape 38"/>
          <p:cNvSpPr/>
          <p:nvPr/>
        </p:nvSpPr>
        <p:spPr>
          <a:xfrm>
            <a:off x="4681728" y="3593592"/>
            <a:ext cx="4078224" cy="1325880"/>
          </a:xfrm>
          <a:prstGeom prst="rect">
            <a:avLst/>
          </a:prstGeom>
          <a:solidFill>
            <a:srgbClr val="1E293B"/>
          </a:solidFill>
          <a:ln w="1905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39"/>
          <p:cNvSpPr/>
          <p:nvPr/>
        </p:nvSpPr>
        <p:spPr>
          <a:xfrm>
            <a:off x="4681728" y="3639312"/>
            <a:ext cx="4078224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50+</a:t>
            </a:r>
            <a:endParaRPr lang="en-US" sz="5000" dirty="0"/>
          </a:p>
        </p:txBody>
      </p:sp>
      <p:sp>
        <p:nvSpPr>
          <p:cNvPr id="42" name="Text 40"/>
          <p:cNvSpPr/>
          <p:nvPr/>
        </p:nvSpPr>
        <p:spPr>
          <a:xfrm>
            <a:off x="4681728" y="4325112"/>
            <a:ext cx="4078224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Dentists Tested WaterJet on Actual Teeth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showed interest in integrating into practice</a:t>
            </a:r>
            <a:endParaRPr lang="en-US" sz="950" dirty="0"/>
          </a:p>
        </p:txBody>
      </p:sp>
      <p:pic>
        <p:nvPicPr>
          <p:cNvPr id="4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681728"/>
            <a:ext cx="2011680" cy="4395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1D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5143500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548640"/>
            <a:ext cx="50292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Acquirer</a:t>
            </a:r>
            <a:endParaRPr lang="en-US" sz="4400" dirty="0"/>
          </a:p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Case</a:t>
            </a:r>
            <a:endParaRPr lang="en-US" sz="4400" dirty="0"/>
          </a:p>
        </p:txBody>
      </p:sp>
      <p:sp>
        <p:nvSpPr>
          <p:cNvPr id="4" name="Shape 2"/>
          <p:cNvSpPr/>
          <p:nvPr/>
        </p:nvSpPr>
        <p:spPr>
          <a:xfrm>
            <a:off x="502920" y="2606040"/>
            <a:ext cx="8412480" cy="0"/>
          </a:xfrm>
          <a:prstGeom prst="line">
            <a:avLst/>
          </a:prstGeom>
          <a:noFill/>
          <a:ln w="1905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02920" y="2724912"/>
            <a:ext cx="83210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WaterJet delivers a superior investment thesis vs. lasers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02920" y="3383280"/>
            <a:ext cx="2697480" cy="1508760"/>
          </a:xfrm>
          <a:prstGeom prst="rect">
            <a:avLst/>
          </a:prstGeom>
          <a:solidFill>
            <a:srgbClr val="0D2A48"/>
          </a:solidFill>
          <a:ln w="10160">
            <a:solidFill>
              <a:srgbClr val="06B6D4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612648" y="3456432"/>
            <a:ext cx="384048" cy="384048"/>
          </a:xfrm>
          <a:prstGeom prst="ellipse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12648" y="3456432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1069848" y="3493008"/>
            <a:ext cx="2011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Larger Addressable Market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612648" y="3858768"/>
            <a:ext cx="251460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BD5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price point unlocks 40-60% of dentists vs. 5-8% for lasers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3383280" y="3383280"/>
            <a:ext cx="2697480" cy="1508760"/>
          </a:xfrm>
          <a:prstGeom prst="rect">
            <a:avLst/>
          </a:prstGeom>
          <a:solidFill>
            <a:srgbClr val="0D2A48"/>
          </a:solidFill>
          <a:ln w="10160">
            <a:solidFill>
              <a:srgbClr val="06B6D4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3493008" y="3456432"/>
            <a:ext cx="384048" cy="384048"/>
          </a:xfrm>
          <a:prstGeom prst="ellipse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493008" y="3456432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950208" y="3493008"/>
            <a:ext cx="2011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Patented Recurring Revenue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3493008" y="3858768"/>
            <a:ext cx="251460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BD5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Protected consumable margin on every cavity — grows with install base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6263640" y="3383280"/>
            <a:ext cx="2697480" cy="1508760"/>
          </a:xfrm>
          <a:prstGeom prst="rect">
            <a:avLst/>
          </a:prstGeom>
          <a:solidFill>
            <a:srgbClr val="0D2A48"/>
          </a:solidFill>
          <a:ln w="10160">
            <a:solidFill>
              <a:srgbClr val="06B6D4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6373368" y="3456432"/>
            <a:ext cx="384048" cy="384048"/>
          </a:xfrm>
          <a:prstGeom prst="ellipse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373368" y="3456432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830568" y="3493008"/>
            <a:ext cx="2011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Faster Adoption Curve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6373368" y="3858768"/>
            <a:ext cx="251460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BD5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&lt;5 min transition time means faster market penetration and revenue ramp</a:t>
            </a:r>
            <a:endParaRPr lang="en-US" sz="1050" dirty="0"/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4645152"/>
            <a:ext cx="2011680" cy="4395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201168" cy="621792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20040" y="0"/>
            <a:ext cx="640080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Larger Market. Lower Barrier.</a:t>
            </a:r>
            <a:endParaRPr lang="en-US" sz="2000" dirty="0"/>
          </a:p>
        </p:txBody>
      </p:sp>
      <p:graphicFrame>
        <p:nvGraphicFramePr>
          <p:cNvPr id="5" name="Chart 0"/>
          <p:cNvGraphicFramePr/>
          <p:nvPr/>
        </p:nvGraphicFramePr>
        <p:xfrm>
          <a:off x="274320" y="749808"/>
          <a:ext cx="402336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hape 3"/>
          <p:cNvSpPr/>
          <p:nvPr/>
        </p:nvSpPr>
        <p:spPr>
          <a:xfrm>
            <a:off x="274320" y="3730752"/>
            <a:ext cx="1298448" cy="621792"/>
          </a:xfrm>
          <a:prstGeom prst="rect">
            <a:avLst/>
          </a:prstGeom>
          <a:solidFill>
            <a:srgbClr val="94A3B8">
              <a:alpha val="15000"/>
            </a:srgbClr>
          </a:solidFill>
          <a:ln w="1016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20040" y="3749040"/>
            <a:ext cx="1207008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~8% adoption — low utility limits case breadth</a:t>
            </a:r>
            <a:endParaRPr lang="en-US" sz="750" dirty="0"/>
          </a:p>
        </p:txBody>
      </p:sp>
      <p:sp>
        <p:nvSpPr>
          <p:cNvPr id="8" name="Shape 5"/>
          <p:cNvSpPr/>
          <p:nvPr/>
        </p:nvSpPr>
        <p:spPr>
          <a:xfrm>
            <a:off x="1664208" y="3730752"/>
            <a:ext cx="1298448" cy="621792"/>
          </a:xfrm>
          <a:prstGeom prst="rect">
            <a:avLst/>
          </a:prstGeom>
          <a:solidFill>
            <a:srgbClr val="06B6D4">
              <a:alpha val="15000"/>
            </a:srgbClr>
          </a:solidFill>
          <a:ln w="1016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709928" y="3749040"/>
            <a:ext cx="1207008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~50% addressable — $7.5K price + 80% of procedures</a:t>
            </a:r>
            <a:endParaRPr lang="en-US" sz="750" dirty="0"/>
          </a:p>
        </p:txBody>
      </p:sp>
      <p:sp>
        <p:nvSpPr>
          <p:cNvPr id="10" name="Shape 7"/>
          <p:cNvSpPr/>
          <p:nvPr/>
        </p:nvSpPr>
        <p:spPr>
          <a:xfrm>
            <a:off x="3054096" y="3730752"/>
            <a:ext cx="1298448" cy="621792"/>
          </a:xfrm>
          <a:prstGeom prst="rect">
            <a:avLst/>
          </a:prstGeom>
          <a:solidFill>
            <a:srgbClr val="3B82F6">
              <a:alpha val="15000"/>
            </a:srgbClr>
          </a:solidFill>
          <a:ln w="1016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3099816" y="3749040"/>
            <a:ext cx="1207008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~8% adoption — $100K barrier blocks 92% of dentists</a:t>
            </a:r>
            <a:endParaRPr lang="en-US" sz="750" dirty="0"/>
          </a:p>
        </p:txBody>
      </p:sp>
      <p:graphicFrame>
        <p:nvGraphicFramePr>
          <p:cNvPr id="12" name="Chart 1"/>
          <p:cNvGraphicFramePr/>
          <p:nvPr/>
        </p:nvGraphicFramePr>
        <p:xfrm>
          <a:off x="4709160" y="749808"/>
          <a:ext cx="411480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hape 9"/>
          <p:cNvSpPr/>
          <p:nvPr/>
        </p:nvSpPr>
        <p:spPr>
          <a:xfrm>
            <a:off x="4709160" y="3730752"/>
            <a:ext cx="4114800" cy="621792"/>
          </a:xfrm>
          <a:prstGeom prst="rect">
            <a:avLst/>
          </a:prstGeom>
          <a:solidFill>
            <a:srgbClr val="1E293B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4800600" y="3730752"/>
            <a:ext cx="3931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WaterJet: 13x cheaper than lasers with 6x more addressable dentists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274320" y="4462272"/>
            <a:ext cx="8549640" cy="512064"/>
          </a:xfrm>
          <a:prstGeom prst="rect">
            <a:avLst/>
          </a:prstGeom>
          <a:solidFill>
            <a:srgbClr val="1E293B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/>
          <p:nvPr/>
        </p:nvSpPr>
        <p:spPr>
          <a:xfrm>
            <a:off x="365760" y="4462272"/>
            <a:ext cx="836676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200,000 active US dentists, WaterJet can reach 100K+. Lasers are structurally capped at ~16K by price.</a:t>
            </a:r>
            <a:endParaRPr lang="en-US" sz="11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201168" cy="621792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20040" y="0"/>
            <a:ext cx="548640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5-Year Acquirer Revenue Model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858000" y="0"/>
            <a:ext cx="21031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Illustrative  |  US market</a:t>
            </a:r>
            <a:endParaRPr lang="en-US" sz="900" dirty="0"/>
          </a:p>
        </p:txBody>
      </p:sp>
      <p:graphicFrame>
        <p:nvGraphicFramePr>
          <p:cNvPr id="6" name="Chart 0"/>
          <p:cNvGraphicFramePr/>
          <p:nvPr/>
        </p:nvGraphicFramePr>
        <p:xfrm>
          <a:off x="228600" y="713232"/>
          <a:ext cx="416052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"/>
          <p:cNvGraphicFramePr/>
          <p:nvPr/>
        </p:nvGraphicFramePr>
        <p:xfrm>
          <a:off x="4709160" y="713232"/>
          <a:ext cx="416052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hape 4"/>
          <p:cNvSpPr/>
          <p:nvPr/>
        </p:nvSpPr>
        <p:spPr>
          <a:xfrm>
            <a:off x="228600" y="4005072"/>
            <a:ext cx="4160520" cy="475488"/>
          </a:xfrm>
          <a:prstGeom prst="rect">
            <a:avLst/>
          </a:prstGeom>
          <a:solidFill>
            <a:srgbClr val="E0F2FE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320040" y="4005072"/>
            <a:ext cx="39776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$756M total  |  55% recurring (patent-protected)  |  45K dentists</a:t>
            </a:r>
            <a:endParaRPr lang="en-US" sz="900" dirty="0"/>
          </a:p>
        </p:txBody>
      </p:sp>
      <p:sp>
        <p:nvSpPr>
          <p:cNvPr id="10" name="Shape 6"/>
          <p:cNvSpPr/>
          <p:nvPr/>
        </p:nvSpPr>
        <p:spPr>
          <a:xfrm>
            <a:off x="4709160" y="4005072"/>
            <a:ext cx="4160520" cy="475488"/>
          </a:xfrm>
          <a:prstGeom prst="rect">
            <a:avLst/>
          </a:prstGeom>
          <a:solidFill>
            <a:srgbClr val="EFF6FF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4800600" y="4005072"/>
            <a:ext cx="39776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$963M total  |  12% recurring (3rd-party competed)  |  8.5K dentists</a:t>
            </a:r>
            <a:endParaRPr lang="en-US" sz="900" dirty="0"/>
          </a:p>
        </p:txBody>
      </p:sp>
      <p:sp>
        <p:nvSpPr>
          <p:cNvPr id="12" name="Shape 8"/>
          <p:cNvSpPr/>
          <p:nvPr/>
        </p:nvSpPr>
        <p:spPr>
          <a:xfrm>
            <a:off x="228600" y="4553712"/>
            <a:ext cx="8641080" cy="475488"/>
          </a:xfrm>
          <a:prstGeom prst="rect">
            <a:avLst/>
          </a:prstGeom>
          <a:solidFill>
            <a:srgbClr val="1E293B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/>
          <p:nvPr/>
        </p:nvSpPr>
        <p:spPr>
          <a:xfrm>
            <a:off x="320040" y="4553712"/>
            <a:ext cx="8458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 annual revenue GROWS (consumable compounds) while laser revenue DECLINES (market saturates)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201168" cy="621792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20040" y="0"/>
            <a:ext cx="594360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Recurring Revenue Engine</a:t>
            </a:r>
            <a:endParaRPr lang="en-US" sz="2000" dirty="0"/>
          </a:p>
        </p:txBody>
      </p:sp>
      <p:graphicFrame>
        <p:nvGraphicFramePr>
          <p:cNvPr id="5" name="Chart 0"/>
          <p:cNvGraphicFramePr/>
          <p:nvPr/>
        </p:nvGraphicFramePr>
        <p:xfrm>
          <a:off x="228600" y="713232"/>
          <a:ext cx="4754880" cy="333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3"/>
          <p:cNvSpPr/>
          <p:nvPr/>
        </p:nvSpPr>
        <p:spPr>
          <a:xfrm>
            <a:off x="5212080" y="713232"/>
            <a:ext cx="3749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Per-Dentist Unit Economics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5212080" y="1097280"/>
            <a:ext cx="1463040" cy="448056"/>
          </a:xfrm>
          <a:prstGeom prst="rect">
            <a:avLst/>
          </a:prstGeom>
          <a:solidFill>
            <a:srgbClr val="1E293B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248656" y="1115568"/>
            <a:ext cx="138988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850" dirty="0"/>
          </a:p>
        </p:txBody>
      </p:sp>
      <p:sp>
        <p:nvSpPr>
          <p:cNvPr id="9" name="Shape 6"/>
          <p:cNvSpPr/>
          <p:nvPr/>
        </p:nvSpPr>
        <p:spPr>
          <a:xfrm>
            <a:off x="6720840" y="1097280"/>
            <a:ext cx="1143000" cy="448056"/>
          </a:xfrm>
          <a:prstGeom prst="rect">
            <a:avLst/>
          </a:prstGeom>
          <a:solidFill>
            <a:srgbClr val="1E293B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6757416" y="1115568"/>
            <a:ext cx="106984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7909560" y="1097280"/>
            <a:ext cx="1051560" cy="448056"/>
          </a:xfrm>
          <a:prstGeom prst="rect">
            <a:avLst/>
          </a:prstGeom>
          <a:solidFill>
            <a:srgbClr val="1E293B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946136" y="1115568"/>
            <a:ext cx="97840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Laser</a:t>
            </a:r>
            <a:endParaRPr lang="en-US" sz="900" dirty="0"/>
          </a:p>
        </p:txBody>
      </p:sp>
      <p:sp>
        <p:nvSpPr>
          <p:cNvPr id="13" name="Shape 10"/>
          <p:cNvSpPr/>
          <p:nvPr/>
        </p:nvSpPr>
        <p:spPr>
          <a:xfrm>
            <a:off x="5212080" y="1572768"/>
            <a:ext cx="1463040" cy="448056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5248656" y="1591056"/>
            <a:ext cx="138988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Equipment</a:t>
            </a:r>
            <a:endParaRPr lang="en-US" sz="850" dirty="0"/>
          </a:p>
        </p:txBody>
      </p:sp>
      <p:sp>
        <p:nvSpPr>
          <p:cNvPr id="15" name="Shape 12"/>
          <p:cNvSpPr/>
          <p:nvPr/>
        </p:nvSpPr>
        <p:spPr>
          <a:xfrm>
            <a:off x="6720840" y="1572768"/>
            <a:ext cx="1143000" cy="448056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6757416" y="1591056"/>
            <a:ext cx="106984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$7,500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7909560" y="1572768"/>
            <a:ext cx="1051560" cy="448056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7946136" y="1591056"/>
            <a:ext cx="97840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$60K-$130K</a:t>
            </a:r>
            <a:endParaRPr lang="en-US" sz="900" dirty="0"/>
          </a:p>
        </p:txBody>
      </p:sp>
      <p:sp>
        <p:nvSpPr>
          <p:cNvPr id="19" name="Shape 16"/>
          <p:cNvSpPr/>
          <p:nvPr/>
        </p:nvSpPr>
        <p:spPr>
          <a:xfrm>
            <a:off x="5212080" y="2048256"/>
            <a:ext cx="1463040" cy="448056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5248656" y="2066544"/>
            <a:ext cx="138988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Annual Consumable</a:t>
            </a:r>
            <a:endParaRPr lang="en-US" sz="850" dirty="0"/>
          </a:p>
        </p:txBody>
      </p:sp>
      <p:sp>
        <p:nvSpPr>
          <p:cNvPr id="21" name="Shape 18"/>
          <p:cNvSpPr/>
          <p:nvPr/>
        </p:nvSpPr>
        <p:spPr>
          <a:xfrm>
            <a:off x="6720840" y="2048256"/>
            <a:ext cx="1143000" cy="448056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6757416" y="2066544"/>
            <a:ext cx="106984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$3,750</a:t>
            </a:r>
            <a:endParaRPr lang="en-US" sz="900" dirty="0"/>
          </a:p>
        </p:txBody>
      </p:sp>
      <p:sp>
        <p:nvSpPr>
          <p:cNvPr id="23" name="Shape 20"/>
          <p:cNvSpPr/>
          <p:nvPr/>
        </p:nvSpPr>
        <p:spPr>
          <a:xfrm>
            <a:off x="7909560" y="2048256"/>
            <a:ext cx="1051560" cy="448056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7946136" y="2066544"/>
            <a:ext cx="97840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$0</a:t>
            </a:r>
            <a:endParaRPr lang="en-US" sz="900" dirty="0"/>
          </a:p>
        </p:txBody>
      </p:sp>
      <p:sp>
        <p:nvSpPr>
          <p:cNvPr id="25" name="Shape 22"/>
          <p:cNvSpPr/>
          <p:nvPr/>
        </p:nvSpPr>
        <p:spPr>
          <a:xfrm>
            <a:off x="5212080" y="2523744"/>
            <a:ext cx="1463040" cy="448056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5248656" y="2542032"/>
            <a:ext cx="138988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Annual Service</a:t>
            </a:r>
            <a:endParaRPr lang="en-US" sz="850" dirty="0"/>
          </a:p>
        </p:txBody>
      </p:sp>
      <p:sp>
        <p:nvSpPr>
          <p:cNvPr id="27" name="Shape 24"/>
          <p:cNvSpPr/>
          <p:nvPr/>
        </p:nvSpPr>
        <p:spPr>
          <a:xfrm>
            <a:off x="6720840" y="2523744"/>
            <a:ext cx="1143000" cy="448056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6757416" y="2542032"/>
            <a:ext cx="106984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$0</a:t>
            </a:r>
            <a:endParaRPr lang="en-US" sz="900" dirty="0"/>
          </a:p>
        </p:txBody>
      </p:sp>
      <p:sp>
        <p:nvSpPr>
          <p:cNvPr id="29" name="Shape 26"/>
          <p:cNvSpPr/>
          <p:nvPr/>
        </p:nvSpPr>
        <p:spPr>
          <a:xfrm>
            <a:off x="7909560" y="2523744"/>
            <a:ext cx="1051560" cy="448056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7"/>
          <p:cNvSpPr/>
          <p:nvPr/>
        </p:nvSpPr>
        <p:spPr>
          <a:xfrm>
            <a:off x="7946136" y="2542032"/>
            <a:ext cx="97840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$3K-$8K</a:t>
            </a:r>
            <a:endParaRPr lang="en-US" sz="900" dirty="0"/>
          </a:p>
        </p:txBody>
      </p:sp>
      <p:sp>
        <p:nvSpPr>
          <p:cNvPr id="31" name="Shape 28"/>
          <p:cNvSpPr/>
          <p:nvPr/>
        </p:nvSpPr>
        <p:spPr>
          <a:xfrm>
            <a:off x="5212080" y="2999232"/>
            <a:ext cx="1463040" cy="448056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/>
          <p:nvPr/>
        </p:nvSpPr>
        <p:spPr>
          <a:xfrm>
            <a:off x="5248656" y="3017520"/>
            <a:ext cx="138988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5yr Rev / Dentist</a:t>
            </a:r>
            <a:endParaRPr lang="en-US" sz="850" dirty="0"/>
          </a:p>
        </p:txBody>
      </p:sp>
      <p:sp>
        <p:nvSpPr>
          <p:cNvPr id="33" name="Shape 30"/>
          <p:cNvSpPr/>
          <p:nvPr/>
        </p:nvSpPr>
        <p:spPr>
          <a:xfrm>
            <a:off x="6720840" y="2999232"/>
            <a:ext cx="1143000" cy="448056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1"/>
          <p:cNvSpPr/>
          <p:nvPr/>
        </p:nvSpPr>
        <p:spPr>
          <a:xfrm>
            <a:off x="6757416" y="3017520"/>
            <a:ext cx="106984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$26,250</a:t>
            </a:r>
            <a:endParaRPr lang="en-US" sz="900" dirty="0"/>
          </a:p>
        </p:txBody>
      </p:sp>
      <p:sp>
        <p:nvSpPr>
          <p:cNvPr id="35" name="Shape 32"/>
          <p:cNvSpPr/>
          <p:nvPr/>
        </p:nvSpPr>
        <p:spPr>
          <a:xfrm>
            <a:off x="7909560" y="2999232"/>
            <a:ext cx="1051560" cy="448056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3"/>
          <p:cNvSpPr/>
          <p:nvPr/>
        </p:nvSpPr>
        <p:spPr>
          <a:xfrm>
            <a:off x="7946136" y="3017520"/>
            <a:ext cx="97840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$85K-$170K</a:t>
            </a:r>
            <a:endParaRPr lang="en-US" sz="900" dirty="0"/>
          </a:p>
        </p:txBody>
      </p:sp>
      <p:sp>
        <p:nvSpPr>
          <p:cNvPr id="37" name="Shape 34"/>
          <p:cNvSpPr/>
          <p:nvPr/>
        </p:nvSpPr>
        <p:spPr>
          <a:xfrm>
            <a:off x="5212080" y="3474720"/>
            <a:ext cx="1463040" cy="448056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5"/>
          <p:cNvSpPr/>
          <p:nvPr/>
        </p:nvSpPr>
        <p:spPr>
          <a:xfrm>
            <a:off x="5248656" y="3493008"/>
            <a:ext cx="138988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Addressable (US)</a:t>
            </a:r>
            <a:endParaRPr lang="en-US" sz="850" dirty="0"/>
          </a:p>
        </p:txBody>
      </p:sp>
      <p:sp>
        <p:nvSpPr>
          <p:cNvPr id="39" name="Shape 36"/>
          <p:cNvSpPr/>
          <p:nvPr/>
        </p:nvSpPr>
        <p:spPr>
          <a:xfrm>
            <a:off x="6720840" y="3474720"/>
            <a:ext cx="1143000" cy="448056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7"/>
          <p:cNvSpPr/>
          <p:nvPr/>
        </p:nvSpPr>
        <p:spPr>
          <a:xfrm>
            <a:off x="6757416" y="3493008"/>
            <a:ext cx="106984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~100,000</a:t>
            </a:r>
            <a:endParaRPr lang="en-US" sz="900" dirty="0"/>
          </a:p>
        </p:txBody>
      </p:sp>
      <p:sp>
        <p:nvSpPr>
          <p:cNvPr id="41" name="Shape 38"/>
          <p:cNvSpPr/>
          <p:nvPr/>
        </p:nvSpPr>
        <p:spPr>
          <a:xfrm>
            <a:off x="7909560" y="3474720"/>
            <a:ext cx="1051560" cy="448056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39"/>
          <p:cNvSpPr/>
          <p:nvPr/>
        </p:nvSpPr>
        <p:spPr>
          <a:xfrm>
            <a:off x="7946136" y="3493008"/>
            <a:ext cx="97840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~16,000</a:t>
            </a:r>
            <a:endParaRPr lang="en-US" sz="900" dirty="0"/>
          </a:p>
        </p:txBody>
      </p:sp>
      <p:sp>
        <p:nvSpPr>
          <p:cNvPr id="43" name="Shape 40"/>
          <p:cNvSpPr/>
          <p:nvPr/>
        </p:nvSpPr>
        <p:spPr>
          <a:xfrm>
            <a:off x="5212080" y="3950208"/>
            <a:ext cx="1463040" cy="448056"/>
          </a:xfrm>
          <a:prstGeom prst="rect">
            <a:avLst/>
          </a:prstGeom>
          <a:solidFill>
            <a:srgbClr val="1E293B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41"/>
          <p:cNvSpPr/>
          <p:nvPr/>
        </p:nvSpPr>
        <p:spPr>
          <a:xfrm>
            <a:off x="5248656" y="3968496"/>
            <a:ext cx="138988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Mkt Opportunity</a:t>
            </a:r>
            <a:endParaRPr lang="en-US" sz="850" dirty="0"/>
          </a:p>
        </p:txBody>
      </p:sp>
      <p:sp>
        <p:nvSpPr>
          <p:cNvPr id="45" name="Shape 42"/>
          <p:cNvSpPr/>
          <p:nvPr/>
        </p:nvSpPr>
        <p:spPr>
          <a:xfrm>
            <a:off x="6720840" y="3950208"/>
            <a:ext cx="1143000" cy="448056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43"/>
          <p:cNvSpPr/>
          <p:nvPr/>
        </p:nvSpPr>
        <p:spPr>
          <a:xfrm>
            <a:off x="6757416" y="3968496"/>
            <a:ext cx="106984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$2.6B</a:t>
            </a:r>
            <a:endParaRPr lang="en-US" sz="900" dirty="0"/>
          </a:p>
        </p:txBody>
      </p:sp>
      <p:sp>
        <p:nvSpPr>
          <p:cNvPr id="47" name="Shape 44"/>
          <p:cNvSpPr/>
          <p:nvPr/>
        </p:nvSpPr>
        <p:spPr>
          <a:xfrm>
            <a:off x="7909560" y="3950208"/>
            <a:ext cx="1051560" cy="448056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45"/>
          <p:cNvSpPr/>
          <p:nvPr/>
        </p:nvSpPr>
        <p:spPr>
          <a:xfrm>
            <a:off x="7946136" y="3968496"/>
            <a:ext cx="97840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$1.4-$2.7B</a:t>
            </a:r>
            <a:endParaRPr lang="en-US" sz="900" dirty="0"/>
          </a:p>
        </p:txBody>
      </p:sp>
      <p:sp>
        <p:nvSpPr>
          <p:cNvPr id="49" name="Shape 46"/>
          <p:cNvSpPr/>
          <p:nvPr/>
        </p:nvSpPr>
        <p:spPr>
          <a:xfrm>
            <a:off x="5212080" y="4462272"/>
            <a:ext cx="3749040" cy="384048"/>
          </a:xfrm>
          <a:prstGeom prst="rect">
            <a:avLst/>
          </a:prstGeom>
          <a:solidFill>
            <a:srgbClr val="1E293B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47"/>
          <p:cNvSpPr/>
          <p:nvPr/>
        </p:nvSpPr>
        <p:spPr>
          <a:xfrm>
            <a:off x="5257800" y="4480560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 consumable is PATENTED  —  laser service is not</a:t>
            </a:r>
            <a:endParaRPr lang="en-US" sz="950" dirty="0"/>
          </a:p>
        </p:txBody>
      </p:sp>
      <p:pic>
        <p:nvPicPr>
          <p:cNvPr id="51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709160"/>
            <a:ext cx="1828800" cy="3995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201168" cy="621792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20040" y="0"/>
            <a:ext cx="457200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Workflow Integration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4937760" y="0"/>
            <a:ext cx="402336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 slots into existing practice flow — no disruption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274320" y="713232"/>
            <a:ext cx="85953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Typical Morning  |  8 Patients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274320" y="1051560"/>
            <a:ext cx="1051560" cy="201168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274320" y="1252728"/>
            <a:ext cx="1051560" cy="576072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274320" y="1051560"/>
            <a:ext cx="10515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8:00</a:t>
            </a:r>
            <a:endParaRPr lang="en-US" sz="750" dirty="0"/>
          </a:p>
        </p:txBody>
      </p:sp>
      <p:sp>
        <p:nvSpPr>
          <p:cNvPr id="10" name="Text 8"/>
          <p:cNvSpPr/>
          <p:nvPr/>
        </p:nvSpPr>
        <p:spPr>
          <a:xfrm>
            <a:off x="274320" y="1271016"/>
            <a:ext cx="10515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Pt 1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310896" y="1453896"/>
            <a:ext cx="97840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 II composite</a:t>
            </a:r>
            <a:endParaRPr lang="en-US" sz="750" dirty="0"/>
          </a:p>
        </p:txBody>
      </p:sp>
      <p:sp>
        <p:nvSpPr>
          <p:cNvPr id="12" name="Text 10"/>
          <p:cNvSpPr/>
          <p:nvPr/>
        </p:nvSpPr>
        <p:spPr>
          <a:xfrm>
            <a:off x="274320" y="1709928"/>
            <a:ext cx="1051560" cy="1188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</a:t>
            </a:r>
            <a:endParaRPr lang="en-US" sz="700" dirty="0"/>
          </a:p>
        </p:txBody>
      </p:sp>
      <p:sp>
        <p:nvSpPr>
          <p:cNvPr id="13" name="Shape 11"/>
          <p:cNvSpPr/>
          <p:nvPr/>
        </p:nvSpPr>
        <p:spPr>
          <a:xfrm>
            <a:off x="1362456" y="1051560"/>
            <a:ext cx="1051560" cy="201168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362456" y="1252728"/>
            <a:ext cx="1051560" cy="576072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1362456" y="1051560"/>
            <a:ext cx="10515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8:30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1362456" y="1271016"/>
            <a:ext cx="10515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Pt 2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1399032" y="1453896"/>
            <a:ext cx="97840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Sealant prep</a:t>
            </a:r>
            <a:endParaRPr lang="en-US" sz="750" dirty="0"/>
          </a:p>
        </p:txBody>
      </p:sp>
      <p:sp>
        <p:nvSpPr>
          <p:cNvPr id="18" name="Text 16"/>
          <p:cNvSpPr/>
          <p:nvPr/>
        </p:nvSpPr>
        <p:spPr>
          <a:xfrm>
            <a:off x="1362456" y="1709928"/>
            <a:ext cx="1051560" cy="1188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</a:t>
            </a:r>
            <a:endParaRPr lang="en-US" sz="700" dirty="0"/>
          </a:p>
        </p:txBody>
      </p:sp>
      <p:sp>
        <p:nvSpPr>
          <p:cNvPr id="19" name="Shape 17"/>
          <p:cNvSpPr/>
          <p:nvPr/>
        </p:nvSpPr>
        <p:spPr>
          <a:xfrm>
            <a:off x="2450592" y="1051560"/>
            <a:ext cx="1051560" cy="201168"/>
          </a:xfrm>
          <a:prstGeom prst="rect">
            <a:avLst/>
          </a:prstGeom>
          <a:solidFill>
            <a:srgbClr val="94A3B8"/>
          </a:solidFill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2450592" y="1252728"/>
            <a:ext cx="1051560" cy="576072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2450592" y="1051560"/>
            <a:ext cx="10515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9:00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2450592" y="1271016"/>
            <a:ext cx="10515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Pt 3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2487168" y="1453896"/>
            <a:ext cx="97840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crown prep</a:t>
            </a: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2450592" y="1709928"/>
            <a:ext cx="1051560" cy="1188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Drill</a:t>
            </a:r>
            <a:endParaRPr lang="en-US" sz="700" dirty="0"/>
          </a:p>
        </p:txBody>
      </p:sp>
      <p:sp>
        <p:nvSpPr>
          <p:cNvPr id="25" name="Shape 23"/>
          <p:cNvSpPr/>
          <p:nvPr/>
        </p:nvSpPr>
        <p:spPr>
          <a:xfrm>
            <a:off x="3538728" y="1051560"/>
            <a:ext cx="1051560" cy="201168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3538728" y="1252728"/>
            <a:ext cx="1051560" cy="576072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3538728" y="1051560"/>
            <a:ext cx="10515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9:45</a:t>
            </a:r>
            <a:endParaRPr lang="en-US" sz="750" dirty="0"/>
          </a:p>
        </p:txBody>
      </p:sp>
      <p:sp>
        <p:nvSpPr>
          <p:cNvPr id="28" name="Text 26"/>
          <p:cNvSpPr/>
          <p:nvPr/>
        </p:nvSpPr>
        <p:spPr>
          <a:xfrm>
            <a:off x="3538728" y="1271016"/>
            <a:ext cx="10515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Pt 4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3575304" y="1453896"/>
            <a:ext cx="97840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 I composite</a:t>
            </a:r>
            <a:endParaRPr lang="en-US" sz="750" dirty="0"/>
          </a:p>
        </p:txBody>
      </p:sp>
      <p:sp>
        <p:nvSpPr>
          <p:cNvPr id="30" name="Text 28"/>
          <p:cNvSpPr/>
          <p:nvPr/>
        </p:nvSpPr>
        <p:spPr>
          <a:xfrm>
            <a:off x="3538728" y="1709928"/>
            <a:ext cx="1051560" cy="1188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</a:t>
            </a:r>
            <a:endParaRPr lang="en-US" sz="700" dirty="0"/>
          </a:p>
        </p:txBody>
      </p:sp>
      <p:sp>
        <p:nvSpPr>
          <p:cNvPr id="31" name="Shape 29"/>
          <p:cNvSpPr/>
          <p:nvPr/>
        </p:nvSpPr>
        <p:spPr>
          <a:xfrm>
            <a:off x="4626864" y="1051560"/>
            <a:ext cx="1051560" cy="201168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4626864" y="1252728"/>
            <a:ext cx="1051560" cy="576072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4626864" y="1051560"/>
            <a:ext cx="10515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10:15</a:t>
            </a:r>
            <a:endParaRPr lang="en-US" sz="750" dirty="0"/>
          </a:p>
        </p:txBody>
      </p:sp>
      <p:sp>
        <p:nvSpPr>
          <p:cNvPr id="34" name="Text 32"/>
          <p:cNvSpPr/>
          <p:nvPr/>
        </p:nvSpPr>
        <p:spPr>
          <a:xfrm>
            <a:off x="4626864" y="1271016"/>
            <a:ext cx="10515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Pt 5</a:t>
            </a:r>
            <a:endParaRPr lang="en-US" sz="900" dirty="0"/>
          </a:p>
        </p:txBody>
      </p:sp>
      <p:sp>
        <p:nvSpPr>
          <p:cNvPr id="35" name="Text 33"/>
          <p:cNvSpPr/>
          <p:nvPr/>
        </p:nvSpPr>
        <p:spPr>
          <a:xfrm>
            <a:off x="4663440" y="1453896"/>
            <a:ext cx="97840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 V restoration</a:t>
            </a:r>
            <a:endParaRPr lang="en-US" sz="750" dirty="0"/>
          </a:p>
        </p:txBody>
      </p:sp>
      <p:sp>
        <p:nvSpPr>
          <p:cNvPr id="36" name="Text 34"/>
          <p:cNvSpPr/>
          <p:nvPr/>
        </p:nvSpPr>
        <p:spPr>
          <a:xfrm>
            <a:off x="4626864" y="1709928"/>
            <a:ext cx="1051560" cy="1188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</a:t>
            </a:r>
            <a:endParaRPr lang="en-US" sz="700" dirty="0"/>
          </a:p>
        </p:txBody>
      </p:sp>
      <p:sp>
        <p:nvSpPr>
          <p:cNvPr id="37" name="Shape 35"/>
          <p:cNvSpPr/>
          <p:nvPr/>
        </p:nvSpPr>
        <p:spPr>
          <a:xfrm>
            <a:off x="5715000" y="1051560"/>
            <a:ext cx="1051560" cy="201168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6"/>
          <p:cNvSpPr/>
          <p:nvPr/>
        </p:nvSpPr>
        <p:spPr>
          <a:xfrm>
            <a:off x="5715000" y="1252728"/>
            <a:ext cx="1051560" cy="576072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7"/>
          <p:cNvSpPr/>
          <p:nvPr/>
        </p:nvSpPr>
        <p:spPr>
          <a:xfrm>
            <a:off x="5715000" y="1051560"/>
            <a:ext cx="10515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10:45</a:t>
            </a:r>
            <a:endParaRPr lang="en-US" sz="750" dirty="0"/>
          </a:p>
        </p:txBody>
      </p:sp>
      <p:sp>
        <p:nvSpPr>
          <p:cNvPr id="40" name="Text 38"/>
          <p:cNvSpPr/>
          <p:nvPr/>
        </p:nvSpPr>
        <p:spPr>
          <a:xfrm>
            <a:off x="5715000" y="1271016"/>
            <a:ext cx="10515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Pt 6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5751576" y="1453896"/>
            <a:ext cx="97840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 composite</a:t>
            </a:r>
            <a:endParaRPr lang="en-US" sz="750" dirty="0"/>
          </a:p>
        </p:txBody>
      </p:sp>
      <p:sp>
        <p:nvSpPr>
          <p:cNvPr id="42" name="Text 40"/>
          <p:cNvSpPr/>
          <p:nvPr/>
        </p:nvSpPr>
        <p:spPr>
          <a:xfrm>
            <a:off x="5715000" y="1709928"/>
            <a:ext cx="1051560" cy="1188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</a:t>
            </a:r>
            <a:endParaRPr lang="en-US" sz="700" dirty="0"/>
          </a:p>
        </p:txBody>
      </p:sp>
      <p:sp>
        <p:nvSpPr>
          <p:cNvPr id="43" name="Shape 41"/>
          <p:cNvSpPr/>
          <p:nvPr/>
        </p:nvSpPr>
        <p:spPr>
          <a:xfrm>
            <a:off x="6803136" y="1051560"/>
            <a:ext cx="1051560" cy="201168"/>
          </a:xfrm>
          <a:prstGeom prst="rect">
            <a:avLst/>
          </a:prstGeom>
          <a:solidFill>
            <a:srgbClr val="94A3B8"/>
          </a:solidFill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42"/>
          <p:cNvSpPr/>
          <p:nvPr/>
        </p:nvSpPr>
        <p:spPr>
          <a:xfrm>
            <a:off x="6803136" y="1252728"/>
            <a:ext cx="1051560" cy="576072"/>
          </a:xfrm>
          <a:prstGeom prst="rect">
            <a:avLst/>
          </a:prstGeom>
          <a:solidFill>
            <a:srgbClr val="F1F5F9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43"/>
          <p:cNvSpPr/>
          <p:nvPr/>
        </p:nvSpPr>
        <p:spPr>
          <a:xfrm>
            <a:off x="6803136" y="1051560"/>
            <a:ext cx="10515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11:15</a:t>
            </a:r>
            <a:endParaRPr lang="en-US" sz="750" dirty="0"/>
          </a:p>
        </p:txBody>
      </p:sp>
      <p:sp>
        <p:nvSpPr>
          <p:cNvPr id="46" name="Text 44"/>
          <p:cNvSpPr/>
          <p:nvPr/>
        </p:nvSpPr>
        <p:spPr>
          <a:xfrm>
            <a:off x="6803136" y="1271016"/>
            <a:ext cx="10515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Pt 7</a:t>
            </a:r>
            <a:endParaRPr lang="en-US" sz="900" dirty="0"/>
          </a:p>
        </p:txBody>
      </p:sp>
      <p:sp>
        <p:nvSpPr>
          <p:cNvPr id="47" name="Text 45"/>
          <p:cNvSpPr/>
          <p:nvPr/>
        </p:nvSpPr>
        <p:spPr>
          <a:xfrm>
            <a:off x="6839712" y="1453896"/>
            <a:ext cx="97840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Crown prep + buildup</a:t>
            </a:r>
            <a:endParaRPr lang="en-US" sz="750" dirty="0"/>
          </a:p>
        </p:txBody>
      </p:sp>
      <p:sp>
        <p:nvSpPr>
          <p:cNvPr id="48" name="Text 46"/>
          <p:cNvSpPr/>
          <p:nvPr/>
        </p:nvSpPr>
        <p:spPr>
          <a:xfrm>
            <a:off x="6803136" y="1709928"/>
            <a:ext cx="1051560" cy="1188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Drill</a:t>
            </a:r>
            <a:endParaRPr lang="en-US" sz="700" dirty="0"/>
          </a:p>
        </p:txBody>
      </p:sp>
      <p:sp>
        <p:nvSpPr>
          <p:cNvPr id="49" name="Shape 47"/>
          <p:cNvSpPr/>
          <p:nvPr/>
        </p:nvSpPr>
        <p:spPr>
          <a:xfrm>
            <a:off x="7891272" y="1051560"/>
            <a:ext cx="1051560" cy="201168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Shape 48"/>
          <p:cNvSpPr/>
          <p:nvPr/>
        </p:nvSpPr>
        <p:spPr>
          <a:xfrm>
            <a:off x="7891272" y="1252728"/>
            <a:ext cx="1051560" cy="576072"/>
          </a:xfrm>
          <a:prstGeom prst="rect">
            <a:avLst/>
          </a:prstGeom>
          <a:solidFill>
            <a:srgbClr val="E0F2FE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49"/>
          <p:cNvSpPr/>
          <p:nvPr/>
        </p:nvSpPr>
        <p:spPr>
          <a:xfrm>
            <a:off x="7891272" y="1051560"/>
            <a:ext cx="10515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12:00</a:t>
            </a:r>
            <a:endParaRPr lang="en-US" sz="750" dirty="0"/>
          </a:p>
        </p:txBody>
      </p:sp>
      <p:sp>
        <p:nvSpPr>
          <p:cNvPr id="52" name="Text 50"/>
          <p:cNvSpPr/>
          <p:nvPr/>
        </p:nvSpPr>
        <p:spPr>
          <a:xfrm>
            <a:off x="7891272" y="1271016"/>
            <a:ext cx="10515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Pt 8</a:t>
            </a:r>
            <a:endParaRPr lang="en-US" sz="900" dirty="0"/>
          </a:p>
        </p:txBody>
      </p:sp>
      <p:sp>
        <p:nvSpPr>
          <p:cNvPr id="53" name="Text 51"/>
          <p:cNvSpPr/>
          <p:nvPr/>
        </p:nvSpPr>
        <p:spPr>
          <a:xfrm>
            <a:off x="7927848" y="1453896"/>
            <a:ext cx="97840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 III composite</a:t>
            </a:r>
            <a:endParaRPr lang="en-US" sz="750" dirty="0"/>
          </a:p>
        </p:txBody>
      </p:sp>
      <p:sp>
        <p:nvSpPr>
          <p:cNvPr id="54" name="Text 52"/>
          <p:cNvSpPr/>
          <p:nvPr/>
        </p:nvSpPr>
        <p:spPr>
          <a:xfrm>
            <a:off x="7891272" y="1709928"/>
            <a:ext cx="1051560" cy="1188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</a:t>
            </a:r>
            <a:endParaRPr lang="en-US" sz="700" dirty="0"/>
          </a:p>
        </p:txBody>
      </p:sp>
      <p:sp>
        <p:nvSpPr>
          <p:cNvPr id="55" name="Shape 53"/>
          <p:cNvSpPr/>
          <p:nvPr/>
        </p:nvSpPr>
        <p:spPr>
          <a:xfrm>
            <a:off x="274320" y="1901952"/>
            <a:ext cx="201168" cy="14630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 54"/>
          <p:cNvSpPr/>
          <p:nvPr/>
        </p:nvSpPr>
        <p:spPr>
          <a:xfrm>
            <a:off x="530352" y="1883664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WaterJet (6 of 8 patients)</a:t>
            </a:r>
            <a:endParaRPr lang="en-US" sz="800" dirty="0"/>
          </a:p>
        </p:txBody>
      </p:sp>
      <p:sp>
        <p:nvSpPr>
          <p:cNvPr id="57" name="Shape 55"/>
          <p:cNvSpPr/>
          <p:nvPr/>
        </p:nvSpPr>
        <p:spPr>
          <a:xfrm>
            <a:off x="2743200" y="1901952"/>
            <a:ext cx="201168" cy="146304"/>
          </a:xfrm>
          <a:prstGeom prst="rect">
            <a:avLst/>
          </a:prstGeom>
          <a:solidFill>
            <a:srgbClr val="94A3B8"/>
          </a:solidFill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56"/>
          <p:cNvSpPr/>
          <p:nvPr/>
        </p:nvSpPr>
        <p:spPr>
          <a:xfrm>
            <a:off x="2999232" y="1883664"/>
            <a:ext cx="22860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Drill — same as always (2 of 8)</a:t>
            </a:r>
            <a:endParaRPr lang="en-US" sz="800" dirty="0"/>
          </a:p>
        </p:txBody>
      </p:sp>
      <p:sp>
        <p:nvSpPr>
          <p:cNvPr id="59" name="Shape 57"/>
          <p:cNvSpPr/>
          <p:nvPr/>
        </p:nvSpPr>
        <p:spPr>
          <a:xfrm>
            <a:off x="274320" y="2176272"/>
            <a:ext cx="8595360" cy="0"/>
          </a:xfrm>
          <a:prstGeom prst="line">
            <a:avLst/>
          </a:prstGeom>
          <a:noFill/>
          <a:ln w="1016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Text 58"/>
          <p:cNvSpPr/>
          <p:nvPr/>
        </p:nvSpPr>
        <p:spPr>
          <a:xfrm>
            <a:off x="274320" y="2267712"/>
            <a:ext cx="8595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Matters to an Acquirer</a:t>
            </a:r>
            <a:endParaRPr lang="en-US" sz="1300" dirty="0"/>
          </a:p>
        </p:txBody>
      </p:sp>
      <p:sp>
        <p:nvSpPr>
          <p:cNvPr id="61" name="Shape 59"/>
          <p:cNvSpPr/>
          <p:nvPr/>
        </p:nvSpPr>
        <p:spPr>
          <a:xfrm>
            <a:off x="274320" y="2633472"/>
            <a:ext cx="2743200" cy="205740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2" name="Shape 60"/>
          <p:cNvSpPr/>
          <p:nvPr/>
        </p:nvSpPr>
        <p:spPr>
          <a:xfrm>
            <a:off x="274320" y="2633472"/>
            <a:ext cx="2743200" cy="594360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3" name="Text 61"/>
          <p:cNvSpPr/>
          <p:nvPr/>
        </p:nvSpPr>
        <p:spPr>
          <a:xfrm>
            <a:off x="274320" y="2651760"/>
            <a:ext cx="1371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3000" dirty="0"/>
          </a:p>
        </p:txBody>
      </p:sp>
      <p:sp>
        <p:nvSpPr>
          <p:cNvPr id="64" name="Text 62"/>
          <p:cNvSpPr/>
          <p:nvPr/>
        </p:nvSpPr>
        <p:spPr>
          <a:xfrm>
            <a:off x="1554480" y="2651760"/>
            <a:ext cx="1371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tools replaced</a:t>
            </a:r>
            <a:endParaRPr lang="en-US" sz="1000" dirty="0"/>
          </a:p>
        </p:txBody>
      </p:sp>
      <p:sp>
        <p:nvSpPr>
          <p:cNvPr id="65" name="Text 63"/>
          <p:cNvSpPr/>
          <p:nvPr/>
        </p:nvSpPr>
        <p:spPr>
          <a:xfrm>
            <a:off x="384048" y="3291840"/>
            <a:ext cx="252374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Nothing Gets Removed</a:t>
            </a:r>
            <a:endParaRPr lang="en-US" sz="1100" dirty="0"/>
          </a:p>
        </p:txBody>
      </p:sp>
      <p:sp>
        <p:nvSpPr>
          <p:cNvPr id="66" name="Text 64"/>
          <p:cNvSpPr/>
          <p:nvPr/>
        </p:nvSpPr>
        <p:spPr>
          <a:xfrm>
            <a:off x="384048" y="3566160"/>
            <a:ext cx="2523744" cy="1051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drill stays in the operatory. WaterJet adds capability — it doesn't ask the dentist to abandon anything. Zero disruption to existing workflow.</a:t>
            </a:r>
            <a:endParaRPr lang="en-US" sz="950" dirty="0"/>
          </a:p>
        </p:txBody>
      </p:sp>
      <p:sp>
        <p:nvSpPr>
          <p:cNvPr id="67" name="Shape 65"/>
          <p:cNvSpPr/>
          <p:nvPr/>
        </p:nvSpPr>
        <p:spPr>
          <a:xfrm>
            <a:off x="3200400" y="2633472"/>
            <a:ext cx="2743200" cy="205740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8" name="Shape 66"/>
          <p:cNvSpPr/>
          <p:nvPr/>
        </p:nvSpPr>
        <p:spPr>
          <a:xfrm>
            <a:off x="3200400" y="2633472"/>
            <a:ext cx="2743200" cy="594360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9" name="Text 67"/>
          <p:cNvSpPr/>
          <p:nvPr/>
        </p:nvSpPr>
        <p:spPr>
          <a:xfrm>
            <a:off x="3200400" y="2651760"/>
            <a:ext cx="1371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75%</a:t>
            </a:r>
            <a:endParaRPr lang="en-US" sz="3000" dirty="0"/>
          </a:p>
        </p:txBody>
      </p:sp>
      <p:sp>
        <p:nvSpPr>
          <p:cNvPr id="70" name="Text 68"/>
          <p:cNvSpPr/>
          <p:nvPr/>
        </p:nvSpPr>
        <p:spPr>
          <a:xfrm>
            <a:off x="4480560" y="2651760"/>
            <a:ext cx="1371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patients needle-free</a:t>
            </a:r>
            <a:endParaRPr lang="en-US" sz="1000" dirty="0"/>
          </a:p>
        </p:txBody>
      </p:sp>
      <p:sp>
        <p:nvSpPr>
          <p:cNvPr id="71" name="Text 69"/>
          <p:cNvSpPr/>
          <p:nvPr/>
        </p:nvSpPr>
        <p:spPr>
          <a:xfrm>
            <a:off x="3310128" y="3291840"/>
            <a:ext cx="252374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Anesthesia Wait Eliminated</a:t>
            </a:r>
            <a:endParaRPr lang="en-US" sz="1100" dirty="0"/>
          </a:p>
        </p:txBody>
      </p:sp>
      <p:sp>
        <p:nvSpPr>
          <p:cNvPr id="72" name="Text 70"/>
          <p:cNvSpPr/>
          <p:nvPr/>
        </p:nvSpPr>
        <p:spPr>
          <a:xfrm>
            <a:off x="3310128" y="3566160"/>
            <a:ext cx="2523744" cy="1051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6 of 8 morning patients, the 10-15 min numbing wait disappears entirely. That's 60-90 minutes of recovered chair time before lunch.</a:t>
            </a:r>
            <a:endParaRPr lang="en-US" sz="950" dirty="0"/>
          </a:p>
        </p:txBody>
      </p:sp>
      <p:sp>
        <p:nvSpPr>
          <p:cNvPr id="73" name="Shape 71"/>
          <p:cNvSpPr/>
          <p:nvPr/>
        </p:nvSpPr>
        <p:spPr>
          <a:xfrm>
            <a:off x="6126480" y="2633472"/>
            <a:ext cx="2743200" cy="2057400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4" name="Shape 72"/>
          <p:cNvSpPr/>
          <p:nvPr/>
        </p:nvSpPr>
        <p:spPr>
          <a:xfrm>
            <a:off x="6126480" y="2633472"/>
            <a:ext cx="2743200" cy="594360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5" name="Text 73"/>
          <p:cNvSpPr/>
          <p:nvPr/>
        </p:nvSpPr>
        <p:spPr>
          <a:xfrm>
            <a:off x="6126480" y="2651760"/>
            <a:ext cx="1371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&lt;5</a:t>
            </a:r>
            <a:endParaRPr lang="en-US" sz="3000" dirty="0"/>
          </a:p>
        </p:txBody>
      </p:sp>
      <p:sp>
        <p:nvSpPr>
          <p:cNvPr id="76" name="Text 74"/>
          <p:cNvSpPr/>
          <p:nvPr/>
        </p:nvSpPr>
        <p:spPr>
          <a:xfrm>
            <a:off x="7406640" y="2651760"/>
            <a:ext cx="1371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 to transition</a:t>
            </a:r>
            <a:endParaRPr lang="en-US" sz="1000" dirty="0"/>
          </a:p>
        </p:txBody>
      </p:sp>
      <p:sp>
        <p:nvSpPr>
          <p:cNvPr id="77" name="Text 75"/>
          <p:cNvSpPr/>
          <p:nvPr/>
        </p:nvSpPr>
        <p:spPr>
          <a:xfrm>
            <a:off x="6236208" y="3291840"/>
            <a:ext cx="252374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E74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 5 Min Learning Curve</a:t>
            </a:r>
            <a:endParaRPr lang="en-US" sz="1100" dirty="0"/>
          </a:p>
        </p:txBody>
      </p:sp>
      <p:sp>
        <p:nvSpPr>
          <p:cNvPr id="78" name="Text 76"/>
          <p:cNvSpPr/>
          <p:nvPr/>
        </p:nvSpPr>
        <p:spPr>
          <a:xfrm>
            <a:off x="6236208" y="3566160"/>
            <a:ext cx="2523744" cy="1051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WaterJet feels like a handpiece because it is one. Dentist's existing muscle memory transfers directly. No new modality to learn, unlike lasers.</a:t>
            </a:r>
            <a:endParaRPr lang="en-US" sz="950" dirty="0"/>
          </a:p>
        </p:txBody>
      </p:sp>
      <p:sp>
        <p:nvSpPr>
          <p:cNvPr id="79" name="Shape 77"/>
          <p:cNvSpPr/>
          <p:nvPr/>
        </p:nvSpPr>
        <p:spPr>
          <a:xfrm>
            <a:off x="274320" y="4773168"/>
            <a:ext cx="8595360" cy="292608"/>
          </a:xfrm>
          <a:prstGeom prst="rect">
            <a:avLst/>
          </a:prstGeom>
          <a:solidFill>
            <a:srgbClr val="E0F2FE"/>
          </a:solidFill>
          <a:ln w="1016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0" name="Text 78"/>
          <p:cNvSpPr/>
          <p:nvPr/>
        </p:nvSpPr>
        <p:spPr>
          <a:xfrm>
            <a:off x="365760" y="4773168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technology eliminates the drill — not even a $130K laser. WaterJet doesn't pretend otherwise. It just makes 80% of the day painless.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1104</Words>
  <Application>Microsoft Office PowerPoint</Application>
  <PresentationFormat>On-screen Show (16:9)</PresentationFormat>
  <Paragraphs>304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Dentavations – WaterJet Technology</dc:title>
  <dc:subject>PptxGenJS Presentation</dc:subject>
  <dc:creator>PptxGenJS</dc:creator>
  <cp:lastModifiedBy>John Kingry</cp:lastModifiedBy>
  <cp:revision>3</cp:revision>
  <dcterms:created xsi:type="dcterms:W3CDTF">2026-05-04T20:06:46Z</dcterms:created>
  <dcterms:modified xsi:type="dcterms:W3CDTF">2026-05-04T20:13:40Z</dcterms:modified>
</cp:coreProperties>
</file>