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embeddedFontLst>
    <p:embeddedFont>
      <p:font typeface="Roboto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Roboto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-boldItalic.fntdata"/><Relationship Id="rId30" Type="http://schemas.openxmlformats.org/officeDocument/2006/relationships/font" Target="fonts/Roboto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0c9813f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80c9813f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80c9813f34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g80c9813f34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80c9813f34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g80c9813f34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80c9813f34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g80c9813f34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80c9813f34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g80c9813f34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80c9813f34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g80c9813f34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80c9813f34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80c9813f34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80c9813f34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g80c9813f34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80c9813f34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g80c9813f34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80c9813f34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g80c9813f34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80c9813f34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g80c9813f34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80c9813f3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g80c9813f3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80c9813f34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g80c9813f34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80c9813f34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g80c9813f34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80c9813f34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g80c9813f34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80c9813f34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g80c9813f34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80c9813f34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g80c9813f34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80c9813f34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g80c9813f34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80c9813f34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g80c9813f34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80c9813f34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g80c9813f34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80c9813f34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g80c9813f34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80c9813f34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g80c9813f34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Relationship Id="rId4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hyperlink" Target="http://www.fukushihoken.metro.tokyo.jp/allergy/en/knowledge/atopic_dermatitis.html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/>
              <a:t>Atopic Dermatitis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22" name="Google Shape;122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600">
                <a:solidFill>
                  <a:srgbClr val="000000"/>
                </a:solidFill>
              </a:rPr>
              <a:t>Vaseline</a:t>
            </a:r>
            <a:endParaRPr sz="3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3600">
                <a:solidFill>
                  <a:srgbClr val="000000"/>
                </a:solidFill>
              </a:rPr>
              <a:t>						is                  the</a:t>
            </a:r>
            <a:endParaRPr sz="3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3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3600">
                <a:solidFill>
                  <a:srgbClr val="000000"/>
                </a:solidFill>
              </a:rPr>
              <a:t>					BALM!!!</a:t>
            </a:r>
            <a:endParaRPr sz="3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Bathing technique</a:t>
            </a:r>
            <a:endParaRPr/>
          </a:p>
        </p:txBody>
      </p:sp>
      <p:sp>
        <p:nvSpPr>
          <p:cNvPr id="128" name="Google Shape;128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Bathing: puts water in the skin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Then: it evaporates, and takes EVEN MORE water with it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Solution: Seal in the moisture!</a:t>
            </a:r>
            <a:endParaRPr sz="2400">
              <a:solidFill>
                <a:srgbClr val="000000"/>
              </a:solidFill>
            </a:endParaRPr>
          </a:p>
        </p:txBody>
      </p:sp>
      <p:pic>
        <p:nvPicPr>
          <p:cNvPr descr="Image result for baby bath" id="129" name="Google Shape;12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488669"/>
            <a:ext cx="2654831" cy="2654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4300" y="2488667"/>
            <a:ext cx="3539775" cy="2654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What would I recommend for this patient with eczema?</a:t>
            </a:r>
            <a:endParaRPr/>
          </a:p>
        </p:txBody>
      </p:sp>
      <p:sp>
        <p:nvSpPr>
          <p:cNvPr id="136" name="Google Shape;136;p24"/>
          <p:cNvSpPr txBox="1"/>
          <p:nvPr>
            <p:ph idx="1" type="body"/>
          </p:nvPr>
        </p:nvSpPr>
        <p:spPr>
          <a:xfrm>
            <a:off x="311700" y="1462500"/>
            <a:ext cx="4260300" cy="31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en">
                <a:solidFill>
                  <a:srgbClr val="000000"/>
                </a:solidFill>
              </a:rPr>
              <a:t>Hydrocortisone 2.5% ointment bid, 10 days on, 10 days off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en">
                <a:solidFill>
                  <a:srgbClr val="000000"/>
                </a:solidFill>
              </a:rPr>
              <a:t>Hydrocortisone 2.5% ointment bid until the skin is smooth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en">
                <a:solidFill>
                  <a:schemeClr val="dk1"/>
                </a:solidFill>
              </a:rPr>
              <a:t>Triamcinolone 0.1% ointment, 10 days on, 10 days off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en">
                <a:solidFill>
                  <a:srgbClr val="000000"/>
                </a:solidFill>
              </a:rPr>
              <a:t>Triamcinolone 0.1% ointment bid until the skin is smooth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en">
                <a:solidFill>
                  <a:srgbClr val="000000"/>
                </a:solidFill>
              </a:rPr>
              <a:t>Something else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37" name="Google Shape;13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65100" y="1083125"/>
            <a:ext cx="4267200" cy="331116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4"/>
          <p:cNvSpPr txBox="1"/>
          <p:nvPr/>
        </p:nvSpPr>
        <p:spPr>
          <a:xfrm>
            <a:off x="5562225" y="4493400"/>
            <a:ext cx="1809600" cy="1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Hurwitz</a:t>
            </a:r>
            <a:endParaRPr b="0" i="0" sz="8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What would I recommend for this patient with eczema?</a:t>
            </a:r>
            <a:endParaRPr/>
          </a:p>
        </p:txBody>
      </p:sp>
      <p:sp>
        <p:nvSpPr>
          <p:cNvPr id="144" name="Google Shape;144;p25"/>
          <p:cNvSpPr txBox="1"/>
          <p:nvPr>
            <p:ph idx="1" type="body"/>
          </p:nvPr>
        </p:nvSpPr>
        <p:spPr>
          <a:xfrm>
            <a:off x="311700" y="1462500"/>
            <a:ext cx="4260300" cy="31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en">
                <a:solidFill>
                  <a:srgbClr val="000000"/>
                </a:solidFill>
              </a:rPr>
              <a:t>Hydrocortisone 2.5% ointment bid, 10 days on, 10 days off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en">
                <a:solidFill>
                  <a:srgbClr val="000000"/>
                </a:solidFill>
              </a:rPr>
              <a:t>Hydrocortisone 2.5% ointment bid until the skin is smooth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en">
                <a:solidFill>
                  <a:schemeClr val="dk1"/>
                </a:solidFill>
              </a:rPr>
              <a:t>Triamcinolone 0.1% ointment, 10 days on, 10 days off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AutoNum type="alphaUcPeriod"/>
            </a:pPr>
            <a:r>
              <a:rPr lang="en">
                <a:solidFill>
                  <a:srgbClr val="0000FF"/>
                </a:solidFill>
              </a:rPr>
              <a:t>Triamcinolone 0.1% ointment bid until the skin is smooth</a:t>
            </a:r>
            <a:endParaRPr>
              <a:solidFill>
                <a:srgbClr val="0000FF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lphaUcPeriod"/>
            </a:pPr>
            <a:r>
              <a:rPr lang="en">
                <a:solidFill>
                  <a:srgbClr val="000000"/>
                </a:solidFill>
              </a:rPr>
              <a:t>Something else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45" name="Google Shape;14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65100" y="1083125"/>
            <a:ext cx="4267200" cy="3311161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5"/>
          <p:cNvSpPr txBox="1"/>
          <p:nvPr/>
        </p:nvSpPr>
        <p:spPr>
          <a:xfrm>
            <a:off x="5562225" y="4493400"/>
            <a:ext cx="1809600" cy="1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Hurwitz</a:t>
            </a:r>
            <a:endParaRPr b="0" i="0" sz="8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53" name="Google Shape;15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85625" y="2"/>
            <a:ext cx="691122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Anti-inflammatory meds</a:t>
            </a:r>
            <a:endParaRPr/>
          </a:p>
        </p:txBody>
      </p:sp>
      <p:sp>
        <p:nvSpPr>
          <p:cNvPr id="159" name="Google Shape;159;p27"/>
          <p:cNvSpPr txBox="1"/>
          <p:nvPr>
            <p:ph idx="1" type="body"/>
          </p:nvPr>
        </p:nvSpPr>
        <p:spPr>
          <a:xfrm>
            <a:off x="311700" y="1152475"/>
            <a:ext cx="5792700" cy="23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Use ointments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Give parents enough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My workhorse: Triamcinolone 0.1% ointment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Don’t use arbitrary cut-off times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Give parents something to do in ~2 weeks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Calcineurin inhibitors: Good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Crisaborole: Bad</a:t>
            </a:r>
            <a:endParaRPr sz="2400">
              <a:solidFill>
                <a:srgbClr val="000000"/>
              </a:solidFill>
            </a:endParaRPr>
          </a:p>
        </p:txBody>
      </p:sp>
      <p:pic>
        <p:nvPicPr>
          <p:cNvPr id="160" name="Google Shape;16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2087" y="790000"/>
            <a:ext cx="2527975" cy="29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Severe Patients</a:t>
            </a:r>
            <a:endParaRPr/>
          </a:p>
        </p:txBody>
      </p:sp>
      <p:sp>
        <p:nvSpPr>
          <p:cNvPr id="166" name="Google Shape;166;p28"/>
          <p:cNvSpPr txBox="1"/>
          <p:nvPr>
            <p:ph idx="1" type="body"/>
          </p:nvPr>
        </p:nvSpPr>
        <p:spPr>
          <a:xfrm>
            <a:off x="311700" y="1152475"/>
            <a:ext cx="41151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</a:rPr>
              <a:t>Refer to Derm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</a:rPr>
              <a:t>Wet wraps in the meantime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</a:rPr>
              <a:t>No systemic steroids, please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400"/>
          </a:p>
        </p:txBody>
      </p:sp>
      <p:pic>
        <p:nvPicPr>
          <p:cNvPr id="167" name="Google Shape;167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1988" y="270825"/>
            <a:ext cx="4429125" cy="41719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8"/>
          <p:cNvSpPr txBox="1"/>
          <p:nvPr/>
        </p:nvSpPr>
        <p:spPr>
          <a:xfrm>
            <a:off x="5562225" y="4493400"/>
            <a:ext cx="1809600" cy="1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Hurwitz</a:t>
            </a:r>
            <a:endParaRPr b="0" i="0" sz="8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b="1" lang="en">
                <a:solidFill>
                  <a:srgbClr val="FF0000"/>
                </a:solidFill>
              </a:rPr>
              <a:t>NO SYSTEMIC STEROIDS, PLEASE!!!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174" name="Google Shape;174;p2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 Word on Diet</a:t>
            </a:r>
            <a:endParaRPr/>
          </a:p>
        </p:txBody>
      </p:sp>
      <p:sp>
        <p:nvSpPr>
          <p:cNvPr id="180" name="Google Shape;180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400">
                <a:solidFill>
                  <a:schemeClr val="dk1"/>
                </a:solidFill>
              </a:rPr>
              <a:t>It doesn’t matter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400">
                <a:solidFill>
                  <a:schemeClr val="dk1"/>
                </a:solidFill>
              </a:rPr>
              <a:t>“</a:t>
            </a:r>
            <a:r>
              <a:rPr lang="en" sz="2400">
                <a:solidFill>
                  <a:schemeClr val="dk1"/>
                </a:solidFill>
                <a:highlight>
                  <a:srgbClr val="FFFFFF"/>
                </a:highlight>
              </a:rPr>
              <a:t>current evidence suggests that strict diet management is not effective in the treatment AD in the vast majority of patients.”</a:t>
            </a:r>
            <a:endParaRPr sz="24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181" name="Google Shape;181;p30"/>
          <p:cNvSpPr txBox="1"/>
          <p:nvPr/>
        </p:nvSpPr>
        <p:spPr>
          <a:xfrm>
            <a:off x="1227000" y="4587075"/>
            <a:ext cx="58830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800" u="none" cap="none" strike="noStrik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Lim NR, Lohman ME, Lio PA. The Role of Elimination Diets in Atopic Dermatitis-A Comprehensive Review. Pediatr Dermatol. 2017 Sep;34(5):516-527.</a:t>
            </a:r>
            <a:endParaRPr b="0" i="0" sz="8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NIAID-sponsored Expert Panel (2010)</a:t>
            </a:r>
            <a:endParaRPr/>
          </a:p>
        </p:txBody>
      </p:sp>
      <p:sp>
        <p:nvSpPr>
          <p:cNvPr id="187" name="Google Shape;187;p31"/>
          <p:cNvSpPr txBox="1"/>
          <p:nvPr>
            <p:ph idx="1" type="body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5.2.4. Testing in infants and children with persistent atopic dermatitis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Guideline 35: The EP suggests that </a:t>
            </a:r>
            <a:r>
              <a:rPr b="1" lang="en">
                <a:solidFill>
                  <a:srgbClr val="FF0000"/>
                </a:solidFill>
                <a:highlight>
                  <a:srgbClr val="FFFFFF"/>
                </a:highlight>
              </a:rPr>
              <a:t>children less than 5 years old with moderate to severe AD be considered for FA evaluation</a:t>
            </a: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 for milk, egg, peanut, wheat, and soy, </a:t>
            </a:r>
            <a:r>
              <a:rPr b="1" lang="en">
                <a:solidFill>
                  <a:srgbClr val="FF0000"/>
                </a:solidFill>
                <a:highlight>
                  <a:srgbClr val="FFFFFF"/>
                </a:highlight>
              </a:rPr>
              <a:t>if at least 1 of the following</a:t>
            </a: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 conditions is met: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</a:rPr>
              <a:t>The child has persistent AD </a:t>
            </a:r>
            <a:r>
              <a:rPr b="1" lang="en" sz="1800">
                <a:solidFill>
                  <a:srgbClr val="FF0000"/>
                </a:solidFill>
                <a:highlight>
                  <a:srgbClr val="FFFFFF"/>
                </a:highlight>
              </a:rPr>
              <a:t>in spite of optimized management</a:t>
            </a: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</a:rPr>
              <a:t> and topical therapy.</a:t>
            </a:r>
            <a:endParaRPr sz="18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</a:rPr>
              <a:t>The child has a </a:t>
            </a:r>
            <a:r>
              <a:rPr b="1" lang="en" sz="1800">
                <a:solidFill>
                  <a:srgbClr val="FF0000"/>
                </a:solidFill>
                <a:highlight>
                  <a:srgbClr val="FFFFFF"/>
                </a:highlight>
              </a:rPr>
              <a:t>reliable history</a:t>
            </a: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</a:rPr>
              <a:t> of an </a:t>
            </a:r>
            <a:r>
              <a:rPr b="1" lang="en" sz="1800">
                <a:solidFill>
                  <a:srgbClr val="FF0000"/>
                </a:solidFill>
                <a:highlight>
                  <a:srgbClr val="FFFFFF"/>
                </a:highlight>
              </a:rPr>
              <a:t>immediate reaction</a:t>
            </a: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</a:rPr>
              <a:t> after ingestion of a specific food.</a:t>
            </a:r>
            <a:endParaRPr sz="18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88" name="Google Shape;188;p31"/>
          <p:cNvSpPr txBox="1"/>
          <p:nvPr/>
        </p:nvSpPr>
        <p:spPr>
          <a:xfrm>
            <a:off x="1038375" y="4577800"/>
            <a:ext cx="6985500" cy="7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800" u="none" cap="none" strike="noStrik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Boyce JA, et al. Guidelines for the diagnosis and management of food allergy in the United States: summary of the NIAID-sponsored expert panel report. Nutr Res. 2011 Jan;31(1):61-75.</a:t>
            </a:r>
            <a:endParaRPr b="0" i="0" sz="8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11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Which of the following is the most important aspect of treating a patient with atopic dermatitis?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704275"/>
            <a:ext cx="2732700" cy="28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lphaUcPeriod"/>
            </a:pPr>
            <a:r>
              <a:rPr lang="en" sz="2400">
                <a:solidFill>
                  <a:srgbClr val="000000"/>
                </a:solidFill>
              </a:rPr>
              <a:t>Allergy testing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lphaUcPeriod"/>
            </a:pPr>
            <a:r>
              <a:rPr lang="en" sz="2400">
                <a:solidFill>
                  <a:srgbClr val="000000"/>
                </a:solidFill>
              </a:rPr>
              <a:t>Diet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lphaUcPeriod"/>
            </a:pPr>
            <a:r>
              <a:rPr lang="en" sz="2400">
                <a:solidFill>
                  <a:srgbClr val="000000"/>
                </a:solidFill>
              </a:rPr>
              <a:t>Moisturizers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lphaUcPeriod"/>
            </a:pPr>
            <a:r>
              <a:rPr lang="en" sz="2400">
                <a:solidFill>
                  <a:srgbClr val="000000"/>
                </a:solidFill>
              </a:rPr>
              <a:t>Probiotics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lphaUcPeriod"/>
            </a:pPr>
            <a:r>
              <a:rPr lang="en" sz="2400">
                <a:solidFill>
                  <a:srgbClr val="000000"/>
                </a:solidFill>
              </a:rPr>
              <a:t>Steroids</a:t>
            </a:r>
            <a:endParaRPr sz="2400">
              <a:solidFill>
                <a:srgbClr val="000000"/>
              </a:solidFill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8225" y="1507988"/>
            <a:ext cx="5235768" cy="325727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5275325" y="4821250"/>
            <a:ext cx="1809600" cy="1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Hurwitz</a:t>
            </a:r>
            <a:endParaRPr b="0" i="0" sz="8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NIAID-sponsored Expert Panel (2010)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94" name="Google Shape;194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Because individuals can develop allergic sensitization (as evidenced by the presence of allergen-specific IgE (sIgE)) to food allergens without having clinical symptoms on exposure to those foods, an sIgE-mediated FA requires both the presence of sensitization and the development of specific signs and symptoms on exposure to that food. </a:t>
            </a:r>
            <a:r>
              <a:rPr b="1" lang="en" sz="1600">
                <a:solidFill>
                  <a:srgbClr val="FF0000"/>
                </a:solidFill>
                <a:highlight>
                  <a:srgbClr val="FFFFFF"/>
                </a:highlight>
              </a:rPr>
              <a:t>Sensitization [i.e., positive IgE] alone is not sufficient to define FA.</a:t>
            </a:r>
            <a:endParaRPr b="1" sz="1600">
              <a:solidFill>
                <a:srgbClr val="FF0000"/>
              </a:solidFill>
              <a:highlight>
                <a:srgbClr val="FFFFFF"/>
              </a:highlight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foods… that elicit reproducible adverse reactions but do not have established or likely immunologic mechanisms are not considered food allergens. Instead, these… are termed food intolerances.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The EP recommends that parent and patient reports of FA must be confirmed, because multiple studies demonstrate that </a:t>
            </a:r>
            <a:r>
              <a:rPr b="1" lang="en" sz="1600">
                <a:solidFill>
                  <a:srgbClr val="FF0000"/>
                </a:solidFill>
                <a:highlight>
                  <a:srgbClr val="FFFFFF"/>
                </a:highlight>
              </a:rPr>
              <a:t>50% to 90% of presumed FAs are not allergies</a:t>
            </a: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.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The EP recommends using </a:t>
            </a:r>
            <a:r>
              <a:rPr b="1" lang="en" sz="1600">
                <a:solidFill>
                  <a:srgbClr val="FF0000"/>
                </a:solidFill>
                <a:highlight>
                  <a:srgbClr val="FFFFFF"/>
                </a:highlight>
              </a:rPr>
              <a:t>oral food challenges for diagnosing FA</a:t>
            </a: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. The double-blind placebo-controlled food challenge is the gold standard.</a:t>
            </a:r>
            <a:endParaRPr sz="16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 Word on Allergies</a:t>
            </a:r>
            <a:endParaRPr/>
          </a:p>
        </p:txBody>
      </p:sp>
      <p:sp>
        <p:nvSpPr>
          <p:cNvPr id="200" name="Google Shape;200;p33"/>
          <p:cNvSpPr txBox="1"/>
          <p:nvPr>
            <p:ph idx="1" type="body"/>
          </p:nvPr>
        </p:nvSpPr>
        <p:spPr>
          <a:xfrm>
            <a:off x="311700" y="1152475"/>
            <a:ext cx="8520600" cy="3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Kids with atopic dermatitis have more allergies, but these generally aren’t responsible for flares of the eczema.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They don’t need to see an allergist.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201" name="Google Shape;20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571752"/>
            <a:ext cx="6779575" cy="25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12713" y="3443175"/>
            <a:ext cx="5857875" cy="82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 Word on Probiotics</a:t>
            </a:r>
            <a:endParaRPr/>
          </a:p>
        </p:txBody>
      </p:sp>
      <p:sp>
        <p:nvSpPr>
          <p:cNvPr id="208" name="Google Shape;208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Some mixed data leaning toward positive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But, there’s too much variation, so I don’t recommend them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11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Which of the following is the most important aspect of treating a patient with atopic dermatitis?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704275"/>
            <a:ext cx="2732700" cy="28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lphaUcPeriod"/>
            </a:pPr>
            <a:r>
              <a:rPr lang="en" sz="2400">
                <a:solidFill>
                  <a:srgbClr val="000000"/>
                </a:solidFill>
              </a:rPr>
              <a:t>Allergy testing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lphaUcPeriod"/>
            </a:pPr>
            <a:r>
              <a:rPr lang="en" sz="2400">
                <a:solidFill>
                  <a:srgbClr val="000000"/>
                </a:solidFill>
              </a:rPr>
              <a:t>Diet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AutoNum type="alphaUcPeriod"/>
            </a:pPr>
            <a:r>
              <a:rPr lang="en" sz="2400">
                <a:solidFill>
                  <a:srgbClr val="0000FF"/>
                </a:solidFill>
              </a:rPr>
              <a:t>Moisturizers</a:t>
            </a:r>
            <a:endParaRPr sz="2400">
              <a:solidFill>
                <a:srgbClr val="0000FF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lphaUcPeriod"/>
            </a:pPr>
            <a:r>
              <a:rPr lang="en" sz="2400">
                <a:solidFill>
                  <a:srgbClr val="000000"/>
                </a:solidFill>
              </a:rPr>
              <a:t>Probiotics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lphaUcPeriod"/>
            </a:pPr>
            <a:r>
              <a:rPr lang="en" sz="2400">
                <a:solidFill>
                  <a:srgbClr val="000000"/>
                </a:solidFill>
              </a:rPr>
              <a:t>Steroids</a:t>
            </a:r>
            <a:endParaRPr sz="2400">
              <a:solidFill>
                <a:srgbClr val="000000"/>
              </a:solidFill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8225" y="1507988"/>
            <a:ext cx="5235768" cy="325727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5275325" y="4821250"/>
            <a:ext cx="1809600" cy="1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rPr>
              <a:t>Hurwitz</a:t>
            </a:r>
            <a:endParaRPr b="0" i="0" sz="8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Atopic Dermatitis: A Skin Barrier Problem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17725"/>
            <a:ext cx="9082449" cy="329563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2322225" y="4646100"/>
            <a:ext cx="4262700" cy="4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999999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/>
              </a:rPr>
              <a:t>www.fukushihoken.metro.tokyo.jp</a:t>
            </a:r>
            <a:endParaRPr b="0" i="0" sz="800" u="none" cap="none" strike="noStrike">
              <a:solidFill>
                <a:srgbClr val="99999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/>
        </p:nvSpPr>
        <p:spPr>
          <a:xfrm>
            <a:off x="428025" y="1581800"/>
            <a:ext cx="7440000" cy="4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Topical steroids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What is a dermatologist’s favorite treatment?</a:t>
            </a:r>
            <a:endParaRPr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00" y="1152475"/>
            <a:ext cx="85206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solidFill>
                  <a:srgbClr val="000000"/>
                </a:solidFill>
              </a:rPr>
              <a:t>HINT. It’s not…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87" name="Google Shape;87;p17"/>
          <p:cNvSpPr txBox="1"/>
          <p:nvPr/>
        </p:nvSpPr>
        <p:spPr>
          <a:xfrm>
            <a:off x="428025" y="2537675"/>
            <a:ext cx="7226100" cy="4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Reassurance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7"/>
          <p:cNvSpPr txBox="1"/>
          <p:nvPr/>
        </p:nvSpPr>
        <p:spPr>
          <a:xfrm>
            <a:off x="428025" y="2059775"/>
            <a:ext cx="7297500" cy="4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Doxycycline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7"/>
          <p:cNvSpPr txBox="1"/>
          <p:nvPr/>
        </p:nvSpPr>
        <p:spPr>
          <a:xfrm>
            <a:off x="292475" y="3586275"/>
            <a:ext cx="7796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It’s...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Petroleum Jelly!</a:t>
            </a:r>
            <a:endParaRPr/>
          </a:p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235075" y="945100"/>
            <a:ext cx="4158000" cy="32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solidFill>
                  <a:srgbClr val="000000"/>
                </a:solidFill>
              </a:rPr>
              <a:t>You can also call it petrolatum. Or Vaseline.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>
                <a:solidFill>
                  <a:srgbClr val="000000"/>
                </a:solidFill>
              </a:rPr>
              <a:t>Uses include: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Moisturization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Atopic dermatitis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Wound care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Barrier functionality (e.g., diaper dermatitis, drooling, allergic or irritant contact dermatitis)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Other random rashes (e.g., psoriasis)</a:t>
            </a:r>
            <a:endParaRPr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</p:txBody>
      </p:sp>
      <p:pic>
        <p:nvPicPr>
          <p:cNvPr descr="Vaseline Petroleum Jelly Original - 13oz. Image 1 of 3." id="96" name="Google Shape;9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91100" y="0"/>
            <a:ext cx="1773525" cy="177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88225" y="3013150"/>
            <a:ext cx="3505762" cy="1818619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 txBox="1"/>
          <p:nvPr/>
        </p:nvSpPr>
        <p:spPr>
          <a:xfrm>
            <a:off x="4806400" y="502675"/>
            <a:ext cx="1803000" cy="18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Downsides: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Acne (?)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Miliaria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b="0" i="0" lang="e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Greasy and messy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04" name="Google Shape;104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 sz="3600">
                <a:solidFill>
                  <a:srgbClr val="000000"/>
                </a:solidFill>
              </a:rPr>
              <a:t>Vaseline</a:t>
            </a:r>
            <a:endParaRPr sz="3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10" name="Google Shape;110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600">
                <a:solidFill>
                  <a:srgbClr val="000000"/>
                </a:solidFill>
              </a:rPr>
              <a:t>Vaseline</a:t>
            </a:r>
            <a:endParaRPr sz="3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3600">
                <a:solidFill>
                  <a:srgbClr val="000000"/>
                </a:solidFill>
              </a:rPr>
              <a:t>						is</a:t>
            </a:r>
            <a:endParaRPr sz="3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16" name="Google Shape;116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600">
                <a:solidFill>
                  <a:srgbClr val="000000"/>
                </a:solidFill>
              </a:rPr>
              <a:t>Vaseline</a:t>
            </a:r>
            <a:endParaRPr sz="3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 sz="3600">
                <a:solidFill>
                  <a:srgbClr val="000000"/>
                </a:solidFill>
              </a:rPr>
              <a:t>						is                  the</a:t>
            </a:r>
            <a:endParaRPr sz="3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3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