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61" r:id="rId2"/>
  </p:sldMasterIdLst>
  <p:notesMasterIdLst>
    <p:notesMasterId r:id="rId35"/>
  </p:notesMasterIdLst>
  <p:sldIdLst>
    <p:sldId id="1233" r:id="rId3"/>
    <p:sldId id="1235" r:id="rId4"/>
    <p:sldId id="808" r:id="rId5"/>
    <p:sldId id="1223" r:id="rId6"/>
    <p:sldId id="1236" r:id="rId7"/>
    <p:sldId id="1237" r:id="rId8"/>
    <p:sldId id="862" r:id="rId9"/>
    <p:sldId id="1187" r:id="rId10"/>
    <p:sldId id="898" r:id="rId11"/>
    <p:sldId id="1079" r:id="rId12"/>
    <p:sldId id="1078" r:id="rId13"/>
    <p:sldId id="1080" r:id="rId14"/>
    <p:sldId id="1081" r:id="rId15"/>
    <p:sldId id="935" r:id="rId16"/>
    <p:sldId id="937" r:id="rId17"/>
    <p:sldId id="1205" r:id="rId18"/>
    <p:sldId id="1206" r:id="rId19"/>
    <p:sldId id="1208" r:id="rId20"/>
    <p:sldId id="1209" r:id="rId21"/>
    <p:sldId id="1203" r:id="rId22"/>
    <p:sldId id="1204" r:id="rId23"/>
    <p:sldId id="1099" r:id="rId24"/>
    <p:sldId id="1100" r:id="rId25"/>
    <p:sldId id="1101" r:id="rId26"/>
    <p:sldId id="1102" r:id="rId27"/>
    <p:sldId id="1103" r:id="rId28"/>
    <p:sldId id="1104" r:id="rId29"/>
    <p:sldId id="1085" r:id="rId30"/>
    <p:sldId id="1106" r:id="rId31"/>
    <p:sldId id="1107" r:id="rId32"/>
    <p:sldId id="1218" r:id="rId33"/>
    <p:sldId id="123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na Bray" initials="BB" lastIdx="1" clrIdx="0">
    <p:extLst>
      <p:ext uri="{19B8F6BF-5375-455C-9EA6-DF929625EA0E}">
        <p15:presenceInfo xmlns:p15="http://schemas.microsoft.com/office/powerpoint/2012/main" userId="S::brenna.bray@nunm.edu::dd311ac4-a8db-415d-8299-7a76dc7546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172845"/>
    <a:srgbClr val="009051"/>
    <a:srgbClr val="008F00"/>
    <a:srgbClr val="00FA00"/>
    <a:srgbClr val="182847"/>
    <a:srgbClr val="142440"/>
    <a:srgbClr val="FFFFFF"/>
    <a:srgbClr val="131B2A"/>
    <a:srgbClr val="007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968"/>
    <p:restoredTop sz="95820"/>
  </p:normalViewPr>
  <p:slideViewPr>
    <p:cSldViewPr snapToGrid="0" snapToObjects="1">
      <p:cViewPr>
        <p:scale>
          <a:sx n="72" d="100"/>
          <a:sy n="72" d="100"/>
        </p:scale>
        <p:origin x="816" y="10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97DB8-263B-894A-9B11-87496FC7362B}" type="datetimeFigureOut">
              <a:rPr lang="en-US" smtClean="0"/>
              <a:t>3/30/25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0E316-1220-9B49-8FCA-9FA32A4C6175}" type="slidenum">
              <a:rPr lang="en-US" smtClean="0"/>
              <a:t>‹#›</a:t>
            </a:fld>
            <a:endParaRPr lang="en-US" dirty="0"/>
          </a:p>
        </p:txBody>
      </p:sp>
    </p:spTree>
    <p:extLst>
      <p:ext uri="{BB962C8B-B14F-4D97-AF65-F5344CB8AC3E}">
        <p14:creationId xmlns:p14="http://schemas.microsoft.com/office/powerpoint/2010/main" val="895728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merriam-webster.com/dictionary/iterativ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merriam-webster.com/dictionary/iterative"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merriam-webster.com/dictionary/iterativ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merriam-webster.com/dictionary/iterativ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merriam-webster.com/dictionary/iterative"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merriam-webster.com/dictionary/iterative"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merriam-webster.com/dictionary/iterativ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merriam-webster.com/dictionary/iterat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erriam-webster.com/dictionary/iterativ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merriam-webster.com/dictionary/iterativ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4D77A-CAB9-1CF4-82B0-A76213E482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B9C761-A371-E35E-6D2A-09ADCE93F4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07956-8608-7BF3-71F0-8BA2FBAC33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B3BAF01C-ED92-F656-3F2C-765BF2184707}"/>
              </a:ext>
            </a:extLst>
          </p:cNvPr>
          <p:cNvSpPr>
            <a:spLocks noGrp="1"/>
          </p:cNvSpPr>
          <p:nvPr>
            <p:ph type="sldNum" sz="quarter" idx="5"/>
          </p:nvPr>
        </p:nvSpPr>
        <p:spPr/>
        <p:txBody>
          <a:bodyPr/>
          <a:lstStyle/>
          <a:p>
            <a:fld id="{05E0E316-1220-9B49-8FCA-9FA32A4C6175}" type="slidenum">
              <a:rPr lang="en-US" smtClean="0"/>
              <a:t>3</a:t>
            </a:fld>
            <a:endParaRPr lang="en-US" dirty="0"/>
          </a:p>
        </p:txBody>
      </p:sp>
    </p:spTree>
    <p:extLst>
      <p:ext uri="{BB962C8B-B14F-4D97-AF65-F5344CB8AC3E}">
        <p14:creationId xmlns:p14="http://schemas.microsoft.com/office/powerpoint/2010/main" val="2104010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88286-2BC8-DAAA-157B-9A8771A5B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0BEEE6-2BF7-17F4-9252-7C1041CD5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7DB276-E8B0-9ED1-BFD5-822C69C464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58515FD3-5778-8C69-CA48-FF37F58E8351}"/>
              </a:ext>
            </a:extLst>
          </p:cNvPr>
          <p:cNvSpPr>
            <a:spLocks noGrp="1"/>
          </p:cNvSpPr>
          <p:nvPr>
            <p:ph type="sldNum" sz="quarter" idx="5"/>
          </p:nvPr>
        </p:nvSpPr>
        <p:spPr/>
        <p:txBody>
          <a:bodyPr/>
          <a:lstStyle/>
          <a:p>
            <a:fld id="{05E0E316-1220-9B49-8FCA-9FA32A4C6175}" type="slidenum">
              <a:rPr lang="en-US" smtClean="0"/>
              <a:t>14</a:t>
            </a:fld>
            <a:endParaRPr lang="en-US" dirty="0"/>
          </a:p>
        </p:txBody>
      </p:sp>
    </p:spTree>
    <p:extLst>
      <p:ext uri="{BB962C8B-B14F-4D97-AF65-F5344CB8AC3E}">
        <p14:creationId xmlns:p14="http://schemas.microsoft.com/office/powerpoint/2010/main" val="1646284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839A1-79E2-488F-5539-2CA96743B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3BA33-0813-4070-5F92-F6BC1C23B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41DE9-6C47-F84A-404C-07094FBD30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5D935E8A-775B-66F4-F8B8-14EC865F2616}"/>
              </a:ext>
            </a:extLst>
          </p:cNvPr>
          <p:cNvSpPr>
            <a:spLocks noGrp="1"/>
          </p:cNvSpPr>
          <p:nvPr>
            <p:ph type="sldNum" sz="quarter" idx="5"/>
          </p:nvPr>
        </p:nvSpPr>
        <p:spPr/>
        <p:txBody>
          <a:bodyPr/>
          <a:lstStyle/>
          <a:p>
            <a:fld id="{05E0E316-1220-9B49-8FCA-9FA32A4C6175}" type="slidenum">
              <a:rPr lang="en-US" smtClean="0"/>
              <a:t>15</a:t>
            </a:fld>
            <a:endParaRPr lang="en-US" dirty="0"/>
          </a:p>
        </p:txBody>
      </p:sp>
    </p:spTree>
    <p:extLst>
      <p:ext uri="{BB962C8B-B14F-4D97-AF65-F5344CB8AC3E}">
        <p14:creationId xmlns:p14="http://schemas.microsoft.com/office/powerpoint/2010/main" val="257866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FEB66-C6DC-FC9B-CC75-D56802948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C9C9B-83AA-C40C-50AD-147B8618F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CA99EB-2965-A415-3DB9-67880F7AEDE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Braun, V., &amp; Clarke, V. (2006). Using thematic analysis in psychology. </a:t>
            </a:r>
            <a:r>
              <a:rPr lang="en-US" i="1" dirty="0">
                <a:solidFill>
                  <a:srgbClr val="313138"/>
                </a:solidFill>
                <a:effectLst/>
                <a:latin typeface="Georgia" panose="02040502050405020303" pitchFamily="18" charset="0"/>
              </a:rPr>
              <a:t>Research in 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3</a:t>
            </a:r>
            <a:r>
              <a:rPr lang="en-US" dirty="0">
                <a:solidFill>
                  <a:srgbClr val="313138"/>
                </a:solidFill>
                <a:effectLst/>
                <a:latin typeface="Georgia" panose="02040502050405020303" pitchFamily="18" charset="0"/>
              </a:rPr>
              <a:t>(2), 77–101.</a:t>
            </a:r>
          </a:p>
          <a:p>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/10.1191/1478088706qp063oa</a:t>
            </a:r>
          </a:p>
          <a:p>
            <a:endParaRPr lang="en-US" sz="1200" dirty="0">
              <a:solidFill>
                <a:srgbClr val="2500E7"/>
              </a:solidFill>
              <a:effectLst/>
              <a:latin typeface="Georgia" panose="02040502050405020303" pitchFamily="18" charset="0"/>
            </a:endParaRPr>
          </a:p>
          <a:p>
            <a:r>
              <a:rPr lang="en-US" sz="1200" dirty="0">
                <a:solidFill>
                  <a:srgbClr val="2500E7"/>
                </a:solidFill>
                <a:effectLst/>
                <a:latin typeface="Georgia" panose="02040502050405020303" pitchFamily="18" charset="0"/>
              </a:rPr>
              <a:t>(Iterative: referring </a:t>
            </a:r>
            <a:r>
              <a:rPr lang="en-US" b="0" i="0" u="none" strike="noStrike" dirty="0">
                <a:solidFill>
                  <a:srgbClr val="4007A2"/>
                </a:solidFill>
                <a:effectLst/>
                <a:latin typeface="-apple-system"/>
                <a:hlinkClick r:id="rId4"/>
              </a:rPr>
              <a:t>to a process that involves </a:t>
            </a:r>
            <a:r>
              <a:rPr lang="en-US" b="1" i="0" u="none" strike="noStrike" dirty="0">
                <a:solidFill>
                  <a:srgbClr val="4007A2"/>
                </a:solidFill>
                <a:effectLst/>
                <a:latin typeface="-apple-system"/>
                <a:hlinkClick r:id="rId4"/>
              </a:rPr>
              <a:t>repeating a sequence of operations or procedures</a:t>
            </a:r>
            <a:r>
              <a:rPr lang="en-US" sz="1200" b="1" i="0" u="none" strike="noStrike" dirty="0">
                <a:solidFill>
                  <a:srgbClr val="2500E7"/>
                </a:solidFill>
                <a:effectLst/>
                <a:latin typeface="Georgia" panose="02040502050405020303" pitchFamily="18" charset="0"/>
              </a:rPr>
              <a:t>)</a:t>
            </a:r>
            <a:endParaRPr lang="en-US" sz="1200" dirty="0">
              <a:solidFill>
                <a:srgbClr val="002060"/>
              </a:solidFill>
            </a:endParaRPr>
          </a:p>
        </p:txBody>
      </p:sp>
      <p:sp>
        <p:nvSpPr>
          <p:cNvPr id="4" name="Slide Number Placeholder 3">
            <a:extLst>
              <a:ext uri="{FF2B5EF4-FFF2-40B4-BE49-F238E27FC236}">
                <a16:creationId xmlns:a16="http://schemas.microsoft.com/office/drawing/2014/main" id="{FFC445BE-6E95-EA8A-7DD6-A4DEAC335E16}"/>
              </a:ext>
            </a:extLst>
          </p:cNvPr>
          <p:cNvSpPr>
            <a:spLocks noGrp="1"/>
          </p:cNvSpPr>
          <p:nvPr>
            <p:ph type="sldNum" sz="quarter" idx="5"/>
          </p:nvPr>
        </p:nvSpPr>
        <p:spPr/>
        <p:txBody>
          <a:bodyPr/>
          <a:lstStyle/>
          <a:p>
            <a:fld id="{05E0E316-1220-9B49-8FCA-9FA32A4C6175}" type="slidenum">
              <a:rPr lang="en-US" smtClean="0"/>
              <a:t>16</a:t>
            </a:fld>
            <a:endParaRPr lang="en-US" dirty="0"/>
          </a:p>
        </p:txBody>
      </p:sp>
    </p:spTree>
    <p:extLst>
      <p:ext uri="{BB962C8B-B14F-4D97-AF65-F5344CB8AC3E}">
        <p14:creationId xmlns:p14="http://schemas.microsoft.com/office/powerpoint/2010/main" val="878332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D89CB-8E67-3396-FCFF-77AC251157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3FFA6-7B04-41DF-5402-F846C700F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519FE-4BF7-B294-85E5-A0AC3B66AEA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Braun, V., &amp; Clarke, V. (2006). Using thematic analysis in psychology. </a:t>
            </a:r>
            <a:r>
              <a:rPr lang="en-US" i="1" dirty="0">
                <a:solidFill>
                  <a:srgbClr val="313138"/>
                </a:solidFill>
                <a:effectLst/>
                <a:latin typeface="Georgia" panose="02040502050405020303" pitchFamily="18" charset="0"/>
              </a:rPr>
              <a:t>Research in 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3</a:t>
            </a:r>
            <a:r>
              <a:rPr lang="en-US" dirty="0">
                <a:solidFill>
                  <a:srgbClr val="313138"/>
                </a:solidFill>
                <a:effectLst/>
                <a:latin typeface="Georgia" panose="02040502050405020303" pitchFamily="18" charset="0"/>
              </a:rPr>
              <a:t>(2), 77–101.</a:t>
            </a:r>
          </a:p>
          <a:p>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/10.1191/1478088706qp063oa</a:t>
            </a:r>
          </a:p>
          <a:p>
            <a:endParaRPr lang="en-US" sz="1200" dirty="0">
              <a:solidFill>
                <a:srgbClr val="2500E7"/>
              </a:solidFill>
              <a:effectLst/>
              <a:latin typeface="Georgia" panose="02040502050405020303" pitchFamily="18" charset="0"/>
            </a:endParaRPr>
          </a:p>
          <a:p>
            <a:r>
              <a:rPr lang="en-US" sz="1200" dirty="0">
                <a:solidFill>
                  <a:srgbClr val="2500E7"/>
                </a:solidFill>
                <a:effectLst/>
                <a:latin typeface="Georgia" panose="02040502050405020303" pitchFamily="18" charset="0"/>
              </a:rPr>
              <a:t>(Iterative: referring </a:t>
            </a:r>
            <a:r>
              <a:rPr lang="en-US" b="0" i="0" u="none" strike="noStrike" dirty="0">
                <a:solidFill>
                  <a:srgbClr val="4007A2"/>
                </a:solidFill>
                <a:effectLst/>
                <a:latin typeface="-apple-system"/>
                <a:hlinkClick r:id="rId4"/>
              </a:rPr>
              <a:t>to a process that involves </a:t>
            </a:r>
            <a:r>
              <a:rPr lang="en-US" b="1" i="0" u="none" strike="noStrike" dirty="0">
                <a:solidFill>
                  <a:srgbClr val="4007A2"/>
                </a:solidFill>
                <a:effectLst/>
                <a:latin typeface="-apple-system"/>
                <a:hlinkClick r:id="rId4"/>
              </a:rPr>
              <a:t>repeating a sequence of operations or procedures</a:t>
            </a:r>
            <a:r>
              <a:rPr lang="en-US" sz="1200" b="1" i="0" u="none" strike="noStrike" dirty="0">
                <a:solidFill>
                  <a:srgbClr val="2500E7"/>
                </a:solidFill>
                <a:effectLst/>
                <a:latin typeface="Georgia" panose="02040502050405020303" pitchFamily="18" charset="0"/>
              </a:rPr>
              <a:t>)</a:t>
            </a:r>
            <a:endParaRPr lang="en-US" sz="1200" dirty="0">
              <a:solidFill>
                <a:srgbClr val="002060"/>
              </a:solidFill>
            </a:endParaRPr>
          </a:p>
        </p:txBody>
      </p:sp>
      <p:sp>
        <p:nvSpPr>
          <p:cNvPr id="4" name="Slide Number Placeholder 3">
            <a:extLst>
              <a:ext uri="{FF2B5EF4-FFF2-40B4-BE49-F238E27FC236}">
                <a16:creationId xmlns:a16="http://schemas.microsoft.com/office/drawing/2014/main" id="{98364C9F-47C8-0938-1694-F3909077C043}"/>
              </a:ext>
            </a:extLst>
          </p:cNvPr>
          <p:cNvSpPr>
            <a:spLocks noGrp="1"/>
          </p:cNvSpPr>
          <p:nvPr>
            <p:ph type="sldNum" sz="quarter" idx="5"/>
          </p:nvPr>
        </p:nvSpPr>
        <p:spPr/>
        <p:txBody>
          <a:bodyPr/>
          <a:lstStyle/>
          <a:p>
            <a:fld id="{05E0E316-1220-9B49-8FCA-9FA32A4C6175}" type="slidenum">
              <a:rPr lang="en-US" smtClean="0"/>
              <a:t>17</a:t>
            </a:fld>
            <a:endParaRPr lang="en-US" dirty="0"/>
          </a:p>
        </p:txBody>
      </p:sp>
    </p:spTree>
    <p:extLst>
      <p:ext uri="{BB962C8B-B14F-4D97-AF65-F5344CB8AC3E}">
        <p14:creationId xmlns:p14="http://schemas.microsoft.com/office/powerpoint/2010/main" val="3749688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E985E-36B7-1971-51B5-A45425B8D4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6D5DA0-4BD1-47BE-06F7-4B70FE6603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EA040-5571-297C-9A2C-0F94821AEC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Braun, V., &amp; Clarke, V. (2006). Using thematic analysis in psychology. </a:t>
            </a:r>
            <a:r>
              <a:rPr lang="en-US" i="1" dirty="0">
                <a:solidFill>
                  <a:srgbClr val="313138"/>
                </a:solidFill>
                <a:effectLst/>
                <a:latin typeface="Georgia" panose="02040502050405020303" pitchFamily="18" charset="0"/>
              </a:rPr>
              <a:t>Research in 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3</a:t>
            </a:r>
            <a:r>
              <a:rPr lang="en-US" dirty="0">
                <a:solidFill>
                  <a:srgbClr val="313138"/>
                </a:solidFill>
                <a:effectLst/>
                <a:latin typeface="Georgia" panose="02040502050405020303" pitchFamily="18" charset="0"/>
              </a:rPr>
              <a:t>(2), 77–101.</a:t>
            </a:r>
          </a:p>
          <a:p>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/10.1191/1478088706qp063oa</a:t>
            </a:r>
          </a:p>
          <a:p>
            <a:endParaRPr lang="en-US" sz="1200" dirty="0">
              <a:solidFill>
                <a:srgbClr val="2500E7"/>
              </a:solidFill>
              <a:effectLst/>
              <a:latin typeface="Georgia" panose="02040502050405020303" pitchFamily="18" charset="0"/>
            </a:endParaRPr>
          </a:p>
          <a:p>
            <a:r>
              <a:rPr lang="en-US" sz="1200" dirty="0">
                <a:solidFill>
                  <a:srgbClr val="2500E7"/>
                </a:solidFill>
                <a:effectLst/>
                <a:latin typeface="Georgia" panose="02040502050405020303" pitchFamily="18" charset="0"/>
              </a:rPr>
              <a:t>(Iterative: referring </a:t>
            </a:r>
            <a:r>
              <a:rPr lang="en-US" b="0" i="0" u="none" strike="noStrike" dirty="0">
                <a:solidFill>
                  <a:srgbClr val="4007A2"/>
                </a:solidFill>
                <a:effectLst/>
                <a:latin typeface="-apple-system"/>
                <a:hlinkClick r:id="rId4"/>
              </a:rPr>
              <a:t>to a process that involves </a:t>
            </a:r>
            <a:r>
              <a:rPr lang="en-US" b="1" i="0" u="none" strike="noStrike" dirty="0">
                <a:solidFill>
                  <a:srgbClr val="4007A2"/>
                </a:solidFill>
                <a:effectLst/>
                <a:latin typeface="-apple-system"/>
                <a:hlinkClick r:id="rId4"/>
              </a:rPr>
              <a:t>repeating a sequence of operations or procedures</a:t>
            </a:r>
            <a:r>
              <a:rPr lang="en-US" sz="1200" b="1" i="0" u="none" strike="noStrike" dirty="0">
                <a:solidFill>
                  <a:srgbClr val="2500E7"/>
                </a:solidFill>
                <a:effectLst/>
                <a:latin typeface="Georgia" panose="02040502050405020303" pitchFamily="18" charset="0"/>
              </a:rPr>
              <a:t>)</a:t>
            </a:r>
            <a:endParaRPr lang="en-US" sz="1200" dirty="0">
              <a:solidFill>
                <a:srgbClr val="002060"/>
              </a:solidFill>
            </a:endParaRPr>
          </a:p>
        </p:txBody>
      </p:sp>
      <p:sp>
        <p:nvSpPr>
          <p:cNvPr id="4" name="Slide Number Placeholder 3">
            <a:extLst>
              <a:ext uri="{FF2B5EF4-FFF2-40B4-BE49-F238E27FC236}">
                <a16:creationId xmlns:a16="http://schemas.microsoft.com/office/drawing/2014/main" id="{7FB46DB2-81C9-0F7B-26E3-8DACD96E476F}"/>
              </a:ext>
            </a:extLst>
          </p:cNvPr>
          <p:cNvSpPr>
            <a:spLocks noGrp="1"/>
          </p:cNvSpPr>
          <p:nvPr>
            <p:ph type="sldNum" sz="quarter" idx="5"/>
          </p:nvPr>
        </p:nvSpPr>
        <p:spPr/>
        <p:txBody>
          <a:bodyPr/>
          <a:lstStyle/>
          <a:p>
            <a:fld id="{05E0E316-1220-9B49-8FCA-9FA32A4C6175}" type="slidenum">
              <a:rPr lang="en-US" smtClean="0"/>
              <a:t>18</a:t>
            </a:fld>
            <a:endParaRPr lang="en-US" dirty="0"/>
          </a:p>
        </p:txBody>
      </p:sp>
    </p:spTree>
    <p:extLst>
      <p:ext uri="{BB962C8B-B14F-4D97-AF65-F5344CB8AC3E}">
        <p14:creationId xmlns:p14="http://schemas.microsoft.com/office/powerpoint/2010/main" val="154557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77399-BF20-AB78-8D2E-2BD5E735E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69174-E065-C6F9-9D81-AA7FD706C7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9612EE-185B-DE9A-9665-B247D07C8B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Braun, V., &amp; Clarke, V. (2006). Using thematic analysis in psychology. </a:t>
            </a:r>
            <a:r>
              <a:rPr lang="en-US" i="1" dirty="0">
                <a:solidFill>
                  <a:srgbClr val="313138"/>
                </a:solidFill>
                <a:effectLst/>
                <a:latin typeface="Georgia" panose="02040502050405020303" pitchFamily="18" charset="0"/>
              </a:rPr>
              <a:t>Research in 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3</a:t>
            </a:r>
            <a:r>
              <a:rPr lang="en-US" dirty="0">
                <a:solidFill>
                  <a:srgbClr val="313138"/>
                </a:solidFill>
                <a:effectLst/>
                <a:latin typeface="Georgia" panose="02040502050405020303" pitchFamily="18" charset="0"/>
              </a:rPr>
              <a:t>(2), 77–101.</a:t>
            </a:r>
          </a:p>
          <a:p>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/10.1191/1478088706qp063oa</a:t>
            </a:r>
          </a:p>
          <a:p>
            <a:endParaRPr lang="en-US" sz="1200" dirty="0">
              <a:solidFill>
                <a:srgbClr val="2500E7"/>
              </a:solidFill>
              <a:effectLst/>
              <a:latin typeface="Georgia" panose="02040502050405020303" pitchFamily="18" charset="0"/>
            </a:endParaRPr>
          </a:p>
          <a:p>
            <a:r>
              <a:rPr lang="en-US" sz="1200" dirty="0">
                <a:solidFill>
                  <a:srgbClr val="2500E7"/>
                </a:solidFill>
                <a:effectLst/>
                <a:latin typeface="Georgia" panose="02040502050405020303" pitchFamily="18" charset="0"/>
              </a:rPr>
              <a:t>(Iterative: referring </a:t>
            </a:r>
            <a:r>
              <a:rPr lang="en-US" b="0" i="0" u="none" strike="noStrike" dirty="0">
                <a:solidFill>
                  <a:srgbClr val="4007A2"/>
                </a:solidFill>
                <a:effectLst/>
                <a:latin typeface="-apple-system"/>
                <a:hlinkClick r:id="rId4"/>
              </a:rPr>
              <a:t>to a process that involves </a:t>
            </a:r>
            <a:r>
              <a:rPr lang="en-US" b="1" i="0" u="none" strike="noStrike" dirty="0">
                <a:solidFill>
                  <a:srgbClr val="4007A2"/>
                </a:solidFill>
                <a:effectLst/>
                <a:latin typeface="-apple-system"/>
                <a:hlinkClick r:id="rId4"/>
              </a:rPr>
              <a:t>repeating a sequence of operations or procedures</a:t>
            </a:r>
            <a:r>
              <a:rPr lang="en-US" sz="1200" b="1" i="0" u="none" strike="noStrike" dirty="0">
                <a:solidFill>
                  <a:srgbClr val="2500E7"/>
                </a:solidFill>
                <a:effectLst/>
                <a:latin typeface="Georgia" panose="02040502050405020303" pitchFamily="18" charset="0"/>
              </a:rPr>
              <a:t>)</a:t>
            </a:r>
            <a:endParaRPr lang="en-US" sz="1200" dirty="0">
              <a:solidFill>
                <a:srgbClr val="002060"/>
              </a:solidFill>
            </a:endParaRPr>
          </a:p>
        </p:txBody>
      </p:sp>
      <p:sp>
        <p:nvSpPr>
          <p:cNvPr id="4" name="Slide Number Placeholder 3">
            <a:extLst>
              <a:ext uri="{FF2B5EF4-FFF2-40B4-BE49-F238E27FC236}">
                <a16:creationId xmlns:a16="http://schemas.microsoft.com/office/drawing/2014/main" id="{22BA418B-E7C7-A968-505F-552EBAAF64A3}"/>
              </a:ext>
            </a:extLst>
          </p:cNvPr>
          <p:cNvSpPr>
            <a:spLocks noGrp="1"/>
          </p:cNvSpPr>
          <p:nvPr>
            <p:ph type="sldNum" sz="quarter" idx="5"/>
          </p:nvPr>
        </p:nvSpPr>
        <p:spPr/>
        <p:txBody>
          <a:bodyPr/>
          <a:lstStyle/>
          <a:p>
            <a:fld id="{05E0E316-1220-9B49-8FCA-9FA32A4C6175}" type="slidenum">
              <a:rPr lang="en-US" smtClean="0"/>
              <a:t>19</a:t>
            </a:fld>
            <a:endParaRPr lang="en-US" dirty="0"/>
          </a:p>
        </p:txBody>
      </p:sp>
    </p:spTree>
    <p:extLst>
      <p:ext uri="{BB962C8B-B14F-4D97-AF65-F5344CB8AC3E}">
        <p14:creationId xmlns:p14="http://schemas.microsoft.com/office/powerpoint/2010/main" val="1885108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A5982-8173-9EF6-5518-B5C6FDE73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1E3D8-338B-6953-2E93-E3AB5880D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5BAA14-FBD6-5393-DFB1-8B3C7FE9C1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Braun, V., &amp; Clarke, V. (2006). Using thematic analysis in psychology. </a:t>
            </a:r>
            <a:r>
              <a:rPr lang="en-US" i="1" dirty="0">
                <a:solidFill>
                  <a:srgbClr val="313138"/>
                </a:solidFill>
                <a:effectLst/>
                <a:latin typeface="Georgia" panose="02040502050405020303" pitchFamily="18" charset="0"/>
              </a:rPr>
              <a:t>Research in 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3</a:t>
            </a:r>
            <a:r>
              <a:rPr lang="en-US" dirty="0">
                <a:solidFill>
                  <a:srgbClr val="313138"/>
                </a:solidFill>
                <a:effectLst/>
                <a:latin typeface="Georgia" panose="02040502050405020303" pitchFamily="18" charset="0"/>
              </a:rPr>
              <a:t>(2), 77–101.</a:t>
            </a:r>
          </a:p>
          <a:p>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/10.1191/1478088706qp063oa</a:t>
            </a:r>
          </a:p>
          <a:p>
            <a:endParaRPr lang="en-US" sz="1200" dirty="0">
              <a:solidFill>
                <a:srgbClr val="2500E7"/>
              </a:solidFill>
              <a:effectLst/>
              <a:latin typeface="Georgia" panose="02040502050405020303" pitchFamily="18" charset="0"/>
            </a:endParaRPr>
          </a:p>
          <a:p>
            <a:r>
              <a:rPr lang="en-US" sz="1200" dirty="0">
                <a:solidFill>
                  <a:srgbClr val="2500E7"/>
                </a:solidFill>
                <a:effectLst/>
                <a:latin typeface="Georgia" panose="02040502050405020303" pitchFamily="18" charset="0"/>
              </a:rPr>
              <a:t>(Iterative: referring </a:t>
            </a:r>
            <a:r>
              <a:rPr lang="en-US" b="0" i="0" u="none" strike="noStrike" dirty="0">
                <a:solidFill>
                  <a:srgbClr val="4007A2"/>
                </a:solidFill>
                <a:effectLst/>
                <a:latin typeface="-apple-system"/>
                <a:hlinkClick r:id="rId4"/>
              </a:rPr>
              <a:t>to a process that involves </a:t>
            </a:r>
            <a:r>
              <a:rPr lang="en-US" b="1" i="0" u="none" strike="noStrike" dirty="0">
                <a:solidFill>
                  <a:srgbClr val="4007A2"/>
                </a:solidFill>
                <a:effectLst/>
                <a:latin typeface="-apple-system"/>
                <a:hlinkClick r:id="rId4"/>
              </a:rPr>
              <a:t>repeating a sequence of operations or procedures</a:t>
            </a:r>
            <a:r>
              <a:rPr lang="en-US" sz="1200" b="1" i="0" u="none" strike="noStrike" dirty="0">
                <a:solidFill>
                  <a:srgbClr val="2500E7"/>
                </a:solidFill>
                <a:effectLst/>
                <a:latin typeface="Georgia" panose="02040502050405020303" pitchFamily="18" charset="0"/>
              </a:rPr>
              <a:t>)</a:t>
            </a:r>
            <a:endParaRPr lang="en-US" sz="1200" dirty="0">
              <a:solidFill>
                <a:srgbClr val="002060"/>
              </a:solidFill>
            </a:endParaRPr>
          </a:p>
        </p:txBody>
      </p:sp>
      <p:sp>
        <p:nvSpPr>
          <p:cNvPr id="4" name="Slide Number Placeholder 3">
            <a:extLst>
              <a:ext uri="{FF2B5EF4-FFF2-40B4-BE49-F238E27FC236}">
                <a16:creationId xmlns:a16="http://schemas.microsoft.com/office/drawing/2014/main" id="{3D3EB346-3E31-0161-535C-2F21EAB5A285}"/>
              </a:ext>
            </a:extLst>
          </p:cNvPr>
          <p:cNvSpPr>
            <a:spLocks noGrp="1"/>
          </p:cNvSpPr>
          <p:nvPr>
            <p:ph type="sldNum" sz="quarter" idx="5"/>
          </p:nvPr>
        </p:nvSpPr>
        <p:spPr/>
        <p:txBody>
          <a:bodyPr/>
          <a:lstStyle/>
          <a:p>
            <a:fld id="{05E0E316-1220-9B49-8FCA-9FA32A4C6175}" type="slidenum">
              <a:rPr lang="en-US" smtClean="0"/>
              <a:t>20</a:t>
            </a:fld>
            <a:endParaRPr lang="en-US" dirty="0"/>
          </a:p>
        </p:txBody>
      </p:sp>
    </p:spTree>
    <p:extLst>
      <p:ext uri="{BB962C8B-B14F-4D97-AF65-F5344CB8AC3E}">
        <p14:creationId xmlns:p14="http://schemas.microsoft.com/office/powerpoint/2010/main" val="12452997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7BA4C-1796-E426-3279-9BF1D178A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6D7A01-0B5D-8A7B-938E-DA92A2C8A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A9C7C-BF38-F91D-05E5-F7D1FA38BCF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Braun, V., &amp; Clarke, V. (2006). Using thematic analysis in psychology. </a:t>
            </a:r>
            <a:r>
              <a:rPr lang="en-US" i="1" dirty="0">
                <a:solidFill>
                  <a:srgbClr val="313138"/>
                </a:solidFill>
                <a:effectLst/>
                <a:latin typeface="Georgia" panose="02040502050405020303" pitchFamily="18" charset="0"/>
              </a:rPr>
              <a:t>Research in 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3</a:t>
            </a:r>
            <a:r>
              <a:rPr lang="en-US" dirty="0">
                <a:solidFill>
                  <a:srgbClr val="313138"/>
                </a:solidFill>
                <a:effectLst/>
                <a:latin typeface="Georgia" panose="02040502050405020303" pitchFamily="18" charset="0"/>
              </a:rPr>
              <a:t>(2), 77–101.</a:t>
            </a:r>
          </a:p>
          <a:p>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/10.1191/1478088706qp063oa</a:t>
            </a:r>
          </a:p>
          <a:p>
            <a:endParaRPr lang="en-US" sz="1200" dirty="0">
              <a:solidFill>
                <a:srgbClr val="2500E7"/>
              </a:solidFill>
              <a:effectLst/>
              <a:latin typeface="Georgia" panose="02040502050405020303" pitchFamily="18" charset="0"/>
            </a:endParaRPr>
          </a:p>
          <a:p>
            <a:r>
              <a:rPr lang="en-US" sz="1200" dirty="0">
                <a:solidFill>
                  <a:srgbClr val="2500E7"/>
                </a:solidFill>
                <a:effectLst/>
                <a:latin typeface="Georgia" panose="02040502050405020303" pitchFamily="18" charset="0"/>
              </a:rPr>
              <a:t>(Iterative: referring </a:t>
            </a:r>
            <a:r>
              <a:rPr lang="en-US" b="0" i="0" u="none" strike="noStrike" dirty="0">
                <a:solidFill>
                  <a:srgbClr val="4007A2"/>
                </a:solidFill>
                <a:effectLst/>
                <a:latin typeface="-apple-system"/>
                <a:hlinkClick r:id="rId4"/>
              </a:rPr>
              <a:t>to a process that involves </a:t>
            </a:r>
            <a:r>
              <a:rPr lang="en-US" b="1" i="0" u="none" strike="noStrike" dirty="0">
                <a:solidFill>
                  <a:srgbClr val="4007A2"/>
                </a:solidFill>
                <a:effectLst/>
                <a:latin typeface="-apple-system"/>
                <a:hlinkClick r:id="rId4"/>
              </a:rPr>
              <a:t>repeating a sequence of operations or procedures</a:t>
            </a:r>
            <a:r>
              <a:rPr lang="en-US" sz="1200" b="1" i="0" u="none" strike="noStrike" dirty="0">
                <a:solidFill>
                  <a:srgbClr val="2500E7"/>
                </a:solidFill>
                <a:effectLst/>
                <a:latin typeface="Georgia" panose="02040502050405020303" pitchFamily="18" charset="0"/>
              </a:rPr>
              <a:t>)</a:t>
            </a:r>
            <a:endParaRPr lang="en-US" sz="1200" dirty="0">
              <a:solidFill>
                <a:srgbClr val="002060"/>
              </a:solidFill>
            </a:endParaRPr>
          </a:p>
        </p:txBody>
      </p:sp>
      <p:sp>
        <p:nvSpPr>
          <p:cNvPr id="4" name="Slide Number Placeholder 3">
            <a:extLst>
              <a:ext uri="{FF2B5EF4-FFF2-40B4-BE49-F238E27FC236}">
                <a16:creationId xmlns:a16="http://schemas.microsoft.com/office/drawing/2014/main" id="{26A7914C-489D-18A5-CEA6-651CA659A4CA}"/>
              </a:ext>
            </a:extLst>
          </p:cNvPr>
          <p:cNvSpPr>
            <a:spLocks noGrp="1"/>
          </p:cNvSpPr>
          <p:nvPr>
            <p:ph type="sldNum" sz="quarter" idx="5"/>
          </p:nvPr>
        </p:nvSpPr>
        <p:spPr/>
        <p:txBody>
          <a:bodyPr/>
          <a:lstStyle/>
          <a:p>
            <a:fld id="{05E0E316-1220-9B49-8FCA-9FA32A4C6175}" type="slidenum">
              <a:rPr lang="en-US" smtClean="0"/>
              <a:t>21</a:t>
            </a:fld>
            <a:endParaRPr lang="en-US" dirty="0"/>
          </a:p>
        </p:txBody>
      </p:sp>
    </p:spTree>
    <p:extLst>
      <p:ext uri="{BB962C8B-B14F-4D97-AF65-F5344CB8AC3E}">
        <p14:creationId xmlns:p14="http://schemas.microsoft.com/office/powerpoint/2010/main" val="1138358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90417-5D13-4E58-8657-7A3E2A3F0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1C78AE-AD21-8FAB-3DB3-BC952804FF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954B89-CDA7-E1AA-5FCB-1BC92F6D5C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a:p>
            <a:endParaRPr lang="en-US" dirty="0"/>
          </a:p>
        </p:txBody>
      </p:sp>
      <p:sp>
        <p:nvSpPr>
          <p:cNvPr id="4" name="Slide Number Placeholder 3">
            <a:extLst>
              <a:ext uri="{FF2B5EF4-FFF2-40B4-BE49-F238E27FC236}">
                <a16:creationId xmlns:a16="http://schemas.microsoft.com/office/drawing/2014/main" id="{5C1C2314-F09B-43B6-8596-2FE3329F9A55}"/>
              </a:ext>
            </a:extLst>
          </p:cNvPr>
          <p:cNvSpPr>
            <a:spLocks noGrp="1"/>
          </p:cNvSpPr>
          <p:nvPr>
            <p:ph type="sldNum" sz="quarter" idx="5"/>
          </p:nvPr>
        </p:nvSpPr>
        <p:spPr/>
        <p:txBody>
          <a:bodyPr/>
          <a:lstStyle/>
          <a:p>
            <a:fld id="{05E0E316-1220-9B49-8FCA-9FA32A4C6175}" type="slidenum">
              <a:rPr lang="en-US" smtClean="0"/>
              <a:t>22</a:t>
            </a:fld>
            <a:endParaRPr lang="en-US" dirty="0"/>
          </a:p>
        </p:txBody>
      </p:sp>
    </p:spTree>
    <p:extLst>
      <p:ext uri="{BB962C8B-B14F-4D97-AF65-F5344CB8AC3E}">
        <p14:creationId xmlns:p14="http://schemas.microsoft.com/office/powerpoint/2010/main" val="302025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888D6-C483-33BB-E4A8-5DFD0A0AD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148EA0-D19D-7E72-BFAF-A3047AF1EE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34680-F271-5AF1-BB70-BDE1929872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a:p>
            <a:endParaRPr lang="en-US" dirty="0"/>
          </a:p>
        </p:txBody>
      </p:sp>
      <p:sp>
        <p:nvSpPr>
          <p:cNvPr id="4" name="Slide Number Placeholder 3">
            <a:extLst>
              <a:ext uri="{FF2B5EF4-FFF2-40B4-BE49-F238E27FC236}">
                <a16:creationId xmlns:a16="http://schemas.microsoft.com/office/drawing/2014/main" id="{68199103-B776-69DB-AED8-4C6D8B42E8C0}"/>
              </a:ext>
            </a:extLst>
          </p:cNvPr>
          <p:cNvSpPr>
            <a:spLocks noGrp="1"/>
          </p:cNvSpPr>
          <p:nvPr>
            <p:ph type="sldNum" sz="quarter" idx="5"/>
          </p:nvPr>
        </p:nvSpPr>
        <p:spPr/>
        <p:txBody>
          <a:bodyPr/>
          <a:lstStyle/>
          <a:p>
            <a:fld id="{05E0E316-1220-9B49-8FCA-9FA32A4C6175}" type="slidenum">
              <a:rPr lang="en-US" smtClean="0"/>
              <a:t>23</a:t>
            </a:fld>
            <a:endParaRPr lang="en-US" dirty="0"/>
          </a:p>
        </p:txBody>
      </p:sp>
    </p:spTree>
    <p:extLst>
      <p:ext uri="{BB962C8B-B14F-4D97-AF65-F5344CB8AC3E}">
        <p14:creationId xmlns:p14="http://schemas.microsoft.com/office/powerpoint/2010/main" val="21127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A55D6-844E-AE4F-9147-6971C0FBA8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F1CD3-E28B-9396-FBC2-65981688C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157B22-475F-A9FE-7034-7373C2F3C6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ED600EE8-76B4-38A6-37F1-3E08A3A8F0D7}"/>
              </a:ext>
            </a:extLst>
          </p:cNvPr>
          <p:cNvSpPr>
            <a:spLocks noGrp="1"/>
          </p:cNvSpPr>
          <p:nvPr>
            <p:ph type="sldNum" sz="quarter" idx="5"/>
          </p:nvPr>
        </p:nvSpPr>
        <p:spPr/>
        <p:txBody>
          <a:bodyPr/>
          <a:lstStyle/>
          <a:p>
            <a:fld id="{05E0E316-1220-9B49-8FCA-9FA32A4C6175}" type="slidenum">
              <a:rPr lang="en-US" smtClean="0"/>
              <a:t>4</a:t>
            </a:fld>
            <a:endParaRPr lang="en-US" dirty="0"/>
          </a:p>
        </p:txBody>
      </p:sp>
    </p:spTree>
    <p:extLst>
      <p:ext uri="{BB962C8B-B14F-4D97-AF65-F5344CB8AC3E}">
        <p14:creationId xmlns:p14="http://schemas.microsoft.com/office/powerpoint/2010/main" val="3895311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32144-C9A4-B0A7-0011-E7D0DC2B81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3D49F4-CC72-82BE-6F83-BAC4E6C19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0A1328-1C87-9E26-FBC5-6D273A52BA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a:p>
            <a:endParaRPr lang="en-US" dirty="0"/>
          </a:p>
        </p:txBody>
      </p:sp>
      <p:sp>
        <p:nvSpPr>
          <p:cNvPr id="4" name="Slide Number Placeholder 3">
            <a:extLst>
              <a:ext uri="{FF2B5EF4-FFF2-40B4-BE49-F238E27FC236}">
                <a16:creationId xmlns:a16="http://schemas.microsoft.com/office/drawing/2014/main" id="{F7838A7E-C1FC-97A5-48A6-A2E915859657}"/>
              </a:ext>
            </a:extLst>
          </p:cNvPr>
          <p:cNvSpPr>
            <a:spLocks noGrp="1"/>
          </p:cNvSpPr>
          <p:nvPr>
            <p:ph type="sldNum" sz="quarter" idx="5"/>
          </p:nvPr>
        </p:nvSpPr>
        <p:spPr/>
        <p:txBody>
          <a:bodyPr/>
          <a:lstStyle/>
          <a:p>
            <a:fld id="{05E0E316-1220-9B49-8FCA-9FA32A4C6175}" type="slidenum">
              <a:rPr lang="en-US" smtClean="0"/>
              <a:t>24</a:t>
            </a:fld>
            <a:endParaRPr lang="en-US" dirty="0"/>
          </a:p>
        </p:txBody>
      </p:sp>
    </p:spTree>
    <p:extLst>
      <p:ext uri="{BB962C8B-B14F-4D97-AF65-F5344CB8AC3E}">
        <p14:creationId xmlns:p14="http://schemas.microsoft.com/office/powerpoint/2010/main" val="3443129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AFF65-DD22-9349-DB4E-7D46CB2E7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76FEA1-3D7E-1FA4-BFBB-1582E37BC4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CA55B-F5ED-AE90-A802-0CE5566B06E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a:p>
            <a:endParaRPr lang="en-US" dirty="0"/>
          </a:p>
        </p:txBody>
      </p:sp>
      <p:sp>
        <p:nvSpPr>
          <p:cNvPr id="4" name="Slide Number Placeholder 3">
            <a:extLst>
              <a:ext uri="{FF2B5EF4-FFF2-40B4-BE49-F238E27FC236}">
                <a16:creationId xmlns:a16="http://schemas.microsoft.com/office/drawing/2014/main" id="{E5290017-60FE-A155-D1F7-6D7CFACBEF98}"/>
              </a:ext>
            </a:extLst>
          </p:cNvPr>
          <p:cNvSpPr>
            <a:spLocks noGrp="1"/>
          </p:cNvSpPr>
          <p:nvPr>
            <p:ph type="sldNum" sz="quarter" idx="5"/>
          </p:nvPr>
        </p:nvSpPr>
        <p:spPr/>
        <p:txBody>
          <a:bodyPr/>
          <a:lstStyle/>
          <a:p>
            <a:fld id="{05E0E316-1220-9B49-8FCA-9FA32A4C6175}" type="slidenum">
              <a:rPr lang="en-US" smtClean="0"/>
              <a:t>25</a:t>
            </a:fld>
            <a:endParaRPr lang="en-US" dirty="0"/>
          </a:p>
        </p:txBody>
      </p:sp>
    </p:spTree>
    <p:extLst>
      <p:ext uri="{BB962C8B-B14F-4D97-AF65-F5344CB8AC3E}">
        <p14:creationId xmlns:p14="http://schemas.microsoft.com/office/powerpoint/2010/main" val="144786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7FBB2-C1A8-428F-D379-68187F154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BD13E-5521-D475-D629-DF4BE5B45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F7108-69A8-D2C5-AB0E-D1F1DA1F763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Inductive: </a:t>
            </a:r>
            <a:r>
              <a:rPr lang="en-US" b="0" i="0" u="none" strike="noStrike" dirty="0">
                <a:solidFill>
                  <a:srgbClr val="252528"/>
                </a:solidFill>
                <a:effectLst/>
                <a:latin typeface="LFT Etica"/>
              </a:rPr>
              <a:t>forming general theories from specific observations. Observing something happen repeatedly and concluding that it will happen again in the same way is an example of </a:t>
            </a:r>
            <a:r>
              <a:rPr lang="en-US" b="0" i="1" u="none" strike="noStrike" dirty="0">
                <a:solidFill>
                  <a:srgbClr val="252528"/>
                </a:solidFill>
                <a:effectLst/>
                <a:latin typeface="LFT Etica"/>
              </a:rPr>
              <a:t>inductive</a:t>
            </a:r>
            <a:r>
              <a:rPr lang="en-US" b="0" i="0" u="none" strike="noStrike" dirty="0">
                <a:solidFill>
                  <a:srgbClr val="252528"/>
                </a:solidFill>
                <a:effectLst/>
                <a:latin typeface="LFT Etica"/>
              </a:rPr>
              <a:t> reasoning. </a:t>
            </a:r>
            <a:r>
              <a:rPr lang="en-US" b="0" i="1" u="none" strike="noStrike" dirty="0" err="1">
                <a:solidFill>
                  <a:srgbClr val="252528"/>
                </a:solidFill>
                <a:effectLst/>
                <a:latin typeface="LFT Etica"/>
              </a:rPr>
              <a:t>Deductive</a:t>
            </a:r>
            <a:r>
              <a:rPr lang="en-US" b="0" i="0" u="none" strike="noStrike" dirty="0" err="1">
                <a:solidFill>
                  <a:srgbClr val="252528"/>
                </a:solidFill>
                <a:effectLst/>
                <a:latin typeface="LFT Etica"/>
              </a:rPr>
              <a:t>reasoning</a:t>
            </a:r>
            <a:r>
              <a:rPr lang="en-US" b="0" i="0" u="none" strike="noStrike" dirty="0">
                <a:solidFill>
                  <a:srgbClr val="252528"/>
                </a:solidFill>
                <a:effectLst/>
                <a:latin typeface="LFT Etica"/>
              </a:rPr>
              <a:t> (also called </a:t>
            </a:r>
            <a:r>
              <a:rPr lang="en-US" b="0" i="1" u="none" strike="noStrike" dirty="0">
                <a:solidFill>
                  <a:srgbClr val="252528"/>
                </a:solidFill>
                <a:effectLst/>
                <a:latin typeface="LFT Etica"/>
              </a:rPr>
              <a:t>deduction</a:t>
            </a:r>
            <a:r>
              <a:rPr lang="en-US" b="0" i="0" u="none" strike="noStrike" dirty="0">
                <a:solidFill>
                  <a:srgbClr val="252528"/>
                </a:solidFill>
                <a:effectLst/>
                <a:latin typeface="LFT Etica"/>
              </a:rPr>
              <a:t>) involves forming specific conclusions from general premises,</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p:txBody>
      </p:sp>
      <p:sp>
        <p:nvSpPr>
          <p:cNvPr id="4" name="Slide Number Placeholder 3">
            <a:extLst>
              <a:ext uri="{FF2B5EF4-FFF2-40B4-BE49-F238E27FC236}">
                <a16:creationId xmlns:a16="http://schemas.microsoft.com/office/drawing/2014/main" id="{3F2156CC-7E33-B6D2-B212-022D72F66816}"/>
              </a:ext>
            </a:extLst>
          </p:cNvPr>
          <p:cNvSpPr>
            <a:spLocks noGrp="1"/>
          </p:cNvSpPr>
          <p:nvPr>
            <p:ph type="sldNum" sz="quarter" idx="5"/>
          </p:nvPr>
        </p:nvSpPr>
        <p:spPr/>
        <p:txBody>
          <a:bodyPr/>
          <a:lstStyle/>
          <a:p>
            <a:fld id="{05E0E316-1220-9B49-8FCA-9FA32A4C6175}" type="slidenum">
              <a:rPr lang="en-US" smtClean="0"/>
              <a:t>26</a:t>
            </a:fld>
            <a:endParaRPr lang="en-US" dirty="0"/>
          </a:p>
        </p:txBody>
      </p:sp>
    </p:spTree>
    <p:extLst>
      <p:ext uri="{BB962C8B-B14F-4D97-AF65-F5344CB8AC3E}">
        <p14:creationId xmlns:p14="http://schemas.microsoft.com/office/powerpoint/2010/main" val="2019005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A7D0C-B549-275F-1427-CA0C291B8D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5E478-98A1-790E-217B-91E9FFCB1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7A0A7F-EE49-302D-6B6A-AA204D5CA8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Inductive: </a:t>
            </a:r>
            <a:r>
              <a:rPr lang="en-US" b="0" i="0" u="none" strike="noStrike" dirty="0">
                <a:solidFill>
                  <a:srgbClr val="252528"/>
                </a:solidFill>
                <a:effectLst/>
                <a:latin typeface="LFT Etica"/>
              </a:rPr>
              <a:t>forming general theories from specific observations. Observing something happen repeatedly and concluding that it will happen again in the same way is an example of </a:t>
            </a:r>
            <a:r>
              <a:rPr lang="en-US" b="0" i="1" u="none" strike="noStrike" dirty="0">
                <a:solidFill>
                  <a:srgbClr val="252528"/>
                </a:solidFill>
                <a:effectLst/>
                <a:latin typeface="LFT Etica"/>
              </a:rPr>
              <a:t>inductive</a:t>
            </a:r>
            <a:r>
              <a:rPr lang="en-US" b="0" i="0" u="none" strike="noStrike" dirty="0">
                <a:solidFill>
                  <a:srgbClr val="252528"/>
                </a:solidFill>
                <a:effectLst/>
                <a:latin typeface="LFT Etica"/>
              </a:rPr>
              <a:t> reasoning. </a:t>
            </a:r>
            <a:r>
              <a:rPr lang="en-US" b="0" i="1" u="none" strike="noStrike" dirty="0" err="1">
                <a:solidFill>
                  <a:srgbClr val="252528"/>
                </a:solidFill>
                <a:effectLst/>
                <a:latin typeface="LFT Etica"/>
              </a:rPr>
              <a:t>Deductive</a:t>
            </a:r>
            <a:r>
              <a:rPr lang="en-US" b="0" i="0" u="none" strike="noStrike" dirty="0" err="1">
                <a:solidFill>
                  <a:srgbClr val="252528"/>
                </a:solidFill>
                <a:effectLst/>
                <a:latin typeface="LFT Etica"/>
              </a:rPr>
              <a:t>reasoning</a:t>
            </a:r>
            <a:r>
              <a:rPr lang="en-US" b="0" i="0" u="none" strike="noStrike" dirty="0">
                <a:solidFill>
                  <a:srgbClr val="252528"/>
                </a:solidFill>
                <a:effectLst/>
                <a:latin typeface="LFT Etica"/>
              </a:rPr>
              <a:t> (also called </a:t>
            </a:r>
            <a:r>
              <a:rPr lang="en-US" b="0" i="1" u="none" strike="noStrike" dirty="0">
                <a:solidFill>
                  <a:srgbClr val="252528"/>
                </a:solidFill>
                <a:effectLst/>
                <a:latin typeface="LFT Etica"/>
              </a:rPr>
              <a:t>deduction</a:t>
            </a:r>
            <a:r>
              <a:rPr lang="en-US" b="0" i="0" u="none" strike="noStrike" dirty="0">
                <a:solidFill>
                  <a:srgbClr val="252528"/>
                </a:solidFill>
                <a:effectLst/>
                <a:latin typeface="LFT Etica"/>
              </a:rPr>
              <a:t>) involves forming specific conclusions from general premises,</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p:txBody>
      </p:sp>
      <p:sp>
        <p:nvSpPr>
          <p:cNvPr id="4" name="Slide Number Placeholder 3">
            <a:extLst>
              <a:ext uri="{FF2B5EF4-FFF2-40B4-BE49-F238E27FC236}">
                <a16:creationId xmlns:a16="http://schemas.microsoft.com/office/drawing/2014/main" id="{3AD64147-DDE6-9460-1BC0-A80D24252E32}"/>
              </a:ext>
            </a:extLst>
          </p:cNvPr>
          <p:cNvSpPr>
            <a:spLocks noGrp="1"/>
          </p:cNvSpPr>
          <p:nvPr>
            <p:ph type="sldNum" sz="quarter" idx="5"/>
          </p:nvPr>
        </p:nvSpPr>
        <p:spPr/>
        <p:txBody>
          <a:bodyPr/>
          <a:lstStyle/>
          <a:p>
            <a:fld id="{05E0E316-1220-9B49-8FCA-9FA32A4C6175}" type="slidenum">
              <a:rPr lang="en-US" smtClean="0"/>
              <a:t>27</a:t>
            </a:fld>
            <a:endParaRPr lang="en-US" dirty="0"/>
          </a:p>
        </p:txBody>
      </p:sp>
    </p:spTree>
    <p:extLst>
      <p:ext uri="{BB962C8B-B14F-4D97-AF65-F5344CB8AC3E}">
        <p14:creationId xmlns:p14="http://schemas.microsoft.com/office/powerpoint/2010/main" val="2905407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97B93-6D9F-707B-A8EC-D08F2508F3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0E335-10C3-F19E-4CD2-58DBB0DDB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BBACC-886F-B220-C5CB-8B59A7A197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EBA51B-DB6C-C0B4-91BC-24CA1797FF7D}"/>
              </a:ext>
            </a:extLst>
          </p:cNvPr>
          <p:cNvSpPr>
            <a:spLocks noGrp="1"/>
          </p:cNvSpPr>
          <p:nvPr>
            <p:ph type="sldNum" sz="quarter" idx="5"/>
          </p:nvPr>
        </p:nvSpPr>
        <p:spPr/>
        <p:txBody>
          <a:bodyPr/>
          <a:lstStyle/>
          <a:p>
            <a:fld id="{05E0E316-1220-9B49-8FCA-9FA32A4C6175}" type="slidenum">
              <a:rPr lang="en-US" smtClean="0"/>
              <a:t>28</a:t>
            </a:fld>
            <a:endParaRPr lang="en-US" dirty="0"/>
          </a:p>
        </p:txBody>
      </p:sp>
    </p:spTree>
    <p:extLst>
      <p:ext uri="{BB962C8B-B14F-4D97-AF65-F5344CB8AC3E}">
        <p14:creationId xmlns:p14="http://schemas.microsoft.com/office/powerpoint/2010/main" val="3111859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5640C-6D71-BBD5-42FE-D357C6EB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045AC7-4BDB-7531-FD94-B0474DE7F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853EE-F814-8CBB-ED5C-1ECD5B016B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385505-4318-4DB9-D2B6-A7C3FD322193}"/>
              </a:ext>
            </a:extLst>
          </p:cNvPr>
          <p:cNvSpPr>
            <a:spLocks noGrp="1"/>
          </p:cNvSpPr>
          <p:nvPr>
            <p:ph type="sldNum" sz="quarter" idx="5"/>
          </p:nvPr>
        </p:nvSpPr>
        <p:spPr/>
        <p:txBody>
          <a:bodyPr/>
          <a:lstStyle/>
          <a:p>
            <a:fld id="{05E0E316-1220-9B49-8FCA-9FA32A4C6175}" type="slidenum">
              <a:rPr lang="en-US" smtClean="0"/>
              <a:t>29</a:t>
            </a:fld>
            <a:endParaRPr lang="en-US" dirty="0"/>
          </a:p>
        </p:txBody>
      </p:sp>
    </p:spTree>
    <p:extLst>
      <p:ext uri="{BB962C8B-B14F-4D97-AF65-F5344CB8AC3E}">
        <p14:creationId xmlns:p14="http://schemas.microsoft.com/office/powerpoint/2010/main" val="9965263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A6B1E-7F4C-9B56-E958-3F36EF12F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9CCC9F-17E1-19D2-D0F1-F31C998E2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9B3C97-D31C-4384-73AC-6204BD319D2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Inductive: </a:t>
            </a:r>
            <a:r>
              <a:rPr lang="en-US" b="0" i="0" u="none" strike="noStrike" dirty="0">
                <a:solidFill>
                  <a:srgbClr val="252528"/>
                </a:solidFill>
                <a:effectLst/>
                <a:latin typeface="LFT Etica"/>
              </a:rPr>
              <a:t>forming general theories from specific observations. Observing something happen repeatedly and concluding that it will happen again in the same way is an example of </a:t>
            </a:r>
            <a:r>
              <a:rPr lang="en-US" b="0" i="1" u="none" strike="noStrike" dirty="0">
                <a:solidFill>
                  <a:srgbClr val="252528"/>
                </a:solidFill>
                <a:effectLst/>
                <a:latin typeface="LFT Etica"/>
              </a:rPr>
              <a:t>inductive</a:t>
            </a:r>
            <a:r>
              <a:rPr lang="en-US" b="0" i="0" u="none" strike="noStrike" dirty="0">
                <a:solidFill>
                  <a:srgbClr val="252528"/>
                </a:solidFill>
                <a:effectLst/>
                <a:latin typeface="LFT Etica"/>
              </a:rPr>
              <a:t> reasoning. </a:t>
            </a:r>
            <a:r>
              <a:rPr lang="en-US" b="0" i="1" u="none" strike="noStrike" dirty="0" err="1">
                <a:solidFill>
                  <a:srgbClr val="252528"/>
                </a:solidFill>
                <a:effectLst/>
                <a:latin typeface="LFT Etica"/>
              </a:rPr>
              <a:t>Deductive</a:t>
            </a:r>
            <a:r>
              <a:rPr lang="en-US" b="0" i="0" u="none" strike="noStrike" dirty="0" err="1">
                <a:solidFill>
                  <a:srgbClr val="252528"/>
                </a:solidFill>
                <a:effectLst/>
                <a:latin typeface="LFT Etica"/>
              </a:rPr>
              <a:t>reasoning</a:t>
            </a:r>
            <a:r>
              <a:rPr lang="en-US" b="0" i="0" u="none" strike="noStrike" dirty="0">
                <a:solidFill>
                  <a:srgbClr val="252528"/>
                </a:solidFill>
                <a:effectLst/>
                <a:latin typeface="LFT Etica"/>
              </a:rPr>
              <a:t> (also called </a:t>
            </a:r>
            <a:r>
              <a:rPr lang="en-US" b="0" i="1" u="none" strike="noStrike" dirty="0">
                <a:solidFill>
                  <a:srgbClr val="252528"/>
                </a:solidFill>
                <a:effectLst/>
                <a:latin typeface="LFT Etica"/>
              </a:rPr>
              <a:t>deduction</a:t>
            </a:r>
            <a:r>
              <a:rPr lang="en-US" b="0" i="0" u="none" strike="noStrike" dirty="0">
                <a:solidFill>
                  <a:srgbClr val="252528"/>
                </a:solidFill>
                <a:effectLst/>
                <a:latin typeface="LFT Etica"/>
              </a:rPr>
              <a:t>) involves forming specific conclusions from general premises,</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Hill, C. B., Knox, S., Thompson, B. J., Williams, E. N., Hess, S. A., &amp; </a:t>
            </a:r>
            <a:r>
              <a:rPr lang="en-US" dirty="0" err="1">
                <a:solidFill>
                  <a:srgbClr val="313138"/>
                </a:solidFill>
                <a:effectLst/>
                <a:latin typeface="Georgia" panose="02040502050405020303" pitchFamily="18" charset="0"/>
              </a:rPr>
              <a:t>Ladany</a:t>
            </a:r>
            <a:r>
              <a:rPr lang="en-US" dirty="0">
                <a:solidFill>
                  <a:srgbClr val="313138"/>
                </a:solidFill>
                <a:effectLst/>
                <a:latin typeface="Georgia" panose="02040502050405020303" pitchFamily="18" charset="0"/>
              </a:rPr>
              <a:t>, N. (2005). Consensual qualitative research: An update. </a:t>
            </a:r>
            <a:r>
              <a:rPr lang="en-US" i="1" dirty="0">
                <a:solidFill>
                  <a:srgbClr val="313138"/>
                </a:solidFill>
                <a:effectLst/>
                <a:latin typeface="Georgia" panose="02040502050405020303" pitchFamily="18" charset="0"/>
              </a:rPr>
              <a:t>Journal of Counseling</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52</a:t>
            </a:r>
            <a:r>
              <a:rPr lang="en-US" dirty="0">
                <a:solidFill>
                  <a:srgbClr val="313138"/>
                </a:solidFill>
                <a:effectLst/>
                <a:latin typeface="Georgia" panose="02040502050405020303" pitchFamily="18" charset="0"/>
              </a:rPr>
              <a:t>(2), 196–205. </a:t>
            </a:r>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/10.1037/0022-0167.52.2.196</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(2012). Introduction to consensual qualitative research. In C. E. Hill (Ed.), </a:t>
            </a:r>
            <a:r>
              <a:rPr lang="en-US" i="1" dirty="0">
                <a:solidFill>
                  <a:srgbClr val="313138"/>
                </a:solidFill>
                <a:effectLst/>
                <a:latin typeface="Georgia" panose="02040502050405020303" pitchFamily="18" charset="0"/>
              </a:rPr>
              <a:t>Consensual qualitative research: A practical resource for investigating social</a:t>
            </a:r>
            <a:r>
              <a:rPr lang="en-US" i="0"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science phenomena</a:t>
            </a:r>
            <a:r>
              <a:rPr lang="en-US" dirty="0">
                <a:solidFill>
                  <a:srgbClr val="313138"/>
                </a:solidFill>
                <a:effectLst/>
                <a:latin typeface="Georgia" panose="02040502050405020303" pitchFamily="18" charset="0"/>
              </a:rPr>
              <a:t> (pp. 3–20, Chapter viii, 330 Pages). Washington, DC: American Psychological Association.</a:t>
            </a:r>
          </a:p>
          <a:p>
            <a:endParaRPr lang="en-US" dirty="0">
              <a:solidFill>
                <a:srgbClr val="313138"/>
              </a:solidFill>
              <a:effectLst/>
              <a:latin typeface="Georgia" panose="02040502050405020303" pitchFamily="18" charset="0"/>
            </a:endParaRPr>
          </a:p>
          <a:p>
            <a:r>
              <a:rPr lang="en-US" dirty="0">
                <a:solidFill>
                  <a:srgbClr val="313138"/>
                </a:solidFill>
                <a:effectLst/>
                <a:latin typeface="Georgia" panose="02040502050405020303" pitchFamily="18" charset="0"/>
              </a:rPr>
              <a:t>Hill, C. E., Thompson, B. J., &amp; Williams, E. N. (1997). A guide to conducting consensual qualitative research. </a:t>
            </a:r>
            <a:r>
              <a:rPr lang="en-US" i="1" dirty="0">
                <a:solidFill>
                  <a:srgbClr val="313138"/>
                </a:solidFill>
                <a:effectLst/>
                <a:latin typeface="Georgia" panose="02040502050405020303" pitchFamily="18" charset="0"/>
              </a:rPr>
              <a:t>Counseling Psychologist</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25</a:t>
            </a:r>
            <a:r>
              <a:rPr lang="en-US" dirty="0">
                <a:solidFill>
                  <a:srgbClr val="313138"/>
                </a:solidFill>
                <a:effectLst/>
                <a:latin typeface="Georgia" panose="02040502050405020303" pitchFamily="18" charset="0"/>
              </a:rPr>
              <a:t>(4), 517–572.</a:t>
            </a:r>
          </a:p>
        </p:txBody>
      </p:sp>
      <p:sp>
        <p:nvSpPr>
          <p:cNvPr id="4" name="Slide Number Placeholder 3">
            <a:extLst>
              <a:ext uri="{FF2B5EF4-FFF2-40B4-BE49-F238E27FC236}">
                <a16:creationId xmlns:a16="http://schemas.microsoft.com/office/drawing/2014/main" id="{98E2CD1F-69B3-59BB-433F-F4E0EB35EFD8}"/>
              </a:ext>
            </a:extLst>
          </p:cNvPr>
          <p:cNvSpPr>
            <a:spLocks noGrp="1"/>
          </p:cNvSpPr>
          <p:nvPr>
            <p:ph type="sldNum" sz="quarter" idx="5"/>
          </p:nvPr>
        </p:nvSpPr>
        <p:spPr/>
        <p:txBody>
          <a:bodyPr/>
          <a:lstStyle/>
          <a:p>
            <a:fld id="{05E0E316-1220-9B49-8FCA-9FA32A4C6175}" type="slidenum">
              <a:rPr lang="en-US" smtClean="0"/>
              <a:t>30</a:t>
            </a:fld>
            <a:endParaRPr lang="en-US" dirty="0"/>
          </a:p>
        </p:txBody>
      </p:sp>
    </p:spTree>
    <p:extLst>
      <p:ext uri="{BB962C8B-B14F-4D97-AF65-F5344CB8AC3E}">
        <p14:creationId xmlns:p14="http://schemas.microsoft.com/office/powerpoint/2010/main" val="2488531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D6743-87F7-1631-C57E-D9BD18E52A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E118DF-EEAB-4FA8-804C-5A147914D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C97C9E-F5AD-FF8A-5F84-D7328A76FB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3CB014CB-2002-6308-A3C8-982E3F614047}"/>
              </a:ext>
            </a:extLst>
          </p:cNvPr>
          <p:cNvSpPr>
            <a:spLocks noGrp="1"/>
          </p:cNvSpPr>
          <p:nvPr>
            <p:ph type="sldNum" sz="quarter" idx="5"/>
          </p:nvPr>
        </p:nvSpPr>
        <p:spPr/>
        <p:txBody>
          <a:bodyPr/>
          <a:lstStyle/>
          <a:p>
            <a:fld id="{05E0E316-1220-9B49-8FCA-9FA32A4C6175}" type="slidenum">
              <a:rPr lang="en-US" smtClean="0"/>
              <a:t>7</a:t>
            </a:fld>
            <a:endParaRPr lang="en-US" dirty="0"/>
          </a:p>
        </p:txBody>
      </p:sp>
    </p:spTree>
    <p:extLst>
      <p:ext uri="{BB962C8B-B14F-4D97-AF65-F5344CB8AC3E}">
        <p14:creationId xmlns:p14="http://schemas.microsoft.com/office/powerpoint/2010/main" val="3864981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71EC2-0221-EC82-6383-EAD96CFEB4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B02A4-3038-CA54-6726-FB91641A1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6C588-5A3D-8FC9-8FE3-A4BABC41F3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r>
              <a:rPr lang="en-US" dirty="0">
                <a:solidFill>
                  <a:srgbClr val="313138"/>
                </a:solidFill>
                <a:effectLst/>
                <a:latin typeface="Georgia" panose="02040502050405020303" pitchFamily="18" charset="0"/>
              </a:rPr>
              <a:t>Braun, V., &amp; Clarke, V. (2006). Using thematic analysis in psychology. </a:t>
            </a:r>
            <a:r>
              <a:rPr lang="en-US" i="1" dirty="0">
                <a:solidFill>
                  <a:srgbClr val="313138"/>
                </a:solidFill>
                <a:effectLst/>
                <a:latin typeface="Georgia" panose="02040502050405020303" pitchFamily="18" charset="0"/>
              </a:rPr>
              <a:t>Research in 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3</a:t>
            </a:r>
            <a:r>
              <a:rPr lang="en-US" dirty="0">
                <a:solidFill>
                  <a:srgbClr val="313138"/>
                </a:solidFill>
                <a:effectLst/>
                <a:latin typeface="Georgia" panose="02040502050405020303" pitchFamily="18" charset="0"/>
              </a:rPr>
              <a:t>(2), 77–101.</a:t>
            </a:r>
          </a:p>
          <a:p>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/10.1191/1478088706qp063oa</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759A6185-7813-646F-00EB-175CE830396E}"/>
              </a:ext>
            </a:extLst>
          </p:cNvPr>
          <p:cNvSpPr>
            <a:spLocks noGrp="1"/>
          </p:cNvSpPr>
          <p:nvPr>
            <p:ph type="sldNum" sz="quarter" idx="5"/>
          </p:nvPr>
        </p:nvSpPr>
        <p:spPr/>
        <p:txBody>
          <a:bodyPr/>
          <a:lstStyle/>
          <a:p>
            <a:fld id="{05E0E316-1220-9B49-8FCA-9FA32A4C6175}" type="slidenum">
              <a:rPr lang="en-US" smtClean="0"/>
              <a:t>8</a:t>
            </a:fld>
            <a:endParaRPr lang="en-US" dirty="0"/>
          </a:p>
        </p:txBody>
      </p:sp>
    </p:spTree>
    <p:extLst>
      <p:ext uri="{BB962C8B-B14F-4D97-AF65-F5344CB8AC3E}">
        <p14:creationId xmlns:p14="http://schemas.microsoft.com/office/powerpoint/2010/main" val="2506101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9995F-610A-C4C8-4026-462B6F4A2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3638C-7DEF-8969-74E7-766E60B510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18CA18-76C5-9B08-4BDC-0BAB1903791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r>
              <a:rPr lang="en-US" dirty="0">
                <a:solidFill>
                  <a:srgbClr val="313138"/>
                </a:solidFill>
                <a:effectLst/>
                <a:latin typeface="Georgia" panose="02040502050405020303" pitchFamily="18" charset="0"/>
              </a:rPr>
              <a:t>Braun, V., &amp; Clarke, V. (2006). Using thematic analysis in psychology. </a:t>
            </a:r>
            <a:r>
              <a:rPr lang="en-US" i="1" dirty="0">
                <a:solidFill>
                  <a:srgbClr val="313138"/>
                </a:solidFill>
                <a:effectLst/>
                <a:latin typeface="Georgia" panose="02040502050405020303" pitchFamily="18" charset="0"/>
              </a:rPr>
              <a:t>Research in 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3</a:t>
            </a:r>
            <a:r>
              <a:rPr lang="en-US" dirty="0">
                <a:solidFill>
                  <a:srgbClr val="313138"/>
                </a:solidFill>
                <a:effectLst/>
                <a:latin typeface="Georgia" panose="02040502050405020303" pitchFamily="18" charset="0"/>
              </a:rPr>
              <a:t>(2), 77–101.</a:t>
            </a:r>
          </a:p>
          <a:p>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/10.1191/1478088706qp063oa</a:t>
            </a:r>
            <a:endParaRPr lang="en-US" sz="1200" dirty="0">
              <a:solidFill>
                <a:srgbClr val="002060"/>
              </a:solidFill>
            </a:endParaRPr>
          </a:p>
          <a:p>
            <a:endParaRPr lang="en-US" dirty="0"/>
          </a:p>
        </p:txBody>
      </p:sp>
      <p:sp>
        <p:nvSpPr>
          <p:cNvPr id="4" name="Slide Number Placeholder 3">
            <a:extLst>
              <a:ext uri="{FF2B5EF4-FFF2-40B4-BE49-F238E27FC236}">
                <a16:creationId xmlns:a16="http://schemas.microsoft.com/office/drawing/2014/main" id="{20A5C06D-E576-27F5-F176-C2C069A7BBF0}"/>
              </a:ext>
            </a:extLst>
          </p:cNvPr>
          <p:cNvSpPr>
            <a:spLocks noGrp="1"/>
          </p:cNvSpPr>
          <p:nvPr>
            <p:ph type="sldNum" sz="quarter" idx="5"/>
          </p:nvPr>
        </p:nvSpPr>
        <p:spPr/>
        <p:txBody>
          <a:bodyPr/>
          <a:lstStyle/>
          <a:p>
            <a:fld id="{05E0E316-1220-9B49-8FCA-9FA32A4C6175}" type="slidenum">
              <a:rPr lang="en-US" smtClean="0"/>
              <a:t>9</a:t>
            </a:fld>
            <a:endParaRPr lang="en-US" dirty="0"/>
          </a:p>
        </p:txBody>
      </p:sp>
    </p:spTree>
    <p:extLst>
      <p:ext uri="{BB962C8B-B14F-4D97-AF65-F5344CB8AC3E}">
        <p14:creationId xmlns:p14="http://schemas.microsoft.com/office/powerpoint/2010/main" val="1028091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369DE-9B3E-4C06-B14F-70FF61FB44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FB946-050A-8F01-82D4-84A6DEE58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F3085-F5CB-3CE3-11DE-DD60DF2B4FE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Braun, V., &amp; Clarke, V. (2006). Using thematic analysis in psychology. </a:t>
            </a:r>
            <a:r>
              <a:rPr lang="en-US" i="1" dirty="0">
                <a:solidFill>
                  <a:srgbClr val="313138"/>
                </a:solidFill>
                <a:effectLst/>
                <a:latin typeface="Georgia" panose="02040502050405020303" pitchFamily="18" charset="0"/>
              </a:rPr>
              <a:t>Research in 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3</a:t>
            </a:r>
            <a:r>
              <a:rPr lang="en-US" dirty="0">
                <a:solidFill>
                  <a:srgbClr val="313138"/>
                </a:solidFill>
                <a:effectLst/>
                <a:latin typeface="Georgia" panose="02040502050405020303" pitchFamily="18" charset="0"/>
              </a:rPr>
              <a:t>(2), 77–101.</a:t>
            </a:r>
          </a:p>
          <a:p>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/10.1191/1478088706qp063oa</a:t>
            </a:r>
          </a:p>
          <a:p>
            <a:endParaRPr lang="en-US" sz="1200" dirty="0">
              <a:solidFill>
                <a:srgbClr val="2500E7"/>
              </a:solidFill>
              <a:effectLst/>
              <a:latin typeface="Georgia" panose="02040502050405020303" pitchFamily="18" charset="0"/>
            </a:endParaRPr>
          </a:p>
          <a:p>
            <a:r>
              <a:rPr lang="en-US" sz="1200" dirty="0">
                <a:solidFill>
                  <a:srgbClr val="2500E7"/>
                </a:solidFill>
                <a:effectLst/>
                <a:latin typeface="Georgia" panose="02040502050405020303" pitchFamily="18" charset="0"/>
              </a:rPr>
              <a:t>(Iterative: referring </a:t>
            </a:r>
            <a:r>
              <a:rPr lang="en-US" b="0" i="0" u="none" strike="noStrike" dirty="0">
                <a:solidFill>
                  <a:srgbClr val="4007A2"/>
                </a:solidFill>
                <a:effectLst/>
                <a:latin typeface="-apple-system"/>
                <a:hlinkClick r:id="rId4"/>
              </a:rPr>
              <a:t>to a process that involves </a:t>
            </a:r>
            <a:r>
              <a:rPr lang="en-US" b="1" i="0" u="none" strike="noStrike" dirty="0">
                <a:solidFill>
                  <a:srgbClr val="4007A2"/>
                </a:solidFill>
                <a:effectLst/>
                <a:latin typeface="-apple-system"/>
                <a:hlinkClick r:id="rId4"/>
              </a:rPr>
              <a:t>repeating a sequence of operations or procedures</a:t>
            </a:r>
            <a:r>
              <a:rPr lang="en-US" sz="1200" b="1" i="0" u="none" strike="noStrike" dirty="0">
                <a:solidFill>
                  <a:srgbClr val="2500E7"/>
                </a:solidFill>
                <a:effectLst/>
                <a:latin typeface="Georgia" panose="02040502050405020303" pitchFamily="18" charset="0"/>
              </a:rPr>
              <a:t>)</a:t>
            </a:r>
            <a:endParaRPr lang="en-US" sz="1200" dirty="0">
              <a:solidFill>
                <a:srgbClr val="002060"/>
              </a:solidFill>
            </a:endParaRPr>
          </a:p>
        </p:txBody>
      </p:sp>
      <p:sp>
        <p:nvSpPr>
          <p:cNvPr id="4" name="Slide Number Placeholder 3">
            <a:extLst>
              <a:ext uri="{FF2B5EF4-FFF2-40B4-BE49-F238E27FC236}">
                <a16:creationId xmlns:a16="http://schemas.microsoft.com/office/drawing/2014/main" id="{44CADA01-C6FC-E40E-65F2-FABA2399D1DD}"/>
              </a:ext>
            </a:extLst>
          </p:cNvPr>
          <p:cNvSpPr>
            <a:spLocks noGrp="1"/>
          </p:cNvSpPr>
          <p:nvPr>
            <p:ph type="sldNum" sz="quarter" idx="5"/>
          </p:nvPr>
        </p:nvSpPr>
        <p:spPr/>
        <p:txBody>
          <a:bodyPr/>
          <a:lstStyle/>
          <a:p>
            <a:fld id="{05E0E316-1220-9B49-8FCA-9FA32A4C6175}" type="slidenum">
              <a:rPr lang="en-US" smtClean="0"/>
              <a:t>10</a:t>
            </a:fld>
            <a:endParaRPr lang="en-US" dirty="0"/>
          </a:p>
        </p:txBody>
      </p:sp>
    </p:spTree>
    <p:extLst>
      <p:ext uri="{BB962C8B-B14F-4D97-AF65-F5344CB8AC3E}">
        <p14:creationId xmlns:p14="http://schemas.microsoft.com/office/powerpoint/2010/main" val="193347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EF44E-FBBA-81B6-DE10-511CDEC4D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780C4B-B40D-2B84-584B-D7125C87EF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7EAA3F-E549-52A7-CDC6-5FC71A3963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Braun, V., &amp; Clarke, V. (2006). Using thematic analysis in psychology. </a:t>
            </a:r>
            <a:r>
              <a:rPr lang="en-US" i="1" dirty="0">
                <a:solidFill>
                  <a:srgbClr val="313138"/>
                </a:solidFill>
                <a:effectLst/>
                <a:latin typeface="Georgia" panose="02040502050405020303" pitchFamily="18" charset="0"/>
              </a:rPr>
              <a:t>Research in 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3</a:t>
            </a:r>
            <a:r>
              <a:rPr lang="en-US" dirty="0">
                <a:solidFill>
                  <a:srgbClr val="313138"/>
                </a:solidFill>
                <a:effectLst/>
                <a:latin typeface="Georgia" panose="02040502050405020303" pitchFamily="18" charset="0"/>
              </a:rPr>
              <a:t>(2), 77–101.</a:t>
            </a:r>
          </a:p>
          <a:p>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/10.1191/1478088706qp063oa</a:t>
            </a:r>
          </a:p>
          <a:p>
            <a:endParaRPr lang="en-US" sz="1200" dirty="0">
              <a:solidFill>
                <a:srgbClr val="2500E7"/>
              </a:solidFill>
              <a:effectLst/>
              <a:latin typeface="Georgia" panose="02040502050405020303" pitchFamily="18" charset="0"/>
            </a:endParaRPr>
          </a:p>
          <a:p>
            <a:r>
              <a:rPr lang="en-US" sz="1200" dirty="0">
                <a:solidFill>
                  <a:srgbClr val="2500E7"/>
                </a:solidFill>
                <a:effectLst/>
                <a:latin typeface="Georgia" panose="02040502050405020303" pitchFamily="18" charset="0"/>
              </a:rPr>
              <a:t>(Iterative: referring </a:t>
            </a:r>
            <a:r>
              <a:rPr lang="en-US" b="0" i="0" u="none" strike="noStrike" dirty="0">
                <a:solidFill>
                  <a:srgbClr val="4007A2"/>
                </a:solidFill>
                <a:effectLst/>
                <a:latin typeface="-apple-system"/>
                <a:hlinkClick r:id="rId4"/>
              </a:rPr>
              <a:t>to a process that involves </a:t>
            </a:r>
            <a:r>
              <a:rPr lang="en-US" b="1" i="0" u="none" strike="noStrike" dirty="0">
                <a:solidFill>
                  <a:srgbClr val="4007A2"/>
                </a:solidFill>
                <a:effectLst/>
                <a:latin typeface="-apple-system"/>
                <a:hlinkClick r:id="rId4"/>
              </a:rPr>
              <a:t>repeating a sequence of operations or procedures</a:t>
            </a:r>
            <a:r>
              <a:rPr lang="en-US" sz="1200" b="1" i="0" u="none" strike="noStrike" dirty="0">
                <a:solidFill>
                  <a:srgbClr val="2500E7"/>
                </a:solidFill>
                <a:effectLst/>
                <a:latin typeface="Georgia" panose="02040502050405020303" pitchFamily="18" charset="0"/>
              </a:rPr>
              <a:t>)</a:t>
            </a:r>
            <a:endParaRPr lang="en-US" sz="1200" dirty="0">
              <a:solidFill>
                <a:srgbClr val="002060"/>
              </a:solidFill>
            </a:endParaRPr>
          </a:p>
        </p:txBody>
      </p:sp>
      <p:sp>
        <p:nvSpPr>
          <p:cNvPr id="4" name="Slide Number Placeholder 3">
            <a:extLst>
              <a:ext uri="{FF2B5EF4-FFF2-40B4-BE49-F238E27FC236}">
                <a16:creationId xmlns:a16="http://schemas.microsoft.com/office/drawing/2014/main" id="{FB685671-34B3-005A-EFE7-0F1B222EF573}"/>
              </a:ext>
            </a:extLst>
          </p:cNvPr>
          <p:cNvSpPr>
            <a:spLocks noGrp="1"/>
          </p:cNvSpPr>
          <p:nvPr>
            <p:ph type="sldNum" sz="quarter" idx="5"/>
          </p:nvPr>
        </p:nvSpPr>
        <p:spPr/>
        <p:txBody>
          <a:bodyPr/>
          <a:lstStyle/>
          <a:p>
            <a:fld id="{05E0E316-1220-9B49-8FCA-9FA32A4C6175}" type="slidenum">
              <a:rPr lang="en-US" smtClean="0"/>
              <a:t>11</a:t>
            </a:fld>
            <a:endParaRPr lang="en-US" dirty="0"/>
          </a:p>
        </p:txBody>
      </p:sp>
    </p:spTree>
    <p:extLst>
      <p:ext uri="{BB962C8B-B14F-4D97-AF65-F5344CB8AC3E}">
        <p14:creationId xmlns:p14="http://schemas.microsoft.com/office/powerpoint/2010/main" val="926407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68D6A-5477-8BC6-0658-0370CDADEF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16B73-ED13-EBF1-845A-96EF0B4098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FFC29-E5DB-4F12-7DC7-209F6FDC2D1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Braun, V., &amp; Clarke, V. (2006). Using thematic analysis in psychology. </a:t>
            </a:r>
            <a:r>
              <a:rPr lang="en-US" i="1" dirty="0">
                <a:solidFill>
                  <a:srgbClr val="313138"/>
                </a:solidFill>
                <a:effectLst/>
                <a:latin typeface="Georgia" panose="02040502050405020303" pitchFamily="18" charset="0"/>
              </a:rPr>
              <a:t>Research in 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3</a:t>
            </a:r>
            <a:r>
              <a:rPr lang="en-US" dirty="0">
                <a:solidFill>
                  <a:srgbClr val="313138"/>
                </a:solidFill>
                <a:effectLst/>
                <a:latin typeface="Georgia" panose="02040502050405020303" pitchFamily="18" charset="0"/>
              </a:rPr>
              <a:t>(2), 77–101.</a:t>
            </a:r>
          </a:p>
          <a:p>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/10.1191/1478088706qp063oa</a:t>
            </a:r>
          </a:p>
          <a:p>
            <a:endParaRPr lang="en-US" sz="1200" dirty="0">
              <a:solidFill>
                <a:srgbClr val="2500E7"/>
              </a:solidFill>
              <a:effectLst/>
              <a:latin typeface="Georgia" panose="02040502050405020303" pitchFamily="18" charset="0"/>
            </a:endParaRPr>
          </a:p>
          <a:p>
            <a:r>
              <a:rPr lang="en-US" sz="1200" dirty="0">
                <a:solidFill>
                  <a:srgbClr val="2500E7"/>
                </a:solidFill>
                <a:effectLst/>
                <a:latin typeface="Georgia" panose="02040502050405020303" pitchFamily="18" charset="0"/>
              </a:rPr>
              <a:t>(Iterative: referring </a:t>
            </a:r>
            <a:r>
              <a:rPr lang="en-US" b="0" i="0" u="none" strike="noStrike" dirty="0">
                <a:solidFill>
                  <a:srgbClr val="4007A2"/>
                </a:solidFill>
                <a:effectLst/>
                <a:latin typeface="-apple-system"/>
                <a:hlinkClick r:id="rId4"/>
              </a:rPr>
              <a:t>to a process that involves </a:t>
            </a:r>
            <a:r>
              <a:rPr lang="en-US" b="1" i="0" u="none" strike="noStrike" dirty="0">
                <a:solidFill>
                  <a:srgbClr val="4007A2"/>
                </a:solidFill>
                <a:effectLst/>
                <a:latin typeface="-apple-system"/>
                <a:hlinkClick r:id="rId4"/>
              </a:rPr>
              <a:t>repeating a sequence of operations or procedures</a:t>
            </a:r>
            <a:r>
              <a:rPr lang="en-US" sz="1200" b="1" i="0" u="none" strike="noStrike" dirty="0">
                <a:solidFill>
                  <a:srgbClr val="2500E7"/>
                </a:solidFill>
                <a:effectLst/>
                <a:latin typeface="Georgia" panose="02040502050405020303" pitchFamily="18" charset="0"/>
              </a:rPr>
              <a:t>)</a:t>
            </a:r>
            <a:endParaRPr lang="en-US" sz="1200" dirty="0">
              <a:solidFill>
                <a:srgbClr val="002060"/>
              </a:solidFill>
            </a:endParaRPr>
          </a:p>
        </p:txBody>
      </p:sp>
      <p:sp>
        <p:nvSpPr>
          <p:cNvPr id="4" name="Slide Number Placeholder 3">
            <a:extLst>
              <a:ext uri="{FF2B5EF4-FFF2-40B4-BE49-F238E27FC236}">
                <a16:creationId xmlns:a16="http://schemas.microsoft.com/office/drawing/2014/main" id="{9D1D3DE8-FFE7-3831-2417-5BE7AACEE545}"/>
              </a:ext>
            </a:extLst>
          </p:cNvPr>
          <p:cNvSpPr>
            <a:spLocks noGrp="1"/>
          </p:cNvSpPr>
          <p:nvPr>
            <p:ph type="sldNum" sz="quarter" idx="5"/>
          </p:nvPr>
        </p:nvSpPr>
        <p:spPr/>
        <p:txBody>
          <a:bodyPr/>
          <a:lstStyle/>
          <a:p>
            <a:fld id="{05E0E316-1220-9B49-8FCA-9FA32A4C6175}" type="slidenum">
              <a:rPr lang="en-US" smtClean="0"/>
              <a:t>12</a:t>
            </a:fld>
            <a:endParaRPr lang="en-US" dirty="0"/>
          </a:p>
        </p:txBody>
      </p:sp>
    </p:spTree>
    <p:extLst>
      <p:ext uri="{BB962C8B-B14F-4D97-AF65-F5344CB8AC3E}">
        <p14:creationId xmlns:p14="http://schemas.microsoft.com/office/powerpoint/2010/main" val="110790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F7896-5EC0-C3B3-9A4F-99BE658AD7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63DAAC-63ED-505A-A5E1-77D2CCEF1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C07915-780C-F201-292F-1C94EF582F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dirty="0">
                <a:solidFill>
                  <a:srgbClr val="002060"/>
                </a:solidFill>
                <a:hlinkClick r:id="rId3"/>
              </a:rPr>
              <a:t>https://www.taylorfrancis.com/books/mono/10.4324/9781315108933/practical-approaches-applied-research-program-evaluation-helping-professionals-casey-barrio-minton-stephen-lenz</a:t>
            </a:r>
            <a:endParaRPr lang="en-US" sz="1200" dirty="0">
              <a:solidFill>
                <a:srgbClr val="002060"/>
              </a:solidFill>
            </a:endParaRPr>
          </a:p>
          <a:p>
            <a:endParaRPr lang="en-US" dirty="0"/>
          </a:p>
          <a:p>
            <a:r>
              <a:rPr lang="en-US" dirty="0">
                <a:solidFill>
                  <a:srgbClr val="313138"/>
                </a:solidFill>
                <a:effectLst/>
                <a:latin typeface="Georgia" panose="02040502050405020303" pitchFamily="18" charset="0"/>
              </a:rPr>
              <a:t>Braun, V., &amp; Clarke, V. (2006). Using thematic analysis in psychology. </a:t>
            </a:r>
            <a:r>
              <a:rPr lang="en-US" i="1" dirty="0">
                <a:solidFill>
                  <a:srgbClr val="313138"/>
                </a:solidFill>
                <a:effectLst/>
                <a:latin typeface="Georgia" panose="02040502050405020303" pitchFamily="18" charset="0"/>
              </a:rPr>
              <a:t>Research in Psychology</a:t>
            </a:r>
            <a:r>
              <a:rPr lang="en-US" dirty="0">
                <a:solidFill>
                  <a:srgbClr val="313138"/>
                </a:solidFill>
                <a:effectLst/>
                <a:latin typeface="Georgia" panose="02040502050405020303" pitchFamily="18" charset="0"/>
              </a:rPr>
              <a:t>, </a:t>
            </a:r>
            <a:r>
              <a:rPr lang="en-US" i="1" dirty="0">
                <a:solidFill>
                  <a:srgbClr val="313138"/>
                </a:solidFill>
                <a:effectLst/>
                <a:latin typeface="Georgia" panose="02040502050405020303" pitchFamily="18" charset="0"/>
              </a:rPr>
              <a:t>3</a:t>
            </a:r>
            <a:r>
              <a:rPr lang="en-US" dirty="0">
                <a:solidFill>
                  <a:srgbClr val="313138"/>
                </a:solidFill>
                <a:effectLst/>
                <a:latin typeface="Georgia" panose="02040502050405020303" pitchFamily="18" charset="0"/>
              </a:rPr>
              <a:t>(2), 77–101.</a:t>
            </a:r>
          </a:p>
          <a:p>
            <a:r>
              <a:rPr lang="en-US" dirty="0">
                <a:solidFill>
                  <a:srgbClr val="2500E7"/>
                </a:solidFill>
                <a:effectLst/>
                <a:latin typeface="Georgia" panose="02040502050405020303" pitchFamily="18" charset="0"/>
              </a:rPr>
              <a:t>https://</a:t>
            </a:r>
            <a:r>
              <a:rPr lang="en-US" dirty="0" err="1">
                <a:solidFill>
                  <a:srgbClr val="2500E7"/>
                </a:solidFill>
                <a:effectLst/>
                <a:latin typeface="Georgia" panose="02040502050405020303" pitchFamily="18" charset="0"/>
              </a:rPr>
              <a:t>doi.org</a:t>
            </a:r>
            <a:r>
              <a:rPr lang="en-US" dirty="0">
                <a:solidFill>
                  <a:srgbClr val="2500E7"/>
                </a:solidFill>
                <a:effectLst/>
                <a:latin typeface="Georgia" panose="02040502050405020303" pitchFamily="18" charset="0"/>
              </a:rPr>
              <a:t>/10.1191/1478088706qp063oa</a:t>
            </a:r>
          </a:p>
          <a:p>
            <a:endParaRPr lang="en-US" sz="1200" dirty="0">
              <a:solidFill>
                <a:srgbClr val="2500E7"/>
              </a:solidFill>
              <a:effectLst/>
              <a:latin typeface="Georgia" panose="02040502050405020303" pitchFamily="18" charset="0"/>
            </a:endParaRPr>
          </a:p>
          <a:p>
            <a:r>
              <a:rPr lang="en-US" sz="1200" dirty="0">
                <a:solidFill>
                  <a:srgbClr val="2500E7"/>
                </a:solidFill>
                <a:effectLst/>
                <a:latin typeface="Georgia" panose="02040502050405020303" pitchFamily="18" charset="0"/>
              </a:rPr>
              <a:t>(Iterative: referring </a:t>
            </a:r>
            <a:r>
              <a:rPr lang="en-US" b="0" i="0" u="none" strike="noStrike" dirty="0">
                <a:solidFill>
                  <a:srgbClr val="4007A2"/>
                </a:solidFill>
                <a:effectLst/>
                <a:latin typeface="-apple-system"/>
                <a:hlinkClick r:id="rId4"/>
              </a:rPr>
              <a:t>to a process that involves </a:t>
            </a:r>
            <a:r>
              <a:rPr lang="en-US" b="1" i="0" u="none" strike="noStrike" dirty="0">
                <a:solidFill>
                  <a:srgbClr val="4007A2"/>
                </a:solidFill>
                <a:effectLst/>
                <a:latin typeface="-apple-system"/>
                <a:hlinkClick r:id="rId4"/>
              </a:rPr>
              <a:t>repeating a sequence of operations or procedures</a:t>
            </a:r>
            <a:r>
              <a:rPr lang="en-US" sz="1200" b="1" i="0" u="none" strike="noStrike" dirty="0">
                <a:solidFill>
                  <a:srgbClr val="2500E7"/>
                </a:solidFill>
                <a:effectLst/>
                <a:latin typeface="Georgia" panose="02040502050405020303" pitchFamily="18" charset="0"/>
              </a:rPr>
              <a:t>)</a:t>
            </a:r>
            <a:endParaRPr lang="en-US" sz="1200" dirty="0">
              <a:solidFill>
                <a:srgbClr val="002060"/>
              </a:solidFill>
            </a:endParaRPr>
          </a:p>
        </p:txBody>
      </p:sp>
      <p:sp>
        <p:nvSpPr>
          <p:cNvPr id="4" name="Slide Number Placeholder 3">
            <a:extLst>
              <a:ext uri="{FF2B5EF4-FFF2-40B4-BE49-F238E27FC236}">
                <a16:creationId xmlns:a16="http://schemas.microsoft.com/office/drawing/2014/main" id="{5B7F313C-863D-35B2-0243-BF23954AE03C}"/>
              </a:ext>
            </a:extLst>
          </p:cNvPr>
          <p:cNvSpPr>
            <a:spLocks noGrp="1"/>
          </p:cNvSpPr>
          <p:nvPr>
            <p:ph type="sldNum" sz="quarter" idx="5"/>
          </p:nvPr>
        </p:nvSpPr>
        <p:spPr/>
        <p:txBody>
          <a:bodyPr/>
          <a:lstStyle/>
          <a:p>
            <a:fld id="{05E0E316-1220-9B49-8FCA-9FA32A4C6175}" type="slidenum">
              <a:rPr lang="en-US" smtClean="0"/>
              <a:t>13</a:t>
            </a:fld>
            <a:endParaRPr lang="en-US" dirty="0"/>
          </a:p>
        </p:txBody>
      </p:sp>
    </p:spTree>
    <p:extLst>
      <p:ext uri="{BB962C8B-B14F-4D97-AF65-F5344CB8AC3E}">
        <p14:creationId xmlns:p14="http://schemas.microsoft.com/office/powerpoint/2010/main" val="3470996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A0C0-5E55-E54C-ABF4-C489FAE1E4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356FA8-9063-114B-BFB1-1A439918DE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0BCF76-8201-714D-9E78-06516F331EE1}"/>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B72D04EC-C7AA-7B4F-859A-7F09D9F839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20DD0E-5A92-8B47-91FC-1ACCF9D14776}"/>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23196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352B0-0D0A-0C46-8EC0-1B7461D49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205EB2-F9D8-DA4E-95C6-DDE9F8BA29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9BE2B-30BB-8F41-9E4B-536E08FF8DC6}"/>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5BB917F5-8E1F-EC43-B5CE-CDDDD0C81F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642243-094C-3F4A-BB82-820FC23D946F}"/>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22171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326FD1-605E-8B4E-80E0-3D4832F11B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E0ED63-6151-8545-A930-F0ABA9D56D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DF2EC8-8D64-7641-BC31-476610A573F1}"/>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BE859495-E577-8345-9EF0-690F6B327A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640FCC3-99D0-9A44-9820-62D8AAFE5708}"/>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3481971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09600" y="3926541"/>
            <a:ext cx="10972800" cy="1663044"/>
          </a:xfrm>
          <a:prstGeom prst="rect">
            <a:avLst/>
          </a:prstGeo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09600" y="5735636"/>
            <a:ext cx="10972800" cy="474663"/>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1741166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610518"/>
            <a:ext cx="6970824"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4" y="2222065"/>
            <a:ext cx="6970825"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Text Placeholder 2">
            <a:extLst>
              <a:ext uri="{FF2B5EF4-FFF2-40B4-BE49-F238E27FC236}">
                <a16:creationId xmlns:a16="http://schemas.microsoft.com/office/drawing/2014/main" id="{D7745948-92EA-3E8A-1DBC-45422E918504}"/>
              </a:ext>
            </a:extLst>
          </p:cNvPr>
          <p:cNvSpPr>
            <a:spLocks noGrp="1"/>
          </p:cNvSpPr>
          <p:nvPr>
            <p:ph type="body" idx="13"/>
          </p:nvPr>
        </p:nvSpPr>
        <p:spPr>
          <a:xfrm>
            <a:off x="1580323" y="3143243"/>
            <a:ext cx="6139069"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a:extLst>
              <a:ext uri="{FF2B5EF4-FFF2-40B4-BE49-F238E27FC236}">
                <a16:creationId xmlns:a16="http://schemas.microsoft.com/office/drawing/2014/main" id="{87155554-9334-F8D5-FA7F-80CF2FB3BC78}"/>
              </a:ext>
            </a:extLst>
          </p:cNvPr>
          <p:cNvSpPr>
            <a:spLocks noGrp="1"/>
          </p:cNvSpPr>
          <p:nvPr>
            <p:ph type="body" sz="half" idx="14"/>
          </p:nvPr>
        </p:nvSpPr>
        <p:spPr>
          <a:xfrm>
            <a:off x="1580323" y="3754790"/>
            <a:ext cx="6139068"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Text Placeholder 2">
            <a:extLst>
              <a:ext uri="{FF2B5EF4-FFF2-40B4-BE49-F238E27FC236}">
                <a16:creationId xmlns:a16="http://schemas.microsoft.com/office/drawing/2014/main" id="{A44C718E-DBD5-B640-39D2-7860AFE27FFB}"/>
              </a:ext>
            </a:extLst>
          </p:cNvPr>
          <p:cNvSpPr>
            <a:spLocks noGrp="1"/>
          </p:cNvSpPr>
          <p:nvPr>
            <p:ph type="body" idx="15"/>
          </p:nvPr>
        </p:nvSpPr>
        <p:spPr>
          <a:xfrm>
            <a:off x="960666" y="4717060"/>
            <a:ext cx="6970823" cy="593840"/>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a:extLst>
              <a:ext uri="{FF2B5EF4-FFF2-40B4-BE49-F238E27FC236}">
                <a16:creationId xmlns:a16="http://schemas.microsoft.com/office/drawing/2014/main" id="{BB073C5F-2FFF-4B6A-E630-E112FB5B952B}"/>
              </a:ext>
            </a:extLst>
          </p:cNvPr>
          <p:cNvSpPr>
            <a:spLocks noGrp="1"/>
          </p:cNvSpPr>
          <p:nvPr>
            <p:ph type="body" sz="half" idx="16"/>
          </p:nvPr>
        </p:nvSpPr>
        <p:spPr>
          <a:xfrm>
            <a:off x="960666" y="5328607"/>
            <a:ext cx="6970822" cy="702959"/>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31490" y="2031153"/>
            <a:ext cx="3650910" cy="3650910"/>
          </a:xfrm>
          <a:prstGeom prst="ellipse">
            <a:avLst/>
          </a:prstGeom>
        </p:spPr>
        <p:txBody>
          <a:bodyPr/>
          <a:lstStyle/>
          <a:p>
            <a:r>
              <a:rPr lang="en-US" dirty="0"/>
              <a:t>Click icon to add picture</a:t>
            </a:r>
          </a:p>
        </p:txBody>
      </p:sp>
      <p:sp>
        <p:nvSpPr>
          <p:cNvPr id="16" name="Date Placeholder 15">
            <a:extLst>
              <a:ext uri="{FF2B5EF4-FFF2-40B4-BE49-F238E27FC236}">
                <a16:creationId xmlns:a16="http://schemas.microsoft.com/office/drawing/2014/main" id="{30843267-C01A-455A-D8A3-E8A7C6CFB0F6}"/>
              </a:ext>
            </a:extLst>
          </p:cNvPr>
          <p:cNvSpPr>
            <a:spLocks noGrp="1"/>
          </p:cNvSpPr>
          <p:nvPr>
            <p:ph type="dt" sz="half" idx="18"/>
          </p:nvPr>
        </p:nvSpPr>
        <p:spPr/>
        <p:txBody>
          <a:bodyPr/>
          <a:lstStyle/>
          <a:p>
            <a:fld id="{AA8A0EC6-5648-844A-8827-911B00959032}" type="datetimeFigureOut">
              <a:rPr lang="en-US" smtClean="0"/>
              <a:t>3/30/25</a:t>
            </a:fld>
            <a:endParaRPr lang="en-US" dirty="0"/>
          </a:p>
        </p:txBody>
      </p:sp>
      <p:sp>
        <p:nvSpPr>
          <p:cNvPr id="17" name="Footer Placeholder 16">
            <a:extLst>
              <a:ext uri="{FF2B5EF4-FFF2-40B4-BE49-F238E27FC236}">
                <a16:creationId xmlns:a16="http://schemas.microsoft.com/office/drawing/2014/main" id="{1DAE6A71-9FA2-20A0-D992-DEBF7FF3301E}"/>
              </a:ext>
            </a:extLst>
          </p:cNvPr>
          <p:cNvSpPr>
            <a:spLocks noGrp="1"/>
          </p:cNvSpPr>
          <p:nvPr>
            <p:ph type="ftr" sz="quarter" idx="19"/>
          </p:nvPr>
        </p:nvSpPr>
        <p:spPr>
          <a:xfrm>
            <a:off x="4038600" y="6356350"/>
            <a:ext cx="4114800" cy="365125"/>
          </a:xfrm>
          <a:prstGeom prst="rect">
            <a:avLst/>
          </a:prstGeom>
        </p:spPr>
        <p:txBody>
          <a:bodyPr/>
          <a:lstStyle/>
          <a:p>
            <a:endParaRPr lang="en-US" dirty="0"/>
          </a:p>
        </p:txBody>
      </p:sp>
      <p:sp>
        <p:nvSpPr>
          <p:cNvPr id="5" name="Text Placeholder 4">
            <a:extLst>
              <a:ext uri="{FF2B5EF4-FFF2-40B4-BE49-F238E27FC236}">
                <a16:creationId xmlns:a16="http://schemas.microsoft.com/office/drawing/2014/main" id="{0985D3E6-EA9D-9DE8-6317-6DF86AEEDB42}"/>
              </a:ext>
            </a:extLst>
          </p:cNvPr>
          <p:cNvSpPr>
            <a:spLocks noGrp="1"/>
          </p:cNvSpPr>
          <p:nvPr>
            <p:ph type="body" sz="quarter" idx="20"/>
          </p:nvPr>
        </p:nvSpPr>
        <p:spPr>
          <a:xfrm>
            <a:off x="8339138" y="6538913"/>
            <a:ext cx="3243262" cy="182562"/>
          </a:xfrm>
        </p:spPr>
        <p:txBody>
          <a:bodyPr>
            <a:noAutofit/>
          </a:bodyPr>
          <a:lstStyle>
            <a:lvl1pPr marL="0" indent="0" algn="r">
              <a:buNone/>
              <a:defRPr sz="1000">
                <a:solidFill>
                  <a:schemeClr val="bg1">
                    <a:lumMod val="65000"/>
                  </a:schemeClr>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3014821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3" name="Text Placeholder 2">
            <a:extLst>
              <a:ext uri="{FF2B5EF4-FFF2-40B4-BE49-F238E27FC236}">
                <a16:creationId xmlns:a16="http://schemas.microsoft.com/office/drawing/2014/main" id="{0ED2C780-6C1C-A81B-5B9E-735DFD6F43D1}"/>
              </a:ext>
            </a:extLst>
          </p:cNvPr>
          <p:cNvSpPr>
            <a:spLocks noGrp="1"/>
          </p:cNvSpPr>
          <p:nvPr>
            <p:ph type="body" idx="18"/>
          </p:nvPr>
        </p:nvSpPr>
        <p:spPr>
          <a:xfrm>
            <a:off x="4369902"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Text Placeholder 3">
            <a:extLst>
              <a:ext uri="{FF2B5EF4-FFF2-40B4-BE49-F238E27FC236}">
                <a16:creationId xmlns:a16="http://schemas.microsoft.com/office/drawing/2014/main" id="{F29AB7CE-949B-41D7-A673-06B30968CD01}"/>
              </a:ext>
            </a:extLst>
          </p:cNvPr>
          <p:cNvSpPr>
            <a:spLocks noGrp="1"/>
          </p:cNvSpPr>
          <p:nvPr>
            <p:ph type="body" sz="half" idx="19"/>
          </p:nvPr>
        </p:nvSpPr>
        <p:spPr>
          <a:xfrm>
            <a:off x="4369902"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2" name="Text Placeholder 2">
            <a:extLst>
              <a:ext uri="{FF2B5EF4-FFF2-40B4-BE49-F238E27FC236}">
                <a16:creationId xmlns:a16="http://schemas.microsoft.com/office/drawing/2014/main" id="{AC6C789A-7FB2-432A-6019-3F62E5386F29}"/>
              </a:ext>
            </a:extLst>
          </p:cNvPr>
          <p:cNvSpPr>
            <a:spLocks noGrp="1"/>
          </p:cNvSpPr>
          <p:nvPr>
            <p:ph type="body" idx="21"/>
          </p:nvPr>
        </p:nvSpPr>
        <p:spPr>
          <a:xfrm>
            <a:off x="7987745" y="2185522"/>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3" name="Text Placeholder 3">
            <a:extLst>
              <a:ext uri="{FF2B5EF4-FFF2-40B4-BE49-F238E27FC236}">
                <a16:creationId xmlns:a16="http://schemas.microsoft.com/office/drawing/2014/main" id="{F672CBAF-4BDE-95E9-99A1-9EDDBDEF84DC}"/>
              </a:ext>
            </a:extLst>
          </p:cNvPr>
          <p:cNvSpPr>
            <a:spLocks noGrp="1"/>
          </p:cNvSpPr>
          <p:nvPr>
            <p:ph type="body" sz="half" idx="22"/>
          </p:nvPr>
        </p:nvSpPr>
        <p:spPr>
          <a:xfrm>
            <a:off x="7987745" y="2797069"/>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7" name="Text Placeholder 2">
            <a:extLst>
              <a:ext uri="{FF2B5EF4-FFF2-40B4-BE49-F238E27FC236}">
                <a16:creationId xmlns:a16="http://schemas.microsoft.com/office/drawing/2014/main" id="{1F48CE7A-5E89-3480-B862-44BFAC429981}"/>
              </a:ext>
            </a:extLst>
          </p:cNvPr>
          <p:cNvSpPr>
            <a:spLocks noGrp="1"/>
          </p:cNvSpPr>
          <p:nvPr>
            <p:ph type="body" idx="24"/>
          </p:nvPr>
        </p:nvSpPr>
        <p:spPr>
          <a:xfrm>
            <a:off x="761997" y="2185521"/>
            <a:ext cx="3452196"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18" name="Text Placeholder 3">
            <a:extLst>
              <a:ext uri="{FF2B5EF4-FFF2-40B4-BE49-F238E27FC236}">
                <a16:creationId xmlns:a16="http://schemas.microsoft.com/office/drawing/2014/main" id="{78CF0CF5-EF6E-47A1-80D2-088122A0E64F}"/>
              </a:ext>
            </a:extLst>
          </p:cNvPr>
          <p:cNvSpPr>
            <a:spLocks noGrp="1"/>
          </p:cNvSpPr>
          <p:nvPr>
            <p:ph type="body" sz="half" idx="25"/>
          </p:nvPr>
        </p:nvSpPr>
        <p:spPr>
          <a:xfrm>
            <a:off x="761997" y="2797068"/>
            <a:ext cx="3452194" cy="830639"/>
          </a:xfrm>
        </p:spPr>
        <p:txBody>
          <a:bodyPr>
            <a:noAutofit/>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a:t>
            </a:r>
          </a:p>
        </p:txBody>
      </p:sp>
      <p:sp>
        <p:nvSpPr>
          <p:cNvPr id="15" name="Picture Placeholder 14">
            <a:extLst>
              <a:ext uri="{FF2B5EF4-FFF2-40B4-BE49-F238E27FC236}">
                <a16:creationId xmlns:a16="http://schemas.microsoft.com/office/drawing/2014/main" id="{9EA2C811-2433-C4B8-E818-972740C49603}"/>
              </a:ext>
            </a:extLst>
          </p:cNvPr>
          <p:cNvSpPr>
            <a:spLocks noGrp="1"/>
          </p:cNvSpPr>
          <p:nvPr>
            <p:ph type="pic" sz="quarter" idx="26"/>
          </p:nvPr>
        </p:nvSpPr>
        <p:spPr>
          <a:xfrm>
            <a:off x="609600" y="5692875"/>
            <a:ext cx="10972800" cy="539496"/>
          </a:xfrm>
        </p:spPr>
        <p:txBody>
          <a:bodyPr/>
          <a:lstStyle/>
          <a:p>
            <a:endParaRPr lang="en-US" dirty="0"/>
          </a:p>
        </p:txBody>
      </p:sp>
    </p:spTree>
    <p:extLst>
      <p:ext uri="{BB962C8B-B14F-4D97-AF65-F5344CB8AC3E}">
        <p14:creationId xmlns:p14="http://schemas.microsoft.com/office/powerpoint/2010/main" val="352154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611728"/>
            <a:ext cx="6922301" cy="562749"/>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5" y="2178669"/>
            <a:ext cx="6922300" cy="837012"/>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4" name="Picture Placeholder 23">
            <a:extLst>
              <a:ext uri="{FF2B5EF4-FFF2-40B4-BE49-F238E27FC236}">
                <a16:creationId xmlns:a16="http://schemas.microsoft.com/office/drawing/2014/main" id="{D9276F28-A527-C906-EE7C-5440E0C56B86}"/>
              </a:ext>
            </a:extLst>
          </p:cNvPr>
          <p:cNvSpPr>
            <a:spLocks noGrp="1"/>
          </p:cNvSpPr>
          <p:nvPr>
            <p:ph type="pic" sz="quarter" idx="17"/>
          </p:nvPr>
        </p:nvSpPr>
        <p:spPr>
          <a:xfrm>
            <a:off x="7931490" y="2031153"/>
            <a:ext cx="3650910" cy="3650910"/>
          </a:xfrm>
          <a:prstGeom prst="ellipse">
            <a:avLst/>
          </a:prstGeom>
        </p:spPr>
        <p:txBody>
          <a:bodyPr/>
          <a:lstStyle/>
          <a:p>
            <a:r>
              <a:rPr lang="en-US" dirty="0"/>
              <a:t>Click icon to add picture</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1146198" y="3092460"/>
            <a:ext cx="6736768" cy="622646"/>
          </a:xfrm>
        </p:spPr>
        <p:txBody>
          <a:bodyPr anchor="b">
            <a:noAutofit/>
          </a:bodyPr>
          <a:lstStyle>
            <a:lvl1pPr marL="0" indent="0">
              <a:buNone/>
              <a:defRPr sz="20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1146197" y="3689968"/>
            <a:ext cx="6736767" cy="926101"/>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1378113" y="4763061"/>
            <a:ext cx="6504852" cy="581992"/>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1378112" y="5380382"/>
            <a:ext cx="6504851" cy="865633"/>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Text Placeholder 4">
            <a:extLst>
              <a:ext uri="{FF2B5EF4-FFF2-40B4-BE49-F238E27FC236}">
                <a16:creationId xmlns:a16="http://schemas.microsoft.com/office/drawing/2014/main" id="{231F54DF-E984-A005-B56B-B62147C13B6C}"/>
              </a:ext>
            </a:extLst>
          </p:cNvPr>
          <p:cNvSpPr>
            <a:spLocks noGrp="1"/>
          </p:cNvSpPr>
          <p:nvPr>
            <p:ph type="body" sz="quarter" idx="22"/>
          </p:nvPr>
        </p:nvSpPr>
        <p:spPr>
          <a:xfrm>
            <a:off x="8339138" y="6538913"/>
            <a:ext cx="3243262" cy="182562"/>
          </a:xfrm>
        </p:spPr>
        <p:txBody>
          <a:bodyPr>
            <a:noAutofit/>
          </a:bodyPr>
          <a:lstStyle>
            <a:lvl1pPr marL="0" indent="0" algn="r">
              <a:buNone/>
              <a:defRPr sz="1000">
                <a:solidFill>
                  <a:schemeClr val="bg1">
                    <a:lumMod val="65000"/>
                  </a:schemeClr>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507160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10972800" cy="1230485"/>
          </a:xfrm>
          <a:prstGeom prst="rect">
            <a:avLst/>
          </a:prstGeom>
        </p:spPr>
        <p:txBody>
          <a:bodyPr>
            <a:noAutofit/>
          </a:bodyPr>
          <a:lstStyle/>
          <a:p>
            <a:r>
              <a:rPr lang="en-US" dirty="0"/>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2439" y="1925949"/>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2439" y="2537496"/>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6426387" y="1925949"/>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6426387" y="2537496"/>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960665" y="3752680"/>
            <a:ext cx="5157787"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960665" y="4364227"/>
            <a:ext cx="5157786"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61C98F61-9164-7CDA-F0A4-B90327F23F7A}"/>
              </a:ext>
            </a:extLst>
          </p:cNvPr>
          <p:cNvSpPr>
            <a:spLocks noGrp="1"/>
          </p:cNvSpPr>
          <p:nvPr>
            <p:ph type="pic" sz="quarter" idx="22"/>
          </p:nvPr>
        </p:nvSpPr>
        <p:spPr>
          <a:xfrm>
            <a:off x="6426200" y="3752850"/>
            <a:ext cx="5156200" cy="2457450"/>
          </a:xfrm>
        </p:spPr>
        <p:txBody>
          <a:bodyPr/>
          <a:lstStyle/>
          <a:p>
            <a:endParaRPr lang="en-US" dirty="0"/>
          </a:p>
        </p:txBody>
      </p:sp>
    </p:spTree>
    <p:extLst>
      <p:ext uri="{BB962C8B-B14F-4D97-AF65-F5344CB8AC3E}">
        <p14:creationId xmlns:p14="http://schemas.microsoft.com/office/powerpoint/2010/main" val="159072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DBA23-25B7-954B-D646-B91AE0381109}"/>
              </a:ext>
            </a:extLst>
          </p:cNvPr>
          <p:cNvSpPr>
            <a:spLocks noGrp="1"/>
          </p:cNvSpPr>
          <p:nvPr>
            <p:ph type="title"/>
          </p:nvPr>
        </p:nvSpPr>
        <p:spPr>
          <a:xfrm>
            <a:off x="609600" y="363537"/>
            <a:ext cx="7362553" cy="1230485"/>
          </a:xfrm>
          <a:prstGeom prst="rect">
            <a:avLst/>
          </a:prstGeom>
        </p:spPr>
        <p:txBody>
          <a:bodyPr>
            <a:noAutofit/>
          </a:bodyPr>
          <a:lstStyle/>
          <a:p>
            <a:r>
              <a:rPr lang="en-US"/>
              <a:t>Click to edit Master title style</a:t>
            </a:r>
          </a:p>
        </p:txBody>
      </p:sp>
      <p:sp>
        <p:nvSpPr>
          <p:cNvPr id="4" name="Date Placeholder 3">
            <a:extLst>
              <a:ext uri="{FF2B5EF4-FFF2-40B4-BE49-F238E27FC236}">
                <a16:creationId xmlns:a16="http://schemas.microsoft.com/office/drawing/2014/main" id="{1D8791D4-7662-2DFB-077F-25FC6921C81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10B87723-B8F5-CDD2-6B9D-229B99F039D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14" name="Text Placeholder 2">
            <a:extLst>
              <a:ext uri="{FF2B5EF4-FFF2-40B4-BE49-F238E27FC236}">
                <a16:creationId xmlns:a16="http://schemas.microsoft.com/office/drawing/2014/main" id="{121325FB-E0FE-AAA4-853C-618899B58156}"/>
              </a:ext>
            </a:extLst>
          </p:cNvPr>
          <p:cNvSpPr>
            <a:spLocks noGrp="1"/>
          </p:cNvSpPr>
          <p:nvPr>
            <p:ph type="body" idx="1"/>
          </p:nvPr>
        </p:nvSpPr>
        <p:spPr>
          <a:xfrm>
            <a:off x="960665" y="1925949"/>
            <a:ext cx="3259182"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3">
            <a:extLst>
              <a:ext uri="{FF2B5EF4-FFF2-40B4-BE49-F238E27FC236}">
                <a16:creationId xmlns:a16="http://schemas.microsoft.com/office/drawing/2014/main" id="{D2B210CD-96D1-D9FB-6DF0-62266CCB6FFD}"/>
              </a:ext>
            </a:extLst>
          </p:cNvPr>
          <p:cNvSpPr>
            <a:spLocks noGrp="1"/>
          </p:cNvSpPr>
          <p:nvPr>
            <p:ph type="body" sz="half" idx="2"/>
          </p:nvPr>
        </p:nvSpPr>
        <p:spPr>
          <a:xfrm>
            <a:off x="960665" y="2537496"/>
            <a:ext cx="3259180" cy="1215184"/>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2">
            <a:extLst>
              <a:ext uri="{FF2B5EF4-FFF2-40B4-BE49-F238E27FC236}">
                <a16:creationId xmlns:a16="http://schemas.microsoft.com/office/drawing/2014/main" id="{0B92E382-FE6E-A17E-2B3A-9F3E4C7A7D21}"/>
              </a:ext>
            </a:extLst>
          </p:cNvPr>
          <p:cNvSpPr>
            <a:spLocks noGrp="1"/>
          </p:cNvSpPr>
          <p:nvPr>
            <p:ph type="body" idx="18"/>
          </p:nvPr>
        </p:nvSpPr>
        <p:spPr>
          <a:xfrm>
            <a:off x="4712973" y="1925949"/>
            <a:ext cx="3259182"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3">
            <a:extLst>
              <a:ext uri="{FF2B5EF4-FFF2-40B4-BE49-F238E27FC236}">
                <a16:creationId xmlns:a16="http://schemas.microsoft.com/office/drawing/2014/main" id="{618A7E81-D817-3ABE-B656-52FF60EF0205}"/>
              </a:ext>
            </a:extLst>
          </p:cNvPr>
          <p:cNvSpPr>
            <a:spLocks noGrp="1"/>
          </p:cNvSpPr>
          <p:nvPr>
            <p:ph type="body" sz="half" idx="19"/>
          </p:nvPr>
        </p:nvSpPr>
        <p:spPr>
          <a:xfrm>
            <a:off x="4712973" y="2537495"/>
            <a:ext cx="3259180" cy="1197477"/>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ext Placeholder 2">
            <a:extLst>
              <a:ext uri="{FF2B5EF4-FFF2-40B4-BE49-F238E27FC236}">
                <a16:creationId xmlns:a16="http://schemas.microsoft.com/office/drawing/2014/main" id="{E8347DD8-16D7-B434-07E6-BD26F45B6DEE}"/>
              </a:ext>
            </a:extLst>
          </p:cNvPr>
          <p:cNvSpPr>
            <a:spLocks noGrp="1"/>
          </p:cNvSpPr>
          <p:nvPr>
            <p:ph type="body" idx="20"/>
          </p:nvPr>
        </p:nvSpPr>
        <p:spPr>
          <a:xfrm>
            <a:off x="960665" y="3752680"/>
            <a:ext cx="7011488" cy="593840"/>
          </a:xfrm>
        </p:spPr>
        <p:txBody>
          <a:bodyPr anchor="b">
            <a:noAutofit/>
          </a:bodyPr>
          <a:lstStyle>
            <a:lvl1pPr marL="0" indent="0">
              <a:buNone/>
              <a:defRPr sz="20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9" name="Text Placeholder 3">
            <a:extLst>
              <a:ext uri="{FF2B5EF4-FFF2-40B4-BE49-F238E27FC236}">
                <a16:creationId xmlns:a16="http://schemas.microsoft.com/office/drawing/2014/main" id="{C7114E8C-EF4A-11ED-19FB-2D8B5FEC3A69}"/>
              </a:ext>
            </a:extLst>
          </p:cNvPr>
          <p:cNvSpPr>
            <a:spLocks noGrp="1"/>
          </p:cNvSpPr>
          <p:nvPr>
            <p:ph type="body" sz="half" idx="21"/>
          </p:nvPr>
        </p:nvSpPr>
        <p:spPr>
          <a:xfrm>
            <a:off x="960665" y="4364227"/>
            <a:ext cx="7011488" cy="883256"/>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2" name="Picture Placeholder 11">
            <a:extLst>
              <a:ext uri="{FF2B5EF4-FFF2-40B4-BE49-F238E27FC236}">
                <a16:creationId xmlns:a16="http://schemas.microsoft.com/office/drawing/2014/main" id="{BBB6EDE2-F53E-7B97-FF80-7764EECA4CCF}"/>
              </a:ext>
            </a:extLst>
          </p:cNvPr>
          <p:cNvSpPr>
            <a:spLocks noGrp="1"/>
          </p:cNvSpPr>
          <p:nvPr>
            <p:ph type="pic" sz="quarter" idx="22"/>
          </p:nvPr>
        </p:nvSpPr>
        <p:spPr>
          <a:xfrm>
            <a:off x="8485188" y="0"/>
            <a:ext cx="3706812" cy="6858000"/>
          </a:xfrm>
        </p:spPr>
        <p:txBody>
          <a:bodyPr/>
          <a:lstStyle/>
          <a:p>
            <a:endParaRPr lang="en-US" dirty="0"/>
          </a:p>
        </p:txBody>
      </p:sp>
    </p:spTree>
    <p:extLst>
      <p:ext uri="{BB962C8B-B14F-4D97-AF65-F5344CB8AC3E}">
        <p14:creationId xmlns:p14="http://schemas.microsoft.com/office/powerpoint/2010/main" val="726621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81E5-DE3E-1E52-3179-344AB5B2A570}"/>
              </a:ext>
            </a:extLst>
          </p:cNvPr>
          <p:cNvSpPr>
            <a:spLocks noGrp="1"/>
          </p:cNvSpPr>
          <p:nvPr>
            <p:ph type="title"/>
          </p:nvPr>
        </p:nvSpPr>
        <p:spPr>
          <a:xfrm>
            <a:off x="609600" y="363537"/>
            <a:ext cx="10972800" cy="123048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89A41B8-CF99-8A7C-E16D-CFEF1E099C4C}"/>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4" name="Footer Placeholder 3">
            <a:extLst>
              <a:ext uri="{FF2B5EF4-FFF2-40B4-BE49-F238E27FC236}">
                <a16:creationId xmlns:a16="http://schemas.microsoft.com/office/drawing/2014/main" id="{F9989524-6BA7-0F2E-1749-175C6928696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2186574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6759F-66EA-8EE3-A2F4-F15BA2F9B5C8}"/>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3" name="Footer Placeholder 2">
            <a:extLst>
              <a:ext uri="{FF2B5EF4-FFF2-40B4-BE49-F238E27FC236}">
                <a16:creationId xmlns:a16="http://schemas.microsoft.com/office/drawing/2014/main" id="{46548357-3F2C-483C-C0FC-FD9FB673CE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Tree>
    <p:extLst>
      <p:ext uri="{BB962C8B-B14F-4D97-AF65-F5344CB8AC3E}">
        <p14:creationId xmlns:p14="http://schemas.microsoft.com/office/powerpoint/2010/main" val="305803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80CD6-03F2-F840-A4A6-788B07CBA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63C64-A355-CD47-9445-B480C0BB34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90087-E51E-B846-835D-85AA399479CD}"/>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94D4F354-0D4E-4D47-993F-2986867D631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30AD1CA-B22C-B441-969D-552D9923B131}"/>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16011803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4A77-C0EC-E90C-087A-E71757299BE7}"/>
              </a:ext>
            </a:extLst>
          </p:cNvPr>
          <p:cNvSpPr>
            <a:spLocks noGrp="1"/>
          </p:cNvSpPr>
          <p:nvPr>
            <p:ph type="ctrTitle"/>
          </p:nvPr>
        </p:nvSpPr>
        <p:spPr>
          <a:xfrm>
            <a:off x="609600" y="3926541"/>
            <a:ext cx="10972800" cy="1663044"/>
          </a:xfrm>
          <a:prstGeom prst="rect">
            <a:avLst/>
          </a:prstGeo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65AB453-76B0-1DBA-9EE3-645CA98047EC}"/>
              </a:ext>
            </a:extLst>
          </p:cNvPr>
          <p:cNvSpPr>
            <a:spLocks noGrp="1"/>
          </p:cNvSpPr>
          <p:nvPr>
            <p:ph type="subTitle" idx="1"/>
          </p:nvPr>
        </p:nvSpPr>
        <p:spPr>
          <a:xfrm>
            <a:off x="609600" y="5735636"/>
            <a:ext cx="10972800" cy="474663"/>
          </a:xfrm>
        </p:spPr>
        <p:txBody>
          <a:bodyPr anchor="b"/>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ru-RU" dirty="0"/>
          </a:p>
        </p:txBody>
      </p:sp>
      <p:sp>
        <p:nvSpPr>
          <p:cNvPr id="4" name="Date Placeholder 3">
            <a:extLst>
              <a:ext uri="{FF2B5EF4-FFF2-40B4-BE49-F238E27FC236}">
                <a16:creationId xmlns:a16="http://schemas.microsoft.com/office/drawing/2014/main" id="{F6729D4B-20DA-C5A9-370C-5C556DC7C209}"/>
              </a:ext>
            </a:extLst>
          </p:cNvPr>
          <p:cNvSpPr>
            <a:spLocks noGrp="1"/>
          </p:cNvSpPr>
          <p:nvPr>
            <p:ph type="dt" sz="half" idx="10"/>
          </p:nvPr>
        </p:nvSpPr>
        <p:spPr/>
        <p:txBody>
          <a:bodyPr/>
          <a:lstStyle/>
          <a:p>
            <a:fld id="{AA8A0EC6-5648-844A-8827-911B00959032}" type="datetimeFigureOut">
              <a:rPr lang="en-US" smtClean="0"/>
              <a:t>3/30/25</a:t>
            </a:fld>
            <a:endParaRPr lang="en-US" dirty="0"/>
          </a:p>
        </p:txBody>
      </p:sp>
      <p:sp>
        <p:nvSpPr>
          <p:cNvPr id="5" name="Footer Placeholder 4">
            <a:extLst>
              <a:ext uri="{FF2B5EF4-FFF2-40B4-BE49-F238E27FC236}">
                <a16:creationId xmlns:a16="http://schemas.microsoft.com/office/drawing/2014/main" id="{ACC23F1A-779F-4295-3160-E943DBC0453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Picture Placeholder 8">
            <a:extLst>
              <a:ext uri="{FF2B5EF4-FFF2-40B4-BE49-F238E27FC236}">
                <a16:creationId xmlns:a16="http://schemas.microsoft.com/office/drawing/2014/main" id="{0849934F-55C5-A548-E041-1CB8C42DF0E6}"/>
              </a:ext>
            </a:extLst>
          </p:cNvPr>
          <p:cNvSpPr>
            <a:spLocks noGrp="1"/>
          </p:cNvSpPr>
          <p:nvPr>
            <p:ph type="pic" sz="quarter" idx="13"/>
          </p:nvPr>
        </p:nvSpPr>
        <p:spPr>
          <a:xfrm>
            <a:off x="0" y="0"/>
            <a:ext cx="12192000" cy="3926541"/>
          </a:xfrm>
        </p:spPr>
        <p:txBody>
          <a:bodyPr/>
          <a:lstStyle/>
          <a:p>
            <a:r>
              <a:rPr lang="en-US" dirty="0"/>
              <a:t>Click icon to add picture</a:t>
            </a:r>
          </a:p>
        </p:txBody>
      </p:sp>
    </p:spTree>
    <p:extLst>
      <p:ext uri="{BB962C8B-B14F-4D97-AF65-F5344CB8AC3E}">
        <p14:creationId xmlns:p14="http://schemas.microsoft.com/office/powerpoint/2010/main" val="3503092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C07C-620F-0443-B939-CCE239B18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DA27EA-0DCC-EF43-AFC0-5A98B6886E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5C8E52-850B-764B-8E0A-A9A683C7A6F3}"/>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0EDE6637-F2D2-354E-960B-7961D951ED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04148B-F471-544E-AFB7-8FF1E240AC91}"/>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21700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6DE7C-CB88-B743-93BE-065A458690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C36534-E73C-0A43-8A87-858C3CB434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3A5AD9-17B6-1E49-87C6-8162FD85D7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FEDC1E-6462-1A4C-A39A-0910CCE3A351}"/>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6" name="Footer Placeholder 5">
            <a:extLst>
              <a:ext uri="{FF2B5EF4-FFF2-40B4-BE49-F238E27FC236}">
                <a16:creationId xmlns:a16="http://schemas.microsoft.com/office/drawing/2014/main" id="{C8C1D380-5553-714C-B027-47C46387CB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33C940-F29A-9D42-B8A2-10EF77A327BF}"/>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347075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6441-2675-5A42-8DC0-9B5A6B59E7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209FF3-492D-8546-8731-BDE00D41D2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D1BB3B-0C87-BA4B-A3CC-301E9B44F3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868F50-589C-9843-83A6-3163F8B467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0F37A3-B2E7-384C-A9EF-F05D0E9BDA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EF8216-ED9D-6D47-A6EA-D62034C09F00}"/>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8" name="Footer Placeholder 7">
            <a:extLst>
              <a:ext uri="{FF2B5EF4-FFF2-40B4-BE49-F238E27FC236}">
                <a16:creationId xmlns:a16="http://schemas.microsoft.com/office/drawing/2014/main" id="{F9C4385A-A6AA-CA45-B43D-82DF555159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53C38E0-C746-114D-B7BC-5BD6BF3AA278}"/>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396456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6E6C-9D20-684A-8A64-5A8A0024D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668F85-73E4-374A-BDD4-5605D9E9ABBA}"/>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4" name="Footer Placeholder 3">
            <a:extLst>
              <a:ext uri="{FF2B5EF4-FFF2-40B4-BE49-F238E27FC236}">
                <a16:creationId xmlns:a16="http://schemas.microsoft.com/office/drawing/2014/main" id="{7D1AFFD6-B219-5B45-922E-C810CCD82FC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C89775C-4AE8-8048-B3D1-A64A590C9857}"/>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115491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15C95-4DB2-364F-8103-703D29E1FBBE}"/>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3" name="Footer Placeholder 2">
            <a:extLst>
              <a:ext uri="{FF2B5EF4-FFF2-40B4-BE49-F238E27FC236}">
                <a16:creationId xmlns:a16="http://schemas.microsoft.com/office/drawing/2014/main" id="{ABFB0612-B548-774E-86EC-A1509D72D5E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E3D358-6DB9-6F4A-8CEB-A00B3642C1EA}"/>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209117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6E22B-C660-414B-B8D0-F4E7B60B2F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6A083D-E145-AA42-B89E-38CC2A27B0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DA727B-97B3-C646-AF5F-C911B5927E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F17529-203D-7640-BED2-CC5B3E7DC0AF}"/>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6" name="Footer Placeholder 5">
            <a:extLst>
              <a:ext uri="{FF2B5EF4-FFF2-40B4-BE49-F238E27FC236}">
                <a16:creationId xmlns:a16="http://schemas.microsoft.com/office/drawing/2014/main" id="{DC6B69C3-930A-B04A-AB67-C31A75A39F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88E043-75D7-6343-9B7F-738ECA6809C3}"/>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326252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70B9-E744-0045-93A5-22ADB0CDD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E8DFF8-6B2A-4945-8C9B-D0D6B313F5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1F70815-64E5-0E46-B6F4-097D6057F5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707F17-2413-3046-B4C3-E15F294AB347}"/>
              </a:ext>
            </a:extLst>
          </p:cNvPr>
          <p:cNvSpPr>
            <a:spLocks noGrp="1"/>
          </p:cNvSpPr>
          <p:nvPr>
            <p:ph type="dt" sz="half" idx="10"/>
          </p:nvPr>
        </p:nvSpPr>
        <p:spPr/>
        <p:txBody>
          <a:bodyPr/>
          <a:lstStyle/>
          <a:p>
            <a:fld id="{B0FC7EEE-55C0-3F4F-886B-D6A2D29EC1F3}" type="datetimeFigureOut">
              <a:rPr lang="en-US" smtClean="0"/>
              <a:t>3/30/25</a:t>
            </a:fld>
            <a:endParaRPr lang="en-US" dirty="0"/>
          </a:p>
        </p:txBody>
      </p:sp>
      <p:sp>
        <p:nvSpPr>
          <p:cNvPr id="6" name="Footer Placeholder 5">
            <a:extLst>
              <a:ext uri="{FF2B5EF4-FFF2-40B4-BE49-F238E27FC236}">
                <a16:creationId xmlns:a16="http://schemas.microsoft.com/office/drawing/2014/main" id="{06C4C2F8-B81E-4A45-9C22-F769AA48DCD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034E87-6A64-8B4D-BE7F-76FDF6F0B39F}"/>
              </a:ext>
            </a:extLst>
          </p:cNvPr>
          <p:cNvSpPr>
            <a:spLocks noGrp="1"/>
          </p:cNvSpPr>
          <p:nvPr>
            <p:ph type="sldNum" sz="quarter" idx="12"/>
          </p:nvPr>
        </p:nvSpPr>
        <p:spPr/>
        <p:txBody>
          <a:bodyPr/>
          <a:lstStyle/>
          <a:p>
            <a:fld id="{0D32FE3F-8AC0-1444-BA93-7500E00BED86}" type="slidenum">
              <a:rPr lang="en-US" smtClean="0"/>
              <a:t>‹#›</a:t>
            </a:fld>
            <a:endParaRPr lang="en-US" dirty="0"/>
          </a:p>
        </p:txBody>
      </p:sp>
    </p:spTree>
    <p:extLst>
      <p:ext uri="{BB962C8B-B14F-4D97-AF65-F5344CB8AC3E}">
        <p14:creationId xmlns:p14="http://schemas.microsoft.com/office/powerpoint/2010/main" val="292021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F6E2B-6A7A-6E44-B039-19000C364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C9074C-367C-B648-B3D1-601601BB54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747D7-0E78-2A41-8D3A-A78F9C47A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C7EEE-55C0-3F4F-886B-D6A2D29EC1F3}" type="datetimeFigureOut">
              <a:rPr lang="en-US" smtClean="0"/>
              <a:t>3/30/25</a:t>
            </a:fld>
            <a:endParaRPr lang="en-US" dirty="0"/>
          </a:p>
        </p:txBody>
      </p:sp>
      <p:sp>
        <p:nvSpPr>
          <p:cNvPr id="5" name="Footer Placeholder 4">
            <a:extLst>
              <a:ext uri="{FF2B5EF4-FFF2-40B4-BE49-F238E27FC236}">
                <a16:creationId xmlns:a16="http://schemas.microsoft.com/office/drawing/2014/main" id="{A59B073C-7E94-6642-94F7-DCA658C79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E5B21F0-B403-1F49-B4F8-88F117E65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2FE3F-8AC0-1444-BA93-7500E00BED86}" type="slidenum">
              <a:rPr lang="en-US" smtClean="0"/>
              <a:t>‹#›</a:t>
            </a:fld>
            <a:endParaRPr lang="en-US" dirty="0"/>
          </a:p>
        </p:txBody>
      </p:sp>
    </p:spTree>
    <p:extLst>
      <p:ext uri="{BB962C8B-B14F-4D97-AF65-F5344CB8AC3E}">
        <p14:creationId xmlns:p14="http://schemas.microsoft.com/office/powerpoint/2010/main" val="4737524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357E25-C674-3745-6594-912F15B9826E}"/>
              </a:ext>
            </a:extLst>
          </p:cNvPr>
          <p:cNvSpPr>
            <a:spLocks noGrp="1"/>
          </p:cNvSpPr>
          <p:nvPr>
            <p:ph type="body" idx="1"/>
          </p:nvPr>
        </p:nvSpPr>
        <p:spPr>
          <a:xfrm>
            <a:off x="952500" y="1847056"/>
            <a:ext cx="106299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F64DF9-DAEC-F283-848F-16438F855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A0EC6-5648-844A-8827-911B00959032}" type="datetimeFigureOut">
              <a:rPr lang="en-US" smtClean="0"/>
              <a:t>3/30/25</a:t>
            </a:fld>
            <a:endParaRPr lang="en-US" dirty="0"/>
          </a:p>
        </p:txBody>
      </p:sp>
      <p:sp>
        <p:nvSpPr>
          <p:cNvPr id="10" name="Title Placeholder 9">
            <a:extLst>
              <a:ext uri="{FF2B5EF4-FFF2-40B4-BE49-F238E27FC236}">
                <a16:creationId xmlns:a16="http://schemas.microsoft.com/office/drawing/2014/main" id="{2390A06B-2D1F-A145-446B-BF268052479A}"/>
              </a:ext>
            </a:extLst>
          </p:cNvPr>
          <p:cNvSpPr>
            <a:spLocks noGrp="1"/>
          </p:cNvSpPr>
          <p:nvPr>
            <p:ph type="title"/>
          </p:nvPr>
        </p:nvSpPr>
        <p:spPr>
          <a:xfrm>
            <a:off x="952500" y="363537"/>
            <a:ext cx="10629900" cy="1236663"/>
          </a:xfrm>
          <a:prstGeom prst="rect">
            <a:avLst/>
          </a:prstGeom>
        </p:spPr>
        <p:txBody>
          <a:bodyPr vert="horz" lIns="91440" tIns="45720" rIns="91440" bIns="45720" rtlCol="0" anchor="ctr">
            <a:normAutofit/>
          </a:bodyPr>
          <a:lstStyle/>
          <a:p>
            <a:r>
              <a:rPr lang="en-US" dirty="0"/>
              <a:t>Click to edit Master title style</a:t>
            </a:r>
          </a:p>
        </p:txBody>
      </p:sp>
      <p:sp>
        <p:nvSpPr>
          <p:cNvPr id="13" name="Footer Placeholder 12">
            <a:extLst>
              <a:ext uri="{FF2B5EF4-FFF2-40B4-BE49-F238E27FC236}">
                <a16:creationId xmlns:a16="http://schemas.microsoft.com/office/drawing/2014/main" id="{2D227A9A-BF27-C878-C29C-004A9358CE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071395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 id="2147483660" r:id="rId9"/>
  </p:sldLayoutIdLst>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n-lt"/>
          <a:ea typeface="+mj-ea"/>
          <a:cs typeface="MV Boli" panose="0200050003020009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p15:clr>
            <a:srgbClr val="F26B43"/>
          </p15:clr>
        </p15:guide>
        <p15:guide id="2" pos="384">
          <p15:clr>
            <a:srgbClr val="F26B43"/>
          </p15:clr>
        </p15:guide>
        <p15:guide id="3" pos="600">
          <p15:clr>
            <a:srgbClr val="F26B43"/>
          </p15:clr>
        </p15:guide>
        <p15:guide id="4" pos="7296">
          <p15:clr>
            <a:srgbClr val="F26B43"/>
          </p15:clr>
        </p15:guide>
        <p15:guide id="5" orient="horz" pos="3912">
          <p15:clr>
            <a:srgbClr val="F26B43"/>
          </p15:clr>
        </p15:guide>
        <p15:guide id="6" orient="horz" pos="1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doi.org/10.1177/14413582241264619" TargetMode="Externa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177/14413582241264619"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177/14413582241264619"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png"/><Relationship Id="rId5" Type="http://schemas.microsoft.com/office/2007/relationships/hdphoto" Target="../media/hdphoto3.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hyperlink" Target="https://doi.org/10.1177/14413582241264619"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png"/><Relationship Id="rId5" Type="http://schemas.microsoft.com/office/2007/relationships/hdphoto" Target="../media/hdphoto4.wdp"/><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177/14413582241264619"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png"/><Relationship Id="rId5" Type="http://schemas.microsoft.com/office/2007/relationships/hdphoto" Target="../media/hdphoto5.wdp"/><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hyperlink" Target="https://doi.org/10.1177/14413582241264619"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www.dedoose.com/"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https://lumivero.com/products/nvivo/" TargetMode="Externa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hyperlink" Target="http://www.dedoose.com/"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hyperlink" Target="https://doi.org/10.1177/14413582241264619"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taylorfrancis.com/books/mono/10.4324/9781315108933/practical-approaches-applied-research-program-evaluation-helping-professionals-casey-barrio-minton-stephen-lenz"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doi.org/10.1177/14413582241264619" TargetMode="External"/><Relationship Id="rId5" Type="http://schemas.openxmlformats.org/officeDocument/2006/relationships/hyperlink" Target="blob://index.xhtml#bibr52-14413582241264619" TargetMode="External"/><Relationship Id="rId4" Type="http://schemas.openxmlformats.org/officeDocument/2006/relationships/hyperlink" Target="blob://index.xhtml#bibr2-144135822412646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DA04C9-1AB3-AB95-6D90-5C85334CF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4A314E7-FAC7-8370-3627-B8A11B569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A8859E7-6A6C-9EC1-2BB4-03486EFD2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B59652D-7A2B-04DE-2C01-B0C999E165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0641F051-4F2D-2008-EF7D-A65F1F9A27D5}"/>
              </a:ext>
            </a:extLst>
          </p:cNvPr>
          <p:cNvSpPr>
            <a:spLocks noGrp="1"/>
          </p:cNvSpPr>
          <p:nvPr>
            <p:ph type="title"/>
          </p:nvPr>
        </p:nvSpPr>
        <p:spPr>
          <a:xfrm>
            <a:off x="0" y="255737"/>
            <a:ext cx="12191998" cy="1029053"/>
          </a:xfrm>
        </p:spPr>
        <p:txBody>
          <a:bodyPr vert="horz" lIns="91440" tIns="45720" rIns="91440" bIns="45720" rtlCol="0" anchor="ctr">
            <a:normAutofit fontScale="90000"/>
          </a:bodyPr>
          <a:lstStyle/>
          <a:p>
            <a:pPr algn="ctr">
              <a:lnSpc>
                <a:spcPct val="130000"/>
              </a:lnSpc>
            </a:pPr>
            <a:r>
              <a:rPr lang="en-US" sz="4500" kern="1200" dirty="0">
                <a:solidFill>
                  <a:srgbClr val="FFFFFF"/>
                </a:solidFill>
                <a:latin typeface="Times New Roman" panose="02020603050405020304" pitchFamily="18" charset="0"/>
                <a:cs typeface="Times New Roman" panose="02020603050405020304" pitchFamily="18" charset="0"/>
              </a:rPr>
              <a:t>BRIDG Micro-Course </a:t>
            </a:r>
            <a:br>
              <a:rPr lang="en-US" sz="4500" kern="1200" dirty="0">
                <a:solidFill>
                  <a:srgbClr val="FFFFFF"/>
                </a:solidFill>
                <a:latin typeface="Times New Roman" panose="02020603050405020304" pitchFamily="18" charset="0"/>
                <a:cs typeface="Times New Roman" panose="02020603050405020304" pitchFamily="18" charset="0"/>
              </a:rPr>
            </a:br>
            <a:r>
              <a:rPr lang="en-US" sz="4500" kern="1200" dirty="0">
                <a:solidFill>
                  <a:srgbClr val="FFFFFF"/>
                </a:solidFill>
                <a:latin typeface="Times New Roman" panose="02020603050405020304" pitchFamily="18" charset="0"/>
                <a:cs typeface="Times New Roman" panose="02020603050405020304" pitchFamily="18" charset="0"/>
              </a:rPr>
              <a:t>Qualitative Research and Analysis </a:t>
            </a:r>
          </a:p>
        </p:txBody>
      </p:sp>
      <p:sp>
        <p:nvSpPr>
          <p:cNvPr id="10" name="TextBox 9">
            <a:extLst>
              <a:ext uri="{FF2B5EF4-FFF2-40B4-BE49-F238E27FC236}">
                <a16:creationId xmlns:a16="http://schemas.microsoft.com/office/drawing/2014/main" id="{34DEECA8-EDCF-51FD-5A23-DB49C655C4C3}"/>
              </a:ext>
            </a:extLst>
          </p:cNvPr>
          <p:cNvSpPr txBox="1"/>
          <p:nvPr/>
        </p:nvSpPr>
        <p:spPr>
          <a:xfrm>
            <a:off x="124770" y="3846624"/>
            <a:ext cx="12192000" cy="873509"/>
          </a:xfrm>
          <a:prstGeom prst="rect">
            <a:avLst/>
          </a:prstGeom>
          <a:noFill/>
        </p:spPr>
        <p:txBody>
          <a:bodyPr wrap="square">
            <a:spAutoFit/>
          </a:bodyPr>
          <a:lstStyle/>
          <a:p>
            <a:pPr marL="0" marR="0" algn="ctr" hangingPunct="0">
              <a:lnSpc>
                <a:spcPct val="150000"/>
              </a:lnSpc>
              <a:spcBef>
                <a:spcPts val="0"/>
              </a:spcBef>
              <a:spcAft>
                <a:spcPts val="0"/>
              </a:spcAft>
            </a:pPr>
            <a:r>
              <a:rPr lang="it-IT"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National University of Natural Medicine (NUNM) University of Washington (UW)</a:t>
            </a:r>
          </a:p>
          <a:p>
            <a:pPr algn="ctr" hangingPunct="0">
              <a:lnSpc>
                <a:spcPct val="150000"/>
              </a:lnSpc>
            </a:pPr>
            <a:r>
              <a:rPr lang="it-IT" sz="1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NourishED Research Foundation (Boulder, CO, USA | Wilmington, DE, USA)</a:t>
            </a:r>
          </a:p>
        </p:txBody>
      </p:sp>
      <p:pic>
        <p:nvPicPr>
          <p:cNvPr id="11" name="Picture 10" descr="A logo with a tree in the middle&#10;&#10;Description automatically generated">
            <a:extLst>
              <a:ext uri="{FF2B5EF4-FFF2-40B4-BE49-F238E27FC236}">
                <a16:creationId xmlns:a16="http://schemas.microsoft.com/office/drawing/2014/main" id="{6E4ED4A9-5C46-310C-F0CD-B180B0375DE9}"/>
              </a:ext>
            </a:extLst>
          </p:cNvPr>
          <p:cNvPicPr>
            <a:picLocks noChangeAspect="1"/>
          </p:cNvPicPr>
          <p:nvPr/>
        </p:nvPicPr>
        <p:blipFill>
          <a:blip r:embed="rId2"/>
          <a:stretch>
            <a:fillRect/>
          </a:stretch>
        </p:blipFill>
        <p:spPr>
          <a:xfrm>
            <a:off x="4267155" y="5652689"/>
            <a:ext cx="2990195" cy="903872"/>
          </a:xfrm>
          <a:prstGeom prst="rect">
            <a:avLst/>
          </a:prstGeom>
          <a:ln>
            <a:solidFill>
              <a:srgbClr val="002060"/>
            </a:solidFill>
          </a:ln>
        </p:spPr>
      </p:pic>
      <p:sp>
        <p:nvSpPr>
          <p:cNvPr id="12" name="TextBox 11">
            <a:extLst>
              <a:ext uri="{FF2B5EF4-FFF2-40B4-BE49-F238E27FC236}">
                <a16:creationId xmlns:a16="http://schemas.microsoft.com/office/drawing/2014/main" id="{0768B583-7EE4-B5E4-241D-879DDAFB9A32}"/>
              </a:ext>
            </a:extLst>
          </p:cNvPr>
          <p:cNvSpPr txBox="1"/>
          <p:nvPr/>
        </p:nvSpPr>
        <p:spPr>
          <a:xfrm>
            <a:off x="0" y="1827696"/>
            <a:ext cx="12192000" cy="1841851"/>
          </a:xfrm>
          <a:prstGeom prst="rect">
            <a:avLst/>
          </a:prstGeom>
          <a:noFill/>
        </p:spPr>
        <p:txBody>
          <a:bodyPr wrap="square">
            <a:spAutoFit/>
          </a:bodyPr>
          <a:lstStyle/>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Brenna Bray, PhD</a:t>
            </a:r>
          </a:p>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BRIDG T90/R90 Fellowship Postdoctoral Training Program</a:t>
            </a:r>
          </a:p>
          <a:p>
            <a:pPr marL="0" marR="0" algn="ctr" hangingPunct="0">
              <a:lnSpc>
                <a:spcPct val="150000"/>
              </a:lnSpc>
              <a:spcBef>
                <a:spcPts val="0"/>
              </a:spcBef>
              <a:spcAft>
                <a:spcPts val="0"/>
              </a:spcAft>
            </a:pPr>
            <a:r>
              <a:rPr lang="it-IT"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NCCIH, Grant AT008924</a:t>
            </a:r>
          </a:p>
        </p:txBody>
      </p:sp>
      <p:pic>
        <p:nvPicPr>
          <p:cNvPr id="13" name="Picture 12" descr="A logo for a university&#10;&#10;Description automatically generated">
            <a:extLst>
              <a:ext uri="{FF2B5EF4-FFF2-40B4-BE49-F238E27FC236}">
                <a16:creationId xmlns:a16="http://schemas.microsoft.com/office/drawing/2014/main" id="{20BD4E6C-78EA-9F72-CCD1-923D9B11E1E5}"/>
              </a:ext>
            </a:extLst>
          </p:cNvPr>
          <p:cNvPicPr>
            <a:picLocks noChangeAspect="1"/>
          </p:cNvPicPr>
          <p:nvPr/>
        </p:nvPicPr>
        <p:blipFill>
          <a:blip r:embed="rId3"/>
          <a:stretch>
            <a:fillRect/>
          </a:stretch>
        </p:blipFill>
        <p:spPr>
          <a:xfrm>
            <a:off x="7861050" y="5376492"/>
            <a:ext cx="2173828" cy="1225771"/>
          </a:xfrm>
          <a:prstGeom prst="rect">
            <a:avLst/>
          </a:prstGeom>
          <a:ln>
            <a:solidFill>
              <a:srgbClr val="002060"/>
            </a:solidFill>
          </a:ln>
        </p:spPr>
      </p:pic>
      <p:pic>
        <p:nvPicPr>
          <p:cNvPr id="14" name="Picture 13" descr="A close-up of logos&#10;&#10;AI-generated content may be incorrect.">
            <a:extLst>
              <a:ext uri="{FF2B5EF4-FFF2-40B4-BE49-F238E27FC236}">
                <a16:creationId xmlns:a16="http://schemas.microsoft.com/office/drawing/2014/main" id="{7EDD7F1B-2E9E-F117-4E09-0E686F484F24}"/>
              </a:ext>
            </a:extLst>
          </p:cNvPr>
          <p:cNvPicPr>
            <a:picLocks noChangeAspect="1"/>
          </p:cNvPicPr>
          <p:nvPr/>
        </p:nvPicPr>
        <p:blipFill>
          <a:blip r:embed="rId4"/>
          <a:srcRect l="54782" t="9761" b="16268"/>
          <a:stretch/>
        </p:blipFill>
        <p:spPr>
          <a:xfrm>
            <a:off x="2011175" y="5032288"/>
            <a:ext cx="1724972" cy="1695279"/>
          </a:xfrm>
          <a:prstGeom prst="rect">
            <a:avLst/>
          </a:prstGeom>
        </p:spPr>
      </p:pic>
      <p:pic>
        <p:nvPicPr>
          <p:cNvPr id="15" name="Picture 14" descr="A close-up of logos&#10;&#10;AI-generated content may be incorrect.">
            <a:extLst>
              <a:ext uri="{FF2B5EF4-FFF2-40B4-BE49-F238E27FC236}">
                <a16:creationId xmlns:a16="http://schemas.microsoft.com/office/drawing/2014/main" id="{8B01E23A-54F1-390C-4C77-DFBC8876F1FB}"/>
              </a:ext>
            </a:extLst>
          </p:cNvPr>
          <p:cNvPicPr>
            <a:picLocks noChangeAspect="1"/>
          </p:cNvPicPr>
          <p:nvPr/>
        </p:nvPicPr>
        <p:blipFill>
          <a:blip r:embed="rId4"/>
          <a:srcRect l="54782" t="9761" b="16268"/>
          <a:stretch/>
        </p:blipFill>
        <p:spPr>
          <a:xfrm>
            <a:off x="10160428" y="5102444"/>
            <a:ext cx="1724972" cy="1695279"/>
          </a:xfrm>
          <a:prstGeom prst="rect">
            <a:avLst/>
          </a:prstGeom>
        </p:spPr>
      </p:pic>
      <p:pic>
        <p:nvPicPr>
          <p:cNvPr id="16" name="Picture 15" descr="A close-up of logos&#10;&#10;AI-generated content may be incorrect.">
            <a:extLst>
              <a:ext uri="{FF2B5EF4-FFF2-40B4-BE49-F238E27FC236}">
                <a16:creationId xmlns:a16="http://schemas.microsoft.com/office/drawing/2014/main" id="{26B4AE51-2B67-F6E7-BFD9-CBD5AD9BA011}"/>
              </a:ext>
            </a:extLst>
          </p:cNvPr>
          <p:cNvPicPr>
            <a:picLocks noChangeAspect="1"/>
          </p:cNvPicPr>
          <p:nvPr/>
        </p:nvPicPr>
        <p:blipFill>
          <a:blip r:embed="rId4"/>
          <a:srcRect r="45218"/>
          <a:stretch/>
        </p:blipFill>
        <p:spPr>
          <a:xfrm>
            <a:off x="411938" y="5115311"/>
            <a:ext cx="1334919" cy="1463915"/>
          </a:xfrm>
          <a:prstGeom prst="rect">
            <a:avLst/>
          </a:prstGeom>
        </p:spPr>
      </p:pic>
    </p:spTree>
    <p:extLst>
      <p:ext uri="{BB962C8B-B14F-4D97-AF65-F5344CB8AC3E}">
        <p14:creationId xmlns:p14="http://schemas.microsoft.com/office/powerpoint/2010/main" val="4029536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44EF12-808E-D3C3-6A30-5C8274BCEB6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27EBC1-985E-D596-DB2A-AF3609392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AE878F6-CC9A-AA05-3455-A22284AEF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85025D6-546B-8146-F0DD-BB284DD78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210BB9F-4457-B815-C9C5-9597CA5409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5A74AD4-7F52-2AA3-A242-D6180123ABC8}"/>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What is Thematic Analysis?</a:t>
            </a:r>
          </a:p>
        </p:txBody>
      </p:sp>
      <p:sp>
        <p:nvSpPr>
          <p:cNvPr id="6" name="TextBox 5">
            <a:extLst>
              <a:ext uri="{FF2B5EF4-FFF2-40B4-BE49-F238E27FC236}">
                <a16:creationId xmlns:a16="http://schemas.microsoft.com/office/drawing/2014/main" id="{06AA774B-6196-D945-FEE9-88D595F2B0FE}"/>
              </a:ext>
            </a:extLst>
          </p:cNvPr>
          <p:cNvSpPr txBox="1"/>
          <p:nvPr/>
        </p:nvSpPr>
        <p:spPr>
          <a:xfrm>
            <a:off x="5855540" y="2693676"/>
            <a:ext cx="5901485" cy="3815212"/>
          </a:xfrm>
          <a:prstGeom prst="rect">
            <a:avLst/>
          </a:prstGeom>
          <a:noFill/>
        </p:spPr>
        <p:txBody>
          <a:bodyPr wrap="square">
            <a:spAutoFit/>
          </a:bodyPr>
          <a:lstStyle/>
          <a:p>
            <a:pPr algn="just">
              <a:lnSpc>
                <a:spcPct val="150000"/>
              </a:lnSpc>
              <a:spcBef>
                <a:spcPts val="600"/>
              </a:spcBef>
              <a:spcAft>
                <a:spcPts val="1200"/>
              </a:spcAft>
            </a:pPr>
            <a:r>
              <a:rPr lang="en-US" sz="2200" dirty="0">
                <a:solidFill>
                  <a:srgbClr val="002060"/>
                </a:solidFill>
                <a:latin typeface="Arial" panose="020B0604020202020204" pitchFamily="34" charset="0"/>
                <a:ea typeface="+mj-ea"/>
                <a:cs typeface="Arial" panose="020B0604020202020204" pitchFamily="34" charset="0"/>
              </a:rPr>
              <a:t>“</a:t>
            </a:r>
            <a:r>
              <a:rPr lang="en-US" sz="2200" u="sng" dirty="0">
                <a:solidFill>
                  <a:srgbClr val="002060"/>
                </a:solidFill>
                <a:latin typeface="Arial" panose="020B0604020202020204" pitchFamily="34" charset="0"/>
                <a:ea typeface="+mj-ea"/>
                <a:cs typeface="Arial" panose="020B0604020202020204" pitchFamily="34" charset="0"/>
              </a:rPr>
              <a:t>Iterative</a:t>
            </a:r>
            <a:r>
              <a:rPr lang="en-US" sz="2200" dirty="0">
                <a:solidFill>
                  <a:srgbClr val="002060"/>
                </a:solidFill>
                <a:latin typeface="Arial" panose="020B0604020202020204" pitchFamily="34" charset="0"/>
                <a:ea typeface="+mj-ea"/>
                <a:cs typeface="Arial" panose="020B0604020202020204" pitchFamily="34" charset="0"/>
              </a:rPr>
              <a:t> process of connecting individual pieces of data within transcripts or documents to codes, connecting codes to themes, connecting themes to each other, and supporting overall analysis with use of specific pieces of data.” </a:t>
            </a:r>
          </a:p>
          <a:p>
            <a:pPr>
              <a:lnSpc>
                <a:spcPct val="150000"/>
              </a:lnSpc>
              <a:spcBef>
                <a:spcPts val="600"/>
              </a:spcBef>
              <a:spcAft>
                <a:spcPts val="1200"/>
              </a:spcAft>
            </a:pPr>
            <a:r>
              <a:rPr lang="en-US" sz="2200" dirty="0">
                <a:solidFill>
                  <a:srgbClr val="002060"/>
                </a:solidFill>
                <a:latin typeface="Arial" panose="020B0604020202020204" pitchFamily="34" charset="0"/>
                <a:ea typeface="+mj-ea"/>
                <a:cs typeface="Arial" panose="020B0604020202020204" pitchFamily="34" charset="0"/>
              </a:rPr>
              <a:t>      - (Barrio Minton &amp; Lenz, 2019).</a:t>
            </a:r>
          </a:p>
        </p:txBody>
      </p:sp>
      <p:sp>
        <p:nvSpPr>
          <p:cNvPr id="9" name="Title 1">
            <a:extLst>
              <a:ext uri="{FF2B5EF4-FFF2-40B4-BE49-F238E27FC236}">
                <a16:creationId xmlns:a16="http://schemas.microsoft.com/office/drawing/2014/main" id="{5D633733-BF13-7FA1-6907-2891B46FAF1F}"/>
              </a:ext>
            </a:extLst>
          </p:cNvPr>
          <p:cNvSpPr txBox="1">
            <a:spLocks/>
          </p:cNvSpPr>
          <p:nvPr/>
        </p:nvSpPr>
        <p:spPr>
          <a:xfrm>
            <a:off x="0" y="349112"/>
            <a:ext cx="12191998"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FFFF"/>
                </a:solidFill>
                <a:latin typeface="Times New Roman" panose="02020603050405020304" pitchFamily="18" charset="0"/>
                <a:cs typeface="Times New Roman" panose="02020603050405020304" pitchFamily="18" charset="0"/>
              </a:rPr>
              <a:t>IV.1. Thematic Analysis</a:t>
            </a:r>
            <a:endParaRPr lang="en-US" sz="5400" dirty="0">
              <a:solidFill>
                <a:srgbClr val="FFFFFF"/>
              </a:solidFill>
              <a:latin typeface="Times New Roman" panose="02020603050405020304" pitchFamily="18" charset="0"/>
              <a:cs typeface="Times New Roman" panose="02020603050405020304" pitchFamily="18" charset="0"/>
            </a:endParaRPr>
          </a:p>
        </p:txBody>
      </p:sp>
      <p:pic>
        <p:nvPicPr>
          <p:cNvPr id="13" name="Picture 2" descr="Thematic Analysis: Step-by-Step Guide">
            <a:extLst>
              <a:ext uri="{FF2B5EF4-FFF2-40B4-BE49-F238E27FC236}">
                <a16:creationId xmlns:a16="http://schemas.microsoft.com/office/drawing/2014/main" id="{58CCA1EF-C4A5-9DC1-3CAD-A9226DF456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2368688"/>
            <a:ext cx="4687435" cy="41402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1DA6813-022A-3291-A3D7-34FC1E2695E1}"/>
              </a:ext>
            </a:extLst>
          </p:cNvPr>
          <p:cNvSpPr/>
          <p:nvPr/>
        </p:nvSpPr>
        <p:spPr>
          <a:xfrm>
            <a:off x="812800" y="2355635"/>
            <a:ext cx="3543300" cy="41532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3368FB4-0B44-907D-9042-FFEEE4DAEB71}"/>
              </a:ext>
            </a:extLst>
          </p:cNvPr>
          <p:cNvSpPr txBox="1"/>
          <p:nvPr/>
        </p:nvSpPr>
        <p:spPr>
          <a:xfrm>
            <a:off x="386750" y="3203485"/>
            <a:ext cx="5102225" cy="2597762"/>
          </a:xfrm>
          <a:prstGeom prst="rect">
            <a:avLst/>
          </a:prstGeom>
          <a:solidFill>
            <a:schemeClr val="bg1"/>
          </a:solidFill>
        </p:spPr>
        <p:txBody>
          <a:bodyPr wrap="square">
            <a:spAutoFit/>
          </a:bodyPr>
          <a:lstStyle/>
          <a:p>
            <a:pPr algn="ctr">
              <a:lnSpc>
                <a:spcPct val="150000"/>
              </a:lnSpc>
            </a:pPr>
            <a:r>
              <a:rPr lang="en-US" sz="2800" b="1" u="sng" dirty="0">
                <a:solidFill>
                  <a:srgbClr val="002060"/>
                </a:solidFill>
                <a:effectLst/>
                <a:latin typeface="Arial" panose="020B0604020202020204" pitchFamily="34" charset="0"/>
                <a:cs typeface="Arial" panose="020B0604020202020204" pitchFamily="34" charset="0"/>
              </a:rPr>
              <a:t>Iterative:</a:t>
            </a:r>
            <a:r>
              <a:rPr lang="en-US" sz="2800" dirty="0">
                <a:solidFill>
                  <a:srgbClr val="002060"/>
                </a:solidFill>
                <a:effectLst/>
                <a:latin typeface="Arial" panose="020B0604020202020204" pitchFamily="34" charset="0"/>
                <a:cs typeface="Arial" panose="020B0604020202020204" pitchFamily="34" charset="0"/>
              </a:rPr>
              <a:t> </a:t>
            </a:r>
          </a:p>
          <a:p>
            <a:pPr algn="ctr">
              <a:lnSpc>
                <a:spcPct val="150000"/>
              </a:lnSpc>
            </a:pPr>
            <a:r>
              <a:rPr lang="en-US" sz="2800" dirty="0">
                <a:solidFill>
                  <a:srgbClr val="002060"/>
                </a:solidFill>
                <a:effectLst/>
                <a:latin typeface="Arial" panose="020B0604020202020204" pitchFamily="34" charset="0"/>
                <a:cs typeface="Arial" panose="020B0604020202020204" pitchFamily="34" charset="0"/>
              </a:rPr>
              <a:t>Referring </a:t>
            </a:r>
            <a:r>
              <a:rPr lang="en-US" sz="2800" i="0" strike="noStrike" dirty="0">
                <a:solidFill>
                  <a:srgbClr val="002060"/>
                </a:solidFill>
                <a:effectLst/>
                <a:latin typeface="Arial" panose="020B0604020202020204" pitchFamily="34" charset="0"/>
                <a:cs typeface="Arial" panose="020B0604020202020204" pitchFamily="34" charset="0"/>
              </a:rPr>
              <a:t>to a process that involves repeating a sequence of operations or procedures.</a:t>
            </a:r>
            <a:endParaRPr lang="en-US" sz="2800" dirty="0">
              <a:solidFill>
                <a:srgbClr val="00206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8A14C95-0DFB-CFCE-06E8-8ABEF55CF302}"/>
              </a:ext>
            </a:extLst>
          </p:cNvPr>
          <p:cNvSpPr txBox="1"/>
          <p:nvPr/>
        </p:nvSpPr>
        <p:spPr>
          <a:xfrm>
            <a:off x="938779" y="6568028"/>
            <a:ext cx="3679825" cy="230832"/>
          </a:xfrm>
          <a:prstGeom prst="rect">
            <a:avLst/>
          </a:prstGeom>
          <a:noFill/>
        </p:spPr>
        <p:txBody>
          <a:bodyPr wrap="square">
            <a:spAutoFit/>
          </a:bodyPr>
          <a:lstStyle/>
          <a:p>
            <a:pPr algn="ctr"/>
            <a:r>
              <a:rPr lang="en-US" sz="900" dirty="0">
                <a:solidFill>
                  <a:srgbClr val="002060"/>
                </a:solidFill>
              </a:rPr>
              <a:t>https://</a:t>
            </a:r>
            <a:r>
              <a:rPr lang="en-US" sz="900" dirty="0" err="1">
                <a:solidFill>
                  <a:srgbClr val="002060"/>
                </a:solidFill>
              </a:rPr>
              <a:t>www.maxqda.com</a:t>
            </a:r>
            <a:r>
              <a:rPr lang="en-US" sz="900" dirty="0">
                <a:solidFill>
                  <a:srgbClr val="002060"/>
                </a:solidFill>
              </a:rPr>
              <a:t>/wp/wp-content/uploads/sites/2/Figure-7-1.png</a:t>
            </a:r>
          </a:p>
        </p:txBody>
      </p:sp>
      <p:grpSp>
        <p:nvGrpSpPr>
          <p:cNvPr id="3" name="Group 2">
            <a:extLst>
              <a:ext uri="{FF2B5EF4-FFF2-40B4-BE49-F238E27FC236}">
                <a16:creationId xmlns:a16="http://schemas.microsoft.com/office/drawing/2014/main" id="{9E1A0295-BAE1-7E19-2C60-4A63541364C2}"/>
              </a:ext>
            </a:extLst>
          </p:cNvPr>
          <p:cNvGrpSpPr/>
          <p:nvPr/>
        </p:nvGrpSpPr>
        <p:grpSpPr>
          <a:xfrm>
            <a:off x="10160428" y="342408"/>
            <a:ext cx="1755648" cy="941832"/>
            <a:chOff x="10199689" y="5755904"/>
            <a:chExt cx="1755648" cy="941832"/>
          </a:xfrm>
        </p:grpSpPr>
        <p:sp>
          <p:nvSpPr>
            <p:cNvPr id="4" name="Rectangle 3">
              <a:extLst>
                <a:ext uri="{FF2B5EF4-FFF2-40B4-BE49-F238E27FC236}">
                  <a16:creationId xmlns:a16="http://schemas.microsoft.com/office/drawing/2014/main" id="{156A91C4-7184-E7AB-AEC8-5FC5816DA40E}"/>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up of logos&#10;&#10;AI-generated content may be incorrect.">
              <a:extLst>
                <a:ext uri="{FF2B5EF4-FFF2-40B4-BE49-F238E27FC236}">
                  <a16:creationId xmlns:a16="http://schemas.microsoft.com/office/drawing/2014/main" id="{C3CA2453-CCFF-7E15-5513-429EA9E63126}"/>
                </a:ext>
              </a:extLst>
            </p:cNvPr>
            <p:cNvPicPr>
              <a:picLocks noChangeAspect="1"/>
            </p:cNvPicPr>
            <p:nvPr/>
          </p:nvPicPr>
          <p:blipFill>
            <a:blip r:embed="rId4"/>
            <a:srcRect r="45218"/>
            <a:stretch/>
          </p:blipFill>
          <p:spPr>
            <a:xfrm>
              <a:off x="10239243" y="5798434"/>
              <a:ext cx="772473" cy="847119"/>
            </a:xfrm>
            <a:prstGeom prst="rect">
              <a:avLst/>
            </a:prstGeom>
          </p:spPr>
        </p:pic>
        <p:pic>
          <p:nvPicPr>
            <p:cNvPr id="15" name="Picture 14" descr="A close-up of logos&#10;&#10;AI-generated content may be incorrect.">
              <a:extLst>
                <a:ext uri="{FF2B5EF4-FFF2-40B4-BE49-F238E27FC236}">
                  <a16:creationId xmlns:a16="http://schemas.microsoft.com/office/drawing/2014/main" id="{D7FF5A6F-1564-4059-CDD3-13321349B3FC}"/>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406707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FEC041-6881-6B4A-B92D-A2338BC84AC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BAB0DE-3089-4EE6-A552-B3E30BCBC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D6C8D7E-A112-0201-A519-FF73E6C78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6943ABE-6B83-F64C-3A05-71B2E9F27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767039E-81F7-B517-27DE-5132E5C3C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218DAAC-1B04-361A-BF51-412128BFDD63}"/>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What is Thematic Analysis?</a:t>
            </a:r>
          </a:p>
        </p:txBody>
      </p:sp>
      <p:sp>
        <p:nvSpPr>
          <p:cNvPr id="6" name="TextBox 5">
            <a:extLst>
              <a:ext uri="{FF2B5EF4-FFF2-40B4-BE49-F238E27FC236}">
                <a16:creationId xmlns:a16="http://schemas.microsoft.com/office/drawing/2014/main" id="{8D9BE74C-0155-FA48-467F-A3252B71A163}"/>
              </a:ext>
            </a:extLst>
          </p:cNvPr>
          <p:cNvSpPr txBox="1"/>
          <p:nvPr/>
        </p:nvSpPr>
        <p:spPr>
          <a:xfrm>
            <a:off x="5668214" y="2586649"/>
            <a:ext cx="6371385" cy="3486339"/>
          </a:xfrm>
          <a:prstGeom prst="rect">
            <a:avLst/>
          </a:prstGeom>
          <a:noFill/>
        </p:spPr>
        <p:txBody>
          <a:bodyPr wrap="square">
            <a:spAutoFit/>
          </a:bodyPr>
          <a:lstStyle/>
          <a:p>
            <a:pPr marL="342900" indent="-342900">
              <a:lnSpc>
                <a:spcPct val="150000"/>
              </a:lnSpc>
              <a:spcBef>
                <a:spcPts val="600"/>
              </a:spcBef>
              <a:spcAft>
                <a:spcPts val="1200"/>
              </a:spcAft>
              <a:buFont typeface="Arial" panose="020B0604020202020204" pitchFamily="34" charset="0"/>
              <a:buChar char="•"/>
            </a:pPr>
            <a:r>
              <a:rPr lang="en-US" sz="2400" dirty="0">
                <a:solidFill>
                  <a:srgbClr val="002060"/>
                </a:solidFill>
                <a:latin typeface="Arial" panose="020B0604020202020204" pitchFamily="34" charset="0"/>
                <a:ea typeface="+mj-ea"/>
                <a:cs typeface="Arial" panose="020B0604020202020204" pitchFamily="34" charset="0"/>
              </a:rPr>
              <a:t>“Foundational qualitative analysis method.”</a:t>
            </a:r>
          </a:p>
          <a:p>
            <a:pPr marL="342900" indent="-342900">
              <a:lnSpc>
                <a:spcPct val="150000"/>
              </a:lnSpc>
              <a:spcBef>
                <a:spcPts val="600"/>
              </a:spcBef>
              <a:spcAft>
                <a:spcPts val="1200"/>
              </a:spcAft>
              <a:buFont typeface="Arial" panose="020B0604020202020204" pitchFamily="34" charset="0"/>
              <a:buChar char="•"/>
            </a:pPr>
            <a:r>
              <a:rPr lang="en-US" sz="2400" dirty="0">
                <a:solidFill>
                  <a:srgbClr val="002060"/>
                </a:solidFill>
                <a:latin typeface="Arial" panose="020B0604020202020204" pitchFamily="34" charset="0"/>
                <a:ea typeface="+mj-ea"/>
                <a:cs typeface="Arial" panose="020B0604020202020204" pitchFamily="34" charset="0"/>
              </a:rPr>
              <a:t>Helps organize &amp; describe data in detail.</a:t>
            </a:r>
          </a:p>
          <a:p>
            <a:pPr marL="342900" indent="-342900">
              <a:lnSpc>
                <a:spcPct val="150000"/>
              </a:lnSpc>
              <a:spcBef>
                <a:spcPts val="600"/>
              </a:spcBef>
              <a:spcAft>
                <a:spcPts val="1200"/>
              </a:spcAft>
              <a:buFont typeface="Arial" panose="020B0604020202020204" pitchFamily="34" charset="0"/>
              <a:buChar char="•"/>
            </a:pPr>
            <a:r>
              <a:rPr lang="en-US" sz="2400" dirty="0">
                <a:solidFill>
                  <a:srgbClr val="002060"/>
                </a:solidFill>
                <a:latin typeface="Arial" panose="020B0604020202020204" pitchFamily="34" charset="0"/>
                <a:ea typeface="+mj-ea"/>
                <a:cs typeface="Arial" panose="020B0604020202020204" pitchFamily="34" charset="0"/>
              </a:rPr>
              <a:t>Across broad range of methodological frameworks. </a:t>
            </a:r>
          </a:p>
          <a:p>
            <a:pPr marL="342900" indent="-342900">
              <a:lnSpc>
                <a:spcPct val="150000"/>
              </a:lnSpc>
              <a:spcBef>
                <a:spcPts val="600"/>
              </a:spcBef>
              <a:spcAft>
                <a:spcPts val="1200"/>
              </a:spcAft>
              <a:buFont typeface="Arial" panose="020B0604020202020204" pitchFamily="34" charset="0"/>
              <a:buChar char="•"/>
            </a:pPr>
            <a:r>
              <a:rPr lang="en-US" sz="2400" dirty="0">
                <a:solidFill>
                  <a:srgbClr val="002060"/>
                </a:solidFill>
                <a:latin typeface="Arial" panose="020B0604020202020204" pitchFamily="34" charset="0"/>
                <a:ea typeface="+mj-ea"/>
                <a:cs typeface="Arial" panose="020B0604020202020204" pitchFamily="34" charset="0"/>
              </a:rPr>
              <a:t>(Braun &amp; Clarke, 2006).</a:t>
            </a:r>
          </a:p>
        </p:txBody>
      </p:sp>
      <p:sp>
        <p:nvSpPr>
          <p:cNvPr id="9" name="Title 1">
            <a:extLst>
              <a:ext uri="{FF2B5EF4-FFF2-40B4-BE49-F238E27FC236}">
                <a16:creationId xmlns:a16="http://schemas.microsoft.com/office/drawing/2014/main" id="{FC821737-BF5F-F8C8-3D33-C8D4B847E21C}"/>
              </a:ext>
            </a:extLst>
          </p:cNvPr>
          <p:cNvSpPr txBox="1">
            <a:spLocks/>
          </p:cNvSpPr>
          <p:nvPr/>
        </p:nvSpPr>
        <p:spPr>
          <a:xfrm>
            <a:off x="0" y="349112"/>
            <a:ext cx="12191998"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FFFF"/>
                </a:solidFill>
                <a:latin typeface="Times New Roman" panose="02020603050405020304" pitchFamily="18" charset="0"/>
                <a:cs typeface="Times New Roman" panose="02020603050405020304" pitchFamily="18" charset="0"/>
              </a:rPr>
              <a:t>IV.1. Thematic Analysis</a:t>
            </a:r>
            <a:endParaRPr lang="en-US" sz="5400" dirty="0">
              <a:solidFill>
                <a:srgbClr val="FFFFFF"/>
              </a:solidFill>
              <a:latin typeface="Times New Roman" panose="02020603050405020304" pitchFamily="18" charset="0"/>
              <a:cs typeface="Times New Roman" panose="02020603050405020304" pitchFamily="18" charset="0"/>
            </a:endParaRPr>
          </a:p>
        </p:txBody>
      </p:sp>
      <p:pic>
        <p:nvPicPr>
          <p:cNvPr id="13" name="Picture 2" descr="Thematic Analysis: Step-by-Step Guide">
            <a:extLst>
              <a:ext uri="{FF2B5EF4-FFF2-40B4-BE49-F238E27FC236}">
                <a16:creationId xmlns:a16="http://schemas.microsoft.com/office/drawing/2014/main" id="{F81F1610-8F30-D5F2-9F45-ABE891325A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2368688"/>
            <a:ext cx="4687435" cy="41402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9B17297B-EE32-84E0-4C68-96B4CE4812DE}"/>
              </a:ext>
            </a:extLst>
          </p:cNvPr>
          <p:cNvSpPr txBox="1"/>
          <p:nvPr/>
        </p:nvSpPr>
        <p:spPr>
          <a:xfrm>
            <a:off x="938779" y="6568028"/>
            <a:ext cx="3679825" cy="230832"/>
          </a:xfrm>
          <a:prstGeom prst="rect">
            <a:avLst/>
          </a:prstGeom>
          <a:noFill/>
        </p:spPr>
        <p:txBody>
          <a:bodyPr wrap="square">
            <a:spAutoFit/>
          </a:bodyPr>
          <a:lstStyle/>
          <a:p>
            <a:pPr algn="ctr"/>
            <a:r>
              <a:rPr lang="en-US" sz="900" dirty="0">
                <a:solidFill>
                  <a:srgbClr val="002060"/>
                </a:solidFill>
              </a:rPr>
              <a:t>https://</a:t>
            </a:r>
            <a:r>
              <a:rPr lang="en-US" sz="900" dirty="0" err="1">
                <a:solidFill>
                  <a:srgbClr val="002060"/>
                </a:solidFill>
              </a:rPr>
              <a:t>www.maxqda.com</a:t>
            </a:r>
            <a:r>
              <a:rPr lang="en-US" sz="900" dirty="0">
                <a:solidFill>
                  <a:srgbClr val="002060"/>
                </a:solidFill>
              </a:rPr>
              <a:t>/wp/wp-content/uploads/sites/2/Figure-7-1.png</a:t>
            </a:r>
          </a:p>
        </p:txBody>
      </p:sp>
      <p:grpSp>
        <p:nvGrpSpPr>
          <p:cNvPr id="3" name="Group 2">
            <a:extLst>
              <a:ext uri="{FF2B5EF4-FFF2-40B4-BE49-F238E27FC236}">
                <a16:creationId xmlns:a16="http://schemas.microsoft.com/office/drawing/2014/main" id="{9A923AE6-722B-8B23-A1AD-ADD97F48E139}"/>
              </a:ext>
            </a:extLst>
          </p:cNvPr>
          <p:cNvGrpSpPr/>
          <p:nvPr/>
        </p:nvGrpSpPr>
        <p:grpSpPr>
          <a:xfrm>
            <a:off x="10160428" y="342408"/>
            <a:ext cx="1755648" cy="941832"/>
            <a:chOff x="10199689" y="5755904"/>
            <a:chExt cx="1755648" cy="941832"/>
          </a:xfrm>
        </p:grpSpPr>
        <p:sp>
          <p:nvSpPr>
            <p:cNvPr id="4" name="Rectangle 3">
              <a:extLst>
                <a:ext uri="{FF2B5EF4-FFF2-40B4-BE49-F238E27FC236}">
                  <a16:creationId xmlns:a16="http://schemas.microsoft.com/office/drawing/2014/main" id="{52CC5614-C137-3B29-FD5D-45D548D5325C}"/>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logos&#10;&#10;AI-generated content may be incorrect.">
              <a:extLst>
                <a:ext uri="{FF2B5EF4-FFF2-40B4-BE49-F238E27FC236}">
                  <a16:creationId xmlns:a16="http://schemas.microsoft.com/office/drawing/2014/main" id="{26AAE073-3C44-06A8-72F4-37F4CE2FB253}"/>
                </a:ext>
              </a:extLst>
            </p:cNvPr>
            <p:cNvPicPr>
              <a:picLocks noChangeAspect="1"/>
            </p:cNvPicPr>
            <p:nvPr/>
          </p:nvPicPr>
          <p:blipFill>
            <a:blip r:embed="rId4"/>
            <a:srcRect r="45218"/>
            <a:stretch/>
          </p:blipFill>
          <p:spPr>
            <a:xfrm>
              <a:off x="10239243" y="5798434"/>
              <a:ext cx="772473" cy="847119"/>
            </a:xfrm>
            <a:prstGeom prst="rect">
              <a:avLst/>
            </a:prstGeom>
          </p:spPr>
        </p:pic>
        <p:pic>
          <p:nvPicPr>
            <p:cNvPr id="7" name="Picture 6" descr="A close-up of logos&#10;&#10;AI-generated content may be incorrect.">
              <a:extLst>
                <a:ext uri="{FF2B5EF4-FFF2-40B4-BE49-F238E27FC236}">
                  <a16:creationId xmlns:a16="http://schemas.microsoft.com/office/drawing/2014/main" id="{9DB7125D-D401-64C6-C09D-1C7EB6FF0829}"/>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528805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B9C674-AC86-1DAE-ED22-6D598307E38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4E7346-9C61-211F-585B-6B0FC58E6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20396E-C09D-D556-3E96-AFEA750E2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7BA6F14-47BA-1B71-8620-2C9CF8D467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16FAABE-0E96-D02C-161A-AFEB3E871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E8B22C8-5EAE-C6D2-76D7-857284114F83}"/>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Six (6) Basic Steps of Thematic Analysis</a:t>
            </a:r>
          </a:p>
        </p:txBody>
      </p:sp>
      <p:sp>
        <p:nvSpPr>
          <p:cNvPr id="6" name="TextBox 5">
            <a:extLst>
              <a:ext uri="{FF2B5EF4-FFF2-40B4-BE49-F238E27FC236}">
                <a16:creationId xmlns:a16="http://schemas.microsoft.com/office/drawing/2014/main" id="{FDC50335-2598-0CD2-2B22-515F19D13843}"/>
              </a:ext>
            </a:extLst>
          </p:cNvPr>
          <p:cNvSpPr txBox="1"/>
          <p:nvPr/>
        </p:nvSpPr>
        <p:spPr>
          <a:xfrm>
            <a:off x="5956300" y="2548177"/>
            <a:ext cx="6070599" cy="4117281"/>
          </a:xfrm>
          <a:prstGeom prst="rect">
            <a:avLst/>
          </a:prstGeom>
          <a:noFill/>
        </p:spPr>
        <p:txBody>
          <a:bodyPr wrap="square">
            <a:spAutoFit/>
          </a:bodyPr>
          <a:lstStyle/>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Data Familiarization.</a:t>
            </a:r>
          </a:p>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Code Generation.</a:t>
            </a:r>
          </a:p>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Thematic Search/Identification.</a:t>
            </a:r>
          </a:p>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Thematic Review.</a:t>
            </a:r>
          </a:p>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Defining &amp; Naming Themes.</a:t>
            </a:r>
          </a:p>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Reporting (Publishing, Presenting).</a:t>
            </a:r>
          </a:p>
        </p:txBody>
      </p:sp>
      <p:sp>
        <p:nvSpPr>
          <p:cNvPr id="9" name="Title 1">
            <a:extLst>
              <a:ext uri="{FF2B5EF4-FFF2-40B4-BE49-F238E27FC236}">
                <a16:creationId xmlns:a16="http://schemas.microsoft.com/office/drawing/2014/main" id="{87AFCDF0-C5BC-2EBA-D28F-A5AC2E0A120B}"/>
              </a:ext>
            </a:extLst>
          </p:cNvPr>
          <p:cNvSpPr txBox="1">
            <a:spLocks/>
          </p:cNvSpPr>
          <p:nvPr/>
        </p:nvSpPr>
        <p:spPr>
          <a:xfrm>
            <a:off x="0" y="349112"/>
            <a:ext cx="12191998"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FFFF"/>
                </a:solidFill>
                <a:latin typeface="Times New Roman" panose="02020603050405020304" pitchFamily="18" charset="0"/>
                <a:cs typeface="Times New Roman" panose="02020603050405020304" pitchFamily="18" charset="0"/>
              </a:rPr>
              <a:t>IV.1. Thematic Analysis</a:t>
            </a:r>
            <a:endParaRPr lang="en-US" sz="5400" dirty="0">
              <a:solidFill>
                <a:srgbClr val="FFFFFF"/>
              </a:solidFill>
              <a:latin typeface="Times New Roman" panose="02020603050405020304" pitchFamily="18" charset="0"/>
              <a:cs typeface="Times New Roman" panose="02020603050405020304" pitchFamily="18" charset="0"/>
            </a:endParaRPr>
          </a:p>
        </p:txBody>
      </p:sp>
      <p:pic>
        <p:nvPicPr>
          <p:cNvPr id="13" name="Picture 2" descr="Thematic Analysis: Step-by-Step Guide">
            <a:extLst>
              <a:ext uri="{FF2B5EF4-FFF2-40B4-BE49-F238E27FC236}">
                <a16:creationId xmlns:a16="http://schemas.microsoft.com/office/drawing/2014/main" id="{660E8CB2-08D6-2B25-0554-2A00ED883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5" y="2368688"/>
            <a:ext cx="4687435" cy="414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A773F0-8A89-570B-811E-710FEDB4FB1C}"/>
              </a:ext>
            </a:extLst>
          </p:cNvPr>
          <p:cNvSpPr txBox="1"/>
          <p:nvPr/>
        </p:nvSpPr>
        <p:spPr>
          <a:xfrm>
            <a:off x="938779" y="6568028"/>
            <a:ext cx="3679825" cy="230832"/>
          </a:xfrm>
          <a:prstGeom prst="rect">
            <a:avLst/>
          </a:prstGeom>
          <a:noFill/>
        </p:spPr>
        <p:txBody>
          <a:bodyPr wrap="square">
            <a:spAutoFit/>
          </a:bodyPr>
          <a:lstStyle/>
          <a:p>
            <a:pPr algn="ctr"/>
            <a:r>
              <a:rPr lang="en-US" sz="900" dirty="0">
                <a:solidFill>
                  <a:srgbClr val="002060"/>
                </a:solidFill>
              </a:rPr>
              <a:t>https://</a:t>
            </a:r>
            <a:r>
              <a:rPr lang="en-US" sz="900" dirty="0" err="1">
                <a:solidFill>
                  <a:srgbClr val="002060"/>
                </a:solidFill>
              </a:rPr>
              <a:t>www.maxqda.com</a:t>
            </a:r>
            <a:r>
              <a:rPr lang="en-US" sz="900" dirty="0">
                <a:solidFill>
                  <a:srgbClr val="002060"/>
                </a:solidFill>
              </a:rPr>
              <a:t>/wp/wp-content/uploads/sites/2/Figure-7-1.png</a:t>
            </a:r>
          </a:p>
        </p:txBody>
      </p:sp>
      <p:grpSp>
        <p:nvGrpSpPr>
          <p:cNvPr id="4" name="Group 3">
            <a:extLst>
              <a:ext uri="{FF2B5EF4-FFF2-40B4-BE49-F238E27FC236}">
                <a16:creationId xmlns:a16="http://schemas.microsoft.com/office/drawing/2014/main" id="{7D611321-7822-8A9D-E7BD-2CD4BC1AE6E0}"/>
              </a:ext>
            </a:extLst>
          </p:cNvPr>
          <p:cNvGrpSpPr/>
          <p:nvPr/>
        </p:nvGrpSpPr>
        <p:grpSpPr>
          <a:xfrm>
            <a:off x="10160428" y="342408"/>
            <a:ext cx="1755648" cy="941832"/>
            <a:chOff x="10199689" y="5755904"/>
            <a:chExt cx="1755648" cy="941832"/>
          </a:xfrm>
        </p:grpSpPr>
        <p:sp>
          <p:nvSpPr>
            <p:cNvPr id="5" name="Rectangle 4">
              <a:extLst>
                <a:ext uri="{FF2B5EF4-FFF2-40B4-BE49-F238E27FC236}">
                  <a16:creationId xmlns:a16="http://schemas.microsoft.com/office/drawing/2014/main" id="{E3BC3A3F-CE34-3E63-F7FB-6E7913638A3C}"/>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logos&#10;&#10;AI-generated content may be incorrect.">
              <a:extLst>
                <a:ext uri="{FF2B5EF4-FFF2-40B4-BE49-F238E27FC236}">
                  <a16:creationId xmlns:a16="http://schemas.microsoft.com/office/drawing/2014/main" id="{69464BDC-9B19-C954-0EE6-04335A7075D2}"/>
                </a:ext>
              </a:extLst>
            </p:cNvPr>
            <p:cNvPicPr>
              <a:picLocks noChangeAspect="1"/>
            </p:cNvPicPr>
            <p:nvPr/>
          </p:nvPicPr>
          <p:blipFill>
            <a:blip r:embed="rId4"/>
            <a:srcRect r="45218"/>
            <a:stretch/>
          </p:blipFill>
          <p:spPr>
            <a:xfrm>
              <a:off x="10239243" y="5798434"/>
              <a:ext cx="772473" cy="847119"/>
            </a:xfrm>
            <a:prstGeom prst="rect">
              <a:avLst/>
            </a:prstGeom>
          </p:spPr>
        </p:pic>
        <p:pic>
          <p:nvPicPr>
            <p:cNvPr id="8" name="Picture 7" descr="A close-up of logos&#10;&#10;AI-generated content may be incorrect.">
              <a:extLst>
                <a:ext uri="{FF2B5EF4-FFF2-40B4-BE49-F238E27FC236}">
                  <a16:creationId xmlns:a16="http://schemas.microsoft.com/office/drawing/2014/main" id="{759589E8-0383-4CA8-9256-FD4B46A80CBE}"/>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3510984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74570A-0B9F-3407-7E6F-270E6B1F72C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46C420-F2D4-984A-546C-1025BD6AE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7B56639-2C99-361F-B8B5-39CC237C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BB1699C-45D7-78F2-B668-57F489FCC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0DFE7F6-8B43-A7FF-EFAD-6049D8049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D4020B4-F26D-9E4B-2DE2-D8D617E197C9}"/>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Six (6) Basic Steps of Thematic Analysis</a:t>
            </a:r>
          </a:p>
        </p:txBody>
      </p:sp>
      <p:sp>
        <p:nvSpPr>
          <p:cNvPr id="6" name="TextBox 5">
            <a:extLst>
              <a:ext uri="{FF2B5EF4-FFF2-40B4-BE49-F238E27FC236}">
                <a16:creationId xmlns:a16="http://schemas.microsoft.com/office/drawing/2014/main" id="{F54BF38D-288F-E126-DD7A-EA3549160456}"/>
              </a:ext>
            </a:extLst>
          </p:cNvPr>
          <p:cNvSpPr txBox="1"/>
          <p:nvPr/>
        </p:nvSpPr>
        <p:spPr>
          <a:xfrm>
            <a:off x="5956300" y="2548177"/>
            <a:ext cx="6070599" cy="4117281"/>
          </a:xfrm>
          <a:prstGeom prst="rect">
            <a:avLst/>
          </a:prstGeom>
          <a:noFill/>
        </p:spPr>
        <p:txBody>
          <a:bodyPr wrap="square">
            <a:spAutoFit/>
          </a:bodyPr>
          <a:lstStyle/>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Data Familiarization.</a:t>
            </a:r>
          </a:p>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Code Generation.</a:t>
            </a:r>
          </a:p>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Thematic Search/Identification.</a:t>
            </a:r>
          </a:p>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Thematic Review.</a:t>
            </a:r>
          </a:p>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Defining &amp; Naming Themes.</a:t>
            </a:r>
          </a:p>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Reporting (Publishing, Presenting).</a:t>
            </a:r>
          </a:p>
        </p:txBody>
      </p:sp>
      <p:sp>
        <p:nvSpPr>
          <p:cNvPr id="9" name="Title 1">
            <a:extLst>
              <a:ext uri="{FF2B5EF4-FFF2-40B4-BE49-F238E27FC236}">
                <a16:creationId xmlns:a16="http://schemas.microsoft.com/office/drawing/2014/main" id="{CBC33E90-952F-9659-E769-48E462AB48B8}"/>
              </a:ext>
            </a:extLst>
          </p:cNvPr>
          <p:cNvSpPr txBox="1">
            <a:spLocks/>
          </p:cNvSpPr>
          <p:nvPr/>
        </p:nvSpPr>
        <p:spPr>
          <a:xfrm>
            <a:off x="0" y="349112"/>
            <a:ext cx="12191998"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FFFF"/>
                </a:solidFill>
                <a:latin typeface="Times New Roman" panose="02020603050405020304" pitchFamily="18" charset="0"/>
                <a:cs typeface="Times New Roman" panose="02020603050405020304" pitchFamily="18" charset="0"/>
              </a:rPr>
              <a:t>IV.1. Thematic Analysis</a:t>
            </a:r>
            <a:endParaRPr lang="en-US" sz="5400" dirty="0">
              <a:solidFill>
                <a:srgbClr val="FFFFFF"/>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A0F0D2D-AA2A-78C8-A856-536DC203C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1" y="2548177"/>
            <a:ext cx="4601580" cy="40610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9B0534-D2D2-9160-D434-D63B8920D46D}"/>
              </a:ext>
            </a:extLst>
          </p:cNvPr>
          <p:cNvSpPr txBox="1"/>
          <p:nvPr/>
        </p:nvSpPr>
        <p:spPr>
          <a:xfrm>
            <a:off x="1904999" y="6652548"/>
            <a:ext cx="2580191" cy="184666"/>
          </a:xfrm>
          <a:prstGeom prst="rect">
            <a:avLst/>
          </a:prstGeom>
          <a:noFill/>
        </p:spPr>
        <p:txBody>
          <a:bodyPr wrap="square">
            <a:spAutoFit/>
          </a:bodyPr>
          <a:lstStyle/>
          <a:p>
            <a:pPr algn="ctr"/>
            <a:r>
              <a:rPr lang="en-US" sz="600" dirty="0">
                <a:solidFill>
                  <a:srgbClr val="002060"/>
                </a:solidFill>
              </a:rPr>
              <a:t>https://</a:t>
            </a:r>
            <a:r>
              <a:rPr lang="en-US" sz="600" dirty="0" err="1">
                <a:solidFill>
                  <a:srgbClr val="002060"/>
                </a:solidFill>
              </a:rPr>
              <a:t>media.nngroup.com</a:t>
            </a:r>
            <a:r>
              <a:rPr lang="en-US" sz="600" dirty="0">
                <a:solidFill>
                  <a:srgbClr val="002060"/>
                </a:solidFill>
              </a:rPr>
              <a:t>/media/editor/2022/08/17/6_steps_desktop.png</a:t>
            </a:r>
          </a:p>
        </p:txBody>
      </p:sp>
      <p:grpSp>
        <p:nvGrpSpPr>
          <p:cNvPr id="5" name="Group 4">
            <a:extLst>
              <a:ext uri="{FF2B5EF4-FFF2-40B4-BE49-F238E27FC236}">
                <a16:creationId xmlns:a16="http://schemas.microsoft.com/office/drawing/2014/main" id="{A08C810F-B3AA-B2D4-B33E-E1568EAAC99B}"/>
              </a:ext>
            </a:extLst>
          </p:cNvPr>
          <p:cNvGrpSpPr/>
          <p:nvPr/>
        </p:nvGrpSpPr>
        <p:grpSpPr>
          <a:xfrm>
            <a:off x="10160428" y="342408"/>
            <a:ext cx="1755648" cy="941832"/>
            <a:chOff x="10199689" y="5755904"/>
            <a:chExt cx="1755648" cy="941832"/>
          </a:xfrm>
        </p:grpSpPr>
        <p:sp>
          <p:nvSpPr>
            <p:cNvPr id="7" name="Rectangle 6">
              <a:extLst>
                <a:ext uri="{FF2B5EF4-FFF2-40B4-BE49-F238E27FC236}">
                  <a16:creationId xmlns:a16="http://schemas.microsoft.com/office/drawing/2014/main" id="{23F3ECBE-8138-67AC-0C09-19F466BCE0DD}"/>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up of logos&#10;&#10;AI-generated content may be incorrect.">
              <a:extLst>
                <a:ext uri="{FF2B5EF4-FFF2-40B4-BE49-F238E27FC236}">
                  <a16:creationId xmlns:a16="http://schemas.microsoft.com/office/drawing/2014/main" id="{5AB9C0D2-2299-44D6-4493-203B93B6A74A}"/>
                </a:ext>
              </a:extLst>
            </p:cNvPr>
            <p:cNvPicPr>
              <a:picLocks noChangeAspect="1"/>
            </p:cNvPicPr>
            <p:nvPr/>
          </p:nvPicPr>
          <p:blipFill>
            <a:blip r:embed="rId4"/>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FCB9BB74-B685-08ED-EFE9-8D85EDD56CC4}"/>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250204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A92C79-3D46-50FC-D965-FEA722A2947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65911D8-3B1C-A15B-5BB6-2245BF1B1C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737EB2-6B4B-E022-3CEB-77F83F2FCA44}"/>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b="1" kern="1200" dirty="0">
                <a:solidFill>
                  <a:srgbClr val="002060"/>
                </a:solidFill>
                <a:latin typeface="Times New Roman" panose="02020603050405020304" pitchFamily="18" charset="0"/>
                <a:cs typeface="Times New Roman" panose="02020603050405020304" pitchFamily="18" charset="0"/>
              </a:rPr>
              <a:t>IV.</a:t>
            </a:r>
            <a:r>
              <a:rPr lang="en-US" sz="5400" b="1" dirty="0">
                <a:solidFill>
                  <a:srgbClr val="002060"/>
                </a:solidFill>
                <a:latin typeface="Times New Roman" panose="02020603050405020304" pitchFamily="18" charset="0"/>
                <a:cs typeface="Times New Roman" panose="02020603050405020304" pitchFamily="18" charset="0"/>
              </a:rPr>
              <a:t>1</a:t>
            </a:r>
            <a:r>
              <a:rPr lang="en-US" sz="5400" b="1" kern="1200" dirty="0">
                <a:solidFill>
                  <a:srgbClr val="002060"/>
                </a:solidFill>
                <a:latin typeface="Times New Roman" panose="02020603050405020304" pitchFamily="18" charset="0"/>
                <a:cs typeface="Times New Roman" panose="02020603050405020304" pitchFamily="18" charset="0"/>
              </a:rPr>
              <a:t>. Thematic Analysis</a:t>
            </a:r>
          </a:p>
        </p:txBody>
      </p:sp>
      <p:graphicFrame>
        <p:nvGraphicFramePr>
          <p:cNvPr id="4" name="Table 3">
            <a:extLst>
              <a:ext uri="{FF2B5EF4-FFF2-40B4-BE49-F238E27FC236}">
                <a16:creationId xmlns:a16="http://schemas.microsoft.com/office/drawing/2014/main" id="{F896B086-1588-89A1-320D-4A2BA53857B6}"/>
              </a:ext>
            </a:extLst>
          </p:cNvPr>
          <p:cNvGraphicFramePr>
            <a:graphicFrameLocks noGrp="1"/>
          </p:cNvGraphicFramePr>
          <p:nvPr>
            <p:extLst>
              <p:ext uri="{D42A27DB-BD31-4B8C-83A1-F6EECF244321}">
                <p14:modId xmlns:p14="http://schemas.microsoft.com/office/powerpoint/2010/main" val="2654363406"/>
              </p:ext>
            </p:extLst>
          </p:nvPr>
        </p:nvGraphicFramePr>
        <p:xfrm>
          <a:off x="311888" y="1427099"/>
          <a:ext cx="11355856" cy="4096474"/>
        </p:xfrm>
        <a:graphic>
          <a:graphicData uri="http://schemas.openxmlformats.org/drawingml/2006/table">
            <a:tbl>
              <a:tblPr firstRow="1" bandRow="1">
                <a:tableStyleId>{5C22544A-7EE6-4342-B048-85BDC9FD1C3A}</a:tableStyleId>
              </a:tblPr>
              <a:tblGrid>
                <a:gridCol w="2979952">
                  <a:extLst>
                    <a:ext uri="{9D8B030D-6E8A-4147-A177-3AD203B41FA5}">
                      <a16:colId xmlns:a16="http://schemas.microsoft.com/office/drawing/2014/main" val="1860542206"/>
                    </a:ext>
                  </a:extLst>
                </a:gridCol>
                <a:gridCol w="8375904">
                  <a:extLst>
                    <a:ext uri="{9D8B030D-6E8A-4147-A177-3AD203B41FA5}">
                      <a16:colId xmlns:a16="http://schemas.microsoft.com/office/drawing/2014/main" val="126283137"/>
                    </a:ext>
                  </a:extLst>
                </a:gridCol>
              </a:tblGrid>
              <a:tr h="530314">
                <a:tc>
                  <a:txBody>
                    <a:bodyPr/>
                    <a:lstStyle/>
                    <a:p>
                      <a:pPr algn="ctr">
                        <a:lnSpc>
                          <a:spcPct val="100000"/>
                        </a:lnSpc>
                        <a:spcAft>
                          <a:spcPts val="1800"/>
                        </a:spcAft>
                      </a:pPr>
                      <a:r>
                        <a:rPr lang="en-US" sz="2000" dirty="0">
                          <a:latin typeface="Arial" panose="020B0604020202020204" pitchFamily="34" charset="0"/>
                          <a:cs typeface="Arial" panose="020B0604020202020204" pitchFamily="34" charset="0"/>
                        </a:rPr>
                        <a:t>Phase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spcAft>
                          <a:spcPts val="1800"/>
                        </a:spcAft>
                      </a:pPr>
                      <a:r>
                        <a:rPr lang="en-US" sz="2000" dirty="0">
                          <a:latin typeface="Arial" panose="020B0604020202020204" pitchFamily="34" charset="0"/>
                          <a:cs typeface="Arial" panose="020B0604020202020204" pitchFamily="34" charset="0"/>
                        </a:rPr>
                        <a:t>Process Description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02409288"/>
                  </a:ext>
                </a:extLst>
              </a:tr>
              <a:tr h="1005840">
                <a:tc>
                  <a:txBody>
                    <a:bodyPr/>
                    <a:lstStyle/>
                    <a:p>
                      <a:pPr algn="l">
                        <a:lnSpc>
                          <a:spcPct val="130000"/>
                        </a:lnSpc>
                      </a:pPr>
                      <a:r>
                        <a:rPr lang="en-US" sz="2000" b="1" dirty="0">
                          <a:latin typeface="Arial" panose="020B0604020202020204" pitchFamily="34" charset="0"/>
                          <a:cs typeface="Arial" panose="020B0604020202020204" pitchFamily="34" charset="0"/>
                        </a:rPr>
                        <a:t> 1. Data Familiarization</a:t>
                      </a:r>
                    </a:p>
                  </a:txBody>
                  <a:tcPr anchor="ct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30000"/>
                        </a:lnSpc>
                        <a:spcBef>
                          <a:spcPts val="0"/>
                        </a:spcBef>
                        <a:spcAft>
                          <a:spcPts val="1200"/>
                        </a:spcAft>
                        <a:buClrTx/>
                        <a:buSzTx/>
                        <a:buFont typeface="Arial" panose="020B0604020202020204" pitchFamily="34" charset="0"/>
                        <a:buChar char="•"/>
                        <a:tabLst/>
                        <a:defRPr/>
                      </a:pPr>
                      <a:r>
                        <a:rPr lang="en-US" sz="2000" b="0" kern="1200" dirty="0">
                          <a:solidFill>
                            <a:schemeClr val="dk1"/>
                          </a:solidFill>
                          <a:effectLst/>
                          <a:latin typeface="Arial" panose="020B0604020202020204" pitchFamily="34" charset="0"/>
                          <a:ea typeface="+mn-ea"/>
                          <a:cs typeface="Arial" panose="020B0604020202020204" pitchFamily="34" charset="0"/>
                        </a:rPr>
                        <a:t>Conduct interviews, transcribe data (if necessary), read and re-read data, note initial ideas.</a:t>
                      </a:r>
                      <a:endParaRPr lang="en-US" sz="2000" b="0" dirty="0">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2356901"/>
                  </a:ext>
                </a:extLst>
              </a:tr>
              <a:tr h="1005840">
                <a:tc>
                  <a:txBody>
                    <a:bodyPr/>
                    <a:lstStyle/>
                    <a:p>
                      <a:pPr algn="l">
                        <a:lnSpc>
                          <a:spcPct val="130000"/>
                        </a:lnSpc>
                      </a:pPr>
                      <a:r>
                        <a:rPr lang="en-US" sz="2000" b="1" dirty="0">
                          <a:latin typeface="Arial" panose="020B0604020202020204" pitchFamily="34" charset="0"/>
                          <a:cs typeface="Arial" panose="020B0604020202020204" pitchFamily="34" charset="0"/>
                        </a:rPr>
                        <a:t> 2. Code Generation</a:t>
                      </a:r>
                    </a:p>
                  </a:txBody>
                  <a:tcPr anchor="ct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30000"/>
                        </a:lnSpc>
                        <a:spcBef>
                          <a:spcPts val="0"/>
                        </a:spcBef>
                        <a:spcAft>
                          <a:spcPts val="1200"/>
                        </a:spcAft>
                        <a:buClrTx/>
                        <a:buSzTx/>
                        <a:buFont typeface="Arial" panose="020B0604020202020204" pitchFamily="34" charset="0"/>
                        <a:buChar char="•"/>
                        <a:tabLst/>
                        <a:defRPr/>
                      </a:pPr>
                      <a:r>
                        <a:rPr lang="en-US" sz="2000" kern="1200" dirty="0">
                          <a:solidFill>
                            <a:schemeClr val="dk1"/>
                          </a:solidFill>
                          <a:effectLst/>
                          <a:latin typeface="Arial" panose="020B0604020202020204" pitchFamily="34" charset="0"/>
                          <a:ea typeface="+mn-ea"/>
                          <a:cs typeface="Arial" panose="020B0604020202020204" pitchFamily="34" charset="0"/>
                        </a:rPr>
                        <a:t>Code interesting features of the data in a systematic fashion across the entire dataset, collating data relevant to each code.</a:t>
                      </a:r>
                      <a:endParaRPr lang="en-US" sz="2000" dirty="0">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95551188"/>
                  </a:ext>
                </a:extLst>
              </a:tr>
              <a:tr h="1005840">
                <a:tc>
                  <a:txBody>
                    <a:bodyPr/>
                    <a:lstStyle/>
                    <a:p>
                      <a:pPr algn="l">
                        <a:lnSpc>
                          <a:spcPct val="130000"/>
                        </a:lnSpc>
                      </a:pPr>
                      <a:r>
                        <a:rPr lang="en-US" sz="2000" b="1" dirty="0">
                          <a:latin typeface="Arial" panose="020B0604020202020204" pitchFamily="34" charset="0"/>
                          <a:cs typeface="Arial" panose="020B0604020202020204" pitchFamily="34" charset="0"/>
                        </a:rPr>
                        <a:t> 3. Theme Search</a:t>
                      </a:r>
                    </a:p>
                  </a:txBody>
                  <a:tcPr anchor="ct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30000"/>
                        </a:lnSpc>
                        <a:spcBef>
                          <a:spcPts val="0"/>
                        </a:spcBef>
                        <a:spcAft>
                          <a:spcPts val="1200"/>
                        </a:spcAft>
                        <a:buClrTx/>
                        <a:buSzTx/>
                        <a:buFont typeface="Arial" panose="020B0604020202020204" pitchFamily="34" charset="0"/>
                        <a:buChar char="•"/>
                        <a:tabLst/>
                        <a:defRPr/>
                      </a:pPr>
                      <a:r>
                        <a:rPr lang="en-US" sz="2000" dirty="0">
                          <a:effectLst/>
                          <a:latin typeface="Arial" panose="020B0604020202020204" pitchFamily="34" charset="0"/>
                          <a:cs typeface="Arial" panose="020B0604020202020204" pitchFamily="34" charset="0"/>
                        </a:rPr>
                        <a:t>Collate codes into potential themes, gathering all data relevant to each potential theme.</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49550201"/>
                  </a:ext>
                </a:extLst>
              </a:tr>
              <a:tr h="548640">
                <a:tc gridSpan="2">
                  <a:txBody>
                    <a:bodyPr/>
                    <a:lstStyle/>
                    <a:p>
                      <a:pPr algn="ctr">
                        <a:lnSpc>
                          <a:spcPct val="130000"/>
                        </a:lnSpc>
                      </a:pPr>
                      <a:r>
                        <a:rPr lang="en-US" sz="2000" b="1" dirty="0">
                          <a:latin typeface="Arial" panose="020B0604020202020204" pitchFamily="34" charset="0"/>
                          <a:cs typeface="Arial" panose="020B0604020202020204" pitchFamily="34" charset="0"/>
                        </a:rPr>
                        <a:t>Steps 4 – 6 on next slide.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marL="285750" marR="0" lvl="0" indent="-285750" algn="l" defTabSz="914400" rtl="0" eaLnBrk="1" fontAlgn="auto" latinLnBrk="0" hangingPunct="1">
                        <a:lnSpc>
                          <a:spcPct val="130000"/>
                        </a:lnSpc>
                        <a:spcBef>
                          <a:spcPts val="0"/>
                        </a:spcBef>
                        <a:spcAft>
                          <a:spcPts val="1200"/>
                        </a:spcAft>
                        <a:buClrTx/>
                        <a:buSzTx/>
                        <a:buFont typeface="Arial" panose="020B0604020202020204" pitchFamily="34" charset="0"/>
                        <a:buChar char="•"/>
                        <a:tabLst/>
                        <a:defRPr/>
                      </a:pPr>
                      <a:endParaRPr lang="en-US" sz="2000" dirty="0">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08435933"/>
                  </a:ext>
                </a:extLst>
              </a:tr>
            </a:tbl>
          </a:graphicData>
        </a:graphic>
      </p:graphicFrame>
      <p:sp>
        <p:nvSpPr>
          <p:cNvPr id="3" name="TextBox 2">
            <a:extLst>
              <a:ext uri="{FF2B5EF4-FFF2-40B4-BE49-F238E27FC236}">
                <a16:creationId xmlns:a16="http://schemas.microsoft.com/office/drawing/2014/main" id="{F3EFF74A-88DE-29AB-AE6C-81CF2B80D46C}"/>
              </a:ext>
            </a:extLst>
          </p:cNvPr>
          <p:cNvSpPr txBox="1"/>
          <p:nvPr/>
        </p:nvSpPr>
        <p:spPr>
          <a:xfrm>
            <a:off x="311888" y="5821454"/>
            <a:ext cx="10365243" cy="369332"/>
          </a:xfrm>
          <a:prstGeom prst="rect">
            <a:avLst/>
          </a:prstGeom>
          <a:noFill/>
        </p:spPr>
        <p:txBody>
          <a:bodyPr wrap="square">
            <a:spAutoFit/>
          </a:bodyPr>
          <a:lstStyle/>
          <a:p>
            <a:r>
              <a:rPr lang="en-US" dirty="0">
                <a:solidFill>
                  <a:srgbClr val="002060"/>
                </a:solidFill>
                <a:latin typeface="Arial" panose="020B0604020202020204" pitchFamily="34" charset="0"/>
                <a:cs typeface="Arial" panose="020B0604020202020204" pitchFamily="34" charset="0"/>
              </a:rPr>
              <a:t>Braun &amp; Clarke, 2006, p. 87 as cited in Barrio, Minton, &amp; Lens, 2019 (Table 7.2 in Chapter 7).</a:t>
            </a:r>
          </a:p>
        </p:txBody>
      </p:sp>
      <p:grpSp>
        <p:nvGrpSpPr>
          <p:cNvPr id="5" name="Group 4">
            <a:extLst>
              <a:ext uri="{FF2B5EF4-FFF2-40B4-BE49-F238E27FC236}">
                <a16:creationId xmlns:a16="http://schemas.microsoft.com/office/drawing/2014/main" id="{7C665A56-FBCB-C2B0-38F9-0DCCFC0B687F}"/>
              </a:ext>
            </a:extLst>
          </p:cNvPr>
          <p:cNvGrpSpPr/>
          <p:nvPr/>
        </p:nvGrpSpPr>
        <p:grpSpPr>
          <a:xfrm>
            <a:off x="10245667" y="5719870"/>
            <a:ext cx="1755648" cy="941832"/>
            <a:chOff x="10199689" y="5755904"/>
            <a:chExt cx="1755648" cy="941832"/>
          </a:xfrm>
        </p:grpSpPr>
        <p:sp>
          <p:nvSpPr>
            <p:cNvPr id="6" name="Rectangle 5">
              <a:extLst>
                <a:ext uri="{FF2B5EF4-FFF2-40B4-BE49-F238E27FC236}">
                  <a16:creationId xmlns:a16="http://schemas.microsoft.com/office/drawing/2014/main" id="{38F22514-D365-3431-9971-1C014B940CA7}"/>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logos&#10;&#10;AI-generated content may be incorrect.">
              <a:extLst>
                <a:ext uri="{FF2B5EF4-FFF2-40B4-BE49-F238E27FC236}">
                  <a16:creationId xmlns:a16="http://schemas.microsoft.com/office/drawing/2014/main" id="{8EE87726-5CB5-F0FA-8CC5-7D4F8E338BE5}"/>
                </a:ext>
              </a:extLst>
            </p:cNvPr>
            <p:cNvPicPr>
              <a:picLocks noChangeAspect="1"/>
            </p:cNvPicPr>
            <p:nvPr/>
          </p:nvPicPr>
          <p:blipFill>
            <a:blip r:embed="rId3"/>
            <a:srcRect r="45218"/>
            <a:stretch/>
          </p:blipFill>
          <p:spPr>
            <a:xfrm>
              <a:off x="10239243" y="5798434"/>
              <a:ext cx="772473" cy="847119"/>
            </a:xfrm>
            <a:prstGeom prst="rect">
              <a:avLst/>
            </a:prstGeom>
          </p:spPr>
        </p:pic>
        <p:pic>
          <p:nvPicPr>
            <p:cNvPr id="8" name="Picture 7" descr="A close-up of logos&#10;&#10;AI-generated content may be incorrect.">
              <a:extLst>
                <a:ext uri="{FF2B5EF4-FFF2-40B4-BE49-F238E27FC236}">
                  <a16:creationId xmlns:a16="http://schemas.microsoft.com/office/drawing/2014/main" id="{526C7090-24A2-E2D5-B8F0-E76F9BC1982D}"/>
                </a:ext>
              </a:extLst>
            </p:cNvPr>
            <p:cNvPicPr>
              <a:picLocks noChangeAspect="1"/>
            </p:cNvPicPr>
            <p:nvPr/>
          </p:nvPicPr>
          <p:blipFill>
            <a:blip r:embed="rId3"/>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3220244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FCC1E6-4514-1B94-5003-662F9C8227C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0153D2-1643-4343-6F00-9A1483CBF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5E0D00-1B8A-15BB-7DC9-C8D1E140930C}"/>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b="1" kern="1200" dirty="0">
                <a:solidFill>
                  <a:srgbClr val="002060"/>
                </a:solidFill>
                <a:latin typeface="Times New Roman" panose="02020603050405020304" pitchFamily="18" charset="0"/>
                <a:cs typeface="Times New Roman" panose="02020603050405020304" pitchFamily="18" charset="0"/>
              </a:rPr>
              <a:t>IV.</a:t>
            </a:r>
            <a:r>
              <a:rPr lang="en-US" sz="5400" b="1" dirty="0">
                <a:solidFill>
                  <a:srgbClr val="002060"/>
                </a:solidFill>
                <a:latin typeface="Times New Roman" panose="02020603050405020304" pitchFamily="18" charset="0"/>
                <a:cs typeface="Times New Roman" panose="02020603050405020304" pitchFamily="18" charset="0"/>
              </a:rPr>
              <a:t>1</a:t>
            </a:r>
            <a:r>
              <a:rPr lang="en-US" sz="5400" b="1" kern="1200" dirty="0">
                <a:solidFill>
                  <a:srgbClr val="002060"/>
                </a:solidFill>
                <a:latin typeface="Times New Roman" panose="02020603050405020304" pitchFamily="18" charset="0"/>
                <a:cs typeface="Times New Roman" panose="02020603050405020304" pitchFamily="18" charset="0"/>
              </a:rPr>
              <a:t>. Thematic Analysis</a:t>
            </a:r>
          </a:p>
        </p:txBody>
      </p:sp>
      <p:graphicFrame>
        <p:nvGraphicFramePr>
          <p:cNvPr id="4" name="Table 3">
            <a:extLst>
              <a:ext uri="{FF2B5EF4-FFF2-40B4-BE49-F238E27FC236}">
                <a16:creationId xmlns:a16="http://schemas.microsoft.com/office/drawing/2014/main" id="{084B7375-0925-5E77-336C-9826ABC67066}"/>
              </a:ext>
            </a:extLst>
          </p:cNvPr>
          <p:cNvGraphicFramePr>
            <a:graphicFrameLocks noGrp="1"/>
          </p:cNvGraphicFramePr>
          <p:nvPr>
            <p:extLst>
              <p:ext uri="{D42A27DB-BD31-4B8C-83A1-F6EECF244321}">
                <p14:modId xmlns:p14="http://schemas.microsoft.com/office/powerpoint/2010/main" val="3550022146"/>
              </p:ext>
            </p:extLst>
          </p:nvPr>
        </p:nvGraphicFramePr>
        <p:xfrm>
          <a:off x="311888" y="1427098"/>
          <a:ext cx="11355856" cy="4451888"/>
        </p:xfrm>
        <a:graphic>
          <a:graphicData uri="http://schemas.openxmlformats.org/drawingml/2006/table">
            <a:tbl>
              <a:tblPr firstRow="1" bandRow="1">
                <a:tableStyleId>{5C22544A-7EE6-4342-B048-85BDC9FD1C3A}</a:tableStyleId>
              </a:tblPr>
              <a:tblGrid>
                <a:gridCol w="2979952">
                  <a:extLst>
                    <a:ext uri="{9D8B030D-6E8A-4147-A177-3AD203B41FA5}">
                      <a16:colId xmlns:a16="http://schemas.microsoft.com/office/drawing/2014/main" val="1860542206"/>
                    </a:ext>
                  </a:extLst>
                </a:gridCol>
                <a:gridCol w="8375904">
                  <a:extLst>
                    <a:ext uri="{9D8B030D-6E8A-4147-A177-3AD203B41FA5}">
                      <a16:colId xmlns:a16="http://schemas.microsoft.com/office/drawing/2014/main" val="126283137"/>
                    </a:ext>
                  </a:extLst>
                </a:gridCol>
              </a:tblGrid>
              <a:tr h="696984">
                <a:tc>
                  <a:txBody>
                    <a:bodyPr/>
                    <a:lstStyle/>
                    <a:p>
                      <a:pPr algn="ctr">
                        <a:lnSpc>
                          <a:spcPct val="100000"/>
                        </a:lnSpc>
                        <a:spcAft>
                          <a:spcPts val="1800"/>
                        </a:spcAft>
                      </a:pPr>
                      <a:r>
                        <a:rPr lang="en-US" sz="2000" dirty="0">
                          <a:latin typeface="Arial" panose="020B0604020202020204" pitchFamily="34" charset="0"/>
                          <a:cs typeface="Arial" panose="020B0604020202020204" pitchFamily="34" charset="0"/>
                        </a:rPr>
                        <a:t>Phase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100000"/>
                        </a:lnSpc>
                        <a:spcAft>
                          <a:spcPts val="1800"/>
                        </a:spcAft>
                      </a:pPr>
                      <a:r>
                        <a:rPr lang="en-US" sz="2000" dirty="0">
                          <a:latin typeface="Arial" panose="020B0604020202020204" pitchFamily="34" charset="0"/>
                          <a:cs typeface="Arial" panose="020B0604020202020204" pitchFamily="34" charset="0"/>
                        </a:rPr>
                        <a:t>Process Description</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02409288"/>
                  </a:ext>
                </a:extLst>
              </a:tr>
              <a:tr h="1031025">
                <a:tc>
                  <a:txBody>
                    <a:bodyPr/>
                    <a:lstStyle/>
                    <a:p>
                      <a:pPr algn="l">
                        <a:lnSpc>
                          <a:spcPct val="130000"/>
                        </a:lnSpc>
                      </a:pPr>
                      <a:r>
                        <a:rPr lang="en-US" sz="2000" b="1" dirty="0">
                          <a:latin typeface="Arial" panose="020B0604020202020204" pitchFamily="34" charset="0"/>
                          <a:cs typeface="Arial" panose="020B0604020202020204" pitchFamily="34" charset="0"/>
                        </a:rPr>
                        <a:t> 4. Thematic Review</a:t>
                      </a:r>
                    </a:p>
                  </a:txBody>
                  <a:tcPr anchor="ct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30000"/>
                        </a:lnSpc>
                        <a:spcBef>
                          <a:spcPts val="0"/>
                        </a:spcBef>
                        <a:spcAft>
                          <a:spcPts val="1200"/>
                        </a:spcAft>
                        <a:buClrTx/>
                        <a:buSzTx/>
                        <a:buFont typeface="Arial" panose="020B0604020202020204" pitchFamily="34" charset="0"/>
                        <a:buChar char="•"/>
                        <a:tabLst/>
                        <a:defRPr/>
                      </a:pPr>
                      <a:r>
                        <a:rPr lang="en-US" sz="2000" dirty="0">
                          <a:effectLst/>
                          <a:latin typeface="Arial" panose="020B0604020202020204" pitchFamily="34" charset="0"/>
                          <a:cs typeface="Arial" panose="020B0604020202020204" pitchFamily="34" charset="0"/>
                        </a:rPr>
                        <a:t>Test themes. Do they work in relation to the code extracts (Level 1) and the entire dataset (Level 2)? Map themes.</a:t>
                      </a:r>
                      <a:endParaRPr lang="en-US" sz="2000" b="1" dirty="0">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72356901"/>
                  </a:ext>
                </a:extLst>
              </a:tr>
              <a:tr h="1088754">
                <a:tc>
                  <a:txBody>
                    <a:bodyPr/>
                    <a:lstStyle/>
                    <a:p>
                      <a:pPr algn="l">
                        <a:lnSpc>
                          <a:spcPct val="130000"/>
                        </a:lnSpc>
                      </a:pPr>
                      <a:r>
                        <a:rPr lang="en-US" sz="2000" b="1" dirty="0">
                          <a:latin typeface="Arial" panose="020B0604020202020204" pitchFamily="34" charset="0"/>
                          <a:cs typeface="Arial" panose="020B0604020202020204" pitchFamily="34" charset="0"/>
                        </a:rPr>
                        <a:t> 5. Define &amp; Name </a:t>
                      </a:r>
                    </a:p>
                    <a:p>
                      <a:pPr algn="l">
                        <a:lnSpc>
                          <a:spcPct val="130000"/>
                        </a:lnSpc>
                      </a:pPr>
                      <a:r>
                        <a:rPr lang="en-US" sz="2000" b="1" dirty="0">
                          <a:latin typeface="Arial" panose="020B0604020202020204" pitchFamily="34" charset="0"/>
                          <a:cs typeface="Arial" panose="020B0604020202020204" pitchFamily="34" charset="0"/>
                        </a:rPr>
                        <a:t>     Themes</a:t>
                      </a:r>
                    </a:p>
                  </a:txBody>
                  <a:tcPr anchor="ct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30000"/>
                        </a:lnSpc>
                        <a:spcBef>
                          <a:spcPts val="0"/>
                        </a:spcBef>
                        <a:spcAft>
                          <a:spcPts val="1200"/>
                        </a:spcAft>
                        <a:buClrTx/>
                        <a:buSzTx/>
                        <a:buFont typeface="Arial" panose="020B0604020202020204" pitchFamily="34" charset="0"/>
                        <a:buChar char="•"/>
                        <a:tabLst/>
                        <a:defRPr/>
                      </a:pPr>
                      <a:r>
                        <a:rPr lang="en-US" sz="2000" kern="1200" dirty="0">
                          <a:solidFill>
                            <a:schemeClr val="dk1"/>
                          </a:solidFill>
                          <a:effectLst/>
                          <a:latin typeface="Arial" panose="020B0604020202020204" pitchFamily="34" charset="0"/>
                          <a:ea typeface="+mn-ea"/>
                          <a:cs typeface="Arial" panose="020B0604020202020204" pitchFamily="34" charset="0"/>
                        </a:rPr>
                        <a:t>Continue ongoing analysis. Refine specifics of each theme and overall ”story” generating clear definitions and names for each theme.</a:t>
                      </a:r>
                      <a:endParaRPr lang="en-US" sz="2000" dirty="0">
                        <a:effectLst/>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95551188"/>
                  </a:ext>
                </a:extLst>
              </a:tr>
              <a:tr h="1088754">
                <a:tc>
                  <a:txBody>
                    <a:bodyPr/>
                    <a:lstStyle/>
                    <a:p>
                      <a:pPr algn="l">
                        <a:lnSpc>
                          <a:spcPct val="130000"/>
                        </a:lnSpc>
                      </a:pPr>
                      <a:r>
                        <a:rPr lang="en-US" sz="2000" b="1" dirty="0">
                          <a:latin typeface="Arial" panose="020B0604020202020204" pitchFamily="34" charset="0"/>
                          <a:cs typeface="Arial" panose="020B0604020202020204" pitchFamily="34" charset="0"/>
                        </a:rPr>
                        <a:t> 6. Produce Report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30000"/>
                        </a:lnSpc>
                        <a:spcBef>
                          <a:spcPts val="0"/>
                        </a:spcBef>
                        <a:spcAft>
                          <a:spcPts val="1200"/>
                        </a:spcAft>
                        <a:buClrTx/>
                        <a:buSzTx/>
                        <a:buFont typeface="Arial" panose="020B0604020202020204" pitchFamily="34" charset="0"/>
                        <a:buChar char="•"/>
                        <a:tabLst/>
                        <a:defRPr/>
                      </a:pPr>
                      <a:r>
                        <a:rPr lang="en-US" sz="2000" dirty="0">
                          <a:effectLst/>
                          <a:latin typeface="Arial" panose="020B0604020202020204" pitchFamily="34" charset="0"/>
                          <a:cs typeface="Arial" panose="020B0604020202020204" pitchFamily="34" charset="0"/>
                        </a:rPr>
                        <a:t>Final opportunity for analysis. Select vivid, compelling extract examples. Final analysis of selected extracts. Connect analysis to research questions and literature. Produce a scholarly report (manuscript) of the analysis.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9550201"/>
                  </a:ext>
                </a:extLst>
              </a:tr>
            </a:tbl>
          </a:graphicData>
        </a:graphic>
      </p:graphicFrame>
      <p:sp>
        <p:nvSpPr>
          <p:cNvPr id="5" name="TextBox 4">
            <a:extLst>
              <a:ext uri="{FF2B5EF4-FFF2-40B4-BE49-F238E27FC236}">
                <a16:creationId xmlns:a16="http://schemas.microsoft.com/office/drawing/2014/main" id="{D0BD56B5-899B-DDF8-3C81-C82A0BCC91D4}"/>
              </a:ext>
            </a:extLst>
          </p:cNvPr>
          <p:cNvSpPr txBox="1"/>
          <p:nvPr/>
        </p:nvSpPr>
        <p:spPr>
          <a:xfrm>
            <a:off x="311888" y="6139556"/>
            <a:ext cx="10365243" cy="369332"/>
          </a:xfrm>
          <a:prstGeom prst="rect">
            <a:avLst/>
          </a:prstGeom>
          <a:noFill/>
        </p:spPr>
        <p:txBody>
          <a:bodyPr wrap="square">
            <a:spAutoFit/>
          </a:bodyPr>
          <a:lstStyle/>
          <a:p>
            <a:r>
              <a:rPr lang="en-US" dirty="0">
                <a:solidFill>
                  <a:srgbClr val="002060"/>
                </a:solidFill>
                <a:latin typeface="Arial" panose="020B0604020202020204" pitchFamily="34" charset="0"/>
                <a:cs typeface="Arial" panose="020B0604020202020204" pitchFamily="34" charset="0"/>
              </a:rPr>
              <a:t>Braun &amp; Clarke, 2006, p. 87 as cited in Barrio, Minton, &amp; Lens, 2019. (Table 7.2 in Chapter 7).</a:t>
            </a:r>
          </a:p>
        </p:txBody>
      </p:sp>
      <p:grpSp>
        <p:nvGrpSpPr>
          <p:cNvPr id="9" name="Group 8">
            <a:extLst>
              <a:ext uri="{FF2B5EF4-FFF2-40B4-BE49-F238E27FC236}">
                <a16:creationId xmlns:a16="http://schemas.microsoft.com/office/drawing/2014/main" id="{BBD915C0-06F9-8BC8-B4EF-51FCB46943D2}"/>
              </a:ext>
            </a:extLst>
          </p:cNvPr>
          <p:cNvGrpSpPr/>
          <p:nvPr/>
        </p:nvGrpSpPr>
        <p:grpSpPr>
          <a:xfrm>
            <a:off x="10245667" y="5719870"/>
            <a:ext cx="1755648" cy="941832"/>
            <a:chOff x="10199689" y="5755904"/>
            <a:chExt cx="1755648" cy="941832"/>
          </a:xfrm>
        </p:grpSpPr>
        <p:sp>
          <p:nvSpPr>
            <p:cNvPr id="11" name="Rectangle 10">
              <a:extLst>
                <a:ext uri="{FF2B5EF4-FFF2-40B4-BE49-F238E27FC236}">
                  <a16:creationId xmlns:a16="http://schemas.microsoft.com/office/drawing/2014/main" id="{F1C05A87-CD50-F206-0A43-DA4DABA1A91D}"/>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up of logos&#10;&#10;AI-generated content may be incorrect.">
              <a:extLst>
                <a:ext uri="{FF2B5EF4-FFF2-40B4-BE49-F238E27FC236}">
                  <a16:creationId xmlns:a16="http://schemas.microsoft.com/office/drawing/2014/main" id="{F03CC4A1-CADA-AE94-CAA2-8D90C830A51B}"/>
                </a:ext>
              </a:extLst>
            </p:cNvPr>
            <p:cNvPicPr>
              <a:picLocks noChangeAspect="1"/>
            </p:cNvPicPr>
            <p:nvPr/>
          </p:nvPicPr>
          <p:blipFill>
            <a:blip r:embed="rId3"/>
            <a:srcRect r="45218"/>
            <a:stretch/>
          </p:blipFill>
          <p:spPr>
            <a:xfrm>
              <a:off x="10239243" y="5798434"/>
              <a:ext cx="772473" cy="847119"/>
            </a:xfrm>
            <a:prstGeom prst="rect">
              <a:avLst/>
            </a:prstGeom>
          </p:spPr>
        </p:pic>
        <p:pic>
          <p:nvPicPr>
            <p:cNvPr id="13" name="Picture 12" descr="A close-up of logos&#10;&#10;AI-generated content may be incorrect.">
              <a:extLst>
                <a:ext uri="{FF2B5EF4-FFF2-40B4-BE49-F238E27FC236}">
                  <a16:creationId xmlns:a16="http://schemas.microsoft.com/office/drawing/2014/main" id="{1EB175E5-A747-EEF9-3AC4-AB18069A9494}"/>
                </a:ext>
              </a:extLst>
            </p:cNvPr>
            <p:cNvPicPr>
              <a:picLocks noChangeAspect="1"/>
            </p:cNvPicPr>
            <p:nvPr/>
          </p:nvPicPr>
          <p:blipFill>
            <a:blip r:embed="rId3"/>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2076166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666300-DFF6-5FB2-AE07-11C0BDFB48F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DBD2F89-39C6-3233-9E45-530A1EFE0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FB4473E-C76B-0FA3-AA46-4836BDEB6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1B7E553-B43D-AAB0-08C6-4551E10FD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131539E-35D7-A0DD-F7F0-ACA5D660D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AD8410B-F2A6-1225-CEEC-39E7CCF94708}"/>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Want More? Grounded Theory</a:t>
            </a:r>
          </a:p>
        </p:txBody>
      </p:sp>
      <p:sp>
        <p:nvSpPr>
          <p:cNvPr id="6" name="TextBox 5">
            <a:extLst>
              <a:ext uri="{FF2B5EF4-FFF2-40B4-BE49-F238E27FC236}">
                <a16:creationId xmlns:a16="http://schemas.microsoft.com/office/drawing/2014/main" id="{56CA8BB6-B1EE-D6AE-F47C-F684D09786EF}"/>
              </a:ext>
            </a:extLst>
          </p:cNvPr>
          <p:cNvSpPr txBox="1"/>
          <p:nvPr/>
        </p:nvSpPr>
        <p:spPr>
          <a:xfrm>
            <a:off x="6967959" y="2548177"/>
            <a:ext cx="5058941" cy="2701509"/>
          </a:xfrm>
          <a:prstGeom prst="rect">
            <a:avLst/>
          </a:prstGeom>
          <a:noFill/>
        </p:spPr>
        <p:txBody>
          <a:bodyPr wrap="square">
            <a:spAutoFit/>
          </a:bodyPr>
          <a:lstStyle/>
          <a:p>
            <a:pPr>
              <a:lnSpc>
                <a:spcPct val="150000"/>
              </a:lnSpc>
              <a:spcBef>
                <a:spcPts val="600"/>
              </a:spcBef>
              <a:spcAft>
                <a:spcPts val="600"/>
              </a:spcAft>
            </a:pPr>
            <a:r>
              <a:rPr lang="en-US" sz="2400" b="1" u="sng" dirty="0">
                <a:solidFill>
                  <a:srgbClr val="002060"/>
                </a:solidFill>
                <a:latin typeface="Arial" panose="020B0604020202020204" pitchFamily="34" charset="0"/>
                <a:ea typeface="+mj-ea"/>
                <a:cs typeface="Arial" panose="020B0604020202020204" pitchFamily="34" charset="0"/>
              </a:rPr>
              <a:t>The “3 C’s” in Grounded Theory:</a:t>
            </a:r>
          </a:p>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Collection.</a:t>
            </a:r>
          </a:p>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Coding.</a:t>
            </a:r>
          </a:p>
          <a:p>
            <a:pPr marL="457200" indent="-457200">
              <a:lnSpc>
                <a:spcPct val="150000"/>
              </a:lnSpc>
              <a:spcBef>
                <a:spcPts val="600"/>
              </a:spcBef>
              <a:spcAft>
                <a:spcPts val="600"/>
              </a:spcAft>
              <a:buFont typeface="+mj-lt"/>
              <a:buAutoNum type="arabicPeriod"/>
            </a:pPr>
            <a:r>
              <a:rPr lang="en-US" sz="2400" dirty="0">
                <a:solidFill>
                  <a:srgbClr val="002060"/>
                </a:solidFill>
                <a:latin typeface="Arial" panose="020B0604020202020204" pitchFamily="34" charset="0"/>
                <a:ea typeface="+mj-ea"/>
                <a:cs typeface="Arial" panose="020B0604020202020204" pitchFamily="34" charset="0"/>
              </a:rPr>
              <a:t>Comparison.</a:t>
            </a:r>
          </a:p>
        </p:txBody>
      </p:sp>
      <p:sp>
        <p:nvSpPr>
          <p:cNvPr id="9" name="Title 1">
            <a:extLst>
              <a:ext uri="{FF2B5EF4-FFF2-40B4-BE49-F238E27FC236}">
                <a16:creationId xmlns:a16="http://schemas.microsoft.com/office/drawing/2014/main" id="{4B540331-9674-DD33-3C5A-320E37C6CBC9}"/>
              </a:ext>
            </a:extLst>
          </p:cNvPr>
          <p:cNvSpPr txBox="1">
            <a:spLocks/>
          </p:cNvSpPr>
          <p:nvPr/>
        </p:nvSpPr>
        <p:spPr>
          <a:xfrm>
            <a:off x="0" y="349112"/>
            <a:ext cx="12191998"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FFFF"/>
                </a:solidFill>
                <a:latin typeface="Times New Roman" panose="02020603050405020304" pitchFamily="18" charset="0"/>
                <a:cs typeface="Times New Roman" panose="02020603050405020304" pitchFamily="18" charset="0"/>
              </a:rPr>
              <a:t>IV.1. Thematic Analysis</a:t>
            </a:r>
            <a:endParaRPr lang="en-US" sz="5400" dirty="0">
              <a:solidFill>
                <a:srgbClr val="FFFFFF"/>
              </a:solidFill>
              <a:latin typeface="Times New Roman" panose="02020603050405020304" pitchFamily="18" charset="0"/>
              <a:cs typeface="Times New Roman" panose="02020603050405020304" pitchFamily="18" charset="0"/>
            </a:endParaRPr>
          </a:p>
        </p:txBody>
      </p:sp>
      <p:pic>
        <p:nvPicPr>
          <p:cNvPr id="7" name="Picture 6" descr="A diagram of a data flow&#10;&#10;AI-generated content may be incorrect.">
            <a:extLst>
              <a:ext uri="{FF2B5EF4-FFF2-40B4-BE49-F238E27FC236}">
                <a16:creationId xmlns:a16="http://schemas.microsoft.com/office/drawing/2014/main" id="{6A7582FE-E887-FA93-2E3E-CAE3ECC02379}"/>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Lst>
          </a:blip>
          <a:stretch>
            <a:fillRect/>
          </a:stretch>
        </p:blipFill>
        <p:spPr>
          <a:xfrm>
            <a:off x="320153" y="2548176"/>
            <a:ext cx="6462038" cy="4117281"/>
          </a:xfrm>
          <a:prstGeom prst="rect">
            <a:avLst/>
          </a:prstGeom>
        </p:spPr>
      </p:pic>
      <p:sp>
        <p:nvSpPr>
          <p:cNvPr id="8" name="TextBox 7">
            <a:extLst>
              <a:ext uri="{FF2B5EF4-FFF2-40B4-BE49-F238E27FC236}">
                <a16:creationId xmlns:a16="http://schemas.microsoft.com/office/drawing/2014/main" id="{E80B2D6B-FD55-DC1E-40AE-3E31BA135D9B}"/>
              </a:ext>
            </a:extLst>
          </p:cNvPr>
          <p:cNvSpPr txBox="1"/>
          <p:nvPr/>
        </p:nvSpPr>
        <p:spPr>
          <a:xfrm>
            <a:off x="6967959" y="5499845"/>
            <a:ext cx="5089656" cy="553998"/>
          </a:xfrm>
          <a:prstGeom prst="rect">
            <a:avLst/>
          </a:prstGeom>
          <a:noFill/>
        </p:spPr>
        <p:txBody>
          <a:bodyPr wrap="square">
            <a:spAutoFit/>
          </a:bodyPr>
          <a:lstStyle/>
          <a:p>
            <a:r>
              <a:rPr lang="en-US" sz="1000" dirty="0">
                <a:solidFill>
                  <a:srgbClr val="002060"/>
                </a:solidFill>
                <a:effectLst/>
                <a:latin typeface="Arial" panose="020B0604020202020204" pitchFamily="34" charset="0"/>
                <a:cs typeface="Arial" panose="020B0604020202020204" pitchFamily="34" charset="0"/>
              </a:rPr>
              <a:t>Figure from: Lim, W. M. (2024). What Is Qualitative Research? An Overview and Guidelines. </a:t>
            </a:r>
            <a:r>
              <a:rPr lang="en-US" sz="1000" i="1" dirty="0">
                <a:solidFill>
                  <a:srgbClr val="002060"/>
                </a:solidFill>
                <a:effectLst/>
                <a:latin typeface="Arial" panose="020B0604020202020204" pitchFamily="34" charset="0"/>
                <a:cs typeface="Arial" panose="020B0604020202020204" pitchFamily="34" charset="0"/>
              </a:rPr>
              <a:t>Australasian Marketing Journal, 0</a:t>
            </a:r>
            <a:r>
              <a:rPr lang="en-US" sz="1000" dirty="0">
                <a:solidFill>
                  <a:srgbClr val="002060"/>
                </a:solidFill>
                <a:effectLst/>
                <a:latin typeface="Arial" panose="020B0604020202020204" pitchFamily="34" charset="0"/>
                <a:cs typeface="Arial" panose="020B0604020202020204" pitchFamily="34" charset="0"/>
              </a:rPr>
              <a:t>(0), 14413582241264619. </a:t>
            </a:r>
            <a:r>
              <a:rPr lang="en-US" sz="1000" dirty="0">
                <a:solidFill>
                  <a:srgbClr val="002060"/>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https://doi.org/10.1177/14413582241264619</a:t>
            </a:r>
            <a:r>
              <a:rPr lang="en-US" sz="1000" dirty="0">
                <a:solidFill>
                  <a:srgbClr val="002060"/>
                </a:solidFill>
                <a:effectLst/>
                <a:latin typeface="Arial" panose="020B0604020202020204" pitchFamily="34" charset="0"/>
                <a:cs typeface="Arial" panose="020B0604020202020204" pitchFamily="34" charset="0"/>
              </a:rPr>
              <a:t> </a:t>
            </a:r>
          </a:p>
        </p:txBody>
      </p:sp>
      <p:grpSp>
        <p:nvGrpSpPr>
          <p:cNvPr id="3" name="Group 2">
            <a:extLst>
              <a:ext uri="{FF2B5EF4-FFF2-40B4-BE49-F238E27FC236}">
                <a16:creationId xmlns:a16="http://schemas.microsoft.com/office/drawing/2014/main" id="{A2A256E0-50B4-C981-9B37-EE3F86670CBA}"/>
              </a:ext>
            </a:extLst>
          </p:cNvPr>
          <p:cNvGrpSpPr/>
          <p:nvPr/>
        </p:nvGrpSpPr>
        <p:grpSpPr>
          <a:xfrm>
            <a:off x="10160428" y="342408"/>
            <a:ext cx="1755648" cy="941832"/>
            <a:chOff x="10199689" y="5755904"/>
            <a:chExt cx="1755648" cy="941832"/>
          </a:xfrm>
        </p:grpSpPr>
        <p:sp>
          <p:nvSpPr>
            <p:cNvPr id="4" name="Rectangle 3">
              <a:extLst>
                <a:ext uri="{FF2B5EF4-FFF2-40B4-BE49-F238E27FC236}">
                  <a16:creationId xmlns:a16="http://schemas.microsoft.com/office/drawing/2014/main" id="{1A079EF6-7AA5-0BB3-B839-0D5ACC4A96D7}"/>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logos&#10;&#10;AI-generated content may be incorrect.">
              <a:extLst>
                <a:ext uri="{FF2B5EF4-FFF2-40B4-BE49-F238E27FC236}">
                  <a16:creationId xmlns:a16="http://schemas.microsoft.com/office/drawing/2014/main" id="{4D2F7BEB-3108-1991-101C-421559A729AB}"/>
                </a:ext>
              </a:extLst>
            </p:cNvPr>
            <p:cNvPicPr>
              <a:picLocks noChangeAspect="1"/>
            </p:cNvPicPr>
            <p:nvPr/>
          </p:nvPicPr>
          <p:blipFill>
            <a:blip r:embed="rId6"/>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21AAFB15-250C-7BAE-B28E-DA5F1A35E575}"/>
                </a:ext>
              </a:extLst>
            </p:cNvPr>
            <p:cNvPicPr>
              <a:picLocks noChangeAspect="1"/>
            </p:cNvPicPr>
            <p:nvPr/>
          </p:nvPicPr>
          <p:blipFill>
            <a:blip r:embed="rId6"/>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2191835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6D0E86-1164-287A-F6B9-2761C427EB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72A68-0CE3-5799-7BE7-2870CB9CE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75A54E4-9CE9-95D4-3735-F695D3A20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F6BF5E2-2279-0B0B-CAE3-EC8B953EE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71DED99-5F27-C715-26B4-2892D1DFD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2E83DE4-9F39-A815-0FD6-B0E981F6DBE6}"/>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Want More? Phenomenology</a:t>
            </a:r>
          </a:p>
        </p:txBody>
      </p:sp>
      <p:sp>
        <p:nvSpPr>
          <p:cNvPr id="6" name="TextBox 5">
            <a:extLst>
              <a:ext uri="{FF2B5EF4-FFF2-40B4-BE49-F238E27FC236}">
                <a16:creationId xmlns:a16="http://schemas.microsoft.com/office/drawing/2014/main" id="{5D9244AE-6C03-F9E4-AA81-6853FCAF39D7}"/>
              </a:ext>
            </a:extLst>
          </p:cNvPr>
          <p:cNvSpPr txBox="1"/>
          <p:nvPr/>
        </p:nvSpPr>
        <p:spPr>
          <a:xfrm>
            <a:off x="8680795" y="2355635"/>
            <a:ext cx="3384098" cy="3574697"/>
          </a:xfrm>
          <a:prstGeom prst="rect">
            <a:avLst/>
          </a:prstGeom>
          <a:noFill/>
        </p:spPr>
        <p:txBody>
          <a:bodyPr wrap="square">
            <a:spAutoFit/>
          </a:bodyPr>
          <a:lstStyle/>
          <a:p>
            <a:pPr>
              <a:lnSpc>
                <a:spcPct val="150000"/>
              </a:lnSpc>
              <a:spcBef>
                <a:spcPts val="600"/>
              </a:spcBef>
              <a:spcAft>
                <a:spcPts val="600"/>
              </a:spcAft>
            </a:pPr>
            <a:r>
              <a:rPr lang="en-US" sz="2000" b="1" dirty="0">
                <a:solidFill>
                  <a:srgbClr val="002060"/>
                </a:solidFill>
                <a:latin typeface="Arial" panose="020B0604020202020204" pitchFamily="34" charset="0"/>
                <a:ea typeface="+mj-ea"/>
                <a:cs typeface="Arial" panose="020B0604020202020204" pitchFamily="34" charset="0"/>
              </a:rPr>
              <a:t>Fig 3: Foundations of Phenomenology. </a:t>
            </a:r>
          </a:p>
          <a:p>
            <a:pPr>
              <a:lnSpc>
                <a:spcPct val="150000"/>
              </a:lnSpc>
              <a:spcBef>
                <a:spcPts val="600"/>
              </a:spcBef>
              <a:spcAft>
                <a:spcPts val="600"/>
              </a:spcAft>
            </a:pPr>
            <a:r>
              <a:rPr lang="en-US" sz="2000" b="1" u="sng" dirty="0">
                <a:solidFill>
                  <a:srgbClr val="002060"/>
                </a:solidFill>
                <a:latin typeface="Arial" panose="020B0604020202020204" pitchFamily="34" charset="0"/>
                <a:ea typeface="+mj-ea"/>
                <a:cs typeface="Arial" panose="020B0604020202020204" pitchFamily="34" charset="0"/>
              </a:rPr>
              <a:t>NOTE</a:t>
            </a:r>
            <a:r>
              <a:rPr lang="en-US" sz="2000" dirty="0">
                <a:solidFill>
                  <a:srgbClr val="002060"/>
                </a:solidFill>
                <a:latin typeface="Arial" panose="020B0604020202020204" pitchFamily="34" charset="0"/>
                <a:ea typeface="+mj-ea"/>
                <a:cs typeface="Arial" panose="020B0604020202020204" pitchFamily="34" charset="0"/>
              </a:rPr>
              <a:t>: Informed through personal reflexivity from readings by Husserl (1913) and Smith (2018).</a:t>
            </a:r>
          </a:p>
          <a:p>
            <a:pPr>
              <a:lnSpc>
                <a:spcPct val="150000"/>
              </a:lnSpc>
              <a:spcBef>
                <a:spcPts val="600"/>
              </a:spcBef>
              <a:spcAft>
                <a:spcPts val="600"/>
              </a:spcAft>
            </a:pPr>
            <a:r>
              <a:rPr lang="en-US" sz="2000" dirty="0">
                <a:solidFill>
                  <a:srgbClr val="002060"/>
                </a:solidFill>
                <a:latin typeface="Arial" panose="020B0604020202020204" pitchFamily="34" charset="0"/>
                <a:ea typeface="+mj-ea"/>
                <a:cs typeface="Arial" panose="020B0604020202020204" pitchFamily="34" charset="0"/>
              </a:rPr>
              <a:t>Fig. 3 in Lim (2024).</a:t>
            </a:r>
          </a:p>
        </p:txBody>
      </p:sp>
      <p:sp>
        <p:nvSpPr>
          <p:cNvPr id="9" name="Title 1">
            <a:extLst>
              <a:ext uri="{FF2B5EF4-FFF2-40B4-BE49-F238E27FC236}">
                <a16:creationId xmlns:a16="http://schemas.microsoft.com/office/drawing/2014/main" id="{2E47104A-54A5-CE6D-D6D3-38F93FFE0E3C}"/>
              </a:ext>
            </a:extLst>
          </p:cNvPr>
          <p:cNvSpPr txBox="1">
            <a:spLocks/>
          </p:cNvSpPr>
          <p:nvPr/>
        </p:nvSpPr>
        <p:spPr>
          <a:xfrm>
            <a:off x="0" y="349112"/>
            <a:ext cx="12191998"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FFFF"/>
                </a:solidFill>
                <a:latin typeface="Times New Roman" panose="02020603050405020304" pitchFamily="18" charset="0"/>
                <a:cs typeface="Times New Roman" panose="02020603050405020304" pitchFamily="18" charset="0"/>
              </a:rPr>
              <a:t>IV.1. Thematic Analysis</a:t>
            </a:r>
            <a:endParaRPr lang="en-US" sz="5400" dirty="0">
              <a:solidFill>
                <a:srgbClr val="FFFF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97F2A63-53FA-05DE-F7EA-4CB955EA5A22}"/>
              </a:ext>
            </a:extLst>
          </p:cNvPr>
          <p:cNvSpPr txBox="1"/>
          <p:nvPr/>
        </p:nvSpPr>
        <p:spPr>
          <a:xfrm>
            <a:off x="127105" y="6508888"/>
            <a:ext cx="11937788" cy="246221"/>
          </a:xfrm>
          <a:prstGeom prst="rect">
            <a:avLst/>
          </a:prstGeom>
          <a:noFill/>
        </p:spPr>
        <p:txBody>
          <a:bodyPr wrap="square">
            <a:spAutoFit/>
          </a:bodyPr>
          <a:lstStyle/>
          <a:p>
            <a:r>
              <a:rPr lang="en-US" sz="1000" dirty="0">
                <a:solidFill>
                  <a:srgbClr val="002060"/>
                </a:solidFill>
                <a:effectLst/>
                <a:latin typeface="Arial" panose="020B0604020202020204" pitchFamily="34" charset="0"/>
                <a:cs typeface="Arial" panose="020B0604020202020204" pitchFamily="34" charset="0"/>
              </a:rPr>
              <a:t>Figure from: Lim, W. M. (2024). What Is Qualitative Research? An Overview and Guidelines. </a:t>
            </a:r>
            <a:r>
              <a:rPr lang="en-US" sz="1000" i="1" dirty="0">
                <a:solidFill>
                  <a:srgbClr val="002060"/>
                </a:solidFill>
                <a:effectLst/>
                <a:latin typeface="Arial" panose="020B0604020202020204" pitchFamily="34" charset="0"/>
                <a:cs typeface="Arial" panose="020B0604020202020204" pitchFamily="34" charset="0"/>
              </a:rPr>
              <a:t>Australasian Marketing Journal, 0</a:t>
            </a:r>
            <a:r>
              <a:rPr lang="en-US" sz="1000" dirty="0">
                <a:solidFill>
                  <a:srgbClr val="002060"/>
                </a:solidFill>
                <a:effectLst/>
                <a:latin typeface="Arial" panose="020B0604020202020204" pitchFamily="34" charset="0"/>
                <a:cs typeface="Arial" panose="020B0604020202020204" pitchFamily="34" charset="0"/>
              </a:rPr>
              <a:t>(0), 14413582241264619. </a:t>
            </a:r>
            <a:r>
              <a:rPr lang="en-US" sz="1000" dirty="0">
                <a:solidFill>
                  <a:srgbClr val="00206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https://doi.org/10.1177/14413582241264619</a:t>
            </a:r>
            <a:r>
              <a:rPr lang="en-US" sz="1000" dirty="0">
                <a:solidFill>
                  <a:srgbClr val="002060"/>
                </a:solidFill>
                <a:effectLst/>
                <a:latin typeface="Arial" panose="020B0604020202020204" pitchFamily="34" charset="0"/>
                <a:cs typeface="Arial" panose="020B0604020202020204" pitchFamily="34" charset="0"/>
              </a:rPr>
              <a:t> </a:t>
            </a:r>
          </a:p>
        </p:txBody>
      </p:sp>
      <p:pic>
        <p:nvPicPr>
          <p:cNvPr id="4" name="Picture 3" descr="A diagram of a person's experience&#10;&#10;AI-generated content may be incorrect.">
            <a:extLst>
              <a:ext uri="{FF2B5EF4-FFF2-40B4-BE49-F238E27FC236}">
                <a16:creationId xmlns:a16="http://schemas.microsoft.com/office/drawing/2014/main" id="{D3EC67D8-C773-18FF-B2D8-3E5E8256928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rcRect l="3109" t="2364" b="10964"/>
          <a:stretch/>
        </p:blipFill>
        <p:spPr>
          <a:xfrm>
            <a:off x="312515" y="2355635"/>
            <a:ext cx="8241175" cy="4108198"/>
          </a:xfrm>
          <a:prstGeom prst="rect">
            <a:avLst/>
          </a:prstGeom>
        </p:spPr>
      </p:pic>
      <p:grpSp>
        <p:nvGrpSpPr>
          <p:cNvPr id="3" name="Group 2">
            <a:extLst>
              <a:ext uri="{FF2B5EF4-FFF2-40B4-BE49-F238E27FC236}">
                <a16:creationId xmlns:a16="http://schemas.microsoft.com/office/drawing/2014/main" id="{1D4D1CE1-126F-1CE6-3758-77030DE1808A}"/>
              </a:ext>
            </a:extLst>
          </p:cNvPr>
          <p:cNvGrpSpPr/>
          <p:nvPr/>
        </p:nvGrpSpPr>
        <p:grpSpPr>
          <a:xfrm>
            <a:off x="10160428" y="342408"/>
            <a:ext cx="1755648" cy="941832"/>
            <a:chOff x="10199689" y="5755904"/>
            <a:chExt cx="1755648" cy="941832"/>
          </a:xfrm>
        </p:grpSpPr>
        <p:sp>
          <p:nvSpPr>
            <p:cNvPr id="5" name="Rectangle 4">
              <a:extLst>
                <a:ext uri="{FF2B5EF4-FFF2-40B4-BE49-F238E27FC236}">
                  <a16:creationId xmlns:a16="http://schemas.microsoft.com/office/drawing/2014/main" id="{5F150095-2BC6-2626-A160-617CDA2FA9B2}"/>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logos&#10;&#10;AI-generated content may be incorrect.">
              <a:extLst>
                <a:ext uri="{FF2B5EF4-FFF2-40B4-BE49-F238E27FC236}">
                  <a16:creationId xmlns:a16="http://schemas.microsoft.com/office/drawing/2014/main" id="{68EEA523-0803-C76E-D11A-5D28A7B3EA5E}"/>
                </a:ext>
              </a:extLst>
            </p:cNvPr>
            <p:cNvPicPr>
              <a:picLocks noChangeAspect="1"/>
            </p:cNvPicPr>
            <p:nvPr/>
          </p:nvPicPr>
          <p:blipFill>
            <a:blip r:embed="rId6"/>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8AF9E744-3C3C-AAD8-7460-62D2B326359F}"/>
                </a:ext>
              </a:extLst>
            </p:cNvPr>
            <p:cNvPicPr>
              <a:picLocks noChangeAspect="1"/>
            </p:cNvPicPr>
            <p:nvPr/>
          </p:nvPicPr>
          <p:blipFill>
            <a:blip r:embed="rId6"/>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385083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CBAD51-F44D-A312-EB01-153271FDB7C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E19A295-3B96-3A5C-8B3C-D84CC032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97D5152-0BA6-3813-9659-580A2FF0DB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D24E0EF-DCA4-A1DF-9145-29C97B87E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167304C-8470-6359-5C3D-DF6305576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855359A-E973-D8BD-5E94-F00AD8E739C8}"/>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Want More? Open, Axial, &amp; Selective Coding</a:t>
            </a:r>
          </a:p>
        </p:txBody>
      </p:sp>
      <p:sp>
        <p:nvSpPr>
          <p:cNvPr id="9" name="Title 1">
            <a:extLst>
              <a:ext uri="{FF2B5EF4-FFF2-40B4-BE49-F238E27FC236}">
                <a16:creationId xmlns:a16="http://schemas.microsoft.com/office/drawing/2014/main" id="{6E9582BA-9B36-EF28-3674-ABBCE5E190CC}"/>
              </a:ext>
            </a:extLst>
          </p:cNvPr>
          <p:cNvSpPr txBox="1">
            <a:spLocks/>
          </p:cNvSpPr>
          <p:nvPr/>
        </p:nvSpPr>
        <p:spPr>
          <a:xfrm>
            <a:off x="0" y="349112"/>
            <a:ext cx="12191998"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FFFF"/>
                </a:solidFill>
                <a:latin typeface="Times New Roman" panose="02020603050405020304" pitchFamily="18" charset="0"/>
                <a:cs typeface="Times New Roman" panose="02020603050405020304" pitchFamily="18" charset="0"/>
              </a:rPr>
              <a:t>IV.1. Thematic Analysis</a:t>
            </a:r>
            <a:endParaRPr lang="en-US" sz="5400" dirty="0">
              <a:solidFill>
                <a:srgbClr val="FFFF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CB2201E-CFA1-6067-FE9C-105C374F2011}"/>
              </a:ext>
            </a:extLst>
          </p:cNvPr>
          <p:cNvSpPr txBox="1"/>
          <p:nvPr/>
        </p:nvSpPr>
        <p:spPr>
          <a:xfrm>
            <a:off x="4913732" y="6318784"/>
            <a:ext cx="6625439" cy="400110"/>
          </a:xfrm>
          <a:prstGeom prst="rect">
            <a:avLst/>
          </a:prstGeom>
          <a:noFill/>
        </p:spPr>
        <p:txBody>
          <a:bodyPr wrap="square">
            <a:spAutoFit/>
          </a:bodyPr>
          <a:lstStyle/>
          <a:p>
            <a:r>
              <a:rPr lang="en-US" sz="1000" dirty="0">
                <a:solidFill>
                  <a:srgbClr val="002060"/>
                </a:solidFill>
                <a:effectLst/>
                <a:latin typeface="Arial" panose="020B0604020202020204" pitchFamily="34" charset="0"/>
                <a:cs typeface="Arial" panose="020B0604020202020204" pitchFamily="34" charset="0"/>
              </a:rPr>
              <a:t>Figure from: Lim, W. M. (2024). What Is Qualitative Research? An Overview and Guidelines. </a:t>
            </a:r>
            <a:r>
              <a:rPr lang="en-US" sz="1000" i="1" dirty="0">
                <a:solidFill>
                  <a:srgbClr val="002060"/>
                </a:solidFill>
                <a:effectLst/>
                <a:latin typeface="Arial" panose="020B0604020202020204" pitchFamily="34" charset="0"/>
                <a:cs typeface="Arial" panose="020B0604020202020204" pitchFamily="34" charset="0"/>
              </a:rPr>
              <a:t>Australasian Marketing Journal, 0</a:t>
            </a:r>
            <a:r>
              <a:rPr lang="en-US" sz="1000" dirty="0">
                <a:solidFill>
                  <a:srgbClr val="002060"/>
                </a:solidFill>
                <a:effectLst/>
                <a:latin typeface="Arial" panose="020B0604020202020204" pitchFamily="34" charset="0"/>
                <a:cs typeface="Arial" panose="020B0604020202020204" pitchFamily="34" charset="0"/>
              </a:rPr>
              <a:t>(0), 14413582241264619. </a:t>
            </a:r>
            <a:r>
              <a:rPr lang="en-US" sz="1000" dirty="0">
                <a:solidFill>
                  <a:srgbClr val="00206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https://doi.org/10.1177/14413582241264619</a:t>
            </a:r>
            <a:r>
              <a:rPr lang="en-US" sz="1000" dirty="0">
                <a:solidFill>
                  <a:srgbClr val="002060"/>
                </a:solidFill>
                <a:effectLst/>
                <a:latin typeface="Arial" panose="020B0604020202020204" pitchFamily="34" charset="0"/>
                <a:cs typeface="Arial" panose="020B0604020202020204" pitchFamily="34" charset="0"/>
              </a:rPr>
              <a:t> </a:t>
            </a:r>
          </a:p>
        </p:txBody>
      </p:sp>
      <p:pic>
        <p:nvPicPr>
          <p:cNvPr id="3" name="Picture 2" descr="A diagram of a diagram&#10;&#10;AI-generated content may be incorrect.">
            <a:extLst>
              <a:ext uri="{FF2B5EF4-FFF2-40B4-BE49-F238E27FC236}">
                <a16:creationId xmlns:a16="http://schemas.microsoft.com/office/drawing/2014/main" id="{F9312485-99E3-2049-C757-83EC13C803D7}"/>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rcRect l="14771" t="1724" r="14865" b="81601"/>
          <a:stretch/>
        </p:blipFill>
        <p:spPr>
          <a:xfrm>
            <a:off x="318069" y="2419621"/>
            <a:ext cx="11094000" cy="3370740"/>
          </a:xfrm>
          <a:prstGeom prst="rect">
            <a:avLst/>
          </a:prstGeom>
        </p:spPr>
      </p:pic>
      <p:sp>
        <p:nvSpPr>
          <p:cNvPr id="7" name="TextBox 6">
            <a:extLst>
              <a:ext uri="{FF2B5EF4-FFF2-40B4-BE49-F238E27FC236}">
                <a16:creationId xmlns:a16="http://schemas.microsoft.com/office/drawing/2014/main" id="{A91CFB33-E829-2B45-39D3-4583B153D9E1}"/>
              </a:ext>
            </a:extLst>
          </p:cNvPr>
          <p:cNvSpPr txBox="1"/>
          <p:nvPr/>
        </p:nvSpPr>
        <p:spPr>
          <a:xfrm>
            <a:off x="254209" y="5807955"/>
            <a:ext cx="11683580" cy="964623"/>
          </a:xfrm>
          <a:prstGeom prst="rect">
            <a:avLst/>
          </a:prstGeom>
          <a:noFill/>
        </p:spPr>
        <p:txBody>
          <a:bodyPr wrap="square">
            <a:spAutoFit/>
          </a:bodyPr>
          <a:lstStyle/>
          <a:p>
            <a:pPr>
              <a:lnSpc>
                <a:spcPct val="130000"/>
              </a:lnSpc>
            </a:pPr>
            <a:r>
              <a:rPr lang="en-US" sz="2300" b="1" dirty="0">
                <a:solidFill>
                  <a:srgbClr val="002060"/>
                </a:solidFill>
                <a:effectLst/>
                <a:latin typeface="Arial" panose="020B0604020202020204" pitchFamily="34" charset="0"/>
                <a:cs typeface="Arial" panose="020B0604020202020204" pitchFamily="34" charset="0"/>
              </a:rPr>
              <a:t>Figure 4. </a:t>
            </a:r>
            <a:r>
              <a:rPr lang="en-US" sz="2300" dirty="0">
                <a:solidFill>
                  <a:srgbClr val="002060"/>
                </a:solidFill>
                <a:effectLst/>
                <a:latin typeface="Arial" panose="020B0604020202020204" pitchFamily="34" charset="0"/>
                <a:cs typeface="Arial" panose="020B0604020202020204" pitchFamily="34" charset="0"/>
              </a:rPr>
              <a:t>Open, axial, and selective coding inspired by Anselm Straus and Juliet Corbin. </a:t>
            </a:r>
          </a:p>
          <a:p>
            <a:pPr>
              <a:lnSpc>
                <a:spcPct val="130000"/>
              </a:lnSpc>
            </a:pPr>
            <a:r>
              <a:rPr lang="en-US" sz="2300" b="1" dirty="0">
                <a:solidFill>
                  <a:srgbClr val="002060"/>
                </a:solidFill>
                <a:effectLst/>
                <a:latin typeface="Arial" panose="020B0604020202020204" pitchFamily="34" charset="0"/>
                <a:cs typeface="Arial" panose="020B0604020202020204" pitchFamily="34" charset="0"/>
              </a:rPr>
              <a:t>Panel A. </a:t>
            </a:r>
            <a:r>
              <a:rPr lang="en-US" sz="2300" dirty="0">
                <a:solidFill>
                  <a:srgbClr val="002060"/>
                </a:solidFill>
                <a:effectLst/>
                <a:latin typeface="Arial" panose="020B0604020202020204" pitchFamily="34" charset="0"/>
                <a:cs typeface="Arial" panose="020B0604020202020204" pitchFamily="34" charset="0"/>
              </a:rPr>
              <a:t>Iterative coding process. </a:t>
            </a:r>
            <a:endParaRPr lang="en-US" sz="2300" b="1" dirty="0">
              <a:solidFill>
                <a:srgbClr val="002060"/>
              </a:solidFill>
              <a:effectLst/>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FD105FB3-7B80-04A9-E60E-24C87DA8935C}"/>
              </a:ext>
            </a:extLst>
          </p:cNvPr>
          <p:cNvGrpSpPr/>
          <p:nvPr/>
        </p:nvGrpSpPr>
        <p:grpSpPr>
          <a:xfrm>
            <a:off x="10160428" y="342408"/>
            <a:ext cx="1755648" cy="941832"/>
            <a:chOff x="10199689" y="5755904"/>
            <a:chExt cx="1755648" cy="941832"/>
          </a:xfrm>
        </p:grpSpPr>
        <p:sp>
          <p:nvSpPr>
            <p:cNvPr id="5" name="Rectangle 4">
              <a:extLst>
                <a:ext uri="{FF2B5EF4-FFF2-40B4-BE49-F238E27FC236}">
                  <a16:creationId xmlns:a16="http://schemas.microsoft.com/office/drawing/2014/main" id="{F51F11B0-6A6D-B46E-DD02-3A71E86057D6}"/>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logos&#10;&#10;AI-generated content may be incorrect.">
              <a:extLst>
                <a:ext uri="{FF2B5EF4-FFF2-40B4-BE49-F238E27FC236}">
                  <a16:creationId xmlns:a16="http://schemas.microsoft.com/office/drawing/2014/main" id="{913311BB-0CED-80A3-8FC9-C8031F8B835C}"/>
                </a:ext>
              </a:extLst>
            </p:cNvPr>
            <p:cNvPicPr>
              <a:picLocks noChangeAspect="1"/>
            </p:cNvPicPr>
            <p:nvPr/>
          </p:nvPicPr>
          <p:blipFill>
            <a:blip r:embed="rId6"/>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0633A1DA-97B8-BF68-0CF8-D483B362607D}"/>
                </a:ext>
              </a:extLst>
            </p:cNvPr>
            <p:cNvPicPr>
              <a:picLocks noChangeAspect="1"/>
            </p:cNvPicPr>
            <p:nvPr/>
          </p:nvPicPr>
          <p:blipFill>
            <a:blip r:embed="rId6"/>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2478364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300366-DAA3-5672-E06F-559987EA71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2A91BF-131A-3F3B-7DD3-8019E0FB6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3726251-8064-3B6D-5659-73A368E2B3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6C4086F-21BF-77EE-A8D0-3805AED0A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240DB20-4BBD-2B1C-10B8-0EDC25E17B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7C1578F-F891-22F3-591C-382288005293}"/>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Want More? Open, Axial, &amp; Selective Coding</a:t>
            </a:r>
          </a:p>
        </p:txBody>
      </p:sp>
      <p:sp>
        <p:nvSpPr>
          <p:cNvPr id="9" name="Title 1">
            <a:extLst>
              <a:ext uri="{FF2B5EF4-FFF2-40B4-BE49-F238E27FC236}">
                <a16:creationId xmlns:a16="http://schemas.microsoft.com/office/drawing/2014/main" id="{D3DE2B84-FA30-C272-AA11-A8FB9B8F597D}"/>
              </a:ext>
            </a:extLst>
          </p:cNvPr>
          <p:cNvSpPr txBox="1">
            <a:spLocks/>
          </p:cNvSpPr>
          <p:nvPr/>
        </p:nvSpPr>
        <p:spPr>
          <a:xfrm>
            <a:off x="0" y="349112"/>
            <a:ext cx="12191998"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FFFF"/>
                </a:solidFill>
                <a:latin typeface="Times New Roman" panose="02020603050405020304" pitchFamily="18" charset="0"/>
                <a:cs typeface="Times New Roman" panose="02020603050405020304" pitchFamily="18" charset="0"/>
              </a:rPr>
              <a:t>IV.1. Thematic Analysis</a:t>
            </a:r>
            <a:endParaRPr lang="en-US" sz="5400" dirty="0">
              <a:solidFill>
                <a:srgbClr val="FFFF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577CFB6-5DB4-4447-A316-4C73D4E987BA}"/>
              </a:ext>
            </a:extLst>
          </p:cNvPr>
          <p:cNvSpPr txBox="1"/>
          <p:nvPr/>
        </p:nvSpPr>
        <p:spPr>
          <a:xfrm>
            <a:off x="5439455" y="6372468"/>
            <a:ext cx="6625439" cy="400110"/>
          </a:xfrm>
          <a:prstGeom prst="rect">
            <a:avLst/>
          </a:prstGeom>
          <a:noFill/>
        </p:spPr>
        <p:txBody>
          <a:bodyPr wrap="square">
            <a:spAutoFit/>
          </a:bodyPr>
          <a:lstStyle/>
          <a:p>
            <a:r>
              <a:rPr lang="en-US" sz="1000" dirty="0">
                <a:solidFill>
                  <a:srgbClr val="002060"/>
                </a:solidFill>
                <a:effectLst/>
                <a:latin typeface="Arial" panose="020B0604020202020204" pitchFamily="34" charset="0"/>
                <a:cs typeface="Arial" panose="020B0604020202020204" pitchFamily="34" charset="0"/>
              </a:rPr>
              <a:t>Figure from: Lim, W. M. (2024). What Is Qualitative Research? An Overview and Guidelines. </a:t>
            </a:r>
            <a:r>
              <a:rPr lang="en-US" sz="1000" i="1" dirty="0">
                <a:solidFill>
                  <a:srgbClr val="002060"/>
                </a:solidFill>
                <a:effectLst/>
                <a:latin typeface="Arial" panose="020B0604020202020204" pitchFamily="34" charset="0"/>
                <a:cs typeface="Arial" panose="020B0604020202020204" pitchFamily="34" charset="0"/>
              </a:rPr>
              <a:t>Australasian Marketing Journal, 0</a:t>
            </a:r>
            <a:r>
              <a:rPr lang="en-US" sz="1000" dirty="0">
                <a:solidFill>
                  <a:srgbClr val="002060"/>
                </a:solidFill>
                <a:effectLst/>
                <a:latin typeface="Arial" panose="020B0604020202020204" pitchFamily="34" charset="0"/>
                <a:cs typeface="Arial" panose="020B0604020202020204" pitchFamily="34" charset="0"/>
              </a:rPr>
              <a:t>(0), 14413582241264619. </a:t>
            </a:r>
            <a:r>
              <a:rPr lang="en-US" sz="1000" dirty="0">
                <a:solidFill>
                  <a:srgbClr val="00206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https://doi.org/10.1177/14413582241264619</a:t>
            </a:r>
            <a:r>
              <a:rPr lang="en-US" sz="1000" dirty="0">
                <a:solidFill>
                  <a:srgbClr val="002060"/>
                </a:solidFill>
                <a:effectLst/>
                <a:latin typeface="Arial" panose="020B0604020202020204" pitchFamily="34" charset="0"/>
                <a:cs typeface="Arial" panose="020B0604020202020204" pitchFamily="34" charset="0"/>
              </a:rPr>
              <a:t> </a:t>
            </a:r>
          </a:p>
        </p:txBody>
      </p:sp>
      <p:pic>
        <p:nvPicPr>
          <p:cNvPr id="4" name="Picture 3" descr="A diagram of a diagram&#10;&#10;AI-generated content may be incorrect.">
            <a:extLst>
              <a:ext uri="{FF2B5EF4-FFF2-40B4-BE49-F238E27FC236}">
                <a16:creationId xmlns:a16="http://schemas.microsoft.com/office/drawing/2014/main" id="{1490D3E3-BAC4-EC54-C5B3-AEC73CC47E45}"/>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rcRect l="14960" t="18687" r="16623" b="65403"/>
          <a:stretch/>
        </p:blipFill>
        <p:spPr>
          <a:xfrm>
            <a:off x="238752" y="2483263"/>
            <a:ext cx="11628525" cy="3466938"/>
          </a:xfrm>
          <a:prstGeom prst="rect">
            <a:avLst/>
          </a:prstGeom>
        </p:spPr>
      </p:pic>
      <p:sp>
        <p:nvSpPr>
          <p:cNvPr id="6" name="TextBox 5">
            <a:extLst>
              <a:ext uri="{FF2B5EF4-FFF2-40B4-BE49-F238E27FC236}">
                <a16:creationId xmlns:a16="http://schemas.microsoft.com/office/drawing/2014/main" id="{1FA49C13-D8B3-EA5E-7736-52C0B7059CDA}"/>
              </a:ext>
            </a:extLst>
          </p:cNvPr>
          <p:cNvSpPr txBox="1"/>
          <p:nvPr/>
        </p:nvSpPr>
        <p:spPr>
          <a:xfrm>
            <a:off x="254209" y="5807955"/>
            <a:ext cx="11683580" cy="964623"/>
          </a:xfrm>
          <a:prstGeom prst="rect">
            <a:avLst/>
          </a:prstGeom>
          <a:noFill/>
        </p:spPr>
        <p:txBody>
          <a:bodyPr wrap="square">
            <a:spAutoFit/>
          </a:bodyPr>
          <a:lstStyle/>
          <a:p>
            <a:pPr>
              <a:lnSpc>
                <a:spcPct val="130000"/>
              </a:lnSpc>
            </a:pPr>
            <a:r>
              <a:rPr lang="en-US" sz="2300" b="1" dirty="0">
                <a:solidFill>
                  <a:srgbClr val="002060"/>
                </a:solidFill>
                <a:effectLst/>
                <a:latin typeface="Arial" panose="020B0604020202020204" pitchFamily="34" charset="0"/>
                <a:cs typeface="Arial" panose="020B0604020202020204" pitchFamily="34" charset="0"/>
              </a:rPr>
              <a:t>Figure 4. </a:t>
            </a:r>
            <a:r>
              <a:rPr lang="en-US" sz="2300" dirty="0">
                <a:solidFill>
                  <a:srgbClr val="002060"/>
                </a:solidFill>
                <a:effectLst/>
                <a:latin typeface="Arial" panose="020B0604020202020204" pitchFamily="34" charset="0"/>
                <a:cs typeface="Arial" panose="020B0604020202020204" pitchFamily="34" charset="0"/>
              </a:rPr>
              <a:t>Open, axial, and selective coding inspired by Anselm Straus and Juliet Corbin. </a:t>
            </a:r>
          </a:p>
          <a:p>
            <a:pPr>
              <a:lnSpc>
                <a:spcPct val="130000"/>
              </a:lnSpc>
            </a:pPr>
            <a:r>
              <a:rPr lang="en-US" sz="2300" b="1" dirty="0">
                <a:solidFill>
                  <a:srgbClr val="002060"/>
                </a:solidFill>
                <a:effectLst/>
                <a:latin typeface="Arial" panose="020B0604020202020204" pitchFamily="34" charset="0"/>
                <a:cs typeface="Arial" panose="020B0604020202020204" pitchFamily="34" charset="0"/>
              </a:rPr>
              <a:t>Panel B. </a:t>
            </a:r>
            <a:r>
              <a:rPr lang="en-US" sz="2000" dirty="0">
                <a:solidFill>
                  <a:srgbClr val="002060"/>
                </a:solidFill>
                <a:effectLst/>
                <a:latin typeface="Arial" panose="020B0604020202020204" pitchFamily="34" charset="0"/>
                <a:cs typeface="Arial" panose="020B0604020202020204" pitchFamily="34" charset="0"/>
              </a:rPr>
              <a:t>Example of coding expectations</a:t>
            </a:r>
            <a:r>
              <a:rPr lang="en-US" sz="2300" dirty="0">
                <a:solidFill>
                  <a:srgbClr val="002060"/>
                </a:solidFill>
                <a:effectLst/>
                <a:latin typeface="Arial" panose="020B0604020202020204" pitchFamily="34" charset="0"/>
                <a:cs typeface="Arial" panose="020B0604020202020204" pitchFamily="34" charset="0"/>
              </a:rPr>
              <a:t>. </a:t>
            </a:r>
            <a:endParaRPr lang="en-US" sz="2300" b="1" dirty="0">
              <a:solidFill>
                <a:srgbClr val="002060"/>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B7258ECD-6EE7-9134-F1FB-DF75B706CEBA}"/>
              </a:ext>
            </a:extLst>
          </p:cNvPr>
          <p:cNvGrpSpPr/>
          <p:nvPr/>
        </p:nvGrpSpPr>
        <p:grpSpPr>
          <a:xfrm>
            <a:off x="10160428" y="342408"/>
            <a:ext cx="1755648" cy="941832"/>
            <a:chOff x="10199689" y="5755904"/>
            <a:chExt cx="1755648" cy="941832"/>
          </a:xfrm>
        </p:grpSpPr>
        <p:sp>
          <p:nvSpPr>
            <p:cNvPr id="5" name="Rectangle 4">
              <a:extLst>
                <a:ext uri="{FF2B5EF4-FFF2-40B4-BE49-F238E27FC236}">
                  <a16:creationId xmlns:a16="http://schemas.microsoft.com/office/drawing/2014/main" id="{F75D85B2-B432-7F00-3310-64F8C176208E}"/>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logos&#10;&#10;AI-generated content may be incorrect.">
              <a:extLst>
                <a:ext uri="{FF2B5EF4-FFF2-40B4-BE49-F238E27FC236}">
                  <a16:creationId xmlns:a16="http://schemas.microsoft.com/office/drawing/2014/main" id="{4A00CD1B-63AC-13E6-FD60-CBA55AE68413}"/>
                </a:ext>
              </a:extLst>
            </p:cNvPr>
            <p:cNvPicPr>
              <a:picLocks noChangeAspect="1"/>
            </p:cNvPicPr>
            <p:nvPr/>
          </p:nvPicPr>
          <p:blipFill>
            <a:blip r:embed="rId6"/>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30D28EB3-AC2D-0D0C-D6A2-2D1382C803FF}"/>
                </a:ext>
              </a:extLst>
            </p:cNvPr>
            <p:cNvPicPr>
              <a:picLocks noChangeAspect="1"/>
            </p:cNvPicPr>
            <p:nvPr/>
          </p:nvPicPr>
          <p:blipFill>
            <a:blip r:embed="rId6"/>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2694662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34D0-C286-080D-364E-19E60EA0F8A1}"/>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6FF8DCE-664E-FCBF-4847-2EDA9FD6C0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F23CF1F-706C-4582-3F65-714C1F83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F10A8C2-9B85-A9F3-5407-92F43D639D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D07207D-E2C2-419C-3CE4-D118F1681B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690845F-68DE-8904-6E16-F67BD5B0FBD8}"/>
              </a:ext>
            </a:extLst>
          </p:cNvPr>
          <p:cNvSpPr txBox="1"/>
          <p:nvPr/>
        </p:nvSpPr>
        <p:spPr>
          <a:xfrm>
            <a:off x="124770" y="3846624"/>
            <a:ext cx="12192000" cy="873509"/>
          </a:xfrm>
          <a:prstGeom prst="rect">
            <a:avLst/>
          </a:prstGeom>
          <a:noFill/>
        </p:spPr>
        <p:txBody>
          <a:bodyPr wrap="square">
            <a:spAutoFit/>
          </a:bodyPr>
          <a:lstStyle/>
          <a:p>
            <a:pPr marL="0" marR="0" algn="ctr" hangingPunct="0">
              <a:lnSpc>
                <a:spcPct val="150000"/>
              </a:lnSpc>
              <a:spcBef>
                <a:spcPts val="0"/>
              </a:spcBef>
              <a:spcAft>
                <a:spcPts val="0"/>
              </a:spcAft>
            </a:pPr>
            <a:r>
              <a:rPr lang="it-IT"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National University of Natural Medicine (NUNM) University of Washington (UW)</a:t>
            </a:r>
          </a:p>
          <a:p>
            <a:pPr algn="ctr" hangingPunct="0">
              <a:lnSpc>
                <a:spcPct val="150000"/>
              </a:lnSpc>
            </a:pPr>
            <a:r>
              <a:rPr lang="it-IT" sz="1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NourishED Research Foundation (Boulder, CO, USA | Wilmington, DE, USA)</a:t>
            </a:r>
          </a:p>
        </p:txBody>
      </p:sp>
      <p:pic>
        <p:nvPicPr>
          <p:cNvPr id="11" name="Picture 10" descr="A logo with a tree in the middle&#10;&#10;Description automatically generated">
            <a:extLst>
              <a:ext uri="{FF2B5EF4-FFF2-40B4-BE49-F238E27FC236}">
                <a16:creationId xmlns:a16="http://schemas.microsoft.com/office/drawing/2014/main" id="{518885D5-B6A5-3CB4-4A91-B75D596611F2}"/>
              </a:ext>
            </a:extLst>
          </p:cNvPr>
          <p:cNvPicPr>
            <a:picLocks noChangeAspect="1"/>
          </p:cNvPicPr>
          <p:nvPr/>
        </p:nvPicPr>
        <p:blipFill>
          <a:blip r:embed="rId2"/>
          <a:stretch>
            <a:fillRect/>
          </a:stretch>
        </p:blipFill>
        <p:spPr>
          <a:xfrm>
            <a:off x="4267155" y="5652689"/>
            <a:ext cx="2990195" cy="903872"/>
          </a:xfrm>
          <a:prstGeom prst="rect">
            <a:avLst/>
          </a:prstGeom>
          <a:ln>
            <a:solidFill>
              <a:srgbClr val="002060"/>
            </a:solidFill>
          </a:ln>
        </p:spPr>
      </p:pic>
      <p:sp>
        <p:nvSpPr>
          <p:cNvPr id="12" name="TextBox 11">
            <a:extLst>
              <a:ext uri="{FF2B5EF4-FFF2-40B4-BE49-F238E27FC236}">
                <a16:creationId xmlns:a16="http://schemas.microsoft.com/office/drawing/2014/main" id="{9E755257-63FF-4D30-32A6-2B99EF0BF79B}"/>
              </a:ext>
            </a:extLst>
          </p:cNvPr>
          <p:cNvSpPr txBox="1"/>
          <p:nvPr/>
        </p:nvSpPr>
        <p:spPr>
          <a:xfrm>
            <a:off x="0" y="1827696"/>
            <a:ext cx="12192000" cy="1841851"/>
          </a:xfrm>
          <a:prstGeom prst="rect">
            <a:avLst/>
          </a:prstGeom>
          <a:noFill/>
        </p:spPr>
        <p:txBody>
          <a:bodyPr wrap="square">
            <a:spAutoFit/>
          </a:bodyPr>
          <a:lstStyle/>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Brenna Bray, PhD</a:t>
            </a:r>
          </a:p>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BRIDG T90/R90 Fellowship Postdoctoral Training Program</a:t>
            </a:r>
          </a:p>
          <a:p>
            <a:pPr marL="0" marR="0" algn="ctr" hangingPunct="0">
              <a:lnSpc>
                <a:spcPct val="150000"/>
              </a:lnSpc>
              <a:spcBef>
                <a:spcPts val="0"/>
              </a:spcBef>
              <a:spcAft>
                <a:spcPts val="0"/>
              </a:spcAft>
            </a:pPr>
            <a:r>
              <a:rPr lang="it-IT"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NCCIH, Grant AT008924</a:t>
            </a:r>
          </a:p>
        </p:txBody>
      </p:sp>
      <p:pic>
        <p:nvPicPr>
          <p:cNvPr id="13" name="Picture 12" descr="A logo for a university&#10;&#10;Description automatically generated">
            <a:extLst>
              <a:ext uri="{FF2B5EF4-FFF2-40B4-BE49-F238E27FC236}">
                <a16:creationId xmlns:a16="http://schemas.microsoft.com/office/drawing/2014/main" id="{CC4C3725-DE46-1F21-D34D-68C7D5A2D2C6}"/>
              </a:ext>
            </a:extLst>
          </p:cNvPr>
          <p:cNvPicPr>
            <a:picLocks noChangeAspect="1"/>
          </p:cNvPicPr>
          <p:nvPr/>
        </p:nvPicPr>
        <p:blipFill>
          <a:blip r:embed="rId3"/>
          <a:stretch>
            <a:fillRect/>
          </a:stretch>
        </p:blipFill>
        <p:spPr>
          <a:xfrm>
            <a:off x="7861050" y="5376492"/>
            <a:ext cx="2173828" cy="1225771"/>
          </a:xfrm>
          <a:prstGeom prst="rect">
            <a:avLst/>
          </a:prstGeom>
          <a:ln>
            <a:solidFill>
              <a:srgbClr val="002060"/>
            </a:solidFill>
          </a:ln>
        </p:spPr>
      </p:pic>
      <p:pic>
        <p:nvPicPr>
          <p:cNvPr id="14" name="Picture 13" descr="A close-up of logos&#10;&#10;AI-generated content may be incorrect.">
            <a:extLst>
              <a:ext uri="{FF2B5EF4-FFF2-40B4-BE49-F238E27FC236}">
                <a16:creationId xmlns:a16="http://schemas.microsoft.com/office/drawing/2014/main" id="{EE0B9B44-ECDD-321A-3F21-BD5EE7B1DB25}"/>
              </a:ext>
            </a:extLst>
          </p:cNvPr>
          <p:cNvPicPr>
            <a:picLocks noChangeAspect="1"/>
          </p:cNvPicPr>
          <p:nvPr/>
        </p:nvPicPr>
        <p:blipFill>
          <a:blip r:embed="rId4"/>
          <a:srcRect l="54782" t="9761" b="16268"/>
          <a:stretch/>
        </p:blipFill>
        <p:spPr>
          <a:xfrm>
            <a:off x="2011175" y="5032288"/>
            <a:ext cx="1724972" cy="1695279"/>
          </a:xfrm>
          <a:prstGeom prst="rect">
            <a:avLst/>
          </a:prstGeom>
        </p:spPr>
      </p:pic>
      <p:pic>
        <p:nvPicPr>
          <p:cNvPr id="15" name="Picture 14" descr="A close-up of logos&#10;&#10;AI-generated content may be incorrect.">
            <a:extLst>
              <a:ext uri="{FF2B5EF4-FFF2-40B4-BE49-F238E27FC236}">
                <a16:creationId xmlns:a16="http://schemas.microsoft.com/office/drawing/2014/main" id="{61C9DDE9-C2EB-FB48-E059-FFB391F8B4B9}"/>
              </a:ext>
            </a:extLst>
          </p:cNvPr>
          <p:cNvPicPr>
            <a:picLocks noChangeAspect="1"/>
          </p:cNvPicPr>
          <p:nvPr/>
        </p:nvPicPr>
        <p:blipFill>
          <a:blip r:embed="rId4"/>
          <a:srcRect l="54782" t="9761" b="16268"/>
          <a:stretch/>
        </p:blipFill>
        <p:spPr>
          <a:xfrm>
            <a:off x="10160428" y="5102444"/>
            <a:ext cx="1724972" cy="1695279"/>
          </a:xfrm>
          <a:prstGeom prst="rect">
            <a:avLst/>
          </a:prstGeom>
        </p:spPr>
      </p:pic>
      <p:pic>
        <p:nvPicPr>
          <p:cNvPr id="16" name="Picture 15" descr="A close-up of logos&#10;&#10;AI-generated content may be incorrect.">
            <a:extLst>
              <a:ext uri="{FF2B5EF4-FFF2-40B4-BE49-F238E27FC236}">
                <a16:creationId xmlns:a16="http://schemas.microsoft.com/office/drawing/2014/main" id="{8D69DA82-BE08-6505-57C4-3C3BD82324C1}"/>
              </a:ext>
            </a:extLst>
          </p:cNvPr>
          <p:cNvPicPr>
            <a:picLocks noChangeAspect="1"/>
          </p:cNvPicPr>
          <p:nvPr/>
        </p:nvPicPr>
        <p:blipFill>
          <a:blip r:embed="rId4"/>
          <a:srcRect r="45218"/>
          <a:stretch/>
        </p:blipFill>
        <p:spPr>
          <a:xfrm>
            <a:off x="411938" y="5115311"/>
            <a:ext cx="1334919" cy="1463915"/>
          </a:xfrm>
          <a:prstGeom prst="rect">
            <a:avLst/>
          </a:prstGeom>
        </p:spPr>
      </p:pic>
      <p:sp>
        <p:nvSpPr>
          <p:cNvPr id="4" name="Title 1">
            <a:extLst>
              <a:ext uri="{FF2B5EF4-FFF2-40B4-BE49-F238E27FC236}">
                <a16:creationId xmlns:a16="http://schemas.microsoft.com/office/drawing/2014/main" id="{0D59587E-C9A0-E1FC-173F-281891CA6657}"/>
              </a:ext>
            </a:extLst>
          </p:cNvPr>
          <p:cNvSpPr>
            <a:spLocks noGrp="1"/>
          </p:cNvSpPr>
          <p:nvPr>
            <p:ph type="title"/>
          </p:nvPr>
        </p:nvSpPr>
        <p:spPr>
          <a:xfrm>
            <a:off x="0" y="255737"/>
            <a:ext cx="12191998" cy="1029053"/>
          </a:xfrm>
        </p:spPr>
        <p:txBody>
          <a:bodyPr vert="horz" lIns="91440" tIns="45720" rIns="91440" bIns="45720" rtlCol="0" anchor="ctr">
            <a:normAutofit fontScale="90000"/>
          </a:bodyPr>
          <a:lstStyle/>
          <a:p>
            <a:pPr algn="ctr">
              <a:lnSpc>
                <a:spcPct val="130000"/>
              </a:lnSpc>
            </a:pPr>
            <a:r>
              <a:rPr lang="en-US" sz="4500" kern="1200" dirty="0">
                <a:solidFill>
                  <a:srgbClr val="FFFFFF"/>
                </a:solidFill>
                <a:latin typeface="Times New Roman" panose="02020603050405020304" pitchFamily="18" charset="0"/>
                <a:cs typeface="Times New Roman" panose="02020603050405020304" pitchFamily="18" charset="0"/>
              </a:rPr>
              <a:t>BRIDG Micro-Course </a:t>
            </a:r>
            <a:br>
              <a:rPr lang="en-US" sz="4500" kern="1200" dirty="0">
                <a:solidFill>
                  <a:srgbClr val="FFFFFF"/>
                </a:solidFill>
                <a:latin typeface="Times New Roman" panose="02020603050405020304" pitchFamily="18" charset="0"/>
                <a:cs typeface="Times New Roman" panose="02020603050405020304" pitchFamily="18" charset="0"/>
              </a:rPr>
            </a:br>
            <a:r>
              <a:rPr lang="en-US" sz="4500" kern="1200" dirty="0">
                <a:solidFill>
                  <a:srgbClr val="FFFFFF"/>
                </a:solidFill>
                <a:latin typeface="Times New Roman" panose="02020603050405020304" pitchFamily="18" charset="0"/>
                <a:cs typeface="Times New Roman" panose="02020603050405020304" pitchFamily="18" charset="0"/>
              </a:rPr>
              <a:t>Module 4: Qualitative Data Analysis</a:t>
            </a:r>
          </a:p>
        </p:txBody>
      </p:sp>
    </p:spTree>
    <p:extLst>
      <p:ext uri="{BB962C8B-B14F-4D97-AF65-F5344CB8AC3E}">
        <p14:creationId xmlns:p14="http://schemas.microsoft.com/office/powerpoint/2010/main" val="1085491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D38CCB-9EB6-71D9-C909-E3AE6E8B4DC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9C1D910-3848-0605-0938-3951FB267E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6F30B57-6B95-9212-977A-60C9911D1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7943E9B-A010-A855-44D0-CB40BAEE6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81E5FB-CFA4-D753-E238-F25015137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B6ABCCD9-2F3D-A840-62ED-C5A9270EC86B}"/>
              </a:ext>
            </a:extLst>
          </p:cNvPr>
          <p:cNvSpPr txBox="1">
            <a:spLocks/>
          </p:cNvSpPr>
          <p:nvPr/>
        </p:nvSpPr>
        <p:spPr>
          <a:xfrm>
            <a:off x="5729288" y="349112"/>
            <a:ext cx="6462710" cy="877729"/>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FFFFFF"/>
                </a:solidFill>
                <a:latin typeface="Times New Roman" panose="02020603050405020304" pitchFamily="18" charset="0"/>
                <a:cs typeface="Times New Roman" panose="02020603050405020304" pitchFamily="18" charset="0"/>
              </a:rPr>
              <a:t>IV.1. Thematic Analysis</a:t>
            </a:r>
          </a:p>
        </p:txBody>
      </p:sp>
      <p:sp>
        <p:nvSpPr>
          <p:cNvPr id="4" name="TextBox 3">
            <a:extLst>
              <a:ext uri="{FF2B5EF4-FFF2-40B4-BE49-F238E27FC236}">
                <a16:creationId xmlns:a16="http://schemas.microsoft.com/office/drawing/2014/main" id="{335B9242-2E1F-ECCA-EAAA-10936B40EA90}"/>
              </a:ext>
            </a:extLst>
          </p:cNvPr>
          <p:cNvSpPr txBox="1"/>
          <p:nvPr/>
        </p:nvSpPr>
        <p:spPr>
          <a:xfrm>
            <a:off x="5842904" y="5442235"/>
            <a:ext cx="6095998" cy="400110"/>
          </a:xfrm>
          <a:prstGeom prst="rect">
            <a:avLst/>
          </a:prstGeom>
          <a:noFill/>
        </p:spPr>
        <p:txBody>
          <a:bodyPr wrap="square">
            <a:spAutoFit/>
          </a:bodyPr>
          <a:lstStyle/>
          <a:p>
            <a:r>
              <a:rPr lang="en-US" sz="1000" dirty="0">
                <a:solidFill>
                  <a:srgbClr val="002060"/>
                </a:solidFill>
                <a:effectLst/>
                <a:latin typeface="Arial" panose="020B0604020202020204" pitchFamily="34" charset="0"/>
                <a:cs typeface="Arial" panose="020B0604020202020204" pitchFamily="34" charset="0"/>
              </a:rPr>
              <a:t>Figure 4 from: Lim, W. M. (2024). What Is Qualitative Research? An Overview and Guidelines. </a:t>
            </a:r>
            <a:r>
              <a:rPr lang="en-US" sz="1000" i="1" dirty="0">
                <a:solidFill>
                  <a:srgbClr val="002060"/>
                </a:solidFill>
                <a:effectLst/>
                <a:latin typeface="Arial" panose="020B0604020202020204" pitchFamily="34" charset="0"/>
                <a:cs typeface="Arial" panose="020B0604020202020204" pitchFamily="34" charset="0"/>
              </a:rPr>
              <a:t>Australasian Marketing Journal, 0</a:t>
            </a:r>
            <a:r>
              <a:rPr lang="en-US" sz="1000" dirty="0">
                <a:solidFill>
                  <a:srgbClr val="002060"/>
                </a:solidFill>
                <a:effectLst/>
                <a:latin typeface="Arial" panose="020B0604020202020204" pitchFamily="34" charset="0"/>
                <a:cs typeface="Arial" panose="020B0604020202020204" pitchFamily="34" charset="0"/>
              </a:rPr>
              <a:t>(0), 14413582241264619. </a:t>
            </a:r>
            <a:r>
              <a:rPr lang="en-US" sz="1000" dirty="0">
                <a:solidFill>
                  <a:srgbClr val="00206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https://doi.org/10.1177/14413582241264619</a:t>
            </a:r>
            <a:r>
              <a:rPr lang="en-US" sz="1000" dirty="0">
                <a:solidFill>
                  <a:srgbClr val="002060"/>
                </a:solidFill>
                <a:effectLst/>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4CF2C42F-81CA-FBB4-9653-33848D7B0532}"/>
              </a:ext>
            </a:extLst>
          </p:cNvPr>
          <p:cNvSpPr txBox="1"/>
          <p:nvPr/>
        </p:nvSpPr>
        <p:spPr>
          <a:xfrm>
            <a:off x="5842905" y="1686662"/>
            <a:ext cx="6022765" cy="3645357"/>
          </a:xfrm>
          <a:prstGeom prst="rect">
            <a:avLst/>
          </a:prstGeom>
          <a:noFill/>
        </p:spPr>
        <p:txBody>
          <a:bodyPr wrap="square">
            <a:spAutoFit/>
          </a:bodyPr>
          <a:lstStyle/>
          <a:p>
            <a:pPr>
              <a:lnSpc>
                <a:spcPct val="130000"/>
              </a:lnSpc>
            </a:pPr>
            <a:r>
              <a:rPr lang="en-US" sz="2300" b="1" dirty="0">
                <a:solidFill>
                  <a:srgbClr val="002060"/>
                </a:solidFill>
                <a:effectLst/>
                <a:latin typeface="Arial" panose="020B0604020202020204" pitchFamily="34" charset="0"/>
                <a:cs typeface="Arial" panose="020B0604020202020204" pitchFamily="34" charset="0"/>
              </a:rPr>
              <a:t>Figure 4. </a:t>
            </a:r>
            <a:r>
              <a:rPr lang="en-US" sz="2300" dirty="0">
                <a:solidFill>
                  <a:srgbClr val="002060"/>
                </a:solidFill>
                <a:effectLst/>
                <a:latin typeface="Arial" panose="020B0604020202020204" pitchFamily="34" charset="0"/>
                <a:cs typeface="Arial" panose="020B0604020202020204" pitchFamily="34" charset="0"/>
              </a:rPr>
              <a:t>Open, axial, and selective coding inspired by Anselm Straus and Juliet Corbin. </a:t>
            </a:r>
          </a:p>
          <a:p>
            <a:pPr>
              <a:lnSpc>
                <a:spcPct val="130000"/>
              </a:lnSpc>
            </a:pPr>
            <a:endParaRPr lang="en-US" sz="1500" b="1" dirty="0">
              <a:solidFill>
                <a:srgbClr val="002060"/>
              </a:solidFill>
              <a:effectLst/>
              <a:latin typeface="Arial" panose="020B0604020202020204" pitchFamily="34" charset="0"/>
              <a:cs typeface="Arial" panose="020B0604020202020204" pitchFamily="34" charset="0"/>
            </a:endParaRPr>
          </a:p>
          <a:p>
            <a:pPr>
              <a:lnSpc>
                <a:spcPct val="130000"/>
              </a:lnSpc>
            </a:pPr>
            <a:r>
              <a:rPr lang="en-US" sz="2400" b="1" dirty="0">
                <a:solidFill>
                  <a:srgbClr val="002060"/>
                </a:solidFill>
                <a:effectLst/>
                <a:latin typeface="Arial" panose="020B0604020202020204" pitchFamily="34" charset="0"/>
                <a:cs typeface="Arial" panose="020B0604020202020204" pitchFamily="34" charset="0"/>
              </a:rPr>
              <a:t>Panel C. </a:t>
            </a:r>
            <a:r>
              <a:rPr lang="en-US" sz="2400" dirty="0">
                <a:solidFill>
                  <a:srgbClr val="002060"/>
                </a:solidFill>
                <a:effectLst/>
                <a:latin typeface="Arial" panose="020B0604020202020204" pitchFamily="34" charset="0"/>
                <a:cs typeface="Arial" panose="020B0604020202020204" pitchFamily="34" charset="0"/>
              </a:rPr>
              <a:t>Surface mapping example of open, axial, and selective codes in healthy consumer lifestyle research. </a:t>
            </a:r>
          </a:p>
          <a:p>
            <a:pPr>
              <a:lnSpc>
                <a:spcPct val="130000"/>
              </a:lnSpc>
            </a:pPr>
            <a:endParaRPr lang="en-US" sz="2400" b="1" dirty="0">
              <a:solidFill>
                <a:srgbClr val="002060"/>
              </a:solidFill>
              <a:latin typeface="Arial" panose="020B0604020202020204" pitchFamily="34" charset="0"/>
              <a:cs typeface="Arial" panose="020B0604020202020204" pitchFamily="34" charset="0"/>
            </a:endParaRPr>
          </a:p>
          <a:p>
            <a:pPr>
              <a:lnSpc>
                <a:spcPct val="130000"/>
              </a:lnSpc>
            </a:pPr>
            <a:r>
              <a:rPr lang="en-US" sz="2300" b="1" dirty="0">
                <a:solidFill>
                  <a:srgbClr val="002060"/>
                </a:solidFill>
                <a:effectLst/>
                <a:latin typeface="Arial" panose="020B0604020202020204" pitchFamily="34" charset="0"/>
                <a:cs typeface="Arial" panose="020B0604020202020204" pitchFamily="34" charset="0"/>
              </a:rPr>
              <a:t>Fig 4 in Lim, 2024. </a:t>
            </a:r>
          </a:p>
        </p:txBody>
      </p:sp>
      <p:pic>
        <p:nvPicPr>
          <p:cNvPr id="2" name="Picture 1" descr="A diagram of a diagram&#10;&#10;AI-generated content may be incorrect.">
            <a:extLst>
              <a:ext uri="{FF2B5EF4-FFF2-40B4-BE49-F238E27FC236}">
                <a16:creationId xmlns:a16="http://schemas.microsoft.com/office/drawing/2014/main" id="{4A8281AC-682C-B7A8-17E1-9C76A11B4845}"/>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rcRect l="15408" t="34878" r="16947" b="2251"/>
          <a:stretch/>
        </p:blipFill>
        <p:spPr>
          <a:xfrm>
            <a:off x="183913" y="247368"/>
            <a:ext cx="5475080" cy="6523943"/>
          </a:xfrm>
          <a:prstGeom prst="rect">
            <a:avLst/>
          </a:prstGeom>
        </p:spPr>
      </p:pic>
      <p:grpSp>
        <p:nvGrpSpPr>
          <p:cNvPr id="22" name="Group 21">
            <a:extLst>
              <a:ext uri="{FF2B5EF4-FFF2-40B4-BE49-F238E27FC236}">
                <a16:creationId xmlns:a16="http://schemas.microsoft.com/office/drawing/2014/main" id="{0B61FB0F-6B49-B314-6E76-8F0FBD4ED192}"/>
              </a:ext>
            </a:extLst>
          </p:cNvPr>
          <p:cNvGrpSpPr/>
          <p:nvPr/>
        </p:nvGrpSpPr>
        <p:grpSpPr>
          <a:xfrm>
            <a:off x="10679421" y="5952560"/>
            <a:ext cx="1321894" cy="709141"/>
            <a:chOff x="10199689" y="5755904"/>
            <a:chExt cx="1755648" cy="941832"/>
          </a:xfrm>
        </p:grpSpPr>
        <p:sp>
          <p:nvSpPr>
            <p:cNvPr id="23" name="Rectangle 22">
              <a:extLst>
                <a:ext uri="{FF2B5EF4-FFF2-40B4-BE49-F238E27FC236}">
                  <a16:creationId xmlns:a16="http://schemas.microsoft.com/office/drawing/2014/main" id="{8DCBC7BC-F216-BA14-CCB7-1863B43F3DB3}"/>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close-up of logos&#10;&#10;AI-generated content may be incorrect.">
              <a:extLst>
                <a:ext uri="{FF2B5EF4-FFF2-40B4-BE49-F238E27FC236}">
                  <a16:creationId xmlns:a16="http://schemas.microsoft.com/office/drawing/2014/main" id="{D167F035-11F9-3A57-65D8-63EE94322FE6}"/>
                </a:ext>
              </a:extLst>
            </p:cNvPr>
            <p:cNvPicPr>
              <a:picLocks noChangeAspect="1"/>
            </p:cNvPicPr>
            <p:nvPr/>
          </p:nvPicPr>
          <p:blipFill>
            <a:blip r:embed="rId6"/>
            <a:srcRect r="45218"/>
            <a:stretch/>
          </p:blipFill>
          <p:spPr>
            <a:xfrm>
              <a:off x="10239243" y="5798434"/>
              <a:ext cx="772473" cy="847119"/>
            </a:xfrm>
            <a:prstGeom prst="rect">
              <a:avLst/>
            </a:prstGeom>
          </p:spPr>
        </p:pic>
        <p:pic>
          <p:nvPicPr>
            <p:cNvPr id="25" name="Picture 24" descr="A close-up of logos&#10;&#10;AI-generated content may be incorrect.">
              <a:extLst>
                <a:ext uri="{FF2B5EF4-FFF2-40B4-BE49-F238E27FC236}">
                  <a16:creationId xmlns:a16="http://schemas.microsoft.com/office/drawing/2014/main" id="{94294125-C014-42F6-FEB5-73A2A4D3ADC9}"/>
                </a:ext>
              </a:extLst>
            </p:cNvPr>
            <p:cNvPicPr>
              <a:picLocks noChangeAspect="1"/>
            </p:cNvPicPr>
            <p:nvPr/>
          </p:nvPicPr>
          <p:blipFill>
            <a:blip r:embed="rId6"/>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3606933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984036-1481-268D-3D7B-E48D88824C7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A2AE2-DE38-9AAC-4B03-AA3CEF3C2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1738BD0-78B7-3BFB-7B11-16DEA0ED43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7974598-A7C2-A581-6F28-9F6039AD6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717FDC8-6050-F459-4C76-BA24DF6EA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C3896E3-B872-FD4D-0D24-52CCF9D8EBD4}"/>
              </a:ext>
            </a:extLst>
          </p:cNvPr>
          <p:cNvSpPr txBox="1"/>
          <p:nvPr/>
        </p:nvSpPr>
        <p:spPr>
          <a:xfrm>
            <a:off x="8935305" y="5452687"/>
            <a:ext cx="2780446" cy="1071768"/>
          </a:xfrm>
          <a:prstGeom prst="rect">
            <a:avLst/>
          </a:prstGeom>
          <a:noFill/>
        </p:spPr>
        <p:txBody>
          <a:bodyPr wrap="square">
            <a:spAutoFit/>
          </a:bodyPr>
          <a:lstStyle/>
          <a:p>
            <a:pPr>
              <a:lnSpc>
                <a:spcPct val="130000"/>
              </a:lnSpc>
            </a:pPr>
            <a:r>
              <a:rPr lang="en-US" sz="1000" dirty="0">
                <a:solidFill>
                  <a:srgbClr val="002060"/>
                </a:solidFill>
                <a:effectLst/>
                <a:latin typeface="Arial" panose="020B0604020202020204" pitchFamily="34" charset="0"/>
                <a:cs typeface="Arial" panose="020B0604020202020204" pitchFamily="34" charset="0"/>
              </a:rPr>
              <a:t>Figure 4 from: Lim, W. M. (2024). What Is Qualitative Research? An Overview and Guidelines. </a:t>
            </a:r>
            <a:r>
              <a:rPr lang="en-US" sz="1000" i="1" dirty="0">
                <a:solidFill>
                  <a:srgbClr val="002060"/>
                </a:solidFill>
                <a:effectLst/>
                <a:latin typeface="Arial" panose="020B0604020202020204" pitchFamily="34" charset="0"/>
                <a:cs typeface="Arial" panose="020B0604020202020204" pitchFamily="34" charset="0"/>
              </a:rPr>
              <a:t>Australasian Marketing Journal, 0</a:t>
            </a:r>
            <a:r>
              <a:rPr lang="en-US" sz="1000" dirty="0">
                <a:solidFill>
                  <a:srgbClr val="002060"/>
                </a:solidFill>
                <a:effectLst/>
                <a:latin typeface="Arial" panose="020B0604020202020204" pitchFamily="34" charset="0"/>
                <a:cs typeface="Arial" panose="020B0604020202020204" pitchFamily="34" charset="0"/>
              </a:rPr>
              <a:t>(0), 14413582241264619. </a:t>
            </a:r>
            <a:r>
              <a:rPr lang="en-US" sz="1000" dirty="0">
                <a:solidFill>
                  <a:srgbClr val="002060"/>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https://doi.org/10.1177/14413582241264619</a:t>
            </a:r>
            <a:r>
              <a:rPr lang="en-US" sz="1000" dirty="0">
                <a:solidFill>
                  <a:srgbClr val="002060"/>
                </a:solidFill>
                <a:effectLst/>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C95B014D-0F03-AF91-53FB-99BA1B13D59F}"/>
              </a:ext>
            </a:extLst>
          </p:cNvPr>
          <p:cNvSpPr txBox="1"/>
          <p:nvPr/>
        </p:nvSpPr>
        <p:spPr>
          <a:xfrm>
            <a:off x="8935305" y="1686662"/>
            <a:ext cx="2930365" cy="3655809"/>
          </a:xfrm>
          <a:prstGeom prst="rect">
            <a:avLst/>
          </a:prstGeom>
          <a:noFill/>
        </p:spPr>
        <p:txBody>
          <a:bodyPr wrap="square">
            <a:spAutoFit/>
          </a:bodyPr>
          <a:lstStyle/>
          <a:p>
            <a:pPr>
              <a:lnSpc>
                <a:spcPct val="130000"/>
              </a:lnSpc>
            </a:pPr>
            <a:r>
              <a:rPr lang="en-US" b="1" dirty="0">
                <a:solidFill>
                  <a:srgbClr val="002060"/>
                </a:solidFill>
                <a:effectLst/>
                <a:latin typeface="Arial" panose="020B0604020202020204" pitchFamily="34" charset="0"/>
                <a:cs typeface="Arial" panose="020B0604020202020204" pitchFamily="34" charset="0"/>
              </a:rPr>
              <a:t>Figure 4. </a:t>
            </a:r>
            <a:r>
              <a:rPr lang="en-US" dirty="0">
                <a:solidFill>
                  <a:srgbClr val="002060"/>
                </a:solidFill>
                <a:effectLst/>
                <a:latin typeface="Arial" panose="020B0604020202020204" pitchFamily="34" charset="0"/>
                <a:cs typeface="Arial" panose="020B0604020202020204" pitchFamily="34" charset="0"/>
              </a:rPr>
              <a:t>Open, axial, and selective coding inspired by Anselm Straus and Juliet Corbin. </a:t>
            </a:r>
          </a:p>
          <a:p>
            <a:pPr>
              <a:lnSpc>
                <a:spcPct val="130000"/>
              </a:lnSpc>
            </a:pPr>
            <a:endParaRPr lang="en-US" b="1" dirty="0">
              <a:solidFill>
                <a:srgbClr val="002060"/>
              </a:solidFill>
              <a:effectLst/>
              <a:latin typeface="Arial" panose="020B0604020202020204" pitchFamily="34" charset="0"/>
              <a:cs typeface="Arial" panose="020B0604020202020204" pitchFamily="34" charset="0"/>
            </a:endParaRPr>
          </a:p>
          <a:p>
            <a:pPr>
              <a:lnSpc>
                <a:spcPct val="130000"/>
              </a:lnSpc>
            </a:pPr>
            <a:r>
              <a:rPr lang="en-US" b="1" dirty="0">
                <a:solidFill>
                  <a:srgbClr val="002060"/>
                </a:solidFill>
                <a:effectLst/>
                <a:latin typeface="Arial" panose="020B0604020202020204" pitchFamily="34" charset="0"/>
                <a:cs typeface="Arial" panose="020B0604020202020204" pitchFamily="34" charset="0"/>
              </a:rPr>
              <a:t>Panel D. </a:t>
            </a:r>
            <a:r>
              <a:rPr lang="en-US" dirty="0">
                <a:solidFill>
                  <a:srgbClr val="002060"/>
                </a:solidFill>
                <a:effectLst/>
                <a:latin typeface="Arial" panose="020B0604020202020204" pitchFamily="34" charset="0"/>
                <a:cs typeface="Arial" panose="020B0604020202020204" pitchFamily="34" charset="0"/>
              </a:rPr>
              <a:t>Sophisticated mapping example of open, axial, and selective codes in healthy consumer lifestyle research.</a:t>
            </a:r>
          </a:p>
        </p:txBody>
      </p:sp>
      <p:pic>
        <p:nvPicPr>
          <p:cNvPr id="5" name="Picture 4" descr="A diagram of a scientific research&#10;&#10;AI-generated content may be incorrect.">
            <a:extLst>
              <a:ext uri="{FF2B5EF4-FFF2-40B4-BE49-F238E27FC236}">
                <a16:creationId xmlns:a16="http://schemas.microsoft.com/office/drawing/2014/main" id="{0D835820-1F2F-4559-46D8-D070FF119FC5}"/>
              </a:ext>
            </a:extLst>
          </p:cNvPr>
          <p:cNvPicPr>
            <a:picLocks noChangeAspect="1"/>
          </p:cNvPicPr>
          <p:nvPr/>
        </p:nvPicPr>
        <p:blipFill>
          <a:blip r:embed="rId4"/>
          <a:srcRect l="4867" r="4988" b="12250"/>
          <a:stretch/>
        </p:blipFill>
        <p:spPr>
          <a:xfrm>
            <a:off x="211345" y="1419254"/>
            <a:ext cx="8512617" cy="5258714"/>
          </a:xfrm>
          <a:prstGeom prst="rect">
            <a:avLst/>
          </a:prstGeom>
        </p:spPr>
      </p:pic>
      <p:sp>
        <p:nvSpPr>
          <p:cNvPr id="6" name="Title 1">
            <a:extLst>
              <a:ext uri="{FF2B5EF4-FFF2-40B4-BE49-F238E27FC236}">
                <a16:creationId xmlns:a16="http://schemas.microsoft.com/office/drawing/2014/main" id="{185B1657-A7A1-2FDD-F15E-7E817EF97226}"/>
              </a:ext>
            </a:extLst>
          </p:cNvPr>
          <p:cNvSpPr txBox="1">
            <a:spLocks/>
          </p:cNvSpPr>
          <p:nvPr/>
        </p:nvSpPr>
        <p:spPr>
          <a:xfrm>
            <a:off x="0" y="349112"/>
            <a:ext cx="12191998"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rgbClr val="FFFFFF"/>
                </a:solidFill>
                <a:latin typeface="Times New Roman" panose="02020603050405020304" pitchFamily="18" charset="0"/>
                <a:cs typeface="Times New Roman" panose="02020603050405020304" pitchFamily="18" charset="0"/>
              </a:rPr>
              <a:t>IV.1. Thematic Analysis (Coding)</a:t>
            </a:r>
          </a:p>
        </p:txBody>
      </p:sp>
    </p:spTree>
    <p:extLst>
      <p:ext uri="{BB962C8B-B14F-4D97-AF65-F5344CB8AC3E}">
        <p14:creationId xmlns:p14="http://schemas.microsoft.com/office/powerpoint/2010/main" val="143554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9AFBDC-CCC0-7E65-1045-62753210E8A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C39C17-03A9-477C-4479-BDEA386A4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B567024-C077-2C11-ECF6-9A4DBB9B4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C382149-7455-481A-34E3-6757B41C9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35DEDF3-27C5-724A-6201-74667BF2BA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A0E0240B-7CB4-CC5F-3D2A-ABD78D4E8A9D}"/>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What is CQR?</a:t>
            </a:r>
          </a:p>
        </p:txBody>
      </p:sp>
      <p:sp>
        <p:nvSpPr>
          <p:cNvPr id="6" name="TextBox 5">
            <a:extLst>
              <a:ext uri="{FF2B5EF4-FFF2-40B4-BE49-F238E27FC236}">
                <a16:creationId xmlns:a16="http://schemas.microsoft.com/office/drawing/2014/main" id="{D6605C0D-D5B9-53DB-C3CB-4C195DEDEF93}"/>
              </a:ext>
            </a:extLst>
          </p:cNvPr>
          <p:cNvSpPr txBox="1"/>
          <p:nvPr/>
        </p:nvSpPr>
        <p:spPr>
          <a:xfrm>
            <a:off x="5374002" y="2702023"/>
            <a:ext cx="6500497" cy="3030381"/>
          </a:xfrm>
          <a:prstGeom prst="rect">
            <a:avLst/>
          </a:prstGeom>
          <a:noFill/>
        </p:spPr>
        <p:txBody>
          <a:bodyPr wrap="square">
            <a:spAutoFit/>
          </a:bodyPr>
          <a:lstStyle/>
          <a:p>
            <a:pPr>
              <a:lnSpc>
                <a:spcPct val="150000"/>
              </a:lnSpc>
              <a:spcBef>
                <a:spcPts val="600"/>
              </a:spcBef>
              <a:spcAft>
                <a:spcPts val="600"/>
              </a:spcAft>
            </a:pPr>
            <a:r>
              <a:rPr lang="en-US" sz="2200" dirty="0">
                <a:solidFill>
                  <a:srgbClr val="002060"/>
                </a:solidFill>
                <a:latin typeface="Arial" panose="020B0604020202020204" pitchFamily="34" charset="0"/>
                <a:ea typeface="+mj-ea"/>
                <a:cs typeface="Arial" panose="020B0604020202020204" pitchFamily="34" charset="0"/>
              </a:rPr>
              <a:t>Qualitative method focused on:</a:t>
            </a:r>
          </a:p>
          <a:p>
            <a:pPr marL="342900" indent="-342900">
              <a:lnSpc>
                <a:spcPct val="150000"/>
              </a:lnSpc>
              <a:spcBef>
                <a:spcPts val="600"/>
              </a:spcBef>
              <a:spcAft>
                <a:spcPts val="600"/>
              </a:spcAft>
              <a:buFont typeface="Arial" panose="020B0604020202020204" pitchFamily="34" charset="0"/>
              <a:buChar char="•"/>
            </a:pPr>
            <a:r>
              <a:rPr lang="en-US" sz="2200" dirty="0">
                <a:solidFill>
                  <a:srgbClr val="002060"/>
                </a:solidFill>
                <a:latin typeface="Arial" panose="020B0604020202020204" pitchFamily="34" charset="0"/>
                <a:ea typeface="+mj-ea"/>
                <a:cs typeface="Arial" panose="020B0604020202020204" pitchFamily="34" charset="0"/>
              </a:rPr>
              <a:t>Multiple researchers. </a:t>
            </a:r>
          </a:p>
          <a:p>
            <a:pPr marL="342900" indent="-342900">
              <a:lnSpc>
                <a:spcPct val="150000"/>
              </a:lnSpc>
              <a:spcBef>
                <a:spcPts val="600"/>
              </a:spcBef>
              <a:spcAft>
                <a:spcPts val="600"/>
              </a:spcAft>
              <a:buFont typeface="Arial" panose="020B0604020202020204" pitchFamily="34" charset="0"/>
              <a:buChar char="•"/>
            </a:pPr>
            <a:r>
              <a:rPr lang="en-US" sz="2200" dirty="0">
                <a:solidFill>
                  <a:srgbClr val="002060"/>
                </a:solidFill>
                <a:latin typeface="Arial" panose="020B0604020202020204" pitchFamily="34" charset="0"/>
                <a:ea typeface="+mj-ea"/>
                <a:cs typeface="Arial" panose="020B0604020202020204" pitchFamily="34" charset="0"/>
              </a:rPr>
              <a:t>Process of reaching consensus.</a:t>
            </a:r>
          </a:p>
          <a:p>
            <a:pPr marL="342900" indent="-342900">
              <a:lnSpc>
                <a:spcPct val="150000"/>
              </a:lnSpc>
              <a:spcBef>
                <a:spcPts val="600"/>
              </a:spcBef>
              <a:spcAft>
                <a:spcPts val="600"/>
              </a:spcAft>
              <a:buFont typeface="Arial" panose="020B0604020202020204" pitchFamily="34" charset="0"/>
              <a:buChar char="•"/>
            </a:pPr>
            <a:r>
              <a:rPr lang="en-US" sz="2200" dirty="0">
                <a:solidFill>
                  <a:srgbClr val="002060"/>
                </a:solidFill>
                <a:latin typeface="Arial" panose="020B0604020202020204" pitchFamily="34" charset="0"/>
                <a:ea typeface="+mj-ea"/>
                <a:cs typeface="Arial" panose="020B0604020202020204" pitchFamily="34" charset="0"/>
              </a:rPr>
              <a:t>Systematic examination of representativeness of results across cases [e.g., face validity].</a:t>
            </a:r>
          </a:p>
        </p:txBody>
      </p:sp>
      <p:sp>
        <p:nvSpPr>
          <p:cNvPr id="4" name="TextBox 3">
            <a:extLst>
              <a:ext uri="{FF2B5EF4-FFF2-40B4-BE49-F238E27FC236}">
                <a16:creationId xmlns:a16="http://schemas.microsoft.com/office/drawing/2014/main" id="{66A3DA47-99D3-09FA-47E1-27C4EDDA42DD}"/>
              </a:ext>
            </a:extLst>
          </p:cNvPr>
          <p:cNvSpPr txBox="1"/>
          <p:nvPr/>
        </p:nvSpPr>
        <p:spPr>
          <a:xfrm>
            <a:off x="469899" y="6306231"/>
            <a:ext cx="2580191" cy="184666"/>
          </a:xfrm>
          <a:prstGeom prst="rect">
            <a:avLst/>
          </a:prstGeom>
          <a:noFill/>
        </p:spPr>
        <p:txBody>
          <a:bodyPr wrap="square">
            <a:spAutoFit/>
          </a:bodyPr>
          <a:lstStyle/>
          <a:p>
            <a:pPr algn="ctr"/>
            <a:r>
              <a:rPr lang="en-US" sz="600" dirty="0">
                <a:solidFill>
                  <a:srgbClr val="002060"/>
                </a:solidFill>
              </a:rPr>
              <a:t>https://</a:t>
            </a:r>
            <a:r>
              <a:rPr lang="en-US" sz="600" dirty="0" err="1">
                <a:solidFill>
                  <a:srgbClr val="002060"/>
                </a:solidFill>
              </a:rPr>
              <a:t>media.nngroup.com</a:t>
            </a:r>
            <a:r>
              <a:rPr lang="en-US" sz="600" dirty="0">
                <a:solidFill>
                  <a:srgbClr val="002060"/>
                </a:solidFill>
              </a:rPr>
              <a:t>/media/editor/2022/08/17/6_steps_desktop.png</a:t>
            </a:r>
          </a:p>
        </p:txBody>
      </p:sp>
      <p:sp>
        <p:nvSpPr>
          <p:cNvPr id="5" name="Title 1">
            <a:extLst>
              <a:ext uri="{FF2B5EF4-FFF2-40B4-BE49-F238E27FC236}">
                <a16:creationId xmlns:a16="http://schemas.microsoft.com/office/drawing/2014/main" id="{768F13B5-C911-C702-9173-F905C59484F5}"/>
              </a:ext>
            </a:extLst>
          </p:cNvPr>
          <p:cNvSpPr>
            <a:spLocks noGrp="1"/>
          </p:cNvSpPr>
          <p:nvPr>
            <p:ph type="title"/>
          </p:nvPr>
        </p:nvSpPr>
        <p:spPr>
          <a:xfrm>
            <a:off x="0" y="349112"/>
            <a:ext cx="12191998" cy="877729"/>
          </a:xfrm>
        </p:spPr>
        <p:txBody>
          <a:bodyPr vert="horz" lIns="91440" tIns="45720" rIns="91440" bIns="45720" rtlCol="0" anchor="ctr">
            <a:normAutofit fontScale="90000"/>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IV.2. Consensual Qualitative Research (CQR)</a:t>
            </a:r>
          </a:p>
        </p:txBody>
      </p:sp>
      <p:pic>
        <p:nvPicPr>
          <p:cNvPr id="7" name="Picture 2" descr="Premium Vector | Business Chart Analysis Flat Vector Illustration">
            <a:extLst>
              <a:ext uri="{FF2B5EF4-FFF2-40B4-BE49-F238E27FC236}">
                <a16:creationId xmlns:a16="http://schemas.microsoft.com/office/drawing/2014/main" id="{8E31715E-C3C4-4889-9D57-9725360C80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03" t="13220" r="18490" b="14719"/>
          <a:stretch/>
        </p:blipFill>
        <p:spPr bwMode="auto">
          <a:xfrm>
            <a:off x="495300" y="2746408"/>
            <a:ext cx="4561201" cy="355982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5544337-14C8-9156-45CE-872B35B9B7D5}"/>
              </a:ext>
            </a:extLst>
          </p:cNvPr>
          <p:cNvSpPr txBox="1"/>
          <p:nvPr/>
        </p:nvSpPr>
        <p:spPr>
          <a:xfrm>
            <a:off x="5203691" y="6052416"/>
            <a:ext cx="6841118" cy="456472"/>
          </a:xfrm>
          <a:prstGeom prst="rect">
            <a:avLst/>
          </a:prstGeom>
          <a:noFill/>
        </p:spPr>
        <p:txBody>
          <a:bodyPr wrap="square">
            <a:spAutoFit/>
          </a:bodyPr>
          <a:lstStyle/>
          <a:p>
            <a:pPr>
              <a:lnSpc>
                <a:spcPct val="150000"/>
              </a:lnSpc>
              <a:spcBef>
                <a:spcPts val="600"/>
              </a:spcBef>
              <a:spcAft>
                <a:spcPts val="600"/>
              </a:spcAft>
            </a:pPr>
            <a:r>
              <a:rPr lang="en-US" sz="1800" dirty="0">
                <a:solidFill>
                  <a:srgbClr val="002060"/>
                </a:solidFill>
                <a:latin typeface="Arial" panose="020B0604020202020204" pitchFamily="34" charset="0"/>
                <a:ea typeface="+mj-ea"/>
                <a:cs typeface="Arial" panose="020B0604020202020204" pitchFamily="34" charset="0"/>
              </a:rPr>
              <a:t>(Hill, Thomson, &amp; Williams, 1997 in Barrio, Minton, &amp; Lenz, 2019)</a:t>
            </a:r>
          </a:p>
        </p:txBody>
      </p:sp>
    </p:spTree>
    <p:extLst>
      <p:ext uri="{BB962C8B-B14F-4D97-AF65-F5344CB8AC3E}">
        <p14:creationId xmlns:p14="http://schemas.microsoft.com/office/powerpoint/2010/main" val="3756813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15FEFB-9DDB-DB84-5AFE-5C465D69878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01E6E1-6A57-699E-87F1-BEE7C04A1C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FFB9980-16C7-C668-0C6C-417B074CB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959616E-C6E4-9914-675F-8861642F0C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491788A-8F77-5B8D-CCBF-4BF08631F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9C9B651-F78D-6BB1-1C90-00691B6CAFEB}"/>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Eight (8) Key Components of CQR</a:t>
            </a:r>
          </a:p>
        </p:txBody>
      </p:sp>
      <p:sp>
        <p:nvSpPr>
          <p:cNvPr id="6" name="TextBox 5">
            <a:extLst>
              <a:ext uri="{FF2B5EF4-FFF2-40B4-BE49-F238E27FC236}">
                <a16:creationId xmlns:a16="http://schemas.microsoft.com/office/drawing/2014/main" id="{8732D4E0-AC4B-39EF-883F-C2C5231AC8A9}"/>
              </a:ext>
            </a:extLst>
          </p:cNvPr>
          <p:cNvSpPr txBox="1"/>
          <p:nvPr/>
        </p:nvSpPr>
        <p:spPr>
          <a:xfrm>
            <a:off x="3835398" y="2509957"/>
            <a:ext cx="8356600" cy="3149517"/>
          </a:xfrm>
          <a:prstGeom prst="rect">
            <a:avLst/>
          </a:prstGeom>
          <a:noFill/>
        </p:spPr>
        <p:txBody>
          <a:bodyPr wrap="square">
            <a:spAutoFit/>
          </a:bodyPr>
          <a:lstStyle/>
          <a:p>
            <a:pPr marL="971550" lvl="1" indent="-514350">
              <a:lnSpc>
                <a:spcPct val="150000"/>
              </a:lnSpc>
              <a:spcBef>
                <a:spcPts val="600"/>
              </a:spcBef>
              <a:spcAft>
                <a:spcPts val="600"/>
              </a:spcAft>
              <a:buFont typeface="+mj-lt"/>
              <a:buAutoNum type="arabicPeriod"/>
            </a:pPr>
            <a:r>
              <a:rPr lang="en-US" dirty="0">
                <a:solidFill>
                  <a:srgbClr val="002060"/>
                </a:solidFill>
                <a:latin typeface="Arial" panose="020B0604020202020204" pitchFamily="34" charset="0"/>
                <a:ea typeface="+mj-ea"/>
                <a:cs typeface="Arial" panose="020B0604020202020204" pitchFamily="34" charset="0"/>
              </a:rPr>
              <a:t>Open-ended questions avoid constraining responses.</a:t>
            </a:r>
          </a:p>
          <a:p>
            <a:pPr marL="971550" lvl="1" indent="-514350">
              <a:lnSpc>
                <a:spcPct val="150000"/>
              </a:lnSpc>
              <a:spcBef>
                <a:spcPts val="600"/>
              </a:spcBef>
              <a:spcAft>
                <a:spcPts val="600"/>
              </a:spcAft>
              <a:buFont typeface="+mj-lt"/>
              <a:buAutoNum type="arabicPeriod"/>
            </a:pPr>
            <a:r>
              <a:rPr lang="en-US" dirty="0">
                <a:solidFill>
                  <a:srgbClr val="002060"/>
                </a:solidFill>
                <a:latin typeface="Arial" panose="020B0604020202020204" pitchFamily="34" charset="0"/>
                <a:ea typeface="+mj-ea"/>
                <a:cs typeface="Arial" panose="020B0604020202020204" pitchFamily="34" charset="0"/>
              </a:rPr>
              <a:t>Words used to describe phenomenon (vs. numbers).</a:t>
            </a:r>
          </a:p>
          <a:p>
            <a:pPr marL="971550" lvl="1" indent="-514350">
              <a:lnSpc>
                <a:spcPct val="150000"/>
              </a:lnSpc>
              <a:spcBef>
                <a:spcPts val="600"/>
              </a:spcBef>
              <a:spcAft>
                <a:spcPts val="600"/>
              </a:spcAft>
              <a:buFont typeface="+mj-lt"/>
              <a:buAutoNum type="arabicPeriod"/>
            </a:pPr>
            <a:r>
              <a:rPr lang="en-US" dirty="0">
                <a:solidFill>
                  <a:srgbClr val="002060"/>
                </a:solidFill>
                <a:latin typeface="Arial" panose="020B0604020202020204" pitchFamily="34" charset="0"/>
                <a:ea typeface="+mj-ea"/>
                <a:cs typeface="Arial" panose="020B0604020202020204" pitchFamily="34" charset="0"/>
              </a:rPr>
              <a:t>Small number of cases are studied intensely.</a:t>
            </a:r>
          </a:p>
          <a:p>
            <a:pPr marL="971550" lvl="1" indent="-514350">
              <a:lnSpc>
                <a:spcPct val="150000"/>
              </a:lnSpc>
              <a:spcBef>
                <a:spcPts val="600"/>
              </a:spcBef>
              <a:spcAft>
                <a:spcPts val="600"/>
              </a:spcAft>
              <a:buFont typeface="+mj-lt"/>
              <a:buAutoNum type="arabicPeriod"/>
            </a:pPr>
            <a:r>
              <a:rPr lang="en-US" dirty="0">
                <a:solidFill>
                  <a:srgbClr val="002060"/>
                </a:solidFill>
                <a:latin typeface="Arial" panose="020B0604020202020204" pitchFamily="34" charset="0"/>
                <a:ea typeface="+mj-ea"/>
                <a:cs typeface="Arial" panose="020B0604020202020204" pitchFamily="34" charset="0"/>
              </a:rPr>
              <a:t>Entire case used to understand specific parts of an experience.</a:t>
            </a:r>
          </a:p>
          <a:p>
            <a:pPr marL="971550" lvl="1" indent="-514350">
              <a:lnSpc>
                <a:spcPct val="150000"/>
              </a:lnSpc>
              <a:spcBef>
                <a:spcPts val="600"/>
              </a:spcBef>
              <a:spcAft>
                <a:spcPts val="600"/>
              </a:spcAft>
              <a:buFont typeface="+mj-lt"/>
              <a:buAutoNum type="arabicPeriod"/>
            </a:pPr>
            <a:r>
              <a:rPr lang="en-US" dirty="0">
                <a:solidFill>
                  <a:srgbClr val="002060"/>
                </a:solidFill>
                <a:latin typeface="Arial" panose="020B0604020202020204" pitchFamily="34" charset="0"/>
                <a:ea typeface="+mj-ea"/>
                <a:cs typeface="Arial" panose="020B0604020202020204" pitchFamily="34" charset="0"/>
              </a:rPr>
              <a:t>Process is </a:t>
            </a:r>
            <a:r>
              <a:rPr lang="en-US" i="1" u="sng" dirty="0">
                <a:solidFill>
                  <a:srgbClr val="002060"/>
                </a:solidFill>
                <a:latin typeface="Arial" panose="020B0604020202020204" pitchFamily="34" charset="0"/>
                <a:ea typeface="+mj-ea"/>
                <a:cs typeface="Arial" panose="020B0604020202020204" pitchFamily="34" charset="0"/>
              </a:rPr>
              <a:t>inductive</a:t>
            </a:r>
            <a:r>
              <a:rPr lang="en-US" dirty="0">
                <a:solidFill>
                  <a:srgbClr val="002060"/>
                </a:solidFill>
                <a:latin typeface="Arial" panose="020B0604020202020204" pitchFamily="34" charset="0"/>
                <a:ea typeface="+mj-ea"/>
                <a:cs typeface="Arial" panose="020B0604020202020204" pitchFamily="34" charset="0"/>
              </a:rPr>
              <a:t>; conclusions built from data                                (vs. imposing &amp; testing a priori structure or theory).</a:t>
            </a:r>
          </a:p>
        </p:txBody>
      </p:sp>
      <p:sp>
        <p:nvSpPr>
          <p:cNvPr id="4" name="TextBox 3">
            <a:extLst>
              <a:ext uri="{FF2B5EF4-FFF2-40B4-BE49-F238E27FC236}">
                <a16:creationId xmlns:a16="http://schemas.microsoft.com/office/drawing/2014/main" id="{2DED786B-9781-6B7C-79D3-56E703B5ABC4}"/>
              </a:ext>
            </a:extLst>
          </p:cNvPr>
          <p:cNvSpPr txBox="1"/>
          <p:nvPr/>
        </p:nvSpPr>
        <p:spPr>
          <a:xfrm>
            <a:off x="401093" y="5507639"/>
            <a:ext cx="2580191" cy="184666"/>
          </a:xfrm>
          <a:prstGeom prst="rect">
            <a:avLst/>
          </a:prstGeom>
          <a:noFill/>
        </p:spPr>
        <p:txBody>
          <a:bodyPr wrap="square">
            <a:spAutoFit/>
          </a:bodyPr>
          <a:lstStyle/>
          <a:p>
            <a:pPr algn="ctr"/>
            <a:r>
              <a:rPr lang="en-US" sz="600" dirty="0">
                <a:solidFill>
                  <a:srgbClr val="002060"/>
                </a:solidFill>
              </a:rPr>
              <a:t>https://</a:t>
            </a:r>
            <a:r>
              <a:rPr lang="en-US" sz="600" dirty="0" err="1">
                <a:solidFill>
                  <a:srgbClr val="002060"/>
                </a:solidFill>
              </a:rPr>
              <a:t>media.nngroup.com</a:t>
            </a:r>
            <a:r>
              <a:rPr lang="en-US" sz="600" dirty="0">
                <a:solidFill>
                  <a:srgbClr val="002060"/>
                </a:solidFill>
              </a:rPr>
              <a:t>/media/editor/2022/08/17/6_steps_desktop.png</a:t>
            </a:r>
          </a:p>
        </p:txBody>
      </p:sp>
      <p:sp>
        <p:nvSpPr>
          <p:cNvPr id="5" name="Title 1">
            <a:extLst>
              <a:ext uri="{FF2B5EF4-FFF2-40B4-BE49-F238E27FC236}">
                <a16:creationId xmlns:a16="http://schemas.microsoft.com/office/drawing/2014/main" id="{392F1D5B-1369-91B6-28B7-ADFEA6641326}"/>
              </a:ext>
            </a:extLst>
          </p:cNvPr>
          <p:cNvSpPr>
            <a:spLocks noGrp="1"/>
          </p:cNvSpPr>
          <p:nvPr>
            <p:ph type="title"/>
          </p:nvPr>
        </p:nvSpPr>
        <p:spPr>
          <a:xfrm>
            <a:off x="0" y="349112"/>
            <a:ext cx="12191998" cy="877729"/>
          </a:xfrm>
        </p:spPr>
        <p:txBody>
          <a:bodyPr vert="horz" lIns="91440" tIns="45720" rIns="91440" bIns="45720" rtlCol="0" anchor="ctr">
            <a:normAutofit fontScale="90000"/>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IV.2. Consensual Qualitative Research (CQR)</a:t>
            </a:r>
          </a:p>
        </p:txBody>
      </p:sp>
      <p:pic>
        <p:nvPicPr>
          <p:cNvPr id="7" name="Picture 2" descr="Premium Vector | Business Chart Analysis Flat Vector Illustration">
            <a:extLst>
              <a:ext uri="{FF2B5EF4-FFF2-40B4-BE49-F238E27FC236}">
                <a16:creationId xmlns:a16="http://schemas.microsoft.com/office/drawing/2014/main" id="{A775C123-4370-D604-EF24-58486E012D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03" t="13220" r="18490" b="14719"/>
          <a:stretch/>
        </p:blipFill>
        <p:spPr bwMode="auto">
          <a:xfrm>
            <a:off x="469899" y="2702023"/>
            <a:ext cx="3517900" cy="27455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D060E2-C947-6EAE-A3F5-F8954DD3C36E}"/>
              </a:ext>
            </a:extLst>
          </p:cNvPr>
          <p:cNvSpPr txBox="1"/>
          <p:nvPr/>
        </p:nvSpPr>
        <p:spPr>
          <a:xfrm>
            <a:off x="101600" y="5803150"/>
            <a:ext cx="12090398" cy="939231"/>
          </a:xfrm>
          <a:prstGeom prst="rect">
            <a:avLst/>
          </a:prstGeom>
          <a:noFill/>
        </p:spPr>
        <p:txBody>
          <a:bodyPr wrap="square">
            <a:spAutoFit/>
          </a:bodyPr>
          <a:lstStyle/>
          <a:p>
            <a:pPr>
              <a:lnSpc>
                <a:spcPct val="150000"/>
              </a:lnSpc>
              <a:spcBef>
                <a:spcPts val="600"/>
              </a:spcBef>
              <a:spcAft>
                <a:spcPts val="600"/>
              </a:spcAft>
            </a:pPr>
            <a:r>
              <a:rPr lang="en-US" sz="1600" i="1" u="sng" dirty="0">
                <a:solidFill>
                  <a:srgbClr val="002060"/>
                </a:solidFill>
                <a:latin typeface="Arial" panose="020B0604020202020204" pitchFamily="34" charset="0"/>
                <a:ea typeface="+mj-ea"/>
                <a:cs typeface="Arial" panose="020B0604020202020204" pitchFamily="34" charset="0"/>
              </a:rPr>
              <a:t>Inductive:</a:t>
            </a:r>
            <a:r>
              <a:rPr lang="en-US" sz="1600" dirty="0">
                <a:solidFill>
                  <a:srgbClr val="002060"/>
                </a:solidFill>
                <a:latin typeface="Arial" panose="020B0604020202020204" pitchFamily="34" charset="0"/>
                <a:ea typeface="+mj-ea"/>
                <a:cs typeface="Arial" panose="020B0604020202020204" pitchFamily="34" charset="0"/>
              </a:rPr>
              <a:t> Forming general theories from specific observations. (Observing a repeated experience &amp; concluding it will happen again).</a:t>
            </a:r>
          </a:p>
          <a:p>
            <a:pPr>
              <a:lnSpc>
                <a:spcPct val="150000"/>
              </a:lnSpc>
              <a:spcBef>
                <a:spcPts val="600"/>
              </a:spcBef>
              <a:spcAft>
                <a:spcPts val="600"/>
              </a:spcAft>
            </a:pPr>
            <a:r>
              <a:rPr lang="en-US" sz="1600" i="1" u="sng" dirty="0">
                <a:solidFill>
                  <a:srgbClr val="002060"/>
                </a:solidFill>
                <a:latin typeface="Arial" panose="020B0604020202020204" pitchFamily="34" charset="0"/>
                <a:ea typeface="+mj-ea"/>
                <a:cs typeface="Arial" panose="020B0604020202020204" pitchFamily="34" charset="0"/>
              </a:rPr>
              <a:t>Deductive:</a:t>
            </a:r>
            <a:r>
              <a:rPr lang="en-US" sz="1600" u="sng" dirty="0">
                <a:solidFill>
                  <a:srgbClr val="002060"/>
                </a:solidFill>
                <a:latin typeface="Arial" panose="020B0604020202020204" pitchFamily="34" charset="0"/>
                <a:ea typeface="+mj-ea"/>
                <a:cs typeface="Arial" panose="020B0604020202020204" pitchFamily="34" charset="0"/>
              </a:rPr>
              <a:t> </a:t>
            </a:r>
            <a:r>
              <a:rPr lang="en-US" sz="1600" dirty="0">
                <a:solidFill>
                  <a:srgbClr val="002060"/>
                </a:solidFill>
                <a:latin typeface="Arial" panose="020B0604020202020204" pitchFamily="34" charset="0"/>
                <a:ea typeface="+mj-ea"/>
                <a:cs typeface="Arial" panose="020B0604020202020204" pitchFamily="34" charset="0"/>
              </a:rPr>
              <a:t>Forming specific conclusions from general premises. (“Everyone in Group X has feature Y; thus, pt N in group X has Y”).</a:t>
            </a:r>
          </a:p>
        </p:txBody>
      </p:sp>
    </p:spTree>
    <p:extLst>
      <p:ext uri="{BB962C8B-B14F-4D97-AF65-F5344CB8AC3E}">
        <p14:creationId xmlns:p14="http://schemas.microsoft.com/office/powerpoint/2010/main" val="333969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428F9A-B212-BBFD-1CE7-2FCEDCDFBD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35B4D5-496E-C05A-8BCC-A3F6918B2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4A2A349-0708-D285-7863-502779A91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B7A20B8-E10F-DDEB-D565-5D37C21EB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EADDE1F-096D-F842-D9EF-F69FC9A47D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26A891A-80FA-6A28-B82D-4BC9FD0B0312}"/>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Eight (8) Key Components of CQR</a:t>
            </a:r>
          </a:p>
        </p:txBody>
      </p:sp>
      <p:sp>
        <p:nvSpPr>
          <p:cNvPr id="6" name="TextBox 5">
            <a:extLst>
              <a:ext uri="{FF2B5EF4-FFF2-40B4-BE49-F238E27FC236}">
                <a16:creationId xmlns:a16="http://schemas.microsoft.com/office/drawing/2014/main" id="{E4BE7608-44C1-84C0-C1CC-02F4AFAC27FD}"/>
              </a:ext>
            </a:extLst>
          </p:cNvPr>
          <p:cNvSpPr txBox="1"/>
          <p:nvPr/>
        </p:nvSpPr>
        <p:spPr>
          <a:xfrm>
            <a:off x="3835398" y="2509957"/>
            <a:ext cx="8356600" cy="3641959"/>
          </a:xfrm>
          <a:prstGeom prst="rect">
            <a:avLst/>
          </a:prstGeom>
          <a:noFill/>
        </p:spPr>
        <p:txBody>
          <a:bodyPr wrap="square">
            <a:spAutoFit/>
          </a:bodyPr>
          <a:lstStyle/>
          <a:p>
            <a:pPr marL="971550" lvl="1" indent="-514350">
              <a:lnSpc>
                <a:spcPct val="150000"/>
              </a:lnSpc>
              <a:spcBef>
                <a:spcPts val="600"/>
              </a:spcBef>
              <a:buFont typeface="+mj-lt"/>
              <a:buAutoNum type="arabicPeriod" startAt="6"/>
            </a:pPr>
            <a:r>
              <a:rPr lang="en-US" sz="1800" dirty="0">
                <a:solidFill>
                  <a:srgbClr val="002060"/>
                </a:solidFill>
                <a:latin typeface="Arial" panose="020B0604020202020204" pitchFamily="34" charset="0"/>
                <a:ea typeface="+mj-ea"/>
                <a:cs typeface="Arial" panose="020B0604020202020204" pitchFamily="34" charset="0"/>
              </a:rPr>
              <a:t>Analytical decisions made by </a:t>
            </a:r>
            <a:r>
              <a:rPr lang="en-US" sz="1800" u="sng" dirty="0">
                <a:solidFill>
                  <a:srgbClr val="002060"/>
                </a:solidFill>
                <a:latin typeface="Arial" panose="020B0604020202020204" pitchFamily="34" charset="0"/>
                <a:ea typeface="+mj-ea"/>
                <a:cs typeface="Arial" panose="020B0604020202020204" pitchFamily="34" charset="0"/>
              </a:rPr>
              <a:t>primary team of 3 – 5 researchers</a:t>
            </a:r>
            <a:r>
              <a:rPr lang="en-US" sz="1800" dirty="0">
                <a:solidFill>
                  <a:srgbClr val="002060"/>
                </a:solidFill>
                <a:latin typeface="Arial" panose="020B0604020202020204" pitchFamily="34" charset="0"/>
                <a:ea typeface="+mj-ea"/>
                <a:cs typeface="Arial" panose="020B0604020202020204" pitchFamily="34" charset="0"/>
              </a:rPr>
              <a:t> to ensure a variety of opinions are available. </a:t>
            </a:r>
          </a:p>
          <a:p>
            <a:pPr lvl="1">
              <a:lnSpc>
                <a:spcPct val="150000"/>
              </a:lnSpc>
              <a:spcBef>
                <a:spcPts val="600"/>
              </a:spcBef>
              <a:spcAft>
                <a:spcPts val="1200"/>
              </a:spcAft>
            </a:pPr>
            <a:r>
              <a:rPr lang="en-US" dirty="0">
                <a:solidFill>
                  <a:srgbClr val="002060"/>
                </a:solidFill>
                <a:latin typeface="Arial" panose="020B0604020202020204" pitchFamily="34" charset="0"/>
                <a:ea typeface="+mj-ea"/>
                <a:cs typeface="Arial" panose="020B0604020202020204" pitchFamily="34" charset="0"/>
              </a:rPr>
              <a:t>        </a:t>
            </a:r>
            <a:r>
              <a:rPr lang="en-US" sz="1800" dirty="0">
                <a:solidFill>
                  <a:srgbClr val="002060"/>
                </a:solidFill>
                <a:latin typeface="Arial" panose="020B0604020202020204" pitchFamily="34" charset="0"/>
                <a:ea typeface="+mj-ea"/>
                <a:cs typeface="Arial" panose="020B0604020202020204" pitchFamily="34" charset="0"/>
              </a:rPr>
              <a:t>Consensus enables best possible construct for all data.</a:t>
            </a:r>
          </a:p>
          <a:p>
            <a:pPr marL="971550" lvl="1" indent="-514350">
              <a:lnSpc>
                <a:spcPct val="150000"/>
              </a:lnSpc>
              <a:spcBef>
                <a:spcPts val="600"/>
              </a:spcBef>
              <a:spcAft>
                <a:spcPts val="600"/>
              </a:spcAft>
              <a:buFont typeface="+mj-lt"/>
              <a:buAutoNum type="arabicPeriod" startAt="7"/>
            </a:pPr>
            <a:r>
              <a:rPr lang="en-US" sz="1800" u="sng" dirty="0">
                <a:solidFill>
                  <a:srgbClr val="002060"/>
                </a:solidFill>
                <a:latin typeface="Arial" panose="020B0604020202020204" pitchFamily="34" charset="0"/>
                <a:ea typeface="+mj-ea"/>
                <a:cs typeface="Arial" panose="020B0604020202020204" pitchFamily="34" charset="0"/>
              </a:rPr>
              <a:t>One or two auditors</a:t>
            </a:r>
            <a:r>
              <a:rPr lang="en-US" sz="1800" dirty="0">
                <a:solidFill>
                  <a:srgbClr val="002060"/>
                </a:solidFill>
                <a:latin typeface="Arial" panose="020B0604020202020204" pitchFamily="34" charset="0"/>
                <a:ea typeface="+mj-ea"/>
                <a:cs typeface="Arial" panose="020B0604020202020204" pitchFamily="34" charset="0"/>
              </a:rPr>
              <a:t> used to check consensus judgements, </a:t>
            </a:r>
          </a:p>
          <a:p>
            <a:pPr lvl="1">
              <a:lnSpc>
                <a:spcPct val="150000"/>
              </a:lnSpc>
              <a:spcBef>
                <a:spcPts val="600"/>
              </a:spcBef>
              <a:spcAft>
                <a:spcPts val="600"/>
              </a:spcAft>
            </a:pPr>
            <a:r>
              <a:rPr lang="en-US" sz="1800" dirty="0">
                <a:solidFill>
                  <a:srgbClr val="002060"/>
                </a:solidFill>
                <a:latin typeface="Arial" panose="020B0604020202020204" pitchFamily="34" charset="0"/>
                <a:ea typeface="+mj-ea"/>
                <a:cs typeface="Arial" panose="020B0604020202020204" pitchFamily="34" charset="0"/>
              </a:rPr>
              <a:t>        ensure primary team doesn’t overlooked important data.</a:t>
            </a:r>
          </a:p>
          <a:p>
            <a:pPr marL="971550" lvl="1" indent="-514350">
              <a:lnSpc>
                <a:spcPct val="150000"/>
              </a:lnSpc>
              <a:spcBef>
                <a:spcPts val="600"/>
              </a:spcBef>
              <a:spcAft>
                <a:spcPts val="600"/>
              </a:spcAft>
              <a:buFont typeface="+mj-lt"/>
              <a:buAutoNum type="arabicPeriod" startAt="8"/>
            </a:pPr>
            <a:r>
              <a:rPr lang="en-US" sz="1800" dirty="0">
                <a:solidFill>
                  <a:srgbClr val="002060"/>
                </a:solidFill>
                <a:latin typeface="Arial" panose="020B0604020202020204" pitchFamily="34" charset="0"/>
                <a:ea typeface="+mj-ea"/>
                <a:cs typeface="Arial" panose="020B0604020202020204" pitchFamily="34" charset="0"/>
              </a:rPr>
              <a:t>Primary team continually engages in the raw data reflexively to ensure results and conclusions are accurate.</a:t>
            </a:r>
          </a:p>
        </p:txBody>
      </p:sp>
      <p:sp>
        <p:nvSpPr>
          <p:cNvPr id="4" name="TextBox 3">
            <a:extLst>
              <a:ext uri="{FF2B5EF4-FFF2-40B4-BE49-F238E27FC236}">
                <a16:creationId xmlns:a16="http://schemas.microsoft.com/office/drawing/2014/main" id="{5F90214A-E65B-5052-E4FD-B16DA7D5D024}"/>
              </a:ext>
            </a:extLst>
          </p:cNvPr>
          <p:cNvSpPr txBox="1"/>
          <p:nvPr/>
        </p:nvSpPr>
        <p:spPr>
          <a:xfrm>
            <a:off x="401093" y="5507639"/>
            <a:ext cx="2580191" cy="184666"/>
          </a:xfrm>
          <a:prstGeom prst="rect">
            <a:avLst/>
          </a:prstGeom>
          <a:noFill/>
        </p:spPr>
        <p:txBody>
          <a:bodyPr wrap="square">
            <a:spAutoFit/>
          </a:bodyPr>
          <a:lstStyle/>
          <a:p>
            <a:pPr algn="ctr"/>
            <a:r>
              <a:rPr lang="en-US" sz="600" dirty="0">
                <a:solidFill>
                  <a:srgbClr val="002060"/>
                </a:solidFill>
              </a:rPr>
              <a:t>https://</a:t>
            </a:r>
            <a:r>
              <a:rPr lang="en-US" sz="600" dirty="0" err="1">
                <a:solidFill>
                  <a:srgbClr val="002060"/>
                </a:solidFill>
              </a:rPr>
              <a:t>media.nngroup.com</a:t>
            </a:r>
            <a:r>
              <a:rPr lang="en-US" sz="600" dirty="0">
                <a:solidFill>
                  <a:srgbClr val="002060"/>
                </a:solidFill>
              </a:rPr>
              <a:t>/media/editor/2022/08/17/6_steps_desktop.png</a:t>
            </a:r>
          </a:p>
        </p:txBody>
      </p:sp>
      <p:sp>
        <p:nvSpPr>
          <p:cNvPr id="5" name="Title 1">
            <a:extLst>
              <a:ext uri="{FF2B5EF4-FFF2-40B4-BE49-F238E27FC236}">
                <a16:creationId xmlns:a16="http://schemas.microsoft.com/office/drawing/2014/main" id="{2C6E59CF-B07B-271A-D865-B73D3097A8F1}"/>
              </a:ext>
            </a:extLst>
          </p:cNvPr>
          <p:cNvSpPr>
            <a:spLocks noGrp="1"/>
          </p:cNvSpPr>
          <p:nvPr>
            <p:ph type="title"/>
          </p:nvPr>
        </p:nvSpPr>
        <p:spPr>
          <a:xfrm>
            <a:off x="0" y="349112"/>
            <a:ext cx="12191998" cy="877729"/>
          </a:xfrm>
        </p:spPr>
        <p:txBody>
          <a:bodyPr vert="horz" lIns="91440" tIns="45720" rIns="91440" bIns="45720" rtlCol="0" anchor="ctr">
            <a:normAutofit fontScale="90000"/>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IV.2. Consensual Qualitative Research (CQR)</a:t>
            </a:r>
          </a:p>
        </p:txBody>
      </p:sp>
      <p:pic>
        <p:nvPicPr>
          <p:cNvPr id="7" name="Picture 2" descr="Premium Vector | Business Chart Analysis Flat Vector Illustration">
            <a:extLst>
              <a:ext uri="{FF2B5EF4-FFF2-40B4-BE49-F238E27FC236}">
                <a16:creationId xmlns:a16="http://schemas.microsoft.com/office/drawing/2014/main" id="{90C7940D-A1B0-1981-0456-30397F0540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03" t="13220" r="18490" b="14719"/>
          <a:stretch/>
        </p:blipFill>
        <p:spPr bwMode="auto">
          <a:xfrm>
            <a:off x="469899" y="2702023"/>
            <a:ext cx="3517900" cy="27455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B2F2B10-3135-25AB-CE23-047C6F447B5D}"/>
              </a:ext>
            </a:extLst>
          </p:cNvPr>
          <p:cNvSpPr txBox="1"/>
          <p:nvPr/>
        </p:nvSpPr>
        <p:spPr>
          <a:xfrm>
            <a:off x="4356100" y="6205638"/>
            <a:ext cx="6680199" cy="456472"/>
          </a:xfrm>
          <a:prstGeom prst="rect">
            <a:avLst/>
          </a:prstGeom>
          <a:noFill/>
        </p:spPr>
        <p:txBody>
          <a:bodyPr wrap="square">
            <a:spAutoFit/>
          </a:bodyPr>
          <a:lstStyle/>
          <a:p>
            <a:pPr algn="ctr">
              <a:lnSpc>
                <a:spcPct val="150000"/>
              </a:lnSpc>
              <a:spcBef>
                <a:spcPts val="600"/>
              </a:spcBef>
              <a:spcAft>
                <a:spcPts val="600"/>
              </a:spcAft>
            </a:pPr>
            <a:r>
              <a:rPr lang="en-US" sz="1800" dirty="0">
                <a:solidFill>
                  <a:srgbClr val="002060"/>
                </a:solidFill>
                <a:latin typeface="Arial" panose="020B0604020202020204" pitchFamily="34" charset="0"/>
                <a:ea typeface="+mj-ea"/>
                <a:cs typeface="Arial" panose="020B0604020202020204" pitchFamily="34" charset="0"/>
              </a:rPr>
              <a:t>Hill, Thomson, &amp; Williams, 1997 in Barrio, Minton, &amp; Lenz, 2019</a:t>
            </a:r>
          </a:p>
        </p:txBody>
      </p:sp>
    </p:spTree>
    <p:extLst>
      <p:ext uri="{BB962C8B-B14F-4D97-AF65-F5344CB8AC3E}">
        <p14:creationId xmlns:p14="http://schemas.microsoft.com/office/powerpoint/2010/main" val="4057030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7625DE-A34C-C901-5DE5-7150D88C7CA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B51804-16F4-BA21-8DC5-EF657A251C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995B2F-6B85-2202-5E98-99C8450A8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4DF001-0A1A-F00F-852F-CFBADD59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B529EC9-4E9C-4A86-C733-E921CA2C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B977652-CE72-85DD-6E0D-58690A6EBF7D}"/>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Three (3) General Steps of CQR</a:t>
            </a:r>
          </a:p>
        </p:txBody>
      </p:sp>
      <p:sp>
        <p:nvSpPr>
          <p:cNvPr id="6" name="TextBox 5">
            <a:extLst>
              <a:ext uri="{FF2B5EF4-FFF2-40B4-BE49-F238E27FC236}">
                <a16:creationId xmlns:a16="http://schemas.microsoft.com/office/drawing/2014/main" id="{9B9BA911-4646-844B-294D-CC584363EAD6}"/>
              </a:ext>
            </a:extLst>
          </p:cNvPr>
          <p:cNvSpPr txBox="1"/>
          <p:nvPr/>
        </p:nvSpPr>
        <p:spPr>
          <a:xfrm>
            <a:off x="4305299" y="2665899"/>
            <a:ext cx="7886701" cy="3266920"/>
          </a:xfrm>
          <a:prstGeom prst="rect">
            <a:avLst/>
          </a:prstGeom>
          <a:noFill/>
        </p:spPr>
        <p:txBody>
          <a:bodyPr wrap="square">
            <a:spAutoFit/>
          </a:bodyPr>
          <a:lstStyle/>
          <a:p>
            <a:pPr marL="971550" lvl="1" indent="-514350">
              <a:lnSpc>
                <a:spcPct val="150000"/>
              </a:lnSpc>
              <a:spcBef>
                <a:spcPts val="600"/>
              </a:spcBef>
              <a:spcAft>
                <a:spcPts val="1200"/>
              </a:spcAft>
              <a:buFont typeface="+mj-lt"/>
              <a:buAutoNum type="arabicPeriod"/>
            </a:pPr>
            <a:r>
              <a:rPr lang="en-US" sz="2000" dirty="0">
                <a:solidFill>
                  <a:srgbClr val="002060"/>
                </a:solidFill>
                <a:latin typeface="Arial" panose="020B0604020202020204" pitchFamily="34" charset="0"/>
                <a:ea typeface="+mj-ea"/>
                <a:cs typeface="Arial" panose="020B0604020202020204" pitchFamily="34" charset="0"/>
              </a:rPr>
              <a:t>Divide open-ended responses (from surveys, interviews)                  into domains (e.g., topic areas).</a:t>
            </a:r>
          </a:p>
          <a:p>
            <a:pPr marL="971550" lvl="1" indent="-514350">
              <a:lnSpc>
                <a:spcPct val="150000"/>
              </a:lnSpc>
              <a:spcBef>
                <a:spcPts val="600"/>
              </a:spcBef>
              <a:spcAft>
                <a:spcPts val="1200"/>
              </a:spcAft>
              <a:buFont typeface="+mj-lt"/>
              <a:buAutoNum type="arabicPeriod"/>
            </a:pPr>
            <a:r>
              <a:rPr lang="en-US" sz="2000" dirty="0">
                <a:solidFill>
                  <a:srgbClr val="002060"/>
                </a:solidFill>
                <a:latin typeface="Arial" panose="020B0604020202020204" pitchFamily="34" charset="0"/>
                <a:ea typeface="+mj-ea"/>
                <a:cs typeface="Arial" panose="020B0604020202020204" pitchFamily="34" charset="0"/>
              </a:rPr>
              <a:t>Construct core ideas (abstracts, brief summaries) for all material within each domain from each individual case.</a:t>
            </a:r>
          </a:p>
          <a:p>
            <a:pPr marL="971550" lvl="1" indent="-514350">
              <a:lnSpc>
                <a:spcPct val="150000"/>
              </a:lnSpc>
              <a:spcBef>
                <a:spcPts val="600"/>
              </a:spcBef>
              <a:spcAft>
                <a:spcPts val="1200"/>
              </a:spcAft>
              <a:buFont typeface="+mj-lt"/>
              <a:buAutoNum type="arabicPeriod"/>
            </a:pPr>
            <a:r>
              <a:rPr lang="en-US" sz="2000" b="1" u="sng" dirty="0">
                <a:solidFill>
                  <a:srgbClr val="002060"/>
                </a:solidFill>
                <a:latin typeface="Arial" panose="020B0604020202020204" pitchFamily="34" charset="0"/>
                <a:ea typeface="+mj-ea"/>
                <a:cs typeface="Arial" panose="020B0604020202020204" pitchFamily="34" charset="0"/>
              </a:rPr>
              <a:t>Cross-analysis:</a:t>
            </a:r>
            <a:r>
              <a:rPr lang="en-US" sz="2000" dirty="0">
                <a:solidFill>
                  <a:srgbClr val="002060"/>
                </a:solidFill>
                <a:latin typeface="Arial" panose="020B0604020202020204" pitchFamily="34" charset="0"/>
                <a:ea typeface="+mj-ea"/>
                <a:cs typeface="Arial" panose="020B0604020202020204" pitchFamily="34" charset="0"/>
              </a:rPr>
              <a:t> Develop categories to describe consistencies in core ideas within domains across cases.</a:t>
            </a:r>
          </a:p>
        </p:txBody>
      </p:sp>
      <p:sp>
        <p:nvSpPr>
          <p:cNvPr id="4" name="TextBox 3">
            <a:extLst>
              <a:ext uri="{FF2B5EF4-FFF2-40B4-BE49-F238E27FC236}">
                <a16:creationId xmlns:a16="http://schemas.microsoft.com/office/drawing/2014/main" id="{E01875CF-CF57-0DD5-FB97-C1F014A0AF3A}"/>
              </a:ext>
            </a:extLst>
          </p:cNvPr>
          <p:cNvSpPr txBox="1"/>
          <p:nvPr/>
        </p:nvSpPr>
        <p:spPr>
          <a:xfrm>
            <a:off x="401093" y="5507639"/>
            <a:ext cx="2580191" cy="184666"/>
          </a:xfrm>
          <a:prstGeom prst="rect">
            <a:avLst/>
          </a:prstGeom>
          <a:noFill/>
        </p:spPr>
        <p:txBody>
          <a:bodyPr wrap="square">
            <a:spAutoFit/>
          </a:bodyPr>
          <a:lstStyle/>
          <a:p>
            <a:pPr algn="ctr"/>
            <a:r>
              <a:rPr lang="en-US" sz="600" dirty="0">
                <a:solidFill>
                  <a:srgbClr val="002060"/>
                </a:solidFill>
              </a:rPr>
              <a:t>https://</a:t>
            </a:r>
            <a:r>
              <a:rPr lang="en-US" sz="600" dirty="0" err="1">
                <a:solidFill>
                  <a:srgbClr val="002060"/>
                </a:solidFill>
              </a:rPr>
              <a:t>media.nngroup.com</a:t>
            </a:r>
            <a:r>
              <a:rPr lang="en-US" sz="600" dirty="0">
                <a:solidFill>
                  <a:srgbClr val="002060"/>
                </a:solidFill>
              </a:rPr>
              <a:t>/media/editor/2022/08/17/6_steps_desktop.png</a:t>
            </a:r>
          </a:p>
        </p:txBody>
      </p:sp>
      <p:sp>
        <p:nvSpPr>
          <p:cNvPr id="5" name="Title 1">
            <a:extLst>
              <a:ext uri="{FF2B5EF4-FFF2-40B4-BE49-F238E27FC236}">
                <a16:creationId xmlns:a16="http://schemas.microsoft.com/office/drawing/2014/main" id="{BA47A3A5-0934-482C-A323-0C7EC78996B3}"/>
              </a:ext>
            </a:extLst>
          </p:cNvPr>
          <p:cNvSpPr>
            <a:spLocks noGrp="1"/>
          </p:cNvSpPr>
          <p:nvPr>
            <p:ph type="title"/>
          </p:nvPr>
        </p:nvSpPr>
        <p:spPr>
          <a:xfrm>
            <a:off x="0" y="349112"/>
            <a:ext cx="12191998" cy="877729"/>
          </a:xfrm>
        </p:spPr>
        <p:txBody>
          <a:bodyPr vert="horz" lIns="91440" tIns="45720" rIns="91440" bIns="45720" rtlCol="0" anchor="ctr">
            <a:normAutofit fontScale="90000"/>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IV.2. Consensual Qualitative Research (CQR)</a:t>
            </a:r>
          </a:p>
        </p:txBody>
      </p:sp>
      <p:pic>
        <p:nvPicPr>
          <p:cNvPr id="7" name="Picture 2" descr="Premium Vector | Business Chart Analysis Flat Vector Illustration">
            <a:extLst>
              <a:ext uri="{FF2B5EF4-FFF2-40B4-BE49-F238E27FC236}">
                <a16:creationId xmlns:a16="http://schemas.microsoft.com/office/drawing/2014/main" id="{3BAF4056-5E46-E528-1804-3CBB8B4B10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03" t="13220" r="18490" b="14719"/>
          <a:stretch/>
        </p:blipFill>
        <p:spPr bwMode="auto">
          <a:xfrm>
            <a:off x="469899" y="2702023"/>
            <a:ext cx="3517900" cy="274557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F9B55F8-35EC-B50B-C784-86BB2D267227}"/>
              </a:ext>
            </a:extLst>
          </p:cNvPr>
          <p:cNvSpPr txBox="1"/>
          <p:nvPr/>
        </p:nvSpPr>
        <p:spPr>
          <a:xfrm>
            <a:off x="1775637" y="6039236"/>
            <a:ext cx="8640724" cy="456472"/>
          </a:xfrm>
          <a:prstGeom prst="rect">
            <a:avLst/>
          </a:prstGeom>
          <a:noFill/>
        </p:spPr>
        <p:txBody>
          <a:bodyPr wrap="square">
            <a:spAutoFit/>
          </a:bodyPr>
          <a:lstStyle/>
          <a:p>
            <a:pPr lvl="1">
              <a:lnSpc>
                <a:spcPct val="150000"/>
              </a:lnSpc>
              <a:spcBef>
                <a:spcPts val="600"/>
              </a:spcBef>
              <a:spcAft>
                <a:spcPts val="600"/>
              </a:spcAft>
            </a:pPr>
            <a:r>
              <a:rPr lang="en-US" dirty="0">
                <a:solidFill>
                  <a:srgbClr val="002060"/>
                </a:solidFill>
                <a:latin typeface="Arial" panose="020B0604020202020204" pitchFamily="34" charset="0"/>
                <a:ea typeface="+mj-ea"/>
                <a:cs typeface="Arial" panose="020B0604020202020204" pitchFamily="34" charset="0"/>
              </a:rPr>
              <a:t>(Hill, Thomson, &amp; Williams, 1997, as cited in Barrio, Minton, &amp; Lenz, 2019).</a:t>
            </a:r>
          </a:p>
        </p:txBody>
      </p:sp>
    </p:spTree>
    <p:extLst>
      <p:ext uri="{BB962C8B-B14F-4D97-AF65-F5344CB8AC3E}">
        <p14:creationId xmlns:p14="http://schemas.microsoft.com/office/powerpoint/2010/main" val="3605996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67116F-637E-4D5E-EB8F-D241B65C4B0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E357C5-D129-6027-B9DC-7ECF3C42F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CD41E3-D086-A2F3-ED33-C78C8B83B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DF1683D-E995-4C04-17F2-EF1154DF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985FC-2415-FB4E-A662-96C63E04F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BB0BDE9-EAE7-F930-A5A6-B200EE721A75}"/>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Indicators of a Good Qualitative Design (I)</a:t>
            </a:r>
          </a:p>
        </p:txBody>
      </p:sp>
      <p:sp>
        <p:nvSpPr>
          <p:cNvPr id="5" name="Title 1">
            <a:extLst>
              <a:ext uri="{FF2B5EF4-FFF2-40B4-BE49-F238E27FC236}">
                <a16:creationId xmlns:a16="http://schemas.microsoft.com/office/drawing/2014/main" id="{4690E5AC-DB83-8AE5-CF7B-6BC4044A4E7C}"/>
              </a:ext>
            </a:extLst>
          </p:cNvPr>
          <p:cNvSpPr>
            <a:spLocks noGrp="1"/>
          </p:cNvSpPr>
          <p:nvPr>
            <p:ph type="title"/>
          </p:nvPr>
        </p:nvSpPr>
        <p:spPr>
          <a:xfrm>
            <a:off x="0" y="349112"/>
            <a:ext cx="12191998" cy="877729"/>
          </a:xfrm>
        </p:spPr>
        <p:txBody>
          <a:bodyPr vert="horz" lIns="91440" tIns="45720" rIns="91440" bIns="45720" rtlCol="0" anchor="ctr">
            <a:normAutofit fontScale="90000"/>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IV.2. Consensual Qualitative Research (CQR)</a:t>
            </a:r>
          </a:p>
        </p:txBody>
      </p:sp>
      <p:pic>
        <p:nvPicPr>
          <p:cNvPr id="3" name="Picture 2" descr="BEST IN SHOW — Whidbey Island Film Festival">
            <a:extLst>
              <a:ext uri="{FF2B5EF4-FFF2-40B4-BE49-F238E27FC236}">
                <a16:creationId xmlns:a16="http://schemas.microsoft.com/office/drawing/2014/main" id="{2A1E0D71-0145-D4F1-558F-96B2CCA45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66" y="2494254"/>
            <a:ext cx="3010976" cy="40146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210CC4D-D249-F96F-5102-DE1757CAA6A1}"/>
              </a:ext>
            </a:extLst>
          </p:cNvPr>
          <p:cNvSpPr txBox="1"/>
          <p:nvPr/>
        </p:nvSpPr>
        <p:spPr>
          <a:xfrm>
            <a:off x="3746501" y="2494254"/>
            <a:ext cx="8445499" cy="3391891"/>
          </a:xfrm>
          <a:prstGeom prst="rect">
            <a:avLst/>
          </a:prstGeom>
          <a:noFill/>
        </p:spPr>
        <p:txBody>
          <a:bodyPr wrap="square">
            <a:spAutoFit/>
          </a:bodyPr>
          <a:lstStyle/>
          <a:p>
            <a:pPr marL="514350" indent="-514350">
              <a:lnSpc>
                <a:spcPct val="200000"/>
              </a:lnSpc>
              <a:spcBef>
                <a:spcPts val="600"/>
              </a:spcBef>
              <a:spcAft>
                <a:spcPts val="600"/>
              </a:spcAft>
              <a:buFont typeface="Wingdings" pitchFamily="2" charset="2"/>
              <a:buChar char="ü"/>
            </a:pPr>
            <a:r>
              <a:rPr lang="en-US" dirty="0">
                <a:solidFill>
                  <a:srgbClr val="002060"/>
                </a:solidFill>
                <a:latin typeface="Arial" panose="020B0604020202020204" pitchFamily="34" charset="0"/>
                <a:ea typeface="+mj-ea"/>
                <a:cs typeface="Arial" panose="020B0604020202020204" pitchFamily="34" charset="0"/>
              </a:rPr>
              <a:t>Study purpose and focus are well defined &amp; logically connected.</a:t>
            </a:r>
          </a:p>
          <a:p>
            <a:pPr marL="514350" indent="-514350">
              <a:lnSpc>
                <a:spcPct val="200000"/>
              </a:lnSpc>
              <a:spcBef>
                <a:spcPts val="600"/>
              </a:spcBef>
              <a:spcAft>
                <a:spcPts val="600"/>
              </a:spcAft>
              <a:buFont typeface="Wingdings" pitchFamily="2" charset="2"/>
              <a:buChar char="ü"/>
            </a:pPr>
            <a:r>
              <a:rPr lang="en-US" dirty="0">
                <a:solidFill>
                  <a:srgbClr val="002060"/>
                </a:solidFill>
                <a:latin typeface="Arial" panose="020B0604020202020204" pitchFamily="34" charset="0"/>
                <a:ea typeface="+mj-ea"/>
                <a:cs typeface="Arial" panose="020B0604020202020204" pitchFamily="34" charset="0"/>
              </a:rPr>
              <a:t>Logical connection of study purpose, research questions &amp; analytic strategy.</a:t>
            </a:r>
          </a:p>
          <a:p>
            <a:pPr marL="514350" indent="-514350">
              <a:lnSpc>
                <a:spcPct val="200000"/>
              </a:lnSpc>
              <a:spcBef>
                <a:spcPts val="600"/>
              </a:spcBef>
              <a:spcAft>
                <a:spcPts val="600"/>
              </a:spcAft>
              <a:buFont typeface="Wingdings" pitchFamily="2" charset="2"/>
              <a:buChar char="ü"/>
            </a:pPr>
            <a:r>
              <a:rPr lang="en-US" dirty="0">
                <a:solidFill>
                  <a:srgbClr val="002060"/>
                </a:solidFill>
                <a:latin typeface="Arial" panose="020B0604020202020204" pitchFamily="34" charset="0"/>
                <a:ea typeface="+mj-ea"/>
                <a:cs typeface="Arial" panose="020B0604020202020204" pitchFamily="34" charset="0"/>
              </a:rPr>
              <a:t>Key informants &amp; data sources are appropriate for study purpose and focus.</a:t>
            </a:r>
          </a:p>
          <a:p>
            <a:pPr marL="514350" indent="-514350">
              <a:lnSpc>
                <a:spcPct val="200000"/>
              </a:lnSpc>
              <a:spcBef>
                <a:spcPts val="600"/>
              </a:spcBef>
              <a:spcAft>
                <a:spcPts val="600"/>
              </a:spcAft>
              <a:buFont typeface="Wingdings" pitchFamily="2" charset="2"/>
              <a:buChar char="ü"/>
            </a:pPr>
            <a:r>
              <a:rPr lang="en-US" dirty="0">
                <a:solidFill>
                  <a:srgbClr val="002060"/>
                </a:solidFill>
                <a:latin typeface="Arial" panose="020B0604020202020204" pitchFamily="34" charset="0"/>
                <a:ea typeface="+mj-ea"/>
                <a:cs typeface="Arial" panose="020B0604020202020204" pitchFamily="34" charset="0"/>
              </a:rPr>
              <a:t>Data collection procedures clearly described, appropriate for study aims.</a:t>
            </a:r>
          </a:p>
          <a:p>
            <a:pPr marL="514350" indent="-514350">
              <a:lnSpc>
                <a:spcPct val="200000"/>
              </a:lnSpc>
              <a:spcBef>
                <a:spcPts val="600"/>
              </a:spcBef>
              <a:spcAft>
                <a:spcPts val="600"/>
              </a:spcAft>
              <a:buFont typeface="Wingdings" pitchFamily="2" charset="2"/>
              <a:buChar char="ü"/>
            </a:pPr>
            <a:r>
              <a:rPr lang="en-US" dirty="0">
                <a:solidFill>
                  <a:srgbClr val="002060"/>
                </a:solidFill>
                <a:latin typeface="Arial" panose="020B0604020202020204" pitchFamily="34" charset="0"/>
                <a:ea typeface="+mj-ea"/>
                <a:cs typeface="Arial" panose="020B0604020202020204" pitchFamily="34" charset="0"/>
              </a:rPr>
              <a:t>Trustworthiness protections are clearly described.</a:t>
            </a:r>
          </a:p>
        </p:txBody>
      </p:sp>
      <p:sp>
        <p:nvSpPr>
          <p:cNvPr id="11" name="TextBox 10">
            <a:extLst>
              <a:ext uri="{FF2B5EF4-FFF2-40B4-BE49-F238E27FC236}">
                <a16:creationId xmlns:a16="http://schemas.microsoft.com/office/drawing/2014/main" id="{B560BD98-D2C4-3CF9-3256-E7327A4D1D3C}"/>
              </a:ext>
            </a:extLst>
          </p:cNvPr>
          <p:cNvSpPr txBox="1"/>
          <p:nvPr/>
        </p:nvSpPr>
        <p:spPr>
          <a:xfrm>
            <a:off x="441666" y="6508888"/>
            <a:ext cx="3010976" cy="276999"/>
          </a:xfrm>
          <a:prstGeom prst="rect">
            <a:avLst/>
          </a:prstGeom>
          <a:noFill/>
        </p:spPr>
        <p:txBody>
          <a:bodyPr wrap="square">
            <a:spAutoFit/>
          </a:bodyPr>
          <a:lstStyle/>
          <a:p>
            <a:r>
              <a:rPr lang="en-US" sz="400" dirty="0">
                <a:solidFill>
                  <a:srgbClr val="172845"/>
                </a:solidFill>
              </a:rPr>
              <a:t>https://</a:t>
            </a:r>
            <a:r>
              <a:rPr lang="en-US" sz="400" dirty="0" err="1">
                <a:solidFill>
                  <a:srgbClr val="172845"/>
                </a:solidFill>
              </a:rPr>
              <a:t>www.google.com</a:t>
            </a:r>
            <a:r>
              <a:rPr lang="en-US" sz="400" dirty="0">
                <a:solidFill>
                  <a:srgbClr val="172845"/>
                </a:solidFill>
              </a:rPr>
              <a:t>/</a:t>
            </a:r>
            <a:r>
              <a:rPr lang="en-US" sz="400" dirty="0" err="1">
                <a:solidFill>
                  <a:srgbClr val="172845"/>
                </a:solidFill>
              </a:rPr>
              <a:t>url?sa</a:t>
            </a:r>
            <a:r>
              <a:rPr lang="en-US" sz="400" dirty="0">
                <a:solidFill>
                  <a:srgbClr val="172845"/>
                </a:solidFill>
              </a:rPr>
              <a:t>=</a:t>
            </a:r>
            <a:r>
              <a:rPr lang="en-US" sz="400" dirty="0" err="1">
                <a:solidFill>
                  <a:srgbClr val="172845"/>
                </a:solidFill>
              </a:rPr>
              <a:t>i&amp;url</a:t>
            </a:r>
            <a:r>
              <a:rPr lang="en-US" sz="400" dirty="0">
                <a:solidFill>
                  <a:srgbClr val="172845"/>
                </a:solidFill>
              </a:rPr>
              <a:t>=https%3A%2F%2Fwww.whidbeyislandfilmfestival.org%2Fbest-in-show&amp;psig=AOvVaw0_YKll3BCE0xQkOiYwlOzJ&amp;ust=1743049015041000&amp;source=</a:t>
            </a:r>
            <a:r>
              <a:rPr lang="en-US" sz="400" dirty="0" err="1">
                <a:solidFill>
                  <a:srgbClr val="172845"/>
                </a:solidFill>
              </a:rPr>
              <a:t>images&amp;cd</a:t>
            </a:r>
            <a:r>
              <a:rPr lang="en-US" sz="400" dirty="0">
                <a:solidFill>
                  <a:srgbClr val="172845"/>
                </a:solidFill>
              </a:rPr>
              <a:t>=</a:t>
            </a:r>
            <a:r>
              <a:rPr lang="en-US" sz="400" dirty="0" err="1">
                <a:solidFill>
                  <a:srgbClr val="172845"/>
                </a:solidFill>
              </a:rPr>
              <a:t>vfe&amp;opi</a:t>
            </a:r>
            <a:r>
              <a:rPr lang="en-US" sz="400" dirty="0">
                <a:solidFill>
                  <a:srgbClr val="172845"/>
                </a:solidFill>
              </a:rPr>
              <a:t>=89978449&amp;ved=0CBQQjRxqFwoTCOjZjOTxpowDFQAAAAAdAAAAABAE</a:t>
            </a:r>
          </a:p>
        </p:txBody>
      </p:sp>
      <p:grpSp>
        <p:nvGrpSpPr>
          <p:cNvPr id="13" name="Group 12">
            <a:extLst>
              <a:ext uri="{FF2B5EF4-FFF2-40B4-BE49-F238E27FC236}">
                <a16:creationId xmlns:a16="http://schemas.microsoft.com/office/drawing/2014/main" id="{26E4F448-83F7-A24C-3EBA-6CDA0382416A}"/>
              </a:ext>
            </a:extLst>
          </p:cNvPr>
          <p:cNvGrpSpPr/>
          <p:nvPr/>
        </p:nvGrpSpPr>
        <p:grpSpPr>
          <a:xfrm>
            <a:off x="10245667" y="5719870"/>
            <a:ext cx="1755648" cy="941832"/>
            <a:chOff x="10199689" y="5755904"/>
            <a:chExt cx="1755648" cy="941832"/>
          </a:xfrm>
        </p:grpSpPr>
        <p:sp>
          <p:nvSpPr>
            <p:cNvPr id="15" name="Rectangle 14">
              <a:extLst>
                <a:ext uri="{FF2B5EF4-FFF2-40B4-BE49-F238E27FC236}">
                  <a16:creationId xmlns:a16="http://schemas.microsoft.com/office/drawing/2014/main" id="{432655B9-12B7-D833-57CA-0977D4F58158}"/>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up of logos&#10;&#10;AI-generated content may be incorrect.">
              <a:extLst>
                <a:ext uri="{FF2B5EF4-FFF2-40B4-BE49-F238E27FC236}">
                  <a16:creationId xmlns:a16="http://schemas.microsoft.com/office/drawing/2014/main" id="{30A65BE6-DB27-2C8C-ECD1-D7EF11DAC0CA}"/>
                </a:ext>
              </a:extLst>
            </p:cNvPr>
            <p:cNvPicPr>
              <a:picLocks noChangeAspect="1"/>
            </p:cNvPicPr>
            <p:nvPr/>
          </p:nvPicPr>
          <p:blipFill>
            <a:blip r:embed="rId4"/>
            <a:srcRect r="45218"/>
            <a:stretch/>
          </p:blipFill>
          <p:spPr>
            <a:xfrm>
              <a:off x="10239243" y="5798434"/>
              <a:ext cx="772473" cy="847119"/>
            </a:xfrm>
            <a:prstGeom prst="rect">
              <a:avLst/>
            </a:prstGeom>
          </p:spPr>
        </p:pic>
        <p:pic>
          <p:nvPicPr>
            <p:cNvPr id="18" name="Picture 17" descr="A close-up of logos&#10;&#10;AI-generated content may be incorrect.">
              <a:extLst>
                <a:ext uri="{FF2B5EF4-FFF2-40B4-BE49-F238E27FC236}">
                  <a16:creationId xmlns:a16="http://schemas.microsoft.com/office/drawing/2014/main" id="{FDF8A962-691E-7655-5865-1B1A5622BD1A}"/>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1379495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781BD2-61AE-E97D-7F40-9DF8DA739F3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0EAB8D7-007C-60F3-E6F5-06EE95EB1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2D36A69-62C4-B98A-7DFA-DADD02727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60BD704-2691-D4D1-C5A6-666A3FBF7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7322603-30E6-548E-C420-38758CBFD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F4F2372-87F3-91B6-15EA-0339D5FCBF17}"/>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Indicators of a Good Qualitative Design (II)</a:t>
            </a:r>
          </a:p>
        </p:txBody>
      </p:sp>
      <p:sp>
        <p:nvSpPr>
          <p:cNvPr id="5" name="Title 1">
            <a:extLst>
              <a:ext uri="{FF2B5EF4-FFF2-40B4-BE49-F238E27FC236}">
                <a16:creationId xmlns:a16="http://schemas.microsoft.com/office/drawing/2014/main" id="{8D1F91B0-557F-DFD8-285B-6A4A851B25DE}"/>
              </a:ext>
            </a:extLst>
          </p:cNvPr>
          <p:cNvSpPr>
            <a:spLocks noGrp="1"/>
          </p:cNvSpPr>
          <p:nvPr>
            <p:ph type="title"/>
          </p:nvPr>
        </p:nvSpPr>
        <p:spPr>
          <a:xfrm>
            <a:off x="0" y="349112"/>
            <a:ext cx="12191998" cy="877729"/>
          </a:xfrm>
        </p:spPr>
        <p:txBody>
          <a:bodyPr vert="horz" lIns="91440" tIns="45720" rIns="91440" bIns="45720" rtlCol="0" anchor="ctr">
            <a:normAutofit fontScale="90000"/>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IV.2. Consensual Qualitative Research (CQR)</a:t>
            </a:r>
          </a:p>
        </p:txBody>
      </p:sp>
      <p:pic>
        <p:nvPicPr>
          <p:cNvPr id="3" name="Picture 2" descr="BEST IN SHOW — Whidbey Island Film Festival">
            <a:extLst>
              <a:ext uri="{FF2B5EF4-FFF2-40B4-BE49-F238E27FC236}">
                <a16:creationId xmlns:a16="http://schemas.microsoft.com/office/drawing/2014/main" id="{A6BAF27D-82A4-5C4D-39AD-1E0FF5AA2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66" y="2494254"/>
            <a:ext cx="3010976" cy="401463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BD01FD8-D703-741F-41F6-4E09E5190B1D}"/>
              </a:ext>
            </a:extLst>
          </p:cNvPr>
          <p:cNvSpPr txBox="1"/>
          <p:nvPr/>
        </p:nvSpPr>
        <p:spPr>
          <a:xfrm>
            <a:off x="3746499" y="2531469"/>
            <a:ext cx="8445499" cy="3391891"/>
          </a:xfrm>
          <a:prstGeom prst="rect">
            <a:avLst/>
          </a:prstGeom>
          <a:noFill/>
        </p:spPr>
        <p:txBody>
          <a:bodyPr wrap="square">
            <a:spAutoFit/>
          </a:bodyPr>
          <a:lstStyle/>
          <a:p>
            <a:pPr marL="514350" indent="-514350">
              <a:lnSpc>
                <a:spcPct val="200000"/>
              </a:lnSpc>
              <a:spcBef>
                <a:spcPts val="600"/>
              </a:spcBef>
              <a:spcAft>
                <a:spcPts val="600"/>
              </a:spcAft>
              <a:buFont typeface="Wingdings" pitchFamily="2" charset="2"/>
              <a:buChar char="ü"/>
            </a:pPr>
            <a:r>
              <a:rPr lang="en-US" dirty="0">
                <a:solidFill>
                  <a:srgbClr val="002060"/>
                </a:solidFill>
                <a:latin typeface="Arial" panose="020B0604020202020204" pitchFamily="34" charset="0"/>
                <a:ea typeface="+mj-ea"/>
                <a:cs typeface="Arial" panose="020B0604020202020204" pitchFamily="34" charset="0"/>
              </a:rPr>
              <a:t>Ethical protections are clearly described.</a:t>
            </a:r>
          </a:p>
          <a:p>
            <a:pPr marL="514350" indent="-514350">
              <a:lnSpc>
                <a:spcPct val="200000"/>
              </a:lnSpc>
              <a:spcBef>
                <a:spcPts val="600"/>
              </a:spcBef>
              <a:spcAft>
                <a:spcPts val="600"/>
              </a:spcAft>
              <a:buFont typeface="Wingdings" pitchFamily="2" charset="2"/>
              <a:buChar char="ü"/>
            </a:pPr>
            <a:r>
              <a:rPr lang="en-US" dirty="0">
                <a:solidFill>
                  <a:srgbClr val="002060"/>
                </a:solidFill>
                <a:latin typeface="Arial" panose="020B0604020202020204" pitchFamily="34" charset="0"/>
                <a:ea typeface="+mj-ea"/>
                <a:cs typeface="Arial" panose="020B0604020202020204" pitchFamily="34" charset="0"/>
              </a:rPr>
              <a:t>Process for qualitative data analysis is clearly described.</a:t>
            </a:r>
          </a:p>
          <a:p>
            <a:pPr marL="514350" indent="-514350">
              <a:lnSpc>
                <a:spcPct val="200000"/>
              </a:lnSpc>
              <a:spcBef>
                <a:spcPts val="600"/>
              </a:spcBef>
              <a:spcAft>
                <a:spcPts val="600"/>
              </a:spcAft>
              <a:buFont typeface="Wingdings" pitchFamily="2" charset="2"/>
              <a:buChar char="ü"/>
            </a:pPr>
            <a:r>
              <a:rPr lang="en-US" dirty="0">
                <a:solidFill>
                  <a:srgbClr val="002060"/>
                </a:solidFill>
                <a:latin typeface="Arial" panose="020B0604020202020204" pitchFamily="34" charset="0"/>
                <a:ea typeface="+mj-ea"/>
                <a:cs typeface="Arial" panose="020B0604020202020204" pitchFamily="34" charset="0"/>
              </a:rPr>
              <a:t>Findings supported with direct quotations, illustrative stories.</a:t>
            </a:r>
          </a:p>
          <a:p>
            <a:pPr marL="514350" indent="-514350">
              <a:lnSpc>
                <a:spcPct val="200000"/>
              </a:lnSpc>
              <a:spcBef>
                <a:spcPts val="600"/>
              </a:spcBef>
              <a:spcAft>
                <a:spcPts val="600"/>
              </a:spcAft>
              <a:buFont typeface="Wingdings" pitchFamily="2" charset="2"/>
              <a:buChar char="ü"/>
            </a:pPr>
            <a:r>
              <a:rPr lang="en-US" dirty="0">
                <a:solidFill>
                  <a:srgbClr val="002060"/>
                </a:solidFill>
                <a:latin typeface="Arial" panose="020B0604020202020204" pitchFamily="34" charset="0"/>
                <a:ea typeface="+mj-ea"/>
                <a:cs typeface="Arial" panose="020B0604020202020204" pitchFamily="34" charset="0"/>
              </a:rPr>
              <a:t>Frequency, prevalence, &amp; weight/intensity of findings reported.</a:t>
            </a:r>
          </a:p>
          <a:p>
            <a:pPr marL="514350" indent="-514350">
              <a:lnSpc>
                <a:spcPct val="200000"/>
              </a:lnSpc>
              <a:spcBef>
                <a:spcPts val="600"/>
              </a:spcBef>
              <a:spcAft>
                <a:spcPts val="600"/>
              </a:spcAft>
              <a:buFont typeface="Wingdings" pitchFamily="2" charset="2"/>
              <a:buChar char="ü"/>
            </a:pPr>
            <a:r>
              <a:rPr lang="en-US" dirty="0">
                <a:solidFill>
                  <a:srgbClr val="002060"/>
                </a:solidFill>
                <a:latin typeface="Arial" panose="020B0604020202020204" pitchFamily="34" charset="0"/>
                <a:ea typeface="+mj-ea"/>
                <a:cs typeface="Arial" panose="020B0604020202020204" pitchFamily="34" charset="0"/>
              </a:rPr>
              <a:t>Tables and visual depictions support reporting of findings.</a:t>
            </a:r>
          </a:p>
        </p:txBody>
      </p:sp>
      <p:sp>
        <p:nvSpPr>
          <p:cNvPr id="6" name="TextBox 5">
            <a:extLst>
              <a:ext uri="{FF2B5EF4-FFF2-40B4-BE49-F238E27FC236}">
                <a16:creationId xmlns:a16="http://schemas.microsoft.com/office/drawing/2014/main" id="{A84C497D-8D87-C951-B912-4E7534429C7E}"/>
              </a:ext>
            </a:extLst>
          </p:cNvPr>
          <p:cNvSpPr txBox="1"/>
          <p:nvPr/>
        </p:nvSpPr>
        <p:spPr>
          <a:xfrm>
            <a:off x="441666" y="6508888"/>
            <a:ext cx="3010976" cy="276999"/>
          </a:xfrm>
          <a:prstGeom prst="rect">
            <a:avLst/>
          </a:prstGeom>
          <a:noFill/>
        </p:spPr>
        <p:txBody>
          <a:bodyPr wrap="square">
            <a:spAutoFit/>
          </a:bodyPr>
          <a:lstStyle/>
          <a:p>
            <a:r>
              <a:rPr lang="en-US" sz="400" dirty="0">
                <a:solidFill>
                  <a:srgbClr val="172845"/>
                </a:solidFill>
              </a:rPr>
              <a:t>https://</a:t>
            </a:r>
            <a:r>
              <a:rPr lang="en-US" sz="400" dirty="0" err="1">
                <a:solidFill>
                  <a:srgbClr val="172845"/>
                </a:solidFill>
              </a:rPr>
              <a:t>www.google.com</a:t>
            </a:r>
            <a:r>
              <a:rPr lang="en-US" sz="400" dirty="0">
                <a:solidFill>
                  <a:srgbClr val="172845"/>
                </a:solidFill>
              </a:rPr>
              <a:t>/</a:t>
            </a:r>
            <a:r>
              <a:rPr lang="en-US" sz="400" dirty="0" err="1">
                <a:solidFill>
                  <a:srgbClr val="172845"/>
                </a:solidFill>
              </a:rPr>
              <a:t>url?sa</a:t>
            </a:r>
            <a:r>
              <a:rPr lang="en-US" sz="400" dirty="0">
                <a:solidFill>
                  <a:srgbClr val="172845"/>
                </a:solidFill>
              </a:rPr>
              <a:t>=</a:t>
            </a:r>
            <a:r>
              <a:rPr lang="en-US" sz="400" dirty="0" err="1">
                <a:solidFill>
                  <a:srgbClr val="172845"/>
                </a:solidFill>
              </a:rPr>
              <a:t>i&amp;url</a:t>
            </a:r>
            <a:r>
              <a:rPr lang="en-US" sz="400" dirty="0">
                <a:solidFill>
                  <a:srgbClr val="172845"/>
                </a:solidFill>
              </a:rPr>
              <a:t>=https%3A%2F%2Fwww.whidbeyislandfilmfestival.org%2Fbest-in-show&amp;psig=AOvVaw0_YKll3BCE0xQkOiYwlOzJ&amp;ust=1743049015041000&amp;source=</a:t>
            </a:r>
            <a:r>
              <a:rPr lang="en-US" sz="400" dirty="0" err="1">
                <a:solidFill>
                  <a:srgbClr val="172845"/>
                </a:solidFill>
              </a:rPr>
              <a:t>images&amp;cd</a:t>
            </a:r>
            <a:r>
              <a:rPr lang="en-US" sz="400" dirty="0">
                <a:solidFill>
                  <a:srgbClr val="172845"/>
                </a:solidFill>
              </a:rPr>
              <a:t>=</a:t>
            </a:r>
            <a:r>
              <a:rPr lang="en-US" sz="400" dirty="0" err="1">
                <a:solidFill>
                  <a:srgbClr val="172845"/>
                </a:solidFill>
              </a:rPr>
              <a:t>vfe&amp;opi</a:t>
            </a:r>
            <a:r>
              <a:rPr lang="en-US" sz="400" dirty="0">
                <a:solidFill>
                  <a:srgbClr val="172845"/>
                </a:solidFill>
              </a:rPr>
              <a:t>=89978449&amp;ved=0CBQQjRxqFwoTCOjZjOTxpowDFQAAAAAdAAAAABAE</a:t>
            </a:r>
          </a:p>
        </p:txBody>
      </p:sp>
      <p:grpSp>
        <p:nvGrpSpPr>
          <p:cNvPr id="13" name="Group 12">
            <a:extLst>
              <a:ext uri="{FF2B5EF4-FFF2-40B4-BE49-F238E27FC236}">
                <a16:creationId xmlns:a16="http://schemas.microsoft.com/office/drawing/2014/main" id="{E8AFBA55-E386-BBAB-B076-1C3E780F60C2}"/>
              </a:ext>
            </a:extLst>
          </p:cNvPr>
          <p:cNvGrpSpPr/>
          <p:nvPr/>
        </p:nvGrpSpPr>
        <p:grpSpPr>
          <a:xfrm>
            <a:off x="10245667" y="5719870"/>
            <a:ext cx="1755648" cy="941832"/>
            <a:chOff x="10199689" y="5755904"/>
            <a:chExt cx="1755648" cy="941832"/>
          </a:xfrm>
        </p:grpSpPr>
        <p:sp>
          <p:nvSpPr>
            <p:cNvPr id="15" name="Rectangle 14">
              <a:extLst>
                <a:ext uri="{FF2B5EF4-FFF2-40B4-BE49-F238E27FC236}">
                  <a16:creationId xmlns:a16="http://schemas.microsoft.com/office/drawing/2014/main" id="{E72ACAC5-E41F-721B-6691-B35FF427699F}"/>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close-up of logos&#10;&#10;AI-generated content may be incorrect.">
              <a:extLst>
                <a:ext uri="{FF2B5EF4-FFF2-40B4-BE49-F238E27FC236}">
                  <a16:creationId xmlns:a16="http://schemas.microsoft.com/office/drawing/2014/main" id="{5F32C5E8-83BF-1505-7823-AE4220A85E02}"/>
                </a:ext>
              </a:extLst>
            </p:cNvPr>
            <p:cNvPicPr>
              <a:picLocks noChangeAspect="1"/>
            </p:cNvPicPr>
            <p:nvPr/>
          </p:nvPicPr>
          <p:blipFill>
            <a:blip r:embed="rId4"/>
            <a:srcRect r="45218"/>
            <a:stretch/>
          </p:blipFill>
          <p:spPr>
            <a:xfrm>
              <a:off x="10239243" y="5798434"/>
              <a:ext cx="772473" cy="847119"/>
            </a:xfrm>
            <a:prstGeom prst="rect">
              <a:avLst/>
            </a:prstGeom>
          </p:spPr>
        </p:pic>
        <p:pic>
          <p:nvPicPr>
            <p:cNvPr id="18" name="Picture 17" descr="A close-up of logos&#10;&#10;AI-generated content may be incorrect.">
              <a:extLst>
                <a:ext uri="{FF2B5EF4-FFF2-40B4-BE49-F238E27FC236}">
                  <a16:creationId xmlns:a16="http://schemas.microsoft.com/office/drawing/2014/main" id="{CAF7DCD7-5B5C-6204-846F-671499842F4F}"/>
                </a:ext>
              </a:extLst>
            </p:cNvPr>
            <p:cNvPicPr>
              <a:picLocks noChangeAspect="1"/>
            </p:cNvPicPr>
            <p:nvPr/>
          </p:nvPicPr>
          <p:blipFill>
            <a:blip r:embed="rId4"/>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340754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02DBA-0CCB-C63A-24CE-BE2302E98AF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4009DAC-2A24-CEC9-73F0-B7DEC7C1E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FD90D90-BADF-0A5F-36EA-21BC84B8F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110D2407-4E44-0D75-708A-8DE7B451A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8A99F00F-1444-7995-4D2B-EFBC2FF28731}"/>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IV.3. Data Analysis Tools</a:t>
            </a:r>
          </a:p>
        </p:txBody>
      </p:sp>
      <p:sp>
        <p:nvSpPr>
          <p:cNvPr id="8" name="TextBox 7">
            <a:extLst>
              <a:ext uri="{FF2B5EF4-FFF2-40B4-BE49-F238E27FC236}">
                <a16:creationId xmlns:a16="http://schemas.microsoft.com/office/drawing/2014/main" id="{5D292C7F-0BC7-A38F-81B4-0B5A393B4479}"/>
              </a:ext>
            </a:extLst>
          </p:cNvPr>
          <p:cNvSpPr txBox="1"/>
          <p:nvPr/>
        </p:nvSpPr>
        <p:spPr>
          <a:xfrm>
            <a:off x="4877271" y="1957168"/>
            <a:ext cx="7314728" cy="4388574"/>
          </a:xfrm>
          <a:prstGeom prst="rect">
            <a:avLst/>
          </a:prstGeom>
          <a:noFill/>
        </p:spPr>
        <p:txBody>
          <a:bodyPr wrap="square">
            <a:spAutoFit/>
          </a:bodyPr>
          <a:lstStyle/>
          <a:p>
            <a:pPr marL="800100" lvl="1" indent="-34290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Software systems (e.g., NVIVO) ($$)</a:t>
            </a:r>
          </a:p>
          <a:p>
            <a:pPr marL="800100" lvl="1" indent="-34290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Free or open-source software options.</a:t>
            </a:r>
          </a:p>
          <a:p>
            <a:pPr marL="800100" lvl="1" indent="-34290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Subscription-based software systems.</a:t>
            </a:r>
          </a:p>
          <a:p>
            <a:pPr marL="1257300" lvl="2" indent="-34290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E.g., Dedoose (</a:t>
            </a:r>
            <a:r>
              <a:rPr lang="en-US" sz="2600" dirty="0">
                <a:solidFill>
                  <a:srgbClr val="002060"/>
                </a:solidFill>
                <a:latin typeface="Arial" panose="020B0604020202020204" pitchFamily="34" charset="0"/>
                <a:ea typeface="+mj-ea"/>
                <a:cs typeface="Arial" panose="020B0604020202020204" pitchFamily="34" charset="0"/>
                <a:hlinkClick r:id="rId3"/>
              </a:rPr>
              <a:t>www.dedoose.com</a:t>
            </a:r>
            <a:r>
              <a:rPr lang="en-US" sz="2600" dirty="0">
                <a:solidFill>
                  <a:srgbClr val="002060"/>
                </a:solidFill>
                <a:latin typeface="Arial" panose="020B0604020202020204" pitchFamily="34" charset="0"/>
                <a:ea typeface="+mj-ea"/>
                <a:cs typeface="Arial" panose="020B0604020202020204" pitchFamily="34" charset="0"/>
              </a:rPr>
              <a:t>).</a:t>
            </a:r>
          </a:p>
          <a:p>
            <a:pPr marL="1257300" lvl="2" indent="-34290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Enables individual and team analyses.</a:t>
            </a:r>
          </a:p>
          <a:p>
            <a:pPr marL="1257300" lvl="2" indent="-34290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Subscription: $10.95/month</a:t>
            </a:r>
          </a:p>
        </p:txBody>
      </p:sp>
      <p:grpSp>
        <p:nvGrpSpPr>
          <p:cNvPr id="13" name="Group 12">
            <a:extLst>
              <a:ext uri="{FF2B5EF4-FFF2-40B4-BE49-F238E27FC236}">
                <a16:creationId xmlns:a16="http://schemas.microsoft.com/office/drawing/2014/main" id="{1FF031EF-4DB6-71E1-391B-F1A3C648AF57}"/>
              </a:ext>
            </a:extLst>
          </p:cNvPr>
          <p:cNvGrpSpPr/>
          <p:nvPr/>
        </p:nvGrpSpPr>
        <p:grpSpPr>
          <a:xfrm>
            <a:off x="295462" y="2109963"/>
            <a:ext cx="4911538" cy="4157917"/>
            <a:chOff x="295463" y="1732523"/>
            <a:chExt cx="4581809" cy="3878781"/>
          </a:xfrm>
        </p:grpSpPr>
        <p:pic>
          <p:nvPicPr>
            <p:cNvPr id="10" name="Picture 9" descr="A screenshot of a computer&#10;&#10;AI-generated content may be incorrect.">
              <a:extLst>
                <a:ext uri="{FF2B5EF4-FFF2-40B4-BE49-F238E27FC236}">
                  <a16:creationId xmlns:a16="http://schemas.microsoft.com/office/drawing/2014/main" id="{FAF7A942-BC4C-3841-FC6C-CC25587BDB97}"/>
                </a:ext>
              </a:extLst>
            </p:cNvPr>
            <p:cNvPicPr>
              <a:picLocks noChangeAspect="1"/>
            </p:cNvPicPr>
            <p:nvPr/>
          </p:nvPicPr>
          <p:blipFill>
            <a:blip r:embed="rId4"/>
            <a:srcRect b="88028"/>
            <a:stretch/>
          </p:blipFill>
          <p:spPr>
            <a:xfrm>
              <a:off x="295463" y="1732523"/>
              <a:ext cx="4581809" cy="566178"/>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646AC8F5-77E0-0278-1B2E-1F43129196F8}"/>
                </a:ext>
              </a:extLst>
            </p:cNvPr>
            <p:cNvPicPr>
              <a:picLocks noChangeAspect="1"/>
            </p:cNvPicPr>
            <p:nvPr/>
          </p:nvPicPr>
          <p:blipFill>
            <a:blip r:embed="rId4"/>
            <a:srcRect t="21907" b="66122"/>
            <a:stretch/>
          </p:blipFill>
          <p:spPr>
            <a:xfrm>
              <a:off x="295463" y="2324101"/>
              <a:ext cx="4581809" cy="566179"/>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7C994441-1355-38E0-234F-17A9088E3892}"/>
                </a:ext>
              </a:extLst>
            </p:cNvPr>
            <p:cNvPicPr>
              <a:picLocks noChangeAspect="1"/>
            </p:cNvPicPr>
            <p:nvPr/>
          </p:nvPicPr>
          <p:blipFill>
            <a:blip r:embed="rId4"/>
            <a:srcRect t="41929"/>
            <a:stretch/>
          </p:blipFill>
          <p:spPr>
            <a:xfrm>
              <a:off x="295463" y="2864880"/>
              <a:ext cx="4581809" cy="2746424"/>
            </a:xfrm>
            <a:prstGeom prst="rect">
              <a:avLst/>
            </a:prstGeom>
          </p:spPr>
        </p:pic>
      </p:grpSp>
      <p:sp>
        <p:nvSpPr>
          <p:cNvPr id="15" name="TextBox 14">
            <a:extLst>
              <a:ext uri="{FF2B5EF4-FFF2-40B4-BE49-F238E27FC236}">
                <a16:creationId xmlns:a16="http://schemas.microsoft.com/office/drawing/2014/main" id="{E8FAEA44-211D-3B5E-EF6F-F5C5D00E041F}"/>
              </a:ext>
            </a:extLst>
          </p:cNvPr>
          <p:cNvSpPr txBox="1"/>
          <p:nvPr/>
        </p:nvSpPr>
        <p:spPr>
          <a:xfrm>
            <a:off x="295462" y="6372970"/>
            <a:ext cx="4911538" cy="369332"/>
          </a:xfrm>
          <a:prstGeom prst="rect">
            <a:avLst/>
          </a:prstGeom>
          <a:noFill/>
        </p:spPr>
        <p:txBody>
          <a:bodyPr wrap="square">
            <a:spAutoFit/>
          </a:bodyPr>
          <a:lstStyle/>
          <a:p>
            <a:pPr algn="ctr"/>
            <a:r>
              <a:rPr lang="en-US" dirty="0">
                <a:solidFill>
                  <a:srgbClr val="002060"/>
                </a:solidFill>
                <a:hlinkClick r:id="rId5"/>
              </a:rPr>
              <a:t>https://lumivero.com/products/nvivo/</a:t>
            </a:r>
            <a:endParaRPr lang="en-US" dirty="0">
              <a:solidFill>
                <a:srgbClr val="002060"/>
              </a:solidFill>
            </a:endParaRPr>
          </a:p>
        </p:txBody>
      </p:sp>
      <p:pic>
        <p:nvPicPr>
          <p:cNvPr id="17" name="Picture 16" descr="A screenshot of a computer&#10;&#10;AI-generated content may be incorrect.">
            <a:extLst>
              <a:ext uri="{FF2B5EF4-FFF2-40B4-BE49-F238E27FC236}">
                <a16:creationId xmlns:a16="http://schemas.microsoft.com/office/drawing/2014/main" id="{2A29D8D1-B068-2E78-D531-89D3E3F0E5C5}"/>
              </a:ext>
            </a:extLst>
          </p:cNvPr>
          <p:cNvPicPr>
            <a:picLocks noChangeAspect="1"/>
          </p:cNvPicPr>
          <p:nvPr/>
        </p:nvPicPr>
        <p:blipFill>
          <a:blip r:embed="rId6"/>
          <a:srcRect l="46787" t="37863" r="10154"/>
          <a:stretch/>
        </p:blipFill>
        <p:spPr>
          <a:xfrm>
            <a:off x="384048" y="3296582"/>
            <a:ext cx="3346704" cy="2944070"/>
          </a:xfrm>
          <a:prstGeom prst="rect">
            <a:avLst/>
          </a:prstGeom>
        </p:spPr>
      </p:pic>
      <p:pic>
        <p:nvPicPr>
          <p:cNvPr id="18" name="Picture 17" descr="A screenshot of a computer&#10;&#10;AI-generated content may be incorrect.">
            <a:extLst>
              <a:ext uri="{FF2B5EF4-FFF2-40B4-BE49-F238E27FC236}">
                <a16:creationId xmlns:a16="http://schemas.microsoft.com/office/drawing/2014/main" id="{D186308F-74DA-CAEF-2BCC-81C6FFDD5FCF}"/>
              </a:ext>
            </a:extLst>
          </p:cNvPr>
          <p:cNvPicPr>
            <a:picLocks noChangeAspect="1"/>
          </p:cNvPicPr>
          <p:nvPr/>
        </p:nvPicPr>
        <p:blipFill>
          <a:blip r:embed="rId6"/>
          <a:srcRect l="46787" t="37863" r="10154"/>
          <a:stretch/>
        </p:blipFill>
        <p:spPr>
          <a:xfrm>
            <a:off x="795528" y="3296582"/>
            <a:ext cx="3346704" cy="2944070"/>
          </a:xfrm>
          <a:prstGeom prst="rect">
            <a:avLst/>
          </a:prstGeom>
        </p:spPr>
      </p:pic>
      <p:grpSp>
        <p:nvGrpSpPr>
          <p:cNvPr id="21" name="Group 20">
            <a:extLst>
              <a:ext uri="{FF2B5EF4-FFF2-40B4-BE49-F238E27FC236}">
                <a16:creationId xmlns:a16="http://schemas.microsoft.com/office/drawing/2014/main" id="{50782BC3-E7EA-84F4-81C9-18199414C31E}"/>
              </a:ext>
            </a:extLst>
          </p:cNvPr>
          <p:cNvGrpSpPr/>
          <p:nvPr/>
        </p:nvGrpSpPr>
        <p:grpSpPr>
          <a:xfrm>
            <a:off x="380631" y="3310196"/>
            <a:ext cx="4820642" cy="2944070"/>
            <a:chOff x="380631" y="3310196"/>
            <a:chExt cx="4820642" cy="2944070"/>
          </a:xfrm>
        </p:grpSpPr>
        <p:pic>
          <p:nvPicPr>
            <p:cNvPr id="19" name="Picture 18" descr="A screenshot of a computer&#10;&#10;AI-generated content may be incorrect.">
              <a:extLst>
                <a:ext uri="{FF2B5EF4-FFF2-40B4-BE49-F238E27FC236}">
                  <a16:creationId xmlns:a16="http://schemas.microsoft.com/office/drawing/2014/main" id="{D9C51074-2F4D-391A-9295-45938217D266}"/>
                </a:ext>
              </a:extLst>
            </p:cNvPr>
            <p:cNvPicPr>
              <a:picLocks noChangeAspect="1"/>
            </p:cNvPicPr>
            <p:nvPr/>
          </p:nvPicPr>
          <p:blipFill>
            <a:blip r:embed="rId6"/>
            <a:srcRect l="43154" t="37863" r="87"/>
            <a:stretch/>
          </p:blipFill>
          <p:spPr>
            <a:xfrm>
              <a:off x="380631" y="3310196"/>
              <a:ext cx="4411471" cy="2944070"/>
            </a:xfrm>
            <a:prstGeom prst="rect">
              <a:avLst/>
            </a:prstGeom>
          </p:spPr>
        </p:pic>
        <p:pic>
          <p:nvPicPr>
            <p:cNvPr id="20" name="Picture 19" descr="A screenshot of a computer&#10;&#10;AI-generated content may be incorrect.">
              <a:extLst>
                <a:ext uri="{FF2B5EF4-FFF2-40B4-BE49-F238E27FC236}">
                  <a16:creationId xmlns:a16="http://schemas.microsoft.com/office/drawing/2014/main" id="{8A0AC5C2-7345-050A-35EB-BCF7AC743C81}"/>
                </a:ext>
              </a:extLst>
            </p:cNvPr>
            <p:cNvPicPr>
              <a:picLocks noChangeAspect="1"/>
            </p:cNvPicPr>
            <p:nvPr/>
          </p:nvPicPr>
          <p:blipFill>
            <a:blip r:embed="rId6"/>
            <a:srcRect l="88767" t="37863" r="87"/>
            <a:stretch/>
          </p:blipFill>
          <p:spPr>
            <a:xfrm>
              <a:off x="4334995" y="3310196"/>
              <a:ext cx="866278" cy="2944070"/>
            </a:xfrm>
            <a:prstGeom prst="rect">
              <a:avLst/>
            </a:prstGeom>
          </p:spPr>
        </p:pic>
      </p:grpSp>
    </p:spTree>
    <p:extLst>
      <p:ext uri="{BB962C8B-B14F-4D97-AF65-F5344CB8AC3E}">
        <p14:creationId xmlns:p14="http://schemas.microsoft.com/office/powerpoint/2010/main" val="424531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59DD3-1CFC-9F52-4666-67FE7CCCC3A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944FD3A-64A1-700D-F08E-9E22D09BE8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30FA9ED-DA4F-8237-657C-8383701DE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C5BD02B-8BB8-5331-DD3C-40D10AE9A1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BCDE9AE7-BE34-FF7A-711F-16F532BD4D5B}"/>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IV.3. Data Analysis Tools</a:t>
            </a:r>
          </a:p>
        </p:txBody>
      </p:sp>
      <p:sp>
        <p:nvSpPr>
          <p:cNvPr id="8" name="TextBox 7">
            <a:extLst>
              <a:ext uri="{FF2B5EF4-FFF2-40B4-BE49-F238E27FC236}">
                <a16:creationId xmlns:a16="http://schemas.microsoft.com/office/drawing/2014/main" id="{3E95A57D-6519-394F-DAB6-61A4C787DCBE}"/>
              </a:ext>
            </a:extLst>
          </p:cNvPr>
          <p:cNvSpPr txBox="1"/>
          <p:nvPr/>
        </p:nvSpPr>
        <p:spPr>
          <a:xfrm>
            <a:off x="4877271" y="1957168"/>
            <a:ext cx="7314728" cy="4388574"/>
          </a:xfrm>
          <a:prstGeom prst="rect">
            <a:avLst/>
          </a:prstGeom>
          <a:noFill/>
        </p:spPr>
        <p:txBody>
          <a:bodyPr wrap="square">
            <a:spAutoFit/>
          </a:bodyPr>
          <a:lstStyle/>
          <a:p>
            <a:pPr marL="800100" lvl="1" indent="-34290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Software systems (e.g., NVIVO) ($$)</a:t>
            </a:r>
          </a:p>
          <a:p>
            <a:pPr marL="800100" lvl="1" indent="-34290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Free or open-source software options.</a:t>
            </a:r>
          </a:p>
          <a:p>
            <a:pPr marL="800100" lvl="1" indent="-34290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Subscription-based software systems.</a:t>
            </a:r>
          </a:p>
          <a:p>
            <a:pPr marL="1257300" lvl="2" indent="-34290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E.g., Dedoose (</a:t>
            </a:r>
            <a:r>
              <a:rPr lang="en-US" sz="2600" dirty="0">
                <a:solidFill>
                  <a:srgbClr val="002060"/>
                </a:solidFill>
                <a:latin typeface="Arial" panose="020B0604020202020204" pitchFamily="34" charset="0"/>
                <a:ea typeface="+mj-ea"/>
                <a:cs typeface="Arial" panose="020B0604020202020204" pitchFamily="34" charset="0"/>
                <a:hlinkClick r:id="rId3"/>
              </a:rPr>
              <a:t>www.dedoose.com</a:t>
            </a:r>
            <a:r>
              <a:rPr lang="en-US" sz="2600" dirty="0">
                <a:solidFill>
                  <a:srgbClr val="002060"/>
                </a:solidFill>
                <a:latin typeface="Arial" panose="020B0604020202020204" pitchFamily="34" charset="0"/>
                <a:ea typeface="+mj-ea"/>
                <a:cs typeface="Arial" panose="020B0604020202020204" pitchFamily="34" charset="0"/>
              </a:rPr>
              <a:t>).</a:t>
            </a:r>
          </a:p>
          <a:p>
            <a:pPr marL="1257300" lvl="2" indent="-34290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Enables individual and team analyses.</a:t>
            </a:r>
          </a:p>
          <a:p>
            <a:pPr marL="1257300" lvl="2" indent="-342900">
              <a:lnSpc>
                <a:spcPct val="150000"/>
              </a:lnSpc>
              <a:spcBef>
                <a:spcPts val="600"/>
              </a:spcBef>
              <a:spcAft>
                <a:spcPts val="600"/>
              </a:spcAft>
              <a:buFont typeface="Arial" panose="020B0604020202020204" pitchFamily="34" charset="0"/>
              <a:buChar char="•"/>
            </a:pPr>
            <a:r>
              <a:rPr lang="en-US" sz="2600" dirty="0">
                <a:solidFill>
                  <a:srgbClr val="002060"/>
                </a:solidFill>
                <a:latin typeface="Arial" panose="020B0604020202020204" pitchFamily="34" charset="0"/>
                <a:ea typeface="+mj-ea"/>
                <a:cs typeface="Arial" panose="020B0604020202020204" pitchFamily="34" charset="0"/>
              </a:rPr>
              <a:t>Subscription: $10.95/month</a:t>
            </a:r>
          </a:p>
        </p:txBody>
      </p:sp>
      <p:grpSp>
        <p:nvGrpSpPr>
          <p:cNvPr id="14" name="Group 13">
            <a:extLst>
              <a:ext uri="{FF2B5EF4-FFF2-40B4-BE49-F238E27FC236}">
                <a16:creationId xmlns:a16="http://schemas.microsoft.com/office/drawing/2014/main" id="{D2A90A46-D3EA-E097-AB2C-7393455E7607}"/>
              </a:ext>
            </a:extLst>
          </p:cNvPr>
          <p:cNvGrpSpPr/>
          <p:nvPr/>
        </p:nvGrpSpPr>
        <p:grpSpPr>
          <a:xfrm>
            <a:off x="295462" y="2205246"/>
            <a:ext cx="4915432" cy="3185871"/>
            <a:chOff x="295462" y="2141238"/>
            <a:chExt cx="4915432" cy="3185871"/>
          </a:xfrm>
        </p:grpSpPr>
        <p:pic>
          <p:nvPicPr>
            <p:cNvPr id="6" name="Picture 5" descr="A screenshot of a computer&#10;&#10;AI-generated content may be incorrect.">
              <a:extLst>
                <a:ext uri="{FF2B5EF4-FFF2-40B4-BE49-F238E27FC236}">
                  <a16:creationId xmlns:a16="http://schemas.microsoft.com/office/drawing/2014/main" id="{20AE286C-FEED-67EE-F17B-9B2A4C83E1BF}"/>
                </a:ext>
              </a:extLst>
            </p:cNvPr>
            <p:cNvPicPr>
              <a:picLocks noChangeAspect="1"/>
            </p:cNvPicPr>
            <p:nvPr/>
          </p:nvPicPr>
          <p:blipFill>
            <a:blip r:embed="rId4"/>
            <a:srcRect b="89766"/>
            <a:stretch/>
          </p:blipFill>
          <p:spPr>
            <a:xfrm>
              <a:off x="295462" y="2141238"/>
              <a:ext cx="4915432" cy="556242"/>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E8F0CD4F-C78E-FD18-D6BE-0B23F857EBD3}"/>
                </a:ext>
              </a:extLst>
            </p:cNvPr>
            <p:cNvPicPr>
              <a:picLocks noChangeAspect="1"/>
            </p:cNvPicPr>
            <p:nvPr/>
          </p:nvPicPr>
          <p:blipFill>
            <a:blip r:embed="rId4"/>
            <a:srcRect t="14175" b="37444"/>
            <a:stretch/>
          </p:blipFill>
          <p:spPr>
            <a:xfrm>
              <a:off x="295462" y="2697480"/>
              <a:ext cx="4915432" cy="2629629"/>
            </a:xfrm>
            <a:prstGeom prst="rect">
              <a:avLst/>
            </a:prstGeom>
          </p:spPr>
        </p:pic>
      </p:grpSp>
      <p:sp>
        <p:nvSpPr>
          <p:cNvPr id="16" name="TextBox 15">
            <a:extLst>
              <a:ext uri="{FF2B5EF4-FFF2-40B4-BE49-F238E27FC236}">
                <a16:creationId xmlns:a16="http://schemas.microsoft.com/office/drawing/2014/main" id="{98EDE76B-B881-E339-DA9A-A1F972F1ED4E}"/>
              </a:ext>
            </a:extLst>
          </p:cNvPr>
          <p:cNvSpPr txBox="1"/>
          <p:nvPr/>
        </p:nvSpPr>
        <p:spPr>
          <a:xfrm>
            <a:off x="295462" y="5559274"/>
            <a:ext cx="4915432" cy="618311"/>
          </a:xfrm>
          <a:prstGeom prst="rect">
            <a:avLst/>
          </a:prstGeom>
          <a:noFill/>
        </p:spPr>
        <p:txBody>
          <a:bodyPr wrap="square">
            <a:spAutoFit/>
          </a:bodyPr>
          <a:lstStyle/>
          <a:p>
            <a:pPr algn="ctr">
              <a:lnSpc>
                <a:spcPct val="150000"/>
              </a:lnSpc>
              <a:spcBef>
                <a:spcPts val="600"/>
              </a:spcBef>
              <a:spcAft>
                <a:spcPts val="600"/>
              </a:spcAft>
            </a:pPr>
            <a:r>
              <a:rPr lang="en-US" sz="2600" dirty="0">
                <a:solidFill>
                  <a:srgbClr val="002060"/>
                </a:solidFill>
                <a:latin typeface="Arial" panose="020B0604020202020204" pitchFamily="34" charset="0"/>
                <a:ea typeface="+mj-ea"/>
                <a:cs typeface="Arial" panose="020B0604020202020204" pitchFamily="34" charset="0"/>
                <a:hlinkClick r:id="rId3"/>
              </a:rPr>
              <a:t>www.dedoose.com</a:t>
            </a:r>
            <a:endParaRPr lang="en-US" sz="2600" dirty="0">
              <a:solidFill>
                <a:srgbClr val="00206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46687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2665B9-F33B-A6B3-E058-0DFD3A5B7FA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04E4EDD-9A88-3B51-3BF8-3F820E373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F13A229-6D06-6EA5-D498-5AACB0C1C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9A93862-5B15-DB89-F99D-68F5FA0EC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269EA23-B1D7-5FCD-FA5D-88371214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790A8FE-2170-C60C-4EC7-6A8B594ACD1E}"/>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dirty="0">
                <a:solidFill>
                  <a:srgbClr val="FFFFFF"/>
                </a:solidFill>
                <a:latin typeface="Times New Roman" panose="02020603050405020304" pitchFamily="18" charset="0"/>
                <a:cs typeface="Times New Roman" panose="02020603050405020304" pitchFamily="18" charset="0"/>
              </a:rPr>
              <a:t>Content Overview</a:t>
            </a:r>
            <a:endParaRPr lang="en-US" sz="5400" kern="1200" dirty="0">
              <a:solidFill>
                <a:srgbClr val="FFFFFF"/>
              </a:solidFill>
              <a:latin typeface="Times New Roman" panose="02020603050405020304" pitchFamily="18" charset="0"/>
              <a:cs typeface="Times New Roman" panose="02020603050405020304" pitchFamily="18" charset="0"/>
            </a:endParaRPr>
          </a:p>
        </p:txBody>
      </p:sp>
      <p:pic>
        <p:nvPicPr>
          <p:cNvPr id="6" name="Picture 2" descr="Practical Approaches to Applied Research and Program Evaluation for Helping Professionals">
            <a:hlinkClick r:id="rId3"/>
            <a:extLst>
              <a:ext uri="{FF2B5EF4-FFF2-40B4-BE49-F238E27FC236}">
                <a16:creationId xmlns:a16="http://schemas.microsoft.com/office/drawing/2014/main" id="{E5696D3A-BC6A-9C89-9A9E-AA4F60D0B9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63" y="1999698"/>
            <a:ext cx="3024144" cy="43178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760D2B4-EC06-509E-62D2-2A2E64E83880}"/>
              </a:ext>
            </a:extLst>
          </p:cNvPr>
          <p:cNvSpPr txBox="1"/>
          <p:nvPr/>
        </p:nvSpPr>
        <p:spPr>
          <a:xfrm>
            <a:off x="3648988" y="1804814"/>
            <a:ext cx="8213631" cy="4773294"/>
          </a:xfrm>
          <a:prstGeom prst="rect">
            <a:avLst/>
          </a:prstGeom>
          <a:noFill/>
        </p:spPr>
        <p:txBody>
          <a:bodyPr wrap="square">
            <a:spAutoFit/>
          </a:bodyPr>
          <a:lstStyle/>
          <a:p>
            <a:pPr marL="571500" indent="-57150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Overview of Qualitative Research</a:t>
            </a:r>
          </a:p>
          <a:p>
            <a:pPr marL="514350" indent="-51435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Classic Types of Qualitative Research Designs</a:t>
            </a:r>
          </a:p>
          <a:p>
            <a:pPr marL="514350" indent="-51435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Qualitative Evaluation Process</a:t>
            </a:r>
          </a:p>
          <a:p>
            <a:pPr marL="514350" indent="-514350">
              <a:lnSpc>
                <a:spcPct val="150000"/>
              </a:lnSpc>
              <a:spcBef>
                <a:spcPts val="600"/>
              </a:spcBef>
              <a:spcAft>
                <a:spcPts val="1200"/>
              </a:spcAft>
              <a:buFont typeface="+mj-lt"/>
              <a:buAutoNum type="romanUcPeriod"/>
            </a:pPr>
            <a:r>
              <a:rPr lang="en-US" sz="2600" b="1" dirty="0">
                <a:solidFill>
                  <a:srgbClr val="002060"/>
                </a:solidFill>
                <a:latin typeface="Arial" panose="020B0604020202020204" pitchFamily="34" charset="0"/>
                <a:ea typeface="+mj-ea"/>
                <a:cs typeface="Arial" panose="020B0604020202020204" pitchFamily="34" charset="0"/>
              </a:rPr>
              <a:t>Qualitative Data Analysis</a:t>
            </a:r>
          </a:p>
          <a:p>
            <a:pPr marL="514350" indent="-51435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Reporting Findings</a:t>
            </a:r>
          </a:p>
          <a:p>
            <a:pPr marL="514350" indent="-514350">
              <a:lnSpc>
                <a:spcPct val="150000"/>
              </a:lnSpc>
              <a:spcBef>
                <a:spcPts val="600"/>
              </a:spcBef>
              <a:spcAft>
                <a:spcPts val="1200"/>
              </a:spcAft>
              <a:buFont typeface="+mj-lt"/>
              <a:buAutoNum type="romanUcPeriod"/>
            </a:pPr>
            <a:r>
              <a:rPr lang="en-US" sz="2600" dirty="0">
                <a:solidFill>
                  <a:srgbClr val="002060"/>
                </a:solidFill>
                <a:latin typeface="Arial" panose="020B0604020202020204" pitchFamily="34" charset="0"/>
                <a:ea typeface="+mj-ea"/>
                <a:cs typeface="Arial" panose="020B0604020202020204" pitchFamily="34" charset="0"/>
              </a:rPr>
              <a:t>Guidelines</a:t>
            </a:r>
          </a:p>
        </p:txBody>
      </p:sp>
      <p:sp>
        <p:nvSpPr>
          <p:cNvPr id="4" name="TextBox 3">
            <a:extLst>
              <a:ext uri="{FF2B5EF4-FFF2-40B4-BE49-F238E27FC236}">
                <a16:creationId xmlns:a16="http://schemas.microsoft.com/office/drawing/2014/main" id="{50A48018-CE18-CAFA-FA56-39B58F3AD44F}"/>
              </a:ext>
            </a:extLst>
          </p:cNvPr>
          <p:cNvSpPr txBox="1"/>
          <p:nvPr/>
        </p:nvSpPr>
        <p:spPr>
          <a:xfrm>
            <a:off x="215747" y="6365927"/>
            <a:ext cx="3103860" cy="246221"/>
          </a:xfrm>
          <a:prstGeom prst="rect">
            <a:avLst/>
          </a:prstGeom>
          <a:noFill/>
        </p:spPr>
        <p:txBody>
          <a:bodyPr wrap="square">
            <a:spAutoFit/>
          </a:bodyPr>
          <a:lstStyle/>
          <a:p>
            <a:r>
              <a:rPr lang="en-US" sz="500" dirty="0">
                <a:solidFill>
                  <a:srgbClr val="002060"/>
                </a:solidFill>
                <a:hlinkClick r:id="rId3"/>
              </a:rPr>
              <a:t>https://</a:t>
            </a:r>
            <a:r>
              <a:rPr lang="en-US" sz="500" dirty="0" err="1">
                <a:solidFill>
                  <a:srgbClr val="002060"/>
                </a:solidFill>
                <a:hlinkClick r:id="rId3"/>
              </a:rPr>
              <a:t>www.taylorfrancis.com</a:t>
            </a:r>
            <a:r>
              <a:rPr lang="en-US" sz="500" dirty="0">
                <a:solidFill>
                  <a:srgbClr val="002060"/>
                </a:solidFill>
                <a:hlinkClick r:id="rId3"/>
              </a:rPr>
              <a:t>/books/mono/10.4324/9781315108933/practical-approaches-applied-research-program-evaluation-helping-professionals-casey-barrio-minton-stephen-lenz</a:t>
            </a:r>
            <a:endParaRPr lang="en-US" sz="500" dirty="0">
              <a:solidFill>
                <a:srgbClr val="002060"/>
              </a:solidFill>
            </a:endParaRPr>
          </a:p>
        </p:txBody>
      </p:sp>
      <p:grpSp>
        <p:nvGrpSpPr>
          <p:cNvPr id="5" name="Group 4">
            <a:extLst>
              <a:ext uri="{FF2B5EF4-FFF2-40B4-BE49-F238E27FC236}">
                <a16:creationId xmlns:a16="http://schemas.microsoft.com/office/drawing/2014/main" id="{21926D90-B2BF-3906-4A02-C5184EA1E8CC}"/>
              </a:ext>
            </a:extLst>
          </p:cNvPr>
          <p:cNvGrpSpPr/>
          <p:nvPr/>
        </p:nvGrpSpPr>
        <p:grpSpPr>
          <a:xfrm>
            <a:off x="9778471" y="5432612"/>
            <a:ext cx="2110366" cy="1132123"/>
            <a:chOff x="10199689" y="5755904"/>
            <a:chExt cx="1755648" cy="941832"/>
          </a:xfrm>
        </p:grpSpPr>
        <p:sp>
          <p:nvSpPr>
            <p:cNvPr id="8" name="Rectangle 7">
              <a:extLst>
                <a:ext uri="{FF2B5EF4-FFF2-40B4-BE49-F238E27FC236}">
                  <a16:creationId xmlns:a16="http://schemas.microsoft.com/office/drawing/2014/main" id="{856239C0-DB3B-A3A3-B3D6-9B199FF9DC21}"/>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lose-up of logos&#10;&#10;AI-generated content may be incorrect.">
              <a:extLst>
                <a:ext uri="{FF2B5EF4-FFF2-40B4-BE49-F238E27FC236}">
                  <a16:creationId xmlns:a16="http://schemas.microsoft.com/office/drawing/2014/main" id="{D7298631-5443-278D-C61B-1A080D9A09FC}"/>
                </a:ext>
              </a:extLst>
            </p:cNvPr>
            <p:cNvPicPr>
              <a:picLocks noChangeAspect="1"/>
            </p:cNvPicPr>
            <p:nvPr/>
          </p:nvPicPr>
          <p:blipFill>
            <a:blip r:embed="rId5"/>
            <a:srcRect r="45218"/>
            <a:stretch/>
          </p:blipFill>
          <p:spPr>
            <a:xfrm>
              <a:off x="10239243" y="5798434"/>
              <a:ext cx="772473" cy="847119"/>
            </a:xfrm>
            <a:prstGeom prst="rect">
              <a:avLst/>
            </a:prstGeom>
          </p:spPr>
        </p:pic>
        <p:pic>
          <p:nvPicPr>
            <p:cNvPr id="11" name="Picture 10" descr="A close-up of logos&#10;&#10;AI-generated content may be incorrect.">
              <a:extLst>
                <a:ext uri="{FF2B5EF4-FFF2-40B4-BE49-F238E27FC236}">
                  <a16:creationId xmlns:a16="http://schemas.microsoft.com/office/drawing/2014/main" id="{92B66576-3161-7959-DA64-489DBB28ABFF}"/>
                </a:ext>
              </a:extLst>
            </p:cNvPr>
            <p:cNvPicPr>
              <a:picLocks noChangeAspect="1"/>
            </p:cNvPicPr>
            <p:nvPr/>
          </p:nvPicPr>
          <p:blipFill>
            <a:blip r:embed="rId5"/>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1194560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B2ED47-BAE5-D6A2-A7DE-AF946920467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6773E92-306A-E58D-B0AD-ABEEB48CE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0DD810C-8676-54BC-BC8A-23D773BFA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111E15-264C-17DF-C2A7-4DA905CB3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A2B0BC7-CDC1-D318-B9E3-E5155BAB6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C095BDA-33A6-1F71-397C-66C8823857CD}"/>
              </a:ext>
            </a:extLst>
          </p:cNvPr>
          <p:cNvSpPr txBox="1"/>
          <p:nvPr/>
        </p:nvSpPr>
        <p:spPr>
          <a:xfrm>
            <a:off x="0" y="1575421"/>
            <a:ext cx="12191998" cy="780214"/>
          </a:xfrm>
          <a:prstGeom prst="rect">
            <a:avLst/>
          </a:prstGeom>
          <a:noFill/>
        </p:spPr>
        <p:txBody>
          <a:bodyPr wrap="square">
            <a:spAutoFit/>
          </a:bodyPr>
          <a:lstStyle/>
          <a:p>
            <a:pPr algn="ctr">
              <a:lnSpc>
                <a:spcPct val="150000"/>
              </a:lnSpc>
              <a:spcBef>
                <a:spcPts val="600"/>
              </a:spcBef>
              <a:spcAft>
                <a:spcPts val="600"/>
              </a:spcAft>
            </a:pPr>
            <a:r>
              <a:rPr lang="en-US" sz="3400" b="1" dirty="0">
                <a:solidFill>
                  <a:srgbClr val="002060"/>
                </a:solidFill>
                <a:latin typeface="Arial" panose="020B0604020202020204" pitchFamily="34" charset="0"/>
                <a:ea typeface="+mj-ea"/>
                <a:cs typeface="Arial" panose="020B0604020202020204" pitchFamily="34" charset="0"/>
              </a:rPr>
              <a:t>Excel or Google Sheets Documents</a:t>
            </a:r>
          </a:p>
        </p:txBody>
      </p:sp>
      <p:sp>
        <p:nvSpPr>
          <p:cNvPr id="9" name="TextBox 8">
            <a:extLst>
              <a:ext uri="{FF2B5EF4-FFF2-40B4-BE49-F238E27FC236}">
                <a16:creationId xmlns:a16="http://schemas.microsoft.com/office/drawing/2014/main" id="{8C54ACA0-BA22-6F51-ACCE-1487D03DA114}"/>
              </a:ext>
            </a:extLst>
          </p:cNvPr>
          <p:cNvSpPr txBox="1"/>
          <p:nvPr/>
        </p:nvSpPr>
        <p:spPr>
          <a:xfrm>
            <a:off x="4189035" y="2423317"/>
            <a:ext cx="8002963" cy="3988336"/>
          </a:xfrm>
          <a:prstGeom prst="rect">
            <a:avLst/>
          </a:prstGeom>
          <a:noFill/>
        </p:spPr>
        <p:txBody>
          <a:bodyPr wrap="square">
            <a:spAutoFit/>
          </a:bodyPr>
          <a:lstStyle/>
          <a:p>
            <a:pPr marL="514350" indent="-514350">
              <a:lnSpc>
                <a:spcPct val="200000"/>
              </a:lnSpc>
              <a:spcBef>
                <a:spcPts val="600"/>
              </a:spcBef>
              <a:spcAft>
                <a:spcPts val="600"/>
              </a:spcAft>
              <a:buFont typeface="Arial" panose="020B0604020202020204" pitchFamily="34" charset="0"/>
              <a:buChar char="•"/>
            </a:pPr>
            <a:r>
              <a:rPr lang="en-US" sz="2200" dirty="0">
                <a:solidFill>
                  <a:srgbClr val="002060"/>
                </a:solidFill>
                <a:latin typeface="Arial" panose="020B0604020202020204" pitchFamily="34" charset="0"/>
                <a:ea typeface="+mj-ea"/>
                <a:cs typeface="Arial" panose="020B0604020202020204" pitchFamily="34" charset="0"/>
              </a:rPr>
              <a:t>Often used to manage coding process.</a:t>
            </a:r>
          </a:p>
          <a:p>
            <a:pPr marL="514350" indent="-514350">
              <a:lnSpc>
                <a:spcPct val="200000"/>
              </a:lnSpc>
              <a:spcBef>
                <a:spcPts val="600"/>
              </a:spcBef>
              <a:spcAft>
                <a:spcPts val="600"/>
              </a:spcAft>
              <a:buFont typeface="Arial" panose="020B0604020202020204" pitchFamily="34" charset="0"/>
              <a:buChar char="•"/>
            </a:pPr>
            <a:r>
              <a:rPr lang="en-US" sz="2200" dirty="0">
                <a:solidFill>
                  <a:srgbClr val="002060"/>
                </a:solidFill>
                <a:latin typeface="Arial" panose="020B0604020202020204" pitchFamily="34" charset="0"/>
                <a:ea typeface="+mj-ea"/>
                <a:cs typeface="Arial" panose="020B0604020202020204" pitchFamily="34" charset="0"/>
              </a:rPr>
              <a:t>Naming codes.</a:t>
            </a:r>
          </a:p>
          <a:p>
            <a:pPr marL="514350" indent="-514350">
              <a:lnSpc>
                <a:spcPct val="200000"/>
              </a:lnSpc>
              <a:spcBef>
                <a:spcPts val="600"/>
              </a:spcBef>
              <a:spcAft>
                <a:spcPts val="600"/>
              </a:spcAft>
              <a:buFont typeface="Arial" panose="020B0604020202020204" pitchFamily="34" charset="0"/>
              <a:buChar char="•"/>
            </a:pPr>
            <a:r>
              <a:rPr lang="en-US" sz="2200" dirty="0">
                <a:solidFill>
                  <a:srgbClr val="002060"/>
                </a:solidFill>
                <a:latin typeface="Arial" panose="020B0604020202020204" pitchFamily="34" charset="0"/>
                <a:ea typeface="+mj-ea"/>
                <a:cs typeface="Arial" panose="020B0604020202020204" pitchFamily="34" charset="0"/>
              </a:rPr>
              <a:t>Color-coding themes, categories, supporting data, quotes. </a:t>
            </a:r>
          </a:p>
          <a:p>
            <a:pPr marL="514350" indent="-514350">
              <a:lnSpc>
                <a:spcPct val="200000"/>
              </a:lnSpc>
              <a:spcBef>
                <a:spcPts val="600"/>
              </a:spcBef>
              <a:spcAft>
                <a:spcPts val="600"/>
              </a:spcAft>
              <a:buFont typeface="Arial" panose="020B0604020202020204" pitchFamily="34" charset="0"/>
              <a:buChar char="•"/>
            </a:pPr>
            <a:r>
              <a:rPr lang="en-US" sz="2200" dirty="0">
                <a:solidFill>
                  <a:srgbClr val="002060"/>
                </a:solidFill>
                <a:latin typeface="Arial" panose="020B0604020202020204" pitchFamily="34" charset="0"/>
                <a:ea typeface="+mj-ea"/>
                <a:cs typeface="Arial" panose="020B0604020202020204" pitchFamily="34" charset="0"/>
              </a:rPr>
              <a:t>Organizing themes and categories.</a:t>
            </a:r>
          </a:p>
          <a:p>
            <a:pPr marL="514350" indent="-514350">
              <a:lnSpc>
                <a:spcPct val="200000"/>
              </a:lnSpc>
              <a:spcBef>
                <a:spcPts val="600"/>
              </a:spcBef>
              <a:spcAft>
                <a:spcPts val="600"/>
              </a:spcAft>
              <a:buFont typeface="Arial" panose="020B0604020202020204" pitchFamily="34" charset="0"/>
              <a:buChar char="•"/>
            </a:pPr>
            <a:r>
              <a:rPr lang="en-US" sz="2200" dirty="0">
                <a:solidFill>
                  <a:srgbClr val="002060"/>
                </a:solidFill>
                <a:latin typeface="Arial" panose="020B0604020202020204" pitchFamily="34" charset="0"/>
                <a:ea typeface="+mj-ea"/>
                <a:cs typeface="Arial" panose="020B0604020202020204" pitchFamily="34" charset="0"/>
              </a:rPr>
              <a:t>Quantifying endorsement frequency rates.</a:t>
            </a:r>
          </a:p>
        </p:txBody>
      </p:sp>
      <p:sp>
        <p:nvSpPr>
          <p:cNvPr id="8" name="Title 1">
            <a:extLst>
              <a:ext uri="{FF2B5EF4-FFF2-40B4-BE49-F238E27FC236}">
                <a16:creationId xmlns:a16="http://schemas.microsoft.com/office/drawing/2014/main" id="{5F28F39A-D6BC-A486-BBEA-FA15960542F4}"/>
              </a:ext>
            </a:extLst>
          </p:cNvPr>
          <p:cNvSpPr txBox="1">
            <a:spLocks/>
          </p:cNvSpPr>
          <p:nvPr/>
        </p:nvSpPr>
        <p:spPr>
          <a:xfrm>
            <a:off x="0" y="349112"/>
            <a:ext cx="12191998" cy="8777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a:solidFill>
                  <a:srgbClr val="FFFFFF"/>
                </a:solidFill>
                <a:latin typeface="Times New Roman" panose="02020603050405020304" pitchFamily="18" charset="0"/>
                <a:cs typeface="Times New Roman" panose="02020603050405020304" pitchFamily="18" charset="0"/>
              </a:rPr>
              <a:t>IV.3. Data Analysis Tools</a:t>
            </a:r>
            <a:endParaRPr lang="en-US" sz="5400" dirty="0">
              <a:solidFill>
                <a:srgbClr val="FFFFFF"/>
              </a:solidFill>
              <a:latin typeface="Times New Roman" panose="02020603050405020304" pitchFamily="18" charset="0"/>
              <a:cs typeface="Times New Roman" panose="02020603050405020304" pitchFamily="18" charset="0"/>
            </a:endParaRPr>
          </a:p>
        </p:txBody>
      </p:sp>
      <p:pic>
        <p:nvPicPr>
          <p:cNvPr id="11" name="Picture 10" descr="A screenshot of a computer&#10;&#10;AI-generated content may be incorrect.">
            <a:extLst>
              <a:ext uri="{FF2B5EF4-FFF2-40B4-BE49-F238E27FC236}">
                <a16:creationId xmlns:a16="http://schemas.microsoft.com/office/drawing/2014/main" id="{9BFC2A6C-E3E9-62B2-CFD7-51DE77493222}"/>
              </a:ext>
            </a:extLst>
          </p:cNvPr>
          <p:cNvPicPr>
            <a:picLocks noChangeAspect="1"/>
          </p:cNvPicPr>
          <p:nvPr/>
        </p:nvPicPr>
        <p:blipFill>
          <a:blip r:embed="rId3"/>
          <a:stretch>
            <a:fillRect/>
          </a:stretch>
        </p:blipFill>
        <p:spPr>
          <a:xfrm>
            <a:off x="324959" y="2513656"/>
            <a:ext cx="3539117" cy="4019540"/>
          </a:xfrm>
          <a:prstGeom prst="rect">
            <a:avLst/>
          </a:prstGeom>
          <a:ln w="28575">
            <a:solidFill>
              <a:srgbClr val="002060"/>
            </a:solidFill>
          </a:ln>
        </p:spPr>
      </p:pic>
    </p:spTree>
    <p:extLst>
      <p:ext uri="{BB962C8B-B14F-4D97-AF65-F5344CB8AC3E}">
        <p14:creationId xmlns:p14="http://schemas.microsoft.com/office/powerpoint/2010/main" val="2892921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59943-7149-CF73-2BA3-F69744681FA2}"/>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E7419BB-6FFD-99D8-AA0E-A06DCF80A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AAB058F-9CEC-2A87-BEB7-8EEFA8A3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32B3F5B-AF5A-A94F-4186-AE41C99095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1E23B1B-5175-61F8-5E7F-5BBBCAD57D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C62FB5D-48F8-D463-03E9-DA682DFE4D6C}"/>
              </a:ext>
            </a:extLst>
          </p:cNvPr>
          <p:cNvSpPr>
            <a:spLocks noGrp="1"/>
          </p:cNvSpPr>
          <p:nvPr>
            <p:ph type="title"/>
          </p:nvPr>
        </p:nvSpPr>
        <p:spPr>
          <a:xfrm>
            <a:off x="0" y="349112"/>
            <a:ext cx="12191998" cy="877729"/>
          </a:xfrm>
        </p:spPr>
        <p:txBody>
          <a:bodyPr vert="horz" lIns="91440" tIns="45720" rIns="91440" bIns="45720" rtlCol="0" anchor="ctr">
            <a:noAutofit/>
          </a:bodyPr>
          <a:lstStyle/>
          <a:p>
            <a:pPr algn="ctr"/>
            <a:r>
              <a:rPr lang="en-US" sz="8000" kern="1200" dirty="0">
                <a:solidFill>
                  <a:srgbClr val="FFFFFF"/>
                </a:solidFill>
                <a:latin typeface="Times New Roman" panose="02020603050405020304" pitchFamily="18" charset="0"/>
                <a:cs typeface="Times New Roman" panose="02020603050405020304" pitchFamily="18" charset="0"/>
              </a:rPr>
              <a:t>WE DID IT! </a:t>
            </a:r>
            <a:r>
              <a:rPr lang="en-US" sz="8000" kern="1200" dirty="0">
                <a:solidFill>
                  <a:srgbClr val="FFFFFF"/>
                </a:solidFill>
                <a:latin typeface="Times New Roman" panose="02020603050405020304" pitchFamily="18" charset="0"/>
                <a:cs typeface="Times New Roman" panose="02020603050405020304" pitchFamily="18" charset="0"/>
                <a:sym typeface="Wingdings" pitchFamily="2" charset="2"/>
              </a:rPr>
              <a:t> </a:t>
            </a:r>
            <a:endParaRPr lang="en-US" sz="8000" kern="1200" dirty="0">
              <a:solidFill>
                <a:srgbClr val="FFFFFF"/>
              </a:solidFill>
              <a:latin typeface="Times New Roman" panose="02020603050405020304" pitchFamily="18" charset="0"/>
              <a:cs typeface="Times New Roman" panose="02020603050405020304" pitchFamily="18" charset="0"/>
            </a:endParaRPr>
          </a:p>
        </p:txBody>
      </p:sp>
      <p:pic>
        <p:nvPicPr>
          <p:cNvPr id="3" name="Picture 2" descr="A person jumping in the air at the beach&#10;&#10;Description automatically generated">
            <a:extLst>
              <a:ext uri="{FF2B5EF4-FFF2-40B4-BE49-F238E27FC236}">
                <a16:creationId xmlns:a16="http://schemas.microsoft.com/office/drawing/2014/main" id="{FFCD3730-A5CB-E5AD-4A58-E7F018FFC643}"/>
              </a:ext>
            </a:extLst>
          </p:cNvPr>
          <p:cNvPicPr>
            <a:picLocks noChangeAspect="1"/>
          </p:cNvPicPr>
          <p:nvPr/>
        </p:nvPicPr>
        <p:blipFill rotWithShape="1">
          <a:blip r:embed="rId2"/>
          <a:srcRect t="11228" b="22807"/>
          <a:stretch/>
        </p:blipFill>
        <p:spPr>
          <a:xfrm>
            <a:off x="3365658" y="1809978"/>
            <a:ext cx="5460683" cy="4523874"/>
          </a:xfrm>
          <a:prstGeom prst="rect">
            <a:avLst/>
          </a:prstGeom>
        </p:spPr>
      </p:pic>
      <p:grpSp>
        <p:nvGrpSpPr>
          <p:cNvPr id="12" name="Group 11">
            <a:extLst>
              <a:ext uri="{FF2B5EF4-FFF2-40B4-BE49-F238E27FC236}">
                <a16:creationId xmlns:a16="http://schemas.microsoft.com/office/drawing/2014/main" id="{F6C21792-B67B-062B-6105-20826C7153F9}"/>
              </a:ext>
            </a:extLst>
          </p:cNvPr>
          <p:cNvGrpSpPr/>
          <p:nvPr/>
        </p:nvGrpSpPr>
        <p:grpSpPr>
          <a:xfrm>
            <a:off x="10245667" y="5719870"/>
            <a:ext cx="1755648" cy="941832"/>
            <a:chOff x="10199689" y="5755904"/>
            <a:chExt cx="1755648" cy="941832"/>
          </a:xfrm>
        </p:grpSpPr>
        <p:sp>
          <p:nvSpPr>
            <p:cNvPr id="13" name="Rectangle 12">
              <a:extLst>
                <a:ext uri="{FF2B5EF4-FFF2-40B4-BE49-F238E27FC236}">
                  <a16:creationId xmlns:a16="http://schemas.microsoft.com/office/drawing/2014/main" id="{177F53CF-EBD4-0B94-442B-7C1C189FA961}"/>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lose-up of logos&#10;&#10;AI-generated content may be incorrect.">
              <a:extLst>
                <a:ext uri="{FF2B5EF4-FFF2-40B4-BE49-F238E27FC236}">
                  <a16:creationId xmlns:a16="http://schemas.microsoft.com/office/drawing/2014/main" id="{60354B3F-1A27-3247-42FA-6109AEC003FF}"/>
                </a:ext>
              </a:extLst>
            </p:cNvPr>
            <p:cNvPicPr>
              <a:picLocks noChangeAspect="1"/>
            </p:cNvPicPr>
            <p:nvPr/>
          </p:nvPicPr>
          <p:blipFill>
            <a:blip r:embed="rId3"/>
            <a:srcRect r="45218"/>
            <a:stretch/>
          </p:blipFill>
          <p:spPr>
            <a:xfrm>
              <a:off x="10239243" y="5798434"/>
              <a:ext cx="772473" cy="847119"/>
            </a:xfrm>
            <a:prstGeom prst="rect">
              <a:avLst/>
            </a:prstGeom>
          </p:spPr>
        </p:pic>
        <p:pic>
          <p:nvPicPr>
            <p:cNvPr id="15" name="Picture 14" descr="A close-up of logos&#10;&#10;AI-generated content may be incorrect.">
              <a:extLst>
                <a:ext uri="{FF2B5EF4-FFF2-40B4-BE49-F238E27FC236}">
                  <a16:creationId xmlns:a16="http://schemas.microsoft.com/office/drawing/2014/main" id="{77658DA7-6E9D-4ADB-8BF6-A2BDECE2A07F}"/>
                </a:ext>
              </a:extLst>
            </p:cNvPr>
            <p:cNvPicPr>
              <a:picLocks noChangeAspect="1"/>
            </p:cNvPicPr>
            <p:nvPr/>
          </p:nvPicPr>
          <p:blipFill>
            <a:blip r:embed="rId3"/>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2895073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89B5E-BA5D-9FB6-B1DD-418079416DA5}"/>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6C2EF6A-5283-9DD6-0867-771FDB177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D0751CF-0CCF-626F-D975-3737232C5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192CC7E-1CF7-31A1-7F14-BB233C5BD8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52F5583-4D8D-FF91-15E5-8F5D5DC41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A565E522-660D-A1DE-D9E1-AA4DB94B55DD}"/>
              </a:ext>
            </a:extLst>
          </p:cNvPr>
          <p:cNvSpPr>
            <a:spLocks noGrp="1"/>
          </p:cNvSpPr>
          <p:nvPr>
            <p:ph type="title"/>
          </p:nvPr>
        </p:nvSpPr>
        <p:spPr>
          <a:xfrm>
            <a:off x="0" y="255737"/>
            <a:ext cx="12191998" cy="1029053"/>
          </a:xfrm>
        </p:spPr>
        <p:txBody>
          <a:bodyPr vert="horz" lIns="91440" tIns="45720" rIns="91440" bIns="45720" rtlCol="0" anchor="ctr">
            <a:normAutofit fontScale="90000"/>
          </a:bodyPr>
          <a:lstStyle/>
          <a:p>
            <a:pPr algn="ctr">
              <a:lnSpc>
                <a:spcPct val="130000"/>
              </a:lnSpc>
            </a:pPr>
            <a:r>
              <a:rPr lang="en-US" sz="4500" kern="1200" dirty="0">
                <a:solidFill>
                  <a:srgbClr val="FFFFFF"/>
                </a:solidFill>
                <a:latin typeface="Times New Roman" panose="02020603050405020304" pitchFamily="18" charset="0"/>
                <a:cs typeface="Times New Roman" panose="02020603050405020304" pitchFamily="18" charset="0"/>
              </a:rPr>
              <a:t>BRIDG Micro-Course </a:t>
            </a:r>
            <a:br>
              <a:rPr lang="en-US" sz="4500" kern="1200" dirty="0">
                <a:solidFill>
                  <a:srgbClr val="FFFFFF"/>
                </a:solidFill>
                <a:latin typeface="Times New Roman" panose="02020603050405020304" pitchFamily="18" charset="0"/>
                <a:cs typeface="Times New Roman" panose="02020603050405020304" pitchFamily="18" charset="0"/>
              </a:rPr>
            </a:br>
            <a:r>
              <a:rPr lang="en-US" sz="4500" kern="1200" dirty="0">
                <a:solidFill>
                  <a:srgbClr val="FFFFFF"/>
                </a:solidFill>
                <a:latin typeface="Times New Roman" panose="02020603050405020304" pitchFamily="18" charset="0"/>
                <a:cs typeface="Times New Roman" panose="02020603050405020304" pitchFamily="18" charset="0"/>
              </a:rPr>
              <a:t>Qualitative Research and Analysis </a:t>
            </a:r>
          </a:p>
        </p:txBody>
      </p:sp>
      <p:sp>
        <p:nvSpPr>
          <p:cNvPr id="10" name="TextBox 9">
            <a:extLst>
              <a:ext uri="{FF2B5EF4-FFF2-40B4-BE49-F238E27FC236}">
                <a16:creationId xmlns:a16="http://schemas.microsoft.com/office/drawing/2014/main" id="{8BAC48A9-FE4C-99AA-9D32-D13721322131}"/>
              </a:ext>
            </a:extLst>
          </p:cNvPr>
          <p:cNvSpPr txBox="1"/>
          <p:nvPr/>
        </p:nvSpPr>
        <p:spPr>
          <a:xfrm>
            <a:off x="124770" y="3846624"/>
            <a:ext cx="12192000" cy="873509"/>
          </a:xfrm>
          <a:prstGeom prst="rect">
            <a:avLst/>
          </a:prstGeom>
          <a:noFill/>
        </p:spPr>
        <p:txBody>
          <a:bodyPr wrap="square">
            <a:spAutoFit/>
          </a:bodyPr>
          <a:lstStyle/>
          <a:p>
            <a:pPr marL="0" marR="0" algn="ctr" hangingPunct="0">
              <a:lnSpc>
                <a:spcPct val="150000"/>
              </a:lnSpc>
              <a:spcBef>
                <a:spcPts val="0"/>
              </a:spcBef>
              <a:spcAft>
                <a:spcPts val="0"/>
              </a:spcAft>
            </a:pPr>
            <a:r>
              <a:rPr lang="it-IT"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National University of Natural Medicine (NUNM) University of Washington (UW)</a:t>
            </a:r>
          </a:p>
          <a:p>
            <a:pPr algn="ctr" hangingPunct="0">
              <a:lnSpc>
                <a:spcPct val="150000"/>
              </a:lnSpc>
            </a:pPr>
            <a:r>
              <a:rPr lang="it-IT" sz="1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NourishED Research Foundation (Boulder, CO, USA | Wilmington, DE, USA)</a:t>
            </a:r>
          </a:p>
        </p:txBody>
      </p:sp>
      <p:pic>
        <p:nvPicPr>
          <p:cNvPr id="11" name="Picture 10" descr="A logo with a tree in the middle&#10;&#10;Description automatically generated">
            <a:extLst>
              <a:ext uri="{FF2B5EF4-FFF2-40B4-BE49-F238E27FC236}">
                <a16:creationId xmlns:a16="http://schemas.microsoft.com/office/drawing/2014/main" id="{A0AD1902-3A70-FDBF-8BC2-470B868CB6CA}"/>
              </a:ext>
            </a:extLst>
          </p:cNvPr>
          <p:cNvPicPr>
            <a:picLocks noChangeAspect="1"/>
          </p:cNvPicPr>
          <p:nvPr/>
        </p:nvPicPr>
        <p:blipFill>
          <a:blip r:embed="rId2"/>
          <a:stretch>
            <a:fillRect/>
          </a:stretch>
        </p:blipFill>
        <p:spPr>
          <a:xfrm>
            <a:off x="4267155" y="5652689"/>
            <a:ext cx="2990195" cy="903872"/>
          </a:xfrm>
          <a:prstGeom prst="rect">
            <a:avLst/>
          </a:prstGeom>
          <a:ln>
            <a:solidFill>
              <a:srgbClr val="002060"/>
            </a:solidFill>
          </a:ln>
        </p:spPr>
      </p:pic>
      <p:sp>
        <p:nvSpPr>
          <p:cNvPr id="12" name="TextBox 11">
            <a:extLst>
              <a:ext uri="{FF2B5EF4-FFF2-40B4-BE49-F238E27FC236}">
                <a16:creationId xmlns:a16="http://schemas.microsoft.com/office/drawing/2014/main" id="{5240592B-A537-5A45-A2BC-37FB16C019CD}"/>
              </a:ext>
            </a:extLst>
          </p:cNvPr>
          <p:cNvSpPr txBox="1"/>
          <p:nvPr/>
        </p:nvSpPr>
        <p:spPr>
          <a:xfrm>
            <a:off x="0" y="1827696"/>
            <a:ext cx="12192000" cy="1841851"/>
          </a:xfrm>
          <a:prstGeom prst="rect">
            <a:avLst/>
          </a:prstGeom>
          <a:noFill/>
        </p:spPr>
        <p:txBody>
          <a:bodyPr wrap="square">
            <a:spAutoFit/>
          </a:bodyPr>
          <a:lstStyle/>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Brenna Bray, PhD</a:t>
            </a:r>
          </a:p>
          <a:p>
            <a:pPr algn="ctr">
              <a:lnSpc>
                <a:spcPct val="15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BRIDG T90/R90 Fellowship Postdoctoral Training Program</a:t>
            </a:r>
          </a:p>
          <a:p>
            <a:pPr marL="0" marR="0" algn="ctr" hangingPunct="0">
              <a:lnSpc>
                <a:spcPct val="150000"/>
              </a:lnSpc>
              <a:spcBef>
                <a:spcPts val="0"/>
              </a:spcBef>
              <a:spcAft>
                <a:spcPts val="0"/>
              </a:spcAft>
            </a:pPr>
            <a:r>
              <a:rPr lang="it-IT"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NCCIH, Grant AT008924</a:t>
            </a:r>
          </a:p>
        </p:txBody>
      </p:sp>
      <p:pic>
        <p:nvPicPr>
          <p:cNvPr id="13" name="Picture 12" descr="A logo for a university&#10;&#10;Description automatically generated">
            <a:extLst>
              <a:ext uri="{FF2B5EF4-FFF2-40B4-BE49-F238E27FC236}">
                <a16:creationId xmlns:a16="http://schemas.microsoft.com/office/drawing/2014/main" id="{689485CE-D070-4E25-23D3-6DAEB542FA64}"/>
              </a:ext>
            </a:extLst>
          </p:cNvPr>
          <p:cNvPicPr>
            <a:picLocks noChangeAspect="1"/>
          </p:cNvPicPr>
          <p:nvPr/>
        </p:nvPicPr>
        <p:blipFill>
          <a:blip r:embed="rId3"/>
          <a:stretch>
            <a:fillRect/>
          </a:stretch>
        </p:blipFill>
        <p:spPr>
          <a:xfrm>
            <a:off x="7861050" y="5376492"/>
            <a:ext cx="2173828" cy="1225771"/>
          </a:xfrm>
          <a:prstGeom prst="rect">
            <a:avLst/>
          </a:prstGeom>
          <a:ln>
            <a:solidFill>
              <a:srgbClr val="002060"/>
            </a:solidFill>
          </a:ln>
        </p:spPr>
      </p:pic>
      <p:pic>
        <p:nvPicPr>
          <p:cNvPr id="14" name="Picture 13" descr="A close-up of logos&#10;&#10;AI-generated content may be incorrect.">
            <a:extLst>
              <a:ext uri="{FF2B5EF4-FFF2-40B4-BE49-F238E27FC236}">
                <a16:creationId xmlns:a16="http://schemas.microsoft.com/office/drawing/2014/main" id="{CBAE6A78-10C0-C0F5-86E1-DF188E97033C}"/>
              </a:ext>
            </a:extLst>
          </p:cNvPr>
          <p:cNvPicPr>
            <a:picLocks noChangeAspect="1"/>
          </p:cNvPicPr>
          <p:nvPr/>
        </p:nvPicPr>
        <p:blipFill>
          <a:blip r:embed="rId4"/>
          <a:srcRect l="54782" t="9761" b="16268"/>
          <a:stretch/>
        </p:blipFill>
        <p:spPr>
          <a:xfrm>
            <a:off x="2011175" y="5032288"/>
            <a:ext cx="1724972" cy="1695279"/>
          </a:xfrm>
          <a:prstGeom prst="rect">
            <a:avLst/>
          </a:prstGeom>
        </p:spPr>
      </p:pic>
      <p:pic>
        <p:nvPicPr>
          <p:cNvPr id="15" name="Picture 14" descr="A close-up of logos&#10;&#10;AI-generated content may be incorrect.">
            <a:extLst>
              <a:ext uri="{FF2B5EF4-FFF2-40B4-BE49-F238E27FC236}">
                <a16:creationId xmlns:a16="http://schemas.microsoft.com/office/drawing/2014/main" id="{C7BE046B-5F56-E896-9D9A-97D45AA239F1}"/>
              </a:ext>
            </a:extLst>
          </p:cNvPr>
          <p:cNvPicPr>
            <a:picLocks noChangeAspect="1"/>
          </p:cNvPicPr>
          <p:nvPr/>
        </p:nvPicPr>
        <p:blipFill>
          <a:blip r:embed="rId4"/>
          <a:srcRect l="54782" t="9761" b="16268"/>
          <a:stretch/>
        </p:blipFill>
        <p:spPr>
          <a:xfrm>
            <a:off x="10160428" y="5102444"/>
            <a:ext cx="1724972" cy="1695279"/>
          </a:xfrm>
          <a:prstGeom prst="rect">
            <a:avLst/>
          </a:prstGeom>
        </p:spPr>
      </p:pic>
      <p:pic>
        <p:nvPicPr>
          <p:cNvPr id="16" name="Picture 15" descr="A close-up of logos&#10;&#10;AI-generated content may be incorrect.">
            <a:extLst>
              <a:ext uri="{FF2B5EF4-FFF2-40B4-BE49-F238E27FC236}">
                <a16:creationId xmlns:a16="http://schemas.microsoft.com/office/drawing/2014/main" id="{7E857B62-464B-4071-0A45-A402F51D752A}"/>
              </a:ext>
            </a:extLst>
          </p:cNvPr>
          <p:cNvPicPr>
            <a:picLocks noChangeAspect="1"/>
          </p:cNvPicPr>
          <p:nvPr/>
        </p:nvPicPr>
        <p:blipFill>
          <a:blip r:embed="rId4"/>
          <a:srcRect r="45218"/>
          <a:stretch/>
        </p:blipFill>
        <p:spPr>
          <a:xfrm>
            <a:off x="411938" y="5115311"/>
            <a:ext cx="1334919" cy="1463915"/>
          </a:xfrm>
          <a:prstGeom prst="rect">
            <a:avLst/>
          </a:prstGeom>
        </p:spPr>
      </p:pic>
    </p:spTree>
    <p:extLst>
      <p:ext uri="{BB962C8B-B14F-4D97-AF65-F5344CB8AC3E}">
        <p14:creationId xmlns:p14="http://schemas.microsoft.com/office/powerpoint/2010/main" val="327228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95535-C833-68D4-67B2-F6B71F532C4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B4042DE-C884-523A-6A18-E78518573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1653BF1-088F-4D85-EFD8-DFC4F140E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3C98378-7D3F-89AB-7918-D282CDF27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651A76E-E59B-6D2C-E89B-615C025E9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7EE3BE-7964-B14F-9CC8-149D0F47C70C}"/>
              </a:ext>
            </a:extLst>
          </p:cNvPr>
          <p:cNvSpPr>
            <a:spLocks noGrp="1"/>
          </p:cNvSpPr>
          <p:nvPr>
            <p:ph type="title"/>
          </p:nvPr>
        </p:nvSpPr>
        <p:spPr>
          <a:xfrm>
            <a:off x="-33917"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Content Overview: Module 4</a:t>
            </a:r>
          </a:p>
        </p:txBody>
      </p:sp>
      <p:pic>
        <p:nvPicPr>
          <p:cNvPr id="6" name="Picture 2" descr="Practical Approaches to Applied Research and Program Evaluation for Helping Professionals">
            <a:hlinkClick r:id="rId3"/>
            <a:extLst>
              <a:ext uri="{FF2B5EF4-FFF2-40B4-BE49-F238E27FC236}">
                <a16:creationId xmlns:a16="http://schemas.microsoft.com/office/drawing/2014/main" id="{EB7F3B10-7AAF-E856-3DAF-A4DCB0B19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63" y="1999698"/>
            <a:ext cx="3024144" cy="43178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C3B02C9-79D2-F5B1-1A04-820A7E071C3B}"/>
              </a:ext>
            </a:extLst>
          </p:cNvPr>
          <p:cNvSpPr txBox="1"/>
          <p:nvPr/>
        </p:nvSpPr>
        <p:spPr>
          <a:xfrm>
            <a:off x="295463" y="6578108"/>
            <a:ext cx="11533238" cy="261610"/>
          </a:xfrm>
          <a:prstGeom prst="rect">
            <a:avLst/>
          </a:prstGeom>
          <a:noFill/>
        </p:spPr>
        <p:txBody>
          <a:bodyPr wrap="square">
            <a:spAutoFit/>
          </a:bodyPr>
          <a:lstStyle/>
          <a:p>
            <a:r>
              <a:rPr lang="en-US" sz="1100" dirty="0">
                <a:solidFill>
                  <a:srgbClr val="002060"/>
                </a:solidFill>
                <a:hlinkClick r:id="rId3"/>
              </a:rPr>
              <a:t>https://</a:t>
            </a:r>
            <a:r>
              <a:rPr lang="en-US" sz="1100" dirty="0" err="1">
                <a:solidFill>
                  <a:srgbClr val="002060"/>
                </a:solidFill>
                <a:hlinkClick r:id="rId3"/>
              </a:rPr>
              <a:t>www.taylorfrancis.com</a:t>
            </a:r>
            <a:r>
              <a:rPr lang="en-US" sz="1100" dirty="0">
                <a:solidFill>
                  <a:srgbClr val="002060"/>
                </a:solidFill>
                <a:hlinkClick r:id="rId3"/>
              </a:rPr>
              <a:t>/books/mono/10.4324/9781315108933/practical-approaches-applied-research-program-evaluation-helping-professionals-casey-barrio-minton-stephen-lenz</a:t>
            </a:r>
            <a:endParaRPr lang="en-US" sz="1100" dirty="0">
              <a:solidFill>
                <a:srgbClr val="002060"/>
              </a:solidFill>
            </a:endParaRPr>
          </a:p>
        </p:txBody>
      </p:sp>
      <p:sp>
        <p:nvSpPr>
          <p:cNvPr id="13" name="TextBox 12">
            <a:extLst>
              <a:ext uri="{FF2B5EF4-FFF2-40B4-BE49-F238E27FC236}">
                <a16:creationId xmlns:a16="http://schemas.microsoft.com/office/drawing/2014/main" id="{D24E26B3-2AF0-C76D-07D8-DEA053245543}"/>
              </a:ext>
            </a:extLst>
          </p:cNvPr>
          <p:cNvSpPr txBox="1"/>
          <p:nvPr/>
        </p:nvSpPr>
        <p:spPr>
          <a:xfrm>
            <a:off x="3615070" y="1795060"/>
            <a:ext cx="8543011" cy="5026954"/>
          </a:xfrm>
          <a:prstGeom prst="rect">
            <a:avLst/>
          </a:prstGeom>
          <a:noFill/>
        </p:spPr>
        <p:txBody>
          <a:bodyPr wrap="square">
            <a:spAutoFit/>
          </a:bodyPr>
          <a:lstStyle/>
          <a:p>
            <a:pPr>
              <a:lnSpc>
                <a:spcPct val="150000"/>
              </a:lnSpc>
            </a:pPr>
            <a:r>
              <a:rPr lang="en-US" dirty="0">
                <a:solidFill>
                  <a:srgbClr val="002060"/>
                </a:solidFill>
                <a:latin typeface="Arial" panose="020B0604020202020204" pitchFamily="34" charset="0"/>
                <a:ea typeface="+mj-ea"/>
                <a:cs typeface="Arial" panose="020B0604020202020204" pitchFamily="34" charset="0"/>
              </a:rPr>
              <a:t>IV.  Qualitative Data Analysis</a:t>
            </a:r>
          </a:p>
          <a:p>
            <a:pPr marL="914400" lvl="1" indent="-457200">
              <a:lnSpc>
                <a:spcPct val="150000"/>
              </a:lnSpc>
              <a:buFont typeface="+mj-lt"/>
              <a:buAutoNum type="arabicPeriod"/>
            </a:pPr>
            <a:r>
              <a:rPr lang="en-US" dirty="0">
                <a:solidFill>
                  <a:srgbClr val="002060"/>
                </a:solidFill>
                <a:latin typeface="Arial" panose="020B0604020202020204" pitchFamily="34" charset="0"/>
                <a:ea typeface="+mj-ea"/>
                <a:cs typeface="Arial" panose="020B0604020202020204" pitchFamily="34" charset="0"/>
              </a:rPr>
              <a:t>Thematic Analysis</a:t>
            </a:r>
          </a:p>
          <a:p>
            <a:pPr marL="1371600" lvl="2" indent="-457200">
              <a:lnSpc>
                <a:spcPct val="150000"/>
              </a:lnSpc>
              <a:buFont typeface="Arial" panose="020B0604020202020204" pitchFamily="34" charset="0"/>
              <a:buChar char="•"/>
            </a:pPr>
            <a:r>
              <a:rPr lang="en-US" dirty="0">
                <a:solidFill>
                  <a:srgbClr val="002060"/>
                </a:solidFill>
                <a:latin typeface="Arial" panose="020B0604020202020204" pitchFamily="34" charset="0"/>
                <a:ea typeface="+mj-ea"/>
                <a:cs typeface="Arial" panose="020B0604020202020204" pitchFamily="34" charset="0"/>
              </a:rPr>
              <a:t>Braun &amp; Clarke’s 6 Phases of Thematic Analysis (2006): </a:t>
            </a:r>
          </a:p>
          <a:p>
            <a:pPr lvl="3">
              <a:lnSpc>
                <a:spcPct val="150000"/>
              </a:lnSpc>
            </a:pPr>
            <a:r>
              <a:rPr lang="en-US" dirty="0">
                <a:solidFill>
                  <a:srgbClr val="002060"/>
                </a:solidFill>
                <a:latin typeface="Arial" panose="020B0604020202020204" pitchFamily="34" charset="0"/>
                <a:ea typeface="+mj-ea"/>
                <a:cs typeface="Arial" panose="020B0604020202020204" pitchFamily="34" charset="0"/>
              </a:rPr>
              <a:t>(1) Data Familiarization; (2) Initial Code Generation; (3) Searching for Themes; (4) Reviewing Themes; (5) Defining and Naming Themes; (6) Producing the Report.</a:t>
            </a:r>
          </a:p>
          <a:p>
            <a:pPr marL="914400" lvl="1" indent="-457200">
              <a:lnSpc>
                <a:spcPct val="150000"/>
              </a:lnSpc>
              <a:buFont typeface="+mj-lt"/>
              <a:buAutoNum type="arabicPeriod"/>
            </a:pPr>
            <a:r>
              <a:rPr lang="en-US" dirty="0">
                <a:solidFill>
                  <a:srgbClr val="002060"/>
                </a:solidFill>
                <a:latin typeface="Arial" panose="020B0604020202020204" pitchFamily="34" charset="0"/>
                <a:ea typeface="+mj-ea"/>
                <a:cs typeface="Arial" panose="020B0604020202020204" pitchFamily="34" charset="0"/>
              </a:rPr>
              <a:t>Consensual Qualitative Research (CQR)</a:t>
            </a:r>
          </a:p>
          <a:p>
            <a:pPr marL="1371600" lvl="2" indent="-457200">
              <a:lnSpc>
                <a:spcPct val="150000"/>
              </a:lnSpc>
              <a:buFont typeface="Arial" panose="020B0604020202020204" pitchFamily="34" charset="0"/>
              <a:buChar char="•"/>
            </a:pPr>
            <a:r>
              <a:rPr lang="en-US" dirty="0">
                <a:solidFill>
                  <a:srgbClr val="002060"/>
                </a:solidFill>
                <a:latin typeface="Arial" panose="020B0604020202020204" pitchFamily="34" charset="0"/>
                <a:ea typeface="+mj-ea"/>
                <a:cs typeface="Arial" panose="020B0604020202020204" pitchFamily="34" charset="0"/>
              </a:rPr>
              <a:t>Hill et al.’s 3 Steps: (1) Divide responses into domains; (2) Construct core ideas within each domain; (3) Cross-Analysis. (2005, 2012).</a:t>
            </a:r>
          </a:p>
          <a:p>
            <a:pPr marL="914400" lvl="1" indent="-457200">
              <a:lnSpc>
                <a:spcPct val="150000"/>
              </a:lnSpc>
              <a:buFont typeface="+mj-lt"/>
              <a:buAutoNum type="arabicPeriod"/>
            </a:pPr>
            <a:r>
              <a:rPr lang="en-US" dirty="0">
                <a:solidFill>
                  <a:srgbClr val="002060"/>
                </a:solidFill>
                <a:latin typeface="Arial" panose="020B0604020202020204" pitchFamily="34" charset="0"/>
                <a:ea typeface="+mj-ea"/>
                <a:cs typeface="Arial" panose="020B0604020202020204" pitchFamily="34" charset="0"/>
              </a:rPr>
              <a:t>Data Analysis Tools</a:t>
            </a:r>
          </a:p>
          <a:p>
            <a:pPr marL="1371600" lvl="2" indent="-457200">
              <a:lnSpc>
                <a:spcPct val="150000"/>
              </a:lnSpc>
              <a:buFont typeface="+mj-lt"/>
              <a:buAutoNum type="alphaUcPeriod"/>
            </a:pPr>
            <a:r>
              <a:rPr lang="en-US" dirty="0">
                <a:solidFill>
                  <a:srgbClr val="002060"/>
                </a:solidFill>
                <a:latin typeface="Arial" panose="020B0604020202020204" pitchFamily="34" charset="0"/>
                <a:ea typeface="+mj-ea"/>
                <a:cs typeface="Arial" panose="020B0604020202020204" pitchFamily="34" charset="0"/>
              </a:rPr>
              <a:t>NVIVO, Dedoose, Microsoft Office, Google Sheets</a:t>
            </a:r>
          </a:p>
          <a:p>
            <a:pPr marL="914400" lvl="1" indent="-457200">
              <a:lnSpc>
                <a:spcPct val="150000"/>
              </a:lnSpc>
              <a:buFont typeface="+mj-lt"/>
              <a:buAutoNum type="arabicPeriod"/>
            </a:pPr>
            <a:endParaRPr lang="en-US" dirty="0">
              <a:solidFill>
                <a:srgbClr val="00206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74524184"/>
      </p:ext>
    </p:extLst>
  </p:cSld>
  <p:clrMapOvr>
    <a:masterClrMapping/>
  </p:clrMapOvr>
  <mc:AlternateContent xmlns:mc="http://schemas.openxmlformats.org/markup-compatibility/2006" xmlns:p14="http://schemas.microsoft.com/office/powerpoint/2010/main">
    <mc:Choice Requires="p14">
      <p:transition spd="slow" p14:dur="2000" advTm="28761"/>
    </mc:Choice>
    <mc:Fallback xmlns="">
      <p:transition spd="slow" advTm="2876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C6EA64C-AFB2-C879-C844-33A968D7C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D1F5F3E-8AD3-11ED-FEC7-409164C03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9F4FF1C-D2E4-C326-82AC-69F83B3CA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D2AF18D-71DA-D961-899A-F7F16E03A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E6BD7D99-F3E8-803C-2E60-C8B3D3E0DB9B}"/>
              </a:ext>
            </a:extLst>
          </p:cNvPr>
          <p:cNvSpPr>
            <a:spLocks noGrp="1"/>
          </p:cNvSpPr>
          <p:nvPr>
            <p:ph type="title"/>
          </p:nvPr>
        </p:nvSpPr>
        <p:spPr>
          <a:xfrm>
            <a:off x="-33917"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Content Overview: Module 4</a:t>
            </a:r>
          </a:p>
        </p:txBody>
      </p:sp>
      <p:graphicFrame>
        <p:nvGraphicFramePr>
          <p:cNvPr id="10" name="Table 9">
            <a:extLst>
              <a:ext uri="{FF2B5EF4-FFF2-40B4-BE49-F238E27FC236}">
                <a16:creationId xmlns:a16="http://schemas.microsoft.com/office/drawing/2014/main" id="{8D733E75-6A36-6B7D-7EBA-7AD227CDA4F9}"/>
              </a:ext>
            </a:extLst>
          </p:cNvPr>
          <p:cNvGraphicFramePr>
            <a:graphicFrameLocks noGrp="1"/>
          </p:cNvGraphicFramePr>
          <p:nvPr>
            <p:extLst>
              <p:ext uri="{D42A27DB-BD31-4B8C-83A1-F6EECF244321}">
                <p14:modId xmlns:p14="http://schemas.microsoft.com/office/powerpoint/2010/main" val="1460874790"/>
              </p:ext>
            </p:extLst>
          </p:nvPr>
        </p:nvGraphicFramePr>
        <p:xfrm>
          <a:off x="329380" y="1295400"/>
          <a:ext cx="11465403" cy="5391150"/>
        </p:xfrm>
        <a:graphic>
          <a:graphicData uri="http://schemas.openxmlformats.org/drawingml/2006/table">
            <a:tbl>
              <a:tblPr firstRow="1" bandRow="1">
                <a:tableStyleId>{5C22544A-7EE6-4342-B048-85BDC9FD1C3A}</a:tableStyleId>
              </a:tblPr>
              <a:tblGrid>
                <a:gridCol w="3918770">
                  <a:extLst>
                    <a:ext uri="{9D8B030D-6E8A-4147-A177-3AD203B41FA5}">
                      <a16:colId xmlns:a16="http://schemas.microsoft.com/office/drawing/2014/main" val="1170662359"/>
                    </a:ext>
                  </a:extLst>
                </a:gridCol>
                <a:gridCol w="3200400">
                  <a:extLst>
                    <a:ext uri="{9D8B030D-6E8A-4147-A177-3AD203B41FA5}">
                      <a16:colId xmlns:a16="http://schemas.microsoft.com/office/drawing/2014/main" val="3203863604"/>
                    </a:ext>
                  </a:extLst>
                </a:gridCol>
                <a:gridCol w="4346233">
                  <a:extLst>
                    <a:ext uri="{9D8B030D-6E8A-4147-A177-3AD203B41FA5}">
                      <a16:colId xmlns:a16="http://schemas.microsoft.com/office/drawing/2014/main" val="387725161"/>
                    </a:ext>
                  </a:extLst>
                </a:gridCol>
              </a:tblGrid>
              <a:tr h="610356">
                <a:tc gridSpan="3">
                  <a:txBody>
                    <a:bodyPr/>
                    <a:lstStyle/>
                    <a:p>
                      <a:pPr algn="ctr">
                        <a:lnSpc>
                          <a:spcPct val="100000"/>
                        </a:lnSpc>
                      </a:pPr>
                      <a:r>
                        <a:rPr lang="en-US" sz="2400" dirty="0">
                          <a:ln>
                            <a:noFill/>
                          </a:ln>
                          <a:solidFill>
                            <a:srgbClr val="002060"/>
                          </a:solidFill>
                        </a:rPr>
                        <a:t>Module 4: Qualitative Data 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B686"/>
                    </a:solidFill>
                  </a:tcPr>
                </a:tc>
                <a:tc hMerge="1">
                  <a:txBody>
                    <a:bodyPr/>
                    <a:lstStyle/>
                    <a:p>
                      <a:endParaRPr lang="en-US" dirty="0">
                        <a:ln>
                          <a:solidFill>
                            <a:srgbClr val="002060"/>
                          </a:solidFill>
                        </a:ln>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B686"/>
                    </a:solidFill>
                  </a:tcPr>
                </a:tc>
                <a:tc hMerge="1">
                  <a:txBody>
                    <a:bodyPr/>
                    <a:lstStyle/>
                    <a:p>
                      <a:endParaRPr lang="en-US" dirty="0">
                        <a:ln>
                          <a:solidFill>
                            <a:srgbClr val="002060"/>
                          </a:solidFill>
                        </a:ln>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8B686"/>
                    </a:solidFill>
                  </a:tcPr>
                </a:tc>
                <a:extLst>
                  <a:ext uri="{0D108BD9-81ED-4DB2-BD59-A6C34878D82A}">
                    <a16:rowId xmlns:a16="http://schemas.microsoft.com/office/drawing/2014/main" val="2584294997"/>
                  </a:ext>
                </a:extLst>
              </a:tr>
              <a:tr h="472534">
                <a:tc>
                  <a:txBody>
                    <a:bodyPr/>
                    <a:lstStyle/>
                    <a:p>
                      <a:pPr algn="ctr"/>
                      <a:r>
                        <a:rPr lang="en-US" b="1" dirty="0">
                          <a:ln>
                            <a:noFill/>
                          </a:ln>
                          <a:solidFill>
                            <a:srgbClr val="002060"/>
                          </a:solidFill>
                        </a:rPr>
                        <a:t>Module Content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F85F"/>
                    </a:solidFill>
                  </a:tcPr>
                </a:tc>
                <a:tc>
                  <a:txBody>
                    <a:bodyPr/>
                    <a:lstStyle/>
                    <a:p>
                      <a:pPr algn="ctr"/>
                      <a:r>
                        <a:rPr lang="en-US" b="1" dirty="0">
                          <a:ln>
                            <a:noFill/>
                          </a:ln>
                          <a:solidFill>
                            <a:srgbClr val="002060"/>
                          </a:solidFill>
                        </a:rPr>
                        <a:t>Readings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F85F"/>
                    </a:solidFill>
                  </a:tcPr>
                </a:tc>
                <a:tc>
                  <a:txBody>
                    <a:bodyPr/>
                    <a:lstStyle/>
                    <a:p>
                      <a:pPr algn="ctr"/>
                      <a:r>
                        <a:rPr lang="en-US" b="1" dirty="0">
                          <a:ln>
                            <a:noFill/>
                          </a:ln>
                          <a:solidFill>
                            <a:srgbClr val="002060"/>
                          </a:solidFill>
                        </a:rPr>
                        <a:t>Course Objectives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5F85F"/>
                    </a:solidFill>
                  </a:tcPr>
                </a:tc>
                <a:extLst>
                  <a:ext uri="{0D108BD9-81ED-4DB2-BD59-A6C34878D82A}">
                    <a16:rowId xmlns:a16="http://schemas.microsoft.com/office/drawing/2014/main" val="348235673"/>
                  </a:ext>
                </a:extLst>
              </a:tr>
              <a:tr h="4308260">
                <a:tc>
                  <a:txBody>
                    <a:bodyPr/>
                    <a:lstStyle/>
                    <a:p>
                      <a:pPr marL="274320" lvl="0" indent="-274320">
                        <a:lnSpc>
                          <a:spcPct val="120000"/>
                        </a:lnSpc>
                        <a:buFont typeface="+mj-lt"/>
                        <a:buAutoNum type="romanUcPeriod"/>
                      </a:pPr>
                      <a:r>
                        <a:rPr lang="en-US" sz="1800" b="1" kern="1200" dirty="0">
                          <a:solidFill>
                            <a:srgbClr val="002060"/>
                          </a:solidFill>
                          <a:effectLst/>
                          <a:latin typeface="+mn-lt"/>
                          <a:ea typeface="+mn-ea"/>
                          <a:cs typeface="+mn-cs"/>
                        </a:rPr>
                        <a:t>Video//PowerPoint Lecture</a:t>
                      </a:r>
                      <a:endParaRPr lang="en-US" sz="1800" kern="1200" dirty="0">
                        <a:solidFill>
                          <a:srgbClr val="002060"/>
                        </a:solidFill>
                        <a:effectLst/>
                        <a:latin typeface="+mn-lt"/>
                        <a:ea typeface="+mn-ea"/>
                        <a:cs typeface="+mn-cs"/>
                      </a:endParaRPr>
                    </a:p>
                    <a:p>
                      <a:pPr marL="457200" lvl="1" indent="-274320">
                        <a:lnSpc>
                          <a:spcPct val="120000"/>
                        </a:lnSpc>
                        <a:buFont typeface="+mj-lt"/>
                        <a:buAutoNum type="arabicPeriod"/>
                      </a:pPr>
                      <a:r>
                        <a:rPr lang="en-US" sz="1600" kern="1200" dirty="0">
                          <a:solidFill>
                            <a:srgbClr val="002060"/>
                          </a:solidFill>
                          <a:effectLst/>
                          <a:latin typeface="+mn-lt"/>
                          <a:ea typeface="+mn-ea"/>
                          <a:cs typeface="+mn-cs"/>
                        </a:rPr>
                        <a:t>Thematic Analysis</a:t>
                      </a:r>
                    </a:p>
                    <a:p>
                      <a:pPr marL="731520" lvl="2" indent="-182880">
                        <a:lnSpc>
                          <a:spcPct val="120000"/>
                        </a:lnSpc>
                        <a:buFont typeface="Arial" panose="020B0604020202020204" pitchFamily="34" charset="0"/>
                        <a:buChar char="•"/>
                      </a:pPr>
                      <a:r>
                        <a:rPr lang="en-US" sz="1600" kern="1200" dirty="0">
                          <a:solidFill>
                            <a:srgbClr val="002060"/>
                          </a:solidFill>
                          <a:effectLst/>
                          <a:latin typeface="+mn-lt"/>
                          <a:ea typeface="+mn-ea"/>
                          <a:cs typeface="+mn-cs"/>
                        </a:rPr>
                        <a:t>Braun &amp; Clarke’s 6 Phases of Thematic Analysis (2006).</a:t>
                      </a:r>
                    </a:p>
                    <a:p>
                      <a:pPr marL="457200" lvl="1" indent="-274320">
                        <a:lnSpc>
                          <a:spcPct val="120000"/>
                        </a:lnSpc>
                        <a:buFont typeface="+mj-lt"/>
                        <a:buAutoNum type="arabicPeriod"/>
                      </a:pPr>
                      <a:r>
                        <a:rPr lang="en-US" sz="1600" kern="1200" dirty="0">
                          <a:solidFill>
                            <a:srgbClr val="002060"/>
                          </a:solidFill>
                          <a:effectLst/>
                          <a:latin typeface="+mn-lt"/>
                          <a:ea typeface="+mn-ea"/>
                          <a:cs typeface="+mn-cs"/>
                        </a:rPr>
                        <a:t>Consensual Qualitative Research (CQR)</a:t>
                      </a:r>
                    </a:p>
                    <a:p>
                      <a:pPr marL="731520" lvl="2" indent="-182880" algn="l" defTabSz="914400" rtl="0" eaLnBrk="1" latinLnBrk="0" hangingPunct="1">
                        <a:lnSpc>
                          <a:spcPct val="120000"/>
                        </a:lnSpc>
                        <a:buFont typeface="Arial" panose="020B0604020202020204" pitchFamily="34" charset="0"/>
                        <a:buChar char="•"/>
                      </a:pPr>
                      <a:r>
                        <a:rPr lang="en-US" sz="1600" kern="1200" dirty="0">
                          <a:solidFill>
                            <a:srgbClr val="002060"/>
                          </a:solidFill>
                          <a:effectLst/>
                          <a:latin typeface="+mn-lt"/>
                          <a:ea typeface="+mn-ea"/>
                          <a:cs typeface="+mn-cs"/>
                        </a:rPr>
                        <a:t>Hill et al.’s 3 General Steps (2005).</a:t>
                      </a:r>
                    </a:p>
                    <a:p>
                      <a:pPr marL="457200" lvl="1" indent="-274320">
                        <a:lnSpc>
                          <a:spcPct val="120000"/>
                        </a:lnSpc>
                        <a:buFont typeface="+mj-lt"/>
                        <a:buAutoNum type="arabicPeriod"/>
                      </a:pPr>
                      <a:r>
                        <a:rPr lang="en-US" sz="1600" kern="1200" dirty="0">
                          <a:solidFill>
                            <a:srgbClr val="002060"/>
                          </a:solidFill>
                          <a:effectLst/>
                          <a:latin typeface="+mn-lt"/>
                          <a:ea typeface="+mn-ea"/>
                          <a:cs typeface="+mn-cs"/>
                        </a:rPr>
                        <a:t>Data Analysis Tools</a:t>
                      </a:r>
                    </a:p>
                    <a:p>
                      <a:pPr marL="731520" lvl="2" indent="-182880" algn="l" defTabSz="914400" rtl="0" eaLnBrk="1" latinLnBrk="0" hangingPunct="1">
                        <a:lnSpc>
                          <a:spcPct val="120000"/>
                        </a:lnSpc>
                        <a:buFont typeface="Arial" panose="020B0604020202020204" pitchFamily="34" charset="0"/>
                        <a:buChar char="•"/>
                      </a:pPr>
                      <a:r>
                        <a:rPr lang="en-US" sz="1600" kern="1200" dirty="0">
                          <a:solidFill>
                            <a:srgbClr val="002060"/>
                          </a:solidFill>
                          <a:effectLst/>
                          <a:latin typeface="+mn-lt"/>
                          <a:ea typeface="+mn-ea"/>
                          <a:cs typeface="+mn-cs"/>
                        </a:rPr>
                        <a:t>NVIVO, </a:t>
                      </a:r>
                      <a:r>
                        <a:rPr lang="en-US" sz="1600" kern="1200" dirty="0" err="1">
                          <a:solidFill>
                            <a:srgbClr val="002060"/>
                          </a:solidFill>
                          <a:effectLst/>
                          <a:latin typeface="+mn-lt"/>
                          <a:ea typeface="+mn-ea"/>
                          <a:cs typeface="+mn-cs"/>
                        </a:rPr>
                        <a:t>Dedoose</a:t>
                      </a:r>
                      <a:r>
                        <a:rPr lang="en-US" sz="1600" kern="1200" dirty="0">
                          <a:solidFill>
                            <a:srgbClr val="002060"/>
                          </a:solidFill>
                          <a:effectLst/>
                          <a:latin typeface="+mn-lt"/>
                          <a:ea typeface="+mn-ea"/>
                          <a:cs typeface="+mn-cs"/>
                        </a:rPr>
                        <a:t>, Microsoft Excel, Google Sheets</a:t>
                      </a:r>
                    </a:p>
                    <a:p>
                      <a:pPr marL="857250" lvl="1" indent="-400050">
                        <a:lnSpc>
                          <a:spcPct val="120000"/>
                        </a:lnSpc>
                        <a:buFont typeface="+mj-lt"/>
                        <a:buAutoNum type="arabicPeriod"/>
                      </a:pPr>
                      <a:endParaRPr lang="en-US" sz="1200" kern="1200" dirty="0">
                        <a:solidFill>
                          <a:srgbClr val="002060"/>
                        </a:solidFill>
                        <a:effectLst/>
                        <a:latin typeface="+mn-lt"/>
                        <a:ea typeface="+mn-ea"/>
                        <a:cs typeface="+mn-cs"/>
                      </a:endParaRPr>
                    </a:p>
                    <a:p>
                      <a:pPr marL="274320" lvl="0" indent="-274320" algn="l" defTabSz="914400" rtl="0" eaLnBrk="1" latinLnBrk="0" hangingPunct="1">
                        <a:lnSpc>
                          <a:spcPct val="120000"/>
                        </a:lnSpc>
                        <a:buFont typeface="+mj-lt"/>
                        <a:buAutoNum type="romanUcPeriod"/>
                      </a:pPr>
                      <a:r>
                        <a:rPr lang="en-US" sz="1800" b="1" kern="1200" dirty="0">
                          <a:solidFill>
                            <a:srgbClr val="002060"/>
                          </a:solidFill>
                          <a:effectLst/>
                          <a:latin typeface="+mn-lt"/>
                          <a:ea typeface="+mn-ea"/>
                          <a:cs typeface="+mn-cs"/>
                        </a:rPr>
                        <a:t>Module 4 Quiz</a:t>
                      </a:r>
                    </a:p>
                    <a:p>
                      <a:pPr marL="742950" lvl="1" indent="-285750" algn="l" defTabSz="914400" rtl="0" eaLnBrk="1" latinLnBrk="0" hangingPunct="1">
                        <a:lnSpc>
                          <a:spcPct val="120000"/>
                        </a:lnSpc>
                        <a:buFont typeface="Arial" panose="020B0604020202020204" pitchFamily="34" charset="0"/>
                        <a:buChar char="•"/>
                      </a:pPr>
                      <a:r>
                        <a:rPr lang="en-US" sz="1600" b="0" kern="1200" dirty="0">
                          <a:solidFill>
                            <a:srgbClr val="002060"/>
                          </a:solidFill>
                          <a:effectLst/>
                          <a:latin typeface="+mn-lt"/>
                          <a:ea typeface="+mn-ea"/>
                          <a:cs typeface="+mn-cs"/>
                        </a:rPr>
                        <a:t>10 Questions, 20 Points, 20% Grade</a:t>
                      </a:r>
                    </a:p>
                    <a:p>
                      <a:pPr marL="400050" lvl="0" indent="-400050" algn="l" defTabSz="914400" rtl="0" eaLnBrk="1" latinLnBrk="0" hangingPunct="1">
                        <a:lnSpc>
                          <a:spcPct val="120000"/>
                        </a:lnSpc>
                        <a:buFont typeface="+mj-lt"/>
                        <a:buAutoNum type="romanUcPeriod"/>
                      </a:pPr>
                      <a:r>
                        <a:rPr lang="en-US" sz="1600" b="1" kern="1200" dirty="0">
                          <a:solidFill>
                            <a:srgbClr val="002060"/>
                          </a:solidFill>
                          <a:effectLst/>
                          <a:latin typeface="+mn-lt"/>
                          <a:ea typeface="+mn-ea"/>
                          <a:cs typeface="+mn-cs"/>
                        </a:rPr>
                        <a:t>Module 4 Quiz 2: Coding Experience</a:t>
                      </a:r>
                    </a:p>
                    <a:p>
                      <a:pPr marL="742950" lvl="1" indent="-285750" algn="l" defTabSz="914400" rtl="0" eaLnBrk="1" latinLnBrk="0" hangingPunct="1">
                        <a:lnSpc>
                          <a:spcPct val="120000"/>
                        </a:lnSpc>
                        <a:spcAft>
                          <a:spcPts val="600"/>
                        </a:spcAft>
                        <a:buFont typeface="Arial" panose="020B0604020202020204" pitchFamily="34" charset="0"/>
                        <a:buChar char="•"/>
                      </a:pPr>
                      <a:r>
                        <a:rPr lang="en-US" sz="1600" b="0" kern="1200" dirty="0">
                          <a:solidFill>
                            <a:srgbClr val="002060"/>
                          </a:solidFill>
                          <a:effectLst/>
                          <a:latin typeface="+mn-lt"/>
                          <a:ea typeface="+mn-ea"/>
                          <a:cs typeface="+mn-cs"/>
                        </a:rPr>
                        <a:t>6 Questions, 12 Points, 12% Grade</a:t>
                      </a:r>
                    </a:p>
                  </a:txBody>
                  <a:tcPr marL="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1" kern="1200" dirty="0">
                          <a:solidFill>
                            <a:srgbClr val="002060"/>
                          </a:solidFill>
                          <a:effectLst/>
                          <a:latin typeface="+mn-lt"/>
                          <a:ea typeface="+mn-ea"/>
                          <a:cs typeface="+mn-cs"/>
                        </a:rPr>
                        <a:t>Barrio Minton &amp; Lenz (2019). </a:t>
                      </a:r>
                      <a:endParaRPr lang="en-US" sz="1800" kern="1200" dirty="0">
                        <a:solidFill>
                          <a:srgbClr val="002060"/>
                        </a:solidFill>
                        <a:effectLst/>
                        <a:latin typeface="+mn-lt"/>
                        <a:ea typeface="+mn-ea"/>
                        <a:cs typeface="+mn-cs"/>
                      </a:endParaRPr>
                    </a:p>
                    <a:p>
                      <a:pPr marL="285750" lvl="0" indent="-285750">
                        <a:buFont typeface="Arial" panose="020B0604020202020204" pitchFamily="34" charset="0"/>
                        <a:buChar char="•"/>
                      </a:pPr>
                      <a:r>
                        <a:rPr lang="en-US" sz="1600" kern="1200" dirty="0">
                          <a:solidFill>
                            <a:srgbClr val="002060"/>
                          </a:solidFill>
                          <a:effectLst/>
                          <a:latin typeface="+mn-lt"/>
                          <a:ea typeface="+mn-ea"/>
                          <a:cs typeface="+mn-cs"/>
                        </a:rPr>
                        <a:t>Ch. 7, Section 4 (Qualitative Data Analysis).</a:t>
                      </a:r>
                    </a:p>
                    <a:p>
                      <a:r>
                        <a:rPr lang="en-US" sz="1800" kern="1200" dirty="0">
                          <a:solidFill>
                            <a:srgbClr val="002060"/>
                          </a:solidFill>
                          <a:effectLst/>
                          <a:latin typeface="+mn-lt"/>
                          <a:ea typeface="+mn-ea"/>
                          <a:cs typeface="+mn-cs"/>
                        </a:rPr>
                        <a:t> </a:t>
                      </a:r>
                    </a:p>
                    <a:p>
                      <a:pPr marL="0" indent="0">
                        <a:lnSpc>
                          <a:spcPct val="120000"/>
                        </a:lnSpc>
                        <a:buFont typeface="+mj-lt"/>
                        <a:buNone/>
                      </a:pPr>
                      <a:r>
                        <a:rPr lang="en-US" sz="1800" kern="1200" dirty="0">
                          <a:solidFill>
                            <a:srgbClr val="002060"/>
                          </a:solidFill>
                          <a:effectLst/>
                          <a:latin typeface="+mn-lt"/>
                          <a:ea typeface="+mn-ea"/>
                          <a:cs typeface="+mn-cs"/>
                          <a:hlinkClick r:id="rId2">
                            <a:extLst>
                              <a:ext uri="{A12FA001-AC4F-418D-AE19-62706E023703}">
                                <ahyp:hlinkClr xmlns:ahyp="http://schemas.microsoft.com/office/drawing/2018/hyperlinkcolor" val="tx"/>
                              </a:ext>
                            </a:extLst>
                          </a:hlinkClick>
                        </a:rPr>
                        <a:t>Lim, (2024).</a:t>
                      </a:r>
                      <a:r>
                        <a:rPr lang="en-US" sz="1800" kern="1200" dirty="0">
                          <a:solidFill>
                            <a:srgbClr val="002060"/>
                          </a:solidFill>
                          <a:effectLst/>
                          <a:latin typeface="+mn-lt"/>
                          <a:ea typeface="+mn-ea"/>
                          <a:cs typeface="+mn-cs"/>
                        </a:rPr>
                        <a:t> </a:t>
                      </a:r>
                    </a:p>
                    <a:p>
                      <a:pPr marL="285750" lvl="0" indent="-285750">
                        <a:lnSpc>
                          <a:spcPct val="120000"/>
                        </a:lnSpc>
                        <a:buFont typeface="Arial" panose="020B0604020202020204" pitchFamily="34" charset="0"/>
                        <a:buChar char="•"/>
                      </a:pPr>
                      <a:r>
                        <a:rPr lang="en-US" sz="1800" kern="1200" dirty="0">
                          <a:solidFill>
                            <a:srgbClr val="002060"/>
                          </a:solidFill>
                          <a:effectLst/>
                          <a:latin typeface="+mn-lt"/>
                          <a:ea typeface="+mn-ea"/>
                          <a:cs typeface="+mn-cs"/>
                        </a:rPr>
                        <a:t>Page 20 – 24 (scan).</a:t>
                      </a:r>
                    </a:p>
                    <a:p>
                      <a:pPr marL="285750" lvl="0" indent="-285750">
                        <a:lnSpc>
                          <a:spcPct val="120000"/>
                        </a:lnSpc>
                        <a:buFont typeface="Arial" panose="020B0604020202020204" pitchFamily="34" charset="0"/>
                        <a:buChar char="•"/>
                      </a:pPr>
                      <a:r>
                        <a:rPr lang="en-US" sz="1800" kern="1200" dirty="0">
                          <a:solidFill>
                            <a:srgbClr val="002060"/>
                          </a:solidFill>
                          <a:effectLst/>
                          <a:latin typeface="+mn-lt"/>
                          <a:ea typeface="+mn-ea"/>
                          <a:cs typeface="+mn-cs"/>
                        </a:rPr>
                        <a:t>Page 26 – 30 (scan).</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indent="-228600">
                        <a:lnSpc>
                          <a:spcPct val="120000"/>
                        </a:lnSpc>
                        <a:spcAft>
                          <a:spcPts val="600"/>
                        </a:spcAft>
                        <a:buFont typeface="Arial" panose="020B0604020202020204" pitchFamily="34" charset="0"/>
                        <a:buChar char="•"/>
                      </a:pPr>
                      <a:r>
                        <a:rPr lang="en-US" sz="1450" kern="1200" dirty="0">
                          <a:solidFill>
                            <a:srgbClr val="002060"/>
                          </a:solidFill>
                          <a:effectLst/>
                          <a:latin typeface="+mn-lt"/>
                          <a:ea typeface="+mn-ea"/>
                          <a:cs typeface="+mn-cs"/>
                        </a:rPr>
                        <a:t>Design, plan, conduct, record, and analyze qualitative research</a:t>
                      </a:r>
                    </a:p>
                    <a:p>
                      <a:pPr marL="274320" indent="-228600">
                        <a:lnSpc>
                          <a:spcPct val="120000"/>
                        </a:lnSpc>
                        <a:spcAft>
                          <a:spcPts val="600"/>
                        </a:spcAft>
                        <a:buFont typeface="Arial" panose="020B0604020202020204" pitchFamily="34" charset="0"/>
                        <a:buChar char="•"/>
                      </a:pPr>
                      <a:r>
                        <a:rPr lang="en-US" sz="1450" kern="1200" dirty="0">
                          <a:solidFill>
                            <a:srgbClr val="002060"/>
                          </a:solidFill>
                          <a:effectLst/>
                          <a:latin typeface="+mn-lt"/>
                          <a:ea typeface="+mn-ea"/>
                          <a:cs typeface="+mn-cs"/>
                        </a:rPr>
                        <a:t>Identify six key phases of thematic analysis</a:t>
                      </a:r>
                    </a:p>
                    <a:p>
                      <a:pPr marL="274320" indent="-228600">
                        <a:lnSpc>
                          <a:spcPct val="120000"/>
                        </a:lnSpc>
                        <a:spcAft>
                          <a:spcPts val="600"/>
                        </a:spcAft>
                        <a:buFont typeface="Arial" panose="020B0604020202020204" pitchFamily="34" charset="0"/>
                        <a:buChar char="•"/>
                      </a:pPr>
                      <a:r>
                        <a:rPr lang="en-US" sz="1450" kern="1200" dirty="0">
                          <a:solidFill>
                            <a:srgbClr val="002060"/>
                          </a:solidFill>
                          <a:effectLst/>
                          <a:latin typeface="+mn-lt"/>
                          <a:ea typeface="+mn-ea"/>
                          <a:cs typeface="+mn-cs"/>
                        </a:rPr>
                        <a:t>Communicate benefits and strengths of consensual qualitative approaches</a:t>
                      </a:r>
                    </a:p>
                    <a:p>
                      <a:pPr marL="274320" indent="-228600">
                        <a:lnSpc>
                          <a:spcPct val="120000"/>
                        </a:lnSpc>
                        <a:spcAft>
                          <a:spcPts val="600"/>
                        </a:spcAft>
                        <a:buFont typeface="Arial" panose="020B0604020202020204" pitchFamily="34" charset="0"/>
                        <a:buChar char="•"/>
                      </a:pPr>
                      <a:r>
                        <a:rPr lang="en-US" sz="1450" kern="1200" dirty="0">
                          <a:solidFill>
                            <a:srgbClr val="002060"/>
                          </a:solidFill>
                          <a:effectLst/>
                          <a:latin typeface="+mn-lt"/>
                          <a:ea typeface="+mn-ea"/>
                          <a:cs typeface="+mn-cs"/>
                        </a:rPr>
                        <a:t>Distill multi-step analytic processes to their essence.</a:t>
                      </a:r>
                    </a:p>
                    <a:p>
                      <a:pPr marL="274320" indent="-228600">
                        <a:lnSpc>
                          <a:spcPct val="120000"/>
                        </a:lnSpc>
                        <a:spcAft>
                          <a:spcPts val="600"/>
                        </a:spcAft>
                        <a:buFont typeface="Arial" panose="020B0604020202020204" pitchFamily="34" charset="0"/>
                        <a:buChar char="•"/>
                      </a:pPr>
                      <a:r>
                        <a:rPr lang="en-US" sz="1450" kern="1200" dirty="0">
                          <a:solidFill>
                            <a:srgbClr val="002060"/>
                          </a:solidFill>
                          <a:effectLst/>
                          <a:latin typeface="+mn-lt"/>
                          <a:ea typeface="+mn-ea"/>
                          <a:cs typeface="+mn-cs"/>
                        </a:rPr>
                        <a:t>Identify common methods of analyzing qualitative data</a:t>
                      </a:r>
                    </a:p>
                    <a:p>
                      <a:pPr marL="274320" indent="-228600">
                        <a:lnSpc>
                          <a:spcPct val="120000"/>
                        </a:lnSpc>
                        <a:spcAft>
                          <a:spcPts val="600"/>
                        </a:spcAft>
                        <a:buFont typeface="Arial" panose="020B0604020202020204" pitchFamily="34" charset="0"/>
                        <a:buChar char="•"/>
                      </a:pPr>
                      <a:r>
                        <a:rPr lang="en-US" sz="1450" kern="1200" dirty="0">
                          <a:solidFill>
                            <a:srgbClr val="002060"/>
                          </a:solidFill>
                          <a:effectLst/>
                          <a:latin typeface="+mn-lt"/>
                          <a:ea typeface="+mn-ea"/>
                          <a:cs typeface="+mn-cs"/>
                        </a:rPr>
                        <a:t>Critique studies using qualitative methodology of surveys for needs assessments, process evaluations, and satisfaction estimations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1768440"/>
                  </a:ext>
                </a:extLst>
              </a:tr>
            </a:tbl>
          </a:graphicData>
        </a:graphic>
      </p:graphicFrame>
      <p:sp>
        <p:nvSpPr>
          <p:cNvPr id="11" name="Rectangle 10">
            <a:extLst>
              <a:ext uri="{FF2B5EF4-FFF2-40B4-BE49-F238E27FC236}">
                <a16:creationId xmlns:a16="http://schemas.microsoft.com/office/drawing/2014/main" id="{28B67C07-D4F9-D004-A9C0-B2904EBEB8E7}"/>
              </a:ext>
            </a:extLst>
          </p:cNvPr>
          <p:cNvSpPr/>
          <p:nvPr/>
        </p:nvSpPr>
        <p:spPr>
          <a:xfrm>
            <a:off x="190500" y="5924550"/>
            <a:ext cx="4206240" cy="584338"/>
          </a:xfrm>
          <a:prstGeom prst="rect">
            <a:avLst/>
          </a:prstGeom>
          <a:noFill/>
          <a:ln w="38100">
            <a:solidFill>
              <a:srgbClr val="FF2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74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0E093-623C-199E-9936-CDBAAD1D566A}"/>
            </a:ext>
          </a:extLst>
        </p:cNvPr>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A8C325B1-D846-4B13-298D-178A09829C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A436C5F-3FB6-7407-6237-2D813CD3B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91C9DF39-9808-FAA1-A037-F28CC97B2E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315D18D-07BD-8D7D-AD26-FA56EFECA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D660379C-B055-FD3F-0B17-E0EC53AEC3FD}"/>
              </a:ext>
            </a:extLst>
          </p:cNvPr>
          <p:cNvSpPr>
            <a:spLocks noGrp="1"/>
          </p:cNvSpPr>
          <p:nvPr>
            <p:ph type="title"/>
          </p:nvPr>
        </p:nvSpPr>
        <p:spPr>
          <a:xfrm>
            <a:off x="-33917"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Content Overview: Module Examinations</a:t>
            </a:r>
          </a:p>
        </p:txBody>
      </p:sp>
      <p:pic>
        <p:nvPicPr>
          <p:cNvPr id="7" name="Picture 6" descr="A screenshot of a course&#10;&#10;AI-generated content may be incorrect.">
            <a:extLst>
              <a:ext uri="{FF2B5EF4-FFF2-40B4-BE49-F238E27FC236}">
                <a16:creationId xmlns:a16="http://schemas.microsoft.com/office/drawing/2014/main" id="{845CE328-1D6F-D252-29C7-847420456E6E}"/>
              </a:ext>
            </a:extLst>
          </p:cNvPr>
          <p:cNvPicPr>
            <a:picLocks noChangeAspect="1"/>
          </p:cNvPicPr>
          <p:nvPr/>
        </p:nvPicPr>
        <p:blipFill>
          <a:blip r:embed="rId2"/>
          <a:stretch>
            <a:fillRect/>
          </a:stretch>
        </p:blipFill>
        <p:spPr>
          <a:xfrm>
            <a:off x="3490331" y="1925067"/>
            <a:ext cx="5143500" cy="4800600"/>
          </a:xfrm>
          <a:prstGeom prst="rect">
            <a:avLst/>
          </a:prstGeom>
        </p:spPr>
      </p:pic>
      <p:sp>
        <p:nvSpPr>
          <p:cNvPr id="8" name="Rectangle 7">
            <a:extLst>
              <a:ext uri="{FF2B5EF4-FFF2-40B4-BE49-F238E27FC236}">
                <a16:creationId xmlns:a16="http://schemas.microsoft.com/office/drawing/2014/main" id="{B37D10B7-D1A5-5C91-F83C-E9158941D07F}"/>
              </a:ext>
            </a:extLst>
          </p:cNvPr>
          <p:cNvSpPr/>
          <p:nvPr/>
        </p:nvSpPr>
        <p:spPr>
          <a:xfrm>
            <a:off x="3490330" y="1782699"/>
            <a:ext cx="5143500" cy="4942968"/>
          </a:xfrm>
          <a:prstGeom prst="rect">
            <a:avLst/>
          </a:prstGeom>
          <a:noFill/>
          <a:ln w="571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80A7A29-67C8-4970-B897-2EDEC391A880}"/>
              </a:ext>
            </a:extLst>
          </p:cNvPr>
          <p:cNvSpPr/>
          <p:nvPr/>
        </p:nvSpPr>
        <p:spPr>
          <a:xfrm>
            <a:off x="3962400" y="4196859"/>
            <a:ext cx="4259385" cy="304803"/>
          </a:xfrm>
          <a:prstGeom prst="rect">
            <a:avLst/>
          </a:prstGeom>
          <a:noFill/>
          <a:ln w="38100">
            <a:solidFill>
              <a:srgbClr val="FF2F9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logos&#10;&#10;AI-generated content may be incorrect.">
            <a:extLst>
              <a:ext uri="{FF2B5EF4-FFF2-40B4-BE49-F238E27FC236}">
                <a16:creationId xmlns:a16="http://schemas.microsoft.com/office/drawing/2014/main" id="{5A58AE5F-4FEB-2917-9F33-37506A27F6E4}"/>
              </a:ext>
            </a:extLst>
          </p:cNvPr>
          <p:cNvPicPr>
            <a:picLocks noChangeAspect="1"/>
          </p:cNvPicPr>
          <p:nvPr/>
        </p:nvPicPr>
        <p:blipFill>
          <a:blip r:embed="rId3"/>
          <a:srcRect r="45218"/>
          <a:stretch/>
        </p:blipFill>
        <p:spPr>
          <a:xfrm>
            <a:off x="9944099" y="5648023"/>
            <a:ext cx="893725" cy="980088"/>
          </a:xfrm>
          <a:prstGeom prst="rect">
            <a:avLst/>
          </a:prstGeom>
        </p:spPr>
      </p:pic>
      <p:pic>
        <p:nvPicPr>
          <p:cNvPr id="11" name="Picture 10" descr="A close-up of logos&#10;&#10;AI-generated content may be incorrect.">
            <a:extLst>
              <a:ext uri="{FF2B5EF4-FFF2-40B4-BE49-F238E27FC236}">
                <a16:creationId xmlns:a16="http://schemas.microsoft.com/office/drawing/2014/main" id="{E73E5062-B2A4-9CFC-F46C-FE308859B988}"/>
              </a:ext>
            </a:extLst>
          </p:cNvPr>
          <p:cNvPicPr>
            <a:picLocks noChangeAspect="1"/>
          </p:cNvPicPr>
          <p:nvPr/>
        </p:nvPicPr>
        <p:blipFill>
          <a:blip r:embed="rId3"/>
          <a:srcRect l="54782" t="9761" b="16268"/>
          <a:stretch/>
        </p:blipFill>
        <p:spPr>
          <a:xfrm>
            <a:off x="10888674" y="5595040"/>
            <a:ext cx="1087579" cy="1068858"/>
          </a:xfrm>
          <a:prstGeom prst="rect">
            <a:avLst/>
          </a:prstGeom>
        </p:spPr>
      </p:pic>
    </p:spTree>
    <p:extLst>
      <p:ext uri="{BB962C8B-B14F-4D97-AF65-F5344CB8AC3E}">
        <p14:creationId xmlns:p14="http://schemas.microsoft.com/office/powerpoint/2010/main" val="2973678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DF4758-04C1-2148-311F-76C51AD2708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B5A8A1-18CD-750A-5725-4FB933FD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C842FF0-F584-4FBA-93B5-C43847DC9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6E6E3CC-590F-7177-3DBB-F22D71E24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7F6ACD3-8EEE-A6E2-92E6-43E44F59D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Practical Approaches to Applied Research and Program Evaluation for Helping Professionals">
            <a:hlinkClick r:id="rId3"/>
            <a:extLst>
              <a:ext uri="{FF2B5EF4-FFF2-40B4-BE49-F238E27FC236}">
                <a16:creationId xmlns:a16="http://schemas.microsoft.com/office/drawing/2014/main" id="{50399D60-C4DD-0AC0-4CB4-4A8C58BFB0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463" y="1999698"/>
            <a:ext cx="3024144" cy="43178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855E3D-CC4B-5526-142E-10833EBBBEA3}"/>
              </a:ext>
            </a:extLst>
          </p:cNvPr>
          <p:cNvSpPr txBox="1"/>
          <p:nvPr/>
        </p:nvSpPr>
        <p:spPr>
          <a:xfrm>
            <a:off x="3615070" y="1999698"/>
            <a:ext cx="8576930" cy="2434193"/>
          </a:xfrm>
          <a:prstGeom prst="rect">
            <a:avLst/>
          </a:prstGeom>
          <a:noFill/>
        </p:spPr>
        <p:txBody>
          <a:bodyPr wrap="square">
            <a:spAutoFit/>
          </a:bodyPr>
          <a:lstStyle/>
          <a:p>
            <a:pPr marL="514350" indent="-514350">
              <a:lnSpc>
                <a:spcPct val="150000"/>
              </a:lnSpc>
              <a:spcBef>
                <a:spcPts val="600"/>
              </a:spcBef>
              <a:spcAft>
                <a:spcPts val="1800"/>
              </a:spcAft>
              <a:buFont typeface="+mj-lt"/>
              <a:buAutoNum type="arabicPeriod"/>
            </a:pPr>
            <a:r>
              <a:rPr lang="en-US" sz="2600" dirty="0">
                <a:solidFill>
                  <a:srgbClr val="002060"/>
                </a:solidFill>
                <a:latin typeface="Arial" panose="020B0604020202020204" pitchFamily="34" charset="0"/>
                <a:ea typeface="+mj-ea"/>
                <a:cs typeface="Arial" panose="020B0604020202020204" pitchFamily="34" charset="0"/>
              </a:rPr>
              <a:t>Thematic Analysis.</a:t>
            </a:r>
          </a:p>
          <a:p>
            <a:pPr marL="514350" indent="-514350">
              <a:lnSpc>
                <a:spcPct val="150000"/>
              </a:lnSpc>
              <a:spcBef>
                <a:spcPts val="600"/>
              </a:spcBef>
              <a:spcAft>
                <a:spcPts val="1800"/>
              </a:spcAft>
              <a:buFont typeface="+mj-lt"/>
              <a:buAutoNum type="arabicPeriod"/>
            </a:pPr>
            <a:r>
              <a:rPr lang="en-US" sz="2600" dirty="0">
                <a:solidFill>
                  <a:srgbClr val="002060"/>
                </a:solidFill>
                <a:latin typeface="Arial" panose="020B0604020202020204" pitchFamily="34" charset="0"/>
                <a:ea typeface="+mj-ea"/>
                <a:cs typeface="Arial" panose="020B0604020202020204" pitchFamily="34" charset="0"/>
              </a:rPr>
              <a:t>Consensual Qualitative Research (CQR).</a:t>
            </a:r>
          </a:p>
          <a:p>
            <a:pPr marL="514350" indent="-514350">
              <a:lnSpc>
                <a:spcPct val="150000"/>
              </a:lnSpc>
              <a:spcBef>
                <a:spcPts val="600"/>
              </a:spcBef>
              <a:spcAft>
                <a:spcPts val="1800"/>
              </a:spcAft>
              <a:buFont typeface="+mj-lt"/>
              <a:buAutoNum type="arabicPeriod"/>
            </a:pPr>
            <a:r>
              <a:rPr lang="en-US" sz="2600" dirty="0">
                <a:solidFill>
                  <a:srgbClr val="002060"/>
                </a:solidFill>
                <a:latin typeface="Arial" panose="020B0604020202020204" pitchFamily="34" charset="0"/>
                <a:ea typeface="+mj-ea"/>
                <a:cs typeface="Arial" panose="020B0604020202020204" pitchFamily="34" charset="0"/>
              </a:rPr>
              <a:t>Data Analysis Tools.</a:t>
            </a:r>
          </a:p>
        </p:txBody>
      </p:sp>
      <p:sp>
        <p:nvSpPr>
          <p:cNvPr id="8" name="Title 1">
            <a:extLst>
              <a:ext uri="{FF2B5EF4-FFF2-40B4-BE49-F238E27FC236}">
                <a16:creationId xmlns:a16="http://schemas.microsoft.com/office/drawing/2014/main" id="{2DAA5C23-2342-DF0E-A44F-50CFB30D7976}"/>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IV. Qualitative Data Analysis</a:t>
            </a:r>
          </a:p>
        </p:txBody>
      </p:sp>
      <p:sp>
        <p:nvSpPr>
          <p:cNvPr id="2" name="TextBox 1">
            <a:extLst>
              <a:ext uri="{FF2B5EF4-FFF2-40B4-BE49-F238E27FC236}">
                <a16:creationId xmlns:a16="http://schemas.microsoft.com/office/drawing/2014/main" id="{FA65AC72-883E-324B-D094-B9EF010AAE70}"/>
              </a:ext>
            </a:extLst>
          </p:cNvPr>
          <p:cNvSpPr txBox="1"/>
          <p:nvPr/>
        </p:nvSpPr>
        <p:spPr>
          <a:xfrm>
            <a:off x="215747" y="6365927"/>
            <a:ext cx="3103860" cy="246221"/>
          </a:xfrm>
          <a:prstGeom prst="rect">
            <a:avLst/>
          </a:prstGeom>
          <a:noFill/>
        </p:spPr>
        <p:txBody>
          <a:bodyPr wrap="square">
            <a:spAutoFit/>
          </a:bodyPr>
          <a:lstStyle/>
          <a:p>
            <a:r>
              <a:rPr lang="en-US" sz="500" dirty="0">
                <a:solidFill>
                  <a:srgbClr val="002060"/>
                </a:solidFill>
                <a:hlinkClick r:id="rId3"/>
              </a:rPr>
              <a:t>https://</a:t>
            </a:r>
            <a:r>
              <a:rPr lang="en-US" sz="500" dirty="0" err="1">
                <a:solidFill>
                  <a:srgbClr val="002060"/>
                </a:solidFill>
                <a:hlinkClick r:id="rId3"/>
              </a:rPr>
              <a:t>www.taylorfrancis.com</a:t>
            </a:r>
            <a:r>
              <a:rPr lang="en-US" sz="500" dirty="0">
                <a:solidFill>
                  <a:srgbClr val="002060"/>
                </a:solidFill>
                <a:hlinkClick r:id="rId3"/>
              </a:rPr>
              <a:t>/books/mono/10.4324/9781315108933/practical-approaches-applied-research-program-evaluation-helping-professionals-casey-barrio-minton-stephen-lenz</a:t>
            </a:r>
            <a:endParaRPr lang="en-US" sz="500" dirty="0">
              <a:solidFill>
                <a:srgbClr val="002060"/>
              </a:solidFill>
            </a:endParaRPr>
          </a:p>
        </p:txBody>
      </p:sp>
      <p:pic>
        <p:nvPicPr>
          <p:cNvPr id="4" name="Picture 3" descr="A close-up of logos&#10;&#10;AI-generated content may be incorrect.">
            <a:extLst>
              <a:ext uri="{FF2B5EF4-FFF2-40B4-BE49-F238E27FC236}">
                <a16:creationId xmlns:a16="http://schemas.microsoft.com/office/drawing/2014/main" id="{3CEB2C8C-C957-7CA0-A154-202FA5082616}"/>
              </a:ext>
            </a:extLst>
          </p:cNvPr>
          <p:cNvPicPr>
            <a:picLocks noChangeAspect="1"/>
          </p:cNvPicPr>
          <p:nvPr/>
        </p:nvPicPr>
        <p:blipFill>
          <a:blip r:embed="rId5"/>
          <a:srcRect r="45218"/>
          <a:stretch/>
        </p:blipFill>
        <p:spPr>
          <a:xfrm>
            <a:off x="9944099" y="5648023"/>
            <a:ext cx="893725" cy="980088"/>
          </a:xfrm>
          <a:prstGeom prst="rect">
            <a:avLst/>
          </a:prstGeom>
        </p:spPr>
      </p:pic>
      <p:pic>
        <p:nvPicPr>
          <p:cNvPr id="5" name="Picture 4" descr="A close-up of logos&#10;&#10;AI-generated content may be incorrect.">
            <a:extLst>
              <a:ext uri="{FF2B5EF4-FFF2-40B4-BE49-F238E27FC236}">
                <a16:creationId xmlns:a16="http://schemas.microsoft.com/office/drawing/2014/main" id="{65244E38-A5DD-488F-DFFB-F7BFD166DBB6}"/>
              </a:ext>
            </a:extLst>
          </p:cNvPr>
          <p:cNvPicPr>
            <a:picLocks noChangeAspect="1"/>
          </p:cNvPicPr>
          <p:nvPr/>
        </p:nvPicPr>
        <p:blipFill>
          <a:blip r:embed="rId5"/>
          <a:srcRect l="54782" t="9761" b="16268"/>
          <a:stretch/>
        </p:blipFill>
        <p:spPr>
          <a:xfrm>
            <a:off x="10888674" y="5595040"/>
            <a:ext cx="1087579" cy="1068858"/>
          </a:xfrm>
          <a:prstGeom prst="rect">
            <a:avLst/>
          </a:prstGeom>
        </p:spPr>
      </p:pic>
    </p:spTree>
    <p:extLst>
      <p:ext uri="{BB962C8B-B14F-4D97-AF65-F5344CB8AC3E}">
        <p14:creationId xmlns:p14="http://schemas.microsoft.com/office/powerpoint/2010/main" val="2870523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DF0632-36B2-C88C-3AC6-4A61AEDE90A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23A1F6-D948-6D7F-74F8-A7A298A87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40DCCB2-7692-37F1-E28B-4B22EC1D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4E115D9-8C23-BF42-FAED-30777F569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E9FC6D4-CC32-D817-998D-27515476F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8BA5739B-6931-5C2E-59BC-35D02961AC30}"/>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IV.1. Thematic Analysis</a:t>
            </a:r>
          </a:p>
        </p:txBody>
      </p:sp>
      <p:pic>
        <p:nvPicPr>
          <p:cNvPr id="63490" name="Picture 2">
            <a:extLst>
              <a:ext uri="{FF2B5EF4-FFF2-40B4-BE49-F238E27FC236}">
                <a16:creationId xmlns:a16="http://schemas.microsoft.com/office/drawing/2014/main" id="{3C2C07A8-9A4E-2BC3-9E1A-EF7F2EC553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1" y="1668202"/>
            <a:ext cx="5775488" cy="50970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68F696C-877E-614C-ADDC-79FDB5BF0322}"/>
              </a:ext>
            </a:extLst>
          </p:cNvPr>
          <p:cNvSpPr txBox="1"/>
          <p:nvPr/>
        </p:nvSpPr>
        <p:spPr>
          <a:xfrm>
            <a:off x="914400" y="6568028"/>
            <a:ext cx="3911600" cy="230832"/>
          </a:xfrm>
          <a:prstGeom prst="rect">
            <a:avLst/>
          </a:prstGeom>
          <a:noFill/>
        </p:spPr>
        <p:txBody>
          <a:bodyPr wrap="square">
            <a:spAutoFit/>
          </a:bodyPr>
          <a:lstStyle/>
          <a:p>
            <a:r>
              <a:rPr lang="en-US" sz="900" dirty="0">
                <a:solidFill>
                  <a:srgbClr val="002060"/>
                </a:solidFill>
              </a:rPr>
              <a:t>https://</a:t>
            </a:r>
            <a:r>
              <a:rPr lang="en-US" sz="900" dirty="0" err="1">
                <a:solidFill>
                  <a:srgbClr val="002060"/>
                </a:solidFill>
              </a:rPr>
              <a:t>media.nngroup.com</a:t>
            </a:r>
            <a:r>
              <a:rPr lang="en-US" sz="900" dirty="0">
                <a:solidFill>
                  <a:srgbClr val="002060"/>
                </a:solidFill>
              </a:rPr>
              <a:t>/media/editor/2022/08/17/6_steps_desktop.png</a:t>
            </a:r>
          </a:p>
        </p:txBody>
      </p:sp>
      <p:pic>
        <p:nvPicPr>
          <p:cNvPr id="63492" name="Picture 4" descr="Thematic Analysis in Qualitative Research: A Practical Guide - Teleanalysis">
            <a:extLst>
              <a:ext uri="{FF2B5EF4-FFF2-40B4-BE49-F238E27FC236}">
                <a16:creationId xmlns:a16="http://schemas.microsoft.com/office/drawing/2014/main" id="{137838EB-F292-B205-ED52-FA52FE343F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174" y="2565400"/>
            <a:ext cx="5053307" cy="28876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20F37D5-DAED-CD5E-42E2-7848AA825B78}"/>
              </a:ext>
            </a:extLst>
          </p:cNvPr>
          <p:cNvSpPr txBox="1"/>
          <p:nvPr/>
        </p:nvSpPr>
        <p:spPr>
          <a:xfrm>
            <a:off x="7045490" y="6568028"/>
            <a:ext cx="5053307" cy="184666"/>
          </a:xfrm>
          <a:prstGeom prst="rect">
            <a:avLst/>
          </a:prstGeom>
          <a:noFill/>
        </p:spPr>
        <p:txBody>
          <a:bodyPr wrap="square">
            <a:spAutoFit/>
          </a:bodyPr>
          <a:lstStyle/>
          <a:p>
            <a:r>
              <a:rPr lang="en-US" sz="600" dirty="0">
                <a:solidFill>
                  <a:srgbClr val="002060"/>
                </a:solidFill>
              </a:rPr>
              <a:t>https://</a:t>
            </a:r>
            <a:r>
              <a:rPr lang="en-US" sz="600" dirty="0" err="1">
                <a:solidFill>
                  <a:srgbClr val="002060"/>
                </a:solidFill>
              </a:rPr>
              <a:t>teleanalysis.com</a:t>
            </a:r>
            <a:r>
              <a:rPr lang="en-US" sz="600" dirty="0">
                <a:solidFill>
                  <a:srgbClr val="002060"/>
                </a:solidFill>
              </a:rPr>
              <a:t>/wp-content/uploads/2023/11/Thematic-</a:t>
            </a:r>
            <a:r>
              <a:rPr lang="en-US" sz="600" dirty="0" err="1">
                <a:solidFill>
                  <a:srgbClr val="002060"/>
                </a:solidFill>
              </a:rPr>
              <a:t>Analysis.pnghttps</a:t>
            </a:r>
            <a:r>
              <a:rPr lang="en-US" sz="600" dirty="0">
                <a:solidFill>
                  <a:srgbClr val="002060"/>
                </a:solidFill>
              </a:rPr>
              <a:t>://</a:t>
            </a:r>
            <a:r>
              <a:rPr lang="en-US" sz="600" dirty="0" err="1">
                <a:solidFill>
                  <a:srgbClr val="002060"/>
                </a:solidFill>
              </a:rPr>
              <a:t>teleanalysis.com</a:t>
            </a:r>
            <a:r>
              <a:rPr lang="en-US" sz="600" dirty="0">
                <a:solidFill>
                  <a:srgbClr val="002060"/>
                </a:solidFill>
              </a:rPr>
              <a:t>/wp-content/uploads/2023/11/Thematic-</a:t>
            </a:r>
            <a:r>
              <a:rPr lang="en-US" sz="600" dirty="0" err="1">
                <a:solidFill>
                  <a:srgbClr val="002060"/>
                </a:solidFill>
              </a:rPr>
              <a:t>Analysis.png</a:t>
            </a:r>
            <a:endParaRPr lang="en-US" sz="600" dirty="0">
              <a:solidFill>
                <a:srgbClr val="002060"/>
              </a:solidFill>
            </a:endParaRPr>
          </a:p>
        </p:txBody>
      </p:sp>
      <p:grpSp>
        <p:nvGrpSpPr>
          <p:cNvPr id="6" name="Group 5">
            <a:extLst>
              <a:ext uri="{FF2B5EF4-FFF2-40B4-BE49-F238E27FC236}">
                <a16:creationId xmlns:a16="http://schemas.microsoft.com/office/drawing/2014/main" id="{DFFAB1CD-C17B-2582-2AA4-8351DF11E242}"/>
              </a:ext>
            </a:extLst>
          </p:cNvPr>
          <p:cNvGrpSpPr/>
          <p:nvPr/>
        </p:nvGrpSpPr>
        <p:grpSpPr>
          <a:xfrm>
            <a:off x="10160428" y="342408"/>
            <a:ext cx="1755648" cy="941832"/>
            <a:chOff x="10199689" y="5755904"/>
            <a:chExt cx="1755648" cy="941832"/>
          </a:xfrm>
        </p:grpSpPr>
        <p:sp>
          <p:nvSpPr>
            <p:cNvPr id="7" name="Rectangle 6">
              <a:extLst>
                <a:ext uri="{FF2B5EF4-FFF2-40B4-BE49-F238E27FC236}">
                  <a16:creationId xmlns:a16="http://schemas.microsoft.com/office/drawing/2014/main" id="{9EF36CC3-4E95-7668-4D2A-98E781A1BEDD}"/>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up of logos&#10;&#10;AI-generated content may be incorrect.">
              <a:extLst>
                <a:ext uri="{FF2B5EF4-FFF2-40B4-BE49-F238E27FC236}">
                  <a16:creationId xmlns:a16="http://schemas.microsoft.com/office/drawing/2014/main" id="{36016B9A-B2B1-245B-F7B6-BD7211404D4A}"/>
                </a:ext>
              </a:extLst>
            </p:cNvPr>
            <p:cNvPicPr>
              <a:picLocks noChangeAspect="1"/>
            </p:cNvPicPr>
            <p:nvPr/>
          </p:nvPicPr>
          <p:blipFill>
            <a:blip r:embed="rId5"/>
            <a:srcRect r="45218"/>
            <a:stretch/>
          </p:blipFill>
          <p:spPr>
            <a:xfrm>
              <a:off x="10239243" y="5798434"/>
              <a:ext cx="772473" cy="847119"/>
            </a:xfrm>
            <a:prstGeom prst="rect">
              <a:avLst/>
            </a:prstGeom>
          </p:spPr>
        </p:pic>
        <p:pic>
          <p:nvPicPr>
            <p:cNvPr id="13" name="Picture 12" descr="A close-up of logos&#10;&#10;AI-generated content may be incorrect.">
              <a:extLst>
                <a:ext uri="{FF2B5EF4-FFF2-40B4-BE49-F238E27FC236}">
                  <a16:creationId xmlns:a16="http://schemas.microsoft.com/office/drawing/2014/main" id="{81903B9C-8857-A0A1-0429-86B6930701BB}"/>
                </a:ext>
              </a:extLst>
            </p:cNvPr>
            <p:cNvPicPr>
              <a:picLocks noChangeAspect="1"/>
            </p:cNvPicPr>
            <p:nvPr/>
          </p:nvPicPr>
          <p:blipFill>
            <a:blip r:embed="rId5"/>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324441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5D3284-FBE7-70C7-B654-6F07817F241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292C170-272B-A543-DD35-BC3DB069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811AB15-353B-96AC-FB78-793525BA46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03D2D7D-4079-E2E4-D27F-E5691573C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694ACE-4F1F-C77F-046B-0B7CFD13B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6F2CFF65-B130-D2FF-260C-CF71D8E545D4}"/>
              </a:ext>
            </a:extLst>
          </p:cNvPr>
          <p:cNvSpPr>
            <a:spLocks noGrp="1"/>
          </p:cNvSpPr>
          <p:nvPr>
            <p:ph type="title"/>
          </p:nvPr>
        </p:nvSpPr>
        <p:spPr>
          <a:xfrm>
            <a:off x="0" y="349112"/>
            <a:ext cx="12191998" cy="877729"/>
          </a:xfrm>
        </p:spPr>
        <p:txBody>
          <a:bodyPr vert="horz" lIns="91440" tIns="45720" rIns="91440" bIns="45720" rtlCol="0" anchor="ctr">
            <a:normAutofit/>
          </a:bodyPr>
          <a:lstStyle/>
          <a:p>
            <a:pPr algn="ctr"/>
            <a:r>
              <a:rPr lang="en-US" sz="5400" kern="1200" dirty="0">
                <a:solidFill>
                  <a:srgbClr val="FFFFFF"/>
                </a:solidFill>
                <a:latin typeface="Times New Roman" panose="02020603050405020304" pitchFamily="18" charset="0"/>
                <a:cs typeface="Times New Roman" panose="02020603050405020304" pitchFamily="18" charset="0"/>
              </a:rPr>
              <a:t>IV.1. Thematic Analysis</a:t>
            </a:r>
          </a:p>
        </p:txBody>
      </p:sp>
      <p:pic>
        <p:nvPicPr>
          <p:cNvPr id="63494" name="Picture 6">
            <a:extLst>
              <a:ext uri="{FF2B5EF4-FFF2-40B4-BE49-F238E27FC236}">
                <a16:creationId xmlns:a16="http://schemas.microsoft.com/office/drawing/2014/main" id="{4999E674-47C2-FF51-F04A-A88E7A71D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49" y="1881265"/>
            <a:ext cx="11010900" cy="386671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482A752-25B3-E8F0-F2A0-234FCA38870E}"/>
              </a:ext>
            </a:extLst>
          </p:cNvPr>
          <p:cNvSpPr txBox="1"/>
          <p:nvPr/>
        </p:nvSpPr>
        <p:spPr>
          <a:xfrm>
            <a:off x="0" y="5830178"/>
            <a:ext cx="12192000" cy="585610"/>
          </a:xfrm>
          <a:prstGeom prst="rect">
            <a:avLst/>
          </a:prstGeom>
          <a:noFill/>
        </p:spPr>
        <p:txBody>
          <a:bodyPr wrap="square">
            <a:spAutoFit/>
          </a:bodyPr>
          <a:lstStyle/>
          <a:p>
            <a:pPr algn="just">
              <a:lnSpc>
                <a:spcPct val="120000"/>
              </a:lnSpc>
            </a:pPr>
            <a:r>
              <a:rPr lang="en-US" sz="1400" b="1" i="0" u="none" strike="noStrike" dirty="0">
                <a:solidFill>
                  <a:srgbClr val="000000"/>
                </a:solidFill>
                <a:effectLst/>
                <a:latin typeface="Arial" panose="020B0604020202020204" pitchFamily="34" charset="0"/>
              </a:rPr>
              <a:t>Figure 5</a:t>
            </a:r>
            <a:r>
              <a:rPr lang="en-US" sz="1400" b="0" i="0" u="none" strike="noStrike" dirty="0">
                <a:solidFill>
                  <a:srgbClr val="000000"/>
                </a:solidFill>
                <a:effectLst/>
                <a:latin typeface="Arial" panose="020B0604020202020204" pitchFamily="34" charset="0"/>
              </a:rPr>
              <a:t>. Thematic analysis inspired by Virginia Braun, Victoria Clarke, and Susan </a:t>
            </a:r>
            <a:r>
              <a:rPr lang="en-US" sz="1400" b="0" i="0" u="none" strike="noStrike" dirty="0" err="1">
                <a:solidFill>
                  <a:srgbClr val="000000"/>
                </a:solidFill>
                <a:effectLst/>
                <a:latin typeface="Arial" panose="020B0604020202020204" pitchFamily="34" charset="0"/>
              </a:rPr>
              <a:t>Spiggle</a:t>
            </a:r>
            <a:r>
              <a:rPr lang="en-US" sz="1400" b="0" i="0" u="none" strike="noStrike" dirty="0">
                <a:solidFill>
                  <a:srgbClr val="000000"/>
                </a:solidFill>
                <a:effectLst/>
                <a:latin typeface="Arial" panose="020B0604020202020204" pitchFamily="34" charset="0"/>
              </a:rPr>
              <a:t>. </a:t>
            </a:r>
            <a:r>
              <a:rPr lang="en-US" sz="1400" b="1" i="1" u="sng" strike="noStrike" dirty="0">
                <a:solidFill>
                  <a:srgbClr val="000000"/>
                </a:solidFill>
                <a:effectLst/>
                <a:latin typeface="Arial" panose="020B0604020202020204" pitchFamily="34" charset="0"/>
              </a:rPr>
              <a:t>Note</a:t>
            </a:r>
            <a:r>
              <a:rPr lang="en-US" sz="1400" b="1" i="1" u="sng" dirty="0">
                <a:solidFill>
                  <a:srgbClr val="000000"/>
                </a:solidFill>
                <a:latin typeface="Arial" panose="020B0604020202020204" pitchFamily="34" charset="0"/>
              </a:rPr>
              <a:t>:</a:t>
            </a:r>
            <a:r>
              <a:rPr lang="en-US" sz="1400" b="0" i="0" u="none" strike="noStrike" dirty="0">
                <a:solidFill>
                  <a:srgbClr val="000000"/>
                </a:solidFill>
                <a:effectLst/>
                <a:latin typeface="Arial" panose="020B0604020202020204" pitchFamily="34" charset="0"/>
              </a:rPr>
              <a:t> The six stages of thematic analysis by </a:t>
            </a:r>
            <a:r>
              <a:rPr lang="en-US" sz="1400" b="0" i="0" u="none" strike="noStrike" dirty="0">
                <a:solidFill>
                  <a:srgbClr val="000000"/>
                </a:solidFill>
                <a:effectLst/>
                <a:latin typeface="Arial" panose="020B0604020202020204" pitchFamily="34" charset="0"/>
                <a:hlinkClick r:id="rId4"/>
              </a:rPr>
              <a:t>Braun and Clarke (2006)</a:t>
            </a:r>
            <a:r>
              <a:rPr lang="en-US" sz="1400" b="0" i="0" u="none" strike="noStrike" dirty="0">
                <a:solidFill>
                  <a:srgbClr val="000000"/>
                </a:solidFill>
                <a:effectLst/>
                <a:latin typeface="Arial" panose="020B0604020202020204" pitchFamily="34" charset="0"/>
              </a:rPr>
              <a:t> are illustrated in regular font while the ideas or principles of analysis and interpretation by </a:t>
            </a:r>
            <a:r>
              <a:rPr lang="en-US" sz="1400" b="0" i="0" u="none" strike="noStrike" dirty="0">
                <a:solidFill>
                  <a:srgbClr val="000000"/>
                </a:solidFill>
                <a:effectLst/>
                <a:latin typeface="Arial" panose="020B0604020202020204" pitchFamily="34" charset="0"/>
                <a:hlinkClick r:id="rId5"/>
              </a:rPr>
              <a:t>Spiggle (1994)</a:t>
            </a:r>
            <a:r>
              <a:rPr lang="en-US" sz="1400" b="0" i="0" u="none" strike="noStrike" dirty="0">
                <a:solidFill>
                  <a:srgbClr val="000000"/>
                </a:solidFill>
                <a:effectLst/>
                <a:latin typeface="Arial" panose="020B0604020202020204" pitchFamily="34" charset="0"/>
              </a:rPr>
              <a:t> are presented in italic font.</a:t>
            </a:r>
          </a:p>
        </p:txBody>
      </p:sp>
      <p:sp>
        <p:nvSpPr>
          <p:cNvPr id="17" name="TextBox 16">
            <a:extLst>
              <a:ext uri="{FF2B5EF4-FFF2-40B4-BE49-F238E27FC236}">
                <a16:creationId xmlns:a16="http://schemas.microsoft.com/office/drawing/2014/main" id="{FB0CED65-85E4-57C3-2F0D-B657D2A8750B}"/>
              </a:ext>
            </a:extLst>
          </p:cNvPr>
          <p:cNvSpPr txBox="1"/>
          <p:nvPr/>
        </p:nvSpPr>
        <p:spPr>
          <a:xfrm>
            <a:off x="0" y="6529766"/>
            <a:ext cx="12192000" cy="246221"/>
          </a:xfrm>
          <a:prstGeom prst="rect">
            <a:avLst/>
          </a:prstGeom>
          <a:noFill/>
        </p:spPr>
        <p:txBody>
          <a:bodyPr wrap="square">
            <a:spAutoFit/>
          </a:bodyPr>
          <a:lstStyle/>
          <a:p>
            <a:r>
              <a:rPr lang="en-US" sz="1000" dirty="0">
                <a:solidFill>
                  <a:srgbClr val="002060"/>
                </a:solidFill>
                <a:effectLst/>
                <a:latin typeface="Arial" panose="020B0604020202020204" pitchFamily="34" charset="0"/>
                <a:cs typeface="Arial" panose="020B0604020202020204" pitchFamily="34" charset="0"/>
              </a:rPr>
              <a:t>Figure from: Lim, W. M. (2024). What Is Qualitative Research? An Overview and Guidelines. </a:t>
            </a:r>
            <a:r>
              <a:rPr lang="en-US" sz="1000" i="1" dirty="0">
                <a:solidFill>
                  <a:srgbClr val="002060"/>
                </a:solidFill>
                <a:effectLst/>
                <a:latin typeface="Arial" panose="020B0604020202020204" pitchFamily="34" charset="0"/>
                <a:cs typeface="Arial" panose="020B0604020202020204" pitchFamily="34" charset="0"/>
              </a:rPr>
              <a:t>Australasian Marketing Journal, 0</a:t>
            </a:r>
            <a:r>
              <a:rPr lang="en-US" sz="1000" dirty="0">
                <a:solidFill>
                  <a:srgbClr val="002060"/>
                </a:solidFill>
                <a:effectLst/>
                <a:latin typeface="Arial" panose="020B0604020202020204" pitchFamily="34" charset="0"/>
                <a:cs typeface="Arial" panose="020B0604020202020204" pitchFamily="34" charset="0"/>
              </a:rPr>
              <a:t>(0), 14413582241264619. </a:t>
            </a:r>
            <a:r>
              <a:rPr lang="en-US" sz="1000" dirty="0">
                <a:solidFill>
                  <a:srgbClr val="002060"/>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https://doi.org/10.1177/14413582241264619</a:t>
            </a:r>
            <a:r>
              <a:rPr lang="en-US" sz="1000" dirty="0">
                <a:solidFill>
                  <a:srgbClr val="002060"/>
                </a:solidFill>
                <a:effectLst/>
                <a:latin typeface="Arial" panose="020B0604020202020204" pitchFamily="34" charset="0"/>
                <a:cs typeface="Arial" panose="020B0604020202020204" pitchFamily="34" charset="0"/>
              </a:rPr>
              <a:t> </a:t>
            </a:r>
          </a:p>
        </p:txBody>
      </p:sp>
      <p:grpSp>
        <p:nvGrpSpPr>
          <p:cNvPr id="2" name="Group 1">
            <a:extLst>
              <a:ext uri="{FF2B5EF4-FFF2-40B4-BE49-F238E27FC236}">
                <a16:creationId xmlns:a16="http://schemas.microsoft.com/office/drawing/2014/main" id="{6C8C0AC7-F01F-AE77-2EE5-B6ADB347AE90}"/>
              </a:ext>
            </a:extLst>
          </p:cNvPr>
          <p:cNvGrpSpPr/>
          <p:nvPr/>
        </p:nvGrpSpPr>
        <p:grpSpPr>
          <a:xfrm>
            <a:off x="10160428" y="342408"/>
            <a:ext cx="1755648" cy="941832"/>
            <a:chOff x="10199689" y="5755904"/>
            <a:chExt cx="1755648" cy="941832"/>
          </a:xfrm>
        </p:grpSpPr>
        <p:sp>
          <p:nvSpPr>
            <p:cNvPr id="3" name="Rectangle 2">
              <a:extLst>
                <a:ext uri="{FF2B5EF4-FFF2-40B4-BE49-F238E27FC236}">
                  <a16:creationId xmlns:a16="http://schemas.microsoft.com/office/drawing/2014/main" id="{1C6EEBF3-925E-5779-A022-CADA8463D9C0}"/>
                </a:ext>
              </a:extLst>
            </p:cNvPr>
            <p:cNvSpPr/>
            <p:nvPr/>
          </p:nvSpPr>
          <p:spPr>
            <a:xfrm>
              <a:off x="10199689" y="5755904"/>
              <a:ext cx="1755648" cy="941832"/>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up of logos&#10;&#10;AI-generated content may be incorrect.">
              <a:extLst>
                <a:ext uri="{FF2B5EF4-FFF2-40B4-BE49-F238E27FC236}">
                  <a16:creationId xmlns:a16="http://schemas.microsoft.com/office/drawing/2014/main" id="{4D41D020-77BB-C712-F2D7-D9825090A59D}"/>
                </a:ext>
              </a:extLst>
            </p:cNvPr>
            <p:cNvPicPr>
              <a:picLocks noChangeAspect="1"/>
            </p:cNvPicPr>
            <p:nvPr/>
          </p:nvPicPr>
          <p:blipFill>
            <a:blip r:embed="rId7"/>
            <a:srcRect r="45218"/>
            <a:stretch/>
          </p:blipFill>
          <p:spPr>
            <a:xfrm>
              <a:off x="10239243" y="5798434"/>
              <a:ext cx="772473" cy="847119"/>
            </a:xfrm>
            <a:prstGeom prst="rect">
              <a:avLst/>
            </a:prstGeom>
          </p:spPr>
        </p:pic>
        <p:pic>
          <p:nvPicPr>
            <p:cNvPr id="5" name="Picture 4" descr="A close-up of logos&#10;&#10;AI-generated content may be incorrect.">
              <a:extLst>
                <a:ext uri="{FF2B5EF4-FFF2-40B4-BE49-F238E27FC236}">
                  <a16:creationId xmlns:a16="http://schemas.microsoft.com/office/drawing/2014/main" id="{659E7522-645E-0FB3-FD13-B41091F3B0FD}"/>
                </a:ext>
              </a:extLst>
            </p:cNvPr>
            <p:cNvPicPr>
              <a:picLocks noChangeAspect="1"/>
            </p:cNvPicPr>
            <p:nvPr/>
          </p:nvPicPr>
          <p:blipFill>
            <a:blip r:embed="rId7"/>
            <a:srcRect l="54781" t="9761" r="3189" b="22411"/>
            <a:stretch/>
          </p:blipFill>
          <p:spPr>
            <a:xfrm>
              <a:off x="11027631" y="5798434"/>
              <a:ext cx="873745" cy="847119"/>
            </a:xfrm>
            <a:prstGeom prst="rect">
              <a:avLst/>
            </a:prstGeom>
          </p:spPr>
        </p:pic>
      </p:grpSp>
    </p:spTree>
    <p:extLst>
      <p:ext uri="{BB962C8B-B14F-4D97-AF65-F5344CB8AC3E}">
        <p14:creationId xmlns:p14="http://schemas.microsoft.com/office/powerpoint/2010/main" val="4453505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2.1" id="{19F6FF4A-BFB8-D448-81DB-A8F1C71F8E46}" vid="{CDCDF023-17A4-CF46-89DD-D6386F64A9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 dockstate="right" visibility="0" width="350" row="0">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52D94FC4-944D-C543-834B-FE176CD13886}">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103F398-8A3A-4147-B43D-17DF3B01164D}">
  <we:reference id="wa200005669" version="2.0.0.0" store="en-US" storeType="OMEX"/>
  <we:alternateReferences>
    <we:reference id="wa200005669" version="2.0.0.0" store="wa20000566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{4B490B94-39BC-474A-AACE-E70EB941C43F}tf16401378</Template>
  <TotalTime>88726</TotalTime>
  <Words>4797</Words>
  <Application>Microsoft Macintosh PowerPoint</Application>
  <PresentationFormat>Widescreen</PresentationFormat>
  <Paragraphs>394</Paragraphs>
  <Slides>32</Slides>
  <Notes>26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-apple-system</vt:lpstr>
      <vt:lpstr>Arial</vt:lpstr>
      <vt:lpstr>Calibri</vt:lpstr>
      <vt:lpstr>Calibri Light</vt:lpstr>
      <vt:lpstr>Georgia</vt:lpstr>
      <vt:lpstr>LFT Etica</vt:lpstr>
      <vt:lpstr>Roboto</vt:lpstr>
      <vt:lpstr>Times New Roman</vt:lpstr>
      <vt:lpstr>Wingdings</vt:lpstr>
      <vt:lpstr>Office Theme</vt:lpstr>
      <vt:lpstr>1_Office Theme</vt:lpstr>
      <vt:lpstr>BRIDG Micro-Course  Qualitative Research and Analysis </vt:lpstr>
      <vt:lpstr>BRIDG Micro-Course  Module 4: Qualitative Data Analysis</vt:lpstr>
      <vt:lpstr>Content Overview</vt:lpstr>
      <vt:lpstr>Content Overview: Module 4</vt:lpstr>
      <vt:lpstr>Content Overview: Module 4</vt:lpstr>
      <vt:lpstr>Content Overview: Module Examinations</vt:lpstr>
      <vt:lpstr>IV. Qualitative Data Analysis</vt:lpstr>
      <vt:lpstr>IV.1. Thematic Analysis</vt:lpstr>
      <vt:lpstr>IV.1. Thematic Analysis</vt:lpstr>
      <vt:lpstr>PowerPoint Presentation</vt:lpstr>
      <vt:lpstr>PowerPoint Presentation</vt:lpstr>
      <vt:lpstr>PowerPoint Presentation</vt:lpstr>
      <vt:lpstr>PowerPoint Presentation</vt:lpstr>
      <vt:lpstr>IV.1. Thematic Analysis</vt:lpstr>
      <vt:lpstr>IV.1. Thematic Analysis</vt:lpstr>
      <vt:lpstr>PowerPoint Presentation</vt:lpstr>
      <vt:lpstr>PowerPoint Presentation</vt:lpstr>
      <vt:lpstr>PowerPoint Presentation</vt:lpstr>
      <vt:lpstr>PowerPoint Presentation</vt:lpstr>
      <vt:lpstr>PowerPoint Presentation</vt:lpstr>
      <vt:lpstr>PowerPoint Presentation</vt:lpstr>
      <vt:lpstr>IV.2. Consensual Qualitative Research (CQR)</vt:lpstr>
      <vt:lpstr>IV.2. Consensual Qualitative Research (CQR)</vt:lpstr>
      <vt:lpstr>IV.2. Consensual Qualitative Research (CQR)</vt:lpstr>
      <vt:lpstr>IV.2. Consensual Qualitative Research (CQR)</vt:lpstr>
      <vt:lpstr>IV.2. Consensual Qualitative Research (CQR)</vt:lpstr>
      <vt:lpstr>IV.2. Consensual Qualitative Research (CQR)</vt:lpstr>
      <vt:lpstr>IV.3. Data Analysis Tools</vt:lpstr>
      <vt:lpstr>IV.3. Data Analysis Tools</vt:lpstr>
      <vt:lpstr>PowerPoint Presentation</vt:lpstr>
      <vt:lpstr>WE DID IT!  </vt:lpstr>
      <vt:lpstr>BRIDG Micro-Course  Qualitative Research and Analysis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Brenna Bray’s  Research Goals</dc:title>
  <dc:creator>Brenna Bray</dc:creator>
  <cp:lastModifiedBy>Brenna Bray</cp:lastModifiedBy>
  <cp:revision>134</cp:revision>
  <dcterms:created xsi:type="dcterms:W3CDTF">2020-11-23T21:16:45Z</dcterms:created>
  <dcterms:modified xsi:type="dcterms:W3CDTF">2025-03-31T03:48:40Z</dcterms:modified>
</cp:coreProperties>
</file>