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1" r:id="rId2"/>
  </p:sldMasterIdLst>
  <p:notesMasterIdLst>
    <p:notesMasterId r:id="rId25"/>
  </p:notesMasterIdLst>
  <p:sldIdLst>
    <p:sldId id="1233" r:id="rId3"/>
    <p:sldId id="1235" r:id="rId4"/>
    <p:sldId id="1236" r:id="rId5"/>
    <p:sldId id="1237" r:id="rId6"/>
    <p:sldId id="808" r:id="rId7"/>
    <p:sldId id="990" r:id="rId8"/>
    <p:sldId id="1227" r:id="rId9"/>
    <p:sldId id="1221" r:id="rId10"/>
    <p:sldId id="1238" r:id="rId11"/>
    <p:sldId id="1222" r:id="rId12"/>
    <p:sldId id="1228" r:id="rId13"/>
    <p:sldId id="1223" r:id="rId14"/>
    <p:sldId id="1239" r:id="rId15"/>
    <p:sldId id="1224" r:id="rId16"/>
    <p:sldId id="1230" r:id="rId17"/>
    <p:sldId id="1225" r:id="rId18"/>
    <p:sldId id="1231" r:id="rId19"/>
    <p:sldId id="1241" r:id="rId20"/>
    <p:sldId id="1243" r:id="rId21"/>
    <p:sldId id="1232" r:id="rId22"/>
    <p:sldId id="1218" r:id="rId23"/>
    <p:sldId id="124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na Bray" initials="BB" lastIdx="1" clrIdx="0">
    <p:extLst>
      <p:ext uri="{19B8F6BF-5375-455C-9EA6-DF929625EA0E}">
        <p15:presenceInfo xmlns:p15="http://schemas.microsoft.com/office/powerpoint/2012/main" userId="S::brenna.bray@nunm.edu::dd311ac4-a8db-415d-8299-7a76dc7546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131B2A"/>
    <a:srgbClr val="172845"/>
    <a:srgbClr val="009051"/>
    <a:srgbClr val="008F00"/>
    <a:srgbClr val="00FA00"/>
    <a:srgbClr val="182847"/>
    <a:srgbClr val="142440"/>
    <a:srgbClr val="FFFFFF"/>
    <a:srgbClr val="007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2"/>
    <p:restoredTop sz="87331"/>
  </p:normalViewPr>
  <p:slideViewPr>
    <p:cSldViewPr snapToGrid="0" snapToObjects="1">
      <p:cViewPr varScale="1">
        <p:scale>
          <a:sx n="100" d="100"/>
          <a:sy n="100" d="100"/>
        </p:scale>
        <p:origin x="52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97DB8-263B-894A-9B11-87496FC7362B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0E316-1220-9B49-8FCA-9FA32A4C6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2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49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F0223-EC80-333A-4DBA-3346833CE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28DD8B-22F6-A1E3-29B5-B3DE765F9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C78456-EB07-2D8D-F1D3-566A86896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B2FC3-8D73-69A1-8A2C-B9323CD75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11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C95F3-5942-5C31-FA96-E235F30E8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AA880A-D2FD-7DC2-703A-AEC6B66A6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9618E-5241-40D7-5D6D-2888E2652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53ED1-A875-FBE0-A00B-CB4B9118A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04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A55D6-844E-AE4F-9147-6971C0FBA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9F1CD3-E28B-9396-FBC2-65981688C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157B22-475F-A9FE-7034-7373C2F3C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00EE8-76B4-38A6-37F1-3E08A3A8F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11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C201F-BA58-5C38-2455-8C5AD1E5D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C911C8-E504-CD4C-1718-685BC7EA6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53D669-BCBD-1532-F28C-B2FA26379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B66CA-7C60-40ED-B463-E11EF9732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82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BC541-AF7F-ECE4-F5AB-1ACA6C9C8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8D7A2-E185-EFF9-A00E-336C461B8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D5636A-E3C6-9C8D-0A67-6912F54BC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C48AB-3A50-FD4B-15DF-2FF32DFBA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89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E2F5D-2538-3186-480A-4857FC87B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0D7899-F1CA-830C-2EE1-95CC001D7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D019A-4F37-9DAF-71C5-086CE4CC3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AB0C6-600A-C9F0-A5FF-45E03B9B8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23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D99CF-DB84-C72A-33D8-F198C9F8B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732896-ADA3-3455-90F5-06EE320A3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170BAC-ACD4-543F-C359-94A978FF8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9D16D-2C0B-BFE7-B0B3-E681D54F7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88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DBCC4-6BBE-4B53-7422-4E8FCECA3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BF473-5600-C792-BC54-3744E774B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C54BD-A5BF-E36D-ACD3-FFE4FD5E7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7AAA8-F0B9-0773-316A-E700FC0D2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47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79F31-447D-29AF-0A43-E5A355759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8816D-C32D-AD39-676B-D3F1AEC394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C8FB8-54F6-18D2-889F-75029D094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58D4A-C191-8D54-3A0A-A8F63B655C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28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CB5C6-D9E1-6B35-E9E3-BD48375AE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E237A9-273A-9C50-5D45-B04B29DAC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6E419-948F-0E68-8680-DB9563391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DD60F-18D4-A3F7-0F46-F768A6450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4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7045A-729F-8DFF-51E6-595A9609B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D9CDE2-5CB7-B524-86D7-643B96E7C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0390FD-911A-9851-DC59-C96BC1788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74AEA-E0F4-C68C-4922-ECB6667A2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27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BC301-F5B5-46CB-421C-A4DC8C833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A9DE47-4ECA-9917-1658-9A0DE0BE6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59DFDB-F624-8DFD-5003-0607D642D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88A4C-BC54-D163-E23A-7BD670EE1A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5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7045A-729F-8DFF-51E6-595A9609B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D9CDE2-5CB7-B524-86D7-643B96E7C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0390FD-911A-9851-DC59-C96BC1788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74AEA-E0F4-C68C-4922-ECB6667A2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0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7045A-729F-8DFF-51E6-595A9609B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D9CDE2-5CB7-B524-86D7-643B96E7C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0390FD-911A-9851-DC59-C96BC1788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74AEA-E0F4-C68C-4922-ECB6667A2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9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4D77A-CAB9-1CF4-82B0-A76213E48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9C761-A371-E35E-6D2A-09ADCE93F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907956-8608-7BF3-71F0-8BA2FBAC3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AF01C-ED92-F656-3F2C-765BF2184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10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50701-A384-4FBF-BD6A-4A945DD4C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E6EC21-8F48-4963-C3FE-BEF1AA045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7283A9-71E4-A8CE-269E-D634ECEBE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87CC8-3C48-E2C0-E936-DC30847548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83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1C04C-ED82-4BE7-6095-29DFEF548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60CAE-F4BD-CCCD-6BE9-83C06775E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236787-B489-8EBD-90B5-F4F3516B0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7793-12AB-59CE-F69D-CF8DEF7AF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31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50701-A384-4FBF-BD6A-4A945DD4C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E6EC21-8F48-4963-C3FE-BEF1AA045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7283A9-71E4-A8CE-269E-D634ECEBE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87CC8-3C48-E2C0-E936-DC30847548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34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3E3F8-5BD9-E38C-D7DC-A49C05548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4B8568-4B15-73BB-8D5C-BB1A6CC7D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4B695-8743-F47B-D51D-BB2CE5A09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Companion Reading: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Chapter 7: Understanding Lived Experiences. In Barrio Minton, C. A., &amp; Lenz, A. S. (Eds.),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professionals. (1st Ed., pp 87 - 105).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AB2F7-D9C2-0066-ABB8-E0D451763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9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A0C0-5E55-E54C-ABF4-C489FAE1E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56FA8-9063-114B-BFB1-1A439918D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BCF76-8201-714D-9E78-06516F33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D04EC-C7AA-7B4F-859A-7F09D9F8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0DD0E-5A92-8B47-91FC-1ACCF9D1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6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52B0-0D0A-0C46-8EC0-1B7461D4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05EB2-F9D8-DA4E-95C6-DDE9F8BA2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BE2B-30BB-8F41-9E4B-536E08FF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917F5-8E1F-EC43-B5CE-CDDDD0C8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42243-094C-3F4A-BB82-820FC23D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1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326FD1-605E-8B4E-80E0-3D4832F11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0ED63-6151-8545-A930-F0ABA9D56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F2EC8-8D64-7641-BC31-476610A57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59495-E577-8345-9EF0-690F6B32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0FCC3-99D0-9A44-9820-62D8AAFE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7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4A77-C0EC-E90C-087A-E71757299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926541"/>
            <a:ext cx="10972800" cy="166304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AB453-76B0-1DBA-9EE3-645CA9804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35636"/>
            <a:ext cx="10972800" cy="474663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9D4B-20DA-C5A9-370C-5C556DC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3F1A-779F-4295-3160-E943DBC0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49934F-55C5-A548-E041-1CB8C42DF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2654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4116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610518"/>
            <a:ext cx="6970824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4" y="2222065"/>
            <a:ext cx="6970825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745948-92EA-3E8A-1DBC-45422E91850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80323" y="3143243"/>
            <a:ext cx="6139069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7155554-9334-F8D5-FA7F-80CF2FB3BC7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580323" y="3754790"/>
            <a:ext cx="6139068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44C718E-DBD5-B640-39D2-7860AFE27FF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960666" y="4717060"/>
            <a:ext cx="6970823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B073C5F-2FFF-4B6A-E630-E112FB5B952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960666" y="5328607"/>
            <a:ext cx="6970822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1490" y="2031153"/>
            <a:ext cx="3650910" cy="365091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0843267-C01A-455A-D8A3-E8A7C6CFB0F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DAE6A71-9FA2-20A0-D992-DEBF7FF3301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5D3E6-EA9D-9DE8-6317-6DF86AEEDB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39138" y="6538913"/>
            <a:ext cx="3243262" cy="1825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82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2C780-6C1C-A81B-5B9E-735DFD6F43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369902" y="2185522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29AB7CE-949B-41D7-A673-06B30968CD0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69902" y="2797069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6C789A-7FB2-432A-6019-3F62E5386F2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987745" y="2185522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72CBAF-4BDE-95E9-99A1-9EDDBDEF84D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987745" y="2797069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F48CE7A-5E89-3480-B862-44BFAC429981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761997" y="2185521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CF0CF5-EF6E-47A1-80D2-088122A0E64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61997" y="2797068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EA2C811-2433-C4B8-E818-972740C4960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" y="5692875"/>
            <a:ext cx="10972800" cy="5394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4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611728"/>
            <a:ext cx="6922301" cy="562749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5" y="2178669"/>
            <a:ext cx="6922300" cy="83701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1490" y="2031153"/>
            <a:ext cx="3650910" cy="365091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146198" y="3092460"/>
            <a:ext cx="6736768" cy="62264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146197" y="3689968"/>
            <a:ext cx="6736767" cy="92610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378113" y="4763061"/>
            <a:ext cx="6504852" cy="5819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78112" y="5380382"/>
            <a:ext cx="6504851" cy="86563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1F54DF-E984-A005-B56B-B62147C13B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39138" y="6538913"/>
            <a:ext cx="3243262" cy="1825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716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39" y="1925949"/>
            <a:ext cx="5157787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2439" y="2537496"/>
            <a:ext cx="5157786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426387" y="1925949"/>
            <a:ext cx="5157787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426387" y="2537496"/>
            <a:ext cx="5157786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60665" y="3752680"/>
            <a:ext cx="5157787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60665" y="4364227"/>
            <a:ext cx="5157786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C98F61-9164-7CDA-F0A4-B90327F23F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6200" y="3752850"/>
            <a:ext cx="5156200" cy="2457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2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7362553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925949"/>
            <a:ext cx="3259182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5" y="2537496"/>
            <a:ext cx="3259180" cy="1215184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712973" y="1925949"/>
            <a:ext cx="3259182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712973" y="2537495"/>
            <a:ext cx="3259180" cy="119747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60665" y="3752680"/>
            <a:ext cx="7011488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60665" y="4364227"/>
            <a:ext cx="7011488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B6EDE2-F53E-7B97-FF80-7764EECA4C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85188" y="0"/>
            <a:ext cx="3706812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2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681E5-DE3E-1E52-3179-344AB5B2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A41B8-CF99-8A7C-E16D-CFEF1E09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89524-6BA7-0F2E-1749-175C6928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74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6759F-66EA-8EE3-A2F4-F15BA2F9B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48357-3F2C-483C-C0FC-FD9FB673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0CD6-03F2-F840-A4A6-788B07CB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63C64-A355-CD47-9445-B480C0BB3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0087-E51E-B846-835D-85AA3994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4F354-0D4E-4D47-993F-2986867D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AD1CA-B22C-B441-969D-552D9923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80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4A77-C0EC-E90C-087A-E71757299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926541"/>
            <a:ext cx="10972800" cy="166304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AB453-76B0-1DBA-9EE3-645CA9804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35636"/>
            <a:ext cx="10972800" cy="474663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9D4B-20DA-C5A9-370C-5C556DC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3F1A-779F-4295-3160-E943DBC0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49934F-55C5-A548-E041-1CB8C42DF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2654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309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5C07C-620F-0443-B939-CCE239B1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A27EA-0DCC-EF43-AFC0-5A98B6886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C8E52-850B-764B-8E0A-A9A683C7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E6637-F2D2-354E-960B-7961D951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4148B-F471-544E-AFB7-8FF1E240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DE7C-CB88-B743-93BE-065A4586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36534-E73C-0A43-8A87-858C3CB43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A5AD9-17B6-1E49-87C6-8162FD85D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EDC1E-6462-1A4C-A39A-0910CCE3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1D380-5553-714C-B027-47C46387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3C940-F29A-9D42-B8A2-10EF77A3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5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A6441-2675-5A42-8DC0-9B5A6B59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09FF3-492D-8546-8731-BDE00D41D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1BB3B-0C87-BA4B-A3CC-301E9B44F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68F50-589C-9843-83A6-3163F8B46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F37A3-B2E7-384C-A9EF-F05D0E9BD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F8216-ED9D-6D47-A6EA-D62034C0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4385A-A6AA-CA45-B43D-82DF555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C38E0-C746-114D-B7BC-5BD6BF3A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6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6E6C-9D20-684A-8A64-5A8A0024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68F85-73E4-374A-BDD4-5605D9E9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AFFD6-B219-5B45-922E-C810CCD8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9775C-4AE8-8048-B3D1-A64A590C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1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15C95-4DB2-364F-8103-703D29E1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0612-B548-774E-86EC-A1509D72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3D358-6DB9-6F4A-8CEB-A00B3642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1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6E22B-C660-414B-B8D0-F4E7B60B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A083D-E145-AA42-B89E-38CC2A27B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A727B-97B3-C646-AF5F-C911B5927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17529-203D-7640-BED2-CC5B3E7D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B69C3-930A-B04A-AB67-C31A75A3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8E043-75D7-6343-9B7F-738ECA68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2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70B9-E744-0045-93A5-22ADB0CD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8DFF8-6B2A-4945-8C9B-D0D6B313F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70815-64E5-0E46-B6F4-097D6057F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07F17-2413-3046-B4C3-E15F294A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4C2F8-B81E-4A45-9C22-F769AA4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34E87-6A64-8B4D-BE7F-76FDF6F0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1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F6E2B-6A7A-6E44-B039-19000C36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9074C-367C-B648-B3D1-601601BB5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747D7-0E78-2A41-8D3A-A78F9C47A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7EEE-55C0-3F4F-886B-D6A2D29EC1F3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B073C-7E94-6642-94F7-DCA658C79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B21F0-B403-1F49-B4F8-88F117E65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5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57E25-C674-3745-6594-912F15B98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1847056"/>
            <a:ext cx="10629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64DF9-DAEC-F283-848F-16438F855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0EC6-5648-844A-8827-911B00959032}" type="datetimeFigureOut">
              <a:rPr lang="en-US" smtClean="0"/>
              <a:t>4/12/25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2390A06B-2D1F-A145-446B-BF268052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3537"/>
            <a:ext cx="10629900" cy="123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D227A9A-BF27-C878-C29C-004A9358C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3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MV Boli" panose="0200050003020009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>
          <p15:clr>
            <a:srgbClr val="F26B43"/>
          </p15:clr>
        </p15:guide>
        <p15:guide id="2" pos="384">
          <p15:clr>
            <a:srgbClr val="F26B43"/>
          </p15:clr>
        </p15:guide>
        <p15:guide id="3" pos="600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3912">
          <p15:clr>
            <a:srgbClr val="F26B43"/>
          </p15:clr>
        </p15:guide>
        <p15:guide id="6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441358224126461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doi.org/10.1177/1609406924129620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4413582241264619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legacyfileshare.elsevier.com/promis_misc/ISSM_COREQ_Checklist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legacyfileshare.elsevier.com/promis_misc/ISSM_COREQ_Checklist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sagepub.com/doi/full/10.1177/16094069241296206" TargetMode="External"/><Relationship Id="rId3" Type="http://schemas.openxmlformats.org/officeDocument/2006/relationships/hyperlink" Target="https://link.springer.com/article/10.1007/s40299-021-00619-0" TargetMode="External"/><Relationship Id="rId7" Type="http://schemas.openxmlformats.org/officeDocument/2006/relationships/hyperlink" Target="https://doi.org/10.4324/978131510893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093/oxfordhb/9780190847388.001.0001" TargetMode="External"/><Relationship Id="rId5" Type="http://schemas.openxmlformats.org/officeDocument/2006/relationships/hyperlink" Target="https://doi.org/10.1177/16094069241282843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doi.org/10.1177/14413582241264619" TargetMode="External"/><Relationship Id="rId9" Type="http://schemas.openxmlformats.org/officeDocument/2006/relationships/hyperlink" Target="https://www.sciencedirect.com/science/article/pii/S0277953621008558?via%3Dihub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doi.org/https:/www.researchgate.net/publication/319573537_COREQ_Consolidated_Criteria_for_Reporting_Qualitative_Studies" TargetMode="External"/><Relationship Id="rId7" Type="http://schemas.openxmlformats.org/officeDocument/2006/relationships/hyperlink" Target="https://doi.org/10.1080/14780887.2024.238224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037/amp0000151" TargetMode="External"/><Relationship Id="rId5" Type="http://schemas.openxmlformats.org/officeDocument/2006/relationships/hyperlink" Target="https://apastyle.apa.org/jars/qual-table-1.pdf" TargetMode="External"/><Relationship Id="rId4" Type="http://schemas.openxmlformats.org/officeDocument/2006/relationships/hyperlink" Target="https://legacyfileshare.elsevier.com/promis_misc/ISSM_COREQ_Checklist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taylorfrancis.com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s://doi.org/10.1177/14413582241264619" TargetMode="External"/><Relationship Id="rId4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taylorfrancis.com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177/16094069241296206" TargetMode="External"/><Relationship Id="rId5" Type="http://schemas.openxmlformats.org/officeDocument/2006/relationships/hyperlink" Target="https://doi.org/10.1177/14413582241264619" TargetMode="External"/><Relationship Id="rId4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4413582241264619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4413582241264619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E773266C-39E2-81ED-AF0F-276344214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02F902-7951-E375-86A7-6F288F0EE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F8703-EC1D-F748-1AF7-BEEAB154B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D3E5DE-B217-8122-0C28-A497F414B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EB3E81-AD60-191D-15CA-E8300B71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737"/>
            <a:ext cx="12191998" cy="10290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Research and Analysis </a:t>
            </a:r>
            <a:b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Micro-Course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D9C26-C232-7332-38B1-9BD3566BA928}"/>
              </a:ext>
            </a:extLst>
          </p:cNvPr>
          <p:cNvSpPr txBox="1"/>
          <p:nvPr/>
        </p:nvSpPr>
        <p:spPr>
          <a:xfrm>
            <a:off x="124770" y="3846624"/>
            <a:ext cx="12192000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University of Natural Medicine (NUNM) University of Washington (UW)</a:t>
            </a:r>
          </a:p>
          <a:p>
            <a:pPr algn="ctr" hangingPunct="0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NourishED Research Foundation (Boulder, CO, USA | Wilmington, DE, USA)</a:t>
            </a:r>
          </a:p>
        </p:txBody>
      </p:sp>
      <p:pic>
        <p:nvPicPr>
          <p:cNvPr id="11" name="Picture 10" descr="A logo with a tree in the middle&#10;&#10;Description automatically generated">
            <a:extLst>
              <a:ext uri="{FF2B5EF4-FFF2-40B4-BE49-F238E27FC236}">
                <a16:creationId xmlns:a16="http://schemas.microsoft.com/office/drawing/2014/main" id="{1B13A2ED-E497-40B6-2AEA-E766429D2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55" y="5652689"/>
            <a:ext cx="2990195" cy="9038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5C539C-9D75-A029-0730-069915BB1413}"/>
              </a:ext>
            </a:extLst>
          </p:cNvPr>
          <p:cNvSpPr txBox="1"/>
          <p:nvPr/>
        </p:nvSpPr>
        <p:spPr>
          <a:xfrm>
            <a:off x="0" y="1827696"/>
            <a:ext cx="12192000" cy="184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Brenna Bray, PhD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T90/R90 Fellowship Postdoctoral Training Program</a:t>
            </a:r>
          </a:p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NCCIH, Grant AT008924</a:t>
            </a:r>
          </a:p>
        </p:txBody>
      </p:sp>
      <p:pic>
        <p:nvPicPr>
          <p:cNvPr id="14" name="Picture 13" descr="A logo for a university&#10;&#10;Description automatically generated">
            <a:extLst>
              <a:ext uri="{FF2B5EF4-FFF2-40B4-BE49-F238E27FC236}">
                <a16:creationId xmlns:a16="http://schemas.microsoft.com/office/drawing/2014/main" id="{74C1D579-D5BD-99E7-0327-7EE0D3207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50" y="5376492"/>
            <a:ext cx="2173828" cy="122577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15" descr="A close-up of logos&#10;&#10;AI-generated content may be incorrect.">
            <a:extLst>
              <a:ext uri="{FF2B5EF4-FFF2-40B4-BE49-F238E27FC236}">
                <a16:creationId xmlns:a16="http://schemas.microsoft.com/office/drawing/2014/main" id="{E6EDD407-8809-EE5D-D793-F938C54B19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411938" y="5115311"/>
            <a:ext cx="1334919" cy="1463915"/>
          </a:xfrm>
          <a:prstGeom prst="rect">
            <a:avLst/>
          </a:prstGeom>
        </p:spPr>
      </p:pic>
      <p:pic>
        <p:nvPicPr>
          <p:cNvPr id="17" name="Picture 16" descr="A close-up of logos&#10;&#10;AI-generated content may be incorrect.">
            <a:extLst>
              <a:ext uri="{FF2B5EF4-FFF2-40B4-BE49-F238E27FC236}">
                <a16:creationId xmlns:a16="http://schemas.microsoft.com/office/drawing/2014/main" id="{A34A092F-54D3-C00F-1604-0095B9ECC6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2011175" y="5032288"/>
            <a:ext cx="1724972" cy="1695279"/>
          </a:xfrm>
          <a:prstGeom prst="rect">
            <a:avLst/>
          </a:prstGeom>
        </p:spPr>
      </p:pic>
      <p:pic>
        <p:nvPicPr>
          <p:cNvPr id="18" name="Picture 17" descr="A close-up of logos&#10;&#10;AI-generated content may be incorrect.">
            <a:extLst>
              <a:ext uri="{FF2B5EF4-FFF2-40B4-BE49-F238E27FC236}">
                <a16:creationId xmlns:a16="http://schemas.microsoft.com/office/drawing/2014/main" id="{10C47657-4972-3BB2-6B41-4A0DEA2D9D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0160428" y="5102444"/>
            <a:ext cx="1724972" cy="16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1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AD39A-F3F3-CBFE-8914-6C898D89B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ED877F-417F-1A9C-CB03-74CB179F4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5F267E-CF79-4A1B-13BC-AD500B825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3C87C6-EC40-B414-A9FE-8EC9D63D6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0D82C9-CB72-042A-0B04-1D673B86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453E-37B1-D038-0B43-DB92E518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3 Overview</a:t>
            </a:r>
          </a:p>
        </p:txBody>
      </p:sp>
      <p:pic>
        <p:nvPicPr>
          <p:cNvPr id="6" name="Picture 2" descr="Practical Approaches to Applied Research and Program Evaluation for Helping Professionals">
            <a:hlinkClick r:id="rId3"/>
            <a:extLst>
              <a:ext uri="{FF2B5EF4-FFF2-40B4-BE49-F238E27FC236}">
                <a16:creationId xmlns:a16="http://schemas.microsoft.com/office/drawing/2014/main" id="{03958429-EDBE-083D-EE1E-F378BF5A1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999698"/>
            <a:ext cx="3024144" cy="4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5B6D34-E379-CDC4-1DA9-F21CAB37F25B}"/>
              </a:ext>
            </a:extLst>
          </p:cNvPr>
          <p:cNvSpPr txBox="1"/>
          <p:nvPr/>
        </p:nvSpPr>
        <p:spPr>
          <a:xfrm>
            <a:off x="3648988" y="1795060"/>
            <a:ext cx="8213631" cy="5119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III.  Qualitative Evaluation Processes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Determining Inquiry Purpose and Focus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Identifying Key Informants and Data Sources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Collection Procedures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Semi-Structured Interviews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Focus Groups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Document Review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Sample Size Guidance for Analysis, Design, &amp; Saturation Types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Management Strategies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Trustworthiness Protections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Responsible Conduct in Research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89E2BB-55A1-C3DC-4FE0-02ED7C52D977}"/>
              </a:ext>
            </a:extLst>
          </p:cNvPr>
          <p:cNvSpPr txBox="1"/>
          <p:nvPr/>
        </p:nvSpPr>
        <p:spPr>
          <a:xfrm>
            <a:off x="215747" y="6365927"/>
            <a:ext cx="31038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500" dirty="0" err="1">
                <a:solidFill>
                  <a:srgbClr val="002060"/>
                </a:solidFill>
                <a:hlinkClick r:id="rId3"/>
              </a:rPr>
              <a:t>www.taylorfrancis.com</a:t>
            </a:r>
            <a:r>
              <a:rPr lang="en-US" sz="500" dirty="0">
                <a:solidFill>
                  <a:srgbClr val="002060"/>
                </a:solidFill>
                <a:hlinkClick r:id="rId3"/>
              </a:rPr>
              <a:t>/books/mono/10.4324/9781315108933/practical-approaches-applied-research-program-evaluation-helping-professionals-casey-barrio-minton-stephen-lenz</a:t>
            </a:r>
            <a:endParaRPr lang="en-US" sz="500" dirty="0">
              <a:solidFill>
                <a:srgbClr val="002060"/>
              </a:solidFill>
            </a:endParaRPr>
          </a:p>
        </p:txBody>
      </p:sp>
      <p:pic>
        <p:nvPicPr>
          <p:cNvPr id="4" name="Picture 3" descr="A close-up of logos&#10;&#10;AI-generated content may be incorrect.">
            <a:extLst>
              <a:ext uri="{FF2B5EF4-FFF2-40B4-BE49-F238E27FC236}">
                <a16:creationId xmlns:a16="http://schemas.microsoft.com/office/drawing/2014/main" id="{D9570875-B102-B2A3-607F-9769528376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5" name="Picture 4" descr="A close-up of logos&#10;&#10;AI-generated content may be incorrect.">
            <a:extLst>
              <a:ext uri="{FF2B5EF4-FFF2-40B4-BE49-F238E27FC236}">
                <a16:creationId xmlns:a16="http://schemas.microsoft.com/office/drawing/2014/main" id="{169635AB-4DF0-B9D6-5A1B-5C78365D66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9ECE391-EC4E-527A-FF92-B2CA0C62DA37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F2FFE8-416B-57E1-68DD-3782630C38E5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4D872AAC-758D-F0F2-7B85-D5A5F50FC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5" name="Picture 14" descr="A close-up of logos&#10;&#10;AI-generated content may be incorrect.">
              <a:extLst>
                <a:ext uri="{FF2B5EF4-FFF2-40B4-BE49-F238E27FC236}">
                  <a16:creationId xmlns:a16="http://schemas.microsoft.com/office/drawing/2014/main" id="{110707CC-E250-4EB8-1BD2-9D85CE25E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223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45529F-118D-253B-471C-5AD0CA034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482554-5DE7-26B3-2DA4-7D1FD000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07087C-7F85-84EF-DC18-BFE3721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FE4BC0-2DE0-C85C-F99F-73DEAB1B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64A984-D91E-1128-2AD5-9664A6DC4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B2E37-FF0B-0FAF-5170-F71BE688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3 Overview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5599BB-2B21-160D-DD25-AD7903618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384773"/>
              </p:ext>
            </p:extLst>
          </p:nvPr>
        </p:nvGraphicFramePr>
        <p:xfrm>
          <a:off x="329380" y="1226842"/>
          <a:ext cx="11465403" cy="545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970">
                  <a:extLst>
                    <a:ext uri="{9D8B030D-6E8A-4147-A177-3AD203B41FA5}">
                      <a16:colId xmlns:a16="http://schemas.microsoft.com/office/drawing/2014/main" val="11706623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03863604"/>
                    </a:ext>
                  </a:extLst>
                </a:gridCol>
                <a:gridCol w="4422433">
                  <a:extLst>
                    <a:ext uri="{9D8B030D-6E8A-4147-A177-3AD203B41FA5}">
                      <a16:colId xmlns:a16="http://schemas.microsoft.com/office/drawing/2014/main" val="387725161"/>
                    </a:ext>
                  </a:extLst>
                </a:gridCol>
              </a:tblGrid>
              <a:tr h="640058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3: Qualitative Evaluation Processes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9499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Readings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Course Objectives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5673"/>
                  </a:ext>
                </a:extLst>
              </a:tr>
              <a:tr h="3342556">
                <a:tc>
                  <a:txBody>
                    <a:bodyPr/>
                    <a:lstStyle/>
                    <a:p>
                      <a:pPr marL="274320" lvl="0" indent="-22860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Video//PowerPoint Lecture</a:t>
                      </a: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02920" lvl="1" indent="-27432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Inquiry Purpose and Focus</a:t>
                      </a:r>
                    </a:p>
                    <a:p>
                      <a:pPr marL="502920" lvl="1" indent="-27432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Informants &amp; Data Sources</a:t>
                      </a:r>
                    </a:p>
                    <a:p>
                      <a:pPr marL="502920" lvl="1" indent="-27432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Collection Procedures</a:t>
                      </a:r>
                    </a:p>
                    <a:p>
                      <a:pPr marL="914400" lvl="2" indent="-274320">
                        <a:lnSpc>
                          <a:spcPct val="120000"/>
                        </a:lnSpc>
                        <a:buFont typeface="+mj-lt"/>
                        <a:buAutoNum type="alphaL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Semi-Structured Interviews</a:t>
                      </a:r>
                    </a:p>
                    <a:p>
                      <a:pPr marL="914400" lvl="2" indent="-274320">
                        <a:lnSpc>
                          <a:spcPct val="120000"/>
                        </a:lnSpc>
                        <a:buFont typeface="+mj-lt"/>
                        <a:buAutoNum type="alphaL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Groups</a:t>
                      </a:r>
                    </a:p>
                    <a:p>
                      <a:pPr marL="914400" lvl="2" indent="-274320">
                        <a:lnSpc>
                          <a:spcPct val="120000"/>
                        </a:lnSpc>
                        <a:buFont typeface="+mj-lt"/>
                        <a:buAutoNum type="alphaL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 Review</a:t>
                      </a:r>
                    </a:p>
                    <a:p>
                      <a:pPr marL="914400" lvl="2" indent="-274320">
                        <a:lnSpc>
                          <a:spcPct val="120000"/>
                        </a:lnSpc>
                        <a:buFont typeface="+mj-lt"/>
                        <a:buAutoNum type="alphaL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 Size Guidance</a:t>
                      </a:r>
                    </a:p>
                    <a:p>
                      <a:pPr marL="502920" lvl="1" indent="-274320" algn="l" defTabSz="914400" rtl="0" eaLnBrk="1" latinLnBrk="0" hangingPunct="1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Management Strategies</a:t>
                      </a:r>
                    </a:p>
                    <a:p>
                      <a:pPr marL="502920" lvl="1" indent="-274320" algn="l" defTabSz="914400" rtl="0" eaLnBrk="1" latinLnBrk="0" hangingPunct="1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Trustworthiness Protections</a:t>
                      </a:r>
                    </a:p>
                    <a:p>
                      <a:pPr marL="502920" lvl="1" indent="-274320" algn="l" defTabSz="914400" rtl="0" eaLnBrk="1" latinLnBrk="0" hangingPunct="1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 Conduct in Research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indent="-40005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3 Quiz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457200" lvl="1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14 Questions, </a:t>
                      </a:r>
                      <a:r>
                        <a:rPr lang="en-US" sz="1600" i="1" dirty="0">
                          <a:solidFill>
                            <a:srgbClr val="002060"/>
                          </a:solidFill>
                          <a:effectLst/>
                        </a:rPr>
                        <a:t>24 Points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, 24% of Grade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b="1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Barrio Minton &amp; Lenz (2019). 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Ch. 7, Section 3 (Qualitative Evaluation Process).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endParaRPr lang="en-US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Lim. (2024).</a:t>
                      </a: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Pgs. 6 – 16 (scan).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 4.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Wutich et al. (2024).</a:t>
                      </a: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Note: Tables 1 – 2, Fig. 1.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800" b="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marL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key sources of information and data collection that can be useful in qualitative analyses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procedures for conducting semi-structured interviews, focus groups, and document analysis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appropriate sample sizes for qualitative research studies based on analytic approach, design, and saturation preferences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strategies for data management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procedures for ensuring data trustworthiness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Critique studies using qualitative methodology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6844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2244F09-87DE-141B-A592-4362B73D8C0C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6835F1-531E-CB04-E3D9-A8FC0A5BEB4A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E2E003F5-492D-0F51-BB3D-E0CE4794B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DA1167DF-0A76-34B0-355C-A56641432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374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95535-C833-68D4-67B2-F6B71F532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4042DE-C884-523A-6A18-E78518573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53BF1-088F-4D85-EFD8-DFC4F140E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C98378-7D3F-89AB-7918-D282CDF27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51A76E-E59B-6D2C-E89B-615C025E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EE3BE-7964-B14F-9CC8-149D0F47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4 Overview</a:t>
            </a:r>
          </a:p>
        </p:txBody>
      </p:sp>
      <p:pic>
        <p:nvPicPr>
          <p:cNvPr id="6" name="Picture 2" descr="Practical Approaches to Applied Research and Program Evaluation for Helping Professionals">
            <a:hlinkClick r:id="rId3"/>
            <a:extLst>
              <a:ext uri="{FF2B5EF4-FFF2-40B4-BE49-F238E27FC236}">
                <a16:creationId xmlns:a16="http://schemas.microsoft.com/office/drawing/2014/main" id="{EB7F3B10-7AAF-E856-3DAF-A4DCB0B19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999698"/>
            <a:ext cx="3024144" cy="4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3B02C9-79D2-F5B1-1A04-820A7E071C3B}"/>
              </a:ext>
            </a:extLst>
          </p:cNvPr>
          <p:cNvSpPr txBox="1"/>
          <p:nvPr/>
        </p:nvSpPr>
        <p:spPr>
          <a:xfrm>
            <a:off x="295463" y="6578108"/>
            <a:ext cx="115332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1100" dirty="0" err="1">
                <a:solidFill>
                  <a:srgbClr val="002060"/>
                </a:solidFill>
                <a:hlinkClick r:id="rId3"/>
              </a:rPr>
              <a:t>www.taylorfrancis.com</a:t>
            </a:r>
            <a:r>
              <a:rPr lang="en-US" sz="1100" dirty="0">
                <a:solidFill>
                  <a:srgbClr val="002060"/>
                </a:solidFill>
                <a:hlinkClick r:id="rId3"/>
              </a:rPr>
              <a:t>/books/mono/10.4324/9781315108933/practical-approaches-applied-research-program-evaluation-helping-professionals-casey-barrio-minton-stephen-lenz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4E26B3-2AF0-C76D-07D8-DEA053245543}"/>
              </a:ext>
            </a:extLst>
          </p:cNvPr>
          <p:cNvSpPr txBox="1"/>
          <p:nvPr/>
        </p:nvSpPr>
        <p:spPr>
          <a:xfrm>
            <a:off x="3615070" y="1795060"/>
            <a:ext cx="8543011" cy="5026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 Qualitative Data Analysis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Thematic Analysis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Braun &amp; Clarke’s 6 Phases of Thematic Analysis (2006): 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(1) Data Familiarization; (2) Initial Code Generation; (3) Searching for Themes; (4) Reviewing Themes; (5) Defining and Naming Themes; (6) Producing the Report.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Consensual Qualitative Research (CQR)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Hill et al.’s 3 Steps: (1) Divide responses into domains; (2) Construct core ideas within each domain; (3) Cross-Analysis. (2005, 2012).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Analysis Tools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NVIVO, Dedoose, Microsoft Office, Google Sheets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4BA4DE-AD77-E90F-C961-8085721BC1C6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946A51-51DB-197D-E06F-A94787EDAE5B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close-up of logos&#10;&#10;AI-generated content may be incorrect.">
              <a:extLst>
                <a:ext uri="{FF2B5EF4-FFF2-40B4-BE49-F238E27FC236}">
                  <a16:creationId xmlns:a16="http://schemas.microsoft.com/office/drawing/2014/main" id="{F369CBBC-B66A-A61D-57F0-400324125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8" name="Picture 7" descr="A close-up of logos&#10;&#10;AI-generated content may be incorrect.">
              <a:extLst>
                <a:ext uri="{FF2B5EF4-FFF2-40B4-BE49-F238E27FC236}">
                  <a16:creationId xmlns:a16="http://schemas.microsoft.com/office/drawing/2014/main" id="{4C15E812-7176-7F15-0AFD-ED5D1BE16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5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854C86-A5A2-A6C0-E398-B706E15D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B4EEAC-B741-967E-72E7-FA1865AAA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4B7BDD-C5DC-AA2C-29A6-A89C73DA3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92B0BB-30F7-BF8B-B8FF-4A3809EC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5808A7-0A00-7170-47B2-F050CF7FA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491F9-8C49-BACE-9EA3-C3F1DAC8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4 Overview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EBAB71-DF69-BECE-7874-010747D87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5683"/>
              </p:ext>
            </p:extLst>
          </p:nvPr>
        </p:nvGraphicFramePr>
        <p:xfrm>
          <a:off x="329380" y="1295400"/>
          <a:ext cx="11465403" cy="539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770">
                  <a:extLst>
                    <a:ext uri="{9D8B030D-6E8A-4147-A177-3AD203B41FA5}">
                      <a16:colId xmlns:a16="http://schemas.microsoft.com/office/drawing/2014/main" val="117066235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03863604"/>
                    </a:ext>
                  </a:extLst>
                </a:gridCol>
                <a:gridCol w="4346233">
                  <a:extLst>
                    <a:ext uri="{9D8B030D-6E8A-4147-A177-3AD203B41FA5}">
                      <a16:colId xmlns:a16="http://schemas.microsoft.com/office/drawing/2014/main" val="387725161"/>
                    </a:ext>
                  </a:extLst>
                </a:gridCol>
              </a:tblGrid>
              <a:tr h="610356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4: Qualitative Data 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94997"/>
                  </a:ext>
                </a:extLst>
              </a:tr>
              <a:tr h="47253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Readings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Course Objectives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5673"/>
                  </a:ext>
                </a:extLst>
              </a:tr>
              <a:tr h="4308260">
                <a:tc>
                  <a:txBody>
                    <a:bodyPr/>
                    <a:lstStyle/>
                    <a:p>
                      <a:pPr marL="274320" lvl="0" indent="-27432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Video//PowerPoint Lecture</a:t>
                      </a: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-27432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Thematic Analysis</a:t>
                      </a:r>
                    </a:p>
                    <a:p>
                      <a:pPr marL="731520" lvl="2" indent="-18288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Braun &amp; Clarke’s 6 Phases of Thematic Analysis (2006).</a:t>
                      </a:r>
                    </a:p>
                    <a:p>
                      <a:pPr marL="457200" lvl="1" indent="-27432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Consensual Qualitative Research (CQR)</a:t>
                      </a:r>
                    </a:p>
                    <a:p>
                      <a:pPr marL="731520" lvl="2" indent="-18288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Hill et al.’s 3 General Steps (2005).</a:t>
                      </a:r>
                    </a:p>
                    <a:p>
                      <a:pPr marL="457200" lvl="1" indent="-27432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Analysis Tools</a:t>
                      </a:r>
                    </a:p>
                    <a:p>
                      <a:pPr marL="731520" lvl="2" indent="-18288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NVIVO, </a:t>
                      </a:r>
                      <a:r>
                        <a:rPr lang="en-US" sz="16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Dedoose</a:t>
                      </a: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Microsoft Excel, Google Sheets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lvl="0" indent="-274320" algn="l" defTabSz="914400" rtl="0" eaLnBrk="1" latinLnBrk="0" hangingPunct="1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4 Quiz</a:t>
                      </a:r>
                    </a:p>
                    <a:p>
                      <a:pPr marL="742950" lvl="1" indent="-2857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Questions, 20 Points, 20% Grade</a:t>
                      </a:r>
                    </a:p>
                    <a:p>
                      <a:pPr marL="400050" lvl="0" indent="-400050" algn="l" defTabSz="914400" rtl="0" eaLnBrk="1" latinLnBrk="0" hangingPunct="1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4 Quiz 2: Coding Experience</a:t>
                      </a:r>
                    </a:p>
                    <a:p>
                      <a:pPr marL="742950" lvl="1" indent="-28575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Questions, 12 Points, 12% Grade</a:t>
                      </a:r>
                    </a:p>
                  </a:txBody>
                  <a:tcPr marL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Barrio Minton &amp; Lenz (2019). </a:t>
                      </a: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Ch. 7, Section 4 (Qualitative Data Analysis).</a:t>
                      </a:r>
                    </a:p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Lim, (2024).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 20 – 24 (scan).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 26 – 30 (scan).</a:t>
                      </a:r>
                    </a:p>
                  </a:txBody>
                  <a:tcPr marL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22860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5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Design, plan, conduct, record, and analyze qualitative research</a:t>
                      </a:r>
                    </a:p>
                    <a:p>
                      <a:pPr marL="274320" indent="-22860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5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six key phases of thematic analysis</a:t>
                      </a:r>
                    </a:p>
                    <a:p>
                      <a:pPr marL="274320" indent="-22860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5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Communicate benefits and strengths of consensual qualitative approaches</a:t>
                      </a:r>
                    </a:p>
                    <a:p>
                      <a:pPr marL="274320" indent="-22860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5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Distill multi-step analytic processes to their essence.</a:t>
                      </a:r>
                    </a:p>
                    <a:p>
                      <a:pPr marL="274320" indent="-22860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5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common methods of analyzing qualitative data</a:t>
                      </a:r>
                    </a:p>
                    <a:p>
                      <a:pPr marL="274320" indent="-22860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5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Critique studies using qualitative methodology of surveys for needs assessments, process evaluations, and satisfaction estimations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6844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9EC4FB6-4AC7-2F6D-A376-948F9A8EBB69}"/>
              </a:ext>
            </a:extLst>
          </p:cNvPr>
          <p:cNvSpPr/>
          <p:nvPr/>
        </p:nvSpPr>
        <p:spPr>
          <a:xfrm>
            <a:off x="190500" y="5924550"/>
            <a:ext cx="4206240" cy="584338"/>
          </a:xfrm>
          <a:prstGeom prst="rect">
            <a:avLst/>
          </a:prstGeom>
          <a:noFill/>
          <a:ln w="38100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ACFDDD-73C6-880B-0283-441773F604EE}"/>
              </a:ext>
            </a:extLst>
          </p:cNvPr>
          <p:cNvGrpSpPr/>
          <p:nvPr/>
        </p:nvGrpSpPr>
        <p:grpSpPr>
          <a:xfrm>
            <a:off x="4726118" y="4878688"/>
            <a:ext cx="2449165" cy="1435913"/>
            <a:chOff x="5193614" y="5170351"/>
            <a:chExt cx="2449165" cy="1435913"/>
          </a:xfrm>
        </p:grpSpPr>
        <p:pic>
          <p:nvPicPr>
            <p:cNvPr id="6" name="Picture 5" descr="A close-up of a document&#10;&#10;AI-generated content may be incorrect.">
              <a:extLst>
                <a:ext uri="{FF2B5EF4-FFF2-40B4-BE49-F238E27FC236}">
                  <a16:creationId xmlns:a16="http://schemas.microsoft.com/office/drawing/2014/main" id="{36A5EB93-7C3E-2AE8-9825-26290DB6A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058" r="4042" b="45979"/>
            <a:stretch/>
          </p:blipFill>
          <p:spPr>
            <a:xfrm>
              <a:off x="6343570" y="5170351"/>
              <a:ext cx="1260260" cy="98915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2" descr="Practical Approaches to Applied Research and Program Evaluation for Helping Professionals">
              <a:hlinkClick r:id="rId5"/>
              <a:extLst>
                <a:ext uri="{FF2B5EF4-FFF2-40B4-BE49-F238E27FC236}">
                  <a16:creationId xmlns:a16="http://schemas.microsoft.com/office/drawing/2014/main" id="{00DF27CB-BB2F-DAF2-95F3-543BB8E9F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614" y="5170351"/>
              <a:ext cx="994535" cy="141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13083C-55CC-72D6-D0E9-DBD96BBED315}"/>
                </a:ext>
              </a:extLst>
            </p:cNvPr>
            <p:cNvSpPr txBox="1"/>
            <p:nvPr/>
          </p:nvSpPr>
          <p:spPr>
            <a:xfrm>
              <a:off x="6304621" y="6267710"/>
              <a:ext cx="133815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" dirty="0">
                  <a:solidFill>
                    <a:srgbClr val="002060"/>
                  </a:solidFill>
                  <a:hlinkClick r:id="rId5"/>
                </a:rPr>
                <a:t>https://</a:t>
              </a:r>
              <a:r>
                <a:rPr lang="en-US" sz="400" dirty="0" err="1">
                  <a:solidFill>
                    <a:srgbClr val="002060"/>
                  </a:solidFill>
                  <a:hlinkClick r:id="rId5"/>
                </a:rPr>
                <a:t>www.taylorfrancis.com</a:t>
              </a:r>
              <a:r>
                <a:rPr lang="en-US" sz="400" dirty="0">
                  <a:solidFill>
                    <a:srgbClr val="002060"/>
                  </a:solidFill>
                  <a:hlinkClick r:id="rId5"/>
                </a:rPr>
                <a:t>/books/mono/10.4324/9781315108933/practical-approaches-applied-research-program-evaluation-helping-professionals-casey-barrio-minton-stephen-lenz</a:t>
              </a:r>
              <a:endParaRPr lang="en-US" sz="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0E0E4E-E060-FA16-DA90-B0DBCBA5F925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C335B8-6672-1BD6-9551-E90743FBE6CD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close-up of logos&#10;&#10;AI-generated content may be incorrect.">
              <a:extLst>
                <a:ext uri="{FF2B5EF4-FFF2-40B4-BE49-F238E27FC236}">
                  <a16:creationId xmlns:a16="http://schemas.microsoft.com/office/drawing/2014/main" id="{89C4D51D-C832-502D-4BFF-18A0E8AFA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5" name="Picture 14" descr="A close-up of logos&#10;&#10;AI-generated content may be incorrect.">
              <a:extLst>
                <a:ext uri="{FF2B5EF4-FFF2-40B4-BE49-F238E27FC236}">
                  <a16:creationId xmlns:a16="http://schemas.microsoft.com/office/drawing/2014/main" id="{FF346140-C357-B2B2-99B7-E7E573B83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87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79116B-435F-06E8-7DBC-CE58CCC0A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06BF0D-8760-6600-5BA2-34CA3908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A8A9A2-A2C4-EF92-8294-10F54CB9E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049E78-3675-9C6C-7B89-467FB28B5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6EBFFE-E991-180C-19EF-FAF6D321A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3E394-7589-5AD5-9F97-3D3FBB63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5 Overview</a:t>
            </a:r>
          </a:p>
        </p:txBody>
      </p:sp>
      <p:pic>
        <p:nvPicPr>
          <p:cNvPr id="6" name="Picture 2" descr="Practical Approaches to Applied Research and Program Evaluation for Helping Professionals">
            <a:hlinkClick r:id="rId3"/>
            <a:extLst>
              <a:ext uri="{FF2B5EF4-FFF2-40B4-BE49-F238E27FC236}">
                <a16:creationId xmlns:a16="http://schemas.microsoft.com/office/drawing/2014/main" id="{7475FD2D-5985-BEC8-0B4F-C70C0D826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999698"/>
            <a:ext cx="3024144" cy="4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A5345A-A0CB-E61F-EFBB-2A9D66BE6A41}"/>
              </a:ext>
            </a:extLst>
          </p:cNvPr>
          <p:cNvSpPr txBox="1"/>
          <p:nvPr/>
        </p:nvSpPr>
        <p:spPr>
          <a:xfrm>
            <a:off x="3615070" y="1999698"/>
            <a:ext cx="6914817" cy="3732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V.  Reporting Findings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Reporting Priorities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Reporting Tips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Reporting Components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Applications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1D027-A9B7-EC53-454C-B638CE14BD1F}"/>
              </a:ext>
            </a:extLst>
          </p:cNvPr>
          <p:cNvSpPr txBox="1"/>
          <p:nvPr/>
        </p:nvSpPr>
        <p:spPr>
          <a:xfrm>
            <a:off x="215747" y="6365927"/>
            <a:ext cx="31038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500" dirty="0" err="1">
                <a:solidFill>
                  <a:srgbClr val="002060"/>
                </a:solidFill>
                <a:hlinkClick r:id="rId3"/>
              </a:rPr>
              <a:t>www.taylorfrancis.com</a:t>
            </a:r>
            <a:r>
              <a:rPr lang="en-US" sz="500" dirty="0">
                <a:solidFill>
                  <a:srgbClr val="002060"/>
                </a:solidFill>
                <a:hlinkClick r:id="rId3"/>
              </a:rPr>
              <a:t>/books/mono/10.4324/9781315108933/practical-approaches-applied-research-program-evaluation-helping-professionals-casey-barrio-minton-stephen-lenz</a:t>
            </a:r>
            <a:endParaRPr lang="en-US" sz="500" dirty="0">
              <a:solidFill>
                <a:srgbClr val="002060"/>
              </a:solidFill>
            </a:endParaRPr>
          </a:p>
        </p:txBody>
      </p:sp>
      <p:pic>
        <p:nvPicPr>
          <p:cNvPr id="4" name="Picture 3" descr="A close-up of logos&#10;&#10;AI-generated content may be incorrect.">
            <a:extLst>
              <a:ext uri="{FF2B5EF4-FFF2-40B4-BE49-F238E27FC236}">
                <a16:creationId xmlns:a16="http://schemas.microsoft.com/office/drawing/2014/main" id="{CED5CDC8-9615-FB6D-3308-55CB22E27D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5" name="Picture 4" descr="A close-up of logos&#10;&#10;AI-generated content may be incorrect.">
            <a:extLst>
              <a:ext uri="{FF2B5EF4-FFF2-40B4-BE49-F238E27FC236}">
                <a16:creationId xmlns:a16="http://schemas.microsoft.com/office/drawing/2014/main" id="{B94A32FE-5251-0B81-E88E-636460570E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7384D9-8E53-4471-7C9D-6CE2623A9ECC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11DA19-403C-37C6-7ECF-1CA23165FC0C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4C0B775D-7D4D-839A-29A1-3EF57EF1F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5" name="Picture 14" descr="A close-up of logos&#10;&#10;AI-generated content may be incorrect.">
              <a:extLst>
                <a:ext uri="{FF2B5EF4-FFF2-40B4-BE49-F238E27FC236}">
                  <a16:creationId xmlns:a16="http://schemas.microsoft.com/office/drawing/2014/main" id="{5950B416-9CB6-20CC-AE33-D0D0700BE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390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B97987-D9A8-4835-50E3-55CBC072F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EA5466E-E347-DF29-6822-63A1393B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A26A36-F875-9346-1C02-A66F4587E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EAD51D-5902-84D9-40A0-AE3BDFBA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FAFF4B-3A45-2457-AFF1-BAA031EDD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8CD17-D47E-9899-85DE-CA0CE513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5 Overview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A472F3-D5AB-D4DC-D583-2F0460F65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464827"/>
              </p:ext>
            </p:extLst>
          </p:nvPr>
        </p:nvGraphicFramePr>
        <p:xfrm>
          <a:off x="329380" y="1409700"/>
          <a:ext cx="11465403" cy="467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801">
                  <a:extLst>
                    <a:ext uri="{9D8B030D-6E8A-4147-A177-3AD203B41FA5}">
                      <a16:colId xmlns:a16="http://schemas.microsoft.com/office/drawing/2014/main" val="1170662359"/>
                    </a:ext>
                  </a:extLst>
                </a:gridCol>
                <a:gridCol w="3821801">
                  <a:extLst>
                    <a:ext uri="{9D8B030D-6E8A-4147-A177-3AD203B41FA5}">
                      <a16:colId xmlns:a16="http://schemas.microsoft.com/office/drawing/2014/main" val="3203863604"/>
                    </a:ext>
                  </a:extLst>
                </a:gridCol>
                <a:gridCol w="3821801">
                  <a:extLst>
                    <a:ext uri="{9D8B030D-6E8A-4147-A177-3AD203B41FA5}">
                      <a16:colId xmlns:a16="http://schemas.microsoft.com/office/drawing/2014/main" val="387725161"/>
                    </a:ext>
                  </a:extLst>
                </a:gridCol>
              </a:tblGrid>
              <a:tr h="7048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5: Reporting Findings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9499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Readings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Course Objectives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5673"/>
                  </a:ext>
                </a:extLst>
              </a:tr>
              <a:tr h="3228723">
                <a:tc>
                  <a:txBody>
                    <a:bodyPr/>
                    <a:lstStyle/>
                    <a:p>
                      <a:pPr marL="400050" lvl="0" indent="-40005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Video//PowerPoint Lecture</a:t>
                      </a: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Priorities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Tips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Components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Applications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indent="-40005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5 Quiz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742950" lvl="1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6 Questions</a:t>
                      </a:r>
                    </a:p>
                    <a:p>
                      <a:pPr marL="742950" lvl="1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12 Points</a:t>
                      </a:r>
                    </a:p>
                    <a:p>
                      <a:pPr marL="742950" lvl="1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12 % of Course 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Barrio Minton &amp; Lenz (2019). </a:t>
                      </a:r>
                      <a:endParaRPr lang="en-US" sz="20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Ch. 7, 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 5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(Reporting Findings).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Reporting Guideline Documents in Module 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3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research questions consistent with use of qualitative methodology</a:t>
                      </a:r>
                    </a:p>
                    <a:p>
                      <a:pPr marL="285750" lvl="0" indent="-285750">
                        <a:lnSpc>
                          <a:spcPct val="13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Communicate findings from qualitative analyses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68440"/>
                  </a:ext>
                </a:extLst>
              </a:tr>
            </a:tbl>
          </a:graphicData>
        </a:graphic>
      </p:graphicFrame>
      <p:pic>
        <p:nvPicPr>
          <p:cNvPr id="17" name="Picture 16" descr="A questionnaire with text and images&#10;&#10;AI-generated content may be incorrect.">
            <a:extLst>
              <a:ext uri="{FF2B5EF4-FFF2-40B4-BE49-F238E27FC236}">
                <a16:creationId xmlns:a16="http://schemas.microsoft.com/office/drawing/2014/main" id="{B3CEAC96-AFAE-14CF-BDA2-3D1923523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753" y="4505916"/>
            <a:ext cx="1686943" cy="214470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ED7716-213B-DC9A-34C1-6CF2C066DF6F}"/>
              </a:ext>
            </a:extLst>
          </p:cNvPr>
          <p:cNvSpPr txBox="1"/>
          <p:nvPr/>
        </p:nvSpPr>
        <p:spPr>
          <a:xfrm>
            <a:off x="4814316" y="6688723"/>
            <a:ext cx="611733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https://legacyfileshare.elsevier.com/promis_misc/ISSM_COREQ_Checklist.pdf</a:t>
            </a:r>
            <a:r>
              <a:rPr lang="en-US" sz="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A4435C-3779-786E-45CE-0A72FD147B47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ABE2B84-B784-B436-A011-56C8745E679A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close-up of logos&#10;&#10;AI-generated content may be incorrect.">
              <a:extLst>
                <a:ext uri="{FF2B5EF4-FFF2-40B4-BE49-F238E27FC236}">
                  <a16:creationId xmlns:a16="http://schemas.microsoft.com/office/drawing/2014/main" id="{8819540D-F128-4550-ADF9-0B898C258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22" name="Picture 21" descr="A close-up of logos&#10;&#10;AI-generated content may be incorrect.">
              <a:extLst>
                <a:ext uri="{FF2B5EF4-FFF2-40B4-BE49-F238E27FC236}">
                  <a16:creationId xmlns:a16="http://schemas.microsoft.com/office/drawing/2014/main" id="{C5EDBF57-D903-5EC3-0520-2A99F5F57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0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BD7EC5-8B39-F049-AF49-8DFDC4A70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D3FDDC-FB9E-614D-9360-2F2E36D3A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7D0293-2C75-84AF-134F-CF2E8B62F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F2CDE7-F5F0-166B-89BE-898C19DCF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86820E-6F1F-2169-2D28-FB4B224B3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E46CA-55AD-CBC4-D2F5-BC71D548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6 Overview</a:t>
            </a:r>
          </a:p>
        </p:txBody>
      </p:sp>
      <p:pic>
        <p:nvPicPr>
          <p:cNvPr id="6" name="Picture 2" descr="Practical Approaches to Applied Research and Program Evaluation for Helping Professionals">
            <a:hlinkClick r:id="rId3"/>
            <a:extLst>
              <a:ext uri="{FF2B5EF4-FFF2-40B4-BE49-F238E27FC236}">
                <a16:creationId xmlns:a16="http://schemas.microsoft.com/office/drawing/2014/main" id="{CDF1E5D9-50A2-8005-88A9-9030C17E5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999698"/>
            <a:ext cx="3024144" cy="4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D9B0DA-CDA2-A1F0-C042-C99BCC20D2BC}"/>
              </a:ext>
            </a:extLst>
          </p:cNvPr>
          <p:cNvSpPr txBox="1"/>
          <p:nvPr/>
        </p:nvSpPr>
        <p:spPr>
          <a:xfrm>
            <a:off x="3743326" y="1925067"/>
            <a:ext cx="7375778" cy="342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VI.  Qualitative Analysis Guidance Documents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Overall Quality Criteria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Determining Sample Sizes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Reporting Standards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Health &amp; Healthcare (COREQ)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Psychology Research (JARS-Q)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Values-Based Reporting (Braun &amp; Clarke, 2024)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BC4F4-2FD7-C555-4430-A0E371C45C9C}"/>
              </a:ext>
            </a:extLst>
          </p:cNvPr>
          <p:cNvSpPr txBox="1"/>
          <p:nvPr/>
        </p:nvSpPr>
        <p:spPr>
          <a:xfrm>
            <a:off x="215747" y="6365927"/>
            <a:ext cx="31038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500" dirty="0" err="1">
                <a:solidFill>
                  <a:srgbClr val="002060"/>
                </a:solidFill>
                <a:hlinkClick r:id="rId3"/>
              </a:rPr>
              <a:t>www.taylorfrancis.com</a:t>
            </a:r>
            <a:r>
              <a:rPr lang="en-US" sz="500" dirty="0">
                <a:solidFill>
                  <a:srgbClr val="002060"/>
                </a:solidFill>
                <a:hlinkClick r:id="rId3"/>
              </a:rPr>
              <a:t>/books/mono/10.4324/9781315108933/practical-approaches-applied-research-program-evaluation-helping-professionals-casey-barrio-minton-stephen-lenz</a:t>
            </a:r>
            <a:endParaRPr lang="en-US" sz="500" dirty="0">
              <a:solidFill>
                <a:srgbClr val="002060"/>
              </a:solidFill>
            </a:endParaRPr>
          </a:p>
        </p:txBody>
      </p:sp>
      <p:pic>
        <p:nvPicPr>
          <p:cNvPr id="4" name="Picture 3" descr="A close-up of logos&#10;&#10;AI-generated content may be incorrect.">
            <a:extLst>
              <a:ext uri="{FF2B5EF4-FFF2-40B4-BE49-F238E27FC236}">
                <a16:creationId xmlns:a16="http://schemas.microsoft.com/office/drawing/2014/main" id="{956C208B-4FC9-7C4E-8BA3-209D62AE24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5" name="Picture 4" descr="A close-up of logos&#10;&#10;AI-generated content may be incorrect.">
            <a:extLst>
              <a:ext uri="{FF2B5EF4-FFF2-40B4-BE49-F238E27FC236}">
                <a16:creationId xmlns:a16="http://schemas.microsoft.com/office/drawing/2014/main" id="{CD94D0BE-90EA-BE9A-AAFE-0D80386087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89EA78A-BCA5-4FC4-927C-8877BF43E474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A18D7F-365E-1AD0-3C0C-5200C4D36397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D87267F9-D36F-84C0-A595-2CD2F452B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5" name="Picture 14" descr="A close-up of logos&#10;&#10;AI-generated content may be incorrect.">
              <a:extLst>
                <a:ext uri="{FF2B5EF4-FFF2-40B4-BE49-F238E27FC236}">
                  <a16:creationId xmlns:a16="http://schemas.microsoft.com/office/drawing/2014/main" id="{675C04A9-433A-FBA1-CF02-927E90F1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1782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8148F2-2ED9-BE51-FA8A-7AA464711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57ED07-C887-FED9-7450-F336440C4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D77259-10F8-52D7-D0B7-E60D20C5D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97EE30-4B3A-D734-F618-C2A44B3DD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56490A-7BFB-5C4E-718A-E6D365B0D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470EE-C28F-3BCC-B448-64047B9E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6 Overview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6A8BFF-1267-EE3A-781F-6B94CF44E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306400"/>
              </p:ext>
            </p:extLst>
          </p:nvPr>
        </p:nvGraphicFramePr>
        <p:xfrm>
          <a:off x="329380" y="1409700"/>
          <a:ext cx="11465403" cy="5276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170">
                  <a:extLst>
                    <a:ext uri="{9D8B030D-6E8A-4147-A177-3AD203B41FA5}">
                      <a16:colId xmlns:a16="http://schemas.microsoft.com/office/drawing/2014/main" val="1170662359"/>
                    </a:ext>
                  </a:extLst>
                </a:gridCol>
                <a:gridCol w="3191432">
                  <a:extLst>
                    <a:ext uri="{9D8B030D-6E8A-4147-A177-3AD203B41FA5}">
                      <a16:colId xmlns:a16="http://schemas.microsoft.com/office/drawing/2014/main" val="3203863604"/>
                    </a:ext>
                  </a:extLst>
                </a:gridCol>
                <a:gridCol w="3821801">
                  <a:extLst>
                    <a:ext uri="{9D8B030D-6E8A-4147-A177-3AD203B41FA5}">
                      <a16:colId xmlns:a16="http://schemas.microsoft.com/office/drawing/2014/main" val="387725161"/>
                    </a:ext>
                  </a:extLst>
                </a:gridCol>
              </a:tblGrid>
              <a:tr h="7048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6: </a:t>
                      </a: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Qualitative Analysis Guidance Documents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9499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Readings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Course Objectives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5673"/>
                  </a:ext>
                </a:extLst>
              </a:tr>
              <a:tr h="32287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endParaRPr lang="en-US" sz="9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lvl="0" indent="-40005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Video//PowerPoint Lecture</a:t>
                      </a: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Quality Criteria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Determining Sample Sizes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Standards</a:t>
                      </a:r>
                    </a:p>
                    <a:p>
                      <a:pPr marL="1314450" lvl="2" indent="-400050">
                        <a:lnSpc>
                          <a:spcPct val="120000"/>
                        </a:lnSpc>
                        <a:buFont typeface="+mj-lt"/>
                        <a:buAutoNum type="romanLcPeriod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&amp; Healthcare Research</a:t>
                      </a:r>
                    </a:p>
                    <a:p>
                      <a:pPr marL="1314450" lvl="2" indent="-400050">
                        <a:lnSpc>
                          <a:spcPct val="120000"/>
                        </a:lnSpc>
                        <a:buFont typeface="+mj-lt"/>
                        <a:buAutoNum type="romanLcPeriod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Psychology Research</a:t>
                      </a:r>
                    </a:p>
                    <a:p>
                      <a:pPr marL="1314450" lvl="2" indent="-400050">
                        <a:lnSpc>
                          <a:spcPct val="120000"/>
                        </a:lnSpc>
                        <a:buFont typeface="+mj-lt"/>
                        <a:buAutoNum type="romanLcPeriod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Values-Based Reporting</a:t>
                      </a:r>
                    </a:p>
                    <a:p>
                      <a:pPr marL="400050" indent="-40005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5 Quiz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742950" lvl="1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6 Questions</a:t>
                      </a:r>
                    </a:p>
                    <a:p>
                      <a:pPr marL="742950" lvl="1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12 Points</a:t>
                      </a:r>
                    </a:p>
                    <a:p>
                      <a:pPr marL="742950" lvl="1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12 % of Course Grade</a:t>
                      </a:r>
                    </a:p>
                    <a:p>
                      <a:pPr marL="457200" lvl="1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endParaRPr lang="en-US" sz="50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Reporting Guideline Documents in the PowerPoint Lecture (and on the next two slides).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3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9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3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with guidance documents on qualitative research conduct and reporting.</a:t>
                      </a:r>
                    </a:p>
                    <a:p>
                      <a:pPr marL="285750" lvl="0" indent="-285750">
                        <a:lnSpc>
                          <a:spcPct val="13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qualitative guidance documents that can support future qualitative research.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68440"/>
                  </a:ext>
                </a:extLst>
              </a:tr>
            </a:tbl>
          </a:graphicData>
        </a:graphic>
      </p:graphicFrame>
      <p:pic>
        <p:nvPicPr>
          <p:cNvPr id="18" name="Picture 17" descr="A questionnaire with text and images&#10;&#10;AI-generated content may be incorrect.">
            <a:extLst>
              <a:ext uri="{FF2B5EF4-FFF2-40B4-BE49-F238E27FC236}">
                <a16:creationId xmlns:a16="http://schemas.microsoft.com/office/drawing/2014/main" id="{64EFD5DA-546E-FDF7-0F8E-807809352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529" y="4326081"/>
            <a:ext cx="1686943" cy="214470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9A2317A-BC7A-1C1A-34CB-4259EA1E5164}"/>
              </a:ext>
            </a:extLst>
          </p:cNvPr>
          <p:cNvSpPr txBox="1"/>
          <p:nvPr/>
        </p:nvSpPr>
        <p:spPr>
          <a:xfrm>
            <a:off x="5308092" y="6508888"/>
            <a:ext cx="611733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https://legacyfileshare.elsevier.com/promis_misc/ISSM_COREQ_Checklist.pdf</a:t>
            </a:r>
            <a:r>
              <a:rPr lang="en-US" sz="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1B4205-E45C-62C2-7F06-C8EA4E943370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3B776A-C48E-CBAE-ACC2-FC2F07A4E6E7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A close-up of logos&#10;&#10;AI-generated content may be incorrect.">
              <a:extLst>
                <a:ext uri="{FF2B5EF4-FFF2-40B4-BE49-F238E27FC236}">
                  <a16:creationId xmlns:a16="http://schemas.microsoft.com/office/drawing/2014/main" id="{F90943E0-C0B1-2F9D-DCC6-50FA981D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24" name="Picture 23" descr="A close-up of logos&#10;&#10;AI-generated content may be incorrect.">
              <a:extLst>
                <a:ext uri="{FF2B5EF4-FFF2-40B4-BE49-F238E27FC236}">
                  <a16:creationId xmlns:a16="http://schemas.microsoft.com/office/drawing/2014/main" id="{EC269B9A-BDD1-48C7-23B4-E8387B2E0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2815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8DE1E8-1859-6343-80CC-485C3190F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1652C8-5E05-5E65-283B-010B40133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A278B2-9618-F679-2DEB-1E3AB0DDB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2DEC91-6D47-CDA7-9490-C00A56EF6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E33B4C-144C-ECAA-98A9-8E3003775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3B35B-7CCD-F741-E59C-C467F25B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6 Overview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1B6EBE-20A7-3C05-88F2-4B9A2E13E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12786"/>
              </p:ext>
            </p:extLst>
          </p:nvPr>
        </p:nvGraphicFramePr>
        <p:xfrm>
          <a:off x="329381" y="1409700"/>
          <a:ext cx="11672120" cy="484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2120">
                  <a:extLst>
                    <a:ext uri="{9D8B030D-6E8A-4147-A177-3AD203B41FA5}">
                      <a16:colId xmlns:a16="http://schemas.microsoft.com/office/drawing/2014/main" val="1170662359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6: </a:t>
                      </a: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Qualitative Analysis Guidance Documents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9499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Content &amp; Readings (I)</a:t>
                      </a: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5673"/>
                  </a:ext>
                </a:extLst>
              </a:tr>
              <a:tr h="3228723">
                <a:tc>
                  <a:txBody>
                    <a:bodyPr/>
                    <a:lstStyle/>
                    <a:p>
                      <a:pPr marL="457200" lvl="1" indent="-274320" algn="l" defTabSz="914400" rtl="0" eaLnBrk="1" latinLnBrk="0" hangingPunct="1">
                        <a:lnSpc>
                          <a:spcPct val="130000"/>
                        </a:lnSpc>
                        <a:buFont typeface="+mj-lt"/>
                        <a:buAutoNum type="arabi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Quality Criteria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548640" marR="0" lvl="2" indent="-27432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Qualitative Research Overview and Guidelines 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(Lim, 2024)</a:t>
                      </a: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8640" marR="0" lvl="2" indent="-27432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 for Good Qualitative Research 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(Ydav &amp; Drishti, 2022)</a:t>
                      </a: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8640" marR="0" lvl="2" indent="-27432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&amp; Specific Guidelines for Quality Analysis in Psychology Research (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Cena et al, 2024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548640" marR="0" lvl="2" indent="-27432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Oxford Handbook of Qualitative Research. (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Leavy (Ed.), 2020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548640" marR="0" lvl="2" indent="-27432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Practical Approaches to Applied Research &amp; Program Evaluation for Helping Professionals (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Barrio Minton &amp; Lenz, 2019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457200" lvl="1" indent="-274320" algn="l" defTabSz="914400" rtl="0" eaLnBrk="1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Determining Sample Sizes</a:t>
                      </a:r>
                    </a:p>
                    <a:p>
                      <a:pPr marL="548640" marR="0" lvl="2" indent="-27432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 Sizes for 10 Types of Qualitative Data Analyses 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(Wutich et al., 2024)</a:t>
                      </a: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8640" marR="0" lvl="2" indent="-27432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 Sizes for Saturation in Qualitative Research 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(Hennink &amp; Kaiser, 2022)</a:t>
                      </a: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0" marB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6844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A516B0B-15E9-1379-DE11-75EB5BDC1018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A59FC5-EEFE-2762-848B-C2AFF404F296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lose-up of logos&#10;&#10;AI-generated content may be incorrect.">
              <a:extLst>
                <a:ext uri="{FF2B5EF4-FFF2-40B4-BE49-F238E27FC236}">
                  <a16:creationId xmlns:a16="http://schemas.microsoft.com/office/drawing/2014/main" id="{B07133F5-D22A-5C01-D33D-9C28ACBA5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E95B9663-4905-FDCE-29B1-C0039C2C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6239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311E3-7AC0-6C65-120D-C0DE72FE1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70770E-3A5A-4DE0-6745-9892CA54A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DA7B1C-5494-3500-FA14-9AC27780F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5B00BC-EC85-C258-8840-5C24BB6D2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DD7138-498C-CFEC-1643-C6071849A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0F388-7A92-D9A5-06E1-7EF49CA7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6 Overview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3D894A-B1E7-1964-F720-3295B0013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96222"/>
              </p:ext>
            </p:extLst>
          </p:nvPr>
        </p:nvGraphicFramePr>
        <p:xfrm>
          <a:off x="329381" y="1409700"/>
          <a:ext cx="11462569" cy="5367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2569">
                  <a:extLst>
                    <a:ext uri="{9D8B030D-6E8A-4147-A177-3AD203B41FA5}">
                      <a16:colId xmlns:a16="http://schemas.microsoft.com/office/drawing/2014/main" val="1170662359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6: </a:t>
                      </a: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Qualitative Analysis Guidance Documents</a:t>
                      </a:r>
                      <a:endParaRPr lang="en-US" sz="240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marR="0" marT="9144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9499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Content &amp; Readings (II)</a:t>
                      </a:r>
                    </a:p>
                  </a:txBody>
                  <a:tcPr marR="0" marT="9144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5673"/>
                  </a:ext>
                </a:extLst>
              </a:tr>
              <a:tr h="3228723">
                <a:tc>
                  <a:txBody>
                    <a:bodyPr/>
                    <a:lstStyle/>
                    <a:p>
                      <a:pPr marL="457200" lvl="1" indent="-274320" algn="l" defTabSz="9144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+mj-lt"/>
                        <a:buAutoNum type="arabicPeriod" startAt="3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Standards</a:t>
                      </a:r>
                    </a:p>
                    <a:p>
                      <a:pPr marL="914400" marR="0" lvl="2" indent="-27432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&amp; Healthcare Research</a:t>
                      </a:r>
                    </a:p>
                    <a:p>
                      <a:pPr marL="1200150" marR="0" lvl="3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COREQ (COnsolidated Criteria for Reporting Qualitative studies). </a:t>
                      </a:r>
                    </a:p>
                    <a:p>
                      <a:pPr marL="914400" marR="0" lvl="3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In Guidelines for Reporting Health Research: A User's Manual.</a:t>
                      </a:r>
                    </a:p>
                    <a:p>
                      <a:pPr marL="1200150" marR="0" lvl="3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Booth et al., 2014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Tong et al., 2007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914400" lvl="2" indent="-27432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+mj-lt"/>
                        <a:buAutoNum type="alphaU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Psychology Research</a:t>
                      </a:r>
                    </a:p>
                    <a:p>
                      <a:pPr marL="1200150" marR="0" lvl="3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JARS-Q (APA Style Journal Article Reporting Standards)</a:t>
                      </a:r>
                    </a:p>
                    <a:p>
                      <a:pPr marL="1200150" marR="0" lvl="3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APA, 2020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Levitt et al., 2018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lvl="2" indent="-274320" algn="l" defTabSz="9144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+mj-lt"/>
                        <a:buAutoNum type="alphaU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Values-Based Reporting</a:t>
                      </a:r>
                    </a:p>
                    <a:p>
                      <a:pPr marL="1200150" lvl="3" indent="-28575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Guidelines for Qualitative Research: Values-Based Approach (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Braun &amp; Clarke, 2024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91440" marB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6844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6A969CA3-96F9-E6BD-4C8E-E003E47B65F7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93C2A1-8EE7-6BE9-67F3-BF3ED26CC0E1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lose-up of logos&#10;&#10;AI-generated content may be incorrect.">
              <a:extLst>
                <a:ext uri="{FF2B5EF4-FFF2-40B4-BE49-F238E27FC236}">
                  <a16:creationId xmlns:a16="http://schemas.microsoft.com/office/drawing/2014/main" id="{44B29AE6-E4CB-88D7-52B0-0FA972780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787941A5-AD84-38F8-2676-03BE4E2F4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41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5AFA1-5D16-E5AE-AA1F-BF2934003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1E16BC-9EB0-0EFB-6074-17B3973E7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98AC3C-AB69-AC1C-8BC3-099C0DEE8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BAEF58-A2CF-4649-3186-EC211FFB7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905DCC-81D2-6251-A0F5-D79800BC2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FBDD1-B15D-15E9-BF38-16A91954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Suggested Textbooks &amp; Readings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1EF14-6E20-84A0-5D88-EE54E529D017}"/>
              </a:ext>
            </a:extLst>
          </p:cNvPr>
          <p:cNvSpPr txBox="1"/>
          <p:nvPr/>
        </p:nvSpPr>
        <p:spPr>
          <a:xfrm>
            <a:off x="3467100" y="2032257"/>
            <a:ext cx="8724900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Textbook: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Chapter 7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Understanding Lived Experiences. In 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(1st Ed., pp 87 - 105).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https://www.taylorfrancis.com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/books/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2" descr="Practical Approaches to Applied Research and Program Evaluation for Helping Professionals">
            <a:hlinkClick r:id="rId4"/>
            <a:extLst>
              <a:ext uri="{FF2B5EF4-FFF2-40B4-BE49-F238E27FC236}">
                <a16:creationId xmlns:a16="http://schemas.microsoft.com/office/drawing/2014/main" id="{D3FB9AE2-7FF0-E565-7B2F-0075EB447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999698"/>
            <a:ext cx="3024144" cy="4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-up of logos&#10;&#10;AI-generated content may be incorrect.">
            <a:extLst>
              <a:ext uri="{FF2B5EF4-FFF2-40B4-BE49-F238E27FC236}">
                <a16:creationId xmlns:a16="http://schemas.microsoft.com/office/drawing/2014/main" id="{A5E6A140-8D6C-853E-7834-ED05A1869E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11" name="Picture 10" descr="A close-up of logos&#10;&#10;AI-generated content may be incorrect.">
            <a:extLst>
              <a:ext uri="{FF2B5EF4-FFF2-40B4-BE49-F238E27FC236}">
                <a16:creationId xmlns:a16="http://schemas.microsoft.com/office/drawing/2014/main" id="{A9D006E4-7F1D-7264-E2F9-736722A1F52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16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383F49-1AC0-D3C9-23EE-CC63414C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8AC62-D05D-9287-29C8-3F1BACAEC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DCB891-915E-C73C-261F-4651AB09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81CF0D-7872-A510-EC6D-779BEAD1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F55AF0-D594-53AA-835F-67F71ABE3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FD96A-A627-B671-D37C-F097F059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Overview: Module Examinations</a:t>
            </a:r>
          </a:p>
        </p:txBody>
      </p:sp>
      <p:pic>
        <p:nvPicPr>
          <p:cNvPr id="4" name="Picture 3" descr="A screenshot of a course&#10;&#10;AI-generated content may be incorrect.">
            <a:extLst>
              <a:ext uri="{FF2B5EF4-FFF2-40B4-BE49-F238E27FC236}">
                <a16:creationId xmlns:a16="http://schemas.microsoft.com/office/drawing/2014/main" id="{D1AC37C5-EADA-5677-2E46-BA96CFDB6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331" y="1925067"/>
            <a:ext cx="5143500" cy="4800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BE1177-079B-A772-8AA9-B3932572A616}"/>
              </a:ext>
            </a:extLst>
          </p:cNvPr>
          <p:cNvSpPr/>
          <p:nvPr/>
        </p:nvSpPr>
        <p:spPr>
          <a:xfrm>
            <a:off x="3490330" y="1782699"/>
            <a:ext cx="5143500" cy="494296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-up of logos&#10;&#10;AI-generated content may be incorrect.">
            <a:extLst>
              <a:ext uri="{FF2B5EF4-FFF2-40B4-BE49-F238E27FC236}">
                <a16:creationId xmlns:a16="http://schemas.microsoft.com/office/drawing/2014/main" id="{1E9ED101-89A2-9993-2E68-D5ABAE2146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17" name="Picture 16" descr="A close-up of logos&#10;&#10;AI-generated content may be incorrect.">
            <a:extLst>
              <a:ext uri="{FF2B5EF4-FFF2-40B4-BE49-F238E27FC236}">
                <a16:creationId xmlns:a16="http://schemas.microsoft.com/office/drawing/2014/main" id="{6BF8A3F4-9FE0-B87D-1BD3-F1C1C374B8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18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59943-7149-CF73-2BA3-F69744681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E7419BB-6FFD-99D8-AA0E-A06DCF80A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B058F-9CEC-2A87-BEB7-8EEFA8A32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B3F5B-AF5A-A94F-4186-AE41C9909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E23B1B-5175-61F8-5E7F-5BBBCAD5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62FB5D-48F8-D463-03E9-DA682DFE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Started! </a:t>
            </a:r>
            <a:r>
              <a:rPr lang="en-US" sz="8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 </a:t>
            </a:r>
            <a:endParaRPr lang="en-US" sz="80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jumping in the air at the beach&#10;&#10;Description automatically generated">
            <a:extLst>
              <a:ext uri="{FF2B5EF4-FFF2-40B4-BE49-F238E27FC236}">
                <a16:creationId xmlns:a16="http://schemas.microsoft.com/office/drawing/2014/main" id="{FFCD3730-A5CB-E5AD-4A58-E7F018FFC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28" b="22807"/>
          <a:stretch/>
        </p:blipFill>
        <p:spPr>
          <a:xfrm>
            <a:off x="3365658" y="1809978"/>
            <a:ext cx="5460683" cy="4523874"/>
          </a:xfrm>
          <a:prstGeom prst="rect">
            <a:avLst/>
          </a:prstGeom>
        </p:spPr>
      </p:pic>
      <p:pic>
        <p:nvPicPr>
          <p:cNvPr id="2" name="Picture 1" descr="A close-up of logos&#10;&#10;AI-generated content may be incorrect.">
            <a:extLst>
              <a:ext uri="{FF2B5EF4-FFF2-40B4-BE49-F238E27FC236}">
                <a16:creationId xmlns:a16="http://schemas.microsoft.com/office/drawing/2014/main" id="{8F9EEFE7-25E5-9A05-19E0-8D3C7D5264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4" name="Picture 3" descr="A close-up of logos&#10;&#10;AI-generated content may be incorrect.">
            <a:extLst>
              <a:ext uri="{FF2B5EF4-FFF2-40B4-BE49-F238E27FC236}">
                <a16:creationId xmlns:a16="http://schemas.microsoft.com/office/drawing/2014/main" id="{9824FA67-1155-6053-96CF-24ABBD8E8D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73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E773266C-39E2-81ED-AF0F-276344214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02F902-7951-E375-86A7-6F288F0EE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F8703-EC1D-F748-1AF7-BEEAB154B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D3E5DE-B217-8122-0C28-A497F414B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EB3E81-AD60-191D-15CA-E8300B71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737"/>
            <a:ext cx="12191998" cy="10290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Research and Analysis </a:t>
            </a:r>
            <a:b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Micro-Course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D9C26-C232-7332-38B1-9BD3566BA928}"/>
              </a:ext>
            </a:extLst>
          </p:cNvPr>
          <p:cNvSpPr txBox="1"/>
          <p:nvPr/>
        </p:nvSpPr>
        <p:spPr>
          <a:xfrm>
            <a:off x="124770" y="3846624"/>
            <a:ext cx="12192000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University of Natural Medicine (NUNM) University of Washington (UW)</a:t>
            </a:r>
          </a:p>
          <a:p>
            <a:pPr algn="ctr" hangingPunct="0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NourishED Research Foundation (Boulder, CO, USA | Wilmington, DE, USA)</a:t>
            </a:r>
          </a:p>
        </p:txBody>
      </p:sp>
      <p:pic>
        <p:nvPicPr>
          <p:cNvPr id="11" name="Picture 10" descr="A logo with a tree in the middle&#10;&#10;Description automatically generated">
            <a:extLst>
              <a:ext uri="{FF2B5EF4-FFF2-40B4-BE49-F238E27FC236}">
                <a16:creationId xmlns:a16="http://schemas.microsoft.com/office/drawing/2014/main" id="{1B13A2ED-E497-40B6-2AEA-E766429D2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55" y="5652689"/>
            <a:ext cx="2990195" cy="9038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5C539C-9D75-A029-0730-069915BB1413}"/>
              </a:ext>
            </a:extLst>
          </p:cNvPr>
          <p:cNvSpPr txBox="1"/>
          <p:nvPr/>
        </p:nvSpPr>
        <p:spPr>
          <a:xfrm>
            <a:off x="0" y="1827696"/>
            <a:ext cx="12192000" cy="184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Brenna Bray, PhD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T90/R90 Fellowship Postdoctoral Training Program</a:t>
            </a:r>
          </a:p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NCCIH, Grant AT008924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1F2098-A68C-DD67-C5CB-57F8BEC3E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0" y="4940134"/>
            <a:ext cx="1828800" cy="1828800"/>
          </a:xfrm>
          <a:prstGeom prst="rect">
            <a:avLst/>
          </a:prstGeom>
        </p:spPr>
      </p:pic>
      <p:pic>
        <p:nvPicPr>
          <p:cNvPr id="14" name="Picture 13" descr="A logo for a university&#10;&#10;Description automatically generated">
            <a:extLst>
              <a:ext uri="{FF2B5EF4-FFF2-40B4-BE49-F238E27FC236}">
                <a16:creationId xmlns:a16="http://schemas.microsoft.com/office/drawing/2014/main" id="{74C1D579-D5BD-99E7-0327-7EE0D3207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50" y="5376492"/>
            <a:ext cx="2173828" cy="122577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15" descr="A close-up of logos&#10;&#10;AI-generated content may be incorrect.">
            <a:extLst>
              <a:ext uri="{FF2B5EF4-FFF2-40B4-BE49-F238E27FC236}">
                <a16:creationId xmlns:a16="http://schemas.microsoft.com/office/drawing/2014/main" id="{E6EDD407-8809-EE5D-D793-F938C54B19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411938" y="5115311"/>
            <a:ext cx="1334919" cy="1463915"/>
          </a:xfrm>
          <a:prstGeom prst="rect">
            <a:avLst/>
          </a:prstGeom>
        </p:spPr>
      </p:pic>
      <p:pic>
        <p:nvPicPr>
          <p:cNvPr id="17" name="Picture 16" descr="A close-up of logos&#10;&#10;AI-generated content may be incorrect.">
            <a:extLst>
              <a:ext uri="{FF2B5EF4-FFF2-40B4-BE49-F238E27FC236}">
                <a16:creationId xmlns:a16="http://schemas.microsoft.com/office/drawing/2014/main" id="{A34A092F-54D3-C00F-1604-0095B9ECC6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2011175" y="5032288"/>
            <a:ext cx="1724972" cy="1695279"/>
          </a:xfrm>
          <a:prstGeom prst="rect">
            <a:avLst/>
          </a:prstGeom>
        </p:spPr>
      </p:pic>
      <p:pic>
        <p:nvPicPr>
          <p:cNvPr id="18" name="Picture 17" descr="A close-up of logos&#10;&#10;AI-generated content may be incorrect.">
            <a:extLst>
              <a:ext uri="{FF2B5EF4-FFF2-40B4-BE49-F238E27FC236}">
                <a16:creationId xmlns:a16="http://schemas.microsoft.com/office/drawing/2014/main" id="{10C47657-4972-3BB2-6B41-4A0DEA2D9D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0160428" y="5102444"/>
            <a:ext cx="1724972" cy="16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4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5AFA1-5D16-E5AE-AA1F-BF2934003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1E16BC-9EB0-0EFB-6074-17B3973E7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98AC3C-AB69-AC1C-8BC3-099C0DEE8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BAEF58-A2CF-4649-3186-EC211FFB7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905DCC-81D2-6251-A0F5-D79800BC2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FBDD1-B15D-15E9-BF38-16A91954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Suggested Textbooks &amp; Readings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1EF14-6E20-84A0-5D88-EE54E529D017}"/>
              </a:ext>
            </a:extLst>
          </p:cNvPr>
          <p:cNvSpPr txBox="1"/>
          <p:nvPr/>
        </p:nvSpPr>
        <p:spPr>
          <a:xfrm>
            <a:off x="3467100" y="2032257"/>
            <a:ext cx="8724900" cy="2570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Textbook: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Chapter 7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Understanding Lived Experiences. In 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(1st Ed., pp 87 - 105).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https://www.taylorfrancis.com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/books/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Publication 1: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Lim, W.M. (2024). What Is Qualitative Research? Overview &amp; Guidelines. 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Australasian Marketing Journal, 0(0).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5"/>
              </a:rPr>
              <a:t>https://doi.org/10.1177/14413582241264619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 descr="A close-up of a document&#10;&#10;AI-generated content may be incorrect.">
            <a:extLst>
              <a:ext uri="{FF2B5EF4-FFF2-40B4-BE49-F238E27FC236}">
                <a16:creationId xmlns:a16="http://schemas.microsoft.com/office/drawing/2014/main" id="{4E21CA9A-665B-8634-615C-1E0E09D3E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462" y="2132557"/>
            <a:ext cx="3025435" cy="403964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D1DE3B-65E5-B705-6D21-4D119CEC6497}"/>
              </a:ext>
            </a:extLst>
          </p:cNvPr>
          <p:cNvSpPr txBox="1"/>
          <p:nvPr/>
        </p:nvSpPr>
        <p:spPr>
          <a:xfrm>
            <a:off x="215747" y="6293712"/>
            <a:ext cx="3194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31B2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https://doi.org/10.1177/14413582241264619</a:t>
            </a:r>
            <a:endParaRPr lang="en-US" sz="1200" dirty="0">
              <a:solidFill>
                <a:srgbClr val="131B2A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248377-9875-F4FD-2E4A-50B4F7E62435}"/>
              </a:ext>
            </a:extLst>
          </p:cNvPr>
          <p:cNvGrpSpPr/>
          <p:nvPr/>
        </p:nvGrpSpPr>
        <p:grpSpPr>
          <a:xfrm>
            <a:off x="416866" y="4383464"/>
            <a:ext cx="2777104" cy="1586191"/>
            <a:chOff x="416866" y="4383464"/>
            <a:chExt cx="2777104" cy="1586191"/>
          </a:xfrm>
        </p:grpSpPr>
        <p:pic>
          <p:nvPicPr>
            <p:cNvPr id="15" name="Picture 14" descr="A diagram of different types of research&#10;&#10;AI-generated content may be incorrect.">
              <a:extLst>
                <a:ext uri="{FF2B5EF4-FFF2-40B4-BE49-F238E27FC236}">
                  <a16:creationId xmlns:a16="http://schemas.microsoft.com/office/drawing/2014/main" id="{93D4DD91-1C41-FB31-F509-9347821A8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4389" t="2274" r="1049" b="9545"/>
            <a:stretch/>
          </p:blipFill>
          <p:spPr>
            <a:xfrm>
              <a:off x="416868" y="4383464"/>
              <a:ext cx="2777102" cy="137648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7" name="Picture 16" descr="A diagram of different types of research&#10;&#10;AI-generated content may be incorrect.">
              <a:extLst>
                <a:ext uri="{FF2B5EF4-FFF2-40B4-BE49-F238E27FC236}">
                  <a16:creationId xmlns:a16="http://schemas.microsoft.com/office/drawing/2014/main" id="{57C743E4-B6AD-8341-E514-0A0361EBB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92189" r="49609" b="820"/>
            <a:stretch/>
          </p:blipFill>
          <p:spPr>
            <a:xfrm>
              <a:off x="416866" y="5762043"/>
              <a:ext cx="2777101" cy="20761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pic>
        <p:nvPicPr>
          <p:cNvPr id="19" name="Picture 18" descr="A close-up of logos&#10;&#10;AI-generated content may be incorrect.">
            <a:extLst>
              <a:ext uri="{FF2B5EF4-FFF2-40B4-BE49-F238E27FC236}">
                <a16:creationId xmlns:a16="http://schemas.microsoft.com/office/drawing/2014/main" id="{CA5C64E0-6D66-D40E-8DC3-CC067A2DC74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20" name="Picture 19" descr="A close-up of logos&#10;&#10;AI-generated content may be incorrect.">
            <a:extLst>
              <a:ext uri="{FF2B5EF4-FFF2-40B4-BE49-F238E27FC236}">
                <a16:creationId xmlns:a16="http://schemas.microsoft.com/office/drawing/2014/main" id="{BF30599E-51E6-D6EB-0B25-2CABA0748B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5AFA1-5D16-E5AE-AA1F-BF2934003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1E16BC-9EB0-0EFB-6074-17B3973E7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98AC3C-AB69-AC1C-8BC3-099C0DEE8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BAEF58-A2CF-4649-3186-EC211FFB7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905DCC-81D2-6251-A0F5-D79800BC2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FBDD1-B15D-15E9-BF38-16A91954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Suggested Textbooks &amp; Readings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1EF14-6E20-84A0-5D88-EE54E529D017}"/>
              </a:ext>
            </a:extLst>
          </p:cNvPr>
          <p:cNvSpPr txBox="1"/>
          <p:nvPr/>
        </p:nvSpPr>
        <p:spPr>
          <a:xfrm>
            <a:off x="3467100" y="2032257"/>
            <a:ext cx="8724900" cy="4355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Textbook: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Minton, C. A., &amp; Lenz, A. S. (2019).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Chapter 7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Understanding Lived Experiences. In 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 approaches to applied research and program evaluation for helping professionals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(1st Ed., pp 87 - 105).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Routledge, Taylor &amp; Francis Group.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https://www.taylorfrancis.com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/books/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Publication 1: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Lim, W.M. (2024). What Is Qualitative Research? Overview &amp; Guidelines. 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Australasian Marketing Journal, 0(0).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5"/>
              </a:rPr>
              <a:t>https://doi.org/10.1177/14413582241264619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Publication 2: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Wutich, A., Beresford, M., &amp; Bernard, H. R. (2024). Sample Sizes for 10 Types of Qualitative Data Analysis: An Integrative Review, Empirical Guidance, and Next Steps. International Journal of Qualitative Methods, 23, 16094069241296206.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6"/>
              </a:rPr>
              <a:t>https://doi.org/10.1177/16094069241296206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 (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Module 3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F6360-30CE-D684-E626-E9F47D1D4703}"/>
              </a:ext>
            </a:extLst>
          </p:cNvPr>
          <p:cNvSpPr txBox="1"/>
          <p:nvPr/>
        </p:nvSpPr>
        <p:spPr>
          <a:xfrm>
            <a:off x="215747" y="6293712"/>
            <a:ext cx="3194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doi.org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/10.1177/16094069241296206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13" name="Picture 12" descr="A paper with text and images&#10;&#10;AI-generated content may be incorrect.">
            <a:extLst>
              <a:ext uri="{FF2B5EF4-FFF2-40B4-BE49-F238E27FC236}">
                <a16:creationId xmlns:a16="http://schemas.microsoft.com/office/drawing/2014/main" id="{001F53ED-2668-F9C4-F44B-929DB1BFB1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461" y="2094457"/>
            <a:ext cx="3019239" cy="397461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Picture 16" descr="A paper with text on it&#10;&#10;AI-generated content may be incorrect.">
            <a:extLst>
              <a:ext uri="{FF2B5EF4-FFF2-40B4-BE49-F238E27FC236}">
                <a16:creationId xmlns:a16="http://schemas.microsoft.com/office/drawing/2014/main" id="{A98B23B9-2F0B-73EA-3583-38B5F2FB37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611" y="3093570"/>
            <a:ext cx="2895601" cy="292673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6808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665B9-F33B-A6B3-E058-0DFD3A5B7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04E4EDD-9A88-3B51-3BF8-3F820E3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13A229-6D06-6EA5-D498-5AACB0C1C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A93862-5B15-DB89-F99D-68F5FA0EC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69EA23-B1D7-5FCD-FA5D-883712143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0A8FE-2170-C60C-4EC7-6A8B594A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Practical Approaches to Applied Research and Program Evaluation for Helping Professionals">
            <a:hlinkClick r:id="rId3"/>
            <a:extLst>
              <a:ext uri="{FF2B5EF4-FFF2-40B4-BE49-F238E27FC236}">
                <a16:creationId xmlns:a16="http://schemas.microsoft.com/office/drawing/2014/main" id="{E5696D3A-BC6A-9C89-9A9E-AA4F60D0B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999698"/>
            <a:ext cx="3024144" cy="4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EF0998-71A8-F89E-47EA-620247C8ECAA}"/>
              </a:ext>
            </a:extLst>
          </p:cNvPr>
          <p:cNvSpPr txBox="1"/>
          <p:nvPr/>
        </p:nvSpPr>
        <p:spPr>
          <a:xfrm>
            <a:off x="215747" y="6365927"/>
            <a:ext cx="31038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500" dirty="0" err="1">
                <a:solidFill>
                  <a:srgbClr val="002060"/>
                </a:solidFill>
                <a:hlinkClick r:id="rId3"/>
              </a:rPr>
              <a:t>www.taylorfrancis.com</a:t>
            </a:r>
            <a:r>
              <a:rPr lang="en-US" sz="500" dirty="0">
                <a:solidFill>
                  <a:srgbClr val="002060"/>
                </a:solidFill>
                <a:hlinkClick r:id="rId3"/>
              </a:rPr>
              <a:t>/books/mono/10.4324/9781315108933/practical-approaches-applied-research-program-evaluation-helping-professionals-casey-barrio-minton-stephen-lenz</a:t>
            </a:r>
            <a:endParaRPr lang="en-US" sz="5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60D2B4-EC06-509E-62D2-2A2E64E83880}"/>
              </a:ext>
            </a:extLst>
          </p:cNvPr>
          <p:cNvSpPr txBox="1"/>
          <p:nvPr/>
        </p:nvSpPr>
        <p:spPr>
          <a:xfrm>
            <a:off x="3648988" y="1804814"/>
            <a:ext cx="8213631" cy="477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of Qualitative Research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Classic Types of Qualitative Research Designs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Qualitative Evaluation Process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Qualitative Data Analysis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Reporting Findings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Guidelines</a:t>
            </a:r>
          </a:p>
        </p:txBody>
      </p:sp>
      <p:pic>
        <p:nvPicPr>
          <p:cNvPr id="4" name="Picture 3" descr="A close-up of logos&#10;&#10;AI-generated content may be incorrect.">
            <a:extLst>
              <a:ext uri="{FF2B5EF4-FFF2-40B4-BE49-F238E27FC236}">
                <a16:creationId xmlns:a16="http://schemas.microsoft.com/office/drawing/2014/main" id="{504C152A-AC03-EAA8-20D9-9B14AA1AA3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5" name="Picture 4" descr="A close-up of logos&#10;&#10;AI-generated content may be incorrect.">
            <a:extLst>
              <a:ext uri="{FF2B5EF4-FFF2-40B4-BE49-F238E27FC236}">
                <a16:creationId xmlns:a16="http://schemas.microsoft.com/office/drawing/2014/main" id="{3EC885EE-EF62-525E-F5FA-E8B10C234C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6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44835-CFE9-C1EC-88FE-356084734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038156-52BE-2BB7-6E19-D8D52E5AD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E12B48-3B7A-F380-CDE0-6C9B3C2F7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B573B2-00C6-9A2B-1728-AEE1013FD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AEAD63-E6D7-247E-F6AD-004FE3535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4B435-0B0B-30A8-1705-2E02BB4C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1 Overview</a:t>
            </a:r>
          </a:p>
        </p:txBody>
      </p:sp>
      <p:pic>
        <p:nvPicPr>
          <p:cNvPr id="6" name="Picture 2" descr="Practical Approaches to Applied Research and Program Evaluation for Helping Professionals">
            <a:hlinkClick r:id="rId3"/>
            <a:extLst>
              <a:ext uri="{FF2B5EF4-FFF2-40B4-BE49-F238E27FC236}">
                <a16:creationId xmlns:a16="http://schemas.microsoft.com/office/drawing/2014/main" id="{ED8835DB-854D-481A-0D3E-8F0E0798C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999698"/>
            <a:ext cx="3024144" cy="4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B6326C-FB8D-0AD2-63F5-D0DFF5CCB92B}"/>
              </a:ext>
            </a:extLst>
          </p:cNvPr>
          <p:cNvSpPr txBox="1"/>
          <p:nvPr/>
        </p:nvSpPr>
        <p:spPr>
          <a:xfrm>
            <a:off x="3615070" y="1914975"/>
            <a:ext cx="7400831" cy="4914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I. 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of Qualitative Research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Qualitative Research?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 Are Qualitative Designs Indicated?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Understanding Lived Experiences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Development, Evaluation (Program, Intervention, Design)</a:t>
            </a:r>
          </a:p>
          <a:p>
            <a:pPr marL="1828800" lvl="3" indent="-457200">
              <a:lnSpc>
                <a:spcPct val="150000"/>
              </a:lnSpc>
              <a:buFont typeface="+mj-lt"/>
              <a:buAutoNum type="romanLcPeriod"/>
            </a:pP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Needs Assessment</a:t>
            </a:r>
          </a:p>
          <a:p>
            <a:pPr marL="1828800" lvl="3" indent="-457200">
              <a:lnSpc>
                <a:spcPct val="150000"/>
              </a:lnSpc>
              <a:buFont typeface="+mj-lt"/>
              <a:buAutoNum type="romanLcPeriod"/>
            </a:pP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 Evaluation</a:t>
            </a:r>
          </a:p>
          <a:p>
            <a:pPr marL="1828800" lvl="3" indent="-457200">
              <a:lnSpc>
                <a:spcPct val="150000"/>
              </a:lnSpc>
              <a:buFont typeface="+mj-lt"/>
              <a:buAutoNum type="romanLcPeriod"/>
            </a:pP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Satisfaction Estimate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Giving Context to Quantitative Findings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Understanding “What,” “Why,” “How?”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Strengths &amp; Limitations of Qualitative Research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en-US" sz="17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658DC-FCFF-B2F5-601B-DB60C48CBCD6}"/>
              </a:ext>
            </a:extLst>
          </p:cNvPr>
          <p:cNvSpPr txBox="1"/>
          <p:nvPr/>
        </p:nvSpPr>
        <p:spPr>
          <a:xfrm>
            <a:off x="215747" y="6365927"/>
            <a:ext cx="31038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500" dirty="0" err="1">
                <a:solidFill>
                  <a:srgbClr val="002060"/>
                </a:solidFill>
                <a:hlinkClick r:id="rId3"/>
              </a:rPr>
              <a:t>www.taylorfrancis.com</a:t>
            </a:r>
            <a:r>
              <a:rPr lang="en-US" sz="500" dirty="0">
                <a:solidFill>
                  <a:srgbClr val="002060"/>
                </a:solidFill>
                <a:hlinkClick r:id="rId3"/>
              </a:rPr>
              <a:t>/books/mono/10.4324/9781315108933/practical-approaches-applied-research-program-evaluation-helping-professionals-casey-barrio-minton-stephen-lenz</a:t>
            </a:r>
            <a:endParaRPr lang="en-US" sz="500" dirty="0">
              <a:solidFill>
                <a:srgbClr val="002060"/>
              </a:solidFill>
            </a:endParaRPr>
          </a:p>
        </p:txBody>
      </p:sp>
      <p:pic>
        <p:nvPicPr>
          <p:cNvPr id="4" name="Picture 3" descr="A close-up of logos&#10;&#10;AI-generated content may be incorrect.">
            <a:extLst>
              <a:ext uri="{FF2B5EF4-FFF2-40B4-BE49-F238E27FC236}">
                <a16:creationId xmlns:a16="http://schemas.microsoft.com/office/drawing/2014/main" id="{4247BF9A-0B15-B0DE-1778-7040CAB301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5" name="Picture 4" descr="A close-up of logos&#10;&#10;AI-generated content may be incorrect.">
            <a:extLst>
              <a:ext uri="{FF2B5EF4-FFF2-40B4-BE49-F238E27FC236}">
                <a16:creationId xmlns:a16="http://schemas.microsoft.com/office/drawing/2014/main" id="{45353E65-41E7-3B13-88BF-B18FB0D5F3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D5886A2-9EBF-9DC0-B38A-7BE916ABD4AF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FFB707-5C98-0102-E4FB-7DA05EAEF57F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0E970481-4965-13AA-AC00-DED5E436F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5" name="Picture 14" descr="A close-up of logos&#10;&#10;AI-generated content may be incorrect.">
              <a:extLst>
                <a:ext uri="{FF2B5EF4-FFF2-40B4-BE49-F238E27FC236}">
                  <a16:creationId xmlns:a16="http://schemas.microsoft.com/office/drawing/2014/main" id="{19600FD4-2C9E-7623-92CD-1B3BAA2AD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81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64C414-2E64-3A35-19CD-F7CBECFE8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C14D5D-97FC-0827-6947-B290B827D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01139B-A15E-0239-DF2C-B2CABC675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94A6DC-6A7B-252D-C31E-443BE28E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C32BC5-AF9A-F4FA-AB6F-C72A06E4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DE4C63-C05E-B697-E219-741916B3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1 Overview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72434F-F005-AA97-FCA8-A5A3786C4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773231"/>
              </p:ext>
            </p:extLst>
          </p:nvPr>
        </p:nvGraphicFramePr>
        <p:xfrm>
          <a:off x="329380" y="1371601"/>
          <a:ext cx="1146657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885">
                  <a:extLst>
                    <a:ext uri="{9D8B030D-6E8A-4147-A177-3AD203B41FA5}">
                      <a16:colId xmlns:a16="http://schemas.microsoft.com/office/drawing/2014/main" val="1170662359"/>
                    </a:ext>
                  </a:extLst>
                </a:gridCol>
                <a:gridCol w="3096499">
                  <a:extLst>
                    <a:ext uri="{9D8B030D-6E8A-4147-A177-3AD203B41FA5}">
                      <a16:colId xmlns:a16="http://schemas.microsoft.com/office/drawing/2014/main" val="3203863604"/>
                    </a:ext>
                  </a:extLst>
                </a:gridCol>
                <a:gridCol w="3822192">
                  <a:extLst>
                    <a:ext uri="{9D8B030D-6E8A-4147-A177-3AD203B41FA5}">
                      <a16:colId xmlns:a16="http://schemas.microsoft.com/office/drawing/2014/main" val="387725161"/>
                    </a:ext>
                  </a:extLst>
                </a:gridCol>
              </a:tblGrid>
              <a:tr h="730541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1: Overview of Qualitative Research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94997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Readings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Course Objectives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5673"/>
                  </a:ext>
                </a:extLst>
              </a:tr>
              <a:tr h="4054124">
                <a:tc>
                  <a:txBody>
                    <a:bodyPr/>
                    <a:lstStyle/>
                    <a:p>
                      <a:pPr marL="400050" lvl="0" indent="-40005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Video//PowerPoint Lecture</a:t>
                      </a:r>
                      <a:endParaRPr lang="en-US" sz="20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Qualitative Research?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Qualitative vs. Quantitative Research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are Qualitative Designs Indicated?</a:t>
                      </a:r>
                    </a:p>
                    <a:p>
                      <a:pPr marL="1314450" lvl="2" indent="-400050">
                        <a:lnSpc>
                          <a:spcPct val="120000"/>
                        </a:lnSpc>
                        <a:buFont typeface="+mj-lt"/>
                        <a:buAutoNum type="alphaU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 Lived Experiences</a:t>
                      </a:r>
                    </a:p>
                    <a:p>
                      <a:pPr marL="1314450" lvl="2" indent="-400050">
                        <a:lnSpc>
                          <a:spcPct val="120000"/>
                        </a:lnSpc>
                        <a:buFont typeface="+mj-lt"/>
                        <a:buAutoNum type="alphaU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&amp; Evaluation</a:t>
                      </a:r>
                    </a:p>
                    <a:p>
                      <a:pPr marL="1771650" lvl="3" indent="-400050">
                        <a:lnSpc>
                          <a:spcPct val="120000"/>
                        </a:lnSpc>
                        <a:buFont typeface="+mj-lt"/>
                        <a:buAutoNum type="romanL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Needs Assessment</a:t>
                      </a:r>
                    </a:p>
                    <a:p>
                      <a:pPr marL="1771650" lvl="3" indent="-400050">
                        <a:lnSpc>
                          <a:spcPct val="120000"/>
                        </a:lnSpc>
                        <a:buFont typeface="+mj-lt"/>
                        <a:buAutoNum type="romanL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Evaluation</a:t>
                      </a:r>
                    </a:p>
                    <a:p>
                      <a:pPr marL="1771650" lvl="3" indent="-400050">
                        <a:lnSpc>
                          <a:spcPct val="120000"/>
                        </a:lnSpc>
                        <a:buFont typeface="+mj-lt"/>
                        <a:buAutoNum type="romanL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Satisfaction Estimates</a:t>
                      </a:r>
                    </a:p>
                    <a:p>
                      <a:pPr marL="1314450" lvl="2" indent="-400050">
                        <a:lnSpc>
                          <a:spcPct val="120000"/>
                        </a:lnSpc>
                        <a:buFont typeface="+mj-lt"/>
                        <a:buAutoNum type="alphaU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Contextualizing Quantitative Data</a:t>
                      </a:r>
                    </a:p>
                    <a:p>
                      <a:pPr marL="1314450" lvl="2" indent="-400050">
                        <a:lnSpc>
                          <a:spcPct val="120000"/>
                        </a:lnSpc>
                        <a:buFont typeface="+mj-lt"/>
                        <a:buAutoNum type="alphaU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Exploring “What,” “Why,” “How?”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Strengths &amp; Limitations</a:t>
                      </a:r>
                    </a:p>
                    <a:p>
                      <a:pPr marL="400050" indent="-40005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 1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 (7 Questions; 14 points, 14%) </a:t>
                      </a:r>
                      <a:endParaRPr lang="en-US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b="1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Barrio Minton &amp; Lenz (2019). </a:t>
                      </a:r>
                      <a:endParaRPr lang="en-US" sz="1600" b="0" u="sng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Ch. 7, Section 1 </a:t>
                      </a: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(Overview of Qualitative Research Designs).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Ch. 6, Section 3 </a:t>
                      </a: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(Types of Survey Designs).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endParaRPr lang="en-US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b="1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Lim, (2024).</a:t>
                      </a: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Pages 1 – 6 (column 1 on pg. 6).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research questions consistent with use of qualitative methodology</a:t>
                      </a:r>
                    </a:p>
                    <a:p>
                      <a:pPr marL="285750" indent="-285750" algn="l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when qualitative methods may be appropriate for use in applied research and program evaluation endeavors</a:t>
                      </a:r>
                    </a:p>
                    <a:p>
                      <a:pPr marL="285750" indent="-285750" algn="l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Articulate key features of needs assessments, process assessments, and satisfaction estimation</a:t>
                      </a:r>
                    </a:p>
                    <a:p>
                      <a:pPr marL="285750" indent="-285750" algn="l">
                        <a:lnSpc>
                          <a:spcPct val="12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strengths and limitations of qualitative designs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684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4BB305D-2CD7-6C99-DC6D-B82DFCC2D097}"/>
              </a:ext>
            </a:extLst>
          </p:cNvPr>
          <p:cNvSpPr txBox="1"/>
          <p:nvPr/>
        </p:nvSpPr>
        <p:spPr>
          <a:xfrm>
            <a:off x="6290405" y="6150381"/>
            <a:ext cx="159710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dirty="0">
                <a:solidFill>
                  <a:srgbClr val="131B2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https://doi.org/10.1177/14413582241264619</a:t>
            </a:r>
            <a:endParaRPr lang="en-US" sz="400" dirty="0">
              <a:solidFill>
                <a:srgbClr val="131B2A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DFFDB5-0DCF-F666-8667-F1F6C3CF1C35}"/>
              </a:ext>
            </a:extLst>
          </p:cNvPr>
          <p:cNvGrpSpPr/>
          <p:nvPr/>
        </p:nvGrpSpPr>
        <p:grpSpPr>
          <a:xfrm>
            <a:off x="5193614" y="5170351"/>
            <a:ext cx="2449165" cy="1435913"/>
            <a:chOff x="5193614" y="5170351"/>
            <a:chExt cx="2449165" cy="1435913"/>
          </a:xfrm>
        </p:grpSpPr>
        <p:pic>
          <p:nvPicPr>
            <p:cNvPr id="8" name="Picture 7" descr="A close-up of a document&#10;&#10;AI-generated content may be incorrect.">
              <a:extLst>
                <a:ext uri="{FF2B5EF4-FFF2-40B4-BE49-F238E27FC236}">
                  <a16:creationId xmlns:a16="http://schemas.microsoft.com/office/drawing/2014/main" id="{1D066EC7-9978-CCDB-013E-7FA0025EC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058" r="4042" b="45979"/>
            <a:stretch/>
          </p:blipFill>
          <p:spPr>
            <a:xfrm>
              <a:off x="6343570" y="5170351"/>
              <a:ext cx="1260260" cy="98915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7" name="Picture 2" descr="Practical Approaches to Applied Research and Program Evaluation for Helping Professionals">
              <a:hlinkClick r:id="rId5"/>
              <a:extLst>
                <a:ext uri="{FF2B5EF4-FFF2-40B4-BE49-F238E27FC236}">
                  <a16:creationId xmlns:a16="http://schemas.microsoft.com/office/drawing/2014/main" id="{921BE1DA-D824-66FA-61CC-48CC84A46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614" y="5170351"/>
              <a:ext cx="994535" cy="141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933FB4-A3B9-4FA5-D4F3-1155D6E31C2B}"/>
                </a:ext>
              </a:extLst>
            </p:cNvPr>
            <p:cNvSpPr txBox="1"/>
            <p:nvPr/>
          </p:nvSpPr>
          <p:spPr>
            <a:xfrm>
              <a:off x="6304621" y="6267710"/>
              <a:ext cx="133815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" dirty="0">
                  <a:solidFill>
                    <a:srgbClr val="002060"/>
                  </a:solidFill>
                  <a:hlinkClick r:id="rId5"/>
                </a:rPr>
                <a:t>https://</a:t>
              </a:r>
              <a:r>
                <a:rPr lang="en-US" sz="400" dirty="0" err="1">
                  <a:solidFill>
                    <a:srgbClr val="002060"/>
                  </a:solidFill>
                  <a:hlinkClick r:id="rId5"/>
                </a:rPr>
                <a:t>www.taylorfrancis.com</a:t>
              </a:r>
              <a:r>
                <a:rPr lang="en-US" sz="400" dirty="0">
                  <a:solidFill>
                    <a:srgbClr val="002060"/>
                  </a:solidFill>
                  <a:hlinkClick r:id="rId5"/>
                </a:rPr>
                <a:t>/books/mono/10.4324/9781315108933/practical-approaches-applied-research-program-evaluation-helping-professionals-casey-barrio-minton-stephen-lenz</a:t>
              </a:r>
              <a:endParaRPr lang="en-US" sz="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CC204C-B4A3-9C9A-3550-DB57CE057CE4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FC4243-CD56-92A2-136C-23E0DF27B32C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 close-up of logos&#10;&#10;AI-generated content may be incorrect.">
              <a:extLst>
                <a:ext uri="{FF2B5EF4-FFF2-40B4-BE49-F238E27FC236}">
                  <a16:creationId xmlns:a16="http://schemas.microsoft.com/office/drawing/2014/main" id="{A2772596-800A-94A0-3B11-E91B1303B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23" name="Picture 22" descr="A close-up of logos&#10;&#10;AI-generated content may be incorrect.">
              <a:extLst>
                <a:ext uri="{FF2B5EF4-FFF2-40B4-BE49-F238E27FC236}">
                  <a16:creationId xmlns:a16="http://schemas.microsoft.com/office/drawing/2014/main" id="{98A30C29-A356-7630-13AE-849081111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826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44835-CFE9-C1EC-88FE-356084734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038156-52BE-2BB7-6E19-D8D52E5AD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E12B48-3B7A-F380-CDE0-6C9B3C2F7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B573B2-00C6-9A2B-1728-AEE1013FD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AEAD63-E6D7-247E-F6AD-004FE3535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4B435-0B0B-30A8-1705-2E02BB4C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2 Overview</a:t>
            </a:r>
          </a:p>
        </p:txBody>
      </p:sp>
      <p:pic>
        <p:nvPicPr>
          <p:cNvPr id="6" name="Picture 2" descr="Practical Approaches to Applied Research and Program Evaluation for Helping Professionals">
            <a:hlinkClick r:id="rId3"/>
            <a:extLst>
              <a:ext uri="{FF2B5EF4-FFF2-40B4-BE49-F238E27FC236}">
                <a16:creationId xmlns:a16="http://schemas.microsoft.com/office/drawing/2014/main" id="{ED8835DB-854D-481A-0D3E-8F0E0798C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999698"/>
            <a:ext cx="3024144" cy="4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B6326C-FB8D-0AD2-63F5-D0DFF5CCB92B}"/>
              </a:ext>
            </a:extLst>
          </p:cNvPr>
          <p:cNvSpPr txBox="1"/>
          <p:nvPr/>
        </p:nvSpPr>
        <p:spPr>
          <a:xfrm>
            <a:off x="3615070" y="1904146"/>
            <a:ext cx="7400831" cy="3732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II.  Classic Types of Qualitative Research Designs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Phenomenology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Grounded Theory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Narrative Inquiry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Ethnography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Case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15D1F-5433-66F2-3896-29E209508947}"/>
              </a:ext>
            </a:extLst>
          </p:cNvPr>
          <p:cNvSpPr txBox="1"/>
          <p:nvPr/>
        </p:nvSpPr>
        <p:spPr>
          <a:xfrm>
            <a:off x="215747" y="6365927"/>
            <a:ext cx="31038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500" dirty="0" err="1">
                <a:solidFill>
                  <a:srgbClr val="002060"/>
                </a:solidFill>
                <a:hlinkClick r:id="rId3"/>
              </a:rPr>
              <a:t>www.taylorfrancis.com</a:t>
            </a:r>
            <a:r>
              <a:rPr lang="en-US" sz="500" dirty="0">
                <a:solidFill>
                  <a:srgbClr val="002060"/>
                </a:solidFill>
                <a:hlinkClick r:id="rId3"/>
              </a:rPr>
              <a:t>/books/mono/10.4324/9781315108933/practical-approaches-applied-research-program-evaluation-helping-professionals-casey-barrio-minton-stephen-lenz</a:t>
            </a:r>
            <a:endParaRPr lang="en-US" sz="500" dirty="0">
              <a:solidFill>
                <a:srgbClr val="002060"/>
              </a:solidFill>
            </a:endParaRPr>
          </a:p>
        </p:txBody>
      </p:sp>
      <p:pic>
        <p:nvPicPr>
          <p:cNvPr id="4" name="Picture 3" descr="A close-up of logos&#10;&#10;AI-generated content may be incorrect.">
            <a:extLst>
              <a:ext uri="{FF2B5EF4-FFF2-40B4-BE49-F238E27FC236}">
                <a16:creationId xmlns:a16="http://schemas.microsoft.com/office/drawing/2014/main" id="{D54124FF-32B5-A330-8F2D-ABE4DE677D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5" name="Picture 4" descr="A close-up of logos&#10;&#10;AI-generated content may be incorrect.">
            <a:extLst>
              <a:ext uri="{FF2B5EF4-FFF2-40B4-BE49-F238E27FC236}">
                <a16:creationId xmlns:a16="http://schemas.microsoft.com/office/drawing/2014/main" id="{889680A9-4297-8EDF-A83A-1E71DA19C8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B639FFD-2343-BF52-73D1-9FB8668763E7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84D09E-D333-ECAC-A6AF-2A4ECD071322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DC407742-A4EC-2DA9-6EB3-19423F45F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5" name="Picture 14" descr="A close-up of logos&#10;&#10;AI-generated content may be incorrect.">
              <a:extLst>
                <a:ext uri="{FF2B5EF4-FFF2-40B4-BE49-F238E27FC236}">
                  <a16:creationId xmlns:a16="http://schemas.microsoft.com/office/drawing/2014/main" id="{3232F71C-49AB-81A5-3E75-B2A37E14A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30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3C2F4F-7439-CC92-2266-5892CC8C1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AA83B7-5A19-7D47-7231-22E0D2B67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606043-3528-C928-8722-9E6FB6613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2442B5-7361-4ACC-586C-934FF06C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86A28-A4B1-0D4A-3C7E-6AF059433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D1A57-8B08-8A3A-F10C-AE1E3383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2 Overview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3F5039-81E6-C5F6-82C0-C4555768B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28634"/>
              </p:ext>
            </p:extLst>
          </p:nvPr>
        </p:nvGraphicFramePr>
        <p:xfrm>
          <a:off x="329380" y="1371601"/>
          <a:ext cx="11465403" cy="531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420">
                  <a:extLst>
                    <a:ext uri="{9D8B030D-6E8A-4147-A177-3AD203B41FA5}">
                      <a16:colId xmlns:a16="http://schemas.microsoft.com/office/drawing/2014/main" val="1170662359"/>
                    </a:ext>
                  </a:extLst>
                </a:gridCol>
                <a:gridCol w="3096182">
                  <a:extLst>
                    <a:ext uri="{9D8B030D-6E8A-4147-A177-3AD203B41FA5}">
                      <a16:colId xmlns:a16="http://schemas.microsoft.com/office/drawing/2014/main" val="3203863604"/>
                    </a:ext>
                  </a:extLst>
                </a:gridCol>
                <a:gridCol w="3821801">
                  <a:extLst>
                    <a:ext uri="{9D8B030D-6E8A-4147-A177-3AD203B41FA5}">
                      <a16:colId xmlns:a16="http://schemas.microsoft.com/office/drawing/2014/main" val="387725161"/>
                    </a:ext>
                  </a:extLst>
                </a:gridCol>
              </a:tblGrid>
              <a:tr h="83399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2: Classic Types of Qualitative Research Designs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94997"/>
                  </a:ext>
                </a:extLst>
              </a:tr>
              <a:tr h="5141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Readings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Course Objectives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5673"/>
                  </a:ext>
                </a:extLst>
              </a:tr>
              <a:tr h="3966822">
                <a:tc>
                  <a:txBody>
                    <a:bodyPr/>
                    <a:lstStyle/>
                    <a:p>
                      <a:pPr marL="400050" lvl="0" indent="-40005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Video//PowerPoint Lecture</a:t>
                      </a:r>
                      <a:endParaRPr lang="en-US" sz="20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Phenomenology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Grounded Theory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Narrative Inquiry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Ethnography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Study</a:t>
                      </a:r>
                    </a:p>
                    <a:p>
                      <a:pPr marL="400050" indent="-40005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2 Quiz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457200" lvl="1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3 Questions</a:t>
                      </a:r>
                    </a:p>
                    <a:p>
                      <a:pPr marL="457200" lvl="1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6 Points</a:t>
                      </a:r>
                    </a:p>
                    <a:p>
                      <a:pPr marL="457200" lvl="1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6% of Total Course Grade</a:t>
                      </a:r>
                      <a:endParaRPr lang="en-US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b="1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Barrio Minton &amp; Lenz (2019). </a:t>
                      </a:r>
                      <a:endParaRPr lang="en-US" sz="1600" b="0" u="sng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Ch. 7, Section 2 </a:t>
                      </a: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(Classic Types of Qualitative Research Designs).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endParaRPr lang="en-US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b="1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Lim, (2024).</a:t>
                      </a: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Pages 6 – 16 (scan)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Table 4.</a:t>
                      </a:r>
                      <a:endParaRPr lang="en-US" sz="1600" b="0" u="none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Articulate key features, uses, strengths, limitations, and resource needs of different types of qualitative research designs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6844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BAD24BD-B725-9C21-F824-F780D68F5D83}"/>
              </a:ext>
            </a:extLst>
          </p:cNvPr>
          <p:cNvGrpSpPr/>
          <p:nvPr/>
        </p:nvGrpSpPr>
        <p:grpSpPr>
          <a:xfrm>
            <a:off x="5193614" y="5170351"/>
            <a:ext cx="2449165" cy="1435913"/>
            <a:chOff x="5193614" y="5170351"/>
            <a:chExt cx="2449165" cy="1435913"/>
          </a:xfrm>
        </p:grpSpPr>
        <p:pic>
          <p:nvPicPr>
            <p:cNvPr id="4" name="Picture 3" descr="A close-up of a document&#10;&#10;AI-generated content may be incorrect.">
              <a:extLst>
                <a:ext uri="{FF2B5EF4-FFF2-40B4-BE49-F238E27FC236}">
                  <a16:creationId xmlns:a16="http://schemas.microsoft.com/office/drawing/2014/main" id="{F8E070A2-EE32-C182-BE08-3858EAC88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058" r="4042" b="45979"/>
            <a:stretch/>
          </p:blipFill>
          <p:spPr>
            <a:xfrm>
              <a:off x="6343570" y="5170351"/>
              <a:ext cx="1260260" cy="98915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6" name="Picture 2" descr="Practical Approaches to Applied Research and Program Evaluation for Helping Professionals">
              <a:hlinkClick r:id="rId5"/>
              <a:extLst>
                <a:ext uri="{FF2B5EF4-FFF2-40B4-BE49-F238E27FC236}">
                  <a16:creationId xmlns:a16="http://schemas.microsoft.com/office/drawing/2014/main" id="{E4E059DC-66C5-9DDE-4435-5BC498CF2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614" y="5170351"/>
              <a:ext cx="994535" cy="141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9B13B9-325A-4DAC-F6FF-6417926A069B}"/>
                </a:ext>
              </a:extLst>
            </p:cNvPr>
            <p:cNvSpPr txBox="1"/>
            <p:nvPr/>
          </p:nvSpPr>
          <p:spPr>
            <a:xfrm>
              <a:off x="6304621" y="6267710"/>
              <a:ext cx="133815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" dirty="0">
                  <a:solidFill>
                    <a:srgbClr val="002060"/>
                  </a:solidFill>
                  <a:hlinkClick r:id="rId5"/>
                </a:rPr>
                <a:t>https://</a:t>
              </a:r>
              <a:r>
                <a:rPr lang="en-US" sz="400" dirty="0" err="1">
                  <a:solidFill>
                    <a:srgbClr val="002060"/>
                  </a:solidFill>
                  <a:hlinkClick r:id="rId5"/>
                </a:rPr>
                <a:t>www.taylorfrancis.com</a:t>
              </a:r>
              <a:r>
                <a:rPr lang="en-US" sz="400" dirty="0">
                  <a:solidFill>
                    <a:srgbClr val="002060"/>
                  </a:solidFill>
                  <a:hlinkClick r:id="rId5"/>
                </a:rPr>
                <a:t>/books/mono/10.4324/9781315108933/practical-approaches-applied-research-program-evaluation-helping-professionals-casey-barrio-minton-stephen-lenz</a:t>
              </a:r>
              <a:endParaRPr lang="en-US" sz="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3BCA6A-F127-EAD9-605D-7A48835BB136}"/>
              </a:ext>
            </a:extLst>
          </p:cNvPr>
          <p:cNvGrpSpPr/>
          <p:nvPr/>
        </p:nvGrpSpPr>
        <p:grpSpPr>
          <a:xfrm>
            <a:off x="10160428" y="342408"/>
            <a:ext cx="1755648" cy="941832"/>
            <a:chOff x="10199689" y="5755904"/>
            <a:chExt cx="1755648" cy="9418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0706DF-C687-B30E-728D-B3FFE4035A97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81B56933-4825-ABDF-A57F-AE5E60AF0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3" name="Picture 12" descr="A close-up of logos&#10;&#10;AI-generated content may be incorrect.">
              <a:extLst>
                <a:ext uri="{FF2B5EF4-FFF2-40B4-BE49-F238E27FC236}">
                  <a16:creationId xmlns:a16="http://schemas.microsoft.com/office/drawing/2014/main" id="{F4B5DFA2-F2F2-F977-3448-54420450E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1193D3-F187-F4EF-6401-5D1BB2C48627}"/>
              </a:ext>
            </a:extLst>
          </p:cNvPr>
          <p:cNvGrpSpPr/>
          <p:nvPr/>
        </p:nvGrpSpPr>
        <p:grpSpPr>
          <a:xfrm>
            <a:off x="8128857" y="4610672"/>
            <a:ext cx="3489594" cy="1872022"/>
            <a:chOff x="10199689" y="5755904"/>
            <a:chExt cx="1755648" cy="941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4CEAEF-38BC-6BEF-34BA-49E9A1666864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close-up of logos&#10;&#10;AI-generated content may be incorrect.">
              <a:extLst>
                <a:ext uri="{FF2B5EF4-FFF2-40B4-BE49-F238E27FC236}">
                  <a16:creationId xmlns:a16="http://schemas.microsoft.com/office/drawing/2014/main" id="{E16BA3EF-3E59-176C-0912-ACF1346F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9" name="Picture 18" descr="A close-up of logos&#10;&#10;AI-generated content may be incorrect.">
              <a:extLst>
                <a:ext uri="{FF2B5EF4-FFF2-40B4-BE49-F238E27FC236}">
                  <a16:creationId xmlns:a16="http://schemas.microsoft.com/office/drawing/2014/main" id="{AD943B16-3E13-9155-914A-E878E4CBF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200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2.1" id="{19F6FF4A-BFB8-D448-81DB-A8F1C71F8E46}" vid="{CDCDF023-17A4-CF46-89DD-D6386F64A9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2D94FC4-944D-C543-834B-FE176CD13886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103F398-8A3A-4147-B43D-17DF3B01164D}">
  <we:reference id="wa200005669" version="2.0.0.0" store="en-US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{4B490B94-39BC-474A-AACE-E70EB941C43F}tf16401378</Template>
  <TotalTime>90699</TotalTime>
  <Words>3396</Words>
  <Application>Microsoft Macintosh PowerPoint</Application>
  <PresentationFormat>Widescreen</PresentationFormat>
  <Paragraphs>334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Times New Roman</vt:lpstr>
      <vt:lpstr>Office Theme</vt:lpstr>
      <vt:lpstr>1_Office Theme</vt:lpstr>
      <vt:lpstr>Qualitative Research and Analysis  BRIDG Micro-Course</vt:lpstr>
      <vt:lpstr>Suggested Textbooks &amp; Readings</vt:lpstr>
      <vt:lpstr>Suggested Textbooks &amp; Readings</vt:lpstr>
      <vt:lpstr>Suggested Textbooks &amp; Readings</vt:lpstr>
      <vt:lpstr>Content Overview</vt:lpstr>
      <vt:lpstr>Module 1 Overview</vt:lpstr>
      <vt:lpstr>Module 1 Overview</vt:lpstr>
      <vt:lpstr>Module 2 Overview</vt:lpstr>
      <vt:lpstr>Module 2 Overview</vt:lpstr>
      <vt:lpstr>Module 3 Overview</vt:lpstr>
      <vt:lpstr>Module 3 Overview</vt:lpstr>
      <vt:lpstr>Module 4 Overview</vt:lpstr>
      <vt:lpstr>Module 4 Overview</vt:lpstr>
      <vt:lpstr>Module 5 Overview</vt:lpstr>
      <vt:lpstr>Module 5 Overview</vt:lpstr>
      <vt:lpstr>Module 6 Overview</vt:lpstr>
      <vt:lpstr>Module 6 Overview</vt:lpstr>
      <vt:lpstr>Module 6 Overview</vt:lpstr>
      <vt:lpstr>Module 6 Overview</vt:lpstr>
      <vt:lpstr>Content Overview: Module Examinations</vt:lpstr>
      <vt:lpstr>Let’s Get Started!  </vt:lpstr>
      <vt:lpstr>Qualitative Research and Analysis  BRIDG Micro-Course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Brenna Bray’s  Research Goals</dc:title>
  <dc:creator>Brenna Bray</dc:creator>
  <cp:lastModifiedBy>Brenna Bray</cp:lastModifiedBy>
  <cp:revision>147</cp:revision>
  <dcterms:created xsi:type="dcterms:W3CDTF">2020-11-23T21:16:45Z</dcterms:created>
  <dcterms:modified xsi:type="dcterms:W3CDTF">2025-04-13T04:28:56Z</dcterms:modified>
</cp:coreProperties>
</file>