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1" r:id="rId2"/>
  </p:sldMasterIdLst>
  <p:notesMasterIdLst>
    <p:notesMasterId r:id="rId65"/>
  </p:notesMasterIdLst>
  <p:sldIdLst>
    <p:sldId id="1223" r:id="rId3"/>
    <p:sldId id="1224" r:id="rId4"/>
    <p:sldId id="1219" r:id="rId5"/>
    <p:sldId id="1220" r:id="rId6"/>
    <p:sldId id="1226" r:id="rId7"/>
    <p:sldId id="1228" r:id="rId8"/>
    <p:sldId id="1227" r:id="rId9"/>
    <p:sldId id="861" r:id="rId10"/>
    <p:sldId id="1039" r:id="rId11"/>
    <p:sldId id="1041" r:id="rId12"/>
    <p:sldId id="1038" r:id="rId13"/>
    <p:sldId id="868" r:id="rId14"/>
    <p:sldId id="1042" r:id="rId15"/>
    <p:sldId id="869" r:id="rId16"/>
    <p:sldId id="870" r:id="rId17"/>
    <p:sldId id="1207" r:id="rId18"/>
    <p:sldId id="872" r:id="rId19"/>
    <p:sldId id="1044" r:id="rId20"/>
    <p:sldId id="1045" r:id="rId21"/>
    <p:sldId id="1046" r:id="rId22"/>
    <p:sldId id="1047" r:id="rId23"/>
    <p:sldId id="1048" r:id="rId24"/>
    <p:sldId id="876" r:id="rId25"/>
    <p:sldId id="1049" r:id="rId26"/>
    <p:sldId id="1050" r:id="rId27"/>
    <p:sldId id="1195" r:id="rId28"/>
    <p:sldId id="1198" r:id="rId29"/>
    <p:sldId id="880" r:id="rId30"/>
    <p:sldId id="1052" r:id="rId31"/>
    <p:sldId id="1053" r:id="rId32"/>
    <p:sldId id="1054" r:id="rId33"/>
    <p:sldId id="1055" r:id="rId34"/>
    <p:sldId id="1056" r:id="rId35"/>
    <p:sldId id="1057" r:id="rId36"/>
    <p:sldId id="1059" r:id="rId37"/>
    <p:sldId id="1060" r:id="rId38"/>
    <p:sldId id="1063" r:id="rId39"/>
    <p:sldId id="1067" r:id="rId40"/>
    <p:sldId id="1068" r:id="rId41"/>
    <p:sldId id="1069" r:id="rId42"/>
    <p:sldId id="1070" r:id="rId43"/>
    <p:sldId id="1065" r:id="rId44"/>
    <p:sldId id="1062" r:id="rId45"/>
    <p:sldId id="1066" r:id="rId46"/>
    <p:sldId id="1194" r:id="rId47"/>
    <p:sldId id="1214" r:id="rId48"/>
    <p:sldId id="1215" r:id="rId49"/>
    <p:sldId id="1216" r:id="rId50"/>
    <p:sldId id="1212" r:id="rId51"/>
    <p:sldId id="888" r:id="rId52"/>
    <p:sldId id="889" r:id="rId53"/>
    <p:sldId id="890" r:id="rId54"/>
    <p:sldId id="891" r:id="rId55"/>
    <p:sldId id="892" r:id="rId56"/>
    <p:sldId id="893" r:id="rId57"/>
    <p:sldId id="1193" r:id="rId58"/>
    <p:sldId id="1073" r:id="rId59"/>
    <p:sldId id="1074" r:id="rId60"/>
    <p:sldId id="896" r:id="rId61"/>
    <p:sldId id="1076" r:id="rId62"/>
    <p:sldId id="1218" r:id="rId63"/>
    <p:sldId id="1225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na Bray" initials="BB" lastIdx="1" clrIdx="0">
    <p:extLst>
      <p:ext uri="{19B8F6BF-5375-455C-9EA6-DF929625EA0E}">
        <p15:presenceInfo xmlns:p15="http://schemas.microsoft.com/office/powerpoint/2012/main" userId="S::brenna.bray@nunm.edu::dd311ac4-a8db-415d-8299-7a76dc7546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172845"/>
    <a:srgbClr val="009051"/>
    <a:srgbClr val="008F00"/>
    <a:srgbClr val="00FA00"/>
    <a:srgbClr val="182847"/>
    <a:srgbClr val="142440"/>
    <a:srgbClr val="FFFFFF"/>
    <a:srgbClr val="131B2A"/>
    <a:srgbClr val="007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12"/>
    <p:restoredTop sz="87353"/>
  </p:normalViewPr>
  <p:slideViewPr>
    <p:cSldViewPr snapToGrid="0" snapToObjects="1">
      <p:cViewPr>
        <p:scale>
          <a:sx n="80" d="100"/>
          <a:sy n="80" d="100"/>
        </p:scale>
        <p:origin x="80" y="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A27CE-58B9-3A48-AA57-9C0B31405CDB}" type="doc">
      <dgm:prSet loTypeId="urn:microsoft.com/office/officeart/2005/8/layout/process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CF843-C883-DA41-912D-950A830FCF47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Determining the Purpose and Focus of the Inquiry.</a:t>
          </a:r>
        </a:p>
      </dgm:t>
    </dgm:pt>
    <dgm:pt modelId="{005F36C3-E0F6-4B41-B5D1-BD3029670F82}" type="parTrans" cxnId="{12AC26EE-1B71-7242-8CB7-C555285ED256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026B-7D03-4042-AAC2-C14C7867105F}" type="sibTrans" cxnId="{12AC26EE-1B71-7242-8CB7-C555285ED256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ACBB1-7827-A74F-A774-8E7679150F1C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Identifying Key Informants and Data Sources.</a:t>
          </a:r>
        </a:p>
      </dgm:t>
    </dgm:pt>
    <dgm:pt modelId="{162C7740-4864-E548-86F3-528DA299F5A1}" type="parTrans" cxnId="{157C8939-79E3-F44A-A41B-CDB763E68BC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FD0FE-4C28-3145-91D1-0DDE31EA25BB}" type="sibTrans" cxnId="{157C8939-79E3-F44A-A41B-CDB763E68BC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E3269-B0AE-5C43-B6BF-FE06FFA112EB}">
      <dgm:prSet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Collection Procedures.</a:t>
          </a:r>
        </a:p>
      </dgm:t>
    </dgm:pt>
    <dgm:pt modelId="{978F6074-6695-A14C-BC92-F98FB70B0BFA}" type="parTrans" cxnId="{273F6A3C-E527-AF4A-BF3F-DB7705A7F3EE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1AC93-BDAA-FB47-AD84-79608F7921C8}" type="sibTrans" cxnId="{273F6A3C-E527-AF4A-BF3F-DB7705A7F3EE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B73B4-3013-3844-A2DC-7C9A180C72DC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Management Strategy.</a:t>
          </a:r>
        </a:p>
      </dgm:t>
    </dgm:pt>
    <dgm:pt modelId="{B6816DED-2BE5-1242-9856-CC41DB606E12}" type="parTrans" cxnId="{6D745962-8380-F942-9A72-866B38E4982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7FC8A-274B-1D4B-8C46-2A54A5191479}" type="sibTrans" cxnId="{6D745962-8380-F942-9A72-866B38E4982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30AE5-DCB9-DF4E-86C3-B6416C95365F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Ethical Protections.</a:t>
          </a:r>
        </a:p>
      </dgm:t>
    </dgm:pt>
    <dgm:pt modelId="{CFED6E3D-763F-9046-96EB-142EB8E6A936}" type="parTrans" cxnId="{D1C8F416-7184-D94F-B685-ED12C8FFF323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8ADAF-8930-4C4B-8BFE-A00F08E4AA2E}" type="sibTrans" cxnId="{D1C8F416-7184-D94F-B685-ED12C8FFF323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4E21C-24C9-5748-948A-D6EA1A32C6ED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Trustworthiness Protections.</a:t>
          </a:r>
        </a:p>
      </dgm:t>
    </dgm:pt>
    <dgm:pt modelId="{E09C6B52-A8AA-674C-BB2E-61B69EDBE566}" type="sibTrans" cxnId="{E0A95A8F-0681-C041-B84C-862F5DE75F60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2672B-DD96-B74B-BE51-6C3627E760CB}" type="parTrans" cxnId="{E0A95A8F-0681-C041-B84C-862F5DE75F60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D105D-68DB-BA40-8901-EEB3EF06B960}" type="pres">
      <dgm:prSet presAssocID="{F3AA27CE-58B9-3A48-AA57-9C0B31405CDB}" presName="Name0" presStyleCnt="0">
        <dgm:presLayoutVars>
          <dgm:dir/>
          <dgm:animLvl val="lvl"/>
          <dgm:resizeHandles val="exact"/>
        </dgm:presLayoutVars>
      </dgm:prSet>
      <dgm:spPr/>
    </dgm:pt>
    <dgm:pt modelId="{D1CB8088-7229-5149-9B17-2B90B1AC671B}" type="pres">
      <dgm:prSet presAssocID="{77C30AE5-DCB9-DF4E-86C3-B6416C95365F}" presName="boxAndChildren" presStyleCnt="0"/>
      <dgm:spPr/>
    </dgm:pt>
    <dgm:pt modelId="{917327BE-2C36-6C42-9F1A-2324D5390A8B}" type="pres">
      <dgm:prSet presAssocID="{77C30AE5-DCB9-DF4E-86C3-B6416C95365F}" presName="parentTextBox" presStyleLbl="node1" presStyleIdx="0" presStyleCnt="6"/>
      <dgm:spPr/>
    </dgm:pt>
    <dgm:pt modelId="{80C5B17B-9C48-ED43-B973-397E142A56A3}" type="pres">
      <dgm:prSet presAssocID="{E09C6B52-A8AA-674C-BB2E-61B69EDBE566}" presName="sp" presStyleCnt="0"/>
      <dgm:spPr/>
    </dgm:pt>
    <dgm:pt modelId="{DD48A1C3-EEF1-8448-B0BF-D2962E0081FF}" type="pres">
      <dgm:prSet presAssocID="{2004E21C-24C9-5748-948A-D6EA1A32C6ED}" presName="arrowAndChildren" presStyleCnt="0"/>
      <dgm:spPr/>
    </dgm:pt>
    <dgm:pt modelId="{82DB65B7-9B8A-CA46-A4EC-AEE152DEBA94}" type="pres">
      <dgm:prSet presAssocID="{2004E21C-24C9-5748-948A-D6EA1A32C6ED}" presName="parentTextArrow" presStyleLbl="node1" presStyleIdx="1" presStyleCnt="6"/>
      <dgm:spPr/>
    </dgm:pt>
    <dgm:pt modelId="{23B66F3C-ABF0-B941-B62E-28BEE0902F06}" type="pres">
      <dgm:prSet presAssocID="{6DD7FC8A-274B-1D4B-8C46-2A54A5191479}" presName="sp" presStyleCnt="0"/>
      <dgm:spPr/>
    </dgm:pt>
    <dgm:pt modelId="{84756CF8-363A-5D4D-B240-2751F8F01B53}" type="pres">
      <dgm:prSet presAssocID="{7FCB73B4-3013-3844-A2DC-7C9A180C72DC}" presName="arrowAndChildren" presStyleCnt="0"/>
      <dgm:spPr/>
    </dgm:pt>
    <dgm:pt modelId="{25F24D3B-4446-E349-9B47-C4F5F9692575}" type="pres">
      <dgm:prSet presAssocID="{7FCB73B4-3013-3844-A2DC-7C9A180C72DC}" presName="parentTextArrow" presStyleLbl="node1" presStyleIdx="2" presStyleCnt="6"/>
      <dgm:spPr/>
    </dgm:pt>
    <dgm:pt modelId="{78F4FD33-AF2F-B34B-9EAD-51A9C3D1A053}" type="pres">
      <dgm:prSet presAssocID="{D831AC93-BDAA-FB47-AD84-79608F7921C8}" presName="sp" presStyleCnt="0"/>
      <dgm:spPr/>
    </dgm:pt>
    <dgm:pt modelId="{0BAFF335-7548-CF43-8120-D2CDF32CCA4B}" type="pres">
      <dgm:prSet presAssocID="{EC9E3269-B0AE-5C43-B6BF-FE06FFA112EB}" presName="arrowAndChildren" presStyleCnt="0"/>
      <dgm:spPr/>
    </dgm:pt>
    <dgm:pt modelId="{68C1935C-BE31-674D-A948-6C88FF7D1772}" type="pres">
      <dgm:prSet presAssocID="{EC9E3269-B0AE-5C43-B6BF-FE06FFA112EB}" presName="parentTextArrow" presStyleLbl="node1" presStyleIdx="3" presStyleCnt="6"/>
      <dgm:spPr/>
    </dgm:pt>
    <dgm:pt modelId="{10345861-3EDF-1940-BE4D-30D64461E019}" type="pres">
      <dgm:prSet presAssocID="{592FD0FE-4C28-3145-91D1-0DDE31EA25BB}" presName="sp" presStyleCnt="0"/>
      <dgm:spPr/>
    </dgm:pt>
    <dgm:pt modelId="{920579CE-AE7C-AD4B-8309-D9549950D224}" type="pres">
      <dgm:prSet presAssocID="{F3DACBB1-7827-A74F-A774-8E7679150F1C}" presName="arrowAndChildren" presStyleCnt="0"/>
      <dgm:spPr/>
    </dgm:pt>
    <dgm:pt modelId="{BF0EAB63-C320-1641-BCB5-0F201EAE3A09}" type="pres">
      <dgm:prSet presAssocID="{F3DACBB1-7827-A74F-A774-8E7679150F1C}" presName="parentTextArrow" presStyleLbl="node1" presStyleIdx="4" presStyleCnt="6"/>
      <dgm:spPr/>
    </dgm:pt>
    <dgm:pt modelId="{8015A7ED-8939-7B42-845E-8621DCD5F0FA}" type="pres">
      <dgm:prSet presAssocID="{8019026B-7D03-4042-AAC2-C14C7867105F}" presName="sp" presStyleCnt="0"/>
      <dgm:spPr/>
    </dgm:pt>
    <dgm:pt modelId="{C216647C-7EE9-7E4C-8EB2-E9CA9770F9A7}" type="pres">
      <dgm:prSet presAssocID="{2BDCF843-C883-DA41-912D-950A830FCF47}" presName="arrowAndChildren" presStyleCnt="0"/>
      <dgm:spPr/>
    </dgm:pt>
    <dgm:pt modelId="{57B0CA35-1639-4449-AF9E-16C0A6F9C0F1}" type="pres">
      <dgm:prSet presAssocID="{2BDCF843-C883-DA41-912D-950A830FCF47}" presName="parentTextArrow" presStyleLbl="node1" presStyleIdx="5" presStyleCnt="6"/>
      <dgm:spPr/>
    </dgm:pt>
  </dgm:ptLst>
  <dgm:cxnLst>
    <dgm:cxn modelId="{D1C8F416-7184-D94F-B685-ED12C8FFF323}" srcId="{F3AA27CE-58B9-3A48-AA57-9C0B31405CDB}" destId="{77C30AE5-DCB9-DF4E-86C3-B6416C95365F}" srcOrd="5" destOrd="0" parTransId="{CFED6E3D-763F-9046-96EB-142EB8E6A936}" sibTransId="{B288ADAF-8930-4C4B-8BFE-A00F08E4AA2E}"/>
    <dgm:cxn modelId="{157C8939-79E3-F44A-A41B-CDB763E68BC5}" srcId="{F3AA27CE-58B9-3A48-AA57-9C0B31405CDB}" destId="{F3DACBB1-7827-A74F-A774-8E7679150F1C}" srcOrd="1" destOrd="0" parTransId="{162C7740-4864-E548-86F3-528DA299F5A1}" sibTransId="{592FD0FE-4C28-3145-91D1-0DDE31EA25BB}"/>
    <dgm:cxn modelId="{273F6A3C-E527-AF4A-BF3F-DB7705A7F3EE}" srcId="{F3AA27CE-58B9-3A48-AA57-9C0B31405CDB}" destId="{EC9E3269-B0AE-5C43-B6BF-FE06FFA112EB}" srcOrd="2" destOrd="0" parTransId="{978F6074-6695-A14C-BC92-F98FB70B0BFA}" sibTransId="{D831AC93-BDAA-FB47-AD84-79608F7921C8}"/>
    <dgm:cxn modelId="{DECF1E5D-9B5D-EC4C-A043-A0B97E9EEADB}" type="presOf" srcId="{EC9E3269-B0AE-5C43-B6BF-FE06FFA112EB}" destId="{68C1935C-BE31-674D-A948-6C88FF7D1772}" srcOrd="0" destOrd="0" presId="urn:microsoft.com/office/officeart/2005/8/layout/process4"/>
    <dgm:cxn modelId="{6D745962-8380-F942-9A72-866B38E49825}" srcId="{F3AA27CE-58B9-3A48-AA57-9C0B31405CDB}" destId="{7FCB73B4-3013-3844-A2DC-7C9A180C72DC}" srcOrd="3" destOrd="0" parTransId="{B6816DED-2BE5-1242-9856-CC41DB606E12}" sibTransId="{6DD7FC8A-274B-1D4B-8C46-2A54A5191479}"/>
    <dgm:cxn modelId="{1CB25F6B-0650-4B4E-8AAB-114CCC2C42C0}" type="presOf" srcId="{F3DACBB1-7827-A74F-A774-8E7679150F1C}" destId="{BF0EAB63-C320-1641-BCB5-0F201EAE3A09}" srcOrd="0" destOrd="0" presId="urn:microsoft.com/office/officeart/2005/8/layout/process4"/>
    <dgm:cxn modelId="{2CF4C36D-E0B6-F54D-B9C5-1A9B0F666D57}" type="presOf" srcId="{2BDCF843-C883-DA41-912D-950A830FCF47}" destId="{57B0CA35-1639-4449-AF9E-16C0A6F9C0F1}" srcOrd="0" destOrd="0" presId="urn:microsoft.com/office/officeart/2005/8/layout/process4"/>
    <dgm:cxn modelId="{04FFC275-0C6E-0C40-A563-CD8974262015}" type="presOf" srcId="{7FCB73B4-3013-3844-A2DC-7C9A180C72DC}" destId="{25F24D3B-4446-E349-9B47-C4F5F9692575}" srcOrd="0" destOrd="0" presId="urn:microsoft.com/office/officeart/2005/8/layout/process4"/>
    <dgm:cxn modelId="{E0A95A8F-0681-C041-B84C-862F5DE75F60}" srcId="{F3AA27CE-58B9-3A48-AA57-9C0B31405CDB}" destId="{2004E21C-24C9-5748-948A-D6EA1A32C6ED}" srcOrd="4" destOrd="0" parTransId="{5742672B-DD96-B74B-BE51-6C3627E760CB}" sibTransId="{E09C6B52-A8AA-674C-BB2E-61B69EDBE566}"/>
    <dgm:cxn modelId="{88633DB3-2150-9744-959E-5D7B947CBE9F}" type="presOf" srcId="{F3AA27CE-58B9-3A48-AA57-9C0B31405CDB}" destId="{23ED105D-68DB-BA40-8901-EEB3EF06B960}" srcOrd="0" destOrd="0" presId="urn:microsoft.com/office/officeart/2005/8/layout/process4"/>
    <dgm:cxn modelId="{5F8AC4B5-20D6-FE42-A865-B4BE70FB808C}" type="presOf" srcId="{77C30AE5-DCB9-DF4E-86C3-B6416C95365F}" destId="{917327BE-2C36-6C42-9F1A-2324D5390A8B}" srcOrd="0" destOrd="0" presId="urn:microsoft.com/office/officeart/2005/8/layout/process4"/>
    <dgm:cxn modelId="{701779D3-B28D-0B4B-80D5-6619D5FC6C8C}" type="presOf" srcId="{2004E21C-24C9-5748-948A-D6EA1A32C6ED}" destId="{82DB65B7-9B8A-CA46-A4EC-AEE152DEBA94}" srcOrd="0" destOrd="0" presId="urn:microsoft.com/office/officeart/2005/8/layout/process4"/>
    <dgm:cxn modelId="{12AC26EE-1B71-7242-8CB7-C555285ED256}" srcId="{F3AA27CE-58B9-3A48-AA57-9C0B31405CDB}" destId="{2BDCF843-C883-DA41-912D-950A830FCF47}" srcOrd="0" destOrd="0" parTransId="{005F36C3-E0F6-4B41-B5D1-BD3029670F82}" sibTransId="{8019026B-7D03-4042-AAC2-C14C7867105F}"/>
    <dgm:cxn modelId="{A2C8B72D-92E1-094E-ACC1-66D1081390DA}" type="presParOf" srcId="{23ED105D-68DB-BA40-8901-EEB3EF06B960}" destId="{D1CB8088-7229-5149-9B17-2B90B1AC671B}" srcOrd="0" destOrd="0" presId="urn:microsoft.com/office/officeart/2005/8/layout/process4"/>
    <dgm:cxn modelId="{9EE3A570-F86F-C340-931E-B37624339531}" type="presParOf" srcId="{D1CB8088-7229-5149-9B17-2B90B1AC671B}" destId="{917327BE-2C36-6C42-9F1A-2324D5390A8B}" srcOrd="0" destOrd="0" presId="urn:microsoft.com/office/officeart/2005/8/layout/process4"/>
    <dgm:cxn modelId="{01E7D063-090C-9746-B1EA-5564CAACCC34}" type="presParOf" srcId="{23ED105D-68DB-BA40-8901-EEB3EF06B960}" destId="{80C5B17B-9C48-ED43-B973-397E142A56A3}" srcOrd="1" destOrd="0" presId="urn:microsoft.com/office/officeart/2005/8/layout/process4"/>
    <dgm:cxn modelId="{F8635906-0282-F64A-B3C3-B84453197D77}" type="presParOf" srcId="{23ED105D-68DB-BA40-8901-EEB3EF06B960}" destId="{DD48A1C3-EEF1-8448-B0BF-D2962E0081FF}" srcOrd="2" destOrd="0" presId="urn:microsoft.com/office/officeart/2005/8/layout/process4"/>
    <dgm:cxn modelId="{AEAC00D6-C6D6-CF46-B672-4CC1DD984820}" type="presParOf" srcId="{DD48A1C3-EEF1-8448-B0BF-D2962E0081FF}" destId="{82DB65B7-9B8A-CA46-A4EC-AEE152DEBA94}" srcOrd="0" destOrd="0" presId="urn:microsoft.com/office/officeart/2005/8/layout/process4"/>
    <dgm:cxn modelId="{7FE9F5CB-E16C-814F-8562-8D52718121A2}" type="presParOf" srcId="{23ED105D-68DB-BA40-8901-EEB3EF06B960}" destId="{23B66F3C-ABF0-B941-B62E-28BEE0902F06}" srcOrd="3" destOrd="0" presId="urn:microsoft.com/office/officeart/2005/8/layout/process4"/>
    <dgm:cxn modelId="{0F70352A-0D8B-804B-96EE-B471C7647E65}" type="presParOf" srcId="{23ED105D-68DB-BA40-8901-EEB3EF06B960}" destId="{84756CF8-363A-5D4D-B240-2751F8F01B53}" srcOrd="4" destOrd="0" presId="urn:microsoft.com/office/officeart/2005/8/layout/process4"/>
    <dgm:cxn modelId="{3738FE4B-3AAD-4145-89BC-385DCE6EE5C8}" type="presParOf" srcId="{84756CF8-363A-5D4D-B240-2751F8F01B53}" destId="{25F24D3B-4446-E349-9B47-C4F5F9692575}" srcOrd="0" destOrd="0" presId="urn:microsoft.com/office/officeart/2005/8/layout/process4"/>
    <dgm:cxn modelId="{15CD91EE-0CC1-FB4E-A5AE-971D6CCD01B0}" type="presParOf" srcId="{23ED105D-68DB-BA40-8901-EEB3EF06B960}" destId="{78F4FD33-AF2F-B34B-9EAD-51A9C3D1A053}" srcOrd="5" destOrd="0" presId="urn:microsoft.com/office/officeart/2005/8/layout/process4"/>
    <dgm:cxn modelId="{7BF7E145-3A50-894A-BB7D-76EE4ED783C7}" type="presParOf" srcId="{23ED105D-68DB-BA40-8901-EEB3EF06B960}" destId="{0BAFF335-7548-CF43-8120-D2CDF32CCA4B}" srcOrd="6" destOrd="0" presId="urn:microsoft.com/office/officeart/2005/8/layout/process4"/>
    <dgm:cxn modelId="{D260E297-3DA2-734B-B422-63E5978BD795}" type="presParOf" srcId="{0BAFF335-7548-CF43-8120-D2CDF32CCA4B}" destId="{68C1935C-BE31-674D-A948-6C88FF7D1772}" srcOrd="0" destOrd="0" presId="urn:microsoft.com/office/officeart/2005/8/layout/process4"/>
    <dgm:cxn modelId="{BDEEDEEB-BFBC-7C45-A201-4EA08F2A4FAF}" type="presParOf" srcId="{23ED105D-68DB-BA40-8901-EEB3EF06B960}" destId="{10345861-3EDF-1940-BE4D-30D64461E019}" srcOrd="7" destOrd="0" presId="urn:microsoft.com/office/officeart/2005/8/layout/process4"/>
    <dgm:cxn modelId="{337F8715-D429-A541-99B6-3A607EB969D9}" type="presParOf" srcId="{23ED105D-68DB-BA40-8901-EEB3EF06B960}" destId="{920579CE-AE7C-AD4B-8309-D9549950D224}" srcOrd="8" destOrd="0" presId="urn:microsoft.com/office/officeart/2005/8/layout/process4"/>
    <dgm:cxn modelId="{64A97A74-B9E9-2946-9B8E-5D46FB857528}" type="presParOf" srcId="{920579CE-AE7C-AD4B-8309-D9549950D224}" destId="{BF0EAB63-C320-1641-BCB5-0F201EAE3A09}" srcOrd="0" destOrd="0" presId="urn:microsoft.com/office/officeart/2005/8/layout/process4"/>
    <dgm:cxn modelId="{F7B3446F-47A3-FB4B-87C9-0B0811705F4A}" type="presParOf" srcId="{23ED105D-68DB-BA40-8901-EEB3EF06B960}" destId="{8015A7ED-8939-7B42-845E-8621DCD5F0FA}" srcOrd="9" destOrd="0" presId="urn:microsoft.com/office/officeart/2005/8/layout/process4"/>
    <dgm:cxn modelId="{6BE56633-D74E-A344-8D0D-A844FBBA29BC}" type="presParOf" srcId="{23ED105D-68DB-BA40-8901-EEB3EF06B960}" destId="{C216647C-7EE9-7E4C-8EB2-E9CA9770F9A7}" srcOrd="10" destOrd="0" presId="urn:microsoft.com/office/officeart/2005/8/layout/process4"/>
    <dgm:cxn modelId="{EC07CF9A-883E-1F44-BC14-A8B902CDBFAC}" type="presParOf" srcId="{C216647C-7EE9-7E4C-8EB2-E9CA9770F9A7}" destId="{57B0CA35-1639-4449-AF9E-16C0A6F9C0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A27CE-58B9-3A48-AA57-9C0B31405CDB}" type="doc">
      <dgm:prSet loTypeId="urn:microsoft.com/office/officeart/2005/8/layout/process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CF843-C883-DA41-912D-950A830FCF47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Determining the Purpose and Focus of the Inquiry.</a:t>
          </a:r>
        </a:p>
      </dgm:t>
    </dgm:pt>
    <dgm:pt modelId="{005F36C3-E0F6-4B41-B5D1-BD3029670F82}" type="parTrans" cxnId="{12AC26EE-1B71-7242-8CB7-C555285ED256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026B-7D03-4042-AAC2-C14C7867105F}" type="sibTrans" cxnId="{12AC26EE-1B71-7242-8CB7-C555285ED256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ACBB1-7827-A74F-A774-8E7679150F1C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Identifying Key Informants and Data Sources.</a:t>
          </a:r>
        </a:p>
      </dgm:t>
    </dgm:pt>
    <dgm:pt modelId="{162C7740-4864-E548-86F3-528DA299F5A1}" type="parTrans" cxnId="{157C8939-79E3-F44A-A41B-CDB763E68BC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FD0FE-4C28-3145-91D1-0DDE31EA25BB}" type="sibTrans" cxnId="{157C8939-79E3-F44A-A41B-CDB763E68BC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E3269-B0AE-5C43-B6BF-FE06FFA112EB}">
      <dgm:prSet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Collection Procedures.</a:t>
          </a:r>
        </a:p>
      </dgm:t>
    </dgm:pt>
    <dgm:pt modelId="{978F6074-6695-A14C-BC92-F98FB70B0BFA}" type="parTrans" cxnId="{273F6A3C-E527-AF4A-BF3F-DB7705A7F3EE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1AC93-BDAA-FB47-AD84-79608F7921C8}" type="sibTrans" cxnId="{273F6A3C-E527-AF4A-BF3F-DB7705A7F3EE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B73B4-3013-3844-A2DC-7C9A180C72DC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Management Strategy.</a:t>
          </a:r>
        </a:p>
      </dgm:t>
    </dgm:pt>
    <dgm:pt modelId="{B6816DED-2BE5-1242-9856-CC41DB606E12}" type="parTrans" cxnId="{6D745962-8380-F942-9A72-866B38E4982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7FC8A-274B-1D4B-8C46-2A54A5191479}" type="sibTrans" cxnId="{6D745962-8380-F942-9A72-866B38E49825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30AE5-DCB9-DF4E-86C3-B6416C95365F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Ethical Protections.</a:t>
          </a:r>
        </a:p>
      </dgm:t>
    </dgm:pt>
    <dgm:pt modelId="{CFED6E3D-763F-9046-96EB-142EB8E6A936}" type="parTrans" cxnId="{D1C8F416-7184-D94F-B685-ED12C8FFF323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8ADAF-8930-4C4B-8BFE-A00F08E4AA2E}" type="sibTrans" cxnId="{D1C8F416-7184-D94F-B685-ED12C8FFF323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4E21C-24C9-5748-948A-D6EA1A32C6ED}">
      <dgm:prSet custT="1"/>
      <dgm:spPr/>
      <dgm:t>
        <a:bodyPr/>
        <a:lstStyle/>
        <a:p>
          <a:r>
            <a: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Trustworthiness Protections.</a:t>
          </a:r>
        </a:p>
      </dgm:t>
    </dgm:pt>
    <dgm:pt modelId="{E09C6B52-A8AA-674C-BB2E-61B69EDBE566}" type="sibTrans" cxnId="{E0A95A8F-0681-C041-B84C-862F5DE75F60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2672B-DD96-B74B-BE51-6C3627E760CB}" type="parTrans" cxnId="{E0A95A8F-0681-C041-B84C-862F5DE75F60}">
      <dgm:prSet/>
      <dgm:spPr/>
      <dgm:t>
        <a:bodyPr/>
        <a:lstStyle/>
        <a:p>
          <a:endParaRPr lang="en-US" sz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D105D-68DB-BA40-8901-EEB3EF06B960}" type="pres">
      <dgm:prSet presAssocID="{F3AA27CE-58B9-3A48-AA57-9C0B31405CDB}" presName="Name0" presStyleCnt="0">
        <dgm:presLayoutVars>
          <dgm:dir/>
          <dgm:animLvl val="lvl"/>
          <dgm:resizeHandles val="exact"/>
        </dgm:presLayoutVars>
      </dgm:prSet>
      <dgm:spPr/>
    </dgm:pt>
    <dgm:pt modelId="{D1CB8088-7229-5149-9B17-2B90B1AC671B}" type="pres">
      <dgm:prSet presAssocID="{77C30AE5-DCB9-DF4E-86C3-B6416C95365F}" presName="boxAndChildren" presStyleCnt="0"/>
      <dgm:spPr/>
    </dgm:pt>
    <dgm:pt modelId="{917327BE-2C36-6C42-9F1A-2324D5390A8B}" type="pres">
      <dgm:prSet presAssocID="{77C30AE5-DCB9-DF4E-86C3-B6416C95365F}" presName="parentTextBox" presStyleLbl="node1" presStyleIdx="0" presStyleCnt="6"/>
      <dgm:spPr/>
    </dgm:pt>
    <dgm:pt modelId="{80C5B17B-9C48-ED43-B973-397E142A56A3}" type="pres">
      <dgm:prSet presAssocID="{E09C6B52-A8AA-674C-BB2E-61B69EDBE566}" presName="sp" presStyleCnt="0"/>
      <dgm:spPr/>
    </dgm:pt>
    <dgm:pt modelId="{DD48A1C3-EEF1-8448-B0BF-D2962E0081FF}" type="pres">
      <dgm:prSet presAssocID="{2004E21C-24C9-5748-948A-D6EA1A32C6ED}" presName="arrowAndChildren" presStyleCnt="0"/>
      <dgm:spPr/>
    </dgm:pt>
    <dgm:pt modelId="{82DB65B7-9B8A-CA46-A4EC-AEE152DEBA94}" type="pres">
      <dgm:prSet presAssocID="{2004E21C-24C9-5748-948A-D6EA1A32C6ED}" presName="parentTextArrow" presStyleLbl="node1" presStyleIdx="1" presStyleCnt="6"/>
      <dgm:spPr/>
    </dgm:pt>
    <dgm:pt modelId="{23B66F3C-ABF0-B941-B62E-28BEE0902F06}" type="pres">
      <dgm:prSet presAssocID="{6DD7FC8A-274B-1D4B-8C46-2A54A5191479}" presName="sp" presStyleCnt="0"/>
      <dgm:spPr/>
    </dgm:pt>
    <dgm:pt modelId="{84756CF8-363A-5D4D-B240-2751F8F01B53}" type="pres">
      <dgm:prSet presAssocID="{7FCB73B4-3013-3844-A2DC-7C9A180C72DC}" presName="arrowAndChildren" presStyleCnt="0"/>
      <dgm:spPr/>
    </dgm:pt>
    <dgm:pt modelId="{25F24D3B-4446-E349-9B47-C4F5F9692575}" type="pres">
      <dgm:prSet presAssocID="{7FCB73B4-3013-3844-A2DC-7C9A180C72DC}" presName="parentTextArrow" presStyleLbl="node1" presStyleIdx="2" presStyleCnt="6"/>
      <dgm:spPr/>
    </dgm:pt>
    <dgm:pt modelId="{78F4FD33-AF2F-B34B-9EAD-51A9C3D1A053}" type="pres">
      <dgm:prSet presAssocID="{D831AC93-BDAA-FB47-AD84-79608F7921C8}" presName="sp" presStyleCnt="0"/>
      <dgm:spPr/>
    </dgm:pt>
    <dgm:pt modelId="{0BAFF335-7548-CF43-8120-D2CDF32CCA4B}" type="pres">
      <dgm:prSet presAssocID="{EC9E3269-B0AE-5C43-B6BF-FE06FFA112EB}" presName="arrowAndChildren" presStyleCnt="0"/>
      <dgm:spPr/>
    </dgm:pt>
    <dgm:pt modelId="{68C1935C-BE31-674D-A948-6C88FF7D1772}" type="pres">
      <dgm:prSet presAssocID="{EC9E3269-B0AE-5C43-B6BF-FE06FFA112EB}" presName="parentTextArrow" presStyleLbl="node1" presStyleIdx="3" presStyleCnt="6"/>
      <dgm:spPr/>
    </dgm:pt>
    <dgm:pt modelId="{10345861-3EDF-1940-BE4D-30D64461E019}" type="pres">
      <dgm:prSet presAssocID="{592FD0FE-4C28-3145-91D1-0DDE31EA25BB}" presName="sp" presStyleCnt="0"/>
      <dgm:spPr/>
    </dgm:pt>
    <dgm:pt modelId="{920579CE-AE7C-AD4B-8309-D9549950D224}" type="pres">
      <dgm:prSet presAssocID="{F3DACBB1-7827-A74F-A774-8E7679150F1C}" presName="arrowAndChildren" presStyleCnt="0"/>
      <dgm:spPr/>
    </dgm:pt>
    <dgm:pt modelId="{BF0EAB63-C320-1641-BCB5-0F201EAE3A09}" type="pres">
      <dgm:prSet presAssocID="{F3DACBB1-7827-A74F-A774-8E7679150F1C}" presName="parentTextArrow" presStyleLbl="node1" presStyleIdx="4" presStyleCnt="6"/>
      <dgm:spPr/>
    </dgm:pt>
    <dgm:pt modelId="{8015A7ED-8939-7B42-845E-8621DCD5F0FA}" type="pres">
      <dgm:prSet presAssocID="{8019026B-7D03-4042-AAC2-C14C7867105F}" presName="sp" presStyleCnt="0"/>
      <dgm:spPr/>
    </dgm:pt>
    <dgm:pt modelId="{C216647C-7EE9-7E4C-8EB2-E9CA9770F9A7}" type="pres">
      <dgm:prSet presAssocID="{2BDCF843-C883-DA41-912D-950A830FCF47}" presName="arrowAndChildren" presStyleCnt="0"/>
      <dgm:spPr/>
    </dgm:pt>
    <dgm:pt modelId="{57B0CA35-1639-4449-AF9E-16C0A6F9C0F1}" type="pres">
      <dgm:prSet presAssocID="{2BDCF843-C883-DA41-912D-950A830FCF47}" presName="parentTextArrow" presStyleLbl="node1" presStyleIdx="5" presStyleCnt="6"/>
      <dgm:spPr/>
    </dgm:pt>
  </dgm:ptLst>
  <dgm:cxnLst>
    <dgm:cxn modelId="{D1C8F416-7184-D94F-B685-ED12C8FFF323}" srcId="{F3AA27CE-58B9-3A48-AA57-9C0B31405CDB}" destId="{77C30AE5-DCB9-DF4E-86C3-B6416C95365F}" srcOrd="5" destOrd="0" parTransId="{CFED6E3D-763F-9046-96EB-142EB8E6A936}" sibTransId="{B288ADAF-8930-4C4B-8BFE-A00F08E4AA2E}"/>
    <dgm:cxn modelId="{157C8939-79E3-F44A-A41B-CDB763E68BC5}" srcId="{F3AA27CE-58B9-3A48-AA57-9C0B31405CDB}" destId="{F3DACBB1-7827-A74F-A774-8E7679150F1C}" srcOrd="1" destOrd="0" parTransId="{162C7740-4864-E548-86F3-528DA299F5A1}" sibTransId="{592FD0FE-4C28-3145-91D1-0DDE31EA25BB}"/>
    <dgm:cxn modelId="{273F6A3C-E527-AF4A-BF3F-DB7705A7F3EE}" srcId="{F3AA27CE-58B9-3A48-AA57-9C0B31405CDB}" destId="{EC9E3269-B0AE-5C43-B6BF-FE06FFA112EB}" srcOrd="2" destOrd="0" parTransId="{978F6074-6695-A14C-BC92-F98FB70B0BFA}" sibTransId="{D831AC93-BDAA-FB47-AD84-79608F7921C8}"/>
    <dgm:cxn modelId="{DECF1E5D-9B5D-EC4C-A043-A0B97E9EEADB}" type="presOf" srcId="{EC9E3269-B0AE-5C43-B6BF-FE06FFA112EB}" destId="{68C1935C-BE31-674D-A948-6C88FF7D1772}" srcOrd="0" destOrd="0" presId="urn:microsoft.com/office/officeart/2005/8/layout/process4"/>
    <dgm:cxn modelId="{6D745962-8380-F942-9A72-866B38E49825}" srcId="{F3AA27CE-58B9-3A48-AA57-9C0B31405CDB}" destId="{7FCB73B4-3013-3844-A2DC-7C9A180C72DC}" srcOrd="3" destOrd="0" parTransId="{B6816DED-2BE5-1242-9856-CC41DB606E12}" sibTransId="{6DD7FC8A-274B-1D4B-8C46-2A54A5191479}"/>
    <dgm:cxn modelId="{1CB25F6B-0650-4B4E-8AAB-114CCC2C42C0}" type="presOf" srcId="{F3DACBB1-7827-A74F-A774-8E7679150F1C}" destId="{BF0EAB63-C320-1641-BCB5-0F201EAE3A09}" srcOrd="0" destOrd="0" presId="urn:microsoft.com/office/officeart/2005/8/layout/process4"/>
    <dgm:cxn modelId="{2CF4C36D-E0B6-F54D-B9C5-1A9B0F666D57}" type="presOf" srcId="{2BDCF843-C883-DA41-912D-950A830FCF47}" destId="{57B0CA35-1639-4449-AF9E-16C0A6F9C0F1}" srcOrd="0" destOrd="0" presId="urn:microsoft.com/office/officeart/2005/8/layout/process4"/>
    <dgm:cxn modelId="{04FFC275-0C6E-0C40-A563-CD8974262015}" type="presOf" srcId="{7FCB73B4-3013-3844-A2DC-7C9A180C72DC}" destId="{25F24D3B-4446-E349-9B47-C4F5F9692575}" srcOrd="0" destOrd="0" presId="urn:microsoft.com/office/officeart/2005/8/layout/process4"/>
    <dgm:cxn modelId="{E0A95A8F-0681-C041-B84C-862F5DE75F60}" srcId="{F3AA27CE-58B9-3A48-AA57-9C0B31405CDB}" destId="{2004E21C-24C9-5748-948A-D6EA1A32C6ED}" srcOrd="4" destOrd="0" parTransId="{5742672B-DD96-B74B-BE51-6C3627E760CB}" sibTransId="{E09C6B52-A8AA-674C-BB2E-61B69EDBE566}"/>
    <dgm:cxn modelId="{88633DB3-2150-9744-959E-5D7B947CBE9F}" type="presOf" srcId="{F3AA27CE-58B9-3A48-AA57-9C0B31405CDB}" destId="{23ED105D-68DB-BA40-8901-EEB3EF06B960}" srcOrd="0" destOrd="0" presId="urn:microsoft.com/office/officeart/2005/8/layout/process4"/>
    <dgm:cxn modelId="{5F8AC4B5-20D6-FE42-A865-B4BE70FB808C}" type="presOf" srcId="{77C30AE5-DCB9-DF4E-86C3-B6416C95365F}" destId="{917327BE-2C36-6C42-9F1A-2324D5390A8B}" srcOrd="0" destOrd="0" presId="urn:microsoft.com/office/officeart/2005/8/layout/process4"/>
    <dgm:cxn modelId="{701779D3-B28D-0B4B-80D5-6619D5FC6C8C}" type="presOf" srcId="{2004E21C-24C9-5748-948A-D6EA1A32C6ED}" destId="{82DB65B7-9B8A-CA46-A4EC-AEE152DEBA94}" srcOrd="0" destOrd="0" presId="urn:microsoft.com/office/officeart/2005/8/layout/process4"/>
    <dgm:cxn modelId="{12AC26EE-1B71-7242-8CB7-C555285ED256}" srcId="{F3AA27CE-58B9-3A48-AA57-9C0B31405CDB}" destId="{2BDCF843-C883-DA41-912D-950A830FCF47}" srcOrd="0" destOrd="0" parTransId="{005F36C3-E0F6-4B41-B5D1-BD3029670F82}" sibTransId="{8019026B-7D03-4042-AAC2-C14C7867105F}"/>
    <dgm:cxn modelId="{A2C8B72D-92E1-094E-ACC1-66D1081390DA}" type="presParOf" srcId="{23ED105D-68DB-BA40-8901-EEB3EF06B960}" destId="{D1CB8088-7229-5149-9B17-2B90B1AC671B}" srcOrd="0" destOrd="0" presId="urn:microsoft.com/office/officeart/2005/8/layout/process4"/>
    <dgm:cxn modelId="{9EE3A570-F86F-C340-931E-B37624339531}" type="presParOf" srcId="{D1CB8088-7229-5149-9B17-2B90B1AC671B}" destId="{917327BE-2C36-6C42-9F1A-2324D5390A8B}" srcOrd="0" destOrd="0" presId="urn:microsoft.com/office/officeart/2005/8/layout/process4"/>
    <dgm:cxn modelId="{01E7D063-090C-9746-B1EA-5564CAACCC34}" type="presParOf" srcId="{23ED105D-68DB-BA40-8901-EEB3EF06B960}" destId="{80C5B17B-9C48-ED43-B973-397E142A56A3}" srcOrd="1" destOrd="0" presId="urn:microsoft.com/office/officeart/2005/8/layout/process4"/>
    <dgm:cxn modelId="{F8635906-0282-F64A-B3C3-B84453197D77}" type="presParOf" srcId="{23ED105D-68DB-BA40-8901-EEB3EF06B960}" destId="{DD48A1C3-EEF1-8448-B0BF-D2962E0081FF}" srcOrd="2" destOrd="0" presId="urn:microsoft.com/office/officeart/2005/8/layout/process4"/>
    <dgm:cxn modelId="{AEAC00D6-C6D6-CF46-B672-4CC1DD984820}" type="presParOf" srcId="{DD48A1C3-EEF1-8448-B0BF-D2962E0081FF}" destId="{82DB65B7-9B8A-CA46-A4EC-AEE152DEBA94}" srcOrd="0" destOrd="0" presId="urn:microsoft.com/office/officeart/2005/8/layout/process4"/>
    <dgm:cxn modelId="{7FE9F5CB-E16C-814F-8562-8D52718121A2}" type="presParOf" srcId="{23ED105D-68DB-BA40-8901-EEB3EF06B960}" destId="{23B66F3C-ABF0-B941-B62E-28BEE0902F06}" srcOrd="3" destOrd="0" presId="urn:microsoft.com/office/officeart/2005/8/layout/process4"/>
    <dgm:cxn modelId="{0F70352A-0D8B-804B-96EE-B471C7647E65}" type="presParOf" srcId="{23ED105D-68DB-BA40-8901-EEB3EF06B960}" destId="{84756CF8-363A-5D4D-B240-2751F8F01B53}" srcOrd="4" destOrd="0" presId="urn:microsoft.com/office/officeart/2005/8/layout/process4"/>
    <dgm:cxn modelId="{3738FE4B-3AAD-4145-89BC-385DCE6EE5C8}" type="presParOf" srcId="{84756CF8-363A-5D4D-B240-2751F8F01B53}" destId="{25F24D3B-4446-E349-9B47-C4F5F9692575}" srcOrd="0" destOrd="0" presId="urn:microsoft.com/office/officeart/2005/8/layout/process4"/>
    <dgm:cxn modelId="{15CD91EE-0CC1-FB4E-A5AE-971D6CCD01B0}" type="presParOf" srcId="{23ED105D-68DB-BA40-8901-EEB3EF06B960}" destId="{78F4FD33-AF2F-B34B-9EAD-51A9C3D1A053}" srcOrd="5" destOrd="0" presId="urn:microsoft.com/office/officeart/2005/8/layout/process4"/>
    <dgm:cxn modelId="{7BF7E145-3A50-894A-BB7D-76EE4ED783C7}" type="presParOf" srcId="{23ED105D-68DB-BA40-8901-EEB3EF06B960}" destId="{0BAFF335-7548-CF43-8120-D2CDF32CCA4B}" srcOrd="6" destOrd="0" presId="urn:microsoft.com/office/officeart/2005/8/layout/process4"/>
    <dgm:cxn modelId="{D260E297-3DA2-734B-B422-63E5978BD795}" type="presParOf" srcId="{0BAFF335-7548-CF43-8120-D2CDF32CCA4B}" destId="{68C1935C-BE31-674D-A948-6C88FF7D1772}" srcOrd="0" destOrd="0" presId="urn:microsoft.com/office/officeart/2005/8/layout/process4"/>
    <dgm:cxn modelId="{BDEEDEEB-BFBC-7C45-A201-4EA08F2A4FAF}" type="presParOf" srcId="{23ED105D-68DB-BA40-8901-EEB3EF06B960}" destId="{10345861-3EDF-1940-BE4D-30D64461E019}" srcOrd="7" destOrd="0" presId="urn:microsoft.com/office/officeart/2005/8/layout/process4"/>
    <dgm:cxn modelId="{337F8715-D429-A541-99B6-3A607EB969D9}" type="presParOf" srcId="{23ED105D-68DB-BA40-8901-EEB3EF06B960}" destId="{920579CE-AE7C-AD4B-8309-D9549950D224}" srcOrd="8" destOrd="0" presId="urn:microsoft.com/office/officeart/2005/8/layout/process4"/>
    <dgm:cxn modelId="{64A97A74-B9E9-2946-9B8E-5D46FB857528}" type="presParOf" srcId="{920579CE-AE7C-AD4B-8309-D9549950D224}" destId="{BF0EAB63-C320-1641-BCB5-0F201EAE3A09}" srcOrd="0" destOrd="0" presId="urn:microsoft.com/office/officeart/2005/8/layout/process4"/>
    <dgm:cxn modelId="{F7B3446F-47A3-FB4B-87C9-0B0811705F4A}" type="presParOf" srcId="{23ED105D-68DB-BA40-8901-EEB3EF06B960}" destId="{8015A7ED-8939-7B42-845E-8621DCD5F0FA}" srcOrd="9" destOrd="0" presId="urn:microsoft.com/office/officeart/2005/8/layout/process4"/>
    <dgm:cxn modelId="{6BE56633-D74E-A344-8D0D-A844FBBA29BC}" type="presParOf" srcId="{23ED105D-68DB-BA40-8901-EEB3EF06B960}" destId="{C216647C-7EE9-7E4C-8EB2-E9CA9770F9A7}" srcOrd="10" destOrd="0" presId="urn:microsoft.com/office/officeart/2005/8/layout/process4"/>
    <dgm:cxn modelId="{EC07CF9A-883E-1F44-BC14-A8B902CDBFAC}" type="presParOf" srcId="{C216647C-7EE9-7E4C-8EB2-E9CA9770F9A7}" destId="{57B0CA35-1639-4449-AF9E-16C0A6F9C0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27BE-2C36-6C42-9F1A-2324D5390A8B}">
      <dsp:nvSpPr>
        <dsp:cNvPr id="0" name=""/>
        <dsp:cNvSpPr/>
      </dsp:nvSpPr>
      <dsp:spPr>
        <a:xfrm>
          <a:off x="0" y="4248531"/>
          <a:ext cx="3994484" cy="5576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Ethical Protections.</a:t>
          </a:r>
        </a:p>
      </dsp:txBody>
      <dsp:txXfrm>
        <a:off x="0" y="4248531"/>
        <a:ext cx="3994484" cy="557617"/>
      </dsp:txXfrm>
    </dsp:sp>
    <dsp:sp modelId="{82DB65B7-9B8A-CA46-A4EC-AEE152DEBA94}">
      <dsp:nvSpPr>
        <dsp:cNvPr id="0" name=""/>
        <dsp:cNvSpPr/>
      </dsp:nvSpPr>
      <dsp:spPr>
        <a:xfrm rot="10800000">
          <a:off x="0" y="3399280"/>
          <a:ext cx="3994484" cy="857615"/>
        </a:xfrm>
        <a:prstGeom prst="upArrowCallou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Trustworthiness Protections.</a:t>
          </a:r>
        </a:p>
      </dsp:txBody>
      <dsp:txXfrm rot="10800000">
        <a:off x="0" y="3399280"/>
        <a:ext cx="3994484" cy="557252"/>
      </dsp:txXfrm>
    </dsp:sp>
    <dsp:sp modelId="{25F24D3B-4446-E349-9B47-C4F5F9692575}">
      <dsp:nvSpPr>
        <dsp:cNvPr id="0" name=""/>
        <dsp:cNvSpPr/>
      </dsp:nvSpPr>
      <dsp:spPr>
        <a:xfrm rot="10800000">
          <a:off x="0" y="2550028"/>
          <a:ext cx="3994484" cy="857615"/>
        </a:xfrm>
        <a:prstGeom prst="upArrowCallou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Management Strategy.</a:t>
          </a:r>
        </a:p>
      </dsp:txBody>
      <dsp:txXfrm rot="10800000">
        <a:off x="0" y="2550028"/>
        <a:ext cx="3994484" cy="557252"/>
      </dsp:txXfrm>
    </dsp:sp>
    <dsp:sp modelId="{68C1935C-BE31-674D-A948-6C88FF7D1772}">
      <dsp:nvSpPr>
        <dsp:cNvPr id="0" name=""/>
        <dsp:cNvSpPr/>
      </dsp:nvSpPr>
      <dsp:spPr>
        <a:xfrm rot="10800000">
          <a:off x="0" y="1700777"/>
          <a:ext cx="3994484" cy="857615"/>
        </a:xfrm>
        <a:prstGeom prst="upArrowCallou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Collection Procedures.</a:t>
          </a:r>
        </a:p>
      </dsp:txBody>
      <dsp:txXfrm rot="10800000">
        <a:off x="0" y="1700777"/>
        <a:ext cx="3994484" cy="557252"/>
      </dsp:txXfrm>
    </dsp:sp>
    <dsp:sp modelId="{BF0EAB63-C320-1641-BCB5-0F201EAE3A09}">
      <dsp:nvSpPr>
        <dsp:cNvPr id="0" name=""/>
        <dsp:cNvSpPr/>
      </dsp:nvSpPr>
      <dsp:spPr>
        <a:xfrm rot="10800000">
          <a:off x="0" y="851525"/>
          <a:ext cx="3994484" cy="857615"/>
        </a:xfrm>
        <a:prstGeom prst="upArrowCallou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Identifying Key Informants and Data Sources.</a:t>
          </a:r>
        </a:p>
      </dsp:txBody>
      <dsp:txXfrm rot="10800000">
        <a:off x="0" y="851525"/>
        <a:ext cx="3994484" cy="557252"/>
      </dsp:txXfrm>
    </dsp:sp>
    <dsp:sp modelId="{57B0CA35-1639-4449-AF9E-16C0A6F9C0F1}">
      <dsp:nvSpPr>
        <dsp:cNvPr id="0" name=""/>
        <dsp:cNvSpPr/>
      </dsp:nvSpPr>
      <dsp:spPr>
        <a:xfrm rot="10800000">
          <a:off x="0" y="2274"/>
          <a:ext cx="3994484" cy="857615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Determining the Purpose and Focus of the Inquiry.</a:t>
          </a:r>
        </a:p>
      </dsp:txBody>
      <dsp:txXfrm rot="10800000">
        <a:off x="0" y="2274"/>
        <a:ext cx="3994484" cy="557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27BE-2C36-6C42-9F1A-2324D5390A8B}">
      <dsp:nvSpPr>
        <dsp:cNvPr id="0" name=""/>
        <dsp:cNvSpPr/>
      </dsp:nvSpPr>
      <dsp:spPr>
        <a:xfrm>
          <a:off x="0" y="4248531"/>
          <a:ext cx="3994484" cy="5576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Ethical Protections.</a:t>
          </a:r>
        </a:p>
      </dsp:txBody>
      <dsp:txXfrm>
        <a:off x="0" y="4248531"/>
        <a:ext cx="3994484" cy="557617"/>
      </dsp:txXfrm>
    </dsp:sp>
    <dsp:sp modelId="{82DB65B7-9B8A-CA46-A4EC-AEE152DEBA94}">
      <dsp:nvSpPr>
        <dsp:cNvPr id="0" name=""/>
        <dsp:cNvSpPr/>
      </dsp:nvSpPr>
      <dsp:spPr>
        <a:xfrm rot="10800000">
          <a:off x="0" y="3399280"/>
          <a:ext cx="3994484" cy="857615"/>
        </a:xfrm>
        <a:prstGeom prst="upArrowCallou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Trustworthiness Protections.</a:t>
          </a:r>
        </a:p>
      </dsp:txBody>
      <dsp:txXfrm rot="10800000">
        <a:off x="0" y="3399280"/>
        <a:ext cx="3994484" cy="557252"/>
      </dsp:txXfrm>
    </dsp:sp>
    <dsp:sp modelId="{25F24D3B-4446-E349-9B47-C4F5F9692575}">
      <dsp:nvSpPr>
        <dsp:cNvPr id="0" name=""/>
        <dsp:cNvSpPr/>
      </dsp:nvSpPr>
      <dsp:spPr>
        <a:xfrm rot="10800000">
          <a:off x="0" y="2550028"/>
          <a:ext cx="3994484" cy="857615"/>
        </a:xfrm>
        <a:prstGeom prst="upArrowCallou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Management Strategy.</a:t>
          </a:r>
        </a:p>
      </dsp:txBody>
      <dsp:txXfrm rot="10800000">
        <a:off x="0" y="2550028"/>
        <a:ext cx="3994484" cy="557252"/>
      </dsp:txXfrm>
    </dsp:sp>
    <dsp:sp modelId="{68C1935C-BE31-674D-A948-6C88FF7D1772}">
      <dsp:nvSpPr>
        <dsp:cNvPr id="0" name=""/>
        <dsp:cNvSpPr/>
      </dsp:nvSpPr>
      <dsp:spPr>
        <a:xfrm rot="10800000">
          <a:off x="0" y="1700777"/>
          <a:ext cx="3994484" cy="857615"/>
        </a:xfrm>
        <a:prstGeom prst="upArrowCallou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Data Collection Procedures.</a:t>
          </a:r>
        </a:p>
      </dsp:txBody>
      <dsp:txXfrm rot="10800000">
        <a:off x="0" y="1700777"/>
        <a:ext cx="3994484" cy="557252"/>
      </dsp:txXfrm>
    </dsp:sp>
    <dsp:sp modelId="{BF0EAB63-C320-1641-BCB5-0F201EAE3A09}">
      <dsp:nvSpPr>
        <dsp:cNvPr id="0" name=""/>
        <dsp:cNvSpPr/>
      </dsp:nvSpPr>
      <dsp:spPr>
        <a:xfrm rot="10800000">
          <a:off x="0" y="851525"/>
          <a:ext cx="3994484" cy="857615"/>
        </a:xfrm>
        <a:prstGeom prst="upArrowCallou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Identifying Key Informants and Data Sources.</a:t>
          </a:r>
        </a:p>
      </dsp:txBody>
      <dsp:txXfrm rot="10800000">
        <a:off x="0" y="851525"/>
        <a:ext cx="3994484" cy="557252"/>
      </dsp:txXfrm>
    </dsp:sp>
    <dsp:sp modelId="{57B0CA35-1639-4449-AF9E-16C0A6F9C0F1}">
      <dsp:nvSpPr>
        <dsp:cNvPr id="0" name=""/>
        <dsp:cNvSpPr/>
      </dsp:nvSpPr>
      <dsp:spPr>
        <a:xfrm rot="10800000">
          <a:off x="0" y="2274"/>
          <a:ext cx="3994484" cy="857615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Determining the Purpose and Focus of the Inquiry.</a:t>
          </a:r>
        </a:p>
      </dsp:txBody>
      <dsp:txXfrm rot="10800000">
        <a:off x="0" y="2274"/>
        <a:ext cx="3994484" cy="55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7DB8-263B-894A-9B11-87496FC7362B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E316-1220-9B49-8FCA-9FA32A4C6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rriam-webster.com/dictionary/iterative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rriam-webster.com/dictionary/iterative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rriam-webster.com/dictionary/iterative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96206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.proxy.lib.utk.edu:90/10.1037/qup0000082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.proxy.lib.utk.edu:90/10.1037/qup0000082" TargetMode="Externa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.proxy.lib.utk.edu:90/10.1037/qup0000082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rriam-webster.com/dictionary/iterative" TargetMode="Externa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.proxy.lib.utk.edu:90/10.1037/qup0000082" TargetMode="Externa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x.doi.org.proxy.lib.utk.edu:90/10.1037/qup0000082" TargetMode="Externa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8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1875-19D7-9754-7683-9C70D0B4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07184-360A-9CDB-2181-293BA3F05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9218DF-6E11-5EEC-CC05-BB483A5C2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3DB2D-CD15-69B2-2ED0-B3AF72461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4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5584F-2774-3CEE-8B14-DA7E0D96A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DF6AB-ED68-3539-1AEE-DCDF52267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9E1F3-9BAC-1D74-BE1E-6EF527A39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Adams, W. C. (2010). Conducting semi-structured interviews.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ed., pp. 365–377).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E241A-B614-6913-B3B7-00D4AD1E1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8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A85EC-6A96-FB01-1A30-552DE63E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BEE48-1099-C03B-3689-D99497A06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22CA3-DB80-8F9D-DC88-120BB14DF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/>
          </a:p>
          <a:p>
            <a:r>
              <a:rPr lang="en-US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Adams, W. C. (2010). Conducting semi-structured interviews. In </a:t>
            </a:r>
            <a:r>
              <a:rPr lang="en-US" i="1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ed., pp. 365–377).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F867-9762-A8F5-771F-D7884FD1D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A40E7-2390-7EC0-42A7-962F7EA3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1351D-C2BD-90D4-5B43-F83511C19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88E36-6A04-0780-78A6-DA318A99B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A61-7924-4957-DAC2-B703C5392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9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4DF72-71E5-4E82-B88A-FFD5EF09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2B60C-8279-BF12-FFF2-7CDD7B8CE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4B1E6-53E1-24AC-9F64-4EC3E8C02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621DE-2E03-4F3A-4970-B1FB5166D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68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3C92E-8FB4-8A68-DDC8-D4C243C5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45D2-9C45-4A48-5724-21E96B8F5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EC75F0-B6E9-C830-09CA-0D9BF729F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Adams, W. C. (2010). Conducting semi-structured interviews.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ed., pp. 365–377).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9406-0D67-5771-D5F0-BB9A134B9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27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94D4F-716D-2505-2B55-D4B3524D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933704-992D-DCE2-B927-B40E6297E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4A3B5-1A2D-835B-3E56-E742B7634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Adams, W. C. (2010). Conducting semi-structured interviews.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ed., pp. 365–377).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045F1-315A-58A6-582E-C48C9286F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768B5-B23F-4C4B-E997-7A4F9BAA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7081F-08FB-D38A-8B1B-47BB12BE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C6FBB-400A-82C2-82C9-F2BC0CBA6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Adams, W. C. (2010). Conducting semi-structured interviews.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ed., pp. 365–377).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953C0-42A2-0B8C-FF6B-43B27D99F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41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13B00-5DB0-F5ED-03CB-FB238BCA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97BBA-0216-D758-F119-C9C387BCC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5AD4F0-02F7-7413-ADEC-2F2E0B09E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Adams, W. C. (2010). Conducting semi-structured interviews.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ed., pp. 365–377).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C50F5-D5ED-30C3-37FE-11ADCF382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1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E0254-2A3F-7C98-8D68-0C6E09E45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09F12-BD54-20A6-FB0F-F3EE2E425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3AD82-74A1-1327-43E3-EE8BF3C4D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Krueger, R. A., &amp; Casey, M. A. (2010). Focus group interviewing.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Handbook </a:t>
            </a:r>
            <a:r>
              <a:rPr lang="en-US" i="1" dirty="0" err="1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ofpractical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92955-62AA-CD33-4198-2E7E3AF94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5F1E-9109-C4E3-C9E2-A3C2147B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B6B34-E8BB-CC8E-A836-F0A5187FD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E20CB-668E-2DBE-0030-022D60C2A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BE91D-A735-0694-BA76-C678109C4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2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9607-0649-2797-571B-70F34622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E7FD3A-723E-F980-552E-8610D9CD5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BB84C-8EB6-8989-4A46-AC57881FB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Braun, V., &amp; Clarke, V. (2006). Using thematic analysis in psychology.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 in Psychology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(2), 77–101.</a:t>
            </a:r>
          </a:p>
          <a:p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https://</a:t>
            </a:r>
            <a:r>
              <a:rPr lang="en-US" dirty="0" err="1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doi.org</a:t>
            </a:r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/10.1191/1478088706qp063oa</a:t>
            </a:r>
          </a:p>
          <a:p>
            <a:endParaRPr lang="en-US" sz="1200" dirty="0">
              <a:solidFill>
                <a:srgbClr val="2500E7"/>
              </a:solidFill>
              <a:effectLst/>
              <a:latin typeface="Georgia" panose="02040502050405020303" pitchFamily="18" charset="0"/>
            </a:endParaRPr>
          </a:p>
          <a:p>
            <a:r>
              <a:rPr lang="en-US" sz="1200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(Iterative: referring </a:t>
            </a:r>
            <a:r>
              <a:rPr lang="en-US" b="0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to a process that involves </a:t>
            </a:r>
            <a:r>
              <a:rPr lang="en-US" b="1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repeating a sequence of operations or procedures</a:t>
            </a:r>
            <a:r>
              <a:rPr lang="en-US" sz="1200" b="1" i="0" u="none" strike="noStrike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6E68-7252-D849-9C1F-C6B1ED928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87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A629E-41EC-CE50-D9B8-926CB3B8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FABEC-2F84-62B5-ED3A-E7D6CA0782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4BFF4B-CFF7-5005-30DF-69EE5AF1A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Braun, V., &amp; Clarke, V. (2006). Using thematic analysis in psychology.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 in Psychology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(2), 77–101.</a:t>
            </a:r>
          </a:p>
          <a:p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https://</a:t>
            </a:r>
            <a:r>
              <a:rPr lang="en-US" dirty="0" err="1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doi.org</a:t>
            </a:r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/10.1191/1478088706qp063oa</a:t>
            </a:r>
          </a:p>
          <a:p>
            <a:endParaRPr lang="en-US" sz="1200" dirty="0">
              <a:solidFill>
                <a:srgbClr val="2500E7"/>
              </a:solidFill>
              <a:effectLst/>
              <a:latin typeface="Georgia" panose="02040502050405020303" pitchFamily="18" charset="0"/>
            </a:endParaRPr>
          </a:p>
          <a:p>
            <a:r>
              <a:rPr lang="en-US" sz="1200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(Iterative: referring </a:t>
            </a:r>
            <a:r>
              <a:rPr lang="en-US" b="0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to a process that involves </a:t>
            </a:r>
            <a:r>
              <a:rPr lang="en-US" b="1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repeating a sequence of operations or procedures</a:t>
            </a:r>
            <a:r>
              <a:rPr lang="en-US" sz="1200" b="1" i="0" u="none" strike="noStrike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ADB81-6182-BC90-C886-B319CDD29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27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2576-C3A3-6B8F-0BAD-F5317F38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2535F9-E3CA-71FB-BCDB-C6F8C82B2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F338FA-2C5C-9C67-2016-B2073964F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81F73-FFE8-46D5-C59B-920C2B71F2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67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6150-DD93-99AA-61B8-2076FEA8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400915-92E7-521E-2CCD-57361CED1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7A1A2-FCB9-D8B0-7CA6-DFD2FD2A2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78D0D-6557-C743-8765-7C45A9B52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14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0775-11AA-5E88-3D88-F9528A22C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64B2E-727A-DC57-5E3B-ACDD81BED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2AA82-0CF1-79D7-7D02-B290BDAE8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Krueger, R. A., &amp; Casey, M. A. (2010). Focus group interviewing.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Handbook of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practical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ed.). San Francisco, CA: John Wiley &amp; Sons.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2409D-038B-B894-4580-5D374EF7E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99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E031-EA9A-8C9A-AE73-354BC139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9E9AE-9DB4-3BCC-A2F9-79D1E54BF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6D6C1-8F71-0CDB-39AB-F8102B475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2748-85DE-1321-6C93-0D10B0258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20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BA194-9957-0F41-3E01-48C93191F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A9434-0C2D-4FD9-568D-DD1C2E7C0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6C171-F7CC-E569-9E08-89C7BB12A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78FEE-A3D0-913A-3469-B07977CE0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75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2B31B-B772-CE2C-40EC-D0D0CB9F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F2921-A702-7C02-C983-7456E4C5A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3B4CB-E88E-B2D1-E734-8B2AAE5A1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B821B-38A8-5232-5B20-838C2C5AC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12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3C3A7-B119-92A9-DB4B-F1366483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986DB-0C17-C91D-2FB3-DFD2F4BE5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CD161E-3629-7881-2369-DD9B20855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10AA8-2AF3-5B43-D5B1-49D2EB230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82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B6AC-025D-C9B7-6BE7-8584356E1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6FEBA-BD23-9AFA-4607-6B18983EB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3BA5E-0B12-315F-5699-0A75A9C7E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Krueger, R. A., &amp; Casey, M. A. (2010). Focus group interviewing. In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Handbook </a:t>
            </a:r>
            <a:r>
              <a:rPr lang="en-US" i="1" dirty="0" err="1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ofpractical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program evaluation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(3rd ed.). San Francisco, CA: John Wiley &amp; Sons.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06452-F780-6DB4-C434-717BAD9DE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6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8E72C-C1CF-DA7B-5FEC-DDE30C0F0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8025B-7522-EF9F-5FB2-3EFF05CDE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A34C-FC15-C718-66F3-37ADECE9A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3B8AC-FA51-49B6-73E2-AC2C7ECA2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25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E018-7117-CE1D-2EDD-D2C8E89C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E0383-140D-10CC-EAFF-15AE403AB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111D88-FF99-D89C-6141-D2D1D849E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Microsoft Copilot AI Communication, 3-25-25.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7767F-79E1-C86C-AF76-1A58F0C2F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98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EEE63-7DA4-05CD-2DAB-9E7EA7ED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4FBC5-2964-ED25-B879-3E9DB3E37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A7243-873E-5EAF-7290-17ACF7EA8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Microsoft Copilot AI Communication, 3-25-25.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B8C4E-8E07-5ECC-AB87-D70782A28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88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BCA2-CC2C-E56D-50D7-954BDDD7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2F4B5-DE2E-C69E-EE77-9030E9351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1F9A7-8D94-0AD3-9723-8F0B99B7F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Nutley, S. K.,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Falise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A. M., Henderson, R., Apostolou, V., Mathews, C. A., &amp;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Striley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C. W. (2021). Impact of the COVID-19 Pandemic on Disordered Eating Behavior: Qualitative Analysis of Social Media Posts.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JMIR mental health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8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(1), e26011. https://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doi.org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/10.2196/26011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A14BC-356A-9D25-404A-CC529EBC4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53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C78B-46D6-E47D-1396-559C1624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8CD15-A869-EE4B-5F89-F88B13E06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CE4A4-A29E-FE6C-6E4A-15E099CAF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Nutley, S. K.,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Falise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A. M., Henderson, R., Apostolou, V., Mathews, C. A., &amp;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Striley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C. W. (2021). Impact of the COVID-19 Pandemic on Disordered Eating Behavior: Qualitative Analysis of Social Media Posts.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JMIR mental health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8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(1), e26011. https://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doi.org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/10.2196/26011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D396-B5E7-60B6-F86C-4B4CD9C58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16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F89AF-62BD-F825-EB81-5B10E909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0F2B6-9C8B-20F7-ADC3-3823FD8BB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C18B0-6055-CD05-AF8E-2BFD732D6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Nutley, S. K.,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Falise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A. M., Henderson, R., Apostolou, V., Mathews, C. A., &amp;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Striley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C. W. (2021). Impact of the COVID-19 Pandemic on Disordered Eating Behavior: Qualitative Analysis of Social Media Posts.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JMIR mental health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8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(1), e26011. https://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doi.org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/10.2196/26011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1E4D-A92D-C776-7D40-AEEF11286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22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B0A7-4143-07F8-175D-545CFEDD4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36B51-9F56-8C58-1E9D-E4E597D07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7890D-CBBC-3357-8B13-AD6A0F6C2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Nutley, S. K.,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Falise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A. M., Henderson, R., Apostolou, V., Mathews, C. A., &amp; 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Striley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 C. W. (2021). Impact of the COVID-19 Pandemic on Disordered Eating Behavior: Qualitative Analysis of Social Media Posts.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JMIR mental health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, 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Roboto Mono Web"/>
              </a:rPr>
              <a:t>8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(1), e26011. https://</a:t>
            </a:r>
            <a:r>
              <a:rPr lang="en-US" b="0" i="0" u="none" strike="noStrike" dirty="0" err="1">
                <a:solidFill>
                  <a:srgbClr val="1B1B1B"/>
                </a:solidFill>
                <a:effectLst/>
                <a:latin typeface="Roboto Mono Web"/>
              </a:rPr>
              <a:t>doi.org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Roboto Mono Web"/>
              </a:rPr>
              <a:t>/10.2196/26011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ADA19-8A63-F38E-464B-EDE293640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666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9875-9406-D876-2BFD-BEA6995B8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24CAE-179F-03BB-D7D7-9756CB519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1FCB2-8660-5050-5C01-8227C9885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Microsoft Copilot AI Communication, 3-25-25.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7EF70-B972-ECFB-CE08-743501AFD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47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61C0-1911-9A93-EB5D-74AF9383B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B4BA5-19C0-FC81-0A54-DAADD691A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A67C0-7A6C-3A3D-BDB2-FDBF04673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Microsoft Copilot AI Communication, 3-25-25.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8CA9-2DD0-03AB-FD3F-B2775A73C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4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F153F-3DEB-6B87-16D7-28CA5EEF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2D825-5520-8661-6F9B-71C834206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B5206-2346-35A7-575A-25DD4D2F5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Microsoft Copilot AI Communication, 3-25-25.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1299A-5A63-A54D-A19B-86600A6BC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4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C07CE-2557-C619-8CE4-5802BAA4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40C86-3695-380B-6139-1EB255106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6D237-3C76-67B4-1EB9-7F06C273E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Braun, V., &amp; Clarke, V. (2006). Using thematic analysis in psychology.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 in Psychology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(2), 77–101.</a:t>
            </a:r>
          </a:p>
          <a:p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https://</a:t>
            </a:r>
            <a:r>
              <a:rPr lang="en-US" dirty="0" err="1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doi.org</a:t>
            </a:r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/10.1191/1478088706qp063oa</a:t>
            </a:r>
          </a:p>
          <a:p>
            <a:endParaRPr lang="en-US" sz="1200" dirty="0">
              <a:solidFill>
                <a:srgbClr val="2500E7"/>
              </a:solidFill>
              <a:effectLst/>
              <a:latin typeface="Georgia" panose="02040502050405020303" pitchFamily="18" charset="0"/>
            </a:endParaRPr>
          </a:p>
          <a:p>
            <a:r>
              <a:rPr lang="en-US" sz="1200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(Iterative: referring </a:t>
            </a:r>
            <a:r>
              <a:rPr lang="en-US" b="0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to a process that involves </a:t>
            </a:r>
            <a:r>
              <a:rPr lang="en-US" b="1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repeating a sequence of operations or procedures</a:t>
            </a:r>
            <a:r>
              <a:rPr lang="en-US" sz="1200" b="1" i="0" u="none" strike="noStrike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B63A1-8E82-0BCC-A487-8CC7C3E84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4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F437-84C2-596E-D43B-93EE3C03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6B3FF-D6F2-3ED8-344A-70A630482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75CFE-B45F-E16E-28B2-AD4731F50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CF08-E267-FA78-9486-A4D3D3ECF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78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4699-35A9-1362-81FE-7CADAFFA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D7A64-4B3B-36F7-82CA-004E56E68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B927A-A609-41CA-DFC3-A6A7BC531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8E82B-3812-2332-35E3-E639D510E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0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0E93E-ADCD-D423-0202-3AD5A514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06253-22C6-E8FE-4A41-A4BF4C027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DE8B1-A041-2946-FBEE-E9060B3CD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An Integrative Review, Empirical Guidance, and Next Steps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International Journal of Qualitative Methods, 23, 16094069241296206.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https://doi.org/10.1177/16094069241296206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88A0E-4FCA-C32A-382F-3DA605ED3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9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F36A2-98C5-6432-666D-518BD991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4A1AA-4E68-A15C-4E59-8D5B9C6A7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557BF-FA2B-3F52-6E98-65981049A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D78CF-1451-C4D7-6A8B-4026C7CE9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120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E9A37-AC0C-D7D8-F153-491B20776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C7376-7B37-EED8-44C9-0B1CDB12A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AF9F10-D37A-C982-D3B6-358FCDFE6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CFAC9-EDA1-6545-EE1F-B664B683D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51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F2A8-0A6D-D740-CFE9-F1273300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0BF3F8-30FF-F75A-38CD-6B0F6C9EC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09A125-FAA3-454D-472B-6E9F14D97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509F8-F65F-0938-25F5-ABBD1AF92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870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D4EE6-39AC-4698-6FEF-0E91E8F71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FA49C-7771-C49F-F7AE-736726BEB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D5FD2-1635-1E03-C469-3093FBC1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3954E-02D0-C61C-2F45-5DED38C83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79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B88DC-DF77-DC7C-4DE0-481C56407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285BB-4A2E-C10E-DDF7-E0992770A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E4FF3-3E31-0DEC-49E3-8151A262B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6BFF8-E52F-5C38-23FA-483E8FBC2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503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A3D68-E7C2-C020-302C-1CB0A0A4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47B10-584D-67C4-8150-CF62D56B5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09025-8FF5-37E1-B5DE-CF61BD28E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Motulsky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Wertz, Morrow, &amp;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Ponterotto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(2017). Recommendations for designing and reviewing qualitative research in psychology: Promoting methodological integrity. Qualitative Psychology, 4(1), 2–22.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http://dx.doi.org.proxy.lib.utk.edu:90/10.1037/qup0000082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4DBB4-223A-9BDA-099E-B4F483A71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84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2920-1668-23BB-DE2B-FE38D14A8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11CC7-64F2-2E0F-6E3B-2B3818CA1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D3026-583D-BF93-8A7F-656D7496F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Motulsky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Wertz, Morrow, &amp;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Ponterotto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(2017). Recommendations for designing and reviewing qualitative research in psychology: Promoting methodological integrity. Qualitative Psychology, 4(1), 2–22.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http://dx.doi.org.proxy.lib.utk.edu:90/10.1037/qup0000082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99740-4A4B-2F56-ACF3-CAD57B022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37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94BE4-937E-EEE8-094A-1210C0016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0BB8C-1B6B-1A9F-1F1F-AC28DE571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890F2-0374-8FA8-7EF0-3BE941291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Motulsky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Wertz, Morrow, &amp;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Ponterotto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(2017). Recommendations for designing and reviewing qualitative research in psychology: Promoting methodological integrity. Qualitative Psychology, 4(1), 2–22.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http://dx.doi.org.proxy.lib.utk.edu:90/10.1037/qup0000082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CBA15-44E1-C02B-640C-BB6D242F7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E87F1-615B-5D94-1494-89AC4ECA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6D19C-162A-958E-A643-DA1829F88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286D8-4795-87F3-2F37-DCD585E70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6EC7-1411-2ABD-738F-847A62A5A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0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63F8-88F0-4CE7-52C5-E5CBBDC86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44DAD-16B9-31E1-A77F-21987D61A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44961-46FB-E510-D41D-9CF347157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Braun, V., &amp; Clarke, V. (2006). Using thematic analysis in psychology.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 in Psychology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(2), 77–101.</a:t>
            </a:r>
          </a:p>
          <a:p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https://</a:t>
            </a:r>
            <a:r>
              <a:rPr lang="en-US" dirty="0" err="1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doi.org</a:t>
            </a:r>
            <a:r>
              <a:rPr lang="en-US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/10.1191/1478088706qp063oa</a:t>
            </a:r>
          </a:p>
          <a:p>
            <a:endParaRPr lang="en-US" sz="1200" dirty="0">
              <a:solidFill>
                <a:srgbClr val="2500E7"/>
              </a:solidFill>
              <a:effectLst/>
              <a:latin typeface="Georgia" panose="02040502050405020303" pitchFamily="18" charset="0"/>
            </a:endParaRPr>
          </a:p>
          <a:p>
            <a:r>
              <a:rPr lang="en-US" sz="1200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(Iterative: referring </a:t>
            </a:r>
            <a:r>
              <a:rPr lang="en-US" b="0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to a process that involves </a:t>
            </a:r>
            <a:r>
              <a:rPr lang="en-US" b="1" i="0" u="none" strike="noStrike" dirty="0">
                <a:solidFill>
                  <a:srgbClr val="4007A2"/>
                </a:solidFill>
                <a:effectLst/>
                <a:latin typeface="-apple-system"/>
                <a:hlinkClick r:id="rId4"/>
              </a:rPr>
              <a:t>repeating a sequence of operations or procedures</a:t>
            </a:r>
            <a:r>
              <a:rPr lang="en-US" sz="1200" b="1" i="0" u="none" strike="noStrike" dirty="0">
                <a:solidFill>
                  <a:srgbClr val="2500E7"/>
                </a:solidFill>
                <a:effectLst/>
                <a:latin typeface="Georgia" panose="02040502050405020303" pitchFamily="18" charset="0"/>
              </a:rPr>
              <a:t>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A0365-9D83-B9D8-D843-A296BBBE6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878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E322B-FFAA-D863-F751-6589383A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539F5-9012-DF3E-3A96-F4B8F3671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6DE75-3A92-5241-1C0E-431E35932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Motulsky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Wertz, Morrow, &amp;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Ponterotto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(2017). Recommendations for designing and reviewing qualitative research in psychology: Promoting methodological integrity. Qualitative Psychology, 4(1), 2–22.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http://dx.doi.org.proxy.lib.utk.edu:90/10.1037/qup0000082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93906-FC02-9608-1369-071303CF1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02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D4F5-81D2-4BF2-4D4F-F02AEB07C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F61C0-A851-EB48-09DE-1882D5DB4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4FF8D-4269-831D-DED9-FF5047E4D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Motulsky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Wertz, Morrow, &amp;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Ponterotto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(2017). Recommendations for designing and reviewing qualitative research in psychology: Promoting methodological integrity. Qualitative Psychology, 4(1), 2–22.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http://dx.doi.org.proxy.lib.utk.edu:90/10.1037/qup0000082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1BD07-624E-4402-38C3-7F13E849E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03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E1D8-D4A6-7ED1-8A2B-DBA1D87E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7CD9B-7C01-54A0-6FA0-DCCBBF0C0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4A7E8E-97EF-C618-EA7A-1F0A5B252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Wutich, A., et al. (2024). "Sample Sizes for 10 Types of Qualitative Data Analysis: An Integrative Review, Empirical Guidance, and Next Steps." </a:t>
            </a:r>
            <a:r>
              <a:rPr lang="en-US" u="sng" dirty="0">
                <a:solidFill>
                  <a:srgbClr val="000000"/>
                </a:solidFill>
                <a:effectLst/>
                <a:latin typeface="Helvetica" pitchFamily="2" charset="0"/>
              </a:rPr>
              <a:t>International Journal of Qualitative Methods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23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 16094069241296206.</a:t>
            </a:r>
          </a:p>
          <a:p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Hennick, M. M. (2014).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Focus group discussions: Understanding qualitative</a:t>
            </a:r>
            <a:r>
              <a:rPr lang="en-US" i="0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i="1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research</a:t>
            </a:r>
            <a:r>
              <a:rPr lang="en-US" dirty="0">
                <a:solidFill>
                  <a:srgbClr val="313138"/>
                </a:solidFill>
                <a:effectLst/>
                <a:latin typeface="Georgia" panose="02040502050405020303" pitchFamily="18" charset="0"/>
              </a:rPr>
              <a:t>. New York, NY: Oxford University Press.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B2F10-9E0A-F01F-60FF-EA6B7D93D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851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EE5A-2E8A-D488-D3C9-B74F7FBDB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FFA21-DD3B-F051-5429-B49BFBF0D5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340385-A242-AD29-8968-88BA95373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</a:t>
            </a:r>
            <a:r>
              <a:rPr lang="en-US" sz="1200" dirty="0">
                <a:solidFill>
                  <a:srgbClr val="002060"/>
                </a:solidFill>
                <a:hlinkClick r:id="rId3"/>
              </a:rPr>
              <a:t>https://www.taylorfrancis.com/books/mono/10.4324/9781315108933/practical-approaches-applied-research-program-evaluation-helping-professionals-casey-barrio-minton-stephen-lenz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dirty="0"/>
          </a:p>
          <a:p>
            <a:r>
              <a:rPr lang="en-US" dirty="0"/>
              <a:t>Microsoft Copilot AI Communication, 3-25-25.</a:t>
            </a:r>
            <a:endParaRPr lang="en-US" dirty="0">
              <a:solidFill>
                <a:srgbClr val="313138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17EF9-7A01-EDBE-E2C4-5C1BCFD7D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2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245A0-E898-79A1-3752-1C011DB2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03171-4EF6-42A0-51B7-49738EF6C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204AC-BD52-6D54-DDD1-08DA8B711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F7CF8-17CA-8B64-D345-DED95D70B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2E360-4499-3AA7-1D39-6E39B3B7C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01069-5D3E-A4D5-9C07-7C6162972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9A46F-DC11-9D72-EF1B-BE9EF4F9D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A1105-B350-6B97-2607-85A1CEDC5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4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6F21B-2843-97B7-5E08-E0E4F935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82876-2C90-3717-4B8B-2CCF5944D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8D7CA-B1EF-AAA0-FB11-A609FFC61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42B50-B284-7871-D4AE-4FA35FDB8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8A802-3BFC-6E0C-F237-646250CF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E43E7-FDA9-11FA-2896-EDE4BD2EE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42EA3-86F4-1BF0-5DCA-BC272ECC3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71B0F-C1D0-3B1C-C58D-4CAAA6843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0E316-1220-9B49-8FCA-9FA32A4C61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0C0-5E55-E54C-ABF4-C489FAE1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56FA8-9063-114B-BFB1-1A439918D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CF76-8201-714D-9E78-06516F33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04EC-C7AA-7B4F-859A-7F09D9F8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0DD0E-5A92-8B47-91FC-1ACCF9D1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6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2B0-0D0A-0C46-8EC0-1B7461D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05EB2-F9D8-DA4E-95C6-DDE9F8BA2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BE2B-30BB-8F41-9E4B-536E08FF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17F5-8E1F-EC43-B5CE-CDDDD0C8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42243-094C-3F4A-BB82-820FC23D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26FD1-605E-8B4E-80E0-3D4832F1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0ED63-6151-8545-A930-F0ABA9D56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2EC8-8D64-7641-BC31-476610A5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59495-E577-8345-9EF0-690F6B32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FCC3-99D0-9A44-9820-62D8AAFE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7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11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6970824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4" y="2222065"/>
            <a:ext cx="6970825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80323" y="3143243"/>
            <a:ext cx="6139069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580323" y="3754790"/>
            <a:ext cx="6139068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717060"/>
            <a:ext cx="6970823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328607"/>
            <a:ext cx="6970822" cy="70295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185522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2797069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185521"/>
            <a:ext cx="3452196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2797068"/>
            <a:ext cx="3452194" cy="83063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1728"/>
            <a:ext cx="6922301" cy="562749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178669"/>
            <a:ext cx="6922300" cy="83701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46198" y="3092460"/>
            <a:ext cx="6736768" cy="62264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46197" y="3689968"/>
            <a:ext cx="6736767" cy="9261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378113" y="4763061"/>
            <a:ext cx="6504852" cy="5819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78112" y="5380382"/>
            <a:ext cx="6504851" cy="86563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1F54DF-E984-A005-B56B-B62147C13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16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39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439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26387" y="1925949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26387" y="2537496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5157787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5157786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6200" y="3752850"/>
            <a:ext cx="5156200" cy="2457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7362553" cy="1230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537496"/>
            <a:ext cx="3259180" cy="121518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12973" y="1925949"/>
            <a:ext cx="3259182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2973" y="2537495"/>
            <a:ext cx="3259180" cy="119747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7011488" cy="593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7011488" cy="8832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85188" y="0"/>
            <a:ext cx="3706812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2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7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CD6-03F2-F840-A4A6-788B07CB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3C64-A355-CD47-9445-B480C0BB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0087-E51E-B846-835D-85AA3994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F354-0D4E-4D47-993F-2986867D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AD1CA-B22C-B441-969D-552D992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8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09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C07C-620F-0443-B939-CCE239B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27EA-0DCC-EF43-AFC0-5A98B6886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8E52-850B-764B-8E0A-A9A683C7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E6637-F2D2-354E-960B-7961D951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148B-F471-544E-AFB7-8FF1E240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DE7C-CB88-B743-93BE-065A4586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6534-E73C-0A43-8A87-858C3CB43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A5AD9-17B6-1E49-87C6-8162FD85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EDC1E-6462-1A4C-A39A-0910CCE3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1D380-5553-714C-B027-47C46387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3C940-F29A-9D42-B8A2-10EF77A3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5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6441-2675-5A42-8DC0-9B5A6B5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9FF3-492D-8546-8731-BDE00D41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BB3B-0C87-BA4B-A3CC-301E9B44F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68F50-589C-9843-83A6-3163F8B46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F37A3-B2E7-384C-A9EF-F05D0E9BD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F8216-ED9D-6D47-A6EA-D62034C0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4385A-A6AA-CA45-B43D-82DF555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C38E0-C746-114D-B7BC-5BD6BF3A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6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6E6C-9D20-684A-8A64-5A8A0024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68F85-73E4-374A-BDD4-5605D9E9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AFFD6-B219-5B45-922E-C810CCD8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775C-4AE8-8048-B3D1-A64A590C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15C95-4DB2-364F-8103-703D29E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0612-B548-774E-86EC-A1509D72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3D358-6DB9-6F4A-8CEB-A00B364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1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E22B-C660-414B-B8D0-F4E7B60B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A083D-E145-AA42-B89E-38CC2A27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A727B-97B3-C646-AF5F-C911B5927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17529-203D-7640-BED2-CC5B3E7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B69C3-930A-B04A-AB67-C31A75A3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E043-75D7-6343-9B7F-738ECA68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70B9-E744-0045-93A5-22ADB0CD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8DFF8-6B2A-4945-8C9B-D0D6B313F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70815-64E5-0E46-B6F4-097D6057F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7F17-2413-3046-B4C3-E15F294A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4C2F8-B81E-4A45-9C22-F769AA4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34E87-6A64-8B4D-BE7F-76FDF6F0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F6E2B-6A7A-6E44-B039-19000C36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074C-367C-B648-B3D1-601601BB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747D7-0E78-2A41-8D3A-A78F9C47A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7EEE-55C0-3F4F-886B-D6A2D29EC1F3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073C-7E94-6642-94F7-DCA658C7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21F0-B403-1F49-B4F8-88F117E6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FE3F-8AC0-1444-BA93-7500E00BE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5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47056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3/30/25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3537"/>
            <a:ext cx="10629900" cy="123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384">
          <p15:clr>
            <a:srgbClr val="F26B43"/>
          </p15:clr>
        </p15:guide>
        <p15:guide id="3" pos="600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elemedicine4you.com/call-a-doctor.html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elemedicine4you.com/call-a-doctor.html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elemedicine4you.com/call-a-docto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telemedicine4you.com/call-a-doctor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hyperlink" Target="https://www.telemedicine4you.com/call-a-doctor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hyperlink" Target="https://www.telemedicine4you.com/call-a-doctor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telemedicine4you.com/call-a-doctor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telemedicine4you.com/call-a-doctor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elemedicine4you.com/call-a-doctor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177/14413582241264619" TargetMode="Externa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4413582241264619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96206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doi.org/10.1177/16094069241296206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96206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96206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aylorfrancis.com/books/mono/10.4324/9781315108933/practical-approaches-applied-research-program-evaluation-helping-professionals-casey-barrio-minton-stephen-len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.proxy.lib.utk.edu:90/10.1037/qup0000082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.proxy.lib.utk.edu:90/10.1037/qup0000082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doi.org/10.1177/14413582241264619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6094069241296206" TargetMode="External"/><Relationship Id="rId2" Type="http://schemas.openxmlformats.org/officeDocument/2006/relationships/hyperlink" Target="https://doi.org/10.1177/14413582241264619" TargetMode="Externa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201D091-F816-3032-9AF9-25C1DAABD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D8730-9E57-C40E-CCE2-C8E703612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B6AEE-1D03-19BB-0626-A57DC2BFB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809E9-2EC3-421A-6CFB-0B708F98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4EC365-1B5E-A8EE-B8F0-29FCAD27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95018-C982-0475-4849-1B3E10C23A49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4FBFED16-8335-10C9-5533-BAEA67EF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C17842-5031-E200-8547-85E2FF2365A8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58F6A83B-9BE7-485C-9703-FD22D0CC5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A close-up of logos&#10;&#10;AI-generated content may be incorrect.">
            <a:extLst>
              <a:ext uri="{FF2B5EF4-FFF2-40B4-BE49-F238E27FC236}">
                <a16:creationId xmlns:a16="http://schemas.microsoft.com/office/drawing/2014/main" id="{30E1FDA8-865F-D898-5A33-37ADC75E41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8DF54D87-CF51-3B96-AB99-B1FD816B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F499C929-CD08-6C0A-D1CF-64014A0518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09873-16B4-6AD8-5A94-53DF96BCC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C1D564-0F36-1B08-7BF6-2D684EC47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AB4D00-0BFB-1988-8889-3049ADE9B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BD30C7-9505-4DB0-B81A-7EE6179F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BFED84-C920-F750-0BC0-FE3B9526A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A2749-A259-D001-3700-B8A791C6ADB7}"/>
              </a:ext>
            </a:extLst>
          </p:cNvPr>
          <p:cNvSpPr txBox="1"/>
          <p:nvPr/>
        </p:nvSpPr>
        <p:spPr>
          <a:xfrm>
            <a:off x="4546600" y="1999698"/>
            <a:ext cx="7645400" cy="411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the Purpose and Focus of the Inquiry.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Key Informants and Data Sources.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Procedures.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Management Strategy.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Trustworthiness Protections.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Ethical Protections.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FABEF5-F353-B325-2E52-8908321A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Qualitative Evaluation Processes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BFFDF2-8139-0C48-2402-084DB207DBAA}"/>
              </a:ext>
            </a:extLst>
          </p:cNvPr>
          <p:cNvGraphicFramePr/>
          <p:nvPr/>
        </p:nvGraphicFramePr>
        <p:xfrm>
          <a:off x="276058" y="1700464"/>
          <a:ext cx="3994484" cy="480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2984E7EE-3247-D75B-CF4B-E75AA73B0785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CB41BB-8103-2B54-CA00-334BA96E3CBA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48861048-9B6B-39BC-FEDE-2B4FF28C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281B5A2D-843B-23B1-B240-186E509F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8EF6F-CE9F-FCA8-16B5-E0270145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5B3AB-6904-2A62-62D9-B48D32C1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EA497-D961-C91E-E565-F469C75E2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5DD438-C9CB-083E-CA32-E0A3D8304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6F7473-86B6-8EEF-6FE5-9DEFC1E3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0F187-A292-3D0B-0C14-FAA59E3F698D}"/>
              </a:ext>
            </a:extLst>
          </p:cNvPr>
          <p:cNvSpPr txBox="1"/>
          <p:nvPr/>
        </p:nvSpPr>
        <p:spPr>
          <a:xfrm>
            <a:off x="4555956" y="1988641"/>
            <a:ext cx="7636042" cy="409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 we want to understand?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Pathology, Population, Intervention, Program, Policy, Institution, Organization, Consumer Group?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Experience, Phenomenon?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 we want to answer these questions?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will we use our responses/findings?</a:t>
            </a:r>
            <a:endParaRPr lang="en-US" sz="2600" b="1" u="sng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31E9F7-FB42-4C0F-6724-7E002150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III.1. Determine Inquiry Purpose and Focus</a:t>
            </a:r>
            <a:endParaRPr lang="en-US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Picture 4" descr="What to do Stock Photos, Royalty Free What to do Images | Depositphotos">
            <a:extLst>
              <a:ext uri="{FF2B5EF4-FFF2-40B4-BE49-F238E27FC236}">
                <a16:creationId xmlns:a16="http://schemas.microsoft.com/office/drawing/2014/main" id="{CC5CF106-F20D-43A4-750B-66DF5089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5" y="2037361"/>
            <a:ext cx="3885502" cy="38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E6E7AD-C1C7-025B-8DBE-3F31188D878A}"/>
              </a:ext>
            </a:extLst>
          </p:cNvPr>
          <p:cNvSpPr txBox="1"/>
          <p:nvPr/>
        </p:nvSpPr>
        <p:spPr>
          <a:xfrm>
            <a:off x="231295" y="5922863"/>
            <a:ext cx="388550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</a:t>
            </a:r>
            <a:r>
              <a:rPr lang="en-US" sz="900" dirty="0" err="1">
                <a:solidFill>
                  <a:srgbClr val="002060"/>
                </a:solidFill>
              </a:rPr>
              <a:t>thumbs.dreamstime.com</a:t>
            </a:r>
            <a:r>
              <a:rPr lang="en-US" sz="900" dirty="0">
                <a:solidFill>
                  <a:srgbClr val="002060"/>
                </a:solidFill>
              </a:rPr>
              <a:t>/b/what-do-i-need-to-know-person-thinking-d-words-letters-thinker-wondering-information-must-have-job-task-47570946.jpg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4D050E-D8D9-223E-F7FA-A37545644FB8}"/>
              </a:ext>
            </a:extLst>
          </p:cNvPr>
          <p:cNvGrpSpPr/>
          <p:nvPr/>
        </p:nvGrpSpPr>
        <p:grpSpPr>
          <a:xfrm>
            <a:off x="10570690" y="5914030"/>
            <a:ext cx="1390015" cy="745685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E6926C-98FC-2876-2000-65435CF48F1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A1FE0294-5FB8-0239-15E6-99C474F9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F88A1A96-F6B1-2DBC-754E-B67C77FB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09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76A0-658B-A74E-8F30-C32C532C9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CF5797B-3169-1A1F-66AB-7D86600E9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9F1357-1239-0029-3A74-B90324086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697EE-D16A-15AA-39A3-958FE0651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13338-CF1F-23C5-BAF3-EFD24FA5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A73D8-BF83-77E3-8222-FF89D60CECDE}"/>
              </a:ext>
            </a:extLst>
          </p:cNvPr>
          <p:cNvSpPr txBox="1"/>
          <p:nvPr/>
        </p:nvSpPr>
        <p:spPr>
          <a:xfrm>
            <a:off x="4068898" y="1808313"/>
            <a:ext cx="8055266" cy="458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can we best access the type of information we need to answer our questions?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Through </a:t>
            </a:r>
            <a:r>
              <a:rPr lang="en-US" sz="2400" b="1" i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People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Patients, Providers, Experts?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Purposive Sampling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(linked to inquiry purpose).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 include wide range of strategies: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Typical and atypical // deviant cases.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Maximum variation sampling (broad perspectives).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9CC5E-9E1A-728D-D8B7-7EFF6A5E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III.2. Identify Key Informants &amp; Data Sources</a:t>
            </a:r>
            <a:endParaRPr lang="en-US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 descr="Thinking Person Thought Clouds Who What when Where Why Stock ...">
            <a:extLst>
              <a:ext uri="{FF2B5EF4-FFF2-40B4-BE49-F238E27FC236}">
                <a16:creationId xmlns:a16="http://schemas.microsoft.com/office/drawing/2014/main" id="{A956BADF-8A22-1994-480D-449D62F4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1" y="1925067"/>
            <a:ext cx="3805596" cy="42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E5D4D-3252-1966-3DFC-7EB591E15B02}"/>
              </a:ext>
            </a:extLst>
          </p:cNvPr>
          <p:cNvSpPr txBox="1"/>
          <p:nvPr/>
        </p:nvSpPr>
        <p:spPr>
          <a:xfrm>
            <a:off x="131651" y="6273180"/>
            <a:ext cx="38055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thumbs.dreamstime.com</a:t>
            </a:r>
            <a:r>
              <a:rPr lang="en-US" sz="700" dirty="0">
                <a:solidFill>
                  <a:srgbClr val="002060"/>
                </a:solidFill>
              </a:rPr>
              <a:t>/b/thinker-person-asks-questions-who-what-where-24936629.jpg</a:t>
            </a:r>
          </a:p>
        </p:txBody>
      </p:sp>
    </p:spTree>
    <p:extLst>
      <p:ext uri="{BB962C8B-B14F-4D97-AF65-F5344CB8AC3E}">
        <p14:creationId xmlns:p14="http://schemas.microsoft.com/office/powerpoint/2010/main" val="42956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2DFC1-3F09-6C0A-C0A5-28118013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D7A94A-5C05-99DD-261F-4F6848E37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9A79A-9FF7-9B42-37BE-6699FD73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976C4-2C2E-177E-F942-91CB960DC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FDD-7648-4046-3764-85538851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00E99-2A70-DB10-CB21-844F0B0BAA33}"/>
              </a:ext>
            </a:extLst>
          </p:cNvPr>
          <p:cNvSpPr txBox="1"/>
          <p:nvPr/>
        </p:nvSpPr>
        <p:spPr>
          <a:xfrm>
            <a:off x="4068898" y="1918041"/>
            <a:ext cx="8055266" cy="396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can we best access the type of information we need to answer our questions?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Through </a:t>
            </a:r>
            <a:r>
              <a:rPr lang="en-US" sz="2400" b="1" i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People?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(Who?)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Through Records?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(Which Ones?)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Medical/Clinical Records, School/Agency Reports.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Review intake records vs. Interview new clients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D583AD-4A96-7D90-AB61-F1603197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III.2. Identify Key Informants &amp; Data Sources</a:t>
            </a:r>
            <a:endParaRPr lang="en-US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 descr="Thinking Person Thought Clouds Who What when Where Why Stock ...">
            <a:extLst>
              <a:ext uri="{FF2B5EF4-FFF2-40B4-BE49-F238E27FC236}">
                <a16:creationId xmlns:a16="http://schemas.microsoft.com/office/drawing/2014/main" id="{D445BD8A-F296-59BF-CBA8-261A9659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1" y="1925067"/>
            <a:ext cx="3805596" cy="42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94F8D-7BEC-95C8-D078-F3D8BE518F1D}"/>
              </a:ext>
            </a:extLst>
          </p:cNvPr>
          <p:cNvSpPr txBox="1"/>
          <p:nvPr/>
        </p:nvSpPr>
        <p:spPr>
          <a:xfrm>
            <a:off x="131651" y="6273180"/>
            <a:ext cx="38055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thumbs.dreamstime.com</a:t>
            </a:r>
            <a:r>
              <a:rPr lang="en-US" sz="700" dirty="0">
                <a:solidFill>
                  <a:srgbClr val="002060"/>
                </a:solidFill>
              </a:rPr>
              <a:t>/b/thinker-person-asks-questions-who-what-where-24936629.jpg</a:t>
            </a:r>
          </a:p>
        </p:txBody>
      </p:sp>
    </p:spTree>
    <p:extLst>
      <p:ext uri="{BB962C8B-B14F-4D97-AF65-F5344CB8AC3E}">
        <p14:creationId xmlns:p14="http://schemas.microsoft.com/office/powerpoint/2010/main" val="24045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239CB-1DF6-6550-5D25-A2D5DE04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1AF44E-CEB4-C782-5908-C49BB792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3608B9-1D0B-B441-5267-F6EDF0CCA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966148-585F-3C1A-4C9B-00778AD07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EB8AAA-9DD3-1F63-6D5C-E03A4AC0B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384BC-91F6-66BB-0C03-BD87490A97CD}"/>
              </a:ext>
            </a:extLst>
          </p:cNvPr>
          <p:cNvSpPr txBox="1"/>
          <p:nvPr/>
        </p:nvSpPr>
        <p:spPr>
          <a:xfrm>
            <a:off x="3937247" y="1936329"/>
            <a:ext cx="8254753" cy="411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should be responsible for 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Interview expertise.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Strong interpersonal skills.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Familiarity with focus phenomenon/population.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Caution against service providers.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(Given power differential, emotional ties with clients).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7253E1-9ED3-AB93-23A7-F18E756E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III.2. Identify Key Informants and Data Sources</a:t>
            </a:r>
            <a:endParaRPr lang="en-US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 descr="Thinking Person Thought Clouds Who What when Where Why Stock ...">
            <a:extLst>
              <a:ext uri="{FF2B5EF4-FFF2-40B4-BE49-F238E27FC236}">
                <a16:creationId xmlns:a16="http://schemas.microsoft.com/office/drawing/2014/main" id="{4183A327-A84E-7361-6645-579F2C33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1" y="1925067"/>
            <a:ext cx="3805596" cy="42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6B55D-D5F4-E27D-EEF2-B473C6AC4A4C}"/>
              </a:ext>
            </a:extLst>
          </p:cNvPr>
          <p:cNvSpPr txBox="1"/>
          <p:nvPr/>
        </p:nvSpPr>
        <p:spPr>
          <a:xfrm>
            <a:off x="131651" y="6273180"/>
            <a:ext cx="38055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thumbs.dreamstime.com</a:t>
            </a:r>
            <a:r>
              <a:rPr lang="en-US" sz="700" dirty="0">
                <a:solidFill>
                  <a:srgbClr val="002060"/>
                </a:solidFill>
              </a:rPr>
              <a:t>/b/thinker-person-asks-questions-who-what-where-24936629.jpg</a:t>
            </a:r>
          </a:p>
        </p:txBody>
      </p:sp>
    </p:spTree>
    <p:extLst>
      <p:ext uri="{BB962C8B-B14F-4D97-AF65-F5344CB8AC3E}">
        <p14:creationId xmlns:p14="http://schemas.microsoft.com/office/powerpoint/2010/main" val="95240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2BA29-1D43-1924-114B-8A377A446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9F832-6957-D016-D8FC-6C0F86B5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3EE62D-4BFC-760D-BB5A-BE57BD979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A40A7-688F-3856-8D74-E9154A8C0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264F5-2B7E-E09B-5BD5-9683AAC2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A1299D-75B4-A40E-20A0-77D977A1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III.3. Data Collection Procedures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Qualitative Data Collection Methods">
            <a:extLst>
              <a:ext uri="{FF2B5EF4-FFF2-40B4-BE49-F238E27FC236}">
                <a16:creationId xmlns:a16="http://schemas.microsoft.com/office/drawing/2014/main" id="{CFB46C35-427B-0B73-371D-3A5DC0AF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15535"/>
          <a:stretch/>
        </p:blipFill>
        <p:spPr bwMode="auto">
          <a:xfrm>
            <a:off x="-1" y="1903902"/>
            <a:ext cx="4190647" cy="38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8FB8BE-63E7-8000-CA1F-B37E38DC9906}"/>
              </a:ext>
            </a:extLst>
          </p:cNvPr>
          <p:cNvSpPr txBox="1"/>
          <p:nvPr/>
        </p:nvSpPr>
        <p:spPr>
          <a:xfrm>
            <a:off x="128337" y="5643885"/>
            <a:ext cx="41906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</a:t>
            </a:r>
            <a:r>
              <a:rPr lang="en-US" sz="900" dirty="0" err="1">
                <a:solidFill>
                  <a:srgbClr val="002060"/>
                </a:solidFill>
              </a:rPr>
              <a:t>cdn.brocoders.com</a:t>
            </a:r>
            <a:r>
              <a:rPr lang="en-US" sz="900" dirty="0">
                <a:solidFill>
                  <a:srgbClr val="002060"/>
                </a:solidFill>
              </a:rPr>
              <a:t>/Qualitative_Data_Collection_Methods_49b867c159.png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B5F49-DC0A-111D-C1E9-406E55D42DEE}"/>
              </a:ext>
            </a:extLst>
          </p:cNvPr>
          <p:cNvSpPr txBox="1"/>
          <p:nvPr/>
        </p:nvSpPr>
        <p:spPr>
          <a:xfrm>
            <a:off x="3551274" y="1659458"/>
            <a:ext cx="8872393" cy="4825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specific methods should be used to collect data?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Interviews (Phone, Virtual, In-Person).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 (Virtual or In-Person).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Observations.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Open-Ended Survey Responses.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Existing Documents (Client Files, Agency Records).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Guide/Script for Interviews and Focus Groups.</a:t>
            </a:r>
          </a:p>
        </p:txBody>
      </p:sp>
    </p:spTree>
    <p:extLst>
      <p:ext uri="{BB962C8B-B14F-4D97-AF65-F5344CB8AC3E}">
        <p14:creationId xmlns:p14="http://schemas.microsoft.com/office/powerpoint/2010/main" val="110332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F3D70-52AF-2398-C6D6-07B952A42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8A1D71-2E8C-8393-B77F-FE100C680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4A3C87-0464-73DF-100B-9851DE2BC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5AD89-828B-E15B-54C4-B3EFDDF87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537340-0D0E-AF79-CCC7-269D2A92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18B3D-8FF2-FECF-9C62-9F1CB32002EB}"/>
              </a:ext>
            </a:extLst>
          </p:cNvPr>
          <p:cNvSpPr txBox="1"/>
          <p:nvPr/>
        </p:nvSpPr>
        <p:spPr>
          <a:xfrm>
            <a:off x="7616034" y="1925067"/>
            <a:ext cx="4437177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 6: Data Collection Methods for Qualitative Research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3407F8-63B3-E082-56E4-4BB9592796CD}"/>
              </a:ext>
            </a:extLst>
          </p:cNvPr>
          <p:cNvSpPr txBox="1">
            <a:spLocks/>
          </p:cNvSpPr>
          <p:nvPr/>
        </p:nvSpPr>
        <p:spPr>
          <a:xfrm>
            <a:off x="0" y="349112"/>
            <a:ext cx="1219199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III.3. Data Collection 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2BBA3-C6C1-F6B5-C121-954A34CF0D7C}"/>
              </a:ext>
            </a:extLst>
          </p:cNvPr>
          <p:cNvSpPr txBox="1"/>
          <p:nvPr/>
        </p:nvSpPr>
        <p:spPr>
          <a:xfrm>
            <a:off x="7616035" y="3034006"/>
            <a:ext cx="4282634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from: Lim, W. M. (2024). What Is Qualitative Research? An Overview and Guidelines. </a:t>
            </a:r>
            <a:r>
              <a:rPr lang="en-US" sz="1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" name="Picture 19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F68DCAB3-73CE-CB53-1619-2C28A63A5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3464"/>
          <a:stretch/>
        </p:blipFill>
        <p:spPr>
          <a:xfrm>
            <a:off x="340413" y="1733421"/>
            <a:ext cx="6982290" cy="4966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479A47-74F5-FCD8-1AE9-BC6337158F7B}"/>
              </a:ext>
            </a:extLst>
          </p:cNvPr>
          <p:cNvSpPr/>
          <p:nvPr/>
        </p:nvSpPr>
        <p:spPr>
          <a:xfrm>
            <a:off x="340413" y="1733421"/>
            <a:ext cx="7132320" cy="5029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8D6E41-3F39-1F0C-0C11-628273393187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C7D8CC-AC2C-A5C2-B476-0904A42F94D6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88EAFDD7-52B7-9F40-6C75-B9A9DF9D8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1A2BD62C-4706-9C62-8932-C94CC9BE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52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17DFB-A30F-9566-4F23-5B78AE07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CE2386-F0B6-B02B-6E43-1ABFDEFD2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79BC7-352C-A072-0948-8CE60E6F0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B39B-F137-EC02-513D-176DBD9D3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F51576-E5D9-4E97-4395-D6D9A808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5C7B8-72CF-D162-4309-F4B50937F025}"/>
              </a:ext>
            </a:extLst>
          </p:cNvPr>
          <p:cNvSpPr txBox="1"/>
          <p:nvPr/>
        </p:nvSpPr>
        <p:spPr>
          <a:xfrm>
            <a:off x="295463" y="6578108"/>
            <a:ext cx="115332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11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11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0CB60-1F8E-0748-BD0B-ECE2D4FADD1D}"/>
              </a:ext>
            </a:extLst>
          </p:cNvPr>
          <p:cNvSpPr txBox="1"/>
          <p:nvPr/>
        </p:nvSpPr>
        <p:spPr>
          <a:xfrm>
            <a:off x="4186238" y="2638290"/>
            <a:ext cx="8052655" cy="363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Individual (one-on-one) interviews.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Usually conversational tone.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Open- and closed-ended questions.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Follow-up probes to elicit deeper understanding.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(Adams, 2010 in Barrio, Minton, &amp; Lenz, 2019)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A571BD-669B-4EE9-F961-78EA199E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98E3C4-AF8D-7C88-B67D-820252FA9692}"/>
              </a:ext>
            </a:extLst>
          </p:cNvPr>
          <p:cNvGrpSpPr/>
          <p:nvPr/>
        </p:nvGrpSpPr>
        <p:grpSpPr>
          <a:xfrm>
            <a:off x="617068" y="2870500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539AD7-EEE7-7F14-93D8-32A8C530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C9E10B-3666-1EA2-22E6-6BD3526E837C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5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7A4B0E-9E96-779F-9BE5-3C3B95634AB9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1A0876-D12E-C4B0-5782-D358785FDDCA}"/>
              </a:ext>
            </a:extLst>
          </p:cNvPr>
          <p:cNvSpPr txBox="1"/>
          <p:nvPr/>
        </p:nvSpPr>
        <p:spPr>
          <a:xfrm>
            <a:off x="0" y="1689724"/>
            <a:ext cx="12191998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Semi-Structured Interviews?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7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202C5B-9CDC-2E41-EA53-9CDC4439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CBCF0F-F4EE-2821-E414-0F39278C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435B0-9EE9-C668-9C42-130C492DD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98EFB-E70C-08C6-035A-22A334C0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811281-9CA4-589F-45F4-E7A9F836B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774F-A00D-F643-D5B7-938C91DB73AC}"/>
              </a:ext>
            </a:extLst>
          </p:cNvPr>
          <p:cNvSpPr txBox="1"/>
          <p:nvPr/>
        </p:nvSpPr>
        <p:spPr>
          <a:xfrm>
            <a:off x="295463" y="6578108"/>
            <a:ext cx="115332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1100" dirty="0" err="1">
                <a:solidFill>
                  <a:srgbClr val="002060"/>
                </a:solidFill>
                <a:hlinkClick r:id="rId3"/>
              </a:rPr>
              <a:t>www.taylorfrancis.com</a:t>
            </a:r>
            <a:r>
              <a:rPr lang="en-US" sz="1100" dirty="0">
                <a:solidFill>
                  <a:srgbClr val="002060"/>
                </a:solidFill>
                <a:hlinkClick r:id="rId3"/>
              </a:rPr>
              <a:t>/books/mono/10.4324/9781315108933/practical-approaches-applied-research-program-evaluation-helping-professionals-casey-barrio-minton-stephen-lenz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0F1E7-AF97-E013-DE32-6940109179A8}"/>
              </a:ext>
            </a:extLst>
          </p:cNvPr>
          <p:cNvSpPr txBox="1"/>
          <p:nvPr/>
        </p:nvSpPr>
        <p:spPr>
          <a:xfrm>
            <a:off x="4186237" y="2638290"/>
            <a:ext cx="8005761" cy="363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 individuals’ independent thoughts.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Protect anonymity (and response authenticity).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One-on-one time with expert(s)/provider(s), etc.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Explore uncharted territory or “puzzles.”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(Adams, 2010 in Barrio, Minton, &amp; Lenz, 2019)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3FE166-23B1-A7F5-8BE4-C762A72F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0BDAF0-CD1C-2752-97F8-E1AB0563CA3B}"/>
              </a:ext>
            </a:extLst>
          </p:cNvPr>
          <p:cNvGrpSpPr/>
          <p:nvPr/>
        </p:nvGrpSpPr>
        <p:grpSpPr>
          <a:xfrm>
            <a:off x="617071" y="2861539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EA7830-643F-DE48-0433-951AAF21A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1EECAF-D4BA-C505-7366-328F3C1DEDB6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5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464DDD-A02B-C1C4-3C0F-85390B791CB4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3F34A2-F229-532B-F5D0-C0A827D73AC4}"/>
              </a:ext>
            </a:extLst>
          </p:cNvPr>
          <p:cNvSpPr txBox="1"/>
          <p:nvPr/>
        </p:nvSpPr>
        <p:spPr>
          <a:xfrm>
            <a:off x="0" y="1689724"/>
            <a:ext cx="12191998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Semi-Structured Interviews Appropriate (I)?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4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B64FB-CA55-504E-FED3-197835E2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35EE2B-0A55-1EEA-CABD-1F1CBCB77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24DFD-E104-C248-6B47-57FB43711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8E6411-78A1-B873-3462-F5CFB111D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B3BF0-11AA-FBD9-3439-71733A12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F37BC-60A0-9704-8EEE-F4AE92346CA1}"/>
              </a:ext>
            </a:extLst>
          </p:cNvPr>
          <p:cNvSpPr txBox="1"/>
          <p:nvPr/>
        </p:nvSpPr>
        <p:spPr>
          <a:xfrm>
            <a:off x="4186237" y="2452550"/>
            <a:ext cx="8005761" cy="430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Seek individual perspectives and narratives.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Seek personal and sensitive information.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Collect detailed, in-depth information.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Describe complex issues or processes.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 geographically dispersed participants.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(Hennick, 2014 in Barrio, Minton, &amp; Lenz, 2019).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6A4679-8EF7-3CB1-CEB8-AE43A42E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273CA-52A5-CBB7-2406-64EA5760CF75}"/>
              </a:ext>
            </a:extLst>
          </p:cNvPr>
          <p:cNvGrpSpPr/>
          <p:nvPr/>
        </p:nvGrpSpPr>
        <p:grpSpPr>
          <a:xfrm>
            <a:off x="617071" y="2861539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BC40A1-5FCC-673F-F407-334F6CAC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528838-B67F-C2EC-CBC1-9FEA94BF550D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605408-25C5-240F-460A-9238552AA83E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9308D7-1D34-0924-1E3C-27FFABC9E988}"/>
              </a:ext>
            </a:extLst>
          </p:cNvPr>
          <p:cNvSpPr txBox="1"/>
          <p:nvPr/>
        </p:nvSpPr>
        <p:spPr>
          <a:xfrm>
            <a:off x="0" y="1575421"/>
            <a:ext cx="12191998" cy="8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Semi-Structured Interviews Appropriate (II)?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9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7B4EA-C591-C649-8149-FEB98EF4E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E168E9C-F3E0-2224-0D70-954BFF44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8EF4F-9D83-30AB-5B7A-A5703E178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D6127-6880-C329-C849-4BADBA5AA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220BE-C474-0391-F5D8-3E72C736A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9A85B4-562B-5FB3-F68E-A32EC70C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3: Qualitative Evaluation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BCFBB-B7CB-8D8F-B427-AABF8D73C324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7C952807-3A75-967F-2684-A63C4D86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EEF2E8-8641-93A8-A0BE-87563FA8EBCA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D731836E-BC23-6A3D-12D5-70E40DBC7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 descr="A close-up of logos&#10;&#10;AI-generated content may be incorrect.">
            <a:extLst>
              <a:ext uri="{FF2B5EF4-FFF2-40B4-BE49-F238E27FC236}">
                <a16:creationId xmlns:a16="http://schemas.microsoft.com/office/drawing/2014/main" id="{00EB0621-D817-6A05-0831-C90E58DE78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1C23A5B6-C93C-72DC-CBC7-E624570363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3370E143-2440-B974-B448-7DCFF1F59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85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CA789-8E80-D68B-D713-342EA839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E9D8A-8BE2-126D-BD09-B196256A6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3670EA-16A0-01C3-4CE1-3A9AB0ED9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4BF3B-CA7A-451A-2664-5295C0F4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4D1940-A859-8E56-F75A-9E8BFA975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0EE0C-EF3A-69F0-A9F2-D462D2790CDF}"/>
              </a:ext>
            </a:extLst>
          </p:cNvPr>
          <p:cNvSpPr txBox="1"/>
          <p:nvPr/>
        </p:nvSpPr>
        <p:spPr>
          <a:xfrm>
            <a:off x="4186238" y="2452990"/>
            <a:ext cx="7291385" cy="430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Optimal timing (&lt;1 hour).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Careful topic selection.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Careful question ordering.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important questions first.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Ease into sensitive topics.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(Hennick, 2014 in Barrio, Minton, &amp; Lenz, 2019).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86B791-1186-EBD6-C935-1E4429B6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176891-1F78-D9DC-B94F-ACB2757737F5}"/>
              </a:ext>
            </a:extLst>
          </p:cNvPr>
          <p:cNvGrpSpPr/>
          <p:nvPr/>
        </p:nvGrpSpPr>
        <p:grpSpPr>
          <a:xfrm>
            <a:off x="617071" y="2861539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29178C-0401-123D-E409-CA760EE54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55543E-D69C-F9C9-1006-F89FFF5E8EAA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25BD2B-FB05-231B-2FE4-110FDBD1ABA2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CD889C-3B07-EA59-4349-4B3A4AFD445A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Designing Semi-Structured Interviews </a:t>
            </a:r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(“Dating 101”)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49C8A8-A594-687A-AD22-0555995F8734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C32A70-E4CD-95D5-8D1B-D9A70D7FFBE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close-up of logos&#10;&#10;AI-generated content may be incorrect.">
              <a:extLst>
                <a:ext uri="{FF2B5EF4-FFF2-40B4-BE49-F238E27FC236}">
                  <a16:creationId xmlns:a16="http://schemas.microsoft.com/office/drawing/2014/main" id="{17B974C6-6BB9-ACA6-C010-DDA3C2735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0" name="Picture 19" descr="A close-up of logos&#10;&#10;AI-generated content may be incorrect.">
              <a:extLst>
                <a:ext uri="{FF2B5EF4-FFF2-40B4-BE49-F238E27FC236}">
                  <a16:creationId xmlns:a16="http://schemas.microsoft.com/office/drawing/2014/main" id="{066029D9-7725-2888-32DF-D86D9A9FF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72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6B8CB-FDDC-C8D5-9678-5DC1795C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75582B4-9CF8-E020-A32D-D678FDAD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1F08B6-EB8F-2C9A-2A86-E28907B6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8BD80-A3A1-86EB-A0FC-3087FBD9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2FCD8-AADA-38D5-58C3-9A10BC8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5A2222-746B-7A93-E685-2B407677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C13E7C-468A-32D9-41E9-4CA6157E6614}"/>
              </a:ext>
            </a:extLst>
          </p:cNvPr>
          <p:cNvGrpSpPr/>
          <p:nvPr/>
        </p:nvGrpSpPr>
        <p:grpSpPr>
          <a:xfrm>
            <a:off x="617071" y="2861539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A3B4FE-E930-B433-25AB-B8F20BCC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A977B3-E98C-CDCD-EE22-06BE36D62C60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0E9877-48E1-E444-155B-89F6DA11F61E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237842D-20EE-B000-46A7-A86FE5028B38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Designing Semi-Structured Interviews </a:t>
            </a:r>
            <a:r>
              <a:rPr lang="en-US" sz="3400" b="1" dirty="0">
                <a:solidFill>
                  <a:srgbClr val="008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(“Dating 101”)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2" descr="Morning Funny Meme Dump 36 Pics">
            <a:extLst>
              <a:ext uri="{FF2B5EF4-FFF2-40B4-BE49-F238E27FC236}">
                <a16:creationId xmlns:a16="http://schemas.microsoft.com/office/drawing/2014/main" id="{6532976C-2AF8-5113-AA2B-4AE64AF0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8" y="2562061"/>
            <a:ext cx="4087575" cy="388060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CAE5F2-C240-8322-99A1-7165BFE9DCC6}"/>
              </a:ext>
            </a:extLst>
          </p:cNvPr>
          <p:cNvSpPr txBox="1"/>
          <p:nvPr/>
        </p:nvSpPr>
        <p:spPr>
          <a:xfrm>
            <a:off x="584438" y="6489933"/>
            <a:ext cx="4087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https://</a:t>
            </a:r>
            <a:r>
              <a:rPr lang="en-US" sz="800" dirty="0" err="1">
                <a:solidFill>
                  <a:srgbClr val="002060"/>
                </a:solidFill>
              </a:rPr>
              <a:t>th.bing.com</a:t>
            </a:r>
            <a:r>
              <a:rPr lang="en-US" sz="800" dirty="0">
                <a:solidFill>
                  <a:srgbClr val="002060"/>
                </a:solidFill>
              </a:rPr>
              <a:t>/</a:t>
            </a:r>
            <a:r>
              <a:rPr lang="en-US" sz="800" dirty="0" err="1">
                <a:solidFill>
                  <a:srgbClr val="002060"/>
                </a:solidFill>
              </a:rPr>
              <a:t>th</a:t>
            </a:r>
            <a:r>
              <a:rPr lang="en-US" sz="800" dirty="0">
                <a:solidFill>
                  <a:srgbClr val="002060"/>
                </a:solidFill>
              </a:rPr>
              <a:t>/id/OIP.oUReLS79WpzDqNqZQ4Oc8QHaHC?rs=1&amp;pid=</a:t>
            </a:r>
            <a:r>
              <a:rPr lang="en-US" sz="800" dirty="0" err="1">
                <a:solidFill>
                  <a:srgbClr val="002060"/>
                </a:solidFill>
              </a:rPr>
              <a:t>ImgDetMain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4DCA43-43A5-8BA7-A13D-4608AD6C7361}"/>
              </a:ext>
            </a:extLst>
          </p:cNvPr>
          <p:cNvSpPr txBox="1"/>
          <p:nvPr/>
        </p:nvSpPr>
        <p:spPr>
          <a:xfrm>
            <a:off x="4672013" y="2469527"/>
            <a:ext cx="7291385" cy="438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Optimal timing (&lt;1 hour).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Careful topic selection.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Careful question ordering.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Most important questions first.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Ease into sensitive topics.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9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 Like a First Date. </a:t>
            </a:r>
            <a:r>
              <a:rPr lang="en-US" sz="2600" b="1" dirty="0">
                <a:solidFill>
                  <a:srgbClr val="009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 </a:t>
            </a:r>
            <a:endParaRPr lang="en-US" sz="2600" b="1" dirty="0">
              <a:solidFill>
                <a:srgbClr val="00905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5B46C-2C12-F4DF-21B2-66B6042FAF8A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EAADA3-844A-0FE7-676F-A53AD3F4757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close-up of logos&#10;&#10;AI-generated content may be incorrect.">
              <a:extLst>
                <a:ext uri="{FF2B5EF4-FFF2-40B4-BE49-F238E27FC236}">
                  <a16:creationId xmlns:a16="http://schemas.microsoft.com/office/drawing/2014/main" id="{BB5B7768-DBF5-D3A5-1839-66CDC3C67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1" name="Picture 20" descr="A close-up of logos&#10;&#10;AI-generated content may be incorrect.">
              <a:extLst>
                <a:ext uri="{FF2B5EF4-FFF2-40B4-BE49-F238E27FC236}">
                  <a16:creationId xmlns:a16="http://schemas.microsoft.com/office/drawing/2014/main" id="{2C2FA203-A1B5-F0AA-D8F8-4E847E6EF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33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DC24B-F65E-F730-2194-B911913C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87B7B-E177-FC2F-EC78-F062603BA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3ED8D-182E-91A7-6A4C-43AE4C38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343E0-6D17-6B74-9290-0FD40934A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FCCCB-48C3-BC74-5986-B752D6D8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17240-C298-6927-0D14-B1262144E012}"/>
              </a:ext>
            </a:extLst>
          </p:cNvPr>
          <p:cNvSpPr txBox="1"/>
          <p:nvPr/>
        </p:nvSpPr>
        <p:spPr>
          <a:xfrm>
            <a:off x="4900613" y="2538278"/>
            <a:ext cx="7291385" cy="384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 with pleasantries, close-ended questions. 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F/up with questions designed to understand nuance.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Positive questions first, then explore limitations.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Progressively work up to greater depth &amp; relevance.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Ease into more sensitive questions/topics (~last half).</a:t>
            </a:r>
          </a:p>
          <a:p>
            <a:pPr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9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 Like a First Date. </a:t>
            </a:r>
            <a:r>
              <a:rPr lang="en-US" sz="2200" b="1" dirty="0">
                <a:solidFill>
                  <a:srgbClr val="009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itchFamily="2" charset="2"/>
              </a:rPr>
              <a:t> </a:t>
            </a:r>
            <a:endParaRPr lang="en-US" sz="2200" b="1" dirty="0">
              <a:solidFill>
                <a:srgbClr val="00905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FEC09-12AA-B629-3F73-BE2FEB33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31859F-4D20-E3BE-0608-8D2574A80A6E}"/>
              </a:ext>
            </a:extLst>
          </p:cNvPr>
          <p:cNvGrpSpPr/>
          <p:nvPr/>
        </p:nvGrpSpPr>
        <p:grpSpPr>
          <a:xfrm>
            <a:off x="617071" y="2861539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FC4983-202A-F44A-A4B9-11767A602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A2C7BC-D8C8-DA27-F50E-4C4C32E4E3E1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AC96EA-C14B-03A8-C845-C45693A9F4F5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F94265-930C-0BEC-59B1-7E991EA828EA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Designing Semi-Structured Interviews </a:t>
            </a:r>
            <a:r>
              <a:rPr lang="en-US" sz="3400" b="1" dirty="0">
                <a:solidFill>
                  <a:srgbClr val="008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(“Dating 101”)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2" descr="Morning Funny Meme Dump 36 Pics">
            <a:extLst>
              <a:ext uri="{FF2B5EF4-FFF2-40B4-BE49-F238E27FC236}">
                <a16:creationId xmlns:a16="http://schemas.microsoft.com/office/drawing/2014/main" id="{4BE39E48-5C87-F2F8-9718-8509C43C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8" y="2562061"/>
            <a:ext cx="4087575" cy="388060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F7893E-D39C-C2F1-DEBF-988568AEEECB}"/>
              </a:ext>
            </a:extLst>
          </p:cNvPr>
          <p:cNvSpPr txBox="1"/>
          <p:nvPr/>
        </p:nvSpPr>
        <p:spPr>
          <a:xfrm>
            <a:off x="584438" y="6489933"/>
            <a:ext cx="4087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</a:rPr>
              <a:t>https://</a:t>
            </a:r>
            <a:r>
              <a:rPr lang="en-US" sz="800" dirty="0" err="1">
                <a:solidFill>
                  <a:srgbClr val="002060"/>
                </a:solidFill>
              </a:rPr>
              <a:t>th.bing.com</a:t>
            </a:r>
            <a:r>
              <a:rPr lang="en-US" sz="800" dirty="0">
                <a:solidFill>
                  <a:srgbClr val="002060"/>
                </a:solidFill>
              </a:rPr>
              <a:t>/</a:t>
            </a:r>
            <a:r>
              <a:rPr lang="en-US" sz="800" dirty="0" err="1">
                <a:solidFill>
                  <a:srgbClr val="002060"/>
                </a:solidFill>
              </a:rPr>
              <a:t>th</a:t>
            </a:r>
            <a:r>
              <a:rPr lang="en-US" sz="800" dirty="0">
                <a:solidFill>
                  <a:srgbClr val="002060"/>
                </a:solidFill>
              </a:rPr>
              <a:t>/id/OIP.oUReLS79WpzDqNqZQ4Oc8QHaHC?rs=1&amp;pid=</a:t>
            </a:r>
            <a:r>
              <a:rPr lang="en-US" sz="800" dirty="0" err="1">
                <a:solidFill>
                  <a:srgbClr val="002060"/>
                </a:solidFill>
              </a:rPr>
              <a:t>ImgDetMain</a:t>
            </a:r>
            <a:endParaRPr lang="en-US" sz="800" dirty="0">
              <a:solidFill>
                <a:srgbClr val="00206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84824A-1415-0A4D-EBC2-CB4253D0F0EF}"/>
              </a:ext>
            </a:extLst>
          </p:cNvPr>
          <p:cNvGrpSpPr/>
          <p:nvPr/>
        </p:nvGrpSpPr>
        <p:grpSpPr>
          <a:xfrm>
            <a:off x="10498821" y="5852300"/>
            <a:ext cx="1390015" cy="745685"/>
            <a:chOff x="10199689" y="5755904"/>
            <a:chExt cx="1755648" cy="9418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EFDD45-32C1-1DC6-0BA8-975B57A731F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07D995C2-70BB-39D8-2182-368B4D07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6E3C997C-84C4-5EA6-C308-C87246BB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69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09489-F50C-411F-242D-67266F4B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A013B4-591F-73E7-1831-5CEE58AC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E27DA-D73A-2E3C-B1CA-AA43940D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1A14F-CD4C-7DEF-74DD-A237BF6B5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BD01C-4204-C815-01BF-6DA6C4227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8F0DC-DB9A-A7EA-4D8D-58891047C4DA}"/>
              </a:ext>
            </a:extLst>
          </p:cNvPr>
          <p:cNvSpPr txBox="1"/>
          <p:nvPr/>
        </p:nvSpPr>
        <p:spPr>
          <a:xfrm>
            <a:off x="3571874" y="2405895"/>
            <a:ext cx="8620123" cy="411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 participants how and why they’ve been selected.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you will use their information. (Standard).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you will protect their privacy. (Standard).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administering informed consent verbally.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 recording after introductions (to protect anonymity).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 written informed consent in advance.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AAC61C-DCE2-1A72-7CD5-4D8D1CB8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DE5503-428A-D4D2-DB58-BE2B4D94921C}"/>
              </a:ext>
            </a:extLst>
          </p:cNvPr>
          <p:cNvGrpSpPr/>
          <p:nvPr/>
        </p:nvGrpSpPr>
        <p:grpSpPr>
          <a:xfrm>
            <a:off x="238311" y="2704215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BD5D15-F68A-8ABF-1903-94C329D1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957E6E-41D0-402B-7B28-7365731DF4DC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43162E-1CAA-33A0-E493-8D33A9F8A447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C83A75-C5AE-EA2A-BF07-7E70739A249A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Administering Informed Consent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BE2D05-68C7-98D5-1564-F8C47A7E322F}"/>
              </a:ext>
            </a:extLst>
          </p:cNvPr>
          <p:cNvGrpSpPr/>
          <p:nvPr/>
        </p:nvGrpSpPr>
        <p:grpSpPr>
          <a:xfrm>
            <a:off x="10084838" y="1370525"/>
            <a:ext cx="1390015" cy="745685"/>
            <a:chOff x="10199689" y="5755904"/>
            <a:chExt cx="1755648" cy="941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598FD6-8D09-458B-40FA-7C83712FA78E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close-up of logos&#10;&#10;AI-generated content may be incorrect.">
              <a:extLst>
                <a:ext uri="{FF2B5EF4-FFF2-40B4-BE49-F238E27FC236}">
                  <a16:creationId xmlns:a16="http://schemas.microsoft.com/office/drawing/2014/main" id="{769866E3-C1D3-84A2-DFB2-878FCFE69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DF0521FF-69BE-FAE2-CBBC-7F33DDA15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69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52CE85-9D72-A38B-D333-BEFCF930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2D43A4-C45D-44BE-6E32-7A49B3463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D7FE0-C030-7A8C-6340-CDFD4CD7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B3A42-28BE-7088-9FD6-74C6E380D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F68CF-A158-2F01-055F-A87FB1D14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92491-53B0-FBA0-56AB-FB9E2A31974A}"/>
              </a:ext>
            </a:extLst>
          </p:cNvPr>
          <p:cNvSpPr txBox="1"/>
          <p:nvPr/>
        </p:nvSpPr>
        <p:spPr>
          <a:xfrm>
            <a:off x="3571874" y="2320167"/>
            <a:ext cx="8620123" cy="340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Summarize informed consent (even if already provided).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nondirective language and listening skills.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Communicate acceptance of both person and message.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Reflect understanding, clarify unclear statements.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Discern when to probe and when to hold broad focus.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1A54FE-B5E4-022B-D9F4-F4E0AA8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5388C9-BCA8-BB24-FBFC-B80C1138CC0D}"/>
              </a:ext>
            </a:extLst>
          </p:cNvPr>
          <p:cNvGrpSpPr/>
          <p:nvPr/>
        </p:nvGrpSpPr>
        <p:grpSpPr>
          <a:xfrm>
            <a:off x="295463" y="2471572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265D80-5621-1181-0408-B009641B3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D376CE-09E5-F21D-EBA7-30833F814461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19886F-A5FE-F5B0-EDA1-E2B71677E810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060B40-1DDB-3D03-7BCA-B36CFED2710B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 Best Practices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43D8E-F38D-F2A1-87BA-5EE2CDFD348D}"/>
              </a:ext>
            </a:extLst>
          </p:cNvPr>
          <p:cNvSpPr txBox="1"/>
          <p:nvPr/>
        </p:nvSpPr>
        <p:spPr>
          <a:xfrm>
            <a:off x="3571874" y="2320167"/>
            <a:ext cx="8620123" cy="407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Summarize informed consent (even if already provided).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nondirective language and listening skills.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Communicate acceptance of both person and message.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Reflect understanding, clarify unclear statements.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Discern when to probe and when to hold broad focus.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Close: Sum: Key points; data use &amp; protection, next steps.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D63751-6F68-C692-BD01-93AFEBB9FD97}"/>
              </a:ext>
            </a:extLst>
          </p:cNvPr>
          <p:cNvGrpSpPr/>
          <p:nvPr/>
        </p:nvGrpSpPr>
        <p:grpSpPr>
          <a:xfrm>
            <a:off x="295463" y="6086158"/>
            <a:ext cx="1390015" cy="745685"/>
            <a:chOff x="10199689" y="5755904"/>
            <a:chExt cx="1755648" cy="941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0B61B-265D-178C-1FBC-2A1EA2F0D4CC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close-up of logos&#10;&#10;AI-generated content may be incorrect.">
              <a:extLst>
                <a:ext uri="{FF2B5EF4-FFF2-40B4-BE49-F238E27FC236}">
                  <a16:creationId xmlns:a16="http://schemas.microsoft.com/office/drawing/2014/main" id="{5B12B7BA-E643-400C-9650-4567805E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2" name="Picture 21" descr="A close-up of logos&#10;&#10;AI-generated content may be incorrect.">
              <a:extLst>
                <a:ext uri="{FF2B5EF4-FFF2-40B4-BE49-F238E27FC236}">
                  <a16:creationId xmlns:a16="http://schemas.microsoft.com/office/drawing/2014/main" id="{5D74168A-B15A-57B8-CA5E-B9D15B3B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53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F4183-F19A-C4DD-8E73-E34297DC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E6E2D7-6FB7-5C0B-1AB9-5DFA2D556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D2394-EEE9-4BD8-CC05-E4A3AF4C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9CE9-A193-A6E8-EA6C-DA88D555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6AB0E-1FE8-9A41-C554-92F2F0B2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70947-ADDC-D10D-8DD7-58242F05E0E3}"/>
              </a:ext>
            </a:extLst>
          </p:cNvPr>
          <p:cNvSpPr txBox="1"/>
          <p:nvPr/>
        </p:nvSpPr>
        <p:spPr>
          <a:xfrm>
            <a:off x="3571874" y="2320167"/>
            <a:ext cx="8620123" cy="416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Will you tell me about your experience with this intervention?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did you like best? What was most helpful? What are the biggest strengths? What should kept/retained, not changed?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 there any changes you’ve noticed that you associate with the intervention? What changes are most important to you?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did you like least? What was least helpful? What are the biggest weaknesses? What should be changed?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there anything else you’d like to share about this intervention?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3D861F-2C70-29FE-D2D2-C8DB907D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33BEE6-9AE1-F7E0-7CB5-B7EB36CAA0C0}"/>
              </a:ext>
            </a:extLst>
          </p:cNvPr>
          <p:cNvGrpSpPr/>
          <p:nvPr/>
        </p:nvGrpSpPr>
        <p:grpSpPr>
          <a:xfrm>
            <a:off x="295463" y="2471572"/>
            <a:ext cx="3569169" cy="3490320"/>
            <a:chOff x="352610" y="2153664"/>
            <a:chExt cx="3569169" cy="349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724978-3635-9304-D300-D6FC5122A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611" y="2161993"/>
              <a:ext cx="3569168" cy="316215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CBE2F2-56C2-2772-1BFD-FA9634ED78C1}"/>
                </a:ext>
              </a:extLst>
            </p:cNvPr>
            <p:cNvSpPr/>
            <p:nvPr/>
          </p:nvSpPr>
          <p:spPr>
            <a:xfrm>
              <a:off x="352610" y="5382374"/>
              <a:ext cx="356916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550" dirty="0">
                  <a:hlinkClick r:id="rId4"/>
                </a:rPr>
                <a:t>https://www.telemedicine4you.com/call-a-doctor.html</a:t>
              </a:r>
              <a:r>
                <a:rPr lang="en-US" sz="550" dirty="0"/>
                <a:t>; https://www.leagueofwomeningovernment.org/2016/03/todays-how-to-post-how-to-ace-a-phone-interview/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4273BB-BB25-3D96-286E-4DCAB7B667AC}"/>
                </a:ext>
              </a:extLst>
            </p:cNvPr>
            <p:cNvSpPr/>
            <p:nvPr/>
          </p:nvSpPr>
          <p:spPr>
            <a:xfrm>
              <a:off x="352612" y="2153664"/>
              <a:ext cx="3569167" cy="349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207179-17A3-5BAD-7293-8A0B968344B2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Semi-Structured Interview Script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FD037-3EB7-0C2F-AEEE-03A5F3DA39D0}"/>
              </a:ext>
            </a:extLst>
          </p:cNvPr>
          <p:cNvSpPr txBox="1"/>
          <p:nvPr/>
        </p:nvSpPr>
        <p:spPr>
          <a:xfrm>
            <a:off x="394262" y="6133267"/>
            <a:ext cx="3177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Krueger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Casey (2010) as cited in Barrio Minton &amp; Lenz (2019)</a:t>
            </a:r>
          </a:p>
        </p:txBody>
      </p:sp>
    </p:spTree>
    <p:extLst>
      <p:ext uri="{BB962C8B-B14F-4D97-AF65-F5344CB8AC3E}">
        <p14:creationId xmlns:p14="http://schemas.microsoft.com/office/powerpoint/2010/main" val="184356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ADEA5-688A-1FFE-1EA3-B1468DF7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8340B0-29DE-EAD0-E50A-286F9B42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422CC-AAC0-2629-2F2F-93AC2899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34C3EF-8FC0-C098-8770-A9B7F1E7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AD72D-6DA7-AD25-E26B-4AC4D4661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73154-F9F9-0A5A-61AF-DA5D4CE497B1}"/>
              </a:ext>
            </a:extLst>
          </p:cNvPr>
          <p:cNvSpPr txBox="1">
            <a:spLocks/>
          </p:cNvSpPr>
          <p:nvPr/>
        </p:nvSpPr>
        <p:spPr>
          <a:xfrm>
            <a:off x="0" y="349112"/>
            <a:ext cx="1219199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</a:p>
        </p:txBody>
      </p:sp>
      <p:pic>
        <p:nvPicPr>
          <p:cNvPr id="18" name="Picture 17" descr="A close-up of a document&#10;&#10;AI-generated content may be incorrect.">
            <a:extLst>
              <a:ext uri="{FF2B5EF4-FFF2-40B4-BE49-F238E27FC236}">
                <a16:creationId xmlns:a16="http://schemas.microsoft.com/office/drawing/2014/main" id="{EB741B31-6DDA-E76A-95A5-7D62FF7EA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0033" b="3490"/>
          <a:stretch/>
        </p:blipFill>
        <p:spPr>
          <a:xfrm>
            <a:off x="524268" y="2223661"/>
            <a:ext cx="11143461" cy="4260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85CC8-FBAE-C051-9799-14C6E8627B13}"/>
              </a:ext>
            </a:extLst>
          </p:cNvPr>
          <p:cNvSpPr txBox="1"/>
          <p:nvPr/>
        </p:nvSpPr>
        <p:spPr>
          <a:xfrm>
            <a:off x="469806" y="1688508"/>
            <a:ext cx="6692924" cy="496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 7: Preparing &amp; Managing Interviews (Lim, 2024).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1BCBA-7C8C-0D33-ED5E-A833FD038164}"/>
              </a:ext>
            </a:extLst>
          </p:cNvPr>
          <p:cNvSpPr txBox="1"/>
          <p:nvPr/>
        </p:nvSpPr>
        <p:spPr>
          <a:xfrm>
            <a:off x="127105" y="6578338"/>
            <a:ext cx="119377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from: Lim, W. M. (2024). What Is Qualitative Research? An Overview and Guidelines. </a:t>
            </a:r>
            <a:r>
              <a:rPr lang="en-US" sz="1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9016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BB187-68A8-3816-DF15-E78F991B0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6AF848-92D0-9C57-3699-67D3ED6D2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1ED39-B69E-1366-B058-08C3B9434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B1647-CE93-9A97-469E-25EAA4456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D3A00-AA94-0596-C3EA-225807C7E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A421B4-22C2-9F9D-2C39-AB162F07CE79}"/>
              </a:ext>
            </a:extLst>
          </p:cNvPr>
          <p:cNvSpPr txBox="1">
            <a:spLocks/>
          </p:cNvSpPr>
          <p:nvPr/>
        </p:nvSpPr>
        <p:spPr>
          <a:xfrm>
            <a:off x="0" y="349112"/>
            <a:ext cx="1219199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III.4. Semi-Structured Interviews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3CBA7-331F-AE93-3D1D-382A11C2A4C6}"/>
              </a:ext>
            </a:extLst>
          </p:cNvPr>
          <p:cNvSpPr txBox="1"/>
          <p:nvPr/>
        </p:nvSpPr>
        <p:spPr>
          <a:xfrm>
            <a:off x="445175" y="1925067"/>
            <a:ext cx="6692924" cy="4969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 8: Toolbox of Probing Techniques (Lim, 2024).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8A5CC-A374-A3BE-572C-19C6BADFAE93}"/>
              </a:ext>
            </a:extLst>
          </p:cNvPr>
          <p:cNvSpPr txBox="1"/>
          <p:nvPr/>
        </p:nvSpPr>
        <p:spPr>
          <a:xfrm>
            <a:off x="445175" y="5554730"/>
            <a:ext cx="119377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from: Lim, W. M. (2024). What Is Qualitative Research? An Overview and Guidelines. </a:t>
            </a:r>
            <a:r>
              <a:rPr lang="en-US" sz="1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 descr="A close-up of a application&#10;&#10;AI-generated content may be incorrect.">
            <a:extLst>
              <a:ext uri="{FF2B5EF4-FFF2-40B4-BE49-F238E27FC236}">
                <a16:creationId xmlns:a16="http://schemas.microsoft.com/office/drawing/2014/main" id="{13C53965-5DC4-5684-0BF2-743B78E6A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795" t="10854" r="1544" b="6413"/>
          <a:stretch/>
        </p:blipFill>
        <p:spPr>
          <a:xfrm>
            <a:off x="445175" y="2614231"/>
            <a:ext cx="11301648" cy="28713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A11AA0-5CD9-C994-3E6E-1773DD0F3929}"/>
              </a:ext>
            </a:extLst>
          </p:cNvPr>
          <p:cNvGrpSpPr/>
          <p:nvPr/>
        </p:nvGrpSpPr>
        <p:grpSpPr>
          <a:xfrm>
            <a:off x="10548696" y="5918800"/>
            <a:ext cx="1390015" cy="745685"/>
            <a:chOff x="10199689" y="5755904"/>
            <a:chExt cx="1755648" cy="9418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0CEF8B-C191-6050-54A3-8160E846F59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31A7B4DF-8AFC-3F7C-FAD9-E93622B8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8" name="Picture 7" descr="A close-up of logos&#10;&#10;AI-generated content may be incorrect.">
              <a:extLst>
                <a:ext uri="{FF2B5EF4-FFF2-40B4-BE49-F238E27FC236}">
                  <a16:creationId xmlns:a16="http://schemas.microsoft.com/office/drawing/2014/main" id="{B47C3A8E-A187-C42A-5151-292111CE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9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7D584-FB28-84BC-69EF-679C1E5B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3BD2B9-1228-80DA-2F7A-D3E6F26B2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85C10-5B21-F297-A63E-EF910802B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44284-7279-8209-BD63-544EB7ED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0B413C-3B73-CE9D-53FF-1641D3B21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3E8CB-BB75-AD86-FAC0-F31784867892}"/>
              </a:ext>
            </a:extLst>
          </p:cNvPr>
          <p:cNvSpPr txBox="1"/>
          <p:nvPr/>
        </p:nvSpPr>
        <p:spPr>
          <a:xfrm>
            <a:off x="5586723" y="2519363"/>
            <a:ext cx="6199675" cy="365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research method in which small, diverse groups discuss a specific topic, product, or idea.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Discussions typically guided by facilitator who encourages participants to share their opinions, experiences, &amp; reactions.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B0FF49-ED01-4246-D5E2-AC790E66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ACECFB40-0AF5-9011-B6AA-542FA0D7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047479-8818-C874-760F-BA5D6B552B17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Focus Groups?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4E4AC-9104-08D9-C956-7013CF4044EC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https://cdn-images-1.medium.com/max/1600/1*dy2KnNN-jNBuvXvx_-8NMw.jpeg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4864C2-5AD0-975F-79E5-F1AA99A5A28A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C018D9-DBAB-DB94-1544-8A09BBEA9D6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A9D22003-035B-632D-C442-011ACD34C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77555E09-7A6F-5F21-D049-1D3F7CE8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701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4F369-B3D7-860F-B2D0-879D4B9D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78F32A-0B0C-779F-B170-6E121488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78145-D7DC-009C-C13F-24C29910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608B33-E3BE-A94A-2246-CD3E955EF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3DA08B-9433-A4EB-0E27-5D5D23809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9E07B-5602-B17A-257A-7CEBC9BFA787}"/>
              </a:ext>
            </a:extLst>
          </p:cNvPr>
          <p:cNvSpPr txBox="1"/>
          <p:nvPr/>
        </p:nvSpPr>
        <p:spPr>
          <a:xfrm>
            <a:off x="5586723" y="2519363"/>
            <a:ext cx="6199675" cy="4209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Widely used in research &amp; media to explore group dynamics, gather feedback, and uncover insights through interactive small-group processes.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on generating a range of options/ perspectives (expansive) vs. forcing consensus (reductive).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BB08BC-441B-BE23-EF9F-DAB3A626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859DF623-01AD-F0C4-A6F5-F26FEE23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715CD-6BB8-8157-49B8-E8EA8380A22E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Are Focus Groups?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15C6E-723C-AEAB-BE2B-EF6B51C9EC1B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https://cdn-images-1.medium.com/max/1600/1*dy2KnNN-jNBuvXvx_-8NMw.jpeg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F70CA1-9220-213A-5727-E2F830B00F26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6191E3-C0CB-6E58-A9DF-4ACEA914CF76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E270255B-F92C-96CC-A782-2D33E3DDF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85504D7A-AD87-3F79-101B-1FAB10643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6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3D0F501-00FF-CA9D-82E9-415A56417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27AB4-AC76-5668-0933-9E428A75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04F8C-8816-6BDF-D75B-643B52A64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4A9CE9-FD9A-F6FB-1EB8-A876813B1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A916D8-EED3-5E23-31E7-B07BF2BE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ractical Approaches to Applied Research and Program Evaluation for Helping Professionals">
            <a:hlinkClick r:id="rId2"/>
            <a:extLst>
              <a:ext uri="{FF2B5EF4-FFF2-40B4-BE49-F238E27FC236}">
                <a16:creationId xmlns:a16="http://schemas.microsoft.com/office/drawing/2014/main" id="{9A34C853-3630-E5D7-4546-256FBDD6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B6274A-FBCA-53BA-1CE1-4F1B101C5450}"/>
              </a:ext>
            </a:extLst>
          </p:cNvPr>
          <p:cNvSpPr txBox="1"/>
          <p:nvPr/>
        </p:nvSpPr>
        <p:spPr>
          <a:xfrm>
            <a:off x="3648988" y="1804814"/>
            <a:ext cx="8213631" cy="477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of Qualitative Research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Classic Types of Qualitative Research Designs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Evaluation Process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Data Analysis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Reporting Findings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F90DA-40A3-D6F6-B677-ACF7195276F7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3850E2-625D-3A0F-B888-79F5060DCE6E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90E0C2-A596-C642-5B7F-B6F503DE98B5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A close-up of logos&#10;&#10;AI-generated content may be incorrect.">
              <a:extLst>
                <a:ext uri="{FF2B5EF4-FFF2-40B4-BE49-F238E27FC236}">
                  <a16:creationId xmlns:a16="http://schemas.microsoft.com/office/drawing/2014/main" id="{243109BE-318F-0A18-2461-4C6FB745B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31" name="Picture 30" descr="A close-up of logos&#10;&#10;AI-generated content may be incorrect.">
              <a:extLst>
                <a:ext uri="{FF2B5EF4-FFF2-40B4-BE49-F238E27FC236}">
                  <a16:creationId xmlns:a16="http://schemas.microsoft.com/office/drawing/2014/main" id="{BC9E5A93-D607-6D12-AFAD-0AACCF3B3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03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BD93B-65A7-0547-9F3E-DDD23619F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8B79EF-EBE2-4093-D33C-2AA5BE09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417E2-7175-CD5C-6CA2-951FD4DAB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9C584C-9CA4-C095-2F64-42AE5ABF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05DFF9-C414-2577-93A4-E009CFDEE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EAFAE0-9765-9227-B772-D1B0B286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9107D59C-38FC-755C-D172-0F8C150E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CFE7DC-9ADA-D0EC-542C-E6A49822B147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Focus Groups appropriate? (I)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EE615-27B0-3FC1-DF8D-9EEFE65D18AB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https://cdn-images-1.medium.com/max/1600/1*dy2KnNN-jNBuvXvx_-8NMw.jpeg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DDD79-CA08-DEBC-D320-F553F59EAF21}"/>
              </a:ext>
            </a:extLst>
          </p:cNvPr>
          <p:cNvSpPr txBox="1"/>
          <p:nvPr/>
        </p:nvSpPr>
        <p:spPr>
          <a:xfrm>
            <a:off x="5323345" y="2363743"/>
            <a:ext cx="6868653" cy="384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Assess needs.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Design interventions.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Evaluate policy options.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Pilot-test data collection instruments.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Understand qualitative findings.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Monitor and evaluate agency options.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3C133-3126-AF26-8A29-8AC0747A9B71}"/>
              </a:ext>
            </a:extLst>
          </p:cNvPr>
          <p:cNvSpPr txBox="1"/>
          <p:nvPr/>
        </p:nvSpPr>
        <p:spPr>
          <a:xfrm>
            <a:off x="3120189" y="6280652"/>
            <a:ext cx="59516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(Krueger &amp; Casey, 2010 in Barrio, Minton, &amp; Lenz, 2019)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EF470E-9E67-1273-6951-DA6AE8E7EFF4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491544-60A4-8EE7-96CE-2EBEF52F1CF0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2652FEDB-62E8-B90B-F923-5F1A60D7E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6AC90C08-8E87-F4FD-F347-104765E1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805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19BA3-9693-6331-45B0-6CA663BD4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01AED9-5EF2-EC02-67DB-A14382BE7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5084A-A894-0350-D418-FF2A32D8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E1FE0-D2DC-62DA-E574-9E70CCAC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29D53E-9125-B535-A7D9-6E5F994E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93F22D-2994-E4C8-34DC-70FD6E5F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CB789CA1-76D7-5D52-7E8D-63DDBE74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B1906-F5C5-C7DF-A6F8-AF6FDCD28C0E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 are Focus Groups appropriate? 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FB48D-A38A-5489-BDD4-15A4A4D4BBCE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https://cdn-images-1.medium.com/max/1600/1*dy2KnNN-jNBuvXvx_-8NMw.jpeg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D7A3F-F3D5-9580-F48F-A4FA83FBC398}"/>
              </a:ext>
            </a:extLst>
          </p:cNvPr>
          <p:cNvSpPr txBox="1"/>
          <p:nvPr/>
        </p:nvSpPr>
        <p:spPr>
          <a:xfrm>
            <a:off x="5323345" y="2363743"/>
            <a:ext cx="6868653" cy="384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Capture a range of views and experiences.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 or explain issues.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Explore new issues.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social and community norms.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Seek broad community-level information.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Observe group interactions.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054D9-898F-A162-D510-AF690892FDAB}"/>
              </a:ext>
            </a:extLst>
          </p:cNvPr>
          <p:cNvSpPr txBox="1"/>
          <p:nvPr/>
        </p:nvSpPr>
        <p:spPr>
          <a:xfrm>
            <a:off x="3120189" y="6280652"/>
            <a:ext cx="59516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(Hennick, 2014 in Barrio, Minton, &amp; Lenz, 2019)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74C14B-1928-77A3-A4BC-2AF9E121A51F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725AD-61B4-B199-0016-5371579B53F7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0DB05C17-F9E7-9633-A060-EE595324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0DBAA679-6334-9F2A-4F40-71AD37721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08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137E0-A784-91FD-5992-BE6D1CC5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5ECF15-B08A-5349-557C-20D9C3342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632BD-0F61-26EF-FF84-2CDB97650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560AB3-0DAD-9B98-6F4E-76B29AB0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0D6803-0A4B-7152-4BAA-1874534D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B4C137-92C0-F960-34B6-8AE01D8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F17CC816-116F-0C0C-E246-56522D05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24193-D130-0AE2-0A23-3959A60E3A7B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 Guidelines (I)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A3F0-0C34-E848-D982-713BF9A84EBA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https://cdn-images-1.medium.com/max/1600/1*dy2KnNN-jNBuvXvx_-8NMw.jpeg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D1F287-563B-D83B-FDF4-2D4562D2F86A}"/>
              </a:ext>
            </a:extLst>
          </p:cNvPr>
          <p:cNvSpPr txBox="1"/>
          <p:nvPr/>
        </p:nvSpPr>
        <p:spPr>
          <a:xfrm>
            <a:off x="5196326" y="2531611"/>
            <a:ext cx="7122694" cy="3692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 with sampling plan.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Prioritize homogeneity in participant role        (e.g., all patients/providers with similar power).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Ideal size: 6–8 (range: 5–10; Wutich et al., 2024).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 semi-structured script (60–90 min).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question order, timing, progression.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82BE2A-93BA-376F-A5EC-8410AF595BA3}"/>
              </a:ext>
            </a:extLst>
          </p:cNvPr>
          <p:cNvSpPr txBox="1"/>
          <p:nvPr/>
        </p:nvSpPr>
        <p:spPr>
          <a:xfrm>
            <a:off x="3120189" y="6280652"/>
            <a:ext cx="59516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(Hennick, 2014 in Barrio, Minton, &amp; Lenz, 2019)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A70D55-D563-9E49-D3AD-ADF6B9664985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9BC950-373E-4D3B-653B-3B498880241E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177C8821-A446-9482-0B01-E5B505A6F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B01BAB91-C9C6-962E-F1AE-067488EE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759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FE9A8-7147-0E0F-96B8-37ABF8F9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0A87E2-8781-B800-37B7-41C9000E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D8F062-285C-900F-CF72-7079386B8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8BCB56-A3EB-9266-AEEA-42F624C6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72DDB-5C3A-6132-DDA0-89D15193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CDE513-101D-F10C-6E0A-EBE9B3E8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2A4A3F65-A9AF-D4B1-8F0D-414B2CEE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3C57E7-2FC5-96CE-A62B-84CCD62A7D11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 Guidelines 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593A0-1095-C22D-1BA1-030A2882B1EE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https://cdn-images-1.medium.com/max/1600/1*dy2KnNN-jNBuvXvx_-8NMw.jpeg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37331-B227-83B6-38B4-B8BEEE666FD6}"/>
              </a:ext>
            </a:extLst>
          </p:cNvPr>
          <p:cNvSpPr txBox="1"/>
          <p:nvPr/>
        </p:nvSpPr>
        <p:spPr>
          <a:xfrm>
            <a:off x="5069307" y="2547844"/>
            <a:ext cx="7122694" cy="3538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Attend to the process (and process skills) while facilitating focus groups.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Draw out equal participation. Invite contrasting opinions.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Remain supportively neutral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Manage group dynamics. Facilitate discussion (vs. question/answer).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30293-7AD2-5FCF-5A0D-C3F97D7E6B40}"/>
              </a:ext>
            </a:extLst>
          </p:cNvPr>
          <p:cNvSpPr txBox="1"/>
          <p:nvPr/>
        </p:nvSpPr>
        <p:spPr>
          <a:xfrm>
            <a:off x="3120189" y="6280652"/>
            <a:ext cx="59516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(Hennick, 2014 in Barrio, Minton, &amp; Lenz, 2019)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3E6D6B-7378-4FB2-46B8-52174BF18547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02873F-F6AA-A554-C058-4D16D98ACC58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1B206CC4-2014-5037-AF6B-C4B337444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0F9C12ED-75D9-43EA-C3DA-570289DB3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718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3ADBB-9C70-88EF-25F3-681DB68BE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4353C5-CD91-FFA4-DC69-0E62FB992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58366-B513-95F9-C492-CE4992FF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782B60-BB20-911F-A592-BB86A176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DFB9F-2AD2-A5CF-1060-E228E2A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8FB1C4-BF87-5E29-D270-87D8AC93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8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54C7A90A-1CDC-14D0-5ABC-06C70761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1" y="2736299"/>
            <a:ext cx="4827314" cy="3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5C462-2197-0FB1-4F2D-A418A5BD3B99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 Guidelines (III)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E371C-92ED-091F-F7D1-FE99025C8073}"/>
              </a:ext>
            </a:extLst>
          </p:cNvPr>
          <p:cNvSpPr txBox="1"/>
          <p:nvPr/>
        </p:nvSpPr>
        <p:spPr>
          <a:xfrm>
            <a:off x="376154" y="6078085"/>
            <a:ext cx="49471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https://cdn-images-1.medium.com/max/1600/1*dy2KnNN-jNBuvXvx_-8NMw.jpeg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199D7-72D3-A340-2715-19C7CF8DB800}"/>
              </a:ext>
            </a:extLst>
          </p:cNvPr>
          <p:cNvSpPr txBox="1"/>
          <p:nvPr/>
        </p:nvSpPr>
        <p:spPr>
          <a:xfrm>
            <a:off x="5069307" y="2547844"/>
            <a:ext cx="7122694" cy="229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Close with summary of major points, how findings will be used and data protected, and next steps.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BCAEB-0BC1-E643-0B1B-48EA3AA1C1BD}"/>
              </a:ext>
            </a:extLst>
          </p:cNvPr>
          <p:cNvSpPr txBox="1"/>
          <p:nvPr/>
        </p:nvSpPr>
        <p:spPr>
          <a:xfrm>
            <a:off x="3120189" y="6280652"/>
            <a:ext cx="59516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(Hennick, 2014 in Barrio, Minton, &amp; Lenz, 2019)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D31D28-8F76-A3E1-ECAD-3781267348AC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AB1349-BACE-C8AC-E427-7112362F7AC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D2B10B47-310B-BC0E-794E-8233DE73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E952A946-72DE-5838-8649-A4EA2C227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906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333BA-82EB-DB4D-259F-A44CE39C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1E44D7-514D-D325-3E91-C29570CC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F0AC6-BBEA-E492-C93D-4C24E4AB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BF34B6-163A-D144-DA4B-AA66B7690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4F348-3AF6-3B27-F616-7EDB9EBD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6E0D2-72FB-79D8-A505-ACDBA4909270}"/>
              </a:ext>
            </a:extLst>
          </p:cNvPr>
          <p:cNvSpPr txBox="1"/>
          <p:nvPr/>
        </p:nvSpPr>
        <p:spPr>
          <a:xfrm>
            <a:off x="3571874" y="2320167"/>
            <a:ext cx="8620123" cy="416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Will you tell me about your experience with this intervention?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did you like best? What was most helpful? What are the biggest strengths? What should kept/retained, not changed?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 there any changes you’ve noticed that you associate with the intervention? What changes are most important to you?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did you like least? What was least helpful? What are the biggest weaknesses? What should be changed?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there anything else you’d like to share about this intervention?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AE27AA-CA4E-A3B8-281E-8956CF82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III.5. Focus Groups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28C77-89DC-BF64-0506-20B9102ED8DD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 Interview Script</a:t>
            </a:r>
            <a:endParaRPr lang="en-US" sz="3400" dirty="0">
              <a:solidFill>
                <a:srgbClr val="008F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2" descr="How AI Is Making Focus Groups Easier, Cheaper, &amp; Faster Than Ever Before">
            <a:extLst>
              <a:ext uri="{FF2B5EF4-FFF2-40B4-BE49-F238E27FC236}">
                <a16:creationId xmlns:a16="http://schemas.microsoft.com/office/drawing/2014/main" id="{79AB07E3-FA8A-894B-F7F1-D69C79EA0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1" y="2591921"/>
            <a:ext cx="3453513" cy="23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1E94D-E214-01A1-3267-F6F725F67B66}"/>
              </a:ext>
            </a:extLst>
          </p:cNvPr>
          <p:cNvSpPr txBox="1"/>
          <p:nvPr/>
        </p:nvSpPr>
        <p:spPr>
          <a:xfrm>
            <a:off x="271441" y="4988086"/>
            <a:ext cx="345351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2060"/>
                </a:solidFill>
              </a:rPr>
              <a:t>https://cdn-images-1.medium.com/max/1600/1*dy2KnNN-jNBuvXvx_-8NMw.jpeg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E3B93-57DD-254F-8097-B4066736005A}"/>
              </a:ext>
            </a:extLst>
          </p:cNvPr>
          <p:cNvSpPr txBox="1"/>
          <p:nvPr/>
        </p:nvSpPr>
        <p:spPr>
          <a:xfrm>
            <a:off x="394259" y="5444639"/>
            <a:ext cx="3177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Krueger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&amp; Casey (2010) as cited in Barrio Minton &amp; Lenz (2019)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1CE7C2-BA1E-797C-DD0D-FB80BC3A7B29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D9BD4E-D322-2E15-D853-DDE34CE119F6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88BB306E-8047-9984-AF3F-F6342A801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5D5CBEC9-89B6-EC2A-771D-E489D9C32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465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7E356-0B99-361D-C199-9FE412917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2F24A3-F655-5844-E56A-AD67F9FEA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8182A-8A38-C202-F919-8209054A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161535-A46D-1526-B052-35BD69C2B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916056-273F-8185-8E1E-274CFB45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342130-00CF-842C-8C20-CDBE5E52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95E8D-7C47-1FB0-EED8-124C37AAAED7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Does Document Review Entail?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A61A-4291-E1B1-70CB-3D610638B3F4}"/>
              </a:ext>
            </a:extLst>
          </p:cNvPr>
          <p:cNvSpPr txBox="1"/>
          <p:nvPr/>
        </p:nvSpPr>
        <p:spPr>
          <a:xfrm>
            <a:off x="5759409" y="2652446"/>
            <a:ext cx="5951620" cy="2418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Systematic review and interpretation of written or visual materials to uncover insights, patterns, and themes related to a research question or topic.</a:t>
            </a:r>
          </a:p>
        </p:txBody>
      </p:sp>
      <p:pic>
        <p:nvPicPr>
          <p:cNvPr id="3" name="Picture 2" descr="Premium Photo | Business document paper icon document management system dms">
            <a:extLst>
              <a:ext uri="{FF2B5EF4-FFF2-40B4-BE49-F238E27FC236}">
                <a16:creationId xmlns:a16="http://schemas.microsoft.com/office/drawing/2014/main" id="{24DCFFF5-30AE-FA6C-365F-6D52B1F3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5" y="2704215"/>
            <a:ext cx="4889463" cy="30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0C39E-72F1-A5AA-E56D-CABFDDB3B477}"/>
              </a:ext>
            </a:extLst>
          </p:cNvPr>
          <p:cNvSpPr txBox="1"/>
          <p:nvPr/>
        </p:nvSpPr>
        <p:spPr>
          <a:xfrm>
            <a:off x="400527" y="5880076"/>
            <a:ext cx="48894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img.freepik.com</a:t>
            </a:r>
            <a:r>
              <a:rPr lang="en-US" sz="700" dirty="0">
                <a:solidFill>
                  <a:srgbClr val="002060"/>
                </a:solidFill>
              </a:rPr>
              <a:t>/premium-photo/business-document-paper-icon-document-management-system-dms_336744-1421.jpg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B054FB-B58B-04C7-2E3C-C1449FB06DEC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040EB5-6ABB-675F-E3D5-4FF4AF91272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1D6E8822-9667-A7CE-5AF4-5F0BF24D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B3B32E4B-241C-5148-A92F-FF6896C2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318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A908E-F347-5EF1-C95F-43529864E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7CB594-E45D-2A6A-D542-8F77284B7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0DC59A-F410-6624-1E46-46899047E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F1168B-FE5C-6916-622C-0A9109371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CB48CE-52C9-176F-05DA-CF95BB054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2020BA-4BDE-D739-92EA-12A3B941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52120-6247-9CB8-3CB5-BE05A207B567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Types of Documents Can Be Reviewed?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60B8B-701B-8AB3-97AF-EEAFEABA006C}"/>
              </a:ext>
            </a:extLst>
          </p:cNvPr>
          <p:cNvSpPr txBox="1"/>
          <p:nvPr/>
        </p:nvSpPr>
        <p:spPr>
          <a:xfrm>
            <a:off x="5450410" y="2652446"/>
            <a:ext cx="6902008" cy="322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Texts: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Books, articles, reports, letters, diaries.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Visuals: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Photographs, illustrations, advertisements.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Records: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Meeting minutes, official documents,   </a:t>
            </a:r>
          </a:p>
          <a:p>
            <a:pPr marL="274320" indent="-274320">
              <a:lnSpc>
                <a:spcPct val="150000"/>
              </a:lnSpc>
              <a:spcAft>
                <a:spcPts val="1200"/>
              </a:spcAft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transcripts.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Media: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Social media posts, news articles, recordings.</a:t>
            </a:r>
          </a:p>
        </p:txBody>
      </p:sp>
      <p:pic>
        <p:nvPicPr>
          <p:cNvPr id="3" name="Picture 2" descr="Premium Photo | Business document paper icon document management system dms">
            <a:extLst>
              <a:ext uri="{FF2B5EF4-FFF2-40B4-BE49-F238E27FC236}">
                <a16:creationId xmlns:a16="http://schemas.microsoft.com/office/drawing/2014/main" id="{7F346E49-BFCC-B432-9075-B24706B1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5" y="2704215"/>
            <a:ext cx="4889463" cy="30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F96FE-5D9A-3FD7-87F8-0E4DBEA7315F}"/>
              </a:ext>
            </a:extLst>
          </p:cNvPr>
          <p:cNvSpPr txBox="1"/>
          <p:nvPr/>
        </p:nvSpPr>
        <p:spPr>
          <a:xfrm>
            <a:off x="400527" y="5880076"/>
            <a:ext cx="48894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img.freepik.com</a:t>
            </a:r>
            <a:r>
              <a:rPr lang="en-US" sz="700" dirty="0">
                <a:solidFill>
                  <a:srgbClr val="002060"/>
                </a:solidFill>
              </a:rPr>
              <a:t>/premium-photo/business-document-paper-icon-document-management-system-dms_336744-1421.jpg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CDF53A-9B10-1AE9-7B65-734A5CFA4466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43773A-369E-C19E-0F97-278F2014746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97FFE604-5566-14BE-CD7D-203901A4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1E476FAF-735F-D470-F26D-066031A78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459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F8F3BC-2657-5A7A-8370-C1197114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E0188F-8C61-B045-3D6B-D3F557FEB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29A26-A84E-CCC0-55F2-17A14E625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F965A9-8BDA-1239-77DD-C0DB04BB2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2BE900-DEB7-BF28-CC98-AF0AF4760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EC1569-2214-4E0A-F5B0-F4586D55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79764-D9C2-BF8D-3D43-16B75CFFAF55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Types of Documents Can Be Reviewed?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90C43-C4C7-FF82-BFA7-9A44DCB5C8C4}"/>
              </a:ext>
            </a:extLst>
          </p:cNvPr>
          <p:cNvSpPr txBox="1"/>
          <p:nvPr/>
        </p:nvSpPr>
        <p:spPr>
          <a:xfrm>
            <a:off x="4782011" y="2652107"/>
            <a:ext cx="7464829" cy="243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Texts: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Books, articles, reports, letters, diaries.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Visuals: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Photographs, illustrations, advertisements.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Records: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Meeting minutes, official documents, transcripts.</a:t>
            </a:r>
          </a:p>
          <a:p>
            <a:pPr marL="365760" indent="-36576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Media: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Social media posts, news articles, recordings.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2A908C-9324-9D0E-DA35-01601B12FD57}"/>
              </a:ext>
            </a:extLst>
          </p:cNvPr>
          <p:cNvGrpSpPr/>
          <p:nvPr/>
        </p:nvGrpSpPr>
        <p:grpSpPr>
          <a:xfrm>
            <a:off x="456923" y="2430426"/>
            <a:ext cx="4280177" cy="4313274"/>
            <a:chOff x="456923" y="2430426"/>
            <a:chExt cx="4280177" cy="43132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DF673B-0704-0A0F-643F-E3C0824658B1}"/>
                </a:ext>
              </a:extLst>
            </p:cNvPr>
            <p:cNvGrpSpPr/>
            <p:nvPr/>
          </p:nvGrpSpPr>
          <p:grpSpPr>
            <a:xfrm>
              <a:off x="456923" y="2430426"/>
              <a:ext cx="4280177" cy="4313274"/>
              <a:chOff x="809198" y="2596351"/>
              <a:chExt cx="3169244" cy="2969537"/>
            </a:xfrm>
          </p:grpSpPr>
          <p:pic>
            <p:nvPicPr>
              <p:cNvPr id="5" name="Picture 4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04366BAF-E979-3192-C0A7-11A768E4C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18445" b="69744"/>
              <a:stretch/>
            </p:blipFill>
            <p:spPr>
              <a:xfrm>
                <a:off x="809198" y="3242286"/>
                <a:ext cx="3169244" cy="500477"/>
              </a:xfrm>
              <a:prstGeom prst="rect">
                <a:avLst/>
              </a:prstGeom>
            </p:spPr>
          </p:pic>
          <p:pic>
            <p:nvPicPr>
              <p:cNvPr id="9" name="Picture 8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608C93E5-B79E-D4E0-E72F-88FE1B97B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9811" b="7433"/>
              <a:stretch/>
            </p:blipFill>
            <p:spPr>
              <a:xfrm>
                <a:off x="809198" y="3754213"/>
                <a:ext cx="3169244" cy="1811675"/>
              </a:xfrm>
              <a:prstGeom prst="rect">
                <a:avLst/>
              </a:prstGeom>
            </p:spPr>
          </p:pic>
          <p:pic>
            <p:nvPicPr>
              <p:cNvPr id="11" name="Picture 10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287869D4-96CA-DB6D-FFA5-3EA510D0C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85068"/>
              <a:stretch/>
            </p:blipFill>
            <p:spPr>
              <a:xfrm>
                <a:off x="809198" y="2596351"/>
                <a:ext cx="3169244" cy="632723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2FD323-0FD3-1BE8-7819-B0233C427D86}"/>
                </a:ext>
              </a:extLst>
            </p:cNvPr>
            <p:cNvSpPr/>
            <p:nvPr/>
          </p:nvSpPr>
          <p:spPr>
            <a:xfrm>
              <a:off x="456923" y="2430426"/>
              <a:ext cx="4280177" cy="431327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D1C8E-7B85-D09B-D2CB-F8FE9F9EEA01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DF123D-B168-E554-7BC5-D68C1BD4108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76974AF2-F00E-9F6F-4A93-68EE6F163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93F1C409-A994-BE9F-F8C1-A7D5A108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357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99D4F4-936E-7E32-A0DD-A9FD74BD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58A08F-C2B9-A0BC-4D7C-2A8B3B93F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FDA52-212B-AAC9-9858-09ACB6F05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F2D7B-0A45-DD2F-CA91-9B35131CE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C6CC58-3B21-8642-7427-101A97D97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DA2823-9E8D-D1ED-758A-6E9CE0C5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6986EC-3E5A-C056-AEF8-479A759AE6F3}"/>
              </a:ext>
            </a:extLst>
          </p:cNvPr>
          <p:cNvGrpSpPr/>
          <p:nvPr/>
        </p:nvGrpSpPr>
        <p:grpSpPr>
          <a:xfrm>
            <a:off x="317222" y="1660591"/>
            <a:ext cx="5512078" cy="5071770"/>
            <a:chOff x="456922" y="2430426"/>
            <a:chExt cx="4280178" cy="39382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8281A8-F8BB-3E3F-75FB-580B60F41757}"/>
                </a:ext>
              </a:extLst>
            </p:cNvPr>
            <p:cNvGrpSpPr/>
            <p:nvPr/>
          </p:nvGrpSpPr>
          <p:grpSpPr>
            <a:xfrm>
              <a:off x="456922" y="2430426"/>
              <a:ext cx="4280178" cy="3938273"/>
              <a:chOff x="809197" y="2596351"/>
              <a:chExt cx="3169245" cy="2711362"/>
            </a:xfrm>
          </p:grpSpPr>
          <p:pic>
            <p:nvPicPr>
              <p:cNvPr id="5" name="Picture 4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6E618957-9483-1F1C-9E98-D251C6DFD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18445" b="75879"/>
              <a:stretch/>
            </p:blipFill>
            <p:spPr>
              <a:xfrm>
                <a:off x="809198" y="3242286"/>
                <a:ext cx="3169244" cy="240540"/>
              </a:xfrm>
              <a:prstGeom prst="rect">
                <a:avLst/>
              </a:prstGeom>
            </p:spPr>
          </p:pic>
          <p:pic>
            <p:nvPicPr>
              <p:cNvPr id="9" name="Picture 8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362B2565-2157-81C9-BBA0-9A4570C8C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9811" b="7433"/>
              <a:stretch/>
            </p:blipFill>
            <p:spPr>
              <a:xfrm>
                <a:off x="809197" y="3496038"/>
                <a:ext cx="3169244" cy="1811675"/>
              </a:xfrm>
              <a:prstGeom prst="rect">
                <a:avLst/>
              </a:prstGeom>
            </p:spPr>
          </p:pic>
          <p:pic>
            <p:nvPicPr>
              <p:cNvPr id="11" name="Picture 10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AB32AF02-F033-0EA0-A871-952BBD380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85068"/>
              <a:stretch/>
            </p:blipFill>
            <p:spPr>
              <a:xfrm>
                <a:off x="809198" y="2596351"/>
                <a:ext cx="3169244" cy="632723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D41BFA-B10E-73C7-FC8E-A0ED41958CBC}"/>
                </a:ext>
              </a:extLst>
            </p:cNvPr>
            <p:cNvSpPr/>
            <p:nvPr/>
          </p:nvSpPr>
          <p:spPr>
            <a:xfrm>
              <a:off x="456923" y="2430427"/>
              <a:ext cx="4280177" cy="393827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96D25B-8ADE-5800-E147-4B6AD1F4375C}"/>
              </a:ext>
            </a:extLst>
          </p:cNvPr>
          <p:cNvSpPr/>
          <p:nvPr/>
        </p:nvSpPr>
        <p:spPr>
          <a:xfrm>
            <a:off x="419100" y="4737100"/>
            <a:ext cx="5308600" cy="457200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-up of a text&#10;&#10;AI-generated content may be incorrect.">
            <a:extLst>
              <a:ext uri="{FF2B5EF4-FFF2-40B4-BE49-F238E27FC236}">
                <a16:creationId xmlns:a16="http://schemas.microsoft.com/office/drawing/2014/main" id="{2687B1CB-4D10-487A-6C4D-70FD7C41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374" y="1645532"/>
            <a:ext cx="3771625" cy="5202241"/>
          </a:xfrm>
          <a:prstGeom prst="rect">
            <a:avLst/>
          </a:prstGeom>
        </p:spPr>
      </p:pic>
      <p:pic>
        <p:nvPicPr>
          <p:cNvPr id="22" name="Picture 21" descr="A close-up of a paper&#10;&#10;AI-generated content may be incorrect.">
            <a:extLst>
              <a:ext uri="{FF2B5EF4-FFF2-40B4-BE49-F238E27FC236}">
                <a16:creationId xmlns:a16="http://schemas.microsoft.com/office/drawing/2014/main" id="{F46B4580-6341-68C0-0480-24363A12C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336" y="1698557"/>
            <a:ext cx="2201964" cy="2657543"/>
          </a:xfrm>
          <a:prstGeom prst="rect">
            <a:avLst/>
          </a:prstGeom>
        </p:spPr>
      </p:pic>
      <p:pic>
        <p:nvPicPr>
          <p:cNvPr id="23" name="Picture 22" descr="A close-up of a newspaper&#10;&#10;AI-generated content may be incorrect.">
            <a:extLst>
              <a:ext uri="{FF2B5EF4-FFF2-40B4-BE49-F238E27FC236}">
                <a16:creationId xmlns:a16="http://schemas.microsoft.com/office/drawing/2014/main" id="{0ECED5F3-7139-EFF3-6624-5A5975020D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04" r="48908" b="63303"/>
          <a:stretch/>
        </p:blipFill>
        <p:spPr>
          <a:xfrm>
            <a:off x="9850336" y="4430919"/>
            <a:ext cx="2171710" cy="20779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546669-A8C9-7821-145D-AFB6450CB986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C61F86-AA5B-F74A-20B0-73B1C66919F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7D1F5247-993E-44CE-B84C-43DB4169B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B7732CB6-EF9E-39D9-B653-6E458237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6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22204-27BA-9213-95B2-408A180B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491D244-23F6-2ABB-9488-22B2170FA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41D5F2-E76E-BBBF-8EB8-D6E1782F9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7C3654-1C9A-5ACA-181F-FB627358A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07275-1204-2108-CC8A-2BECCF727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63B51D-B924-5CAB-4FC8-E4342698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Lesson 3</a:t>
            </a:r>
          </a:p>
        </p:txBody>
      </p:sp>
      <p:pic>
        <p:nvPicPr>
          <p:cNvPr id="7" name="Picture 2" descr="Practical Approaches to Applied Research and Program Evaluation for Helping Professionals">
            <a:hlinkClick r:id="rId2"/>
            <a:extLst>
              <a:ext uri="{FF2B5EF4-FFF2-40B4-BE49-F238E27FC236}">
                <a16:creationId xmlns:a16="http://schemas.microsoft.com/office/drawing/2014/main" id="{9AA1E2E5-38E2-59B1-0C42-F5598F9F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B0A0B-2758-8725-F5F6-82DB5248962A}"/>
              </a:ext>
            </a:extLst>
          </p:cNvPr>
          <p:cNvSpPr txBox="1"/>
          <p:nvPr/>
        </p:nvSpPr>
        <p:spPr>
          <a:xfrm>
            <a:off x="3615070" y="1721883"/>
            <a:ext cx="8509093" cy="486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 Qualitative Evaluation Processes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Inquiry Purpose and Focus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Key Informants and Data Sources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Procedures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Document Review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 Guidance for Analysis, Design, &amp; Saturation Types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Management Strategies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Trustworthiness Protections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Responsible Conduct in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A312A-B729-8387-B641-FA25BC672660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45B576-933E-E08D-75BB-C07CB3107CA4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2F083C-3011-5290-C382-D26E21AD5F6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close-up of logos&#10;&#10;AI-generated content may be incorrect.">
              <a:extLst>
                <a:ext uri="{FF2B5EF4-FFF2-40B4-BE49-F238E27FC236}">
                  <a16:creationId xmlns:a16="http://schemas.microsoft.com/office/drawing/2014/main" id="{20CDC620-AEBD-4663-F971-28411D1C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6" name="Picture 25" descr="A close-up of logos&#10;&#10;AI-generated content may be incorrect.">
              <a:extLst>
                <a:ext uri="{FF2B5EF4-FFF2-40B4-BE49-F238E27FC236}">
                  <a16:creationId xmlns:a16="http://schemas.microsoft.com/office/drawing/2014/main" id="{668ACBBC-1FAD-ABF9-1B1F-E96F63E1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501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6D539-1834-877E-17F9-5B33C61FA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BC431E-20D0-B155-AAD2-28E2B5AEE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AF443B-609E-B89C-7B67-812E8FCB6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621B1A-66BB-667C-84C0-401A8528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3E751B-DAC8-4FAC-EDC1-AAE014B6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526118-B23E-5761-CB4B-A80CC888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CB740-1AD5-31D4-FF18-9046826DD734}"/>
              </a:ext>
            </a:extLst>
          </p:cNvPr>
          <p:cNvGrpSpPr/>
          <p:nvPr/>
        </p:nvGrpSpPr>
        <p:grpSpPr>
          <a:xfrm>
            <a:off x="317222" y="1660591"/>
            <a:ext cx="5512078" cy="5071770"/>
            <a:chOff x="456922" y="2430426"/>
            <a:chExt cx="4280178" cy="39382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DFEBB5-EE83-7DBD-90FC-BE39BC707860}"/>
                </a:ext>
              </a:extLst>
            </p:cNvPr>
            <p:cNvGrpSpPr/>
            <p:nvPr/>
          </p:nvGrpSpPr>
          <p:grpSpPr>
            <a:xfrm>
              <a:off x="456922" y="2430426"/>
              <a:ext cx="4280178" cy="3938273"/>
              <a:chOff x="809197" y="2596351"/>
              <a:chExt cx="3169245" cy="2711362"/>
            </a:xfrm>
          </p:grpSpPr>
          <p:pic>
            <p:nvPicPr>
              <p:cNvPr id="5" name="Picture 4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1E8A2BA1-45CF-B85C-8C67-B512206A5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18445" b="75879"/>
              <a:stretch/>
            </p:blipFill>
            <p:spPr>
              <a:xfrm>
                <a:off x="809198" y="3242286"/>
                <a:ext cx="3169244" cy="240540"/>
              </a:xfrm>
              <a:prstGeom prst="rect">
                <a:avLst/>
              </a:prstGeom>
            </p:spPr>
          </p:pic>
          <p:pic>
            <p:nvPicPr>
              <p:cNvPr id="9" name="Picture 8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0BDE06A7-3A62-98B4-5AE0-AB46B7F2B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9811" b="7433"/>
              <a:stretch/>
            </p:blipFill>
            <p:spPr>
              <a:xfrm>
                <a:off x="809197" y="3496038"/>
                <a:ext cx="3169244" cy="1811675"/>
              </a:xfrm>
              <a:prstGeom prst="rect">
                <a:avLst/>
              </a:prstGeom>
            </p:spPr>
          </p:pic>
          <p:pic>
            <p:nvPicPr>
              <p:cNvPr id="11" name="Picture 10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A1E45E13-41E4-5933-35CD-AEACAB3DA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85068"/>
              <a:stretch/>
            </p:blipFill>
            <p:spPr>
              <a:xfrm>
                <a:off x="809198" y="2596351"/>
                <a:ext cx="3169244" cy="632723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C40A3F-3150-9FF6-F423-3F7941425A4F}"/>
                </a:ext>
              </a:extLst>
            </p:cNvPr>
            <p:cNvSpPr/>
            <p:nvPr/>
          </p:nvSpPr>
          <p:spPr>
            <a:xfrm>
              <a:off x="456923" y="2430427"/>
              <a:ext cx="4280177" cy="393827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643B6A2-2749-75B1-6B89-5FD1B618D4DE}"/>
              </a:ext>
            </a:extLst>
          </p:cNvPr>
          <p:cNvSpPr/>
          <p:nvPr/>
        </p:nvSpPr>
        <p:spPr>
          <a:xfrm>
            <a:off x="419100" y="5156200"/>
            <a:ext cx="5308600" cy="749300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-up of a newspaper&#10;&#10;AI-generated content may be incorrect.">
            <a:extLst>
              <a:ext uri="{FF2B5EF4-FFF2-40B4-BE49-F238E27FC236}">
                <a16:creationId xmlns:a16="http://schemas.microsoft.com/office/drawing/2014/main" id="{5C1EA537-1BD9-B211-125A-602B056E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04" r="48908" b="63303"/>
          <a:stretch/>
        </p:blipFill>
        <p:spPr>
          <a:xfrm>
            <a:off x="6095999" y="1694595"/>
            <a:ext cx="5351467" cy="51204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C903F0-EE7A-5D66-130C-9D322182F6E0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13E19C-B6B4-9CBC-BE73-50B230B7917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38F062E6-730D-1F0B-1BF2-BEB3615EC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5B3BB5F3-4B56-DEAC-7B37-075A012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945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1140E-052C-6DB1-CAC2-61563ACF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397C05-71C8-5191-FC68-E467BE3C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2DD7C-E228-33C8-017E-0B9CE8C3F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DACE64-746D-F7B3-5C54-DA7E0283A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3857BA-8066-8F14-58C7-04CF6E274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675763-F059-FE4A-6B3C-BFEC2846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F403B-06D8-BB89-4193-9661324854CA}"/>
              </a:ext>
            </a:extLst>
          </p:cNvPr>
          <p:cNvGrpSpPr/>
          <p:nvPr/>
        </p:nvGrpSpPr>
        <p:grpSpPr>
          <a:xfrm>
            <a:off x="317222" y="1660591"/>
            <a:ext cx="5512078" cy="5071770"/>
            <a:chOff x="456922" y="2430426"/>
            <a:chExt cx="4280178" cy="39382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F2A51C-31E8-835F-0E2E-709554E85696}"/>
                </a:ext>
              </a:extLst>
            </p:cNvPr>
            <p:cNvGrpSpPr/>
            <p:nvPr/>
          </p:nvGrpSpPr>
          <p:grpSpPr>
            <a:xfrm>
              <a:off x="456922" y="2430426"/>
              <a:ext cx="4280178" cy="3938273"/>
              <a:chOff x="809197" y="2596351"/>
              <a:chExt cx="3169245" cy="2711362"/>
            </a:xfrm>
          </p:grpSpPr>
          <p:pic>
            <p:nvPicPr>
              <p:cNvPr id="5" name="Picture 4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37AE39AB-8044-656A-56D0-0EAD3A523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18445" b="75879"/>
              <a:stretch/>
            </p:blipFill>
            <p:spPr>
              <a:xfrm>
                <a:off x="809198" y="3242286"/>
                <a:ext cx="3169244" cy="240540"/>
              </a:xfrm>
              <a:prstGeom prst="rect">
                <a:avLst/>
              </a:prstGeom>
            </p:spPr>
          </p:pic>
          <p:pic>
            <p:nvPicPr>
              <p:cNvPr id="9" name="Picture 8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1E346C32-3ACD-8383-D3DA-6F01C0F62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49811" b="7433"/>
              <a:stretch/>
            </p:blipFill>
            <p:spPr>
              <a:xfrm>
                <a:off x="809197" y="3496038"/>
                <a:ext cx="3169244" cy="1811675"/>
              </a:xfrm>
              <a:prstGeom prst="rect">
                <a:avLst/>
              </a:prstGeom>
            </p:spPr>
          </p:pic>
          <p:pic>
            <p:nvPicPr>
              <p:cNvPr id="11" name="Picture 10" descr="A close-up of a document&#10;&#10;AI-generated content may be incorrect.">
                <a:extLst>
                  <a:ext uri="{FF2B5EF4-FFF2-40B4-BE49-F238E27FC236}">
                    <a16:creationId xmlns:a16="http://schemas.microsoft.com/office/drawing/2014/main" id="{DA2A9D75-D701-37BD-B6E2-9D7548825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b="85068"/>
              <a:stretch/>
            </p:blipFill>
            <p:spPr>
              <a:xfrm>
                <a:off x="809198" y="2596351"/>
                <a:ext cx="3169244" cy="632723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9DF049-2FA6-9C45-1DEE-8E13CF3F69BA}"/>
                </a:ext>
              </a:extLst>
            </p:cNvPr>
            <p:cNvSpPr/>
            <p:nvPr/>
          </p:nvSpPr>
          <p:spPr>
            <a:xfrm>
              <a:off x="456923" y="2430427"/>
              <a:ext cx="4280177" cy="393827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B1E55AB-4119-3467-0455-32BCC6F5501A}"/>
              </a:ext>
            </a:extLst>
          </p:cNvPr>
          <p:cNvSpPr/>
          <p:nvPr/>
        </p:nvSpPr>
        <p:spPr>
          <a:xfrm>
            <a:off x="419100" y="5156200"/>
            <a:ext cx="5308600" cy="749300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-up of a newspaper&#10;&#10;AI-generated content may be incorrect.">
            <a:extLst>
              <a:ext uri="{FF2B5EF4-FFF2-40B4-BE49-F238E27FC236}">
                <a16:creationId xmlns:a16="http://schemas.microsoft.com/office/drawing/2014/main" id="{2C642E64-B7FA-D10D-DF7F-1E7F1403CA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088" r="49480" b="3839"/>
          <a:stretch/>
        </p:blipFill>
        <p:spPr>
          <a:xfrm>
            <a:off x="5994399" y="1708906"/>
            <a:ext cx="2922460" cy="5149094"/>
          </a:xfrm>
          <a:prstGeom prst="rect">
            <a:avLst/>
          </a:prstGeom>
        </p:spPr>
      </p:pic>
      <p:pic>
        <p:nvPicPr>
          <p:cNvPr id="3" name="Picture 2" descr="A close-up of a newspaper&#10;&#10;AI-generated content may be incorrect.">
            <a:extLst>
              <a:ext uri="{FF2B5EF4-FFF2-40B4-BE49-F238E27FC236}">
                <a16:creationId xmlns:a16="http://schemas.microsoft.com/office/drawing/2014/main" id="{EEFFC724-13A8-940E-6344-A85F8A236A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317" t="3312" r="162" b="76799"/>
          <a:stretch/>
        </p:blipFill>
        <p:spPr>
          <a:xfrm>
            <a:off x="8916859" y="1836081"/>
            <a:ext cx="2798418" cy="1632410"/>
          </a:xfrm>
          <a:prstGeom prst="rect">
            <a:avLst/>
          </a:prstGeom>
        </p:spPr>
      </p:pic>
      <p:pic>
        <p:nvPicPr>
          <p:cNvPr id="6" name="Picture 5" descr="A close-up of a newspaper&#10;&#10;AI-generated content may be incorrect.">
            <a:extLst>
              <a:ext uri="{FF2B5EF4-FFF2-40B4-BE49-F238E27FC236}">
                <a16:creationId xmlns:a16="http://schemas.microsoft.com/office/drawing/2014/main" id="{074E649B-4868-1B45-5A5D-2E1E0E8B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317" t="23814" r="162" b="45204"/>
          <a:stretch/>
        </p:blipFill>
        <p:spPr>
          <a:xfrm>
            <a:off x="8974484" y="3728126"/>
            <a:ext cx="2798416" cy="25428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E773247-BBDD-A636-1D5F-2BA3CD0A859A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2D525A-A33E-3999-D0C0-F7FF6F7D5072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close-up of logos&#10;&#10;AI-generated content may be incorrect.">
              <a:extLst>
                <a:ext uri="{FF2B5EF4-FFF2-40B4-BE49-F238E27FC236}">
                  <a16:creationId xmlns:a16="http://schemas.microsoft.com/office/drawing/2014/main" id="{B2B52575-F363-0DD5-825E-E874F5096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20" name="Picture 19" descr="A close-up of logos&#10;&#10;AI-generated content may be incorrect.">
              <a:extLst>
                <a:ext uri="{FF2B5EF4-FFF2-40B4-BE49-F238E27FC236}">
                  <a16:creationId xmlns:a16="http://schemas.microsoft.com/office/drawing/2014/main" id="{A3A39BCD-DB34-6237-F24E-536ACA33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271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FE52C4-9CCB-303E-78F3-57BDD7BDB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305D93-F54E-00B9-10F2-77DEDD222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F34184-EEED-D7AD-5EFD-099909B4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0CAF5-6A08-D95D-3B2F-986C1987D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1AD163-79A1-5A2C-29A5-BD7EECD0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C45E28-E9C9-A84A-F5F1-D235441E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D9EB6A-EA17-ED1A-C061-FA4A5AC7AD88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Types of Documents Can Be Reviewed?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4BE07-C281-11F9-124D-2C1BCA749A92}"/>
              </a:ext>
            </a:extLst>
          </p:cNvPr>
          <p:cNvSpPr txBox="1"/>
          <p:nvPr/>
        </p:nvSpPr>
        <p:spPr>
          <a:xfrm>
            <a:off x="5450410" y="2652446"/>
            <a:ext cx="6902008" cy="361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Client Records: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Intake reports, case notes, etc.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Weekly Group Session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Reflection Forms.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Group Meeting Notes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Recordings, Transcripts.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Supervision Notes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staff members.</a:t>
            </a:r>
          </a:p>
          <a:p>
            <a:pPr marL="274320" indent="-27432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Incident Reports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(e.g., group home, residential, etc.).</a:t>
            </a:r>
          </a:p>
        </p:txBody>
      </p:sp>
      <p:pic>
        <p:nvPicPr>
          <p:cNvPr id="3" name="Picture 2" descr="Premium Photo | Business document paper icon document management system dms">
            <a:extLst>
              <a:ext uri="{FF2B5EF4-FFF2-40B4-BE49-F238E27FC236}">
                <a16:creationId xmlns:a16="http://schemas.microsoft.com/office/drawing/2014/main" id="{6D7FD012-32CF-57A2-99FD-8DF655ED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5" y="2704215"/>
            <a:ext cx="4889463" cy="30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8277F-C791-005C-B4E6-82BD9BAD19EB}"/>
              </a:ext>
            </a:extLst>
          </p:cNvPr>
          <p:cNvSpPr txBox="1"/>
          <p:nvPr/>
        </p:nvSpPr>
        <p:spPr>
          <a:xfrm>
            <a:off x="400527" y="5880076"/>
            <a:ext cx="48894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img.freepik.com</a:t>
            </a:r>
            <a:r>
              <a:rPr lang="en-US" sz="700" dirty="0">
                <a:solidFill>
                  <a:srgbClr val="002060"/>
                </a:solidFill>
              </a:rPr>
              <a:t>/premium-photo/business-document-paper-icon-document-management-system-dms_336744-1421.jpg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199958-C8B0-2F73-899C-1C092FE68905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2C9270-C137-18E5-441E-D0ADF2F9542E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C0B6A715-0AED-E21D-6C3A-DFD3346F1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150B7408-32DD-2CF5-BD05-083F6359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45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5C68F-8E7A-E00F-478E-829FB057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230780-C92C-DEBD-EACC-5079D37F8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44414-9992-E177-9A8B-4026530C5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B54B1-C15D-398F-5422-0366D0DCA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E28D1A-D002-3337-9361-3B99DA2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0E5818-88E7-9BDF-4FFA-FBE3E495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48D6F-197F-0720-6DC4-E97CF319BB78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Include Document Reviews?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DEE3E-D5CF-DCF9-E9D0-9FB014C456EE}"/>
              </a:ext>
            </a:extLst>
          </p:cNvPr>
          <p:cNvSpPr txBox="1"/>
          <p:nvPr/>
        </p:nvSpPr>
        <p:spPr>
          <a:xfrm>
            <a:off x="5759409" y="2572236"/>
            <a:ext cx="6043616" cy="404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Enable greater understanding of context, meaning, &amp; significance (of doc contents).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Integration with other qualitative methods (e.g., interviews or observations).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Trace historical developments, explore cultural narratives, or gather perspectives on a particular event or phenomenon.</a:t>
            </a:r>
          </a:p>
        </p:txBody>
      </p:sp>
      <p:pic>
        <p:nvPicPr>
          <p:cNvPr id="3" name="Picture 2" descr="Premium Photo | Business document paper icon document management system dms">
            <a:extLst>
              <a:ext uri="{FF2B5EF4-FFF2-40B4-BE49-F238E27FC236}">
                <a16:creationId xmlns:a16="http://schemas.microsoft.com/office/drawing/2014/main" id="{AEC23AA4-B3AC-0178-0E65-897B36D8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5" y="2704215"/>
            <a:ext cx="4889463" cy="30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DECEA-D90D-9E43-4DC7-07B988B27DD7}"/>
              </a:ext>
            </a:extLst>
          </p:cNvPr>
          <p:cNvSpPr txBox="1"/>
          <p:nvPr/>
        </p:nvSpPr>
        <p:spPr>
          <a:xfrm>
            <a:off x="400527" y="5880076"/>
            <a:ext cx="48894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img.freepik.com</a:t>
            </a:r>
            <a:r>
              <a:rPr lang="en-US" sz="700" dirty="0">
                <a:solidFill>
                  <a:srgbClr val="002060"/>
                </a:solidFill>
              </a:rPr>
              <a:t>/premium-photo/business-document-paper-icon-document-management-system-dms_336744-1421.jpg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35B86F-E4E2-94B6-9E53-56901C488050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FF1B42-D1F8-046F-66CD-BBEE3F99D463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0904D370-2793-45C4-B6D7-A08EDC1D3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26CA07FB-94F3-74F1-17A7-43A8A8BB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859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798BF-9A19-E6D4-016C-E8827655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C522DE-0FC4-A9EE-D7B9-42A9A896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1FA47-71F0-91E7-52FD-32B1AE834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69AA6-BBF7-6BAB-62D9-68A101C0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6EBF9-6D25-9FC9-34E5-18D9ED72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DCD97F-8B7A-44ED-8E14-34A3FAC6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III.6. Document Review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23AB4-A186-805B-2D7E-C0BF43379283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Guidelines for Document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4CE9C-13C5-9038-282A-C7A8010193FF}"/>
              </a:ext>
            </a:extLst>
          </p:cNvPr>
          <p:cNvSpPr txBox="1"/>
          <p:nvPr/>
        </p:nvSpPr>
        <p:spPr>
          <a:xfrm>
            <a:off x="5438277" y="2647931"/>
            <a:ext cx="6753723" cy="3492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IRB Approval, Informed Consent, Permission.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 how to access the information we seek: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records entered during specific time-period.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Only records w specific outcome (dx, referral).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Random selection.</a:t>
            </a:r>
          </a:p>
        </p:txBody>
      </p:sp>
      <p:pic>
        <p:nvPicPr>
          <p:cNvPr id="3" name="Picture 2" descr="Premium Photo | Business document paper icon document management system dms">
            <a:extLst>
              <a:ext uri="{FF2B5EF4-FFF2-40B4-BE49-F238E27FC236}">
                <a16:creationId xmlns:a16="http://schemas.microsoft.com/office/drawing/2014/main" id="{927A3F10-F6D0-4281-1F4F-FADA8A38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5" y="2704215"/>
            <a:ext cx="4889463" cy="30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0A74EB-098D-0FD5-445A-629F48AFE38E}"/>
              </a:ext>
            </a:extLst>
          </p:cNvPr>
          <p:cNvSpPr txBox="1"/>
          <p:nvPr/>
        </p:nvSpPr>
        <p:spPr>
          <a:xfrm>
            <a:off x="400527" y="5880076"/>
            <a:ext cx="488946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2060"/>
                </a:solidFill>
              </a:rPr>
              <a:t>https://</a:t>
            </a:r>
            <a:r>
              <a:rPr lang="en-US" sz="700" dirty="0" err="1">
                <a:solidFill>
                  <a:srgbClr val="002060"/>
                </a:solidFill>
              </a:rPr>
              <a:t>img.freepik.com</a:t>
            </a:r>
            <a:r>
              <a:rPr lang="en-US" sz="700" dirty="0">
                <a:solidFill>
                  <a:srgbClr val="002060"/>
                </a:solidFill>
              </a:rPr>
              <a:t>/premium-photo/business-document-paper-icon-document-management-system-dms_336744-1421.jpg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55A43B-AE14-FBBA-8486-229B48027516}"/>
              </a:ext>
            </a:extLst>
          </p:cNvPr>
          <p:cNvGrpSpPr/>
          <p:nvPr/>
        </p:nvGrpSpPr>
        <p:grpSpPr>
          <a:xfrm>
            <a:off x="10396383" y="416151"/>
            <a:ext cx="1390015" cy="745685"/>
            <a:chOff x="10199689" y="5755904"/>
            <a:chExt cx="1755648" cy="941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29C3FE-00C6-D700-D21F-29B223653606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CD176192-253D-F37D-4EC7-4153165F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955E3A6B-ED6E-9B9E-7DAB-0A86A362D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87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85E50-47F2-F677-434C-998F89E55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F569A2-EDB6-2B4B-B035-E6C68918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29346-A376-B40F-F86B-A6237A32F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88F424-E9B1-70A7-1506-9B0444FBB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1E740-86FD-20E5-65D4-1BFE67000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FA168-CE0A-6DDD-CAD1-891CBA137A31}"/>
              </a:ext>
            </a:extLst>
          </p:cNvPr>
          <p:cNvSpPr txBox="1"/>
          <p:nvPr/>
        </p:nvSpPr>
        <p:spPr>
          <a:xfrm>
            <a:off x="7616034" y="1925067"/>
            <a:ext cx="4437177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 6: Data Collection Methods for Qualitative Research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82BDBE-8846-C63D-2191-96369CC3CC7C}"/>
              </a:ext>
            </a:extLst>
          </p:cNvPr>
          <p:cNvSpPr txBox="1">
            <a:spLocks/>
          </p:cNvSpPr>
          <p:nvPr/>
        </p:nvSpPr>
        <p:spPr>
          <a:xfrm>
            <a:off x="0" y="349112"/>
            <a:ext cx="1219199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III.3. Data Collection 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1B72A-A939-A121-7A00-5013066CD110}"/>
              </a:ext>
            </a:extLst>
          </p:cNvPr>
          <p:cNvSpPr txBox="1"/>
          <p:nvPr/>
        </p:nvSpPr>
        <p:spPr>
          <a:xfrm>
            <a:off x="7616035" y="3034006"/>
            <a:ext cx="4282634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from: Lim, W. M. (2024). What Is Qualitative Research? An Overview and Guidelines. </a:t>
            </a:r>
            <a:r>
              <a:rPr lang="en-US" sz="1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" name="Picture 19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C7F00404-1167-1415-E9DB-599028D68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3464"/>
          <a:stretch/>
        </p:blipFill>
        <p:spPr>
          <a:xfrm>
            <a:off x="340413" y="1733421"/>
            <a:ext cx="6982290" cy="4966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C54583-FE26-25B4-20E8-9D77F6A0B481}"/>
              </a:ext>
            </a:extLst>
          </p:cNvPr>
          <p:cNvSpPr/>
          <p:nvPr/>
        </p:nvSpPr>
        <p:spPr>
          <a:xfrm>
            <a:off x="340413" y="1733421"/>
            <a:ext cx="7132320" cy="5029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B1DE5E-4366-DEF4-D3C4-571C7E244D84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8F14AB-5D3E-A3B9-7064-98D84B34939C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0A0AC290-D183-5FB1-2BED-A889C7DF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1FA39A82-B056-3815-70C2-FAFC2CC4F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280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7FF81-79E4-CF83-7784-CED64C85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9BF751-D84E-1C54-6D71-C96A8DD0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6DD03-B705-4153-8D15-CE277D55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454D4-8EA4-AB84-5094-75FCD359C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DD045F-DC97-2D72-1A71-0BB92BEEA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0BF6C-39A0-C708-85B2-1B725FA625CC}"/>
              </a:ext>
            </a:extLst>
          </p:cNvPr>
          <p:cNvSpPr txBox="1"/>
          <p:nvPr/>
        </p:nvSpPr>
        <p:spPr>
          <a:xfrm>
            <a:off x="7052944" y="352908"/>
            <a:ext cx="4845725" cy="20608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 2: Five Types of Qualitative Data Analysis: Empirical Recommendations for Minimal Sample Sizes.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26542-4F61-1F99-1468-32DFDAC3E350}"/>
              </a:ext>
            </a:extLst>
          </p:cNvPr>
          <p:cNvSpPr txBox="1"/>
          <p:nvPr/>
        </p:nvSpPr>
        <p:spPr>
          <a:xfrm>
            <a:off x="7052944" y="2766701"/>
            <a:ext cx="4845725" cy="29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An Integrative Review, Empirical Guidance, and Next Steps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International Journal of Qualitative Methods, 23, 16094069241296206.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https://doi.org/10.1177/16094069241296206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B0D657-820C-0F6A-8613-2868268B7027}"/>
              </a:ext>
            </a:extLst>
          </p:cNvPr>
          <p:cNvGrpSpPr/>
          <p:nvPr/>
        </p:nvGrpSpPr>
        <p:grpSpPr>
          <a:xfrm>
            <a:off x="293329" y="343241"/>
            <a:ext cx="6351730" cy="6404799"/>
            <a:chOff x="5550186" y="1812044"/>
            <a:chExt cx="4738126" cy="4777714"/>
          </a:xfrm>
        </p:grpSpPr>
        <p:pic>
          <p:nvPicPr>
            <p:cNvPr id="25" name="Picture 24" descr="A close-up of a document&#10;&#10;AI-generated content may be incorrect.">
              <a:extLst>
                <a:ext uri="{FF2B5EF4-FFF2-40B4-BE49-F238E27FC236}">
                  <a16:creationId xmlns:a16="http://schemas.microsoft.com/office/drawing/2014/main" id="{C98EDB3D-3203-402B-E022-7EB2C5213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518" r="734" b="1616"/>
            <a:stretch/>
          </p:blipFill>
          <p:spPr>
            <a:xfrm>
              <a:off x="5550187" y="1812044"/>
              <a:ext cx="4738125" cy="4728922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BE64982-9744-98AF-A5F9-FB9E714D228F}"/>
                </a:ext>
              </a:extLst>
            </p:cNvPr>
            <p:cNvSpPr/>
            <p:nvPr/>
          </p:nvSpPr>
          <p:spPr>
            <a:xfrm>
              <a:off x="5550186" y="1812044"/>
              <a:ext cx="4738126" cy="477771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BA1357-6E2E-7E01-4929-FB3C37D9664F}"/>
              </a:ext>
            </a:extLst>
          </p:cNvPr>
          <p:cNvSpPr/>
          <p:nvPr/>
        </p:nvSpPr>
        <p:spPr>
          <a:xfrm>
            <a:off x="381965" y="657756"/>
            <a:ext cx="648182" cy="602487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E69331-1FDC-B76A-2A84-152F638D89F3}"/>
              </a:ext>
            </a:extLst>
          </p:cNvPr>
          <p:cNvSpPr/>
          <p:nvPr/>
        </p:nvSpPr>
        <p:spPr>
          <a:xfrm>
            <a:off x="1043651" y="657756"/>
            <a:ext cx="843021" cy="602487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999AE7-0777-A20F-CC30-09974D51D577}"/>
              </a:ext>
            </a:extLst>
          </p:cNvPr>
          <p:cNvSpPr/>
          <p:nvPr/>
        </p:nvSpPr>
        <p:spPr>
          <a:xfrm>
            <a:off x="2767101" y="657756"/>
            <a:ext cx="925223" cy="6024876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223A67-FBFF-AA08-2442-0F6483140E95}"/>
              </a:ext>
            </a:extLst>
          </p:cNvPr>
          <p:cNvSpPr/>
          <p:nvPr/>
        </p:nvSpPr>
        <p:spPr>
          <a:xfrm>
            <a:off x="381964" y="996619"/>
            <a:ext cx="6319775" cy="1021160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FC04C6-2B5D-31FC-DA7B-2E5D0BF769D2}"/>
              </a:ext>
            </a:extLst>
          </p:cNvPr>
          <p:cNvSpPr/>
          <p:nvPr/>
        </p:nvSpPr>
        <p:spPr>
          <a:xfrm>
            <a:off x="381964" y="2017778"/>
            <a:ext cx="6319775" cy="1709269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D187D0-13E3-793A-9008-2691B573F44E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815297-2198-02E2-2650-B1F5DE985A2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9482549B-4F74-A46D-7E13-6DB19AD31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3BC3359D-CAD7-8246-7982-35467C72B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2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A96CEF-352D-F949-3E37-DB63773C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FDC165-8DE1-B92C-2A79-B23D3346E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2E5C6C-51B4-6EBD-1A42-E36353BD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CDE2C-BEF3-E2ED-FFAA-FE25199A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94181-57A5-222A-55EE-AA907FDBA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BED85-2929-9E26-3508-AAE32FCA3729}"/>
              </a:ext>
            </a:extLst>
          </p:cNvPr>
          <p:cNvSpPr txBox="1"/>
          <p:nvPr/>
        </p:nvSpPr>
        <p:spPr>
          <a:xfrm>
            <a:off x="7052944" y="352908"/>
            <a:ext cx="4845725" cy="15530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Table 1: Five Types of Saturation: Empirical Recommendations for Minimal Sample Sizes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903F84-9714-4FAC-49D7-F7BFC5BF63F5}"/>
              </a:ext>
            </a:extLst>
          </p:cNvPr>
          <p:cNvGrpSpPr/>
          <p:nvPr/>
        </p:nvGrpSpPr>
        <p:grpSpPr>
          <a:xfrm>
            <a:off x="293331" y="291335"/>
            <a:ext cx="6466284" cy="6415761"/>
            <a:chOff x="353961" y="1812044"/>
            <a:chExt cx="4847304" cy="4853232"/>
          </a:xfrm>
        </p:grpSpPr>
        <p:pic>
          <p:nvPicPr>
            <p:cNvPr id="4" name="Picture 3" descr="A paper with text on it&#10;&#10;AI-generated content may be incorrect.">
              <a:extLst>
                <a:ext uri="{FF2B5EF4-FFF2-40B4-BE49-F238E27FC236}">
                  <a16:creationId xmlns:a16="http://schemas.microsoft.com/office/drawing/2014/main" id="{FBA01B1D-06BA-2994-AE34-D2D6C8B5A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61" y="1858621"/>
              <a:ext cx="4847304" cy="48066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CCACDD-9C03-6C84-CD36-CB69A543EACC}"/>
                </a:ext>
              </a:extLst>
            </p:cNvPr>
            <p:cNvSpPr/>
            <p:nvPr/>
          </p:nvSpPr>
          <p:spPr>
            <a:xfrm>
              <a:off x="353961" y="1812044"/>
              <a:ext cx="4847304" cy="485323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26E76A-B309-E4DD-A40E-8D4E0C670EB4}"/>
              </a:ext>
            </a:extLst>
          </p:cNvPr>
          <p:cNvSpPr txBox="1"/>
          <p:nvPr/>
        </p:nvSpPr>
        <p:spPr>
          <a:xfrm>
            <a:off x="7052944" y="2386954"/>
            <a:ext cx="4845725" cy="29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An Integrative Review, Empirical Guidance, and Next Steps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International Journal of Qualitative Methods, 23, 16094069241296206.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https://doi.org/10.1177/16094069241296206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91E50-4917-4304-9CB9-86B6FF7095EA}"/>
              </a:ext>
            </a:extLst>
          </p:cNvPr>
          <p:cNvSpPr/>
          <p:nvPr/>
        </p:nvSpPr>
        <p:spPr>
          <a:xfrm>
            <a:off x="439838" y="740780"/>
            <a:ext cx="706056" cy="5775767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930E0-0403-17EB-8D90-AAFDBB925092}"/>
              </a:ext>
            </a:extLst>
          </p:cNvPr>
          <p:cNvSpPr/>
          <p:nvPr/>
        </p:nvSpPr>
        <p:spPr>
          <a:xfrm>
            <a:off x="2951545" y="642118"/>
            <a:ext cx="798652" cy="5874429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02CA25-72D7-B3A5-F507-43510ACABCEA}"/>
              </a:ext>
            </a:extLst>
          </p:cNvPr>
          <p:cNvSpPr/>
          <p:nvPr/>
        </p:nvSpPr>
        <p:spPr>
          <a:xfrm>
            <a:off x="439834" y="972273"/>
            <a:ext cx="6319775" cy="1021160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97FC9-6A61-C3B0-6C53-041E4163A1B1}"/>
              </a:ext>
            </a:extLst>
          </p:cNvPr>
          <p:cNvSpPr/>
          <p:nvPr/>
        </p:nvSpPr>
        <p:spPr>
          <a:xfrm>
            <a:off x="439837" y="1993924"/>
            <a:ext cx="6319776" cy="946045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A4517F-FD93-5127-D408-1BB6228F0526}"/>
              </a:ext>
            </a:extLst>
          </p:cNvPr>
          <p:cNvSpPr/>
          <p:nvPr/>
        </p:nvSpPr>
        <p:spPr>
          <a:xfrm>
            <a:off x="439834" y="4255235"/>
            <a:ext cx="6309360" cy="1051560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0A0988-286F-2FF6-E510-6B892071618E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9B0F55-9A82-B8B8-C3C3-E8D9370EAE31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close-up of logos&#10;&#10;AI-generated content may be incorrect.">
              <a:extLst>
                <a:ext uri="{FF2B5EF4-FFF2-40B4-BE49-F238E27FC236}">
                  <a16:creationId xmlns:a16="http://schemas.microsoft.com/office/drawing/2014/main" id="{1B55135F-2FFA-CB4F-624E-A1E07738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30F2A961-7786-E81E-703E-3F723F02B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7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09AD0-5F0F-8A2B-A613-86FE640A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B83F10-DDB6-A480-C6D7-BCFE4CAF7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9DD95-10F1-76B7-B499-A0C18EF80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FA30D0-43D1-985E-3F90-46D927386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ED637C-851C-1C92-1892-805BE2030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ED6B2-37B6-A3F9-FF45-104BDDD16BD9}"/>
              </a:ext>
            </a:extLst>
          </p:cNvPr>
          <p:cNvSpPr txBox="1"/>
          <p:nvPr/>
        </p:nvSpPr>
        <p:spPr>
          <a:xfrm>
            <a:off x="8554051" y="255874"/>
            <a:ext cx="3396300" cy="25339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Figure 1: Flow Chart to help researchers determine sample size estimates for iterative, multi-stage research designs w/ qualitative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9FCC2-EFF4-25EF-2E47-F35F9FBC77FE}"/>
              </a:ext>
            </a:extLst>
          </p:cNvPr>
          <p:cNvSpPr txBox="1"/>
          <p:nvPr/>
        </p:nvSpPr>
        <p:spPr>
          <a:xfrm>
            <a:off x="8554050" y="3025041"/>
            <a:ext cx="3396299" cy="3191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An Integrative Review, Empirical Guidance, and Next Steps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International Journal of Qualitative Methods, 23, 16094069241296206.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https://doi.org/10.1177/16094069241296206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BC4ED0-79CF-F8D0-86B1-2B81295C5945}"/>
              </a:ext>
            </a:extLst>
          </p:cNvPr>
          <p:cNvGrpSpPr/>
          <p:nvPr/>
        </p:nvGrpSpPr>
        <p:grpSpPr>
          <a:xfrm>
            <a:off x="241648" y="221119"/>
            <a:ext cx="8202618" cy="6415761"/>
            <a:chOff x="393698" y="291335"/>
            <a:chExt cx="8202618" cy="6415761"/>
          </a:xfrm>
        </p:grpSpPr>
        <p:pic>
          <p:nvPicPr>
            <p:cNvPr id="3" name="Picture 2" descr="A diagram of a research process&#10;&#10;AI-generated content may be incorrect.">
              <a:extLst>
                <a:ext uri="{FF2B5EF4-FFF2-40B4-BE49-F238E27FC236}">
                  <a16:creationId xmlns:a16="http://schemas.microsoft.com/office/drawing/2014/main" id="{637E2E51-6DF7-A248-237F-03B35D2F0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526" r="1654" b="5313"/>
            <a:stretch/>
          </p:blipFill>
          <p:spPr>
            <a:xfrm>
              <a:off x="393699" y="291335"/>
              <a:ext cx="8202617" cy="64157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FB3CB5-D991-028A-F87C-9E8AC329D737}"/>
                </a:ext>
              </a:extLst>
            </p:cNvPr>
            <p:cNvSpPr/>
            <p:nvPr/>
          </p:nvSpPr>
          <p:spPr>
            <a:xfrm>
              <a:off x="393698" y="291335"/>
              <a:ext cx="8146004" cy="6364961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348244-5470-EAA2-8393-BF990B5E5193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93E08B-811D-47B5-4BAB-6D692D7F27BF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FCDD050F-EF29-FD01-0F7B-20A5A2B2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5518EAD6-3C09-9675-A7C1-631C0E47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089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E2DFEC-3CE7-C150-1E90-D95E5A255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D21A8B9-93A1-7506-7C7B-FA80838EF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41B8D-831C-4423-B0FB-67D5AE21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8866E-9C28-E916-08A8-C31BAD9B1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648E6-917B-49B6-D5F4-9C97CFC8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400232-CE98-2F78-0BBD-DA340FC6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III.3. </a:t>
            </a:r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Procedures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8EBA-B66C-FD97-BDAE-2436C799B27A}"/>
              </a:ext>
            </a:extLst>
          </p:cNvPr>
          <p:cNvSpPr txBox="1"/>
          <p:nvPr/>
        </p:nvSpPr>
        <p:spPr>
          <a:xfrm>
            <a:off x="8021712" y="2012398"/>
            <a:ext cx="4170288" cy="452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Sizes for 10 Types of Qualitative Data Analysis: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Integrative Review, Empirical Guidance, &amp; Next Steps (Wutich et al., 2024).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5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Wutich, A., Beresford, M., &amp; Bernard, H. R. (2024). Sample Sizes for 10 Types of Qualitative Data Analysis: An Integrative Review, Empirical Guidance, and Next Steps. International Journal of Qualitative Methods, 23, 16094069241296206. </a:t>
            </a:r>
            <a:r>
              <a:rPr lang="en-US" sz="15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https://doi.org/10.1177/16094069241296206</a:t>
            </a:r>
            <a:r>
              <a:rPr lang="en-US" sz="155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B8083D1-4AC9-FDFD-63AB-5F8E5D929A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591"/>
          <a:stretch/>
        </p:blipFill>
        <p:spPr>
          <a:xfrm>
            <a:off x="192788" y="2035289"/>
            <a:ext cx="7828927" cy="1633023"/>
          </a:xfrm>
          <a:prstGeom prst="rect">
            <a:avLst/>
          </a:prstGeom>
        </p:spPr>
      </p:pic>
      <p:pic>
        <p:nvPicPr>
          <p:cNvPr id="13" name="Picture 12" descr="A close-up of a document&#10;&#10;AI-generated content may be incorrect.">
            <a:extLst>
              <a:ext uri="{FF2B5EF4-FFF2-40B4-BE49-F238E27FC236}">
                <a16:creationId xmlns:a16="http://schemas.microsoft.com/office/drawing/2014/main" id="{1B2DE655-B675-8BD9-AA62-342796A9E5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676" b="53816"/>
          <a:stretch/>
        </p:blipFill>
        <p:spPr>
          <a:xfrm>
            <a:off x="192787" y="3580974"/>
            <a:ext cx="7828925" cy="428676"/>
          </a:xfrm>
          <a:prstGeom prst="rect">
            <a:avLst/>
          </a:prstGeom>
        </p:spPr>
      </p:pic>
      <p:pic>
        <p:nvPicPr>
          <p:cNvPr id="15" name="Picture 14" descr="A close-up of a document&#10;&#10;AI-generated content may be incorrect.">
            <a:extLst>
              <a:ext uri="{FF2B5EF4-FFF2-40B4-BE49-F238E27FC236}">
                <a16:creationId xmlns:a16="http://schemas.microsoft.com/office/drawing/2014/main" id="{120AFE07-334D-57B7-7F63-F9FEC207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315"/>
          <a:stretch/>
        </p:blipFill>
        <p:spPr>
          <a:xfrm>
            <a:off x="192788" y="3909606"/>
            <a:ext cx="7828926" cy="2453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57AE727-89CC-B34E-0B08-8534044E0E90}"/>
              </a:ext>
            </a:extLst>
          </p:cNvPr>
          <p:cNvSpPr/>
          <p:nvPr/>
        </p:nvSpPr>
        <p:spPr>
          <a:xfrm>
            <a:off x="220381" y="2035780"/>
            <a:ext cx="7691719" cy="44731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C09DB9F-EC4E-D6C6-DB74-BC246AF18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6B571-58AD-7F9E-A8F1-3B956FD2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67BE7-F494-F354-4A5C-5AAC5119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FD7B4-A9ED-94F8-8790-D1951DC51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D0C526-C7B6-21BB-27F3-787CF8B7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3</a:t>
            </a:r>
          </a:p>
        </p:txBody>
      </p:sp>
      <p:pic>
        <p:nvPicPr>
          <p:cNvPr id="10" name="Picture 2" descr="Practical Approaches to Applied Research and Program Evaluation for Helping Professionals">
            <a:hlinkClick r:id="rId2"/>
            <a:extLst>
              <a:ext uri="{FF2B5EF4-FFF2-40B4-BE49-F238E27FC236}">
                <a16:creationId xmlns:a16="http://schemas.microsoft.com/office/drawing/2014/main" id="{5778E231-6459-4A0E-A41B-E1FFB9D7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1999698"/>
            <a:ext cx="3024144" cy="43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2DB4B6-F1AB-B970-5B24-DE5B89A8A7A5}"/>
              </a:ext>
            </a:extLst>
          </p:cNvPr>
          <p:cNvSpPr txBox="1"/>
          <p:nvPr/>
        </p:nvSpPr>
        <p:spPr>
          <a:xfrm>
            <a:off x="3648988" y="1795060"/>
            <a:ext cx="8213631" cy="5119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III.  Qualitative Evaluation Processes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Inquiry Purpose and Focus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Key Informants and Data Sources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Procedures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Document Review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Size Guidance for Analysis, Design, &amp; Saturation Types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Management Strategies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Trustworthiness Protections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Responsible Conduct in Research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5FB01-41EE-6D55-8252-F2E4E6D6DC54}"/>
              </a:ext>
            </a:extLst>
          </p:cNvPr>
          <p:cNvSpPr txBox="1"/>
          <p:nvPr/>
        </p:nvSpPr>
        <p:spPr>
          <a:xfrm>
            <a:off x="215747" y="6365927"/>
            <a:ext cx="31038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500" dirty="0" err="1">
                <a:solidFill>
                  <a:srgbClr val="002060"/>
                </a:solidFill>
                <a:hlinkClick r:id="rId2"/>
              </a:rPr>
              <a:t>www.taylorfrancis.com</a:t>
            </a:r>
            <a:r>
              <a:rPr lang="en-US" sz="500" dirty="0">
                <a:solidFill>
                  <a:srgbClr val="002060"/>
                </a:solidFill>
                <a:hlinkClick r:id="rId2"/>
              </a:rPr>
              <a:t>/books/mono/10.4324/9781315108933/practical-approaches-applied-research-program-evaluation-helping-professionals-casey-barrio-minton-stephen-lenz</a:t>
            </a:r>
            <a:endParaRPr lang="en-US" sz="500" dirty="0">
              <a:solidFill>
                <a:srgbClr val="002060"/>
              </a:solidFill>
            </a:endParaRPr>
          </a:p>
        </p:txBody>
      </p:sp>
      <p:pic>
        <p:nvPicPr>
          <p:cNvPr id="13" name="Picture 12" descr="A close-up of logos&#10;&#10;AI-generated content may be incorrect.">
            <a:extLst>
              <a:ext uri="{FF2B5EF4-FFF2-40B4-BE49-F238E27FC236}">
                <a16:creationId xmlns:a16="http://schemas.microsoft.com/office/drawing/2014/main" id="{70FFABF6-8576-403C-0C37-52B941AFCF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4" name="Picture 13" descr="A close-up of logos&#10;&#10;AI-generated content may be incorrect.">
            <a:extLst>
              <a:ext uri="{FF2B5EF4-FFF2-40B4-BE49-F238E27FC236}">
                <a16:creationId xmlns:a16="http://schemas.microsoft.com/office/drawing/2014/main" id="{0EEC1DA8-2178-E5A1-41BF-029850B3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4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D595C-8962-8A23-7F92-83B9978C5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EA4D2F-37D1-EC78-8AE1-C84D63F3D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E5530-9B06-5C15-C073-585FF2CE6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4C48B8-F97A-7F8A-4BF0-213B4458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454EF6-AEF1-0360-3FEF-9C002CBC6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DA45C-C8AB-4C1C-E47B-31F4389A9846}"/>
              </a:ext>
            </a:extLst>
          </p:cNvPr>
          <p:cNvSpPr txBox="1"/>
          <p:nvPr/>
        </p:nvSpPr>
        <p:spPr>
          <a:xfrm>
            <a:off x="3452569" y="1802001"/>
            <a:ext cx="8564882" cy="505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data are rich, complex, &amp; MESSY!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Active data management strategy is critical.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Recording and Transcription tend to be Central.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anonymity, start recording 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after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introductions.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Note-taking can be used as supplement.         Should be planned in advance.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interview script to organize, structure notes.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D69D6C-52CE-FDE5-0CD4-9462F82C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III.7. Data Management Strategy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7F25C-6560-FAB3-AA6C-824CA62CC2D7}"/>
              </a:ext>
            </a:extLst>
          </p:cNvPr>
          <p:cNvGrpSpPr/>
          <p:nvPr/>
        </p:nvGrpSpPr>
        <p:grpSpPr>
          <a:xfrm>
            <a:off x="314249" y="2044699"/>
            <a:ext cx="3138320" cy="4152901"/>
            <a:chOff x="212649" y="1807823"/>
            <a:chExt cx="3403702" cy="4504078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AA9E280-B2B7-1283-1C20-304BA1B5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5715" t="3367" r="23469" b="4433"/>
            <a:stretch/>
          </p:blipFill>
          <p:spPr>
            <a:xfrm>
              <a:off x="355601" y="1925067"/>
              <a:ext cx="3260750" cy="392963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E55AB9-F925-8B0F-1A4F-2B8DB88F50B7}"/>
                </a:ext>
              </a:extLst>
            </p:cNvPr>
            <p:cNvSpPr/>
            <p:nvPr/>
          </p:nvSpPr>
          <p:spPr>
            <a:xfrm>
              <a:off x="212649" y="1807823"/>
              <a:ext cx="3403702" cy="450407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5F10783-7E6B-03D9-08C9-2E6A0D08F0E1}"/>
              </a:ext>
            </a:extLst>
          </p:cNvPr>
          <p:cNvSpPr txBox="1"/>
          <p:nvPr/>
        </p:nvSpPr>
        <p:spPr>
          <a:xfrm>
            <a:off x="314248" y="6264870"/>
            <a:ext cx="3138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https://dfifnluhfzgk8.cloudfront.net/wp-content/uploads/2024/04/how-to-build-a-data-management-</a:t>
            </a:r>
            <a:r>
              <a:rPr lang="en-US" sz="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strategy.svg</a:t>
            </a:r>
            <a:endParaRPr lang="en-US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79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04270-D0FD-4CBB-2038-013EA68E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C904DC-BCAA-18D1-85E3-B2FF44311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4A0275-011F-2787-7ACC-554C80107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55A0F5-96C4-3691-6F3F-D61E78C9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33A6E-3BBE-1BFE-D548-908ABB0BF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F9A82-4EB4-3FD0-4BBA-AB3BBD79F379}"/>
              </a:ext>
            </a:extLst>
          </p:cNvPr>
          <p:cNvSpPr txBox="1"/>
          <p:nvPr/>
        </p:nvSpPr>
        <p:spPr>
          <a:xfrm>
            <a:off x="3327265" y="1925067"/>
            <a:ext cx="8418680" cy="450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For Semi-Structured Interviews: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 interview script to organize, structure notes.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For Focus Groups: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Ask participants to generate notes on a white board, document with photographs.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Include a co-facilitating note-taker to record responses (if not recorded formally).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AC5CAC-8146-D07A-4486-23DB66C8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III.7. Data Management Strategy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CC8B2B-2ADC-3021-9F21-1C658C1FAE4A}"/>
              </a:ext>
            </a:extLst>
          </p:cNvPr>
          <p:cNvGrpSpPr/>
          <p:nvPr/>
        </p:nvGrpSpPr>
        <p:grpSpPr>
          <a:xfrm>
            <a:off x="314249" y="2044699"/>
            <a:ext cx="3138320" cy="4152901"/>
            <a:chOff x="212649" y="1807823"/>
            <a:chExt cx="3403702" cy="450407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70CD0F1-351C-9847-0493-4DDDBA98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5715" t="3367" r="23469" b="4433"/>
            <a:stretch/>
          </p:blipFill>
          <p:spPr>
            <a:xfrm>
              <a:off x="355601" y="1925067"/>
              <a:ext cx="3260750" cy="39296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25024A-7C1E-63D3-400E-CFEB5FE5E48A}"/>
                </a:ext>
              </a:extLst>
            </p:cNvPr>
            <p:cNvSpPr/>
            <p:nvPr/>
          </p:nvSpPr>
          <p:spPr>
            <a:xfrm>
              <a:off x="212649" y="1807823"/>
              <a:ext cx="3403702" cy="450407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8699D2-498A-0B0A-AB80-706447D60005}"/>
              </a:ext>
            </a:extLst>
          </p:cNvPr>
          <p:cNvSpPr txBox="1"/>
          <p:nvPr/>
        </p:nvSpPr>
        <p:spPr>
          <a:xfrm>
            <a:off x="314248" y="6264870"/>
            <a:ext cx="3138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https://dfifnluhfzgk8.cloudfront.net/wp-content/uploads/2024/04/how-to-build-a-data-management-</a:t>
            </a:r>
            <a:r>
              <a:rPr lang="en-US" sz="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strategy.svg</a:t>
            </a:r>
            <a:endParaRPr lang="en-US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82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9F19E0-B2F3-AC5F-DB00-0D5708BEA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A8BC7C-76BE-373B-C94E-5F8A9A4BC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FD814-081F-73F0-C4DB-377EB3B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D9539-B443-4E99-4A25-C738D0A4C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68758-02B1-895F-DF23-FB9F6BB9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BDD53-D895-5C34-4117-C486E1987E6A}"/>
              </a:ext>
            </a:extLst>
          </p:cNvPr>
          <p:cNvSpPr txBox="1"/>
          <p:nvPr/>
        </p:nvSpPr>
        <p:spPr>
          <a:xfrm>
            <a:off x="3319607" y="2079509"/>
            <a:ext cx="8640726" cy="363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Document Review: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Decide whether to analyze records as whole or use short-hand note-taking strategy.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E.g., Complete ½ – 2pg worksheet for each document reviewed, then work from those notes.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8C4610-EE2F-2B15-52BF-51912C6C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III.7. Data Management Strategy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65E3BC-0E5A-345F-D00D-FE52D4858B25}"/>
              </a:ext>
            </a:extLst>
          </p:cNvPr>
          <p:cNvGrpSpPr/>
          <p:nvPr/>
        </p:nvGrpSpPr>
        <p:grpSpPr>
          <a:xfrm>
            <a:off x="314249" y="2044699"/>
            <a:ext cx="3138320" cy="4152901"/>
            <a:chOff x="212649" y="1807823"/>
            <a:chExt cx="3403702" cy="450407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425543A-3BEC-FA29-EE0B-44AFC846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5715" t="3367" r="23469" b="4433"/>
            <a:stretch/>
          </p:blipFill>
          <p:spPr>
            <a:xfrm>
              <a:off x="355601" y="1925067"/>
              <a:ext cx="3260750" cy="39296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640A3E-5EC2-FD2C-F251-516CF9A7C612}"/>
                </a:ext>
              </a:extLst>
            </p:cNvPr>
            <p:cNvSpPr/>
            <p:nvPr/>
          </p:nvSpPr>
          <p:spPr>
            <a:xfrm>
              <a:off x="212649" y="1807823"/>
              <a:ext cx="3403702" cy="450407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7AC947-3949-AFE3-8DAA-55D18DCD9719}"/>
              </a:ext>
            </a:extLst>
          </p:cNvPr>
          <p:cNvSpPr txBox="1"/>
          <p:nvPr/>
        </p:nvSpPr>
        <p:spPr>
          <a:xfrm>
            <a:off x="314248" y="6264870"/>
            <a:ext cx="3138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https://dfifnluhfzgk8.cloudfront.net/wp-content/uploads/2024/04/how-to-build-a-data-management-</a:t>
            </a:r>
            <a:r>
              <a:rPr lang="en-US" sz="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strategy.svg</a:t>
            </a:r>
            <a:endParaRPr lang="en-US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84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6C246-52A8-A2DE-ADD5-9A639398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FC935C-2066-4B61-C8E9-C7FE557D3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6D5E9-CD3D-BE52-2756-D6453E570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BE113A-7D89-D87D-29A5-E02914198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3945FE-97A3-3FA5-4B25-CA28A882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40846-09D8-2A31-AA7D-0429C5AA6B51}"/>
              </a:ext>
            </a:extLst>
          </p:cNvPr>
          <p:cNvSpPr txBox="1"/>
          <p:nvPr/>
        </p:nvSpPr>
        <p:spPr>
          <a:xfrm>
            <a:off x="6210301" y="1925067"/>
            <a:ext cx="5486400" cy="3634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Provide evidence that: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Findings accurately capture participants’ experiences.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Conclusions were generated with rigor and credibility.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27FAD-B34C-24E1-F534-3BAC6F1B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III.8. Trustworthiness Protections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6" name="Picture 2" descr="Trustworthiness - Characteristics and Importance | Marketing91">
            <a:extLst>
              <a:ext uri="{FF2B5EF4-FFF2-40B4-BE49-F238E27FC236}">
                <a16:creationId xmlns:a16="http://schemas.microsoft.com/office/drawing/2014/main" id="{B0186657-5819-C685-913A-96CB5D3D7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5519"/>
          <a:stretch/>
        </p:blipFill>
        <p:spPr bwMode="auto">
          <a:xfrm>
            <a:off x="495299" y="1925067"/>
            <a:ext cx="5384801" cy="42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6ECD9-7C52-67EA-C51A-D6F89A75E3EC}"/>
              </a:ext>
            </a:extLst>
          </p:cNvPr>
          <p:cNvSpPr txBox="1"/>
          <p:nvPr/>
        </p:nvSpPr>
        <p:spPr>
          <a:xfrm>
            <a:off x="495298" y="6385978"/>
            <a:ext cx="53848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https://www.marketing91.com/wp-content/uploads/2020/03/</a:t>
            </a:r>
            <a:r>
              <a:rPr lang="en-US" sz="900" dirty="0" err="1">
                <a:solidFill>
                  <a:srgbClr val="002060"/>
                </a:solidFill>
              </a:rPr>
              <a:t>trustworthiness.jpg</a:t>
            </a:r>
            <a:endParaRPr lang="en-US" sz="900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37E05E-8FE3-EB75-97B9-B70886A3B5E4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3D08E-D055-E4C7-98D5-F629C39FFA7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3B76E3F5-1B4D-FBA8-E40C-1571B02B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DFCB52F0-B9C9-82E1-BF3F-B246EB45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321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00857-0ECE-1087-D642-D41F7E826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0DE544-25C0-118A-BFEF-65C97C5E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750E5F-89A4-60B9-AE59-5F71D7CB1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9029F7-864A-7303-2E92-F0EB2F38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5BAB12-6D5F-05AC-769C-84D34F001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FCD0A-E441-D9B1-BD4C-D5F66959B311}"/>
              </a:ext>
            </a:extLst>
          </p:cNvPr>
          <p:cNvSpPr txBox="1"/>
          <p:nvPr/>
        </p:nvSpPr>
        <p:spPr>
          <a:xfrm>
            <a:off x="6095997" y="1995934"/>
            <a:ext cx="5816603" cy="29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Motulsky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Wertz, Morrow, &amp;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Ponterotto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(2017).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Recommendations for designing and reviewing qualitative research in psychology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Promoting methodological integrity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Qualitative Psychology, 4(1), 2–22.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http://dx.doi.org.proxy.lib.utk.edu:90/10.1037/qup0000082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6AB132-E7B0-FBA7-419A-D3475557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III.8. Trustworthiness Protections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rustworthiness - Characteristics and Importance | Marketing91">
            <a:extLst>
              <a:ext uri="{FF2B5EF4-FFF2-40B4-BE49-F238E27FC236}">
                <a16:creationId xmlns:a16="http://schemas.microsoft.com/office/drawing/2014/main" id="{126192EE-D99D-86BB-73FB-FC6257D7D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5519"/>
          <a:stretch/>
        </p:blipFill>
        <p:spPr bwMode="auto">
          <a:xfrm>
            <a:off x="495299" y="1925067"/>
            <a:ext cx="5384801" cy="42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D7357-9462-DB0E-F5F3-F53B8C261952}"/>
              </a:ext>
            </a:extLst>
          </p:cNvPr>
          <p:cNvSpPr txBox="1"/>
          <p:nvPr/>
        </p:nvSpPr>
        <p:spPr>
          <a:xfrm>
            <a:off x="495298" y="6385978"/>
            <a:ext cx="53848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https://www.marketing91.com/wp-content/uploads/2020/03/</a:t>
            </a:r>
            <a:r>
              <a:rPr lang="en-US" sz="900" dirty="0" err="1">
                <a:solidFill>
                  <a:srgbClr val="002060"/>
                </a:solidFill>
              </a:rPr>
              <a:t>trustworthiness.jpg</a:t>
            </a:r>
            <a:endParaRPr lang="en-US" sz="90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F43901-7505-D731-55A8-2A55A6751110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F9B865-0D58-850E-B13D-9E011A977AD8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5C710010-EBE5-42C4-C476-01B4D89DA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C25B249A-364A-D65D-9616-F166A05EF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109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2FDF7-2D83-0DDE-DA29-4D098F8A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3759BB-F1EC-7860-D386-C5588CD8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BCCC1-C9D5-8BB2-44F9-63DA8DF4A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4E587-8EC8-8E9D-01A8-ECFEEA4B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500B11-0890-FFE2-2F57-EC5F1D6F0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2C37D-4775-A37A-7FE3-4937259917B1}"/>
              </a:ext>
            </a:extLst>
          </p:cNvPr>
          <p:cNvSpPr txBox="1"/>
          <p:nvPr/>
        </p:nvSpPr>
        <p:spPr>
          <a:xfrm>
            <a:off x="5981700" y="1879334"/>
            <a:ext cx="6342732" cy="4825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Qualitative Strategies for Fidelity &amp; Utility: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Prolonged engagement.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Negative case analysis.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Triangulation of data sources.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trails.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Peer debriefing.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Member checks.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93A843-F3DB-5310-890A-580BF4FB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III.8. Trustworthiness Protections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D9E69-F1EF-D4D0-B687-E494D905EA9B}"/>
              </a:ext>
            </a:extLst>
          </p:cNvPr>
          <p:cNvSpPr txBox="1"/>
          <p:nvPr/>
        </p:nvSpPr>
        <p:spPr>
          <a:xfrm>
            <a:off x="431801" y="6428432"/>
            <a:ext cx="5499099" cy="3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Levitt et al. (2017).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http://dx.doi.org.proxy.lib.utk.edu:90/10.1037/qup0000082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Trustworthiness - Characteristics and Importance | Marketing91">
            <a:extLst>
              <a:ext uri="{FF2B5EF4-FFF2-40B4-BE49-F238E27FC236}">
                <a16:creationId xmlns:a16="http://schemas.microsoft.com/office/drawing/2014/main" id="{3F7746A4-5008-C676-72C7-9994650A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5519"/>
          <a:stretch/>
        </p:blipFill>
        <p:spPr bwMode="auto">
          <a:xfrm>
            <a:off x="495299" y="1925067"/>
            <a:ext cx="5384801" cy="42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B579D3-5420-5E14-B263-2164EDC444A4}"/>
              </a:ext>
            </a:extLst>
          </p:cNvPr>
          <p:cNvSpPr txBox="1"/>
          <p:nvPr/>
        </p:nvSpPr>
        <p:spPr>
          <a:xfrm>
            <a:off x="438148" y="6197600"/>
            <a:ext cx="538480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https://www.marketing91.com/wp-content/uploads/2020/03/</a:t>
            </a:r>
            <a:r>
              <a:rPr lang="en-US" sz="900" dirty="0" err="1">
                <a:solidFill>
                  <a:srgbClr val="002060"/>
                </a:solidFill>
              </a:rPr>
              <a:t>trustworthiness.jpg</a:t>
            </a:r>
            <a:endParaRPr lang="en-US" sz="900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BA1B79-1E17-AF3E-F006-416A8991F007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DE255D-F929-8FB8-EF2A-BE2B604A2A11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logos&#10;&#10;AI-generated content may be incorrect.">
              <a:extLst>
                <a:ext uri="{FF2B5EF4-FFF2-40B4-BE49-F238E27FC236}">
                  <a16:creationId xmlns:a16="http://schemas.microsoft.com/office/drawing/2014/main" id="{10954C97-8B21-344A-857D-2EDB042D8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7" name="Picture 6" descr="A close-up of logos&#10;&#10;AI-generated content may be incorrect.">
              <a:extLst>
                <a:ext uri="{FF2B5EF4-FFF2-40B4-BE49-F238E27FC236}">
                  <a16:creationId xmlns:a16="http://schemas.microsoft.com/office/drawing/2014/main" id="{F2D2815D-626B-F27D-8469-11B1EEAE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623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A2463-390A-13F4-F029-7ABAD347D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A29C9F-C21E-D4A7-0094-303A2B21A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FF51D-944F-D35E-1F49-C488AFC9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954C70-2677-0DA7-EE1B-B3E03F25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455A37-CC71-C20A-AC1C-44AF2DC3E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9A0CC-DF34-5134-EB61-9108E043CF78}"/>
              </a:ext>
            </a:extLst>
          </p:cNvPr>
          <p:cNvSpPr txBox="1"/>
          <p:nvPr/>
        </p:nvSpPr>
        <p:spPr>
          <a:xfrm>
            <a:off x="7944662" y="1670512"/>
            <a:ext cx="4247335" cy="4361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Fig 6: Tree of Trustworthiness.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Trustworthiness includes the following components: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Credibility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(prolonged engagement, persistent observation, triangulation, member checking, peer debriefing, negative case analysis, &amp; referential adequacy).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Dependability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(triangulation and audit inquiry).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Confirmability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(triangulation, member checking, audit trail, peer debriefing, reflexivity).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Transferability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(thick description).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CAE920-9A33-A08C-A81C-FCF7D271308D}"/>
              </a:ext>
            </a:extLst>
          </p:cNvPr>
          <p:cNvSpPr txBox="1">
            <a:spLocks/>
          </p:cNvSpPr>
          <p:nvPr/>
        </p:nvSpPr>
        <p:spPr>
          <a:xfrm>
            <a:off x="0" y="349112"/>
            <a:ext cx="1219199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IV.1. Trustworthiness</a:t>
            </a:r>
          </a:p>
        </p:txBody>
      </p:sp>
      <p:pic>
        <p:nvPicPr>
          <p:cNvPr id="22" name="Picture 21" descr="A diagram of a research process&#10;&#10;AI-generated content may be incorrect.">
            <a:extLst>
              <a:ext uri="{FF2B5EF4-FFF2-40B4-BE49-F238E27FC236}">
                <a16:creationId xmlns:a16="http://schemas.microsoft.com/office/drawing/2014/main" id="{87965AB4-614D-6D4E-B791-89003861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4" y="1642101"/>
            <a:ext cx="7690455" cy="51492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AD1BA6-1135-FC7A-24B1-79D879525D52}"/>
              </a:ext>
            </a:extLst>
          </p:cNvPr>
          <p:cNvSpPr txBox="1"/>
          <p:nvPr/>
        </p:nvSpPr>
        <p:spPr>
          <a:xfrm>
            <a:off x="8071765" y="6231889"/>
            <a:ext cx="41202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from: Lim, W. M. (2024). What Is Qualitative Research? An Overview and Guidelines. </a:t>
            </a:r>
            <a:r>
              <a:rPr lang="en-US" sz="1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Australasian Marketing Journal, 0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(0), 14413582241264619. 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https://doi.org/10.1177/14413582241264619</a:t>
            </a:r>
            <a:r>
              <a:rPr lang="en-US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EE595B-A875-0EEB-C5B4-287E3B180805}"/>
              </a:ext>
            </a:extLst>
          </p:cNvPr>
          <p:cNvGrpSpPr/>
          <p:nvPr/>
        </p:nvGrpSpPr>
        <p:grpSpPr>
          <a:xfrm>
            <a:off x="10359025" y="415133"/>
            <a:ext cx="1390015" cy="745685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B8C114-7148-50D9-1FC0-8C3FFECC23B3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92F99A10-FA07-CEC8-10BE-9983F30AB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5748AE37-E1E6-8E9C-5A5B-0D2FF20BC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806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FB9ED6-1792-7846-5013-2BB8DA7D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77E74E-56FB-A410-DD68-6631371E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C7A2B-5760-7CEA-BD4A-01C958C92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60453-74C7-D5E1-34C5-688277986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B734-63AE-5A94-8FC8-B1B1EC2EF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111743-C1E7-3B0D-6E32-382D969D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III.8. Trustworthiness Safeguards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1BBF7-8479-64AF-A6C3-41480C129AA1}"/>
              </a:ext>
            </a:extLst>
          </p:cNvPr>
          <p:cNvSpPr txBox="1"/>
          <p:nvPr/>
        </p:nvSpPr>
        <p:spPr>
          <a:xfrm>
            <a:off x="431801" y="5362644"/>
            <a:ext cx="3860799" cy="3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 &amp; Lenz, 2019.</a:t>
            </a:r>
          </a:p>
        </p:txBody>
      </p:sp>
      <p:pic>
        <p:nvPicPr>
          <p:cNvPr id="9" name="Picture 2" descr="Trustworthiness - Characteristics and Importance | Marketing91">
            <a:extLst>
              <a:ext uri="{FF2B5EF4-FFF2-40B4-BE49-F238E27FC236}">
                <a16:creationId xmlns:a16="http://schemas.microsoft.com/office/drawing/2014/main" id="{5D2C337A-5F86-B228-DE8E-99B6BF4CD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5519"/>
          <a:stretch/>
        </p:blipFill>
        <p:spPr bwMode="auto">
          <a:xfrm>
            <a:off x="495299" y="1925068"/>
            <a:ext cx="3797301" cy="30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17C71D-B375-CD8B-502B-89A540D8D4B0}"/>
              </a:ext>
            </a:extLst>
          </p:cNvPr>
          <p:cNvSpPr txBox="1"/>
          <p:nvPr/>
        </p:nvSpPr>
        <p:spPr>
          <a:xfrm>
            <a:off x="431801" y="5107715"/>
            <a:ext cx="40766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https://www.marketing91.com/wp-content/uploads/2020/03/</a:t>
            </a:r>
            <a:r>
              <a:rPr lang="en-US" sz="900" dirty="0" err="1">
                <a:solidFill>
                  <a:srgbClr val="002060"/>
                </a:solidFill>
              </a:rPr>
              <a:t>trustworthiness.jpg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65CE7-3985-D0D9-D110-E845B2CF486E}"/>
              </a:ext>
            </a:extLst>
          </p:cNvPr>
          <p:cNvSpPr txBox="1"/>
          <p:nvPr/>
        </p:nvSpPr>
        <p:spPr>
          <a:xfrm>
            <a:off x="4787897" y="1861567"/>
            <a:ext cx="7404101" cy="4882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Reflect on your experiences and expectations related to your topic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to identify potential biases.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outsourcing for topics with strong biases.       (E.g., do not lead an analysis of your intervention).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Collaborate with 1 – 2 colleagues on data analysis.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Coding.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Ensure common consensus regarding overall findings.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peer-auditing (review original documents).</a:t>
            </a:r>
          </a:p>
        </p:txBody>
      </p:sp>
    </p:spTree>
    <p:extLst>
      <p:ext uri="{BB962C8B-B14F-4D97-AF65-F5344CB8AC3E}">
        <p14:creationId xmlns:p14="http://schemas.microsoft.com/office/powerpoint/2010/main" val="16333934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E747F-BC39-A8F0-B782-DF7E2C8F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8478CA-2EF0-FECB-EC40-97917475A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98134-ADF6-3051-813B-15803D4F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73ACE1-9892-BFA9-EC33-5BB95B6A4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3FF31-B6BE-6D06-533C-153D75139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BF95E3-2D8F-40AE-2666-CFF66E97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III.8. Trustworthiness Safeguards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8B98-F1E0-D18E-748B-16E019C13FD3}"/>
              </a:ext>
            </a:extLst>
          </p:cNvPr>
          <p:cNvSpPr txBox="1"/>
          <p:nvPr/>
        </p:nvSpPr>
        <p:spPr>
          <a:xfrm>
            <a:off x="431801" y="5362644"/>
            <a:ext cx="3860799" cy="335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Barrio Minton &amp; Lenz, 2019.</a:t>
            </a:r>
          </a:p>
        </p:txBody>
      </p:sp>
      <p:pic>
        <p:nvPicPr>
          <p:cNvPr id="9" name="Picture 2" descr="Trustworthiness - Characteristics and Importance | Marketing91">
            <a:extLst>
              <a:ext uri="{FF2B5EF4-FFF2-40B4-BE49-F238E27FC236}">
                <a16:creationId xmlns:a16="http://schemas.microsoft.com/office/drawing/2014/main" id="{7FFE1A36-A731-6CD9-5E40-BFE2FBB9A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15519"/>
          <a:stretch/>
        </p:blipFill>
        <p:spPr bwMode="auto">
          <a:xfrm>
            <a:off x="495299" y="1925068"/>
            <a:ext cx="3797301" cy="30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B9864-FE49-E1A6-FDA4-56CE342BD73B}"/>
              </a:ext>
            </a:extLst>
          </p:cNvPr>
          <p:cNvSpPr txBox="1"/>
          <p:nvPr/>
        </p:nvSpPr>
        <p:spPr>
          <a:xfrm>
            <a:off x="431801" y="5107715"/>
            <a:ext cx="40766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https://www.marketing91.com/wp-content/uploads/2020/03/</a:t>
            </a:r>
            <a:r>
              <a:rPr lang="en-US" sz="900" dirty="0" err="1">
                <a:solidFill>
                  <a:srgbClr val="002060"/>
                </a:solidFill>
              </a:rPr>
              <a:t>trustworthiness.jpg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52707-168F-319C-4A1E-607435ED5A6F}"/>
              </a:ext>
            </a:extLst>
          </p:cNvPr>
          <p:cNvSpPr txBox="1"/>
          <p:nvPr/>
        </p:nvSpPr>
        <p:spPr>
          <a:xfrm>
            <a:off x="5435091" y="1874376"/>
            <a:ext cx="6604510" cy="483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“Weight bias affects researchers and clinicians in the field of eating disorders the same way it affects everyone, everywhere.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. . I thought I was not weight-biased, but somebody [who focuses on weight bias professionally] said, to me, . . . ‘well, of course, you have weight bias; everyone has weight bias.’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 . . . I’ve thought about it and [I] realized . . . I do [have weight bias] . . . it’s so much [a] part of the scenery . . . that you don’t even . . . recognize how much it affects how you perceive things. . . . I think there’s a lot of people who don’t recognize that.”    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(P38, Bray et a., 2022)</a:t>
            </a:r>
          </a:p>
        </p:txBody>
      </p:sp>
      <p:pic>
        <p:nvPicPr>
          <p:cNvPr id="3" name="Picture 2" descr="A blue and white quote&#10;&#10;Description automatically generated">
            <a:extLst>
              <a:ext uri="{FF2B5EF4-FFF2-40B4-BE49-F238E27FC236}">
                <a16:creationId xmlns:a16="http://schemas.microsoft.com/office/drawing/2014/main" id="{588CCC6B-255B-C162-C8B1-54ECA9EC1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28" y="1827195"/>
            <a:ext cx="4789235" cy="4014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E4BAE-8B3A-582D-6041-1E4B1202812F}"/>
              </a:ext>
            </a:extLst>
          </p:cNvPr>
          <p:cNvSpPr txBox="1"/>
          <p:nvPr/>
        </p:nvSpPr>
        <p:spPr>
          <a:xfrm>
            <a:off x="322928" y="5980837"/>
            <a:ext cx="4789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Bray, B., Bray, C., Bradley, R., &amp; Zwickey, H. (2022). Binge Eating Disorder Is a Social Justice Issue: A Cross-Sectional Mixed-Methods Study of Binge Eating Disorder Experts' Opinions. </a:t>
            </a:r>
            <a:r>
              <a:rPr lang="en-US" sz="10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journal of environmental research and public health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(10), 6243. https://</a:t>
            </a:r>
            <a:r>
              <a:rPr lang="en-US" sz="10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/10.3390/ijerph19106243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352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664C9-180B-34F9-B9F7-987110AE7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E8FA53B-BCC8-96E5-E712-BBA62D4E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78C129-5F2B-2833-E574-5181DD343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82D702-EC88-BF1B-D6ED-812F34136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D923F-0565-C0A4-4807-2D13B79BA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24ECC7-D42D-B478-7FDB-EF782274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III.9. Ethical Protections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2" name="Picture 2" descr="Ethical Considerations in Research | Types &amp; Examples">
            <a:extLst>
              <a:ext uri="{FF2B5EF4-FFF2-40B4-BE49-F238E27FC236}">
                <a16:creationId xmlns:a16="http://schemas.microsoft.com/office/drawing/2014/main" id="{9BEFCC11-AB34-E0BF-85AD-71798DEF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46" y="1691888"/>
            <a:ext cx="5770905" cy="50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DE3439-F0C8-EA2A-7D0B-E95EE12CDE60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AC32DD-1E61-5F26-AB35-C3F962B1C0B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A close-up of logos&#10;&#10;AI-generated content may be incorrect.">
              <a:extLst>
                <a:ext uri="{FF2B5EF4-FFF2-40B4-BE49-F238E27FC236}">
                  <a16:creationId xmlns:a16="http://schemas.microsoft.com/office/drawing/2014/main" id="{C482216E-6C35-F198-0F1D-272492FE0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5" name="Picture 4" descr="A close-up of logos&#10;&#10;AI-generated content may be incorrect.">
              <a:extLst>
                <a:ext uri="{FF2B5EF4-FFF2-40B4-BE49-F238E27FC236}">
                  <a16:creationId xmlns:a16="http://schemas.microsoft.com/office/drawing/2014/main" id="{145A7774-77D6-ACBB-2C9F-1ABAB5C2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08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BD7D-A343-4C5F-F120-BBB83A208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D8613629-213C-6B90-DF2B-F5BD4A531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A910-14F6-0D5E-6864-95AB34E23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312BF-BC8C-9B26-54A5-D22B45F3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FC198-5823-5EB1-39AC-301B172E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7F42B6-5CE8-1391-0E06-E6286300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FF76B5-2144-4AD2-86A5-4E776642A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80936"/>
              </p:ext>
            </p:extLst>
          </p:nvPr>
        </p:nvGraphicFramePr>
        <p:xfrm>
          <a:off x="329380" y="1226842"/>
          <a:ext cx="11465403" cy="545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970">
                  <a:extLst>
                    <a:ext uri="{9D8B030D-6E8A-4147-A177-3AD203B41FA5}">
                      <a16:colId xmlns:a16="http://schemas.microsoft.com/office/drawing/2014/main" val="11706623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03863604"/>
                    </a:ext>
                  </a:extLst>
                </a:gridCol>
                <a:gridCol w="4422433">
                  <a:extLst>
                    <a:ext uri="{9D8B030D-6E8A-4147-A177-3AD203B41FA5}">
                      <a16:colId xmlns:a16="http://schemas.microsoft.com/office/drawing/2014/main" val="387725161"/>
                    </a:ext>
                  </a:extLst>
                </a:gridCol>
              </a:tblGrid>
              <a:tr h="64005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3: Qualitative Evaluation 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29499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Module 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Readings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Course 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F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5673"/>
                  </a:ext>
                </a:extLst>
              </a:tr>
              <a:tr h="3342556">
                <a:tc>
                  <a:txBody>
                    <a:bodyPr/>
                    <a:lstStyle/>
                    <a:p>
                      <a:pPr marL="274320" lvl="0" indent="-22860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Video//PowerPoint Lecture</a:t>
                      </a: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292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Inquiry Purpose and Focus</a:t>
                      </a:r>
                    </a:p>
                    <a:p>
                      <a:pPr marL="50292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Informants &amp; Data Sources</a:t>
                      </a:r>
                    </a:p>
                    <a:p>
                      <a:pPr marL="502920" lvl="1" indent="-27432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Collection Procedures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Semi-Structured Interviews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Groups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 Review</a:t>
                      </a:r>
                    </a:p>
                    <a:p>
                      <a:pPr marL="914400" lvl="2" indent="-27432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 Guidance</a:t>
                      </a:r>
                    </a:p>
                    <a:p>
                      <a:pPr marL="502920" lvl="1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Management Strategies</a:t>
                      </a:r>
                    </a:p>
                    <a:p>
                      <a:pPr marL="502920" lvl="1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Trustworthiness Protections</a:t>
                      </a:r>
                    </a:p>
                    <a:p>
                      <a:pPr marL="502920" lvl="1" indent="-274320" algn="l" defTabSz="914400" rtl="0" eaLnBrk="1" latinLnBrk="0" hangingPunct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Conduct in Research</a:t>
                      </a:r>
                    </a:p>
                    <a:p>
                      <a:pPr marL="857250" lvl="1" indent="-40005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en-US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lnSpc>
                          <a:spcPct val="120000"/>
                        </a:lnSpc>
                        <a:buFont typeface="+mj-lt"/>
                        <a:buAutoNum type="romanUcPeriod"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3 Quiz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457200" lvl="1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14 Questions, 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  <a:effectLst/>
                        </a:rPr>
                        <a:t>24 Points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, 24% of Grade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Barrio Minton &amp; Lenz (2019). 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Ch. 7, Section 3 (Qualitative Evaluation Process).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Lim.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Pgs. 6 – 16 (scan).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4.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Wutich et al. (2024).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Note: Tables 1 – 2, Fig. 1.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8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key sources of information and data collection that can be useful in qualitative analyses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procedures for conducting semi-structured interviews, focus groups, and document analysis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appropriate sample sizes for qualitative research studies based on analytic approach, design, and saturation preferences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strategies for data management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procedures for ensuring data trustworthiness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Critique studies using qualitative methodology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6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118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DA79A-EBE0-A962-A423-30C0F065A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E29293-9A33-7803-1397-BD592C062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64187-6389-1A99-ECCC-74FF7F6E1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DABAF0-DC23-2B0C-C929-783F7B39E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AF9CA9-5C9C-C4C4-6DF7-72B6CC766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3ACD3-ABEE-BD13-0850-9CDC0705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III.9. Ethical Protections</a:t>
            </a:r>
            <a:endParaRPr lang="en-US" sz="5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1050D-65B2-FC1C-583F-3B5A772605D8}"/>
              </a:ext>
            </a:extLst>
          </p:cNvPr>
          <p:cNvSpPr txBox="1"/>
          <p:nvPr/>
        </p:nvSpPr>
        <p:spPr>
          <a:xfrm>
            <a:off x="0" y="1575421"/>
            <a:ext cx="1219199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Preview All Proposed Procedures for Ethics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4F075-A912-853B-450D-039F9B24FA53}"/>
              </a:ext>
            </a:extLst>
          </p:cNvPr>
          <p:cNvSpPr txBox="1"/>
          <p:nvPr/>
        </p:nvSpPr>
        <p:spPr>
          <a:xfrm>
            <a:off x="5579315" y="2556078"/>
            <a:ext cx="6231686" cy="3999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Non-Coercion.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Non-retaliation or loss of esteem.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Adequate Privacy Protections.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Mask specific stories or examples.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Anonymous interviews vs. focus groups for sensitive topics.</a:t>
            </a:r>
          </a:p>
        </p:txBody>
      </p:sp>
      <p:pic>
        <p:nvPicPr>
          <p:cNvPr id="4" name="Picture 2" descr="Ethical Considerations in Research | Types &amp; Examples">
            <a:extLst>
              <a:ext uri="{FF2B5EF4-FFF2-40B4-BE49-F238E27FC236}">
                <a16:creationId xmlns:a16="http://schemas.microsoft.com/office/drawing/2014/main" id="{CD74C891-09D7-B7F0-9B63-82711BB6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8" y="2704215"/>
            <a:ext cx="4136196" cy="36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92CE8-EB64-D490-8FEE-6F12A715BA2C}"/>
              </a:ext>
            </a:extLst>
          </p:cNvPr>
          <p:cNvSpPr txBox="1"/>
          <p:nvPr/>
        </p:nvSpPr>
        <p:spPr>
          <a:xfrm>
            <a:off x="938669" y="6416555"/>
            <a:ext cx="408180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2060"/>
                </a:solidFill>
              </a:rPr>
              <a:t>https://</a:t>
            </a:r>
            <a:r>
              <a:rPr lang="en-US" sz="600" dirty="0" err="1">
                <a:solidFill>
                  <a:srgbClr val="002060"/>
                </a:solidFill>
              </a:rPr>
              <a:t>www.enago.com</a:t>
            </a:r>
            <a:r>
              <a:rPr lang="en-US" sz="600" dirty="0">
                <a:solidFill>
                  <a:srgbClr val="002060"/>
                </a:solidFill>
              </a:rPr>
              <a:t>/academy/wp-content/uploads/2023/12/WhyResearchEthicsMatter-768x672.png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B83F9C-1455-5FE0-71F1-26598AD22FD6}"/>
              </a:ext>
            </a:extLst>
          </p:cNvPr>
          <p:cNvGrpSpPr/>
          <p:nvPr/>
        </p:nvGrpSpPr>
        <p:grpSpPr>
          <a:xfrm>
            <a:off x="10420986" y="415133"/>
            <a:ext cx="1390015" cy="745685"/>
            <a:chOff x="10199689" y="5755904"/>
            <a:chExt cx="1755648" cy="9418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C75B1C-2BC6-4F3B-2DC9-C7561C7DB01D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logos&#10;&#10;AI-generated content may be incorrect.">
              <a:extLst>
                <a:ext uri="{FF2B5EF4-FFF2-40B4-BE49-F238E27FC236}">
                  <a16:creationId xmlns:a16="http://schemas.microsoft.com/office/drawing/2014/main" id="{C3B84765-C88D-AC13-F98B-017D0B468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C56E3687-E1E2-99A7-009C-4F5A59A65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56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9943-7149-CF73-2BA3-F69744681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E7419BB-6FFD-99D8-AA0E-A06DCF80A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058F-9CEC-2A87-BEB7-8EEFA8A32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B3F5B-AF5A-A94F-4186-AE41C990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23B1B-5175-61F8-5E7F-5BBBCAD5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62FB5D-48F8-D463-03E9-DA682DFE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DID IT! </a:t>
            </a:r>
            <a:r>
              <a:rPr lang="en-US" sz="8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endParaRPr lang="en-US" sz="80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jumping in the air at the beach&#10;&#10;Description automatically generated">
            <a:extLst>
              <a:ext uri="{FF2B5EF4-FFF2-40B4-BE49-F238E27FC236}">
                <a16:creationId xmlns:a16="http://schemas.microsoft.com/office/drawing/2014/main" id="{FFCD3730-A5CB-E5AD-4A58-E7F018FF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8" b="22807"/>
          <a:stretch/>
        </p:blipFill>
        <p:spPr>
          <a:xfrm>
            <a:off x="3365658" y="1809978"/>
            <a:ext cx="5460683" cy="4523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218428-C218-D09A-DDF1-06C7520FC1A8}"/>
              </a:ext>
            </a:extLst>
          </p:cNvPr>
          <p:cNvGrpSpPr/>
          <p:nvPr/>
        </p:nvGrpSpPr>
        <p:grpSpPr>
          <a:xfrm>
            <a:off x="10508654" y="5913783"/>
            <a:ext cx="1390015" cy="745685"/>
            <a:chOff x="10199689" y="5755904"/>
            <a:chExt cx="1755648" cy="9418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CFB554-75CC-3053-2FFD-E14329AEB524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close-up of logos&#10;&#10;AI-generated content may be incorrect.">
              <a:extLst>
                <a:ext uri="{FF2B5EF4-FFF2-40B4-BE49-F238E27FC236}">
                  <a16:creationId xmlns:a16="http://schemas.microsoft.com/office/drawing/2014/main" id="{519D0851-F574-423B-995A-46953A0AC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C71938E2-AE4C-6566-ECEA-D7810381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073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3C93A-B3DA-7640-A2B3-18B8DCEDD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0DE37C1-97FE-9215-E48F-41EDCFBFE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1037D-BDD0-D067-59C7-452C6D2F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005560-07A1-CFB6-2E95-A23E902B2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F3888F-B4BF-E9DB-74F0-5C7BC16EA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768707-2880-7113-0308-559B1DAC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737"/>
            <a:ext cx="12191998" cy="10290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Micro-Course </a:t>
            </a:r>
            <a:b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and Analysis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FDFE0-9BBE-8AF5-F9B3-BE1C41468BAA}"/>
              </a:ext>
            </a:extLst>
          </p:cNvPr>
          <p:cNvSpPr txBox="1"/>
          <p:nvPr/>
        </p:nvSpPr>
        <p:spPr>
          <a:xfrm>
            <a:off x="124770" y="3846624"/>
            <a:ext cx="1219200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University of Natural Medicine (NUNM) University of Washington (UW)</a:t>
            </a:r>
          </a:p>
          <a:p>
            <a:pPr algn="ctr" hangingPunct="0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NourishED Research Foundation (Boulder, CO, USA | Wilmington, DE, USA)</a:t>
            </a:r>
          </a:p>
        </p:txBody>
      </p:sp>
      <p:pic>
        <p:nvPicPr>
          <p:cNvPr id="11" name="Picture 10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65284A45-D969-213E-ABF4-0D3F5B06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55" y="5652689"/>
            <a:ext cx="2990195" cy="9038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DC6DD8-16EF-8531-07EA-7FC4513EDAED}"/>
              </a:ext>
            </a:extLst>
          </p:cNvPr>
          <p:cNvSpPr txBox="1"/>
          <p:nvPr/>
        </p:nvSpPr>
        <p:spPr>
          <a:xfrm>
            <a:off x="0" y="1827696"/>
            <a:ext cx="12192000" cy="184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Brenna Bray, PhD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 T90/R90 Fellowship Postdoctoral Training Program</a:t>
            </a:r>
          </a:p>
          <a:p>
            <a:pPr marL="0" marR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NCCIH, Grant AT008924</a:t>
            </a:r>
          </a:p>
        </p:txBody>
      </p:sp>
      <p:pic>
        <p:nvPicPr>
          <p:cNvPr id="14" name="Picture 13" descr="A logo for a university&#10;&#10;Description automatically generated">
            <a:extLst>
              <a:ext uri="{FF2B5EF4-FFF2-40B4-BE49-F238E27FC236}">
                <a16:creationId xmlns:a16="http://schemas.microsoft.com/office/drawing/2014/main" id="{FDCFFE66-AF40-61CF-A010-7F7D409B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50" y="5376492"/>
            <a:ext cx="2173828" cy="1225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 descr="A close-up of logos&#10;&#10;AI-generated content may be incorrect.">
            <a:extLst>
              <a:ext uri="{FF2B5EF4-FFF2-40B4-BE49-F238E27FC236}">
                <a16:creationId xmlns:a16="http://schemas.microsoft.com/office/drawing/2014/main" id="{35210ABF-E3D0-48C7-AC66-F125A642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2011175" y="5032288"/>
            <a:ext cx="1724972" cy="1695279"/>
          </a:xfrm>
          <a:prstGeom prst="rect">
            <a:avLst/>
          </a:prstGeom>
        </p:spPr>
      </p:pic>
      <p:pic>
        <p:nvPicPr>
          <p:cNvPr id="17" name="Picture 16" descr="A close-up of logos&#10;&#10;AI-generated content may be incorrect.">
            <a:extLst>
              <a:ext uri="{FF2B5EF4-FFF2-40B4-BE49-F238E27FC236}">
                <a16:creationId xmlns:a16="http://schemas.microsoft.com/office/drawing/2014/main" id="{15DA4105-BF1B-895F-3029-DF0A13C8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160428" y="5102444"/>
            <a:ext cx="1724972" cy="1695279"/>
          </a:xfrm>
          <a:prstGeom prst="rect">
            <a:avLst/>
          </a:prstGeom>
        </p:spPr>
      </p:pic>
      <p:pic>
        <p:nvPicPr>
          <p:cNvPr id="2" name="Picture 1" descr="A close-up of logos&#10;&#10;AI-generated content may be incorrect.">
            <a:extLst>
              <a:ext uri="{FF2B5EF4-FFF2-40B4-BE49-F238E27FC236}">
                <a16:creationId xmlns:a16="http://schemas.microsoft.com/office/drawing/2014/main" id="{EBE4F626-268E-8BE7-EE4F-899AAAA030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411938" y="5115311"/>
            <a:ext cx="1334919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D0D280A-F913-729B-232B-F57882DE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FA069-4EA7-F34C-8BE7-3995E752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2FB5F-048D-71E2-2495-92B3D231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E69B1-4A6E-58BB-DFDB-84047A8EC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544C00-908A-3B9E-0790-42E6E399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917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Overview: Module Examinations</a:t>
            </a:r>
          </a:p>
        </p:txBody>
      </p:sp>
      <p:pic>
        <p:nvPicPr>
          <p:cNvPr id="10" name="Picture 9" descr="A screenshot of a course&#10;&#10;AI-generated content may be incorrect.">
            <a:extLst>
              <a:ext uri="{FF2B5EF4-FFF2-40B4-BE49-F238E27FC236}">
                <a16:creationId xmlns:a16="http://schemas.microsoft.com/office/drawing/2014/main" id="{363A35DC-00AE-83F9-88F6-3D11004A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331" y="1925067"/>
            <a:ext cx="5143500" cy="4800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25EAE3-1559-B474-3B16-8D0DFE039696}"/>
              </a:ext>
            </a:extLst>
          </p:cNvPr>
          <p:cNvSpPr/>
          <p:nvPr/>
        </p:nvSpPr>
        <p:spPr>
          <a:xfrm>
            <a:off x="3490330" y="1782699"/>
            <a:ext cx="5143500" cy="494296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B7BE7-0515-1A77-84EF-96B4861B9867}"/>
              </a:ext>
            </a:extLst>
          </p:cNvPr>
          <p:cNvSpPr/>
          <p:nvPr/>
        </p:nvSpPr>
        <p:spPr>
          <a:xfrm>
            <a:off x="3879897" y="4043769"/>
            <a:ext cx="4419600" cy="181429"/>
          </a:xfrm>
          <a:prstGeom prst="rect">
            <a:avLst/>
          </a:prstGeom>
          <a:noFill/>
          <a:ln w="38100"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logos&#10;&#10;AI-generated content may be incorrect.">
            <a:extLst>
              <a:ext uri="{FF2B5EF4-FFF2-40B4-BE49-F238E27FC236}">
                <a16:creationId xmlns:a16="http://schemas.microsoft.com/office/drawing/2014/main" id="{ADB43522-5C01-159A-C891-24D1EF2849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18"/>
          <a:stretch/>
        </p:blipFill>
        <p:spPr>
          <a:xfrm>
            <a:off x="9944099" y="5648023"/>
            <a:ext cx="893725" cy="980088"/>
          </a:xfrm>
          <a:prstGeom prst="rect">
            <a:avLst/>
          </a:prstGeom>
        </p:spPr>
      </p:pic>
      <p:pic>
        <p:nvPicPr>
          <p:cNvPr id="14" name="Picture 13" descr="A close-up of logos&#10;&#10;AI-generated content may be incorrect.">
            <a:extLst>
              <a:ext uri="{FF2B5EF4-FFF2-40B4-BE49-F238E27FC236}">
                <a16:creationId xmlns:a16="http://schemas.microsoft.com/office/drawing/2014/main" id="{8CB0E2AA-3FC2-14A8-D0D6-D65422AE25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782" t="9761" b="16268"/>
          <a:stretch/>
        </p:blipFill>
        <p:spPr>
          <a:xfrm>
            <a:off x="10888674" y="5595040"/>
            <a:ext cx="1087579" cy="10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91BF8-0731-A0A8-0133-56DBA2D0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797A27-F2BD-E471-772F-FCD138D0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C2015-84B1-5D4F-F0C6-1F1E99055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D993E3-DAC1-FC8F-4A8F-8E48A93B8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6324B5-4ECE-1F8E-84D6-C57E3055F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583E6-E56B-DA95-D605-0301BAFDBE19}"/>
              </a:ext>
            </a:extLst>
          </p:cNvPr>
          <p:cNvSpPr txBox="1"/>
          <p:nvPr/>
        </p:nvSpPr>
        <p:spPr>
          <a:xfrm>
            <a:off x="4546600" y="1999698"/>
            <a:ext cx="7645400" cy="411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the Purpose and Focus of the Inquiry.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Key Informants and Data Sources.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Procedures.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Observations, Records, Surveys.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Groups, Delphi Panels.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38125C-C115-4218-FB24-8370AF41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Qualitative Evaluation Processes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682DB4-A755-6ABF-D318-FA9F05C2E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125030"/>
              </p:ext>
            </p:extLst>
          </p:nvPr>
        </p:nvGraphicFramePr>
        <p:xfrm>
          <a:off x="276058" y="1700464"/>
          <a:ext cx="3994484" cy="480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243DAFB-84B9-C8F4-000E-706293661DF2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16ED3D-C4B2-8D3B-A7E1-7D4F4B4280DA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close-up of logos&#10;&#10;AI-generated content may be incorrect.">
              <a:extLst>
                <a:ext uri="{FF2B5EF4-FFF2-40B4-BE49-F238E27FC236}">
                  <a16:creationId xmlns:a16="http://schemas.microsoft.com/office/drawing/2014/main" id="{D970A629-8DCE-3694-22E2-5CA3D4974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8" name="Picture 17" descr="A close-up of logos&#10;&#10;AI-generated content may be incorrect.">
              <a:extLst>
                <a:ext uri="{FF2B5EF4-FFF2-40B4-BE49-F238E27FC236}">
                  <a16:creationId xmlns:a16="http://schemas.microsoft.com/office/drawing/2014/main" id="{8580BC30-127B-AE3B-3B7A-3271851EC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572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B53FF-0E79-DAAC-0AF9-F2A75CB1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B61D6-BAAE-63BC-85A7-05E00C6FD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EF0D0C-CAFB-79D8-00B6-0D8266C1C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37353-FA94-3057-0713-D31DB960D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BCD41-E1C3-31F6-94B9-7E5CD77E1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7C6BF-5884-43BD-92C5-5F612F423D5A}"/>
              </a:ext>
            </a:extLst>
          </p:cNvPr>
          <p:cNvSpPr txBox="1"/>
          <p:nvPr/>
        </p:nvSpPr>
        <p:spPr>
          <a:xfrm>
            <a:off x="4546600" y="1999698"/>
            <a:ext cx="7645400" cy="4117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Determining the Purpose and Focus of the Inquiry.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Key Informants and Data Sources.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Collection Procedures.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Observations, Records, Surveys.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Semi-Structured Interviews.</a:t>
            </a:r>
          </a:p>
          <a:p>
            <a:pPr marL="971550" lvl="1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 Groups, Delphi Panels.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D05C3A-7255-9D72-7EDB-3730C1AF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12"/>
            <a:ext cx="1219199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Qualitative Evaluation Processes</a:t>
            </a:r>
          </a:p>
        </p:txBody>
      </p:sp>
      <p:pic>
        <p:nvPicPr>
          <p:cNvPr id="39938" name="Picture 2" descr="Qualitative Data Collection Methods">
            <a:extLst>
              <a:ext uri="{FF2B5EF4-FFF2-40B4-BE49-F238E27FC236}">
                <a16:creationId xmlns:a16="http://schemas.microsoft.com/office/drawing/2014/main" id="{4A043984-90D5-E130-4046-F4DBAEAA5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15535"/>
          <a:stretch/>
        </p:blipFill>
        <p:spPr bwMode="auto">
          <a:xfrm>
            <a:off x="-1" y="1903902"/>
            <a:ext cx="4190647" cy="38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D8014-C8C8-495D-45D2-4B95A79043A7}"/>
              </a:ext>
            </a:extLst>
          </p:cNvPr>
          <p:cNvSpPr txBox="1"/>
          <p:nvPr/>
        </p:nvSpPr>
        <p:spPr>
          <a:xfrm>
            <a:off x="128337" y="5643885"/>
            <a:ext cx="41906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</a:rPr>
              <a:t>https://</a:t>
            </a:r>
            <a:r>
              <a:rPr lang="en-US" sz="900" dirty="0" err="1">
                <a:solidFill>
                  <a:srgbClr val="002060"/>
                </a:solidFill>
              </a:rPr>
              <a:t>cdn.brocoders.com</a:t>
            </a:r>
            <a:r>
              <a:rPr lang="en-US" sz="900" dirty="0">
                <a:solidFill>
                  <a:srgbClr val="002060"/>
                </a:solidFill>
              </a:rPr>
              <a:t>/Qualitative_Data_Collection_Methods_49b867c159.png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9E467F-9338-918C-3279-EB08351CABBF}"/>
              </a:ext>
            </a:extLst>
          </p:cNvPr>
          <p:cNvGrpSpPr/>
          <p:nvPr/>
        </p:nvGrpSpPr>
        <p:grpSpPr>
          <a:xfrm>
            <a:off x="10498821" y="5819050"/>
            <a:ext cx="1390015" cy="745685"/>
            <a:chOff x="10199689" y="5755904"/>
            <a:chExt cx="1755648" cy="941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E7CE71-535F-485B-13E4-7E6FC1DC9A3B}"/>
                </a:ext>
              </a:extLst>
            </p:cNvPr>
            <p:cNvSpPr/>
            <p:nvPr/>
          </p:nvSpPr>
          <p:spPr>
            <a:xfrm>
              <a:off x="10199689" y="5755904"/>
              <a:ext cx="1755648" cy="9418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close-up of logos&#10;&#10;AI-generated content may be incorrect.">
              <a:extLst>
                <a:ext uri="{FF2B5EF4-FFF2-40B4-BE49-F238E27FC236}">
                  <a16:creationId xmlns:a16="http://schemas.microsoft.com/office/drawing/2014/main" id="{4FDCA49A-A089-F8A7-C475-A8BA11E1B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5218"/>
            <a:stretch/>
          </p:blipFill>
          <p:spPr>
            <a:xfrm>
              <a:off x="10239243" y="5798434"/>
              <a:ext cx="772473" cy="847119"/>
            </a:xfrm>
            <a:prstGeom prst="rect">
              <a:avLst/>
            </a:prstGeom>
          </p:spPr>
        </p:pic>
        <p:pic>
          <p:nvPicPr>
            <p:cNvPr id="13" name="Picture 12" descr="A close-up of logos&#10;&#10;AI-generated content may be incorrect.">
              <a:extLst>
                <a:ext uri="{FF2B5EF4-FFF2-40B4-BE49-F238E27FC236}">
                  <a16:creationId xmlns:a16="http://schemas.microsoft.com/office/drawing/2014/main" id="{204E0A37-4CCD-6AE2-BEFB-7D33FF50B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781" t="9761" r="3189" b="22411"/>
            <a:stretch/>
          </p:blipFill>
          <p:spPr>
            <a:xfrm>
              <a:off x="11027631" y="5798434"/>
              <a:ext cx="873745" cy="847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52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2D94FC4-944D-C543-834B-FE176CD1388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103F398-8A3A-4147-B43D-17DF3B01164D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{4B490B94-39BC-474A-AACE-E70EB941C43F}tf16401378</Template>
  <TotalTime>89587</TotalTime>
  <Words>7013</Words>
  <Application>Microsoft Macintosh PowerPoint</Application>
  <PresentationFormat>Widescreen</PresentationFormat>
  <Paragraphs>657</Paragraphs>
  <Slides>62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-apple-system</vt:lpstr>
      <vt:lpstr>Arial</vt:lpstr>
      <vt:lpstr>Calibri</vt:lpstr>
      <vt:lpstr>Calibri Light</vt:lpstr>
      <vt:lpstr>Georgia</vt:lpstr>
      <vt:lpstr>Helvetica</vt:lpstr>
      <vt:lpstr>Roboto</vt:lpstr>
      <vt:lpstr>Roboto Mono Web</vt:lpstr>
      <vt:lpstr>Times New Roman</vt:lpstr>
      <vt:lpstr>Office Theme</vt:lpstr>
      <vt:lpstr>1_Office Theme</vt:lpstr>
      <vt:lpstr>BRIDG Micro-Course  Qualitative Research and Analysis </vt:lpstr>
      <vt:lpstr>BRIDG Micro-Course  Module 3: Qualitative Evaluation Process</vt:lpstr>
      <vt:lpstr>Content Overview</vt:lpstr>
      <vt:lpstr>Content Overview: Lesson 3</vt:lpstr>
      <vt:lpstr>Content Overview: Module 3</vt:lpstr>
      <vt:lpstr>Content Overview: Module 3</vt:lpstr>
      <vt:lpstr>Content Overview: Module Examinations</vt:lpstr>
      <vt:lpstr>III. Qualitative Evaluation Processes</vt:lpstr>
      <vt:lpstr>III. Qualitative Evaluation Processes</vt:lpstr>
      <vt:lpstr>III. Qualitative Evaluation Processes</vt:lpstr>
      <vt:lpstr>III.1. Determine Inquiry Purpose and Focus</vt:lpstr>
      <vt:lpstr>III.2. Identify Key Informants &amp; Data Sources</vt:lpstr>
      <vt:lpstr>III.2. Identify Key Informants &amp; Data Sources</vt:lpstr>
      <vt:lpstr>III.2. Identify Key Informants and Data Sources</vt:lpstr>
      <vt:lpstr>III.3. Data Collection Procedures</vt:lpstr>
      <vt:lpstr>PowerPoint Presentation</vt:lpstr>
      <vt:lpstr>III.4. Semi-Structured Interviews</vt:lpstr>
      <vt:lpstr>III.4. Semi-Structured Interviews</vt:lpstr>
      <vt:lpstr>III.4. Semi-Structured Interviews</vt:lpstr>
      <vt:lpstr>III.4. Semi-Structured Interviews</vt:lpstr>
      <vt:lpstr>III.4. Semi-Structured Interviews</vt:lpstr>
      <vt:lpstr>III.4. Semi-Structured Interviews</vt:lpstr>
      <vt:lpstr>III.4. Semi-Structured Interviews</vt:lpstr>
      <vt:lpstr>III.4. Semi-Structured Interviews</vt:lpstr>
      <vt:lpstr>III.4. Semi-Structured Interviews</vt:lpstr>
      <vt:lpstr>PowerPoint Presentation</vt:lpstr>
      <vt:lpstr>PowerPoint Presentation</vt:lpstr>
      <vt:lpstr>III.5. Focus Groups</vt:lpstr>
      <vt:lpstr>III.5. Focus Groups</vt:lpstr>
      <vt:lpstr>III.5. Focus Groups</vt:lpstr>
      <vt:lpstr>III.5. Focus Groups</vt:lpstr>
      <vt:lpstr>III.5. Focus Groups</vt:lpstr>
      <vt:lpstr>III.5. Focus Groups</vt:lpstr>
      <vt:lpstr>III.5. Focus Groups</vt:lpstr>
      <vt:lpstr>III.5. Focus Groups</vt:lpstr>
      <vt:lpstr>III.6. Document Review</vt:lpstr>
      <vt:lpstr>III.6. Document Review</vt:lpstr>
      <vt:lpstr>III.6. Document Review</vt:lpstr>
      <vt:lpstr>III.6. Document Review</vt:lpstr>
      <vt:lpstr>III.6. Document Review</vt:lpstr>
      <vt:lpstr>III.6. Document Review</vt:lpstr>
      <vt:lpstr>III.6. Document Review</vt:lpstr>
      <vt:lpstr>III.6. Document Review</vt:lpstr>
      <vt:lpstr>III.6. Document Review</vt:lpstr>
      <vt:lpstr>PowerPoint Presentation</vt:lpstr>
      <vt:lpstr>PowerPoint Presentation</vt:lpstr>
      <vt:lpstr>PowerPoint Presentation</vt:lpstr>
      <vt:lpstr>PowerPoint Presentation</vt:lpstr>
      <vt:lpstr>III.3. Data Collection Procedures</vt:lpstr>
      <vt:lpstr>III.7. Data Management Strategy</vt:lpstr>
      <vt:lpstr>III.7. Data Management Strategy</vt:lpstr>
      <vt:lpstr>III.7. Data Management Strategy</vt:lpstr>
      <vt:lpstr>III.8. Trustworthiness Protections</vt:lpstr>
      <vt:lpstr>III.8. Trustworthiness Protections</vt:lpstr>
      <vt:lpstr>III.8. Trustworthiness Protections</vt:lpstr>
      <vt:lpstr>PowerPoint Presentation</vt:lpstr>
      <vt:lpstr>III.8. Trustworthiness Safeguards</vt:lpstr>
      <vt:lpstr>III.8. Trustworthiness Safeguards</vt:lpstr>
      <vt:lpstr>III.9. Ethical Protections</vt:lpstr>
      <vt:lpstr>III.9. Ethical Protections</vt:lpstr>
      <vt:lpstr>WE DID IT!  </vt:lpstr>
      <vt:lpstr>BRIDG Micro-Course  Qualitative Research and Analysis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Brenna Bray’s  Research Goals</dc:title>
  <dc:creator>Brenna Bray</dc:creator>
  <cp:lastModifiedBy>Brenna Bray</cp:lastModifiedBy>
  <cp:revision>138</cp:revision>
  <dcterms:created xsi:type="dcterms:W3CDTF">2020-11-23T21:16:45Z</dcterms:created>
  <dcterms:modified xsi:type="dcterms:W3CDTF">2025-03-31T16:57:21Z</dcterms:modified>
</cp:coreProperties>
</file>