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webextensions/taskpanes.xml" ContentType="application/vnd.ms-office.webextensiontaskpanes+xml"/>
  <Override PartName="/ppt/webextensions/webextension1.xml" ContentType="application/vnd.ms-office.webextension+xml"/>
  <Override PartName="/ppt/webextensions/webextension2.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 id="2147483661" r:id="rId2"/>
  </p:sldMasterIdLst>
  <p:notesMasterIdLst>
    <p:notesMasterId r:id="rId31"/>
  </p:notesMasterIdLst>
  <p:sldIdLst>
    <p:sldId id="1233" r:id="rId3"/>
    <p:sldId id="1237" r:id="rId4"/>
    <p:sldId id="808" r:id="rId5"/>
    <p:sldId id="1235" r:id="rId6"/>
    <p:sldId id="1238" r:id="rId7"/>
    <p:sldId id="1234" r:id="rId8"/>
    <p:sldId id="1088" r:id="rId9"/>
    <p:sldId id="1108" r:id="rId10"/>
    <p:sldId id="1110" r:id="rId11"/>
    <p:sldId id="618" r:id="rId12"/>
    <p:sldId id="1125" r:id="rId13"/>
    <p:sldId id="1111" r:id="rId14"/>
    <p:sldId id="1112" r:id="rId15"/>
    <p:sldId id="1113" r:id="rId16"/>
    <p:sldId id="1156" r:id="rId17"/>
    <p:sldId id="1157" r:id="rId18"/>
    <p:sldId id="1122" r:id="rId19"/>
    <p:sldId id="1159" r:id="rId20"/>
    <p:sldId id="1165" r:id="rId21"/>
    <p:sldId id="1167" r:id="rId22"/>
    <p:sldId id="1169" r:id="rId23"/>
    <p:sldId id="1168" r:id="rId24"/>
    <p:sldId id="1170" r:id="rId25"/>
    <p:sldId id="1163" r:id="rId26"/>
    <p:sldId id="1171" r:id="rId27"/>
    <p:sldId id="1172" r:id="rId28"/>
    <p:sldId id="1218" r:id="rId29"/>
    <p:sldId id="1236"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renna Bray" initials="BB" lastIdx="1" clrIdx="0">
    <p:extLst>
      <p:ext uri="{19B8F6BF-5375-455C-9EA6-DF929625EA0E}">
        <p15:presenceInfo xmlns:p15="http://schemas.microsoft.com/office/powerpoint/2012/main" userId="S::brenna.bray@nunm.edu::dd311ac4-a8db-415d-8299-7a76dc75461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2F92"/>
    <a:srgbClr val="172845"/>
    <a:srgbClr val="009051"/>
    <a:srgbClr val="008F00"/>
    <a:srgbClr val="00FA00"/>
    <a:srgbClr val="182847"/>
    <a:srgbClr val="142440"/>
    <a:srgbClr val="FFFFFF"/>
    <a:srgbClr val="131B2A"/>
    <a:srgbClr val="007B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0680"/>
    <p:restoredTop sz="87326"/>
  </p:normalViewPr>
  <p:slideViewPr>
    <p:cSldViewPr snapToGrid="0" snapToObjects="1">
      <p:cViewPr>
        <p:scale>
          <a:sx n="80" d="100"/>
          <a:sy n="80" d="100"/>
        </p:scale>
        <p:origin x="1040" y="79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20" d="100"/>
        <a:sy n="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4197DB8-263B-894A-9B11-87496FC7362B}" type="datetimeFigureOut">
              <a:rPr lang="en-US" smtClean="0"/>
              <a:t>3/30/25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E0E316-1220-9B49-8FCA-9FA32A4C6175}" type="slidenum">
              <a:rPr lang="en-US" smtClean="0"/>
              <a:t>‹#›</a:t>
            </a:fld>
            <a:endParaRPr lang="en-US" dirty="0"/>
          </a:p>
        </p:txBody>
      </p:sp>
    </p:spTree>
    <p:extLst>
      <p:ext uri="{BB962C8B-B14F-4D97-AF65-F5344CB8AC3E}">
        <p14:creationId xmlns:p14="http://schemas.microsoft.com/office/powerpoint/2010/main" val="8957283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taylorfrancis.com/books/mono/10.4324/9781315108933/practical-approaches-applied-research-program-evaluation-helping-professionals-casey-barrio-minton-stephen-lenz"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taylorfrancis.com/books/mono/10.4324/9781315108933/practical-approaches-applied-research-program-evaluation-helping-professionals-casey-barrio-minton-stephen-lenz"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taylorfrancis.com/books/mono/10.4324/9781315108933/practical-approaches-applied-research-program-evaluation-helping-professionals-casey-barrio-minton-stephen-lenz"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8" Type="http://schemas.openxmlformats.org/officeDocument/2006/relationships/hyperlink" Target="https://pubmed.ncbi.nlm.nih.gov/32129723/#full-view-affiliation-3" TargetMode="External"/><Relationship Id="rId3" Type="http://schemas.openxmlformats.org/officeDocument/2006/relationships/hyperlink" Target="https://pubmed.ncbi.nlm.nih.gov/?size=200&amp;term=Middlemass+KM&amp;cauthor_id=32129723" TargetMode="External"/><Relationship Id="rId7" Type="http://schemas.openxmlformats.org/officeDocument/2006/relationships/hyperlink" Target="https://pubmed.ncbi.nlm.nih.gov/?size=200&amp;term=Gamboa+A&amp;cauthor_id=32129723" TargetMode="External"/><Relationship Id="rId12" Type="http://schemas.openxmlformats.org/officeDocument/2006/relationships/hyperlink" Target="https://pubmed.ncbi.nlm.nih.gov/?size=200&amp;term=Becker+CB&amp;cauthor_id=32129723" TargetMode="External"/><Relationship Id="rId2" Type="http://schemas.openxmlformats.org/officeDocument/2006/relationships/slide" Target="../slides/slide23.xml"/><Relationship Id="rId1" Type="http://schemas.openxmlformats.org/officeDocument/2006/relationships/notesMaster" Target="../notesMasters/notesMaster1.xml"/><Relationship Id="rId6" Type="http://schemas.openxmlformats.org/officeDocument/2006/relationships/hyperlink" Target="https://pubmed.ncbi.nlm.nih.gov/32129723/#full-view-affiliation-2" TargetMode="External"/><Relationship Id="rId11" Type="http://schemas.openxmlformats.org/officeDocument/2006/relationships/hyperlink" Target="https://pubmed.ncbi.nlm.nih.gov/?size=200&amp;term=Gomez+F&amp;cauthor_id=32129723" TargetMode="External"/><Relationship Id="rId5" Type="http://schemas.openxmlformats.org/officeDocument/2006/relationships/hyperlink" Target="https://pubmed.ncbi.nlm.nih.gov/?size=200&amp;term=Cruz+J&amp;cauthor_id=32129723" TargetMode="External"/><Relationship Id="rId10" Type="http://schemas.openxmlformats.org/officeDocument/2006/relationships/hyperlink" Target="https://pubmed.ncbi.nlm.nih.gov/?size=200&amp;term=Taylor+B&amp;cauthor_id=32129723" TargetMode="External"/><Relationship Id="rId4" Type="http://schemas.openxmlformats.org/officeDocument/2006/relationships/hyperlink" Target="https://pubmed.ncbi.nlm.nih.gov/32129723/#full-view-affiliation-1" TargetMode="External"/><Relationship Id="rId9" Type="http://schemas.openxmlformats.org/officeDocument/2006/relationships/hyperlink" Target="https://pubmed.ncbi.nlm.nih.gov/?size=200&amp;term=Johnson+C&amp;cauthor_id=32129723" TargetMode="External"/></Relationships>
</file>

<file path=ppt/notesSlides/_rels/notesSlide19.xml.rels><?xml version="1.0" encoding="UTF-8" standalone="yes"?>
<Relationships xmlns="http://schemas.openxmlformats.org/package/2006/relationships"><Relationship Id="rId8" Type="http://schemas.openxmlformats.org/officeDocument/2006/relationships/hyperlink" Target="https://pubmed.ncbi.nlm.nih.gov/32129723/#full-view-affiliation-3" TargetMode="External"/><Relationship Id="rId3" Type="http://schemas.openxmlformats.org/officeDocument/2006/relationships/hyperlink" Target="https://pubmed.ncbi.nlm.nih.gov/?size=200&amp;term=Middlemass+KM&amp;cauthor_id=32129723" TargetMode="External"/><Relationship Id="rId7" Type="http://schemas.openxmlformats.org/officeDocument/2006/relationships/hyperlink" Target="https://pubmed.ncbi.nlm.nih.gov/?size=200&amp;term=Gamboa+A&amp;cauthor_id=32129723" TargetMode="External"/><Relationship Id="rId12" Type="http://schemas.openxmlformats.org/officeDocument/2006/relationships/hyperlink" Target="https://pubmed.ncbi.nlm.nih.gov/?size=200&amp;term=Becker+CB&amp;cauthor_id=32129723" TargetMode="External"/><Relationship Id="rId2" Type="http://schemas.openxmlformats.org/officeDocument/2006/relationships/slide" Target="../slides/slide24.xml"/><Relationship Id="rId1" Type="http://schemas.openxmlformats.org/officeDocument/2006/relationships/notesMaster" Target="../notesMasters/notesMaster1.xml"/><Relationship Id="rId6" Type="http://schemas.openxmlformats.org/officeDocument/2006/relationships/hyperlink" Target="https://pubmed.ncbi.nlm.nih.gov/32129723/#full-view-affiliation-2" TargetMode="External"/><Relationship Id="rId11" Type="http://schemas.openxmlformats.org/officeDocument/2006/relationships/hyperlink" Target="https://pubmed.ncbi.nlm.nih.gov/?size=200&amp;term=Gomez+F&amp;cauthor_id=32129723" TargetMode="External"/><Relationship Id="rId5" Type="http://schemas.openxmlformats.org/officeDocument/2006/relationships/hyperlink" Target="https://pubmed.ncbi.nlm.nih.gov/?size=200&amp;term=Cruz+J&amp;cauthor_id=32129723" TargetMode="External"/><Relationship Id="rId10" Type="http://schemas.openxmlformats.org/officeDocument/2006/relationships/hyperlink" Target="https://pubmed.ncbi.nlm.nih.gov/?size=200&amp;term=Taylor+B&amp;cauthor_id=32129723" TargetMode="External"/><Relationship Id="rId4" Type="http://schemas.openxmlformats.org/officeDocument/2006/relationships/hyperlink" Target="https://pubmed.ncbi.nlm.nih.gov/32129723/#full-view-affiliation-1" TargetMode="External"/><Relationship Id="rId9" Type="http://schemas.openxmlformats.org/officeDocument/2006/relationships/hyperlink" Target="https://pubmed.ncbi.nlm.nih.gov/?size=200&amp;term=Johnson+C&amp;cauthor_id=32129723"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8" Type="http://schemas.openxmlformats.org/officeDocument/2006/relationships/hyperlink" Target="https://pubmed.ncbi.nlm.nih.gov/32129723/#full-view-affiliation-3" TargetMode="External"/><Relationship Id="rId3" Type="http://schemas.openxmlformats.org/officeDocument/2006/relationships/hyperlink" Target="https://pubmed.ncbi.nlm.nih.gov/?size=200&amp;term=Middlemass+KM&amp;cauthor_id=32129723" TargetMode="External"/><Relationship Id="rId7" Type="http://schemas.openxmlformats.org/officeDocument/2006/relationships/hyperlink" Target="https://pubmed.ncbi.nlm.nih.gov/?size=200&amp;term=Gamboa+A&amp;cauthor_id=32129723" TargetMode="External"/><Relationship Id="rId12" Type="http://schemas.openxmlformats.org/officeDocument/2006/relationships/hyperlink" Target="https://pubmed.ncbi.nlm.nih.gov/?size=200&amp;term=Becker+CB&amp;cauthor_id=32129723" TargetMode="External"/><Relationship Id="rId2" Type="http://schemas.openxmlformats.org/officeDocument/2006/relationships/slide" Target="../slides/slide25.xml"/><Relationship Id="rId1" Type="http://schemas.openxmlformats.org/officeDocument/2006/relationships/notesMaster" Target="../notesMasters/notesMaster1.xml"/><Relationship Id="rId6" Type="http://schemas.openxmlformats.org/officeDocument/2006/relationships/hyperlink" Target="https://pubmed.ncbi.nlm.nih.gov/32129723/#full-view-affiliation-2" TargetMode="External"/><Relationship Id="rId11" Type="http://schemas.openxmlformats.org/officeDocument/2006/relationships/hyperlink" Target="https://pubmed.ncbi.nlm.nih.gov/?size=200&amp;term=Gomez+F&amp;cauthor_id=32129723" TargetMode="External"/><Relationship Id="rId5" Type="http://schemas.openxmlformats.org/officeDocument/2006/relationships/hyperlink" Target="https://pubmed.ncbi.nlm.nih.gov/?size=200&amp;term=Cruz+J&amp;cauthor_id=32129723" TargetMode="External"/><Relationship Id="rId10" Type="http://schemas.openxmlformats.org/officeDocument/2006/relationships/hyperlink" Target="https://pubmed.ncbi.nlm.nih.gov/?size=200&amp;term=Taylor+B&amp;cauthor_id=32129723" TargetMode="External"/><Relationship Id="rId4" Type="http://schemas.openxmlformats.org/officeDocument/2006/relationships/hyperlink" Target="https://pubmed.ncbi.nlm.nih.gov/32129723/#full-view-affiliation-1" TargetMode="External"/><Relationship Id="rId9" Type="http://schemas.openxmlformats.org/officeDocument/2006/relationships/hyperlink" Target="https://pubmed.ncbi.nlm.nih.gov/?size=200&amp;term=Johnson+C&amp;cauthor_id=32129723" TargetMode="External"/></Relationships>
</file>

<file path=ppt/notesSlides/_rels/notesSlide21.xml.rels><?xml version="1.0" encoding="UTF-8" standalone="yes"?>
<Relationships xmlns="http://schemas.openxmlformats.org/package/2006/relationships"><Relationship Id="rId8" Type="http://schemas.openxmlformats.org/officeDocument/2006/relationships/hyperlink" Target="https://pubmed.ncbi.nlm.nih.gov/32129723/#full-view-affiliation-3" TargetMode="External"/><Relationship Id="rId3" Type="http://schemas.openxmlformats.org/officeDocument/2006/relationships/hyperlink" Target="https://pubmed.ncbi.nlm.nih.gov/?size=200&amp;term=Middlemass+KM&amp;cauthor_id=32129723" TargetMode="External"/><Relationship Id="rId7" Type="http://schemas.openxmlformats.org/officeDocument/2006/relationships/hyperlink" Target="https://pubmed.ncbi.nlm.nih.gov/?size=200&amp;term=Gamboa+A&amp;cauthor_id=32129723" TargetMode="External"/><Relationship Id="rId12" Type="http://schemas.openxmlformats.org/officeDocument/2006/relationships/hyperlink" Target="https://pubmed.ncbi.nlm.nih.gov/?size=200&amp;term=Becker+CB&amp;cauthor_id=32129723" TargetMode="External"/><Relationship Id="rId2" Type="http://schemas.openxmlformats.org/officeDocument/2006/relationships/slide" Target="../slides/slide26.xml"/><Relationship Id="rId1" Type="http://schemas.openxmlformats.org/officeDocument/2006/relationships/notesMaster" Target="../notesMasters/notesMaster1.xml"/><Relationship Id="rId6" Type="http://schemas.openxmlformats.org/officeDocument/2006/relationships/hyperlink" Target="https://pubmed.ncbi.nlm.nih.gov/32129723/#full-view-affiliation-2" TargetMode="External"/><Relationship Id="rId11" Type="http://schemas.openxmlformats.org/officeDocument/2006/relationships/hyperlink" Target="https://pubmed.ncbi.nlm.nih.gov/?size=200&amp;term=Gomez+F&amp;cauthor_id=32129723" TargetMode="External"/><Relationship Id="rId5" Type="http://schemas.openxmlformats.org/officeDocument/2006/relationships/hyperlink" Target="https://pubmed.ncbi.nlm.nih.gov/?size=200&amp;term=Cruz+J&amp;cauthor_id=32129723" TargetMode="External"/><Relationship Id="rId10" Type="http://schemas.openxmlformats.org/officeDocument/2006/relationships/hyperlink" Target="https://pubmed.ncbi.nlm.nih.gov/?size=200&amp;term=Taylor+B&amp;cauthor_id=32129723" TargetMode="External"/><Relationship Id="rId4" Type="http://schemas.openxmlformats.org/officeDocument/2006/relationships/hyperlink" Target="https://pubmed.ncbi.nlm.nih.gov/32129723/#full-view-affiliation-1" TargetMode="External"/><Relationship Id="rId9" Type="http://schemas.openxmlformats.org/officeDocument/2006/relationships/hyperlink" Target="https://pubmed.ncbi.nlm.nih.gov/?size=200&amp;term=Johnson+C&amp;cauthor_id=32129723"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taylorfrancis.com/books/mono/10.4324/9781315108933/practical-approaches-applied-research-program-evaluation-helping-professionals-casey-barrio-minton-stephen-lenz"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taylorfrancis.com/books/mono/10.4324/9781315108933/practical-approaches-applied-research-program-evaluation-helping-professionals-casey-barrio-minton-stephen-lenz"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taylorfrancis.com/books/mono/10.4324/9781315108933/practical-approaches-applied-research-program-evaluation-helping-professionals-casey-barrio-minton-stephen-lenz"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taylorfrancis.com/books/mono/10.4324/9781315108933/practical-approaches-applied-research-program-evaluation-helping-professionals-casey-barrio-minton-stephen-lenz"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D4D77A-CAB9-1CF4-82B0-A76213E4821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9B9C761-A371-E35E-6D2A-09ADCE93F4C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6907956-8608-7BF3-71F0-8BA2FBAC3380}"/>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a:extLst>
              <a:ext uri="{FF2B5EF4-FFF2-40B4-BE49-F238E27FC236}">
                <a16:creationId xmlns:a16="http://schemas.microsoft.com/office/drawing/2014/main" id="{B3BAF01C-ED92-F656-3F2C-765BF2184707}"/>
              </a:ext>
            </a:extLst>
          </p:cNvPr>
          <p:cNvSpPr>
            <a:spLocks noGrp="1"/>
          </p:cNvSpPr>
          <p:nvPr>
            <p:ph type="sldNum" sz="quarter" idx="5"/>
          </p:nvPr>
        </p:nvSpPr>
        <p:spPr/>
        <p:txBody>
          <a:bodyPr/>
          <a:lstStyle/>
          <a:p>
            <a:fld id="{05E0E316-1220-9B49-8FCA-9FA32A4C6175}" type="slidenum">
              <a:rPr lang="en-US" smtClean="0"/>
              <a:t>3</a:t>
            </a:fld>
            <a:endParaRPr lang="en-US" dirty="0"/>
          </a:p>
        </p:txBody>
      </p:sp>
    </p:spTree>
    <p:extLst>
      <p:ext uri="{BB962C8B-B14F-4D97-AF65-F5344CB8AC3E}">
        <p14:creationId xmlns:p14="http://schemas.microsoft.com/office/powerpoint/2010/main" val="21040109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5498C5-46EC-086B-9F7D-4428B5E3E1D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76333FF-E556-FD35-D686-2007641B3B9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1DEA57A-540E-EA3D-2FBF-E84B6DA325E7}"/>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Image from: </a:t>
            </a:r>
            <a:r>
              <a:rPr lang="en-US" sz="1200" dirty="0">
                <a:solidFill>
                  <a:srgbClr val="002060"/>
                </a:solidFill>
                <a:hlinkClick r:id="rId3"/>
              </a:rPr>
              <a:t>https://www.taylorfrancis.com/books/mono/10.4324/9781315108933/practical-approaches-applied-research-program-evaluation-helping-professionals-casey-barrio-minton-stephen-lenz</a:t>
            </a:r>
            <a:endParaRPr lang="en-US" sz="1200" dirty="0">
              <a:solidFill>
                <a:srgbClr val="00206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00206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2060"/>
                </a:solidFill>
              </a:rPr>
              <a:t>Inductive: </a:t>
            </a:r>
            <a:r>
              <a:rPr lang="en-US" b="0" i="0" u="none" strike="noStrike" dirty="0">
                <a:solidFill>
                  <a:srgbClr val="252528"/>
                </a:solidFill>
                <a:effectLst/>
                <a:latin typeface="LFT Etica"/>
              </a:rPr>
              <a:t>forming general theories from specific observations. Observing something happen repeatedly and concluding that it will happen again in the same way is an example of </a:t>
            </a:r>
            <a:r>
              <a:rPr lang="en-US" b="0" i="1" u="none" strike="noStrike" dirty="0">
                <a:solidFill>
                  <a:srgbClr val="252528"/>
                </a:solidFill>
                <a:effectLst/>
                <a:latin typeface="LFT Etica"/>
              </a:rPr>
              <a:t>inductive</a:t>
            </a:r>
            <a:r>
              <a:rPr lang="en-US" b="0" i="0" u="none" strike="noStrike" dirty="0">
                <a:solidFill>
                  <a:srgbClr val="252528"/>
                </a:solidFill>
                <a:effectLst/>
                <a:latin typeface="LFT Etica"/>
              </a:rPr>
              <a:t> reasoning. </a:t>
            </a:r>
            <a:r>
              <a:rPr lang="en-US" b="0" i="1" u="none" strike="noStrike" dirty="0" err="1">
                <a:solidFill>
                  <a:srgbClr val="252528"/>
                </a:solidFill>
                <a:effectLst/>
                <a:latin typeface="LFT Etica"/>
              </a:rPr>
              <a:t>Deductive</a:t>
            </a:r>
            <a:r>
              <a:rPr lang="en-US" b="0" i="0" u="none" strike="noStrike" dirty="0" err="1">
                <a:solidFill>
                  <a:srgbClr val="252528"/>
                </a:solidFill>
                <a:effectLst/>
                <a:latin typeface="LFT Etica"/>
              </a:rPr>
              <a:t>reasoning</a:t>
            </a:r>
            <a:r>
              <a:rPr lang="en-US" b="0" i="0" u="none" strike="noStrike" dirty="0">
                <a:solidFill>
                  <a:srgbClr val="252528"/>
                </a:solidFill>
                <a:effectLst/>
                <a:latin typeface="LFT Etica"/>
              </a:rPr>
              <a:t> (also called </a:t>
            </a:r>
            <a:r>
              <a:rPr lang="en-US" b="0" i="1" u="none" strike="noStrike" dirty="0">
                <a:solidFill>
                  <a:srgbClr val="252528"/>
                </a:solidFill>
                <a:effectLst/>
                <a:latin typeface="LFT Etica"/>
              </a:rPr>
              <a:t>deduction</a:t>
            </a:r>
            <a:r>
              <a:rPr lang="en-US" b="0" i="0" u="none" strike="noStrike" dirty="0">
                <a:solidFill>
                  <a:srgbClr val="252528"/>
                </a:solidFill>
                <a:effectLst/>
                <a:latin typeface="LFT Etica"/>
              </a:rPr>
              <a:t>) involves forming specific conclusions from general premises,</a:t>
            </a:r>
            <a:endParaRPr lang="en-US" sz="1200" dirty="0">
              <a:solidFill>
                <a:srgbClr val="002060"/>
              </a:solidFill>
            </a:endParaRPr>
          </a:p>
          <a:p>
            <a:endParaRPr lang="en-US" dirty="0"/>
          </a:p>
          <a:p>
            <a:r>
              <a:rPr lang="en-US" dirty="0">
                <a:solidFill>
                  <a:srgbClr val="313138"/>
                </a:solidFill>
                <a:effectLst/>
                <a:latin typeface="Georgia" panose="02040502050405020303" pitchFamily="18" charset="0"/>
              </a:rPr>
              <a:t>Hill, C. B., Knox, S., Thompson, B. J., Williams, E. N., Hess, S. A., &amp; </a:t>
            </a:r>
            <a:r>
              <a:rPr lang="en-US" dirty="0" err="1">
                <a:solidFill>
                  <a:srgbClr val="313138"/>
                </a:solidFill>
                <a:effectLst/>
                <a:latin typeface="Georgia" panose="02040502050405020303" pitchFamily="18" charset="0"/>
              </a:rPr>
              <a:t>Ladany</a:t>
            </a:r>
            <a:r>
              <a:rPr lang="en-US" dirty="0">
                <a:solidFill>
                  <a:srgbClr val="313138"/>
                </a:solidFill>
                <a:effectLst/>
                <a:latin typeface="Georgia" panose="02040502050405020303" pitchFamily="18" charset="0"/>
              </a:rPr>
              <a:t>, N. (2005). Consensual qualitative research: An update. </a:t>
            </a:r>
            <a:r>
              <a:rPr lang="en-US" i="1" dirty="0">
                <a:solidFill>
                  <a:srgbClr val="313138"/>
                </a:solidFill>
                <a:effectLst/>
                <a:latin typeface="Georgia" panose="02040502050405020303" pitchFamily="18" charset="0"/>
              </a:rPr>
              <a:t>Journal of Counseling</a:t>
            </a:r>
            <a:r>
              <a:rPr lang="en-US" i="0" dirty="0">
                <a:solidFill>
                  <a:srgbClr val="313138"/>
                </a:solidFill>
                <a:effectLst/>
                <a:latin typeface="Georgia" panose="02040502050405020303" pitchFamily="18" charset="0"/>
              </a:rPr>
              <a:t> </a:t>
            </a:r>
            <a:r>
              <a:rPr lang="en-US" i="1" dirty="0">
                <a:solidFill>
                  <a:srgbClr val="313138"/>
                </a:solidFill>
                <a:effectLst/>
                <a:latin typeface="Georgia" panose="02040502050405020303" pitchFamily="18" charset="0"/>
              </a:rPr>
              <a:t>Psychology</a:t>
            </a:r>
            <a:r>
              <a:rPr lang="en-US" dirty="0">
                <a:solidFill>
                  <a:srgbClr val="313138"/>
                </a:solidFill>
                <a:effectLst/>
                <a:latin typeface="Georgia" panose="02040502050405020303" pitchFamily="18" charset="0"/>
              </a:rPr>
              <a:t>, </a:t>
            </a:r>
            <a:r>
              <a:rPr lang="en-US" i="1" dirty="0">
                <a:solidFill>
                  <a:srgbClr val="313138"/>
                </a:solidFill>
                <a:effectLst/>
                <a:latin typeface="Georgia" panose="02040502050405020303" pitchFamily="18" charset="0"/>
              </a:rPr>
              <a:t>52</a:t>
            </a:r>
            <a:r>
              <a:rPr lang="en-US" dirty="0">
                <a:solidFill>
                  <a:srgbClr val="313138"/>
                </a:solidFill>
                <a:effectLst/>
                <a:latin typeface="Georgia" panose="02040502050405020303" pitchFamily="18" charset="0"/>
              </a:rPr>
              <a:t>(2), 196–205. </a:t>
            </a:r>
            <a:r>
              <a:rPr lang="en-US" dirty="0">
                <a:solidFill>
                  <a:srgbClr val="2500E7"/>
                </a:solidFill>
                <a:effectLst/>
                <a:latin typeface="Georgia" panose="02040502050405020303" pitchFamily="18" charset="0"/>
              </a:rPr>
              <a:t>https://</a:t>
            </a:r>
            <a:r>
              <a:rPr lang="en-US" dirty="0" err="1">
                <a:solidFill>
                  <a:srgbClr val="2500E7"/>
                </a:solidFill>
                <a:effectLst/>
                <a:latin typeface="Georgia" panose="02040502050405020303" pitchFamily="18" charset="0"/>
              </a:rPr>
              <a:t>doi.org</a:t>
            </a:r>
            <a:r>
              <a:rPr lang="en-US" dirty="0">
                <a:solidFill>
                  <a:srgbClr val="2500E7"/>
                </a:solidFill>
                <a:effectLst/>
                <a:latin typeface="Georgia" panose="02040502050405020303" pitchFamily="18" charset="0"/>
              </a:rPr>
              <a:t>/10.1037/0022-0167.52.2.196</a:t>
            </a:r>
          </a:p>
          <a:p>
            <a:endParaRPr lang="en-US" dirty="0">
              <a:solidFill>
                <a:srgbClr val="313138"/>
              </a:solidFill>
              <a:effectLst/>
              <a:latin typeface="Georgia" panose="02040502050405020303" pitchFamily="18" charset="0"/>
            </a:endParaRPr>
          </a:p>
          <a:p>
            <a:r>
              <a:rPr lang="en-US" dirty="0">
                <a:solidFill>
                  <a:srgbClr val="313138"/>
                </a:solidFill>
                <a:effectLst/>
                <a:latin typeface="Georgia" panose="02040502050405020303" pitchFamily="18" charset="0"/>
              </a:rPr>
              <a:t>Hill, C. E. (2012). Introduction to consensual qualitative research. In C. E. Hill (Ed.), </a:t>
            </a:r>
            <a:r>
              <a:rPr lang="en-US" i="1" dirty="0">
                <a:solidFill>
                  <a:srgbClr val="313138"/>
                </a:solidFill>
                <a:effectLst/>
                <a:latin typeface="Georgia" panose="02040502050405020303" pitchFamily="18" charset="0"/>
              </a:rPr>
              <a:t>Consensual qualitative research: A practical resource for investigating social</a:t>
            </a:r>
            <a:r>
              <a:rPr lang="en-US" i="0" dirty="0">
                <a:solidFill>
                  <a:srgbClr val="313138"/>
                </a:solidFill>
                <a:effectLst/>
                <a:latin typeface="Georgia" panose="02040502050405020303" pitchFamily="18" charset="0"/>
              </a:rPr>
              <a:t> </a:t>
            </a:r>
            <a:r>
              <a:rPr lang="en-US" i="1" dirty="0">
                <a:solidFill>
                  <a:srgbClr val="313138"/>
                </a:solidFill>
                <a:effectLst/>
                <a:latin typeface="Georgia" panose="02040502050405020303" pitchFamily="18" charset="0"/>
              </a:rPr>
              <a:t>science phenomena</a:t>
            </a:r>
            <a:r>
              <a:rPr lang="en-US" dirty="0">
                <a:solidFill>
                  <a:srgbClr val="313138"/>
                </a:solidFill>
                <a:effectLst/>
                <a:latin typeface="Georgia" panose="02040502050405020303" pitchFamily="18" charset="0"/>
              </a:rPr>
              <a:t> (pp. 3–20, Chapter viii, 330 Pages). Washington, DC: American Psychological Association.</a:t>
            </a:r>
          </a:p>
          <a:p>
            <a:endParaRPr lang="en-US" dirty="0">
              <a:solidFill>
                <a:srgbClr val="313138"/>
              </a:solidFill>
              <a:effectLst/>
              <a:latin typeface="Georgia" panose="02040502050405020303" pitchFamily="18" charset="0"/>
            </a:endParaRPr>
          </a:p>
          <a:p>
            <a:r>
              <a:rPr lang="en-US" dirty="0">
                <a:solidFill>
                  <a:srgbClr val="313138"/>
                </a:solidFill>
                <a:effectLst/>
                <a:latin typeface="Georgia" panose="02040502050405020303" pitchFamily="18" charset="0"/>
              </a:rPr>
              <a:t>Hill, C. E., Thompson, B. J., &amp; Williams, E. N. (1997). A guide to conducting consensual qualitative research. </a:t>
            </a:r>
            <a:r>
              <a:rPr lang="en-US" i="1" dirty="0">
                <a:solidFill>
                  <a:srgbClr val="313138"/>
                </a:solidFill>
                <a:effectLst/>
                <a:latin typeface="Georgia" panose="02040502050405020303" pitchFamily="18" charset="0"/>
              </a:rPr>
              <a:t>Counseling Psychologist</a:t>
            </a:r>
            <a:r>
              <a:rPr lang="en-US" dirty="0">
                <a:solidFill>
                  <a:srgbClr val="313138"/>
                </a:solidFill>
                <a:effectLst/>
                <a:latin typeface="Georgia" panose="02040502050405020303" pitchFamily="18" charset="0"/>
              </a:rPr>
              <a:t>, </a:t>
            </a:r>
            <a:r>
              <a:rPr lang="en-US" i="1" dirty="0">
                <a:solidFill>
                  <a:srgbClr val="313138"/>
                </a:solidFill>
                <a:effectLst/>
                <a:latin typeface="Georgia" panose="02040502050405020303" pitchFamily="18" charset="0"/>
              </a:rPr>
              <a:t>25</a:t>
            </a:r>
            <a:r>
              <a:rPr lang="en-US" dirty="0">
                <a:solidFill>
                  <a:srgbClr val="313138"/>
                </a:solidFill>
                <a:effectLst/>
                <a:latin typeface="Georgia" panose="02040502050405020303" pitchFamily="18" charset="0"/>
              </a:rPr>
              <a:t>(4), 517–572.</a:t>
            </a:r>
          </a:p>
        </p:txBody>
      </p:sp>
      <p:sp>
        <p:nvSpPr>
          <p:cNvPr id="4" name="Slide Number Placeholder 3">
            <a:extLst>
              <a:ext uri="{FF2B5EF4-FFF2-40B4-BE49-F238E27FC236}">
                <a16:creationId xmlns:a16="http://schemas.microsoft.com/office/drawing/2014/main" id="{6CCF45CD-93C1-3918-96CC-2E87D359F7C3}"/>
              </a:ext>
            </a:extLst>
          </p:cNvPr>
          <p:cNvSpPr>
            <a:spLocks noGrp="1"/>
          </p:cNvSpPr>
          <p:nvPr>
            <p:ph type="sldNum" sz="quarter" idx="5"/>
          </p:nvPr>
        </p:nvSpPr>
        <p:spPr/>
        <p:txBody>
          <a:bodyPr/>
          <a:lstStyle/>
          <a:p>
            <a:fld id="{05E0E316-1220-9B49-8FCA-9FA32A4C6175}" type="slidenum">
              <a:rPr lang="en-US" smtClean="0"/>
              <a:t>14</a:t>
            </a:fld>
            <a:endParaRPr lang="en-US" dirty="0"/>
          </a:p>
        </p:txBody>
      </p:sp>
    </p:spTree>
    <p:extLst>
      <p:ext uri="{BB962C8B-B14F-4D97-AF65-F5344CB8AC3E}">
        <p14:creationId xmlns:p14="http://schemas.microsoft.com/office/powerpoint/2010/main" val="29534998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16F60A-0785-2D20-7CF9-F2DCB05BCFA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DAF1290-2A19-EA8A-1933-EEDF6D5E0A3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30BBFE9-13C5-4058-BDA0-2F7E40280B76}"/>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Image from: </a:t>
            </a:r>
            <a:r>
              <a:rPr lang="en-US" sz="1200" dirty="0">
                <a:solidFill>
                  <a:srgbClr val="002060"/>
                </a:solidFill>
                <a:hlinkClick r:id="rId3"/>
              </a:rPr>
              <a:t>https://www.taylorfrancis.com/books/mono/10.4324/9781315108933/practical-approaches-applied-research-program-evaluation-helping-professionals-casey-barrio-minton-stephen-lenz</a:t>
            </a:r>
            <a:endParaRPr lang="en-US" sz="1200" dirty="0">
              <a:solidFill>
                <a:srgbClr val="00206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00206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2060"/>
                </a:solidFill>
              </a:rPr>
              <a:t>Inductive: </a:t>
            </a:r>
            <a:r>
              <a:rPr lang="en-US" b="0" i="0" u="none" strike="noStrike" dirty="0">
                <a:solidFill>
                  <a:srgbClr val="252528"/>
                </a:solidFill>
                <a:effectLst/>
                <a:latin typeface="LFT Etica"/>
              </a:rPr>
              <a:t>forming general theories from specific observations. Observing something happen repeatedly and concluding that it will happen again in the same way is an example of </a:t>
            </a:r>
            <a:r>
              <a:rPr lang="en-US" b="0" i="1" u="none" strike="noStrike" dirty="0">
                <a:solidFill>
                  <a:srgbClr val="252528"/>
                </a:solidFill>
                <a:effectLst/>
                <a:latin typeface="LFT Etica"/>
              </a:rPr>
              <a:t>inductive</a:t>
            </a:r>
            <a:r>
              <a:rPr lang="en-US" b="0" i="0" u="none" strike="noStrike" dirty="0">
                <a:solidFill>
                  <a:srgbClr val="252528"/>
                </a:solidFill>
                <a:effectLst/>
                <a:latin typeface="LFT Etica"/>
              </a:rPr>
              <a:t> reasoning. </a:t>
            </a:r>
            <a:r>
              <a:rPr lang="en-US" b="0" i="1" u="none" strike="noStrike" dirty="0" err="1">
                <a:solidFill>
                  <a:srgbClr val="252528"/>
                </a:solidFill>
                <a:effectLst/>
                <a:latin typeface="LFT Etica"/>
              </a:rPr>
              <a:t>Deductive</a:t>
            </a:r>
            <a:r>
              <a:rPr lang="en-US" b="0" i="0" u="none" strike="noStrike" dirty="0" err="1">
                <a:solidFill>
                  <a:srgbClr val="252528"/>
                </a:solidFill>
                <a:effectLst/>
                <a:latin typeface="LFT Etica"/>
              </a:rPr>
              <a:t>reasoning</a:t>
            </a:r>
            <a:r>
              <a:rPr lang="en-US" b="0" i="0" u="none" strike="noStrike" dirty="0">
                <a:solidFill>
                  <a:srgbClr val="252528"/>
                </a:solidFill>
                <a:effectLst/>
                <a:latin typeface="LFT Etica"/>
              </a:rPr>
              <a:t> (also called </a:t>
            </a:r>
            <a:r>
              <a:rPr lang="en-US" b="0" i="1" u="none" strike="noStrike" dirty="0">
                <a:solidFill>
                  <a:srgbClr val="252528"/>
                </a:solidFill>
                <a:effectLst/>
                <a:latin typeface="LFT Etica"/>
              </a:rPr>
              <a:t>deduction</a:t>
            </a:r>
            <a:r>
              <a:rPr lang="en-US" b="0" i="0" u="none" strike="noStrike" dirty="0">
                <a:solidFill>
                  <a:srgbClr val="252528"/>
                </a:solidFill>
                <a:effectLst/>
                <a:latin typeface="LFT Etica"/>
              </a:rPr>
              <a:t>) involves forming specific conclusions from general premises,</a:t>
            </a:r>
            <a:endParaRPr lang="en-US" sz="1200" dirty="0">
              <a:solidFill>
                <a:srgbClr val="002060"/>
              </a:solidFill>
            </a:endParaRPr>
          </a:p>
          <a:p>
            <a:endParaRPr lang="en-US" dirty="0"/>
          </a:p>
          <a:p>
            <a:r>
              <a:rPr lang="en-US" dirty="0">
                <a:solidFill>
                  <a:srgbClr val="313138"/>
                </a:solidFill>
                <a:effectLst/>
                <a:latin typeface="Georgia" panose="02040502050405020303" pitchFamily="18" charset="0"/>
              </a:rPr>
              <a:t>Hill, C. B., Knox, S., Thompson, B. J., Williams, E. N., Hess, S. A., &amp; </a:t>
            </a:r>
            <a:r>
              <a:rPr lang="en-US" dirty="0" err="1">
                <a:solidFill>
                  <a:srgbClr val="313138"/>
                </a:solidFill>
                <a:effectLst/>
                <a:latin typeface="Georgia" panose="02040502050405020303" pitchFamily="18" charset="0"/>
              </a:rPr>
              <a:t>Ladany</a:t>
            </a:r>
            <a:r>
              <a:rPr lang="en-US" dirty="0">
                <a:solidFill>
                  <a:srgbClr val="313138"/>
                </a:solidFill>
                <a:effectLst/>
                <a:latin typeface="Georgia" panose="02040502050405020303" pitchFamily="18" charset="0"/>
              </a:rPr>
              <a:t>, N. (2005). Consensual qualitative research: An update. </a:t>
            </a:r>
            <a:r>
              <a:rPr lang="en-US" i="1" dirty="0">
                <a:solidFill>
                  <a:srgbClr val="313138"/>
                </a:solidFill>
                <a:effectLst/>
                <a:latin typeface="Georgia" panose="02040502050405020303" pitchFamily="18" charset="0"/>
              </a:rPr>
              <a:t>Journal of Counseling</a:t>
            </a:r>
            <a:r>
              <a:rPr lang="en-US" i="0" dirty="0">
                <a:solidFill>
                  <a:srgbClr val="313138"/>
                </a:solidFill>
                <a:effectLst/>
                <a:latin typeface="Georgia" panose="02040502050405020303" pitchFamily="18" charset="0"/>
              </a:rPr>
              <a:t> </a:t>
            </a:r>
            <a:r>
              <a:rPr lang="en-US" i="1" dirty="0">
                <a:solidFill>
                  <a:srgbClr val="313138"/>
                </a:solidFill>
                <a:effectLst/>
                <a:latin typeface="Georgia" panose="02040502050405020303" pitchFamily="18" charset="0"/>
              </a:rPr>
              <a:t>Psychology</a:t>
            </a:r>
            <a:r>
              <a:rPr lang="en-US" dirty="0">
                <a:solidFill>
                  <a:srgbClr val="313138"/>
                </a:solidFill>
                <a:effectLst/>
                <a:latin typeface="Georgia" panose="02040502050405020303" pitchFamily="18" charset="0"/>
              </a:rPr>
              <a:t>, </a:t>
            </a:r>
            <a:r>
              <a:rPr lang="en-US" i="1" dirty="0">
                <a:solidFill>
                  <a:srgbClr val="313138"/>
                </a:solidFill>
                <a:effectLst/>
                <a:latin typeface="Georgia" panose="02040502050405020303" pitchFamily="18" charset="0"/>
              </a:rPr>
              <a:t>52</a:t>
            </a:r>
            <a:r>
              <a:rPr lang="en-US" dirty="0">
                <a:solidFill>
                  <a:srgbClr val="313138"/>
                </a:solidFill>
                <a:effectLst/>
                <a:latin typeface="Georgia" panose="02040502050405020303" pitchFamily="18" charset="0"/>
              </a:rPr>
              <a:t>(2), 196–205. </a:t>
            </a:r>
            <a:r>
              <a:rPr lang="en-US" dirty="0">
                <a:solidFill>
                  <a:srgbClr val="2500E7"/>
                </a:solidFill>
                <a:effectLst/>
                <a:latin typeface="Georgia" panose="02040502050405020303" pitchFamily="18" charset="0"/>
              </a:rPr>
              <a:t>https://</a:t>
            </a:r>
            <a:r>
              <a:rPr lang="en-US" dirty="0" err="1">
                <a:solidFill>
                  <a:srgbClr val="2500E7"/>
                </a:solidFill>
                <a:effectLst/>
                <a:latin typeface="Georgia" panose="02040502050405020303" pitchFamily="18" charset="0"/>
              </a:rPr>
              <a:t>doi.org</a:t>
            </a:r>
            <a:r>
              <a:rPr lang="en-US" dirty="0">
                <a:solidFill>
                  <a:srgbClr val="2500E7"/>
                </a:solidFill>
                <a:effectLst/>
                <a:latin typeface="Georgia" panose="02040502050405020303" pitchFamily="18" charset="0"/>
              </a:rPr>
              <a:t>/10.1037/0022-0167.52.2.196</a:t>
            </a:r>
          </a:p>
          <a:p>
            <a:endParaRPr lang="en-US" dirty="0">
              <a:solidFill>
                <a:srgbClr val="313138"/>
              </a:solidFill>
              <a:effectLst/>
              <a:latin typeface="Georgia" panose="02040502050405020303" pitchFamily="18" charset="0"/>
            </a:endParaRPr>
          </a:p>
          <a:p>
            <a:r>
              <a:rPr lang="en-US" dirty="0">
                <a:solidFill>
                  <a:srgbClr val="313138"/>
                </a:solidFill>
                <a:effectLst/>
                <a:latin typeface="Georgia" panose="02040502050405020303" pitchFamily="18" charset="0"/>
              </a:rPr>
              <a:t>Hill, C. E. (2012). Introduction to consensual qualitative research. In C. E. Hill (Ed.), </a:t>
            </a:r>
            <a:r>
              <a:rPr lang="en-US" i="1" dirty="0">
                <a:solidFill>
                  <a:srgbClr val="313138"/>
                </a:solidFill>
                <a:effectLst/>
                <a:latin typeface="Georgia" panose="02040502050405020303" pitchFamily="18" charset="0"/>
              </a:rPr>
              <a:t>Consensual qualitative research: A practical resource for investigating social</a:t>
            </a:r>
            <a:r>
              <a:rPr lang="en-US" i="0" dirty="0">
                <a:solidFill>
                  <a:srgbClr val="313138"/>
                </a:solidFill>
                <a:effectLst/>
                <a:latin typeface="Georgia" panose="02040502050405020303" pitchFamily="18" charset="0"/>
              </a:rPr>
              <a:t> </a:t>
            </a:r>
            <a:r>
              <a:rPr lang="en-US" i="1" dirty="0">
                <a:solidFill>
                  <a:srgbClr val="313138"/>
                </a:solidFill>
                <a:effectLst/>
                <a:latin typeface="Georgia" panose="02040502050405020303" pitchFamily="18" charset="0"/>
              </a:rPr>
              <a:t>science phenomena</a:t>
            </a:r>
            <a:r>
              <a:rPr lang="en-US" dirty="0">
                <a:solidFill>
                  <a:srgbClr val="313138"/>
                </a:solidFill>
                <a:effectLst/>
                <a:latin typeface="Georgia" panose="02040502050405020303" pitchFamily="18" charset="0"/>
              </a:rPr>
              <a:t> (pp. 3–20, Chapter viii, 330 Pages). Washington, DC: American Psychological Association.</a:t>
            </a:r>
          </a:p>
          <a:p>
            <a:endParaRPr lang="en-US" dirty="0">
              <a:solidFill>
                <a:srgbClr val="313138"/>
              </a:solidFill>
              <a:effectLst/>
              <a:latin typeface="Georgia" panose="02040502050405020303" pitchFamily="18" charset="0"/>
            </a:endParaRPr>
          </a:p>
          <a:p>
            <a:r>
              <a:rPr lang="en-US" dirty="0">
                <a:solidFill>
                  <a:srgbClr val="313138"/>
                </a:solidFill>
                <a:effectLst/>
                <a:latin typeface="Georgia" panose="02040502050405020303" pitchFamily="18" charset="0"/>
              </a:rPr>
              <a:t>Hill, C. E., Thompson, B. J., &amp; Williams, E. N. (1997). A guide to conducting consensual qualitative research. </a:t>
            </a:r>
            <a:r>
              <a:rPr lang="en-US" i="1" dirty="0">
                <a:solidFill>
                  <a:srgbClr val="313138"/>
                </a:solidFill>
                <a:effectLst/>
                <a:latin typeface="Georgia" panose="02040502050405020303" pitchFamily="18" charset="0"/>
              </a:rPr>
              <a:t>Counseling Psychologist</a:t>
            </a:r>
            <a:r>
              <a:rPr lang="en-US" dirty="0">
                <a:solidFill>
                  <a:srgbClr val="313138"/>
                </a:solidFill>
                <a:effectLst/>
                <a:latin typeface="Georgia" panose="02040502050405020303" pitchFamily="18" charset="0"/>
              </a:rPr>
              <a:t>, </a:t>
            </a:r>
            <a:r>
              <a:rPr lang="en-US" i="1" dirty="0">
                <a:solidFill>
                  <a:srgbClr val="313138"/>
                </a:solidFill>
                <a:effectLst/>
                <a:latin typeface="Georgia" panose="02040502050405020303" pitchFamily="18" charset="0"/>
              </a:rPr>
              <a:t>25</a:t>
            </a:r>
            <a:r>
              <a:rPr lang="en-US" dirty="0">
                <a:solidFill>
                  <a:srgbClr val="313138"/>
                </a:solidFill>
                <a:effectLst/>
                <a:latin typeface="Georgia" panose="02040502050405020303" pitchFamily="18" charset="0"/>
              </a:rPr>
              <a:t>(4), 517–572.</a:t>
            </a:r>
          </a:p>
        </p:txBody>
      </p:sp>
      <p:sp>
        <p:nvSpPr>
          <p:cNvPr id="4" name="Slide Number Placeholder 3">
            <a:extLst>
              <a:ext uri="{FF2B5EF4-FFF2-40B4-BE49-F238E27FC236}">
                <a16:creationId xmlns:a16="http://schemas.microsoft.com/office/drawing/2014/main" id="{028FD19F-C992-DE59-CCF3-DEAA3709AA61}"/>
              </a:ext>
            </a:extLst>
          </p:cNvPr>
          <p:cNvSpPr>
            <a:spLocks noGrp="1"/>
          </p:cNvSpPr>
          <p:nvPr>
            <p:ph type="sldNum" sz="quarter" idx="5"/>
          </p:nvPr>
        </p:nvSpPr>
        <p:spPr/>
        <p:txBody>
          <a:bodyPr/>
          <a:lstStyle/>
          <a:p>
            <a:fld id="{05E0E316-1220-9B49-8FCA-9FA32A4C6175}" type="slidenum">
              <a:rPr lang="en-US" smtClean="0"/>
              <a:t>15</a:t>
            </a:fld>
            <a:endParaRPr lang="en-US" dirty="0"/>
          </a:p>
        </p:txBody>
      </p:sp>
    </p:spTree>
    <p:extLst>
      <p:ext uri="{BB962C8B-B14F-4D97-AF65-F5344CB8AC3E}">
        <p14:creationId xmlns:p14="http://schemas.microsoft.com/office/powerpoint/2010/main" val="20693645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0CE5F1-B6CC-5454-AC82-8137AE7F749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C8AC3A9-8FCA-C225-E468-32F9B865459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BD2C94B-6037-6AA2-7218-88B5E49C8BAA}"/>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Image from: </a:t>
            </a:r>
            <a:r>
              <a:rPr lang="en-US" sz="1200" dirty="0">
                <a:solidFill>
                  <a:srgbClr val="002060"/>
                </a:solidFill>
                <a:hlinkClick r:id="rId3"/>
              </a:rPr>
              <a:t>https://www.taylorfrancis.com/books/mono/10.4324/9781315108933/practical-approaches-applied-research-program-evaluation-helping-professionals-casey-barrio-minton-stephen-lenz</a:t>
            </a:r>
            <a:endParaRPr lang="en-US" sz="1200" dirty="0">
              <a:solidFill>
                <a:srgbClr val="00206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00206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2060"/>
                </a:solidFill>
              </a:rPr>
              <a:t>Inductive: </a:t>
            </a:r>
            <a:r>
              <a:rPr lang="en-US" b="0" i="0" u="none" strike="noStrike" dirty="0">
                <a:solidFill>
                  <a:srgbClr val="252528"/>
                </a:solidFill>
                <a:effectLst/>
                <a:latin typeface="LFT Etica"/>
              </a:rPr>
              <a:t>forming general theories from specific observations. Observing something happen repeatedly and concluding that it will happen again in the same way is an example of </a:t>
            </a:r>
            <a:r>
              <a:rPr lang="en-US" b="0" i="1" u="none" strike="noStrike" dirty="0">
                <a:solidFill>
                  <a:srgbClr val="252528"/>
                </a:solidFill>
                <a:effectLst/>
                <a:latin typeface="LFT Etica"/>
              </a:rPr>
              <a:t>inductive</a:t>
            </a:r>
            <a:r>
              <a:rPr lang="en-US" b="0" i="0" u="none" strike="noStrike" dirty="0">
                <a:solidFill>
                  <a:srgbClr val="252528"/>
                </a:solidFill>
                <a:effectLst/>
                <a:latin typeface="LFT Etica"/>
              </a:rPr>
              <a:t> reasoning. </a:t>
            </a:r>
            <a:r>
              <a:rPr lang="en-US" b="0" i="1" u="none" strike="noStrike" dirty="0" err="1">
                <a:solidFill>
                  <a:srgbClr val="252528"/>
                </a:solidFill>
                <a:effectLst/>
                <a:latin typeface="LFT Etica"/>
              </a:rPr>
              <a:t>Deductive</a:t>
            </a:r>
            <a:r>
              <a:rPr lang="en-US" b="0" i="0" u="none" strike="noStrike" dirty="0" err="1">
                <a:solidFill>
                  <a:srgbClr val="252528"/>
                </a:solidFill>
                <a:effectLst/>
                <a:latin typeface="LFT Etica"/>
              </a:rPr>
              <a:t>reasoning</a:t>
            </a:r>
            <a:r>
              <a:rPr lang="en-US" b="0" i="0" u="none" strike="noStrike" dirty="0">
                <a:solidFill>
                  <a:srgbClr val="252528"/>
                </a:solidFill>
                <a:effectLst/>
                <a:latin typeface="LFT Etica"/>
              </a:rPr>
              <a:t> (also called </a:t>
            </a:r>
            <a:r>
              <a:rPr lang="en-US" b="0" i="1" u="none" strike="noStrike" dirty="0">
                <a:solidFill>
                  <a:srgbClr val="252528"/>
                </a:solidFill>
                <a:effectLst/>
                <a:latin typeface="LFT Etica"/>
              </a:rPr>
              <a:t>deduction</a:t>
            </a:r>
            <a:r>
              <a:rPr lang="en-US" b="0" i="0" u="none" strike="noStrike" dirty="0">
                <a:solidFill>
                  <a:srgbClr val="252528"/>
                </a:solidFill>
                <a:effectLst/>
                <a:latin typeface="LFT Etica"/>
              </a:rPr>
              <a:t>) involves forming specific conclusions from general premises,</a:t>
            </a:r>
            <a:endParaRPr lang="en-US" sz="1200" dirty="0">
              <a:solidFill>
                <a:srgbClr val="002060"/>
              </a:solidFill>
            </a:endParaRPr>
          </a:p>
          <a:p>
            <a:endParaRPr lang="en-US" dirty="0"/>
          </a:p>
          <a:p>
            <a:r>
              <a:rPr lang="en-US" dirty="0">
                <a:solidFill>
                  <a:srgbClr val="313138"/>
                </a:solidFill>
                <a:effectLst/>
                <a:latin typeface="Georgia" panose="02040502050405020303" pitchFamily="18" charset="0"/>
              </a:rPr>
              <a:t>Hill, C. B., Knox, S., Thompson, B. J., Williams, E. N., Hess, S. A., &amp; </a:t>
            </a:r>
            <a:r>
              <a:rPr lang="en-US" dirty="0" err="1">
                <a:solidFill>
                  <a:srgbClr val="313138"/>
                </a:solidFill>
                <a:effectLst/>
                <a:latin typeface="Georgia" panose="02040502050405020303" pitchFamily="18" charset="0"/>
              </a:rPr>
              <a:t>Ladany</a:t>
            </a:r>
            <a:r>
              <a:rPr lang="en-US" dirty="0">
                <a:solidFill>
                  <a:srgbClr val="313138"/>
                </a:solidFill>
                <a:effectLst/>
                <a:latin typeface="Georgia" panose="02040502050405020303" pitchFamily="18" charset="0"/>
              </a:rPr>
              <a:t>, N. (2005). Consensual qualitative research: An update. </a:t>
            </a:r>
            <a:r>
              <a:rPr lang="en-US" i="1" dirty="0">
                <a:solidFill>
                  <a:srgbClr val="313138"/>
                </a:solidFill>
                <a:effectLst/>
                <a:latin typeface="Georgia" panose="02040502050405020303" pitchFamily="18" charset="0"/>
              </a:rPr>
              <a:t>Journal of Counseling</a:t>
            </a:r>
            <a:r>
              <a:rPr lang="en-US" i="0" dirty="0">
                <a:solidFill>
                  <a:srgbClr val="313138"/>
                </a:solidFill>
                <a:effectLst/>
                <a:latin typeface="Georgia" panose="02040502050405020303" pitchFamily="18" charset="0"/>
              </a:rPr>
              <a:t> </a:t>
            </a:r>
            <a:r>
              <a:rPr lang="en-US" i="1" dirty="0">
                <a:solidFill>
                  <a:srgbClr val="313138"/>
                </a:solidFill>
                <a:effectLst/>
                <a:latin typeface="Georgia" panose="02040502050405020303" pitchFamily="18" charset="0"/>
              </a:rPr>
              <a:t>Psychology</a:t>
            </a:r>
            <a:r>
              <a:rPr lang="en-US" dirty="0">
                <a:solidFill>
                  <a:srgbClr val="313138"/>
                </a:solidFill>
                <a:effectLst/>
                <a:latin typeface="Georgia" panose="02040502050405020303" pitchFamily="18" charset="0"/>
              </a:rPr>
              <a:t>, </a:t>
            </a:r>
            <a:r>
              <a:rPr lang="en-US" i="1" dirty="0">
                <a:solidFill>
                  <a:srgbClr val="313138"/>
                </a:solidFill>
                <a:effectLst/>
                <a:latin typeface="Georgia" panose="02040502050405020303" pitchFamily="18" charset="0"/>
              </a:rPr>
              <a:t>52</a:t>
            </a:r>
            <a:r>
              <a:rPr lang="en-US" dirty="0">
                <a:solidFill>
                  <a:srgbClr val="313138"/>
                </a:solidFill>
                <a:effectLst/>
                <a:latin typeface="Georgia" panose="02040502050405020303" pitchFamily="18" charset="0"/>
              </a:rPr>
              <a:t>(2), 196–205. </a:t>
            </a:r>
            <a:r>
              <a:rPr lang="en-US" dirty="0">
                <a:solidFill>
                  <a:srgbClr val="2500E7"/>
                </a:solidFill>
                <a:effectLst/>
                <a:latin typeface="Georgia" panose="02040502050405020303" pitchFamily="18" charset="0"/>
              </a:rPr>
              <a:t>https://</a:t>
            </a:r>
            <a:r>
              <a:rPr lang="en-US" dirty="0" err="1">
                <a:solidFill>
                  <a:srgbClr val="2500E7"/>
                </a:solidFill>
                <a:effectLst/>
                <a:latin typeface="Georgia" panose="02040502050405020303" pitchFamily="18" charset="0"/>
              </a:rPr>
              <a:t>doi.org</a:t>
            </a:r>
            <a:r>
              <a:rPr lang="en-US" dirty="0">
                <a:solidFill>
                  <a:srgbClr val="2500E7"/>
                </a:solidFill>
                <a:effectLst/>
                <a:latin typeface="Georgia" panose="02040502050405020303" pitchFamily="18" charset="0"/>
              </a:rPr>
              <a:t>/10.1037/0022-0167.52.2.196</a:t>
            </a:r>
          </a:p>
          <a:p>
            <a:endParaRPr lang="en-US" dirty="0">
              <a:solidFill>
                <a:srgbClr val="313138"/>
              </a:solidFill>
              <a:effectLst/>
              <a:latin typeface="Georgia" panose="02040502050405020303" pitchFamily="18" charset="0"/>
            </a:endParaRPr>
          </a:p>
          <a:p>
            <a:r>
              <a:rPr lang="en-US" dirty="0">
                <a:solidFill>
                  <a:srgbClr val="313138"/>
                </a:solidFill>
                <a:effectLst/>
                <a:latin typeface="Georgia" panose="02040502050405020303" pitchFamily="18" charset="0"/>
              </a:rPr>
              <a:t>Hill, C. E. (2012). Introduction to consensual qualitative research. In C. E. Hill (Ed.), </a:t>
            </a:r>
            <a:r>
              <a:rPr lang="en-US" i="1" dirty="0">
                <a:solidFill>
                  <a:srgbClr val="313138"/>
                </a:solidFill>
                <a:effectLst/>
                <a:latin typeface="Georgia" panose="02040502050405020303" pitchFamily="18" charset="0"/>
              </a:rPr>
              <a:t>Consensual qualitative research: A practical resource for investigating social</a:t>
            </a:r>
            <a:r>
              <a:rPr lang="en-US" i="0" dirty="0">
                <a:solidFill>
                  <a:srgbClr val="313138"/>
                </a:solidFill>
                <a:effectLst/>
                <a:latin typeface="Georgia" panose="02040502050405020303" pitchFamily="18" charset="0"/>
              </a:rPr>
              <a:t> </a:t>
            </a:r>
            <a:r>
              <a:rPr lang="en-US" i="1" dirty="0">
                <a:solidFill>
                  <a:srgbClr val="313138"/>
                </a:solidFill>
                <a:effectLst/>
                <a:latin typeface="Georgia" panose="02040502050405020303" pitchFamily="18" charset="0"/>
              </a:rPr>
              <a:t>science phenomena</a:t>
            </a:r>
            <a:r>
              <a:rPr lang="en-US" dirty="0">
                <a:solidFill>
                  <a:srgbClr val="313138"/>
                </a:solidFill>
                <a:effectLst/>
                <a:latin typeface="Georgia" panose="02040502050405020303" pitchFamily="18" charset="0"/>
              </a:rPr>
              <a:t> (pp. 3–20, Chapter viii, 330 Pages). Washington, DC: American Psychological Association.</a:t>
            </a:r>
          </a:p>
          <a:p>
            <a:endParaRPr lang="en-US" dirty="0">
              <a:solidFill>
                <a:srgbClr val="313138"/>
              </a:solidFill>
              <a:effectLst/>
              <a:latin typeface="Georgia" panose="02040502050405020303" pitchFamily="18" charset="0"/>
            </a:endParaRPr>
          </a:p>
          <a:p>
            <a:r>
              <a:rPr lang="en-US" dirty="0">
                <a:solidFill>
                  <a:srgbClr val="313138"/>
                </a:solidFill>
                <a:effectLst/>
                <a:latin typeface="Georgia" panose="02040502050405020303" pitchFamily="18" charset="0"/>
              </a:rPr>
              <a:t>Hill, C. E., Thompson, B. J., &amp; Williams, E. N. (1997). A guide to conducting consensual qualitative research. </a:t>
            </a:r>
            <a:r>
              <a:rPr lang="en-US" i="1" dirty="0">
                <a:solidFill>
                  <a:srgbClr val="313138"/>
                </a:solidFill>
                <a:effectLst/>
                <a:latin typeface="Georgia" panose="02040502050405020303" pitchFamily="18" charset="0"/>
              </a:rPr>
              <a:t>Counseling Psychologist</a:t>
            </a:r>
            <a:r>
              <a:rPr lang="en-US" dirty="0">
                <a:solidFill>
                  <a:srgbClr val="313138"/>
                </a:solidFill>
                <a:effectLst/>
                <a:latin typeface="Georgia" panose="02040502050405020303" pitchFamily="18" charset="0"/>
              </a:rPr>
              <a:t>, </a:t>
            </a:r>
            <a:r>
              <a:rPr lang="en-US" i="1" dirty="0">
                <a:solidFill>
                  <a:srgbClr val="313138"/>
                </a:solidFill>
                <a:effectLst/>
                <a:latin typeface="Georgia" panose="02040502050405020303" pitchFamily="18" charset="0"/>
              </a:rPr>
              <a:t>25</a:t>
            </a:r>
            <a:r>
              <a:rPr lang="en-US" dirty="0">
                <a:solidFill>
                  <a:srgbClr val="313138"/>
                </a:solidFill>
                <a:effectLst/>
                <a:latin typeface="Georgia" panose="02040502050405020303" pitchFamily="18" charset="0"/>
              </a:rPr>
              <a:t>(4), 517–572.</a:t>
            </a:r>
          </a:p>
        </p:txBody>
      </p:sp>
      <p:sp>
        <p:nvSpPr>
          <p:cNvPr id="4" name="Slide Number Placeholder 3">
            <a:extLst>
              <a:ext uri="{FF2B5EF4-FFF2-40B4-BE49-F238E27FC236}">
                <a16:creationId xmlns:a16="http://schemas.microsoft.com/office/drawing/2014/main" id="{87FDA678-80D8-39F9-40B8-305180B21F62}"/>
              </a:ext>
            </a:extLst>
          </p:cNvPr>
          <p:cNvSpPr>
            <a:spLocks noGrp="1"/>
          </p:cNvSpPr>
          <p:nvPr>
            <p:ph type="sldNum" sz="quarter" idx="5"/>
          </p:nvPr>
        </p:nvSpPr>
        <p:spPr/>
        <p:txBody>
          <a:bodyPr/>
          <a:lstStyle/>
          <a:p>
            <a:fld id="{05E0E316-1220-9B49-8FCA-9FA32A4C6175}" type="slidenum">
              <a:rPr lang="en-US" smtClean="0"/>
              <a:t>16</a:t>
            </a:fld>
            <a:endParaRPr lang="en-US" dirty="0"/>
          </a:p>
        </p:txBody>
      </p:sp>
    </p:spTree>
    <p:extLst>
      <p:ext uri="{BB962C8B-B14F-4D97-AF65-F5344CB8AC3E}">
        <p14:creationId xmlns:p14="http://schemas.microsoft.com/office/powerpoint/2010/main" val="41818520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317E2F-4F98-76AA-CCEC-54E4520D494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397DECD-AEE2-4663-EB2A-8F575CA100D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299C203-82E7-CB24-3DC4-271AB37EFD8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4CB0489-5AD2-79FF-0BBC-4CD2A7C110F2}"/>
              </a:ext>
            </a:extLst>
          </p:cNvPr>
          <p:cNvSpPr>
            <a:spLocks noGrp="1"/>
          </p:cNvSpPr>
          <p:nvPr>
            <p:ph type="sldNum" sz="quarter" idx="5"/>
          </p:nvPr>
        </p:nvSpPr>
        <p:spPr/>
        <p:txBody>
          <a:bodyPr/>
          <a:lstStyle/>
          <a:p>
            <a:fld id="{05E0E316-1220-9B49-8FCA-9FA32A4C6175}" type="slidenum">
              <a:rPr lang="en-US" smtClean="0"/>
              <a:t>17</a:t>
            </a:fld>
            <a:endParaRPr lang="en-US" dirty="0"/>
          </a:p>
        </p:txBody>
      </p:sp>
    </p:spTree>
    <p:extLst>
      <p:ext uri="{BB962C8B-B14F-4D97-AF65-F5344CB8AC3E}">
        <p14:creationId xmlns:p14="http://schemas.microsoft.com/office/powerpoint/2010/main" val="25499098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5E0E316-1220-9B49-8FCA-9FA32A4C6175}" type="slidenum">
              <a:rPr lang="en-US" smtClean="0"/>
              <a:t>19</a:t>
            </a:fld>
            <a:endParaRPr lang="en-US" dirty="0"/>
          </a:p>
        </p:txBody>
      </p:sp>
    </p:spTree>
    <p:extLst>
      <p:ext uri="{BB962C8B-B14F-4D97-AF65-F5344CB8AC3E}">
        <p14:creationId xmlns:p14="http://schemas.microsoft.com/office/powerpoint/2010/main" val="8393927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8AF123-20D3-73C7-ED87-7ABDE0E15E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D99F497-1C78-15E0-028A-D2FECE76233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7C9D622-79F5-227B-EE7B-9F9AE2091CE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2EBB273-90E4-BD3D-012F-3BCE28027AE8}"/>
              </a:ext>
            </a:extLst>
          </p:cNvPr>
          <p:cNvSpPr>
            <a:spLocks noGrp="1"/>
          </p:cNvSpPr>
          <p:nvPr>
            <p:ph type="sldNum" sz="quarter" idx="5"/>
          </p:nvPr>
        </p:nvSpPr>
        <p:spPr/>
        <p:txBody>
          <a:bodyPr/>
          <a:lstStyle/>
          <a:p>
            <a:fld id="{05E0E316-1220-9B49-8FCA-9FA32A4C6175}" type="slidenum">
              <a:rPr lang="en-US" smtClean="0"/>
              <a:t>20</a:t>
            </a:fld>
            <a:endParaRPr lang="en-US" dirty="0"/>
          </a:p>
        </p:txBody>
      </p:sp>
    </p:spTree>
    <p:extLst>
      <p:ext uri="{BB962C8B-B14F-4D97-AF65-F5344CB8AC3E}">
        <p14:creationId xmlns:p14="http://schemas.microsoft.com/office/powerpoint/2010/main" val="11771465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423FA9-8465-0794-ECE3-5EE1DE399A5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46542DF-BE03-485E-5FCF-26A85F8853B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AA6BC5E-0283-C138-673D-ABD30C1924B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70E6772-6321-F133-30E9-A1A3D08E6D4F}"/>
              </a:ext>
            </a:extLst>
          </p:cNvPr>
          <p:cNvSpPr>
            <a:spLocks noGrp="1"/>
          </p:cNvSpPr>
          <p:nvPr>
            <p:ph type="sldNum" sz="quarter" idx="5"/>
          </p:nvPr>
        </p:nvSpPr>
        <p:spPr/>
        <p:txBody>
          <a:bodyPr/>
          <a:lstStyle/>
          <a:p>
            <a:fld id="{05E0E316-1220-9B49-8FCA-9FA32A4C6175}" type="slidenum">
              <a:rPr lang="en-US" smtClean="0"/>
              <a:t>21</a:t>
            </a:fld>
            <a:endParaRPr lang="en-US" dirty="0"/>
          </a:p>
        </p:txBody>
      </p:sp>
    </p:spTree>
    <p:extLst>
      <p:ext uri="{BB962C8B-B14F-4D97-AF65-F5344CB8AC3E}">
        <p14:creationId xmlns:p14="http://schemas.microsoft.com/office/powerpoint/2010/main" val="39362672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6FCC95-E71A-464D-EA2C-BABF1958DB2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D7E80A9-3113-06B0-3578-7A8D43A3634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D31CB19-7543-554F-3FD5-C4C596AC23A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678C576-4E5F-9306-2BF2-C9D591C06B47}"/>
              </a:ext>
            </a:extLst>
          </p:cNvPr>
          <p:cNvSpPr>
            <a:spLocks noGrp="1"/>
          </p:cNvSpPr>
          <p:nvPr>
            <p:ph type="sldNum" sz="quarter" idx="5"/>
          </p:nvPr>
        </p:nvSpPr>
        <p:spPr/>
        <p:txBody>
          <a:bodyPr/>
          <a:lstStyle/>
          <a:p>
            <a:fld id="{05E0E316-1220-9B49-8FCA-9FA32A4C6175}" type="slidenum">
              <a:rPr lang="en-US" smtClean="0"/>
              <a:t>22</a:t>
            </a:fld>
            <a:endParaRPr lang="en-US" dirty="0"/>
          </a:p>
        </p:txBody>
      </p:sp>
    </p:spTree>
    <p:extLst>
      <p:ext uri="{BB962C8B-B14F-4D97-AF65-F5344CB8AC3E}">
        <p14:creationId xmlns:p14="http://schemas.microsoft.com/office/powerpoint/2010/main" val="17952590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u="none" strike="noStrike" dirty="0" err="1">
                <a:solidFill>
                  <a:srgbClr val="212121"/>
                </a:solidFill>
                <a:effectLst/>
                <a:latin typeface="BlinkMacSystemFont"/>
              </a:rPr>
              <a:t>Middlemass</a:t>
            </a:r>
            <a:r>
              <a:rPr lang="en-US" b="0" i="0" u="none" strike="noStrike" dirty="0">
                <a:solidFill>
                  <a:srgbClr val="212121"/>
                </a:solidFill>
                <a:effectLst/>
                <a:latin typeface="BlinkMacSystemFont"/>
              </a:rPr>
              <a:t>, K. M., Cruz, J., Gamboa, A., Johnson, C., Taylor, B., Gomez, F., &amp; Becker, C. B. (2021). Food insecurity &amp; dietary restraint in a diverse urban population. </a:t>
            </a:r>
            <a:r>
              <a:rPr lang="en-US" b="0" i="1" u="none" strike="noStrike" dirty="0">
                <a:solidFill>
                  <a:srgbClr val="212121"/>
                </a:solidFill>
                <a:effectLst/>
                <a:latin typeface="BlinkMacSystemFont"/>
              </a:rPr>
              <a:t>Eating disorders</a:t>
            </a:r>
            <a:r>
              <a:rPr lang="en-US" b="0" i="0" u="none" strike="noStrike" dirty="0">
                <a:solidFill>
                  <a:srgbClr val="212121"/>
                </a:solidFill>
                <a:effectLst/>
                <a:latin typeface="BlinkMacSystemFont"/>
              </a:rPr>
              <a:t>, </a:t>
            </a:r>
            <a:r>
              <a:rPr lang="en-US" b="0" i="1" u="none" strike="noStrike" dirty="0">
                <a:solidFill>
                  <a:srgbClr val="212121"/>
                </a:solidFill>
                <a:effectLst/>
                <a:latin typeface="BlinkMacSystemFont"/>
              </a:rPr>
              <a:t>29</a:t>
            </a:r>
            <a:r>
              <a:rPr lang="en-US" b="0" i="0" u="none" strike="noStrike" dirty="0">
                <a:solidFill>
                  <a:srgbClr val="212121"/>
                </a:solidFill>
                <a:effectLst/>
                <a:latin typeface="BlinkMacSystemFont"/>
              </a:rPr>
              <a:t>(6), 616–629. https://</a:t>
            </a:r>
            <a:r>
              <a:rPr lang="en-US" b="0" i="0" u="none" strike="noStrike" dirty="0" err="1">
                <a:solidFill>
                  <a:srgbClr val="212121"/>
                </a:solidFill>
                <a:effectLst/>
                <a:latin typeface="BlinkMacSystemFont"/>
              </a:rPr>
              <a:t>doi.org</a:t>
            </a:r>
            <a:r>
              <a:rPr lang="en-US" b="0" i="0" u="none" strike="noStrike" dirty="0">
                <a:solidFill>
                  <a:srgbClr val="212121"/>
                </a:solidFill>
                <a:effectLst/>
                <a:latin typeface="BlinkMacSystemFont"/>
              </a:rPr>
              <a:t>/10.1080/10640266.2020.1723343</a:t>
            </a:r>
          </a:p>
          <a:p>
            <a:endParaRPr lang="en-US" b="0" i="0" u="none" strike="noStrike" dirty="0">
              <a:solidFill>
                <a:srgbClr val="212121"/>
              </a:solidFill>
              <a:effectLst/>
              <a:latin typeface="BlinkMacSystemFont"/>
            </a:endParaRPr>
          </a:p>
          <a:p>
            <a:pPr algn="l"/>
            <a:r>
              <a:rPr lang="en-US" b="0" i="0" u="none" strike="noStrike" dirty="0">
                <a:solidFill>
                  <a:srgbClr val="0071BC"/>
                </a:solidFill>
                <a:effectLst/>
                <a:latin typeface="BlinkMacSystemFont"/>
                <a:hlinkClick r:id="rId3"/>
              </a:rPr>
              <a:t>Keesha M Middlemass</a:t>
            </a:r>
            <a:r>
              <a:rPr lang="en-US" b="0" i="0" u="none" strike="noStrike" baseline="30000" dirty="0">
                <a:solidFill>
                  <a:srgbClr val="5B616B"/>
                </a:solidFill>
                <a:effectLst/>
                <a:latin typeface="BlinkMacSystemFont"/>
              </a:rPr>
              <a:t> </a:t>
            </a:r>
            <a:r>
              <a:rPr lang="en-US" b="0" i="0" u="none" strike="noStrike" baseline="30000" dirty="0">
                <a:solidFill>
                  <a:srgbClr val="323A45"/>
                </a:solidFill>
                <a:effectLst/>
                <a:latin typeface="BlinkMacSystemFont"/>
                <a:hlinkClick r:id="rId4" tooltip="Department of Political Science, Howard University, Washington, District of Columbia, USA."/>
              </a:rPr>
              <a:t>1</a:t>
            </a:r>
            <a:r>
              <a:rPr lang="en-US" b="0" i="0" u="none" strike="noStrike" dirty="0">
                <a:solidFill>
                  <a:srgbClr val="5B616B"/>
                </a:solidFill>
                <a:effectLst/>
                <a:latin typeface="BlinkMacSystemFont"/>
              </a:rPr>
              <a:t>, </a:t>
            </a:r>
            <a:r>
              <a:rPr lang="en-US" b="0" i="0" u="none" strike="noStrike" dirty="0">
                <a:solidFill>
                  <a:srgbClr val="0071BC"/>
                </a:solidFill>
                <a:effectLst/>
                <a:latin typeface="BlinkMacSystemFont"/>
                <a:hlinkClick r:id="rId5"/>
              </a:rPr>
              <a:t>Jessica Cruz</a:t>
            </a:r>
            <a:r>
              <a:rPr lang="en-US" b="0" i="0" u="none" strike="noStrike" baseline="30000" dirty="0">
                <a:solidFill>
                  <a:srgbClr val="5B616B"/>
                </a:solidFill>
                <a:effectLst/>
                <a:latin typeface="BlinkMacSystemFont"/>
              </a:rPr>
              <a:t> </a:t>
            </a:r>
            <a:r>
              <a:rPr lang="en-US" b="0" i="0" u="none" strike="noStrike" baseline="30000" dirty="0">
                <a:solidFill>
                  <a:srgbClr val="323A45"/>
                </a:solidFill>
                <a:effectLst/>
                <a:latin typeface="BlinkMacSystemFont"/>
                <a:hlinkClick r:id="rId6" tooltip="Departments of Political Science &amp; Psychology, Trinity University, San Antonio, Texas, USA."/>
              </a:rPr>
              <a:t>2</a:t>
            </a:r>
            <a:r>
              <a:rPr lang="en-US" b="0" i="0" u="none" strike="noStrike" dirty="0">
                <a:solidFill>
                  <a:srgbClr val="5B616B"/>
                </a:solidFill>
                <a:effectLst/>
                <a:latin typeface="BlinkMacSystemFont"/>
              </a:rPr>
              <a:t>, </a:t>
            </a:r>
            <a:r>
              <a:rPr lang="en-US" b="0" i="0" u="none" strike="noStrike" dirty="0">
                <a:solidFill>
                  <a:srgbClr val="0071BC"/>
                </a:solidFill>
                <a:effectLst/>
                <a:latin typeface="BlinkMacSystemFont"/>
                <a:hlinkClick r:id="rId7"/>
              </a:rPr>
              <a:t>Alexandra Gamboa</a:t>
            </a:r>
            <a:r>
              <a:rPr lang="en-US" b="0" i="0" u="none" strike="noStrike" baseline="30000" dirty="0">
                <a:solidFill>
                  <a:srgbClr val="5B616B"/>
                </a:solidFill>
                <a:effectLst/>
                <a:latin typeface="BlinkMacSystemFont"/>
              </a:rPr>
              <a:t> </a:t>
            </a:r>
            <a:r>
              <a:rPr lang="en-US" b="0" i="0" u="none" strike="noStrike" baseline="30000" dirty="0">
                <a:solidFill>
                  <a:srgbClr val="323A45"/>
                </a:solidFill>
                <a:effectLst/>
                <a:latin typeface="BlinkMacSystemFont"/>
                <a:hlinkClick r:id="rId8" tooltip="Department of Psychology, Trinity University, San Antonio, Texas, USA."/>
              </a:rPr>
              <a:t>3</a:t>
            </a:r>
            <a:r>
              <a:rPr lang="en-US" b="0" i="0" u="none" strike="noStrike" dirty="0">
                <a:solidFill>
                  <a:srgbClr val="5B616B"/>
                </a:solidFill>
                <a:effectLst/>
                <a:latin typeface="BlinkMacSystemFont"/>
              </a:rPr>
              <a:t>, </a:t>
            </a:r>
            <a:r>
              <a:rPr lang="en-US" b="0" i="0" u="none" strike="noStrike" dirty="0">
                <a:solidFill>
                  <a:srgbClr val="0071BC"/>
                </a:solidFill>
                <a:effectLst/>
                <a:latin typeface="BlinkMacSystemFont"/>
                <a:hlinkClick r:id="rId9"/>
              </a:rPr>
              <a:t>Clara Johnson</a:t>
            </a:r>
            <a:r>
              <a:rPr lang="en-US" b="0" i="0" u="none" strike="noStrike" baseline="30000" dirty="0">
                <a:solidFill>
                  <a:srgbClr val="5B616B"/>
                </a:solidFill>
                <a:effectLst/>
                <a:latin typeface="BlinkMacSystemFont"/>
              </a:rPr>
              <a:t> </a:t>
            </a:r>
            <a:r>
              <a:rPr lang="en-US" b="0" i="0" u="none" strike="noStrike" baseline="30000" dirty="0">
                <a:solidFill>
                  <a:srgbClr val="323A45"/>
                </a:solidFill>
                <a:effectLst/>
                <a:latin typeface="BlinkMacSystemFont"/>
                <a:hlinkClick r:id="rId8" tooltip="Department of Psychology, Trinity University, San Antonio, Texas, USA."/>
              </a:rPr>
              <a:t>3</a:t>
            </a:r>
            <a:r>
              <a:rPr lang="en-US" b="0" i="0" u="none" strike="noStrike" dirty="0">
                <a:solidFill>
                  <a:srgbClr val="5B616B"/>
                </a:solidFill>
                <a:effectLst/>
                <a:latin typeface="BlinkMacSystemFont"/>
              </a:rPr>
              <a:t>, </a:t>
            </a:r>
            <a:r>
              <a:rPr lang="en-US" b="0" i="0" u="none" strike="noStrike" dirty="0">
                <a:solidFill>
                  <a:srgbClr val="0071BC"/>
                </a:solidFill>
                <a:effectLst/>
                <a:latin typeface="BlinkMacSystemFont"/>
                <a:hlinkClick r:id="rId10"/>
              </a:rPr>
              <a:t>Brigitte Taylor</a:t>
            </a:r>
            <a:r>
              <a:rPr lang="en-US" b="0" i="0" u="none" strike="noStrike" baseline="30000" dirty="0">
                <a:solidFill>
                  <a:srgbClr val="5B616B"/>
                </a:solidFill>
                <a:effectLst/>
                <a:latin typeface="BlinkMacSystemFont"/>
              </a:rPr>
              <a:t> </a:t>
            </a:r>
            <a:r>
              <a:rPr lang="en-US" b="0" i="0" u="none" strike="noStrike" baseline="30000" dirty="0">
                <a:solidFill>
                  <a:srgbClr val="323A45"/>
                </a:solidFill>
                <a:effectLst/>
                <a:latin typeface="BlinkMacSystemFont"/>
                <a:hlinkClick r:id="rId8" tooltip="Department of Psychology, Trinity University, San Antonio, Texas, USA."/>
              </a:rPr>
              <a:t>3</a:t>
            </a:r>
            <a:r>
              <a:rPr lang="en-US" b="0" i="0" u="none" strike="noStrike" dirty="0">
                <a:solidFill>
                  <a:srgbClr val="5B616B"/>
                </a:solidFill>
                <a:effectLst/>
                <a:latin typeface="BlinkMacSystemFont"/>
              </a:rPr>
              <a:t>, </a:t>
            </a:r>
            <a:r>
              <a:rPr lang="en-US" b="0" i="0" u="none" strike="noStrike" dirty="0">
                <a:solidFill>
                  <a:srgbClr val="0071BC"/>
                </a:solidFill>
                <a:effectLst/>
                <a:latin typeface="BlinkMacSystemFont"/>
                <a:hlinkClick r:id="rId11"/>
              </a:rPr>
              <a:t>Francesca Gomez</a:t>
            </a:r>
            <a:r>
              <a:rPr lang="en-US" b="0" i="0" u="none" strike="noStrike" baseline="30000" dirty="0">
                <a:solidFill>
                  <a:srgbClr val="5B616B"/>
                </a:solidFill>
                <a:effectLst/>
                <a:latin typeface="BlinkMacSystemFont"/>
              </a:rPr>
              <a:t> </a:t>
            </a:r>
            <a:r>
              <a:rPr lang="en-US" b="0" i="0" u="none" strike="noStrike" baseline="30000" dirty="0">
                <a:solidFill>
                  <a:srgbClr val="323A45"/>
                </a:solidFill>
                <a:effectLst/>
                <a:latin typeface="BlinkMacSystemFont"/>
                <a:hlinkClick r:id="rId8" tooltip="Department of Psychology, Trinity University, San Antonio, Texas, USA."/>
              </a:rPr>
              <a:t>3</a:t>
            </a:r>
            <a:r>
              <a:rPr lang="en-US" b="0" i="0" u="none" strike="noStrike" dirty="0">
                <a:solidFill>
                  <a:srgbClr val="5B616B"/>
                </a:solidFill>
                <a:effectLst/>
                <a:latin typeface="BlinkMacSystemFont"/>
              </a:rPr>
              <a:t>, </a:t>
            </a:r>
            <a:r>
              <a:rPr lang="en-US" b="0" i="0" u="none" strike="noStrike" dirty="0">
                <a:solidFill>
                  <a:srgbClr val="0071BC"/>
                </a:solidFill>
                <a:effectLst/>
                <a:latin typeface="BlinkMacSystemFont"/>
                <a:hlinkClick r:id="rId12"/>
              </a:rPr>
              <a:t>Carolyn Black Becker</a:t>
            </a:r>
            <a:r>
              <a:rPr lang="en-US" b="0" i="0" u="none" strike="noStrike" baseline="30000" dirty="0">
                <a:solidFill>
                  <a:srgbClr val="5B616B"/>
                </a:solidFill>
                <a:effectLst/>
                <a:latin typeface="BlinkMacSystemFont"/>
              </a:rPr>
              <a:t> </a:t>
            </a:r>
            <a:r>
              <a:rPr lang="en-US" b="0" i="0" u="none" strike="noStrike" baseline="30000" dirty="0">
                <a:solidFill>
                  <a:srgbClr val="323A45"/>
                </a:solidFill>
                <a:effectLst/>
                <a:latin typeface="BlinkMacSystemFont"/>
                <a:hlinkClick r:id="rId8" tooltip="Department of Psychology, Trinity University, San Antonio, Texas, USA."/>
              </a:rPr>
              <a:t>3</a:t>
            </a:r>
            <a:endParaRPr lang="en-US" b="0" i="0" u="none" strike="noStrike" dirty="0">
              <a:solidFill>
                <a:srgbClr val="5B616B"/>
              </a:solidFill>
              <a:effectLst/>
              <a:latin typeface="BlinkMacSystemFont"/>
            </a:endParaRPr>
          </a:p>
          <a:p>
            <a:pPr algn="l"/>
            <a:endParaRPr lang="en-US" b="1" i="0" u="none" strike="noStrike" dirty="0">
              <a:solidFill>
                <a:srgbClr val="212121"/>
              </a:solidFill>
              <a:effectLst/>
              <a:latin typeface="Merriweather" pitchFamily="2" charset="77"/>
            </a:endParaRPr>
          </a:p>
          <a:p>
            <a:pPr algn="l"/>
            <a:r>
              <a:rPr lang="en-US" b="1" i="0" u="none" strike="noStrike" dirty="0">
                <a:solidFill>
                  <a:srgbClr val="212121"/>
                </a:solidFill>
                <a:effectLst/>
                <a:latin typeface="Merriweather" pitchFamily="2" charset="77"/>
              </a:rPr>
              <a:t>Affiliations</a:t>
            </a:r>
          </a:p>
          <a:p>
            <a:pPr algn="l">
              <a:buFont typeface="Arial" panose="020B0604020202020204" pitchFamily="34" charset="0"/>
              <a:buChar char="•"/>
            </a:pPr>
            <a:r>
              <a:rPr lang="en-US" b="0" i="0" u="none" strike="noStrike" baseline="30000" dirty="0">
                <a:solidFill>
                  <a:srgbClr val="5B616B"/>
                </a:solidFill>
                <a:effectLst/>
                <a:latin typeface="BlinkMacSystemFont"/>
              </a:rPr>
              <a:t>1</a:t>
            </a:r>
            <a:r>
              <a:rPr lang="en-US" b="0" i="0" u="none" strike="noStrike" dirty="0">
                <a:solidFill>
                  <a:srgbClr val="212121"/>
                </a:solidFill>
                <a:effectLst/>
                <a:latin typeface="BlinkMacSystemFont"/>
              </a:rPr>
              <a:t>Department of Political Science, Howard University, Washington, District of Columbia, USA.</a:t>
            </a:r>
          </a:p>
          <a:p>
            <a:pPr algn="l">
              <a:buFont typeface="Arial" panose="020B0604020202020204" pitchFamily="34" charset="0"/>
              <a:buChar char="•"/>
            </a:pPr>
            <a:r>
              <a:rPr lang="en-US" b="0" i="0" u="none" strike="noStrike" baseline="30000" dirty="0">
                <a:solidFill>
                  <a:srgbClr val="5B616B"/>
                </a:solidFill>
                <a:effectLst/>
                <a:latin typeface="BlinkMacSystemFont"/>
              </a:rPr>
              <a:t>2</a:t>
            </a:r>
            <a:r>
              <a:rPr lang="en-US" b="0" i="0" u="none" strike="noStrike" dirty="0">
                <a:solidFill>
                  <a:srgbClr val="212121"/>
                </a:solidFill>
                <a:effectLst/>
                <a:latin typeface="BlinkMacSystemFont"/>
              </a:rPr>
              <a:t>Departments of Political Science &amp; Psychology, Trinity University, San Antonio, Texas, USA.</a:t>
            </a:r>
          </a:p>
          <a:p>
            <a:pPr algn="l">
              <a:buFont typeface="Arial" panose="020B0604020202020204" pitchFamily="34" charset="0"/>
              <a:buChar char="•"/>
            </a:pPr>
            <a:r>
              <a:rPr lang="en-US" b="0" i="0" u="none" strike="noStrike" baseline="30000" dirty="0">
                <a:solidFill>
                  <a:srgbClr val="5B616B"/>
                </a:solidFill>
                <a:effectLst/>
                <a:latin typeface="BlinkMacSystemFont"/>
              </a:rPr>
              <a:t>3</a:t>
            </a:r>
            <a:r>
              <a:rPr lang="en-US" b="0" i="0" u="none" strike="noStrike" dirty="0">
                <a:solidFill>
                  <a:srgbClr val="212121"/>
                </a:solidFill>
                <a:effectLst/>
                <a:latin typeface="BlinkMacSystemFont"/>
              </a:rPr>
              <a:t>Department of Psychology, Trinity University, San Antonio, Texas, USA.</a:t>
            </a:r>
          </a:p>
          <a:p>
            <a:endParaRPr lang="en-US" dirty="0"/>
          </a:p>
        </p:txBody>
      </p:sp>
      <p:sp>
        <p:nvSpPr>
          <p:cNvPr id="4" name="Slide Number Placeholder 3"/>
          <p:cNvSpPr>
            <a:spLocks noGrp="1"/>
          </p:cNvSpPr>
          <p:nvPr>
            <p:ph type="sldNum" sz="quarter" idx="5"/>
          </p:nvPr>
        </p:nvSpPr>
        <p:spPr/>
        <p:txBody>
          <a:bodyPr/>
          <a:lstStyle/>
          <a:p>
            <a:fld id="{05E0E316-1220-9B49-8FCA-9FA32A4C6175}" type="slidenum">
              <a:rPr lang="en-US" smtClean="0"/>
              <a:t>23</a:t>
            </a:fld>
            <a:endParaRPr lang="en-US" dirty="0"/>
          </a:p>
        </p:txBody>
      </p:sp>
    </p:spTree>
    <p:extLst>
      <p:ext uri="{BB962C8B-B14F-4D97-AF65-F5344CB8AC3E}">
        <p14:creationId xmlns:p14="http://schemas.microsoft.com/office/powerpoint/2010/main" val="36579871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u="none" strike="noStrike" dirty="0" err="1">
                <a:solidFill>
                  <a:srgbClr val="212121"/>
                </a:solidFill>
                <a:effectLst/>
                <a:latin typeface="BlinkMacSystemFont"/>
              </a:rPr>
              <a:t>Middlemass</a:t>
            </a:r>
            <a:r>
              <a:rPr lang="en-US" b="0" i="0" u="none" strike="noStrike" dirty="0">
                <a:solidFill>
                  <a:srgbClr val="212121"/>
                </a:solidFill>
                <a:effectLst/>
                <a:latin typeface="BlinkMacSystemFont"/>
              </a:rPr>
              <a:t>, K. M., Cruz, J., Gamboa, A., Johnson, C., Taylor, B., Gomez, F., &amp; Becker, C. B. (2021). Food insecurity &amp; dietary restraint in a diverse urban population. </a:t>
            </a:r>
            <a:r>
              <a:rPr lang="en-US" b="0" i="1" u="none" strike="noStrike" dirty="0">
                <a:solidFill>
                  <a:srgbClr val="212121"/>
                </a:solidFill>
                <a:effectLst/>
                <a:latin typeface="BlinkMacSystemFont"/>
              </a:rPr>
              <a:t>Eating disorders</a:t>
            </a:r>
            <a:r>
              <a:rPr lang="en-US" b="0" i="0" u="none" strike="noStrike" dirty="0">
                <a:solidFill>
                  <a:srgbClr val="212121"/>
                </a:solidFill>
                <a:effectLst/>
                <a:latin typeface="BlinkMacSystemFont"/>
              </a:rPr>
              <a:t>, </a:t>
            </a:r>
            <a:r>
              <a:rPr lang="en-US" b="0" i="1" u="none" strike="noStrike" dirty="0">
                <a:solidFill>
                  <a:srgbClr val="212121"/>
                </a:solidFill>
                <a:effectLst/>
                <a:latin typeface="BlinkMacSystemFont"/>
              </a:rPr>
              <a:t>29</a:t>
            </a:r>
            <a:r>
              <a:rPr lang="en-US" b="0" i="0" u="none" strike="noStrike" dirty="0">
                <a:solidFill>
                  <a:srgbClr val="212121"/>
                </a:solidFill>
                <a:effectLst/>
                <a:latin typeface="BlinkMacSystemFont"/>
              </a:rPr>
              <a:t>(6), 616–629. https://</a:t>
            </a:r>
            <a:r>
              <a:rPr lang="en-US" b="0" i="0" u="none" strike="noStrike" dirty="0" err="1">
                <a:solidFill>
                  <a:srgbClr val="212121"/>
                </a:solidFill>
                <a:effectLst/>
                <a:latin typeface="BlinkMacSystemFont"/>
              </a:rPr>
              <a:t>doi.org</a:t>
            </a:r>
            <a:r>
              <a:rPr lang="en-US" b="0" i="0" u="none" strike="noStrike" dirty="0">
                <a:solidFill>
                  <a:srgbClr val="212121"/>
                </a:solidFill>
                <a:effectLst/>
                <a:latin typeface="BlinkMacSystemFont"/>
              </a:rPr>
              <a:t>/10.1080/10640266.2020.1723343</a:t>
            </a:r>
          </a:p>
          <a:p>
            <a:endParaRPr lang="en-US" b="0" i="0" u="none" strike="noStrike" dirty="0">
              <a:solidFill>
                <a:srgbClr val="212121"/>
              </a:solidFill>
              <a:effectLst/>
              <a:latin typeface="BlinkMacSystemFont"/>
            </a:endParaRPr>
          </a:p>
          <a:p>
            <a:pPr algn="l"/>
            <a:r>
              <a:rPr lang="en-US" b="0" i="0" u="none" strike="noStrike" dirty="0">
                <a:solidFill>
                  <a:srgbClr val="0071BC"/>
                </a:solidFill>
                <a:effectLst/>
                <a:latin typeface="BlinkMacSystemFont"/>
                <a:hlinkClick r:id="rId3"/>
              </a:rPr>
              <a:t>Keesha M Middlemass</a:t>
            </a:r>
            <a:r>
              <a:rPr lang="en-US" b="0" i="0" u="none" strike="noStrike" baseline="30000" dirty="0">
                <a:solidFill>
                  <a:srgbClr val="5B616B"/>
                </a:solidFill>
                <a:effectLst/>
                <a:latin typeface="BlinkMacSystemFont"/>
              </a:rPr>
              <a:t> </a:t>
            </a:r>
            <a:r>
              <a:rPr lang="en-US" b="0" i="0" u="none" strike="noStrike" baseline="30000" dirty="0">
                <a:solidFill>
                  <a:srgbClr val="323A45"/>
                </a:solidFill>
                <a:effectLst/>
                <a:latin typeface="BlinkMacSystemFont"/>
                <a:hlinkClick r:id="rId4" tooltip="Department of Political Science, Howard University, Washington, District of Columbia, USA."/>
              </a:rPr>
              <a:t>1</a:t>
            </a:r>
            <a:r>
              <a:rPr lang="en-US" b="0" i="0" u="none" strike="noStrike" dirty="0">
                <a:solidFill>
                  <a:srgbClr val="5B616B"/>
                </a:solidFill>
                <a:effectLst/>
                <a:latin typeface="BlinkMacSystemFont"/>
              </a:rPr>
              <a:t>, </a:t>
            </a:r>
            <a:r>
              <a:rPr lang="en-US" b="0" i="0" u="none" strike="noStrike" dirty="0">
                <a:solidFill>
                  <a:srgbClr val="0071BC"/>
                </a:solidFill>
                <a:effectLst/>
                <a:latin typeface="BlinkMacSystemFont"/>
                <a:hlinkClick r:id="rId5"/>
              </a:rPr>
              <a:t>Jessica Cruz</a:t>
            </a:r>
            <a:r>
              <a:rPr lang="en-US" b="0" i="0" u="none" strike="noStrike" baseline="30000" dirty="0">
                <a:solidFill>
                  <a:srgbClr val="5B616B"/>
                </a:solidFill>
                <a:effectLst/>
                <a:latin typeface="BlinkMacSystemFont"/>
              </a:rPr>
              <a:t> </a:t>
            </a:r>
            <a:r>
              <a:rPr lang="en-US" b="0" i="0" u="none" strike="noStrike" baseline="30000" dirty="0">
                <a:solidFill>
                  <a:srgbClr val="323A45"/>
                </a:solidFill>
                <a:effectLst/>
                <a:latin typeface="BlinkMacSystemFont"/>
                <a:hlinkClick r:id="rId6" tooltip="Departments of Political Science &amp; Psychology, Trinity University, San Antonio, Texas, USA."/>
              </a:rPr>
              <a:t>2</a:t>
            </a:r>
            <a:r>
              <a:rPr lang="en-US" b="0" i="0" u="none" strike="noStrike" dirty="0">
                <a:solidFill>
                  <a:srgbClr val="5B616B"/>
                </a:solidFill>
                <a:effectLst/>
                <a:latin typeface="BlinkMacSystemFont"/>
              </a:rPr>
              <a:t>, </a:t>
            </a:r>
            <a:r>
              <a:rPr lang="en-US" b="0" i="0" u="none" strike="noStrike" dirty="0">
                <a:solidFill>
                  <a:srgbClr val="0071BC"/>
                </a:solidFill>
                <a:effectLst/>
                <a:latin typeface="BlinkMacSystemFont"/>
                <a:hlinkClick r:id="rId7"/>
              </a:rPr>
              <a:t>Alexandra Gamboa</a:t>
            </a:r>
            <a:r>
              <a:rPr lang="en-US" b="0" i="0" u="none" strike="noStrike" baseline="30000" dirty="0">
                <a:solidFill>
                  <a:srgbClr val="5B616B"/>
                </a:solidFill>
                <a:effectLst/>
                <a:latin typeface="BlinkMacSystemFont"/>
              </a:rPr>
              <a:t> </a:t>
            </a:r>
            <a:r>
              <a:rPr lang="en-US" b="0" i="0" u="none" strike="noStrike" baseline="30000" dirty="0">
                <a:solidFill>
                  <a:srgbClr val="323A45"/>
                </a:solidFill>
                <a:effectLst/>
                <a:latin typeface="BlinkMacSystemFont"/>
                <a:hlinkClick r:id="rId8" tooltip="Department of Psychology, Trinity University, San Antonio, Texas, USA."/>
              </a:rPr>
              <a:t>3</a:t>
            </a:r>
            <a:r>
              <a:rPr lang="en-US" b="0" i="0" u="none" strike="noStrike" dirty="0">
                <a:solidFill>
                  <a:srgbClr val="5B616B"/>
                </a:solidFill>
                <a:effectLst/>
                <a:latin typeface="BlinkMacSystemFont"/>
              </a:rPr>
              <a:t>, </a:t>
            </a:r>
            <a:r>
              <a:rPr lang="en-US" b="0" i="0" u="none" strike="noStrike" dirty="0">
                <a:solidFill>
                  <a:srgbClr val="0071BC"/>
                </a:solidFill>
                <a:effectLst/>
                <a:latin typeface="BlinkMacSystemFont"/>
                <a:hlinkClick r:id="rId9"/>
              </a:rPr>
              <a:t>Clara Johnson</a:t>
            </a:r>
            <a:r>
              <a:rPr lang="en-US" b="0" i="0" u="none" strike="noStrike" baseline="30000" dirty="0">
                <a:solidFill>
                  <a:srgbClr val="5B616B"/>
                </a:solidFill>
                <a:effectLst/>
                <a:latin typeface="BlinkMacSystemFont"/>
              </a:rPr>
              <a:t> </a:t>
            </a:r>
            <a:r>
              <a:rPr lang="en-US" b="0" i="0" u="none" strike="noStrike" baseline="30000" dirty="0">
                <a:solidFill>
                  <a:srgbClr val="323A45"/>
                </a:solidFill>
                <a:effectLst/>
                <a:latin typeface="BlinkMacSystemFont"/>
                <a:hlinkClick r:id="rId8" tooltip="Department of Psychology, Trinity University, San Antonio, Texas, USA."/>
              </a:rPr>
              <a:t>3</a:t>
            </a:r>
            <a:r>
              <a:rPr lang="en-US" b="0" i="0" u="none" strike="noStrike" dirty="0">
                <a:solidFill>
                  <a:srgbClr val="5B616B"/>
                </a:solidFill>
                <a:effectLst/>
                <a:latin typeface="BlinkMacSystemFont"/>
              </a:rPr>
              <a:t>, </a:t>
            </a:r>
            <a:r>
              <a:rPr lang="en-US" b="0" i="0" u="none" strike="noStrike" dirty="0">
                <a:solidFill>
                  <a:srgbClr val="0071BC"/>
                </a:solidFill>
                <a:effectLst/>
                <a:latin typeface="BlinkMacSystemFont"/>
                <a:hlinkClick r:id="rId10"/>
              </a:rPr>
              <a:t>Brigitte Taylor</a:t>
            </a:r>
            <a:r>
              <a:rPr lang="en-US" b="0" i="0" u="none" strike="noStrike" baseline="30000" dirty="0">
                <a:solidFill>
                  <a:srgbClr val="5B616B"/>
                </a:solidFill>
                <a:effectLst/>
                <a:latin typeface="BlinkMacSystemFont"/>
              </a:rPr>
              <a:t> </a:t>
            </a:r>
            <a:r>
              <a:rPr lang="en-US" b="0" i="0" u="none" strike="noStrike" baseline="30000" dirty="0">
                <a:solidFill>
                  <a:srgbClr val="323A45"/>
                </a:solidFill>
                <a:effectLst/>
                <a:latin typeface="BlinkMacSystemFont"/>
                <a:hlinkClick r:id="rId8" tooltip="Department of Psychology, Trinity University, San Antonio, Texas, USA."/>
              </a:rPr>
              <a:t>3</a:t>
            </a:r>
            <a:r>
              <a:rPr lang="en-US" b="0" i="0" u="none" strike="noStrike" dirty="0">
                <a:solidFill>
                  <a:srgbClr val="5B616B"/>
                </a:solidFill>
                <a:effectLst/>
                <a:latin typeface="BlinkMacSystemFont"/>
              </a:rPr>
              <a:t>, </a:t>
            </a:r>
            <a:r>
              <a:rPr lang="en-US" b="0" i="0" u="none" strike="noStrike" dirty="0">
                <a:solidFill>
                  <a:srgbClr val="0071BC"/>
                </a:solidFill>
                <a:effectLst/>
                <a:latin typeface="BlinkMacSystemFont"/>
                <a:hlinkClick r:id="rId11"/>
              </a:rPr>
              <a:t>Francesca Gomez</a:t>
            </a:r>
            <a:r>
              <a:rPr lang="en-US" b="0" i="0" u="none" strike="noStrike" baseline="30000" dirty="0">
                <a:solidFill>
                  <a:srgbClr val="5B616B"/>
                </a:solidFill>
                <a:effectLst/>
                <a:latin typeface="BlinkMacSystemFont"/>
              </a:rPr>
              <a:t> </a:t>
            </a:r>
            <a:r>
              <a:rPr lang="en-US" b="0" i="0" u="none" strike="noStrike" baseline="30000" dirty="0">
                <a:solidFill>
                  <a:srgbClr val="323A45"/>
                </a:solidFill>
                <a:effectLst/>
                <a:latin typeface="BlinkMacSystemFont"/>
                <a:hlinkClick r:id="rId8" tooltip="Department of Psychology, Trinity University, San Antonio, Texas, USA."/>
              </a:rPr>
              <a:t>3</a:t>
            </a:r>
            <a:r>
              <a:rPr lang="en-US" b="0" i="0" u="none" strike="noStrike" dirty="0">
                <a:solidFill>
                  <a:srgbClr val="5B616B"/>
                </a:solidFill>
                <a:effectLst/>
                <a:latin typeface="BlinkMacSystemFont"/>
              </a:rPr>
              <a:t>, </a:t>
            </a:r>
            <a:r>
              <a:rPr lang="en-US" b="0" i="0" u="none" strike="noStrike" dirty="0">
                <a:solidFill>
                  <a:srgbClr val="0071BC"/>
                </a:solidFill>
                <a:effectLst/>
                <a:latin typeface="BlinkMacSystemFont"/>
                <a:hlinkClick r:id="rId12"/>
              </a:rPr>
              <a:t>Carolyn Black Becker</a:t>
            </a:r>
            <a:r>
              <a:rPr lang="en-US" b="0" i="0" u="none" strike="noStrike" baseline="30000" dirty="0">
                <a:solidFill>
                  <a:srgbClr val="5B616B"/>
                </a:solidFill>
                <a:effectLst/>
                <a:latin typeface="BlinkMacSystemFont"/>
              </a:rPr>
              <a:t> </a:t>
            </a:r>
            <a:r>
              <a:rPr lang="en-US" b="0" i="0" u="none" strike="noStrike" baseline="30000" dirty="0">
                <a:solidFill>
                  <a:srgbClr val="323A45"/>
                </a:solidFill>
                <a:effectLst/>
                <a:latin typeface="BlinkMacSystemFont"/>
                <a:hlinkClick r:id="rId8" tooltip="Department of Psychology, Trinity University, San Antonio, Texas, USA."/>
              </a:rPr>
              <a:t>3</a:t>
            </a:r>
            <a:endParaRPr lang="en-US" b="0" i="0" u="none" strike="noStrike" dirty="0">
              <a:solidFill>
                <a:srgbClr val="5B616B"/>
              </a:solidFill>
              <a:effectLst/>
              <a:latin typeface="BlinkMacSystemFont"/>
            </a:endParaRPr>
          </a:p>
          <a:p>
            <a:pPr algn="l"/>
            <a:endParaRPr lang="en-US" b="1" i="0" u="none" strike="noStrike" dirty="0">
              <a:solidFill>
                <a:srgbClr val="212121"/>
              </a:solidFill>
              <a:effectLst/>
              <a:latin typeface="Merriweather" pitchFamily="2" charset="77"/>
            </a:endParaRPr>
          </a:p>
          <a:p>
            <a:pPr algn="l"/>
            <a:r>
              <a:rPr lang="en-US" b="1" i="0" u="none" strike="noStrike" dirty="0">
                <a:solidFill>
                  <a:srgbClr val="212121"/>
                </a:solidFill>
                <a:effectLst/>
                <a:latin typeface="Merriweather" pitchFamily="2" charset="77"/>
              </a:rPr>
              <a:t>Affiliations</a:t>
            </a:r>
          </a:p>
          <a:p>
            <a:pPr algn="l">
              <a:buFont typeface="Arial" panose="020B0604020202020204" pitchFamily="34" charset="0"/>
              <a:buChar char="•"/>
            </a:pPr>
            <a:r>
              <a:rPr lang="en-US" b="0" i="0" u="none" strike="noStrike" baseline="30000" dirty="0">
                <a:solidFill>
                  <a:srgbClr val="5B616B"/>
                </a:solidFill>
                <a:effectLst/>
                <a:latin typeface="BlinkMacSystemFont"/>
              </a:rPr>
              <a:t>1</a:t>
            </a:r>
            <a:r>
              <a:rPr lang="en-US" b="0" i="0" u="none" strike="noStrike" dirty="0">
                <a:solidFill>
                  <a:srgbClr val="212121"/>
                </a:solidFill>
                <a:effectLst/>
                <a:latin typeface="BlinkMacSystemFont"/>
              </a:rPr>
              <a:t>Department of Political Science, Howard University, Washington, District of Columbia, USA.</a:t>
            </a:r>
          </a:p>
          <a:p>
            <a:pPr algn="l">
              <a:buFont typeface="Arial" panose="020B0604020202020204" pitchFamily="34" charset="0"/>
              <a:buChar char="•"/>
            </a:pPr>
            <a:r>
              <a:rPr lang="en-US" b="0" i="0" u="none" strike="noStrike" baseline="30000" dirty="0">
                <a:solidFill>
                  <a:srgbClr val="5B616B"/>
                </a:solidFill>
                <a:effectLst/>
                <a:latin typeface="BlinkMacSystemFont"/>
              </a:rPr>
              <a:t>2</a:t>
            </a:r>
            <a:r>
              <a:rPr lang="en-US" b="0" i="0" u="none" strike="noStrike" dirty="0">
                <a:solidFill>
                  <a:srgbClr val="212121"/>
                </a:solidFill>
                <a:effectLst/>
                <a:latin typeface="BlinkMacSystemFont"/>
              </a:rPr>
              <a:t>Departments of Political Science &amp; Psychology, Trinity University, San Antonio, Texas, USA.</a:t>
            </a:r>
          </a:p>
          <a:p>
            <a:pPr algn="l">
              <a:buFont typeface="Arial" panose="020B0604020202020204" pitchFamily="34" charset="0"/>
              <a:buChar char="•"/>
            </a:pPr>
            <a:r>
              <a:rPr lang="en-US" b="0" i="0" u="none" strike="noStrike" baseline="30000" dirty="0">
                <a:solidFill>
                  <a:srgbClr val="5B616B"/>
                </a:solidFill>
                <a:effectLst/>
                <a:latin typeface="BlinkMacSystemFont"/>
              </a:rPr>
              <a:t>3</a:t>
            </a:r>
            <a:r>
              <a:rPr lang="en-US" b="0" i="0" u="none" strike="noStrike" dirty="0">
                <a:solidFill>
                  <a:srgbClr val="212121"/>
                </a:solidFill>
                <a:effectLst/>
                <a:latin typeface="BlinkMacSystemFont"/>
              </a:rPr>
              <a:t>Department of Psychology, Trinity University, San Antonio, Texas, USA.</a:t>
            </a:r>
          </a:p>
          <a:p>
            <a:endParaRPr lang="en-US" dirty="0"/>
          </a:p>
        </p:txBody>
      </p:sp>
      <p:sp>
        <p:nvSpPr>
          <p:cNvPr id="4" name="Slide Number Placeholder 3"/>
          <p:cNvSpPr>
            <a:spLocks noGrp="1"/>
          </p:cNvSpPr>
          <p:nvPr>
            <p:ph type="sldNum" sz="quarter" idx="5"/>
          </p:nvPr>
        </p:nvSpPr>
        <p:spPr/>
        <p:txBody>
          <a:bodyPr/>
          <a:lstStyle/>
          <a:p>
            <a:fld id="{05E0E316-1220-9B49-8FCA-9FA32A4C6175}" type="slidenum">
              <a:rPr lang="en-US" smtClean="0"/>
              <a:t>24</a:t>
            </a:fld>
            <a:endParaRPr lang="en-US" dirty="0"/>
          </a:p>
        </p:txBody>
      </p:sp>
    </p:spTree>
    <p:extLst>
      <p:ext uri="{BB962C8B-B14F-4D97-AF65-F5344CB8AC3E}">
        <p14:creationId xmlns:p14="http://schemas.microsoft.com/office/powerpoint/2010/main" val="41749184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5E0E316-1220-9B49-8FCA-9FA32A4C6175}" type="slidenum">
              <a:rPr lang="en-US" smtClean="0"/>
              <a:t>6</a:t>
            </a:fld>
            <a:endParaRPr lang="en-US" dirty="0"/>
          </a:p>
        </p:txBody>
      </p:sp>
    </p:spTree>
    <p:extLst>
      <p:ext uri="{BB962C8B-B14F-4D97-AF65-F5344CB8AC3E}">
        <p14:creationId xmlns:p14="http://schemas.microsoft.com/office/powerpoint/2010/main" val="28809316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36E963-0779-BB87-3D04-C9AD345DF73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96270DA-3B61-0115-6C24-12ED7FD7B79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4420AD8-2728-2338-0B6A-1283BE17B1CB}"/>
              </a:ext>
            </a:extLst>
          </p:cNvPr>
          <p:cNvSpPr>
            <a:spLocks noGrp="1"/>
          </p:cNvSpPr>
          <p:nvPr>
            <p:ph type="body" idx="1"/>
          </p:nvPr>
        </p:nvSpPr>
        <p:spPr/>
        <p:txBody>
          <a:bodyPr/>
          <a:lstStyle/>
          <a:p>
            <a:r>
              <a:rPr lang="en-US" b="0" i="0" u="none" strike="noStrike" dirty="0" err="1">
                <a:solidFill>
                  <a:srgbClr val="212121"/>
                </a:solidFill>
                <a:effectLst/>
                <a:latin typeface="BlinkMacSystemFont"/>
              </a:rPr>
              <a:t>Middlemass</a:t>
            </a:r>
            <a:r>
              <a:rPr lang="en-US" b="0" i="0" u="none" strike="noStrike" dirty="0">
                <a:solidFill>
                  <a:srgbClr val="212121"/>
                </a:solidFill>
                <a:effectLst/>
                <a:latin typeface="BlinkMacSystemFont"/>
              </a:rPr>
              <a:t>, K. M., Cruz, J., Gamboa, A., Johnson, C., Taylor, B., Gomez, F., &amp; Becker, C. B. (2021). Food insecurity &amp; dietary restraint in a diverse urban population. </a:t>
            </a:r>
            <a:r>
              <a:rPr lang="en-US" b="0" i="1" u="none" strike="noStrike" dirty="0">
                <a:solidFill>
                  <a:srgbClr val="212121"/>
                </a:solidFill>
                <a:effectLst/>
                <a:latin typeface="BlinkMacSystemFont"/>
              </a:rPr>
              <a:t>Eating disorders</a:t>
            </a:r>
            <a:r>
              <a:rPr lang="en-US" b="0" i="0" u="none" strike="noStrike" dirty="0">
                <a:solidFill>
                  <a:srgbClr val="212121"/>
                </a:solidFill>
                <a:effectLst/>
                <a:latin typeface="BlinkMacSystemFont"/>
              </a:rPr>
              <a:t>, </a:t>
            </a:r>
            <a:r>
              <a:rPr lang="en-US" b="0" i="1" u="none" strike="noStrike" dirty="0">
                <a:solidFill>
                  <a:srgbClr val="212121"/>
                </a:solidFill>
                <a:effectLst/>
                <a:latin typeface="BlinkMacSystemFont"/>
              </a:rPr>
              <a:t>29</a:t>
            </a:r>
            <a:r>
              <a:rPr lang="en-US" b="0" i="0" u="none" strike="noStrike" dirty="0">
                <a:solidFill>
                  <a:srgbClr val="212121"/>
                </a:solidFill>
                <a:effectLst/>
                <a:latin typeface="BlinkMacSystemFont"/>
              </a:rPr>
              <a:t>(6), 616–629. https://</a:t>
            </a:r>
            <a:r>
              <a:rPr lang="en-US" b="0" i="0" u="none" strike="noStrike" dirty="0" err="1">
                <a:solidFill>
                  <a:srgbClr val="212121"/>
                </a:solidFill>
                <a:effectLst/>
                <a:latin typeface="BlinkMacSystemFont"/>
              </a:rPr>
              <a:t>doi.org</a:t>
            </a:r>
            <a:r>
              <a:rPr lang="en-US" b="0" i="0" u="none" strike="noStrike" dirty="0">
                <a:solidFill>
                  <a:srgbClr val="212121"/>
                </a:solidFill>
                <a:effectLst/>
                <a:latin typeface="BlinkMacSystemFont"/>
              </a:rPr>
              <a:t>/10.1080/10640266.2020.1723343</a:t>
            </a:r>
          </a:p>
          <a:p>
            <a:endParaRPr lang="en-US" b="0" i="0" u="none" strike="noStrike" dirty="0">
              <a:solidFill>
                <a:srgbClr val="212121"/>
              </a:solidFill>
              <a:effectLst/>
              <a:latin typeface="BlinkMacSystemFont"/>
            </a:endParaRPr>
          </a:p>
          <a:p>
            <a:pPr algn="l"/>
            <a:r>
              <a:rPr lang="en-US" b="0" i="0" u="none" strike="noStrike" dirty="0">
                <a:solidFill>
                  <a:srgbClr val="0071BC"/>
                </a:solidFill>
                <a:effectLst/>
                <a:latin typeface="BlinkMacSystemFont"/>
                <a:hlinkClick r:id="rId3"/>
              </a:rPr>
              <a:t>Keesha M Middlemass</a:t>
            </a:r>
            <a:r>
              <a:rPr lang="en-US" b="0" i="0" u="none" strike="noStrike" baseline="30000" dirty="0">
                <a:solidFill>
                  <a:srgbClr val="5B616B"/>
                </a:solidFill>
                <a:effectLst/>
                <a:latin typeface="BlinkMacSystemFont"/>
              </a:rPr>
              <a:t> </a:t>
            </a:r>
            <a:r>
              <a:rPr lang="en-US" b="0" i="0" u="none" strike="noStrike" baseline="30000" dirty="0">
                <a:solidFill>
                  <a:srgbClr val="323A45"/>
                </a:solidFill>
                <a:effectLst/>
                <a:latin typeface="BlinkMacSystemFont"/>
                <a:hlinkClick r:id="rId4" tooltip="Department of Political Science, Howard University, Washington, District of Columbia, USA."/>
              </a:rPr>
              <a:t>1</a:t>
            </a:r>
            <a:r>
              <a:rPr lang="en-US" b="0" i="0" u="none" strike="noStrike" dirty="0">
                <a:solidFill>
                  <a:srgbClr val="5B616B"/>
                </a:solidFill>
                <a:effectLst/>
                <a:latin typeface="BlinkMacSystemFont"/>
              </a:rPr>
              <a:t>, </a:t>
            </a:r>
            <a:r>
              <a:rPr lang="en-US" b="0" i="0" u="none" strike="noStrike" dirty="0">
                <a:solidFill>
                  <a:srgbClr val="0071BC"/>
                </a:solidFill>
                <a:effectLst/>
                <a:latin typeface="BlinkMacSystemFont"/>
                <a:hlinkClick r:id="rId5"/>
              </a:rPr>
              <a:t>Jessica Cruz</a:t>
            </a:r>
            <a:r>
              <a:rPr lang="en-US" b="0" i="0" u="none" strike="noStrike" baseline="30000" dirty="0">
                <a:solidFill>
                  <a:srgbClr val="5B616B"/>
                </a:solidFill>
                <a:effectLst/>
                <a:latin typeface="BlinkMacSystemFont"/>
              </a:rPr>
              <a:t> </a:t>
            </a:r>
            <a:r>
              <a:rPr lang="en-US" b="0" i="0" u="none" strike="noStrike" baseline="30000" dirty="0">
                <a:solidFill>
                  <a:srgbClr val="323A45"/>
                </a:solidFill>
                <a:effectLst/>
                <a:latin typeface="BlinkMacSystemFont"/>
                <a:hlinkClick r:id="rId6" tooltip="Departments of Political Science &amp; Psychology, Trinity University, San Antonio, Texas, USA."/>
              </a:rPr>
              <a:t>2</a:t>
            </a:r>
            <a:r>
              <a:rPr lang="en-US" b="0" i="0" u="none" strike="noStrike" dirty="0">
                <a:solidFill>
                  <a:srgbClr val="5B616B"/>
                </a:solidFill>
                <a:effectLst/>
                <a:latin typeface="BlinkMacSystemFont"/>
              </a:rPr>
              <a:t>, </a:t>
            </a:r>
            <a:r>
              <a:rPr lang="en-US" b="0" i="0" u="none" strike="noStrike" dirty="0">
                <a:solidFill>
                  <a:srgbClr val="0071BC"/>
                </a:solidFill>
                <a:effectLst/>
                <a:latin typeface="BlinkMacSystemFont"/>
                <a:hlinkClick r:id="rId7"/>
              </a:rPr>
              <a:t>Alexandra Gamboa</a:t>
            </a:r>
            <a:r>
              <a:rPr lang="en-US" b="0" i="0" u="none" strike="noStrike" baseline="30000" dirty="0">
                <a:solidFill>
                  <a:srgbClr val="5B616B"/>
                </a:solidFill>
                <a:effectLst/>
                <a:latin typeface="BlinkMacSystemFont"/>
              </a:rPr>
              <a:t> </a:t>
            </a:r>
            <a:r>
              <a:rPr lang="en-US" b="0" i="0" u="none" strike="noStrike" baseline="30000" dirty="0">
                <a:solidFill>
                  <a:srgbClr val="323A45"/>
                </a:solidFill>
                <a:effectLst/>
                <a:latin typeface="BlinkMacSystemFont"/>
                <a:hlinkClick r:id="rId8" tooltip="Department of Psychology, Trinity University, San Antonio, Texas, USA."/>
              </a:rPr>
              <a:t>3</a:t>
            </a:r>
            <a:r>
              <a:rPr lang="en-US" b="0" i="0" u="none" strike="noStrike" dirty="0">
                <a:solidFill>
                  <a:srgbClr val="5B616B"/>
                </a:solidFill>
                <a:effectLst/>
                <a:latin typeface="BlinkMacSystemFont"/>
              </a:rPr>
              <a:t>, </a:t>
            </a:r>
            <a:r>
              <a:rPr lang="en-US" b="0" i="0" u="none" strike="noStrike" dirty="0">
                <a:solidFill>
                  <a:srgbClr val="0071BC"/>
                </a:solidFill>
                <a:effectLst/>
                <a:latin typeface="BlinkMacSystemFont"/>
                <a:hlinkClick r:id="rId9"/>
              </a:rPr>
              <a:t>Clara Johnson</a:t>
            </a:r>
            <a:r>
              <a:rPr lang="en-US" b="0" i="0" u="none" strike="noStrike" baseline="30000" dirty="0">
                <a:solidFill>
                  <a:srgbClr val="5B616B"/>
                </a:solidFill>
                <a:effectLst/>
                <a:latin typeface="BlinkMacSystemFont"/>
              </a:rPr>
              <a:t> </a:t>
            </a:r>
            <a:r>
              <a:rPr lang="en-US" b="0" i="0" u="none" strike="noStrike" baseline="30000" dirty="0">
                <a:solidFill>
                  <a:srgbClr val="323A45"/>
                </a:solidFill>
                <a:effectLst/>
                <a:latin typeface="BlinkMacSystemFont"/>
                <a:hlinkClick r:id="rId8" tooltip="Department of Psychology, Trinity University, San Antonio, Texas, USA."/>
              </a:rPr>
              <a:t>3</a:t>
            </a:r>
            <a:r>
              <a:rPr lang="en-US" b="0" i="0" u="none" strike="noStrike" dirty="0">
                <a:solidFill>
                  <a:srgbClr val="5B616B"/>
                </a:solidFill>
                <a:effectLst/>
                <a:latin typeface="BlinkMacSystemFont"/>
              </a:rPr>
              <a:t>, </a:t>
            </a:r>
            <a:r>
              <a:rPr lang="en-US" b="0" i="0" u="none" strike="noStrike" dirty="0">
                <a:solidFill>
                  <a:srgbClr val="0071BC"/>
                </a:solidFill>
                <a:effectLst/>
                <a:latin typeface="BlinkMacSystemFont"/>
                <a:hlinkClick r:id="rId10"/>
              </a:rPr>
              <a:t>Brigitte Taylor</a:t>
            </a:r>
            <a:r>
              <a:rPr lang="en-US" b="0" i="0" u="none" strike="noStrike" baseline="30000" dirty="0">
                <a:solidFill>
                  <a:srgbClr val="5B616B"/>
                </a:solidFill>
                <a:effectLst/>
                <a:latin typeface="BlinkMacSystemFont"/>
              </a:rPr>
              <a:t> </a:t>
            </a:r>
            <a:r>
              <a:rPr lang="en-US" b="0" i="0" u="none" strike="noStrike" baseline="30000" dirty="0">
                <a:solidFill>
                  <a:srgbClr val="323A45"/>
                </a:solidFill>
                <a:effectLst/>
                <a:latin typeface="BlinkMacSystemFont"/>
                <a:hlinkClick r:id="rId8" tooltip="Department of Psychology, Trinity University, San Antonio, Texas, USA."/>
              </a:rPr>
              <a:t>3</a:t>
            </a:r>
            <a:r>
              <a:rPr lang="en-US" b="0" i="0" u="none" strike="noStrike" dirty="0">
                <a:solidFill>
                  <a:srgbClr val="5B616B"/>
                </a:solidFill>
                <a:effectLst/>
                <a:latin typeface="BlinkMacSystemFont"/>
              </a:rPr>
              <a:t>, </a:t>
            </a:r>
            <a:r>
              <a:rPr lang="en-US" b="0" i="0" u="none" strike="noStrike" dirty="0">
                <a:solidFill>
                  <a:srgbClr val="0071BC"/>
                </a:solidFill>
                <a:effectLst/>
                <a:latin typeface="BlinkMacSystemFont"/>
                <a:hlinkClick r:id="rId11"/>
              </a:rPr>
              <a:t>Francesca Gomez</a:t>
            </a:r>
            <a:r>
              <a:rPr lang="en-US" b="0" i="0" u="none" strike="noStrike" baseline="30000" dirty="0">
                <a:solidFill>
                  <a:srgbClr val="5B616B"/>
                </a:solidFill>
                <a:effectLst/>
                <a:latin typeface="BlinkMacSystemFont"/>
              </a:rPr>
              <a:t> </a:t>
            </a:r>
            <a:r>
              <a:rPr lang="en-US" b="0" i="0" u="none" strike="noStrike" baseline="30000" dirty="0">
                <a:solidFill>
                  <a:srgbClr val="323A45"/>
                </a:solidFill>
                <a:effectLst/>
                <a:latin typeface="BlinkMacSystemFont"/>
                <a:hlinkClick r:id="rId8" tooltip="Department of Psychology, Trinity University, San Antonio, Texas, USA."/>
              </a:rPr>
              <a:t>3</a:t>
            </a:r>
            <a:r>
              <a:rPr lang="en-US" b="0" i="0" u="none" strike="noStrike" dirty="0">
                <a:solidFill>
                  <a:srgbClr val="5B616B"/>
                </a:solidFill>
                <a:effectLst/>
                <a:latin typeface="BlinkMacSystemFont"/>
              </a:rPr>
              <a:t>, </a:t>
            </a:r>
            <a:r>
              <a:rPr lang="en-US" b="0" i="0" u="none" strike="noStrike" dirty="0">
                <a:solidFill>
                  <a:srgbClr val="0071BC"/>
                </a:solidFill>
                <a:effectLst/>
                <a:latin typeface="BlinkMacSystemFont"/>
                <a:hlinkClick r:id="rId12"/>
              </a:rPr>
              <a:t>Carolyn Black Becker</a:t>
            </a:r>
            <a:r>
              <a:rPr lang="en-US" b="0" i="0" u="none" strike="noStrike" baseline="30000" dirty="0">
                <a:solidFill>
                  <a:srgbClr val="5B616B"/>
                </a:solidFill>
                <a:effectLst/>
                <a:latin typeface="BlinkMacSystemFont"/>
              </a:rPr>
              <a:t> </a:t>
            </a:r>
            <a:r>
              <a:rPr lang="en-US" b="0" i="0" u="none" strike="noStrike" baseline="30000" dirty="0">
                <a:solidFill>
                  <a:srgbClr val="323A45"/>
                </a:solidFill>
                <a:effectLst/>
                <a:latin typeface="BlinkMacSystemFont"/>
                <a:hlinkClick r:id="rId8" tooltip="Department of Psychology, Trinity University, San Antonio, Texas, USA."/>
              </a:rPr>
              <a:t>3</a:t>
            </a:r>
            <a:endParaRPr lang="en-US" b="0" i="0" u="none" strike="noStrike" dirty="0">
              <a:solidFill>
                <a:srgbClr val="5B616B"/>
              </a:solidFill>
              <a:effectLst/>
              <a:latin typeface="BlinkMacSystemFont"/>
            </a:endParaRPr>
          </a:p>
          <a:p>
            <a:pPr algn="l"/>
            <a:endParaRPr lang="en-US" b="1" i="0" u="none" strike="noStrike" dirty="0">
              <a:solidFill>
                <a:srgbClr val="212121"/>
              </a:solidFill>
              <a:effectLst/>
              <a:latin typeface="Merriweather" pitchFamily="2" charset="77"/>
            </a:endParaRPr>
          </a:p>
          <a:p>
            <a:pPr algn="l"/>
            <a:r>
              <a:rPr lang="en-US" b="1" i="0" u="none" strike="noStrike" dirty="0">
                <a:solidFill>
                  <a:srgbClr val="212121"/>
                </a:solidFill>
                <a:effectLst/>
                <a:latin typeface="Merriweather" pitchFamily="2" charset="77"/>
              </a:rPr>
              <a:t>Affiliations</a:t>
            </a:r>
          </a:p>
          <a:p>
            <a:pPr algn="l">
              <a:buFont typeface="Arial" panose="020B0604020202020204" pitchFamily="34" charset="0"/>
              <a:buChar char="•"/>
            </a:pPr>
            <a:r>
              <a:rPr lang="en-US" b="0" i="0" u="none" strike="noStrike" baseline="30000" dirty="0">
                <a:solidFill>
                  <a:srgbClr val="5B616B"/>
                </a:solidFill>
                <a:effectLst/>
                <a:latin typeface="BlinkMacSystemFont"/>
              </a:rPr>
              <a:t>1</a:t>
            </a:r>
            <a:r>
              <a:rPr lang="en-US" b="0" i="0" u="none" strike="noStrike" dirty="0">
                <a:solidFill>
                  <a:srgbClr val="212121"/>
                </a:solidFill>
                <a:effectLst/>
                <a:latin typeface="BlinkMacSystemFont"/>
              </a:rPr>
              <a:t>Department of Political Science, Howard University, Washington, District of Columbia, USA.</a:t>
            </a:r>
          </a:p>
          <a:p>
            <a:pPr algn="l">
              <a:buFont typeface="Arial" panose="020B0604020202020204" pitchFamily="34" charset="0"/>
              <a:buChar char="•"/>
            </a:pPr>
            <a:r>
              <a:rPr lang="en-US" b="0" i="0" u="none" strike="noStrike" baseline="30000" dirty="0">
                <a:solidFill>
                  <a:srgbClr val="5B616B"/>
                </a:solidFill>
                <a:effectLst/>
                <a:latin typeface="BlinkMacSystemFont"/>
              </a:rPr>
              <a:t>2</a:t>
            </a:r>
            <a:r>
              <a:rPr lang="en-US" b="0" i="0" u="none" strike="noStrike" dirty="0">
                <a:solidFill>
                  <a:srgbClr val="212121"/>
                </a:solidFill>
                <a:effectLst/>
                <a:latin typeface="BlinkMacSystemFont"/>
              </a:rPr>
              <a:t>Departments of Political Science &amp; Psychology, Trinity University, San Antonio, Texas, USA.</a:t>
            </a:r>
          </a:p>
          <a:p>
            <a:pPr algn="l">
              <a:buFont typeface="Arial" panose="020B0604020202020204" pitchFamily="34" charset="0"/>
              <a:buChar char="•"/>
            </a:pPr>
            <a:r>
              <a:rPr lang="en-US" b="0" i="0" u="none" strike="noStrike" baseline="30000" dirty="0">
                <a:solidFill>
                  <a:srgbClr val="5B616B"/>
                </a:solidFill>
                <a:effectLst/>
                <a:latin typeface="BlinkMacSystemFont"/>
              </a:rPr>
              <a:t>3</a:t>
            </a:r>
            <a:r>
              <a:rPr lang="en-US" b="0" i="0" u="none" strike="noStrike" dirty="0">
                <a:solidFill>
                  <a:srgbClr val="212121"/>
                </a:solidFill>
                <a:effectLst/>
                <a:latin typeface="BlinkMacSystemFont"/>
              </a:rPr>
              <a:t>Department of Psychology, Trinity University, San Antonio, Texas, USA.</a:t>
            </a:r>
          </a:p>
          <a:p>
            <a:endParaRPr lang="en-US" dirty="0"/>
          </a:p>
        </p:txBody>
      </p:sp>
      <p:sp>
        <p:nvSpPr>
          <p:cNvPr id="4" name="Slide Number Placeholder 3">
            <a:extLst>
              <a:ext uri="{FF2B5EF4-FFF2-40B4-BE49-F238E27FC236}">
                <a16:creationId xmlns:a16="http://schemas.microsoft.com/office/drawing/2014/main" id="{2C71F339-D57D-C398-2263-95A6CA7A3495}"/>
              </a:ext>
            </a:extLst>
          </p:cNvPr>
          <p:cNvSpPr>
            <a:spLocks noGrp="1"/>
          </p:cNvSpPr>
          <p:nvPr>
            <p:ph type="sldNum" sz="quarter" idx="5"/>
          </p:nvPr>
        </p:nvSpPr>
        <p:spPr/>
        <p:txBody>
          <a:bodyPr/>
          <a:lstStyle/>
          <a:p>
            <a:fld id="{05E0E316-1220-9B49-8FCA-9FA32A4C6175}" type="slidenum">
              <a:rPr lang="en-US" smtClean="0"/>
              <a:t>25</a:t>
            </a:fld>
            <a:endParaRPr lang="en-US" dirty="0"/>
          </a:p>
        </p:txBody>
      </p:sp>
    </p:spTree>
    <p:extLst>
      <p:ext uri="{BB962C8B-B14F-4D97-AF65-F5344CB8AC3E}">
        <p14:creationId xmlns:p14="http://schemas.microsoft.com/office/powerpoint/2010/main" val="7121783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56916B-D9F3-CADC-F269-B38F22329FD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4598274-5378-4654-76A0-19519175881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0ADA37C-E866-845D-B47F-6D2E33465A0F}"/>
              </a:ext>
            </a:extLst>
          </p:cNvPr>
          <p:cNvSpPr>
            <a:spLocks noGrp="1"/>
          </p:cNvSpPr>
          <p:nvPr>
            <p:ph type="body" idx="1"/>
          </p:nvPr>
        </p:nvSpPr>
        <p:spPr/>
        <p:txBody>
          <a:bodyPr/>
          <a:lstStyle/>
          <a:p>
            <a:r>
              <a:rPr lang="en-US" b="0" i="0" u="none" strike="noStrike" dirty="0" err="1">
                <a:solidFill>
                  <a:srgbClr val="212121"/>
                </a:solidFill>
                <a:effectLst/>
                <a:latin typeface="BlinkMacSystemFont"/>
              </a:rPr>
              <a:t>Middlemass</a:t>
            </a:r>
            <a:r>
              <a:rPr lang="en-US" b="0" i="0" u="none" strike="noStrike" dirty="0">
                <a:solidFill>
                  <a:srgbClr val="212121"/>
                </a:solidFill>
                <a:effectLst/>
                <a:latin typeface="BlinkMacSystemFont"/>
              </a:rPr>
              <a:t>, K. M., Cruz, J., Gamboa, A., Johnson, C., Taylor, B., Gomez, F., &amp; Becker, C. B. (2021). Food insecurity &amp; dietary restraint in a diverse urban population. </a:t>
            </a:r>
            <a:r>
              <a:rPr lang="en-US" b="0" i="1" u="none" strike="noStrike" dirty="0">
                <a:solidFill>
                  <a:srgbClr val="212121"/>
                </a:solidFill>
                <a:effectLst/>
                <a:latin typeface="BlinkMacSystemFont"/>
              </a:rPr>
              <a:t>Eating disorders</a:t>
            </a:r>
            <a:r>
              <a:rPr lang="en-US" b="0" i="0" u="none" strike="noStrike" dirty="0">
                <a:solidFill>
                  <a:srgbClr val="212121"/>
                </a:solidFill>
                <a:effectLst/>
                <a:latin typeface="BlinkMacSystemFont"/>
              </a:rPr>
              <a:t>, </a:t>
            </a:r>
            <a:r>
              <a:rPr lang="en-US" b="0" i="1" u="none" strike="noStrike" dirty="0">
                <a:solidFill>
                  <a:srgbClr val="212121"/>
                </a:solidFill>
                <a:effectLst/>
                <a:latin typeface="BlinkMacSystemFont"/>
              </a:rPr>
              <a:t>29</a:t>
            </a:r>
            <a:r>
              <a:rPr lang="en-US" b="0" i="0" u="none" strike="noStrike" dirty="0">
                <a:solidFill>
                  <a:srgbClr val="212121"/>
                </a:solidFill>
                <a:effectLst/>
                <a:latin typeface="BlinkMacSystemFont"/>
              </a:rPr>
              <a:t>(6), 616–629. https://</a:t>
            </a:r>
            <a:r>
              <a:rPr lang="en-US" b="0" i="0" u="none" strike="noStrike" dirty="0" err="1">
                <a:solidFill>
                  <a:srgbClr val="212121"/>
                </a:solidFill>
                <a:effectLst/>
                <a:latin typeface="BlinkMacSystemFont"/>
              </a:rPr>
              <a:t>doi.org</a:t>
            </a:r>
            <a:r>
              <a:rPr lang="en-US" b="0" i="0" u="none" strike="noStrike" dirty="0">
                <a:solidFill>
                  <a:srgbClr val="212121"/>
                </a:solidFill>
                <a:effectLst/>
                <a:latin typeface="BlinkMacSystemFont"/>
              </a:rPr>
              <a:t>/10.1080/10640266.2020.1723343</a:t>
            </a:r>
          </a:p>
          <a:p>
            <a:endParaRPr lang="en-US" b="0" i="0" u="none" strike="noStrike" dirty="0">
              <a:solidFill>
                <a:srgbClr val="212121"/>
              </a:solidFill>
              <a:effectLst/>
              <a:latin typeface="BlinkMacSystemFont"/>
            </a:endParaRPr>
          </a:p>
          <a:p>
            <a:pPr algn="l"/>
            <a:r>
              <a:rPr lang="en-US" b="0" i="0" u="none" strike="noStrike" dirty="0">
                <a:solidFill>
                  <a:srgbClr val="0071BC"/>
                </a:solidFill>
                <a:effectLst/>
                <a:latin typeface="BlinkMacSystemFont"/>
                <a:hlinkClick r:id="rId3"/>
              </a:rPr>
              <a:t>Keesha M Middlemass</a:t>
            </a:r>
            <a:r>
              <a:rPr lang="en-US" b="0" i="0" u="none" strike="noStrike" baseline="30000" dirty="0">
                <a:solidFill>
                  <a:srgbClr val="5B616B"/>
                </a:solidFill>
                <a:effectLst/>
                <a:latin typeface="BlinkMacSystemFont"/>
              </a:rPr>
              <a:t> </a:t>
            </a:r>
            <a:r>
              <a:rPr lang="en-US" b="0" i="0" u="none" strike="noStrike" baseline="30000" dirty="0">
                <a:solidFill>
                  <a:srgbClr val="323A45"/>
                </a:solidFill>
                <a:effectLst/>
                <a:latin typeface="BlinkMacSystemFont"/>
                <a:hlinkClick r:id="rId4" tooltip="Department of Political Science, Howard University, Washington, District of Columbia, USA."/>
              </a:rPr>
              <a:t>1</a:t>
            </a:r>
            <a:r>
              <a:rPr lang="en-US" b="0" i="0" u="none" strike="noStrike" dirty="0">
                <a:solidFill>
                  <a:srgbClr val="5B616B"/>
                </a:solidFill>
                <a:effectLst/>
                <a:latin typeface="BlinkMacSystemFont"/>
              </a:rPr>
              <a:t>, </a:t>
            </a:r>
            <a:r>
              <a:rPr lang="en-US" b="0" i="0" u="none" strike="noStrike" dirty="0">
                <a:solidFill>
                  <a:srgbClr val="0071BC"/>
                </a:solidFill>
                <a:effectLst/>
                <a:latin typeface="BlinkMacSystemFont"/>
                <a:hlinkClick r:id="rId5"/>
              </a:rPr>
              <a:t>Jessica Cruz</a:t>
            </a:r>
            <a:r>
              <a:rPr lang="en-US" b="0" i="0" u="none" strike="noStrike" baseline="30000" dirty="0">
                <a:solidFill>
                  <a:srgbClr val="5B616B"/>
                </a:solidFill>
                <a:effectLst/>
                <a:latin typeface="BlinkMacSystemFont"/>
              </a:rPr>
              <a:t> </a:t>
            </a:r>
            <a:r>
              <a:rPr lang="en-US" b="0" i="0" u="none" strike="noStrike" baseline="30000" dirty="0">
                <a:solidFill>
                  <a:srgbClr val="323A45"/>
                </a:solidFill>
                <a:effectLst/>
                <a:latin typeface="BlinkMacSystemFont"/>
                <a:hlinkClick r:id="rId6" tooltip="Departments of Political Science &amp; Psychology, Trinity University, San Antonio, Texas, USA."/>
              </a:rPr>
              <a:t>2</a:t>
            </a:r>
            <a:r>
              <a:rPr lang="en-US" b="0" i="0" u="none" strike="noStrike" dirty="0">
                <a:solidFill>
                  <a:srgbClr val="5B616B"/>
                </a:solidFill>
                <a:effectLst/>
                <a:latin typeface="BlinkMacSystemFont"/>
              </a:rPr>
              <a:t>, </a:t>
            </a:r>
            <a:r>
              <a:rPr lang="en-US" b="0" i="0" u="none" strike="noStrike" dirty="0">
                <a:solidFill>
                  <a:srgbClr val="0071BC"/>
                </a:solidFill>
                <a:effectLst/>
                <a:latin typeface="BlinkMacSystemFont"/>
                <a:hlinkClick r:id="rId7"/>
              </a:rPr>
              <a:t>Alexandra Gamboa</a:t>
            </a:r>
            <a:r>
              <a:rPr lang="en-US" b="0" i="0" u="none" strike="noStrike" baseline="30000" dirty="0">
                <a:solidFill>
                  <a:srgbClr val="5B616B"/>
                </a:solidFill>
                <a:effectLst/>
                <a:latin typeface="BlinkMacSystemFont"/>
              </a:rPr>
              <a:t> </a:t>
            </a:r>
            <a:r>
              <a:rPr lang="en-US" b="0" i="0" u="none" strike="noStrike" baseline="30000" dirty="0">
                <a:solidFill>
                  <a:srgbClr val="323A45"/>
                </a:solidFill>
                <a:effectLst/>
                <a:latin typeface="BlinkMacSystemFont"/>
                <a:hlinkClick r:id="rId8" tooltip="Department of Psychology, Trinity University, San Antonio, Texas, USA."/>
              </a:rPr>
              <a:t>3</a:t>
            </a:r>
            <a:r>
              <a:rPr lang="en-US" b="0" i="0" u="none" strike="noStrike" dirty="0">
                <a:solidFill>
                  <a:srgbClr val="5B616B"/>
                </a:solidFill>
                <a:effectLst/>
                <a:latin typeface="BlinkMacSystemFont"/>
              </a:rPr>
              <a:t>, </a:t>
            </a:r>
            <a:r>
              <a:rPr lang="en-US" b="0" i="0" u="none" strike="noStrike" dirty="0">
                <a:solidFill>
                  <a:srgbClr val="0071BC"/>
                </a:solidFill>
                <a:effectLst/>
                <a:latin typeface="BlinkMacSystemFont"/>
                <a:hlinkClick r:id="rId9"/>
              </a:rPr>
              <a:t>Clara Johnson</a:t>
            </a:r>
            <a:r>
              <a:rPr lang="en-US" b="0" i="0" u="none" strike="noStrike" baseline="30000" dirty="0">
                <a:solidFill>
                  <a:srgbClr val="5B616B"/>
                </a:solidFill>
                <a:effectLst/>
                <a:latin typeface="BlinkMacSystemFont"/>
              </a:rPr>
              <a:t> </a:t>
            </a:r>
            <a:r>
              <a:rPr lang="en-US" b="0" i="0" u="none" strike="noStrike" baseline="30000" dirty="0">
                <a:solidFill>
                  <a:srgbClr val="323A45"/>
                </a:solidFill>
                <a:effectLst/>
                <a:latin typeface="BlinkMacSystemFont"/>
                <a:hlinkClick r:id="rId8" tooltip="Department of Psychology, Trinity University, San Antonio, Texas, USA."/>
              </a:rPr>
              <a:t>3</a:t>
            </a:r>
            <a:r>
              <a:rPr lang="en-US" b="0" i="0" u="none" strike="noStrike" dirty="0">
                <a:solidFill>
                  <a:srgbClr val="5B616B"/>
                </a:solidFill>
                <a:effectLst/>
                <a:latin typeface="BlinkMacSystemFont"/>
              </a:rPr>
              <a:t>, </a:t>
            </a:r>
            <a:r>
              <a:rPr lang="en-US" b="0" i="0" u="none" strike="noStrike" dirty="0">
                <a:solidFill>
                  <a:srgbClr val="0071BC"/>
                </a:solidFill>
                <a:effectLst/>
                <a:latin typeface="BlinkMacSystemFont"/>
                <a:hlinkClick r:id="rId10"/>
              </a:rPr>
              <a:t>Brigitte Taylor</a:t>
            </a:r>
            <a:r>
              <a:rPr lang="en-US" b="0" i="0" u="none" strike="noStrike" baseline="30000" dirty="0">
                <a:solidFill>
                  <a:srgbClr val="5B616B"/>
                </a:solidFill>
                <a:effectLst/>
                <a:latin typeface="BlinkMacSystemFont"/>
              </a:rPr>
              <a:t> </a:t>
            </a:r>
            <a:r>
              <a:rPr lang="en-US" b="0" i="0" u="none" strike="noStrike" baseline="30000" dirty="0">
                <a:solidFill>
                  <a:srgbClr val="323A45"/>
                </a:solidFill>
                <a:effectLst/>
                <a:latin typeface="BlinkMacSystemFont"/>
                <a:hlinkClick r:id="rId8" tooltip="Department of Psychology, Trinity University, San Antonio, Texas, USA."/>
              </a:rPr>
              <a:t>3</a:t>
            </a:r>
            <a:r>
              <a:rPr lang="en-US" b="0" i="0" u="none" strike="noStrike" dirty="0">
                <a:solidFill>
                  <a:srgbClr val="5B616B"/>
                </a:solidFill>
                <a:effectLst/>
                <a:latin typeface="BlinkMacSystemFont"/>
              </a:rPr>
              <a:t>, </a:t>
            </a:r>
            <a:r>
              <a:rPr lang="en-US" b="0" i="0" u="none" strike="noStrike" dirty="0">
                <a:solidFill>
                  <a:srgbClr val="0071BC"/>
                </a:solidFill>
                <a:effectLst/>
                <a:latin typeface="BlinkMacSystemFont"/>
                <a:hlinkClick r:id="rId11"/>
              </a:rPr>
              <a:t>Francesca Gomez</a:t>
            </a:r>
            <a:r>
              <a:rPr lang="en-US" b="0" i="0" u="none" strike="noStrike" baseline="30000" dirty="0">
                <a:solidFill>
                  <a:srgbClr val="5B616B"/>
                </a:solidFill>
                <a:effectLst/>
                <a:latin typeface="BlinkMacSystemFont"/>
              </a:rPr>
              <a:t> </a:t>
            </a:r>
            <a:r>
              <a:rPr lang="en-US" b="0" i="0" u="none" strike="noStrike" baseline="30000" dirty="0">
                <a:solidFill>
                  <a:srgbClr val="323A45"/>
                </a:solidFill>
                <a:effectLst/>
                <a:latin typeface="BlinkMacSystemFont"/>
                <a:hlinkClick r:id="rId8" tooltip="Department of Psychology, Trinity University, San Antonio, Texas, USA."/>
              </a:rPr>
              <a:t>3</a:t>
            </a:r>
            <a:r>
              <a:rPr lang="en-US" b="0" i="0" u="none" strike="noStrike" dirty="0">
                <a:solidFill>
                  <a:srgbClr val="5B616B"/>
                </a:solidFill>
                <a:effectLst/>
                <a:latin typeface="BlinkMacSystemFont"/>
              </a:rPr>
              <a:t>, </a:t>
            </a:r>
            <a:r>
              <a:rPr lang="en-US" b="0" i="0" u="none" strike="noStrike" dirty="0">
                <a:solidFill>
                  <a:srgbClr val="0071BC"/>
                </a:solidFill>
                <a:effectLst/>
                <a:latin typeface="BlinkMacSystemFont"/>
                <a:hlinkClick r:id="rId12"/>
              </a:rPr>
              <a:t>Carolyn Black Becker</a:t>
            </a:r>
            <a:r>
              <a:rPr lang="en-US" b="0" i="0" u="none" strike="noStrike" baseline="30000" dirty="0">
                <a:solidFill>
                  <a:srgbClr val="5B616B"/>
                </a:solidFill>
                <a:effectLst/>
                <a:latin typeface="BlinkMacSystemFont"/>
              </a:rPr>
              <a:t> </a:t>
            </a:r>
            <a:r>
              <a:rPr lang="en-US" b="0" i="0" u="none" strike="noStrike" baseline="30000" dirty="0">
                <a:solidFill>
                  <a:srgbClr val="323A45"/>
                </a:solidFill>
                <a:effectLst/>
                <a:latin typeface="BlinkMacSystemFont"/>
                <a:hlinkClick r:id="rId8" tooltip="Department of Psychology, Trinity University, San Antonio, Texas, USA."/>
              </a:rPr>
              <a:t>3</a:t>
            </a:r>
            <a:endParaRPr lang="en-US" b="0" i="0" u="none" strike="noStrike" dirty="0">
              <a:solidFill>
                <a:srgbClr val="5B616B"/>
              </a:solidFill>
              <a:effectLst/>
              <a:latin typeface="BlinkMacSystemFont"/>
            </a:endParaRPr>
          </a:p>
          <a:p>
            <a:pPr algn="l"/>
            <a:endParaRPr lang="en-US" b="1" i="0" u="none" strike="noStrike" dirty="0">
              <a:solidFill>
                <a:srgbClr val="212121"/>
              </a:solidFill>
              <a:effectLst/>
              <a:latin typeface="Merriweather" pitchFamily="2" charset="77"/>
            </a:endParaRPr>
          </a:p>
          <a:p>
            <a:pPr algn="l"/>
            <a:r>
              <a:rPr lang="en-US" b="1" i="0" u="none" strike="noStrike" dirty="0">
                <a:solidFill>
                  <a:srgbClr val="212121"/>
                </a:solidFill>
                <a:effectLst/>
                <a:latin typeface="Merriweather" pitchFamily="2" charset="77"/>
              </a:rPr>
              <a:t>Affiliations</a:t>
            </a:r>
          </a:p>
          <a:p>
            <a:pPr algn="l">
              <a:buFont typeface="Arial" panose="020B0604020202020204" pitchFamily="34" charset="0"/>
              <a:buChar char="•"/>
            </a:pPr>
            <a:r>
              <a:rPr lang="en-US" b="0" i="0" u="none" strike="noStrike" baseline="30000" dirty="0">
                <a:solidFill>
                  <a:srgbClr val="5B616B"/>
                </a:solidFill>
                <a:effectLst/>
                <a:latin typeface="BlinkMacSystemFont"/>
              </a:rPr>
              <a:t>1</a:t>
            </a:r>
            <a:r>
              <a:rPr lang="en-US" b="0" i="0" u="none" strike="noStrike" dirty="0">
                <a:solidFill>
                  <a:srgbClr val="212121"/>
                </a:solidFill>
                <a:effectLst/>
                <a:latin typeface="BlinkMacSystemFont"/>
              </a:rPr>
              <a:t>Department of Political Science, Howard University, Washington, District of Columbia, USA.</a:t>
            </a:r>
          </a:p>
          <a:p>
            <a:pPr algn="l">
              <a:buFont typeface="Arial" panose="020B0604020202020204" pitchFamily="34" charset="0"/>
              <a:buChar char="•"/>
            </a:pPr>
            <a:r>
              <a:rPr lang="en-US" b="0" i="0" u="none" strike="noStrike" baseline="30000" dirty="0">
                <a:solidFill>
                  <a:srgbClr val="5B616B"/>
                </a:solidFill>
                <a:effectLst/>
                <a:latin typeface="BlinkMacSystemFont"/>
              </a:rPr>
              <a:t>2</a:t>
            </a:r>
            <a:r>
              <a:rPr lang="en-US" b="0" i="0" u="none" strike="noStrike" dirty="0">
                <a:solidFill>
                  <a:srgbClr val="212121"/>
                </a:solidFill>
                <a:effectLst/>
                <a:latin typeface="BlinkMacSystemFont"/>
              </a:rPr>
              <a:t>Departments of Political Science &amp; Psychology, Trinity University, San Antonio, Texas, USA.</a:t>
            </a:r>
          </a:p>
          <a:p>
            <a:pPr algn="l">
              <a:buFont typeface="Arial" panose="020B0604020202020204" pitchFamily="34" charset="0"/>
              <a:buChar char="•"/>
            </a:pPr>
            <a:r>
              <a:rPr lang="en-US" b="0" i="0" u="none" strike="noStrike" baseline="30000" dirty="0">
                <a:solidFill>
                  <a:srgbClr val="5B616B"/>
                </a:solidFill>
                <a:effectLst/>
                <a:latin typeface="BlinkMacSystemFont"/>
              </a:rPr>
              <a:t>3</a:t>
            </a:r>
            <a:r>
              <a:rPr lang="en-US" b="0" i="0" u="none" strike="noStrike" dirty="0">
                <a:solidFill>
                  <a:srgbClr val="212121"/>
                </a:solidFill>
                <a:effectLst/>
                <a:latin typeface="BlinkMacSystemFont"/>
              </a:rPr>
              <a:t>Department of Psychology, Trinity University, San Antonio, Texas, USA.</a:t>
            </a:r>
          </a:p>
          <a:p>
            <a:endParaRPr lang="en-US" dirty="0"/>
          </a:p>
        </p:txBody>
      </p:sp>
      <p:sp>
        <p:nvSpPr>
          <p:cNvPr id="4" name="Slide Number Placeholder 3">
            <a:extLst>
              <a:ext uri="{FF2B5EF4-FFF2-40B4-BE49-F238E27FC236}">
                <a16:creationId xmlns:a16="http://schemas.microsoft.com/office/drawing/2014/main" id="{AB382750-F2C3-6AEB-7645-2D006E6EE37C}"/>
              </a:ext>
            </a:extLst>
          </p:cNvPr>
          <p:cNvSpPr>
            <a:spLocks noGrp="1"/>
          </p:cNvSpPr>
          <p:nvPr>
            <p:ph type="sldNum" sz="quarter" idx="5"/>
          </p:nvPr>
        </p:nvSpPr>
        <p:spPr/>
        <p:txBody>
          <a:bodyPr/>
          <a:lstStyle/>
          <a:p>
            <a:fld id="{05E0E316-1220-9B49-8FCA-9FA32A4C6175}" type="slidenum">
              <a:rPr lang="en-US" smtClean="0"/>
              <a:t>26</a:t>
            </a:fld>
            <a:endParaRPr lang="en-US" dirty="0"/>
          </a:p>
        </p:txBody>
      </p:sp>
    </p:spTree>
    <p:extLst>
      <p:ext uri="{BB962C8B-B14F-4D97-AF65-F5344CB8AC3E}">
        <p14:creationId xmlns:p14="http://schemas.microsoft.com/office/powerpoint/2010/main" val="32947096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0115B2-FA61-B7AB-D9E9-CD82EC691AB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7B0E4F3-E4E8-6833-848C-6D6BDB2038A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FF89479-7231-D5A2-892D-9DB9D376D39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89793F1-E964-7137-556A-EFEBE7CD52DB}"/>
              </a:ext>
            </a:extLst>
          </p:cNvPr>
          <p:cNvSpPr>
            <a:spLocks noGrp="1"/>
          </p:cNvSpPr>
          <p:nvPr>
            <p:ph type="sldNum" sz="quarter" idx="5"/>
          </p:nvPr>
        </p:nvSpPr>
        <p:spPr/>
        <p:txBody>
          <a:bodyPr/>
          <a:lstStyle/>
          <a:p>
            <a:fld id="{05E0E316-1220-9B49-8FCA-9FA32A4C6175}" type="slidenum">
              <a:rPr lang="en-US" smtClean="0"/>
              <a:t>7</a:t>
            </a:fld>
            <a:endParaRPr lang="en-US" dirty="0"/>
          </a:p>
        </p:txBody>
      </p:sp>
    </p:spTree>
    <p:extLst>
      <p:ext uri="{BB962C8B-B14F-4D97-AF65-F5344CB8AC3E}">
        <p14:creationId xmlns:p14="http://schemas.microsoft.com/office/powerpoint/2010/main" val="18205045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6B546D-0941-C269-63D6-832AEFE7ED8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78D606D-8F7C-F3E5-6F31-3EB974129A8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97DDFDD-423E-234A-B372-DFBC361781A7}"/>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Image from: </a:t>
            </a:r>
            <a:r>
              <a:rPr lang="en-US" sz="1200" dirty="0">
                <a:solidFill>
                  <a:srgbClr val="002060"/>
                </a:solidFill>
                <a:hlinkClick r:id="rId3"/>
              </a:rPr>
              <a:t>https://www.taylorfrancis.com/books/mono/10.4324/9781315108933/practical-approaches-applied-research-program-evaluation-helping-professionals-casey-barrio-minton-stephen-lenz</a:t>
            </a:r>
            <a:endParaRPr lang="en-US" sz="1200" dirty="0">
              <a:solidFill>
                <a:srgbClr val="00206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00206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2060"/>
                </a:solidFill>
              </a:rPr>
              <a:t>Inductive: </a:t>
            </a:r>
            <a:r>
              <a:rPr lang="en-US" b="0" i="0" u="none" strike="noStrike" dirty="0">
                <a:solidFill>
                  <a:srgbClr val="252528"/>
                </a:solidFill>
                <a:effectLst/>
                <a:latin typeface="LFT Etica"/>
              </a:rPr>
              <a:t>forming general theories from specific observations. Observing something happen repeatedly and concluding that it will happen again in the same way is an example of </a:t>
            </a:r>
            <a:r>
              <a:rPr lang="en-US" b="0" i="1" u="none" strike="noStrike" dirty="0">
                <a:solidFill>
                  <a:srgbClr val="252528"/>
                </a:solidFill>
                <a:effectLst/>
                <a:latin typeface="LFT Etica"/>
              </a:rPr>
              <a:t>inductive</a:t>
            </a:r>
            <a:r>
              <a:rPr lang="en-US" b="0" i="0" u="none" strike="noStrike" dirty="0">
                <a:solidFill>
                  <a:srgbClr val="252528"/>
                </a:solidFill>
                <a:effectLst/>
                <a:latin typeface="LFT Etica"/>
              </a:rPr>
              <a:t> reasoning. </a:t>
            </a:r>
            <a:r>
              <a:rPr lang="en-US" b="0" i="1" u="none" strike="noStrike" dirty="0" err="1">
                <a:solidFill>
                  <a:srgbClr val="252528"/>
                </a:solidFill>
                <a:effectLst/>
                <a:latin typeface="LFT Etica"/>
              </a:rPr>
              <a:t>Deductive</a:t>
            </a:r>
            <a:r>
              <a:rPr lang="en-US" b="0" i="0" u="none" strike="noStrike" dirty="0" err="1">
                <a:solidFill>
                  <a:srgbClr val="252528"/>
                </a:solidFill>
                <a:effectLst/>
                <a:latin typeface="LFT Etica"/>
              </a:rPr>
              <a:t>reasoning</a:t>
            </a:r>
            <a:r>
              <a:rPr lang="en-US" b="0" i="0" u="none" strike="noStrike" dirty="0">
                <a:solidFill>
                  <a:srgbClr val="252528"/>
                </a:solidFill>
                <a:effectLst/>
                <a:latin typeface="LFT Etica"/>
              </a:rPr>
              <a:t> (also called </a:t>
            </a:r>
            <a:r>
              <a:rPr lang="en-US" b="0" i="1" u="none" strike="noStrike" dirty="0">
                <a:solidFill>
                  <a:srgbClr val="252528"/>
                </a:solidFill>
                <a:effectLst/>
                <a:latin typeface="LFT Etica"/>
              </a:rPr>
              <a:t>deduction</a:t>
            </a:r>
            <a:r>
              <a:rPr lang="en-US" b="0" i="0" u="none" strike="noStrike" dirty="0">
                <a:solidFill>
                  <a:srgbClr val="252528"/>
                </a:solidFill>
                <a:effectLst/>
                <a:latin typeface="LFT Etica"/>
              </a:rPr>
              <a:t>) involves forming specific conclusions from general premises,</a:t>
            </a:r>
            <a:endParaRPr lang="en-US" sz="1200" dirty="0">
              <a:solidFill>
                <a:srgbClr val="002060"/>
              </a:solidFill>
            </a:endParaRPr>
          </a:p>
          <a:p>
            <a:endParaRPr lang="en-US" dirty="0"/>
          </a:p>
          <a:p>
            <a:r>
              <a:rPr lang="en-US" dirty="0">
                <a:solidFill>
                  <a:srgbClr val="313138"/>
                </a:solidFill>
                <a:effectLst/>
                <a:latin typeface="Georgia" panose="02040502050405020303" pitchFamily="18" charset="0"/>
              </a:rPr>
              <a:t>Hill, C. B., Knox, S., Thompson, B. J., Williams, E. N., Hess, S. A., &amp; </a:t>
            </a:r>
            <a:r>
              <a:rPr lang="en-US" dirty="0" err="1">
                <a:solidFill>
                  <a:srgbClr val="313138"/>
                </a:solidFill>
                <a:effectLst/>
                <a:latin typeface="Georgia" panose="02040502050405020303" pitchFamily="18" charset="0"/>
              </a:rPr>
              <a:t>Ladany</a:t>
            </a:r>
            <a:r>
              <a:rPr lang="en-US" dirty="0">
                <a:solidFill>
                  <a:srgbClr val="313138"/>
                </a:solidFill>
                <a:effectLst/>
                <a:latin typeface="Georgia" panose="02040502050405020303" pitchFamily="18" charset="0"/>
              </a:rPr>
              <a:t>, N. (2005). Consensual qualitative research: An update. </a:t>
            </a:r>
            <a:r>
              <a:rPr lang="en-US" i="1" dirty="0">
                <a:solidFill>
                  <a:srgbClr val="313138"/>
                </a:solidFill>
                <a:effectLst/>
                <a:latin typeface="Georgia" panose="02040502050405020303" pitchFamily="18" charset="0"/>
              </a:rPr>
              <a:t>Journal of Counseling</a:t>
            </a:r>
            <a:r>
              <a:rPr lang="en-US" i="0" dirty="0">
                <a:solidFill>
                  <a:srgbClr val="313138"/>
                </a:solidFill>
                <a:effectLst/>
                <a:latin typeface="Georgia" panose="02040502050405020303" pitchFamily="18" charset="0"/>
              </a:rPr>
              <a:t> </a:t>
            </a:r>
            <a:r>
              <a:rPr lang="en-US" i="1" dirty="0">
                <a:solidFill>
                  <a:srgbClr val="313138"/>
                </a:solidFill>
                <a:effectLst/>
                <a:latin typeface="Georgia" panose="02040502050405020303" pitchFamily="18" charset="0"/>
              </a:rPr>
              <a:t>Psychology</a:t>
            </a:r>
            <a:r>
              <a:rPr lang="en-US" dirty="0">
                <a:solidFill>
                  <a:srgbClr val="313138"/>
                </a:solidFill>
                <a:effectLst/>
                <a:latin typeface="Georgia" panose="02040502050405020303" pitchFamily="18" charset="0"/>
              </a:rPr>
              <a:t>, </a:t>
            </a:r>
            <a:r>
              <a:rPr lang="en-US" i="1" dirty="0">
                <a:solidFill>
                  <a:srgbClr val="313138"/>
                </a:solidFill>
                <a:effectLst/>
                <a:latin typeface="Georgia" panose="02040502050405020303" pitchFamily="18" charset="0"/>
              </a:rPr>
              <a:t>52</a:t>
            </a:r>
            <a:r>
              <a:rPr lang="en-US" dirty="0">
                <a:solidFill>
                  <a:srgbClr val="313138"/>
                </a:solidFill>
                <a:effectLst/>
                <a:latin typeface="Georgia" panose="02040502050405020303" pitchFamily="18" charset="0"/>
              </a:rPr>
              <a:t>(2), 196–205. </a:t>
            </a:r>
            <a:r>
              <a:rPr lang="en-US" dirty="0">
                <a:solidFill>
                  <a:srgbClr val="2500E7"/>
                </a:solidFill>
                <a:effectLst/>
                <a:latin typeface="Georgia" panose="02040502050405020303" pitchFamily="18" charset="0"/>
              </a:rPr>
              <a:t>https://</a:t>
            </a:r>
            <a:r>
              <a:rPr lang="en-US" dirty="0" err="1">
                <a:solidFill>
                  <a:srgbClr val="2500E7"/>
                </a:solidFill>
                <a:effectLst/>
                <a:latin typeface="Georgia" panose="02040502050405020303" pitchFamily="18" charset="0"/>
              </a:rPr>
              <a:t>doi.org</a:t>
            </a:r>
            <a:r>
              <a:rPr lang="en-US" dirty="0">
                <a:solidFill>
                  <a:srgbClr val="2500E7"/>
                </a:solidFill>
                <a:effectLst/>
                <a:latin typeface="Georgia" panose="02040502050405020303" pitchFamily="18" charset="0"/>
              </a:rPr>
              <a:t>/10.1037/0022-0167.52.2.196</a:t>
            </a:r>
          </a:p>
          <a:p>
            <a:endParaRPr lang="en-US" dirty="0">
              <a:solidFill>
                <a:srgbClr val="313138"/>
              </a:solidFill>
              <a:effectLst/>
              <a:latin typeface="Georgia" panose="02040502050405020303" pitchFamily="18" charset="0"/>
            </a:endParaRPr>
          </a:p>
          <a:p>
            <a:r>
              <a:rPr lang="en-US" dirty="0">
                <a:solidFill>
                  <a:srgbClr val="313138"/>
                </a:solidFill>
                <a:effectLst/>
                <a:latin typeface="Georgia" panose="02040502050405020303" pitchFamily="18" charset="0"/>
              </a:rPr>
              <a:t>Hill, C. E. (2012). Introduction to consensual qualitative research. In C. E. Hill (Ed.), </a:t>
            </a:r>
            <a:r>
              <a:rPr lang="en-US" i="1" dirty="0">
                <a:solidFill>
                  <a:srgbClr val="313138"/>
                </a:solidFill>
                <a:effectLst/>
                <a:latin typeface="Georgia" panose="02040502050405020303" pitchFamily="18" charset="0"/>
              </a:rPr>
              <a:t>Consensual qualitative research: A practical resource for investigating social</a:t>
            </a:r>
            <a:r>
              <a:rPr lang="en-US" i="0" dirty="0">
                <a:solidFill>
                  <a:srgbClr val="313138"/>
                </a:solidFill>
                <a:effectLst/>
                <a:latin typeface="Georgia" panose="02040502050405020303" pitchFamily="18" charset="0"/>
              </a:rPr>
              <a:t> </a:t>
            </a:r>
            <a:r>
              <a:rPr lang="en-US" i="1" dirty="0">
                <a:solidFill>
                  <a:srgbClr val="313138"/>
                </a:solidFill>
                <a:effectLst/>
                <a:latin typeface="Georgia" panose="02040502050405020303" pitchFamily="18" charset="0"/>
              </a:rPr>
              <a:t>science phenomena</a:t>
            </a:r>
            <a:r>
              <a:rPr lang="en-US" dirty="0">
                <a:solidFill>
                  <a:srgbClr val="313138"/>
                </a:solidFill>
                <a:effectLst/>
                <a:latin typeface="Georgia" panose="02040502050405020303" pitchFamily="18" charset="0"/>
              </a:rPr>
              <a:t> (pp. 3–20, Chapter viii, 330 Pages). Washington, DC: American Psychological Association.</a:t>
            </a:r>
          </a:p>
          <a:p>
            <a:endParaRPr lang="en-US" dirty="0">
              <a:solidFill>
                <a:srgbClr val="313138"/>
              </a:solidFill>
              <a:effectLst/>
              <a:latin typeface="Georgia" panose="02040502050405020303" pitchFamily="18" charset="0"/>
            </a:endParaRPr>
          </a:p>
          <a:p>
            <a:r>
              <a:rPr lang="en-US" dirty="0">
                <a:solidFill>
                  <a:srgbClr val="313138"/>
                </a:solidFill>
                <a:effectLst/>
                <a:latin typeface="Georgia" panose="02040502050405020303" pitchFamily="18" charset="0"/>
              </a:rPr>
              <a:t>Hill, C. E., Thompson, B. J., &amp; Williams, E. N. (1997). A guide to conducting consensual qualitative research. </a:t>
            </a:r>
            <a:r>
              <a:rPr lang="en-US" i="1" dirty="0">
                <a:solidFill>
                  <a:srgbClr val="313138"/>
                </a:solidFill>
                <a:effectLst/>
                <a:latin typeface="Georgia" panose="02040502050405020303" pitchFamily="18" charset="0"/>
              </a:rPr>
              <a:t>Counseling Psychologist</a:t>
            </a:r>
            <a:r>
              <a:rPr lang="en-US" dirty="0">
                <a:solidFill>
                  <a:srgbClr val="313138"/>
                </a:solidFill>
                <a:effectLst/>
                <a:latin typeface="Georgia" panose="02040502050405020303" pitchFamily="18" charset="0"/>
              </a:rPr>
              <a:t>, </a:t>
            </a:r>
            <a:r>
              <a:rPr lang="en-US" i="1" dirty="0">
                <a:solidFill>
                  <a:srgbClr val="313138"/>
                </a:solidFill>
                <a:effectLst/>
                <a:latin typeface="Georgia" panose="02040502050405020303" pitchFamily="18" charset="0"/>
              </a:rPr>
              <a:t>25</a:t>
            </a:r>
            <a:r>
              <a:rPr lang="en-US" dirty="0">
                <a:solidFill>
                  <a:srgbClr val="313138"/>
                </a:solidFill>
                <a:effectLst/>
                <a:latin typeface="Georgia" panose="02040502050405020303" pitchFamily="18" charset="0"/>
              </a:rPr>
              <a:t>(4), 517–572.</a:t>
            </a:r>
          </a:p>
        </p:txBody>
      </p:sp>
      <p:sp>
        <p:nvSpPr>
          <p:cNvPr id="4" name="Slide Number Placeholder 3">
            <a:extLst>
              <a:ext uri="{FF2B5EF4-FFF2-40B4-BE49-F238E27FC236}">
                <a16:creationId xmlns:a16="http://schemas.microsoft.com/office/drawing/2014/main" id="{A7470799-E743-E52A-C5A9-941FD2FF7F3A}"/>
              </a:ext>
            </a:extLst>
          </p:cNvPr>
          <p:cNvSpPr>
            <a:spLocks noGrp="1"/>
          </p:cNvSpPr>
          <p:nvPr>
            <p:ph type="sldNum" sz="quarter" idx="5"/>
          </p:nvPr>
        </p:nvSpPr>
        <p:spPr/>
        <p:txBody>
          <a:bodyPr/>
          <a:lstStyle/>
          <a:p>
            <a:fld id="{05E0E316-1220-9B49-8FCA-9FA32A4C6175}" type="slidenum">
              <a:rPr lang="en-US" smtClean="0"/>
              <a:t>8</a:t>
            </a:fld>
            <a:endParaRPr lang="en-US" dirty="0"/>
          </a:p>
        </p:txBody>
      </p:sp>
    </p:spTree>
    <p:extLst>
      <p:ext uri="{BB962C8B-B14F-4D97-AF65-F5344CB8AC3E}">
        <p14:creationId xmlns:p14="http://schemas.microsoft.com/office/powerpoint/2010/main" val="9395889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533ECC-D153-FB18-8A98-E80758CC0F5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63AC7B0-B4F8-87EB-FE6B-3E853AEFB40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3CC815C-4C12-418A-07C5-5E5691CB3A21}"/>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Image from: </a:t>
            </a:r>
            <a:r>
              <a:rPr lang="en-US" sz="1200" dirty="0">
                <a:solidFill>
                  <a:srgbClr val="002060"/>
                </a:solidFill>
                <a:hlinkClick r:id="rId3"/>
              </a:rPr>
              <a:t>https://www.taylorfrancis.com/books/mono/10.4324/9781315108933/practical-approaches-applied-research-program-evaluation-helping-professionals-casey-barrio-minton-stephen-lenz</a:t>
            </a:r>
            <a:endParaRPr lang="en-US" sz="1200" dirty="0">
              <a:solidFill>
                <a:srgbClr val="00206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00206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2060"/>
                </a:solidFill>
              </a:rPr>
              <a:t>Inductive: </a:t>
            </a:r>
            <a:r>
              <a:rPr lang="en-US" b="0" i="0" u="none" strike="noStrike" dirty="0">
                <a:solidFill>
                  <a:srgbClr val="252528"/>
                </a:solidFill>
                <a:effectLst/>
                <a:latin typeface="LFT Etica"/>
              </a:rPr>
              <a:t>forming general theories from specific observations. Observing something happen repeatedly and concluding that it will happen again in the same way is an example of </a:t>
            </a:r>
            <a:r>
              <a:rPr lang="en-US" b="0" i="1" u="none" strike="noStrike" dirty="0">
                <a:solidFill>
                  <a:srgbClr val="252528"/>
                </a:solidFill>
                <a:effectLst/>
                <a:latin typeface="LFT Etica"/>
              </a:rPr>
              <a:t>inductive</a:t>
            </a:r>
            <a:r>
              <a:rPr lang="en-US" b="0" i="0" u="none" strike="noStrike" dirty="0">
                <a:solidFill>
                  <a:srgbClr val="252528"/>
                </a:solidFill>
                <a:effectLst/>
                <a:latin typeface="LFT Etica"/>
              </a:rPr>
              <a:t> reasoning. </a:t>
            </a:r>
            <a:r>
              <a:rPr lang="en-US" b="0" i="1" u="none" strike="noStrike" dirty="0" err="1">
                <a:solidFill>
                  <a:srgbClr val="252528"/>
                </a:solidFill>
                <a:effectLst/>
                <a:latin typeface="LFT Etica"/>
              </a:rPr>
              <a:t>Deductive</a:t>
            </a:r>
            <a:r>
              <a:rPr lang="en-US" b="0" i="0" u="none" strike="noStrike" dirty="0" err="1">
                <a:solidFill>
                  <a:srgbClr val="252528"/>
                </a:solidFill>
                <a:effectLst/>
                <a:latin typeface="LFT Etica"/>
              </a:rPr>
              <a:t>reasoning</a:t>
            </a:r>
            <a:r>
              <a:rPr lang="en-US" b="0" i="0" u="none" strike="noStrike" dirty="0">
                <a:solidFill>
                  <a:srgbClr val="252528"/>
                </a:solidFill>
                <a:effectLst/>
                <a:latin typeface="LFT Etica"/>
              </a:rPr>
              <a:t> (also called </a:t>
            </a:r>
            <a:r>
              <a:rPr lang="en-US" b="0" i="1" u="none" strike="noStrike" dirty="0">
                <a:solidFill>
                  <a:srgbClr val="252528"/>
                </a:solidFill>
                <a:effectLst/>
                <a:latin typeface="LFT Etica"/>
              </a:rPr>
              <a:t>deduction</a:t>
            </a:r>
            <a:r>
              <a:rPr lang="en-US" b="0" i="0" u="none" strike="noStrike" dirty="0">
                <a:solidFill>
                  <a:srgbClr val="252528"/>
                </a:solidFill>
                <a:effectLst/>
                <a:latin typeface="LFT Etica"/>
              </a:rPr>
              <a:t>) involves forming specific conclusions from general premises,</a:t>
            </a:r>
            <a:endParaRPr lang="en-US" sz="1200" dirty="0">
              <a:solidFill>
                <a:srgbClr val="002060"/>
              </a:solidFill>
            </a:endParaRPr>
          </a:p>
          <a:p>
            <a:endParaRPr lang="en-US" dirty="0"/>
          </a:p>
          <a:p>
            <a:r>
              <a:rPr lang="en-US" dirty="0">
                <a:solidFill>
                  <a:srgbClr val="313138"/>
                </a:solidFill>
                <a:effectLst/>
                <a:latin typeface="Georgia" panose="02040502050405020303" pitchFamily="18" charset="0"/>
              </a:rPr>
              <a:t>Hill, C. B., Knox, S., Thompson, B. J., Williams, E. N., Hess, S. A., &amp; </a:t>
            </a:r>
            <a:r>
              <a:rPr lang="en-US" dirty="0" err="1">
                <a:solidFill>
                  <a:srgbClr val="313138"/>
                </a:solidFill>
                <a:effectLst/>
                <a:latin typeface="Georgia" panose="02040502050405020303" pitchFamily="18" charset="0"/>
              </a:rPr>
              <a:t>Ladany</a:t>
            </a:r>
            <a:r>
              <a:rPr lang="en-US" dirty="0">
                <a:solidFill>
                  <a:srgbClr val="313138"/>
                </a:solidFill>
                <a:effectLst/>
                <a:latin typeface="Georgia" panose="02040502050405020303" pitchFamily="18" charset="0"/>
              </a:rPr>
              <a:t>, N. (2005). Consensual qualitative research: An update. </a:t>
            </a:r>
            <a:r>
              <a:rPr lang="en-US" i="1" dirty="0">
                <a:solidFill>
                  <a:srgbClr val="313138"/>
                </a:solidFill>
                <a:effectLst/>
                <a:latin typeface="Georgia" panose="02040502050405020303" pitchFamily="18" charset="0"/>
              </a:rPr>
              <a:t>Journal of Counseling</a:t>
            </a:r>
            <a:r>
              <a:rPr lang="en-US" i="0" dirty="0">
                <a:solidFill>
                  <a:srgbClr val="313138"/>
                </a:solidFill>
                <a:effectLst/>
                <a:latin typeface="Georgia" panose="02040502050405020303" pitchFamily="18" charset="0"/>
              </a:rPr>
              <a:t> </a:t>
            </a:r>
            <a:r>
              <a:rPr lang="en-US" i="1" dirty="0">
                <a:solidFill>
                  <a:srgbClr val="313138"/>
                </a:solidFill>
                <a:effectLst/>
                <a:latin typeface="Georgia" panose="02040502050405020303" pitchFamily="18" charset="0"/>
              </a:rPr>
              <a:t>Psychology</a:t>
            </a:r>
            <a:r>
              <a:rPr lang="en-US" dirty="0">
                <a:solidFill>
                  <a:srgbClr val="313138"/>
                </a:solidFill>
                <a:effectLst/>
                <a:latin typeface="Georgia" panose="02040502050405020303" pitchFamily="18" charset="0"/>
              </a:rPr>
              <a:t>, </a:t>
            </a:r>
            <a:r>
              <a:rPr lang="en-US" i="1" dirty="0">
                <a:solidFill>
                  <a:srgbClr val="313138"/>
                </a:solidFill>
                <a:effectLst/>
                <a:latin typeface="Georgia" panose="02040502050405020303" pitchFamily="18" charset="0"/>
              </a:rPr>
              <a:t>52</a:t>
            </a:r>
            <a:r>
              <a:rPr lang="en-US" dirty="0">
                <a:solidFill>
                  <a:srgbClr val="313138"/>
                </a:solidFill>
                <a:effectLst/>
                <a:latin typeface="Georgia" panose="02040502050405020303" pitchFamily="18" charset="0"/>
              </a:rPr>
              <a:t>(2), 196–205. </a:t>
            </a:r>
            <a:r>
              <a:rPr lang="en-US" dirty="0">
                <a:solidFill>
                  <a:srgbClr val="2500E7"/>
                </a:solidFill>
                <a:effectLst/>
                <a:latin typeface="Georgia" panose="02040502050405020303" pitchFamily="18" charset="0"/>
              </a:rPr>
              <a:t>https://</a:t>
            </a:r>
            <a:r>
              <a:rPr lang="en-US" dirty="0" err="1">
                <a:solidFill>
                  <a:srgbClr val="2500E7"/>
                </a:solidFill>
                <a:effectLst/>
                <a:latin typeface="Georgia" panose="02040502050405020303" pitchFamily="18" charset="0"/>
              </a:rPr>
              <a:t>doi.org</a:t>
            </a:r>
            <a:r>
              <a:rPr lang="en-US" dirty="0">
                <a:solidFill>
                  <a:srgbClr val="2500E7"/>
                </a:solidFill>
                <a:effectLst/>
                <a:latin typeface="Georgia" panose="02040502050405020303" pitchFamily="18" charset="0"/>
              </a:rPr>
              <a:t>/10.1037/0022-0167.52.2.196</a:t>
            </a:r>
          </a:p>
          <a:p>
            <a:endParaRPr lang="en-US" dirty="0">
              <a:solidFill>
                <a:srgbClr val="313138"/>
              </a:solidFill>
              <a:effectLst/>
              <a:latin typeface="Georgia" panose="02040502050405020303" pitchFamily="18" charset="0"/>
            </a:endParaRPr>
          </a:p>
          <a:p>
            <a:r>
              <a:rPr lang="en-US" dirty="0">
                <a:solidFill>
                  <a:srgbClr val="313138"/>
                </a:solidFill>
                <a:effectLst/>
                <a:latin typeface="Georgia" panose="02040502050405020303" pitchFamily="18" charset="0"/>
              </a:rPr>
              <a:t>Hill, C. E. (2012). Introduction to consensual qualitative research. In C. E. Hill (Ed.), </a:t>
            </a:r>
            <a:r>
              <a:rPr lang="en-US" i="1" dirty="0">
                <a:solidFill>
                  <a:srgbClr val="313138"/>
                </a:solidFill>
                <a:effectLst/>
                <a:latin typeface="Georgia" panose="02040502050405020303" pitchFamily="18" charset="0"/>
              </a:rPr>
              <a:t>Consensual qualitative research: A practical resource for investigating social</a:t>
            </a:r>
            <a:r>
              <a:rPr lang="en-US" i="0" dirty="0">
                <a:solidFill>
                  <a:srgbClr val="313138"/>
                </a:solidFill>
                <a:effectLst/>
                <a:latin typeface="Georgia" panose="02040502050405020303" pitchFamily="18" charset="0"/>
              </a:rPr>
              <a:t> </a:t>
            </a:r>
            <a:r>
              <a:rPr lang="en-US" i="1" dirty="0">
                <a:solidFill>
                  <a:srgbClr val="313138"/>
                </a:solidFill>
                <a:effectLst/>
                <a:latin typeface="Georgia" panose="02040502050405020303" pitchFamily="18" charset="0"/>
              </a:rPr>
              <a:t>science phenomena</a:t>
            </a:r>
            <a:r>
              <a:rPr lang="en-US" dirty="0">
                <a:solidFill>
                  <a:srgbClr val="313138"/>
                </a:solidFill>
                <a:effectLst/>
                <a:latin typeface="Georgia" panose="02040502050405020303" pitchFamily="18" charset="0"/>
              </a:rPr>
              <a:t> (pp. 3–20, Chapter viii, 330 Pages). Washington, DC: American Psychological Association.</a:t>
            </a:r>
          </a:p>
          <a:p>
            <a:endParaRPr lang="en-US" dirty="0">
              <a:solidFill>
                <a:srgbClr val="313138"/>
              </a:solidFill>
              <a:effectLst/>
              <a:latin typeface="Georgia" panose="02040502050405020303" pitchFamily="18" charset="0"/>
            </a:endParaRPr>
          </a:p>
          <a:p>
            <a:r>
              <a:rPr lang="en-US" dirty="0">
                <a:solidFill>
                  <a:srgbClr val="313138"/>
                </a:solidFill>
                <a:effectLst/>
                <a:latin typeface="Georgia" panose="02040502050405020303" pitchFamily="18" charset="0"/>
              </a:rPr>
              <a:t>Hill, C. E., Thompson, B. J., &amp; Williams, E. N. (1997). A guide to conducting consensual qualitative research. </a:t>
            </a:r>
            <a:r>
              <a:rPr lang="en-US" i="1" dirty="0">
                <a:solidFill>
                  <a:srgbClr val="313138"/>
                </a:solidFill>
                <a:effectLst/>
                <a:latin typeface="Georgia" panose="02040502050405020303" pitchFamily="18" charset="0"/>
              </a:rPr>
              <a:t>Counseling Psychologist</a:t>
            </a:r>
            <a:r>
              <a:rPr lang="en-US" dirty="0">
                <a:solidFill>
                  <a:srgbClr val="313138"/>
                </a:solidFill>
                <a:effectLst/>
                <a:latin typeface="Georgia" panose="02040502050405020303" pitchFamily="18" charset="0"/>
              </a:rPr>
              <a:t>, </a:t>
            </a:r>
            <a:r>
              <a:rPr lang="en-US" i="1" dirty="0">
                <a:solidFill>
                  <a:srgbClr val="313138"/>
                </a:solidFill>
                <a:effectLst/>
                <a:latin typeface="Georgia" panose="02040502050405020303" pitchFamily="18" charset="0"/>
              </a:rPr>
              <a:t>25</a:t>
            </a:r>
            <a:r>
              <a:rPr lang="en-US" dirty="0">
                <a:solidFill>
                  <a:srgbClr val="313138"/>
                </a:solidFill>
                <a:effectLst/>
                <a:latin typeface="Georgia" panose="02040502050405020303" pitchFamily="18" charset="0"/>
              </a:rPr>
              <a:t>(4), 517–572.</a:t>
            </a:r>
          </a:p>
        </p:txBody>
      </p:sp>
      <p:sp>
        <p:nvSpPr>
          <p:cNvPr id="4" name="Slide Number Placeholder 3">
            <a:extLst>
              <a:ext uri="{FF2B5EF4-FFF2-40B4-BE49-F238E27FC236}">
                <a16:creationId xmlns:a16="http://schemas.microsoft.com/office/drawing/2014/main" id="{A0E30FCB-A091-2453-B881-A6775D90C6A3}"/>
              </a:ext>
            </a:extLst>
          </p:cNvPr>
          <p:cNvSpPr>
            <a:spLocks noGrp="1"/>
          </p:cNvSpPr>
          <p:nvPr>
            <p:ph type="sldNum" sz="quarter" idx="5"/>
          </p:nvPr>
        </p:nvSpPr>
        <p:spPr/>
        <p:txBody>
          <a:bodyPr/>
          <a:lstStyle/>
          <a:p>
            <a:fld id="{05E0E316-1220-9B49-8FCA-9FA32A4C6175}" type="slidenum">
              <a:rPr lang="en-US" smtClean="0"/>
              <a:t>9</a:t>
            </a:fld>
            <a:endParaRPr lang="en-US" dirty="0"/>
          </a:p>
        </p:txBody>
      </p:sp>
    </p:spTree>
    <p:extLst>
      <p:ext uri="{BB962C8B-B14F-4D97-AF65-F5344CB8AC3E}">
        <p14:creationId xmlns:p14="http://schemas.microsoft.com/office/powerpoint/2010/main" val="6108838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dirty="0">
                <a:solidFill>
                  <a:srgbClr val="212121"/>
                </a:solidFill>
                <a:effectLst/>
                <a:latin typeface="Arial" panose="020B0604020202020204" pitchFamily="34" charset="0"/>
                <a:cs typeface="Arial" panose="020B0604020202020204" pitchFamily="34" charset="0"/>
              </a:rPr>
              <a:t>Bray, B., Bray, C., Bradley, R., &amp; Zwickey, H. (2022). Binge Eating Disorder Is a Social Justice Issue: A Cross-Sectional Mixed-Methods Study of Binge Eating Disorder Experts' Opinions. </a:t>
            </a:r>
            <a:r>
              <a:rPr lang="en-US" sz="1200" b="0" i="1" u="none" strike="noStrike" dirty="0">
                <a:solidFill>
                  <a:srgbClr val="212121"/>
                </a:solidFill>
                <a:effectLst/>
                <a:latin typeface="Arial" panose="020B0604020202020204" pitchFamily="34" charset="0"/>
                <a:cs typeface="Arial" panose="020B0604020202020204" pitchFamily="34" charset="0"/>
              </a:rPr>
              <a:t>International journal of environmental research and public health</a:t>
            </a:r>
            <a:r>
              <a:rPr lang="en-US" sz="1200" b="0" i="0" u="none" strike="noStrike" dirty="0">
                <a:solidFill>
                  <a:srgbClr val="212121"/>
                </a:solidFill>
                <a:effectLst/>
                <a:latin typeface="Arial" panose="020B0604020202020204" pitchFamily="34" charset="0"/>
                <a:cs typeface="Arial" panose="020B0604020202020204" pitchFamily="34" charset="0"/>
              </a:rPr>
              <a:t>, </a:t>
            </a:r>
            <a:r>
              <a:rPr lang="en-US" sz="1200" b="0" i="1" u="none" strike="noStrike" dirty="0">
                <a:solidFill>
                  <a:srgbClr val="212121"/>
                </a:solidFill>
                <a:effectLst/>
                <a:latin typeface="Arial" panose="020B0604020202020204" pitchFamily="34" charset="0"/>
                <a:cs typeface="Arial" panose="020B0604020202020204" pitchFamily="34" charset="0"/>
              </a:rPr>
              <a:t>19</a:t>
            </a:r>
            <a:r>
              <a:rPr lang="en-US" sz="1200" b="0" i="0" u="none" strike="noStrike" dirty="0">
                <a:solidFill>
                  <a:srgbClr val="212121"/>
                </a:solidFill>
                <a:effectLst/>
                <a:latin typeface="Arial" panose="020B0604020202020204" pitchFamily="34" charset="0"/>
                <a:cs typeface="Arial" panose="020B0604020202020204" pitchFamily="34" charset="0"/>
              </a:rPr>
              <a:t>(10), 6243. https://</a:t>
            </a:r>
            <a:r>
              <a:rPr lang="en-US" sz="1200" b="0" i="0" u="none" strike="noStrike" dirty="0" err="1">
                <a:solidFill>
                  <a:srgbClr val="212121"/>
                </a:solidFill>
                <a:effectLst/>
                <a:latin typeface="Arial" panose="020B0604020202020204" pitchFamily="34" charset="0"/>
                <a:cs typeface="Arial" panose="020B0604020202020204" pitchFamily="34" charset="0"/>
              </a:rPr>
              <a:t>doi.org</a:t>
            </a:r>
            <a:r>
              <a:rPr lang="en-US" sz="1200" b="0" i="0" u="none" strike="noStrike" dirty="0">
                <a:solidFill>
                  <a:srgbClr val="212121"/>
                </a:solidFill>
                <a:effectLst/>
                <a:latin typeface="Arial" panose="020B0604020202020204" pitchFamily="34" charset="0"/>
                <a:cs typeface="Arial" panose="020B0604020202020204" pitchFamily="34" charset="0"/>
              </a:rPr>
              <a:t>/10.3390/ijerph19106243</a:t>
            </a:r>
            <a:endParaRPr lang="en-US" sz="1200" dirty="0">
              <a:latin typeface="Arial" panose="020B0604020202020204" pitchFamily="34" charset="0"/>
              <a:cs typeface="Arial" panose="020B0604020202020204" pitchFamily="34" charset="0"/>
            </a:endParaRPr>
          </a:p>
          <a:p>
            <a:pPr algn="l"/>
            <a:endParaRPr lang="en-US" b="0" i="0" dirty="0">
              <a:solidFill>
                <a:srgbClr val="000000"/>
              </a:solidFill>
              <a:effectLst/>
            </a:endParaRPr>
          </a:p>
          <a:p>
            <a:pPr algn="l"/>
            <a:endParaRPr lang="en-US" b="0" i="0" dirty="0">
              <a:solidFill>
                <a:srgbClr val="000000"/>
              </a:solidFill>
              <a:effectLst/>
            </a:endParaRPr>
          </a:p>
          <a:p>
            <a:pPr algn="l"/>
            <a:r>
              <a:rPr lang="en-US" b="0" i="0" dirty="0">
                <a:solidFill>
                  <a:srgbClr val="000000"/>
                </a:solidFill>
                <a:effectLst/>
              </a:rPr>
              <a:t>"Binge Eating Disorder is a Social Justice Issue: A Cross-Sectional Mixed-Methods Study of Binge Eating Disorder Experts' Opinion" (Bray et al., 2022; https://www.ncbi.nlm.nih.gov/pmc/articles/PMC9141064/). </a:t>
            </a:r>
          </a:p>
          <a:p>
            <a:pPr algn="l"/>
            <a:r>
              <a:rPr lang="en-US" b="0" i="0" dirty="0">
                <a:solidFill>
                  <a:srgbClr val="000000"/>
                </a:solidFill>
                <a:effectLst/>
              </a:rPr>
              <a:t>Brenna Bray, PhD </a:t>
            </a:r>
          </a:p>
          <a:p>
            <a:pPr algn="l"/>
            <a:r>
              <a:rPr lang="en-US" b="1" i="0" dirty="0">
                <a:solidFill>
                  <a:srgbClr val="000000"/>
                </a:solidFill>
                <a:effectLst/>
              </a:rPr>
              <a:t>Abstract: </a:t>
            </a:r>
            <a:r>
              <a:rPr lang="en-US" b="0" i="0" dirty="0">
                <a:solidFill>
                  <a:srgbClr val="000000"/>
                </a:solidFill>
                <a:effectLst/>
              </a:rPr>
              <a:t>Binge eating disorder is an autonomous DSM-V diagnosis characterized by recurrent episodes of rapid and excessive food intake accompanied by loss of control and distress, without compensatory behaviors. The role of environmental factors in binge eating disorder continues to evolve. Here, we used a mixed-methods cross-sectional design to explore the views of experts in the field on environmental factors that influence adult binge eating disorder. Fourteen international experts in binge eating disorder research, treatment, and policy were selected based on federal funding, peer-reviewed publications, active involvement in the field, leadership in relevant societies, and/or popular media distinction. Semi-structured interviews were conducted anonymously and analyzed by ≥2 researchers using reflexive thematic analysis and quantification. The main themes that emerged were: (1) systemic issues and systems of oppression (100% spontaneous endorsement); (2) marginalized and under-represented populations (100%); (3) economic, food, and nutrition insecurity and insufficiency (93%); (4) stigmatization and its psychological consequences (93%); (5) trauma and adversity (79%); (6) interpersonal factors (64%); (7) social messages and social media (50%); (8) predatory food industry practices (29%); and (9) research/clinical gaps and directives (100%). Overall, these findings align with experts’ calls for policy changes to address the systemic factors that facilitate binge eating and for more public awareness about the diversity of people who can have binge eating disorder. Findings and experts also emphasize the importance of listening to and learning from the narratives and lived experiences of individuals with binge eating disorder to improve our current understanding of the diagnosis and the environmental factors that shape it. 5R90AT008924-07. </a:t>
            </a:r>
          </a:p>
        </p:txBody>
      </p:sp>
      <p:sp>
        <p:nvSpPr>
          <p:cNvPr id="4" name="Slide Number Placeholder 3"/>
          <p:cNvSpPr>
            <a:spLocks noGrp="1"/>
          </p:cNvSpPr>
          <p:nvPr>
            <p:ph type="sldNum" sz="quarter" idx="5"/>
          </p:nvPr>
        </p:nvSpPr>
        <p:spPr/>
        <p:txBody>
          <a:bodyPr/>
          <a:lstStyle/>
          <a:p>
            <a:fld id="{05E0E316-1220-9B49-8FCA-9FA32A4C6175}" type="slidenum">
              <a:rPr lang="en-US" smtClean="0"/>
              <a:t>10</a:t>
            </a:fld>
            <a:endParaRPr lang="en-US" dirty="0"/>
          </a:p>
        </p:txBody>
      </p:sp>
    </p:spTree>
    <p:extLst>
      <p:ext uri="{BB962C8B-B14F-4D97-AF65-F5344CB8AC3E}">
        <p14:creationId xmlns:p14="http://schemas.microsoft.com/office/powerpoint/2010/main" val="37716745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E054C0-D4F4-2F38-DE33-5C9CCCBB002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3C7B636-CBB0-C17F-EEC6-0A19BF9E958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EC6BCED-D44E-4027-1B09-1D8DA1E3C058}"/>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b="0" i="0" u="none" strike="noStrike" dirty="0">
                <a:solidFill>
                  <a:srgbClr val="002060"/>
                </a:solidFill>
                <a:effectLst/>
                <a:latin typeface="Arial" panose="020B0604020202020204" pitchFamily="34" charset="0"/>
                <a:cs typeface="Arial" panose="020B0604020202020204" pitchFamily="34" charset="0"/>
              </a:rPr>
              <a:t>Lamichhane, H., Tesha, R., Zwickey, H., Bradley, R., Bray, C., Bray, B. (2025; Under Review). Network Mapping Methods for Qualitative Data: Application &amp; Comparison of Two Social Network Mapping Protocols. </a:t>
            </a:r>
            <a:r>
              <a:rPr lang="en-US" sz="800" b="0" i="1" u="none" strike="noStrike" dirty="0">
                <a:solidFill>
                  <a:srgbClr val="002060"/>
                </a:solidFill>
                <a:effectLst/>
                <a:latin typeface="Arial" panose="020B0604020202020204" pitchFamily="34" charset="0"/>
                <a:cs typeface="Arial" panose="020B0604020202020204" pitchFamily="34" charset="0"/>
              </a:rPr>
              <a:t>Behavioral Science</a:t>
            </a:r>
            <a:r>
              <a:rPr lang="en-US" sz="800" dirty="0">
                <a:solidFill>
                  <a:srgbClr val="002060"/>
                </a:solidFill>
                <a:latin typeface="Arial" panose="020B0604020202020204" pitchFamily="34" charset="0"/>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800" dirty="0">
              <a:solidFill>
                <a:srgbClr val="002060"/>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dirty="0">
                <a:solidFill>
                  <a:srgbClr val="002060"/>
                </a:solidFill>
                <a:latin typeface="Arial" panose="020B0604020202020204" pitchFamily="34" charset="0"/>
                <a:cs typeface="Arial" panose="020B0604020202020204" pitchFamily="34" charset="0"/>
              </a:rPr>
              <a:t>Primary Data obtained from </a:t>
            </a:r>
            <a:endParaRPr lang="en-US" sz="800" b="0" i="0" u="none" strike="noStrike" dirty="0">
              <a:solidFill>
                <a:srgbClr val="002060"/>
              </a:solidFill>
              <a:effectLst/>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dirty="0">
                <a:solidFill>
                  <a:srgbClr val="212121"/>
                </a:solidFill>
                <a:effectLst/>
                <a:latin typeface="Arial" panose="020B0604020202020204" pitchFamily="34" charset="0"/>
                <a:cs typeface="Arial" panose="020B0604020202020204" pitchFamily="34" charset="0"/>
              </a:rPr>
              <a:t>Bray, B., Bray, C., Bradley, R., &amp; Zwickey, H. (2022). Binge Eating Disorder Is a Social Justice Issue: A Cross-Sectional Mixed-Methods Study of Binge Eating Disorder Experts' Opinions. </a:t>
            </a:r>
            <a:r>
              <a:rPr lang="en-US" sz="1200" b="0" i="1" u="none" strike="noStrike" dirty="0">
                <a:solidFill>
                  <a:srgbClr val="212121"/>
                </a:solidFill>
                <a:effectLst/>
                <a:latin typeface="Arial" panose="020B0604020202020204" pitchFamily="34" charset="0"/>
                <a:cs typeface="Arial" panose="020B0604020202020204" pitchFamily="34" charset="0"/>
              </a:rPr>
              <a:t>International journal of environmental research and public health</a:t>
            </a:r>
            <a:r>
              <a:rPr lang="en-US" sz="1200" b="0" i="0" u="none" strike="noStrike" dirty="0">
                <a:solidFill>
                  <a:srgbClr val="212121"/>
                </a:solidFill>
                <a:effectLst/>
                <a:latin typeface="Arial" panose="020B0604020202020204" pitchFamily="34" charset="0"/>
                <a:cs typeface="Arial" panose="020B0604020202020204" pitchFamily="34" charset="0"/>
              </a:rPr>
              <a:t>, </a:t>
            </a:r>
            <a:r>
              <a:rPr lang="en-US" sz="1200" b="0" i="1" u="none" strike="noStrike" dirty="0">
                <a:solidFill>
                  <a:srgbClr val="212121"/>
                </a:solidFill>
                <a:effectLst/>
                <a:latin typeface="Arial" panose="020B0604020202020204" pitchFamily="34" charset="0"/>
                <a:cs typeface="Arial" panose="020B0604020202020204" pitchFamily="34" charset="0"/>
              </a:rPr>
              <a:t>19</a:t>
            </a:r>
            <a:r>
              <a:rPr lang="en-US" sz="1200" b="0" i="0" u="none" strike="noStrike" dirty="0">
                <a:solidFill>
                  <a:srgbClr val="212121"/>
                </a:solidFill>
                <a:effectLst/>
                <a:latin typeface="Arial" panose="020B0604020202020204" pitchFamily="34" charset="0"/>
                <a:cs typeface="Arial" panose="020B0604020202020204" pitchFamily="34" charset="0"/>
              </a:rPr>
              <a:t>(10), 6243. https://</a:t>
            </a:r>
            <a:r>
              <a:rPr lang="en-US" sz="1200" b="0" i="0" u="none" strike="noStrike" dirty="0" err="1">
                <a:solidFill>
                  <a:srgbClr val="212121"/>
                </a:solidFill>
                <a:effectLst/>
                <a:latin typeface="Arial" panose="020B0604020202020204" pitchFamily="34" charset="0"/>
                <a:cs typeface="Arial" panose="020B0604020202020204" pitchFamily="34" charset="0"/>
              </a:rPr>
              <a:t>doi.org</a:t>
            </a:r>
            <a:r>
              <a:rPr lang="en-US" sz="1200" b="0" i="0" u="none" strike="noStrike" dirty="0">
                <a:solidFill>
                  <a:srgbClr val="212121"/>
                </a:solidFill>
                <a:effectLst/>
                <a:latin typeface="Arial" panose="020B0604020202020204" pitchFamily="34" charset="0"/>
                <a:cs typeface="Arial" panose="020B0604020202020204" pitchFamily="34" charset="0"/>
              </a:rPr>
              <a:t>/10.3390/ijerph19106243</a:t>
            </a:r>
            <a:endParaRPr lang="en-US" sz="1200" dirty="0">
              <a:latin typeface="Arial" panose="020B0604020202020204" pitchFamily="34" charset="0"/>
              <a:cs typeface="Arial" panose="020B0604020202020204" pitchFamily="34" charset="0"/>
            </a:endParaRPr>
          </a:p>
          <a:p>
            <a:pPr algn="l"/>
            <a:endParaRPr lang="en-US" b="0" i="0" dirty="0">
              <a:solidFill>
                <a:srgbClr val="000000"/>
              </a:solidFill>
              <a:effectLst/>
            </a:endParaRPr>
          </a:p>
          <a:p>
            <a:pPr algn="l"/>
            <a:r>
              <a:rPr lang="en-US" b="0" i="0" dirty="0">
                <a:solidFill>
                  <a:srgbClr val="000000"/>
                </a:solidFill>
                <a:effectLst/>
              </a:rPr>
              <a:t>"Binge Eating Disorder is a Social Justice Issue: A Cross-Sectional Mixed-Methods Study of Binge Eating Disorder Experts' Opinion" (Bray et al., 2022; https://www.ncbi.nlm.nih.gov/pmc/articles/PMC9141064/). </a:t>
            </a:r>
          </a:p>
          <a:p>
            <a:pPr algn="l"/>
            <a:r>
              <a:rPr lang="en-US" b="0" i="0" dirty="0">
                <a:solidFill>
                  <a:srgbClr val="000000"/>
                </a:solidFill>
                <a:effectLst/>
              </a:rPr>
              <a:t>Brenna Bray, PhD </a:t>
            </a:r>
          </a:p>
          <a:p>
            <a:pPr algn="l"/>
            <a:r>
              <a:rPr lang="en-US" b="1" i="0" dirty="0">
                <a:solidFill>
                  <a:srgbClr val="000000"/>
                </a:solidFill>
                <a:effectLst/>
              </a:rPr>
              <a:t>Abstract: </a:t>
            </a:r>
            <a:r>
              <a:rPr lang="en-US" b="0" i="0" dirty="0">
                <a:solidFill>
                  <a:srgbClr val="000000"/>
                </a:solidFill>
                <a:effectLst/>
              </a:rPr>
              <a:t>Binge eating disorder is an autonomous DSM-V diagnosis characterized by recurrent episodes of rapid and excessive food intake accompanied by loss of control and distress, without compensatory behaviors. The role of environmental factors in binge eating disorder continues to evolve. Here, we used a mixed-methods cross-sectional design to explore the views of experts in the field on environmental factors that influence adult binge eating disorder. Fourteen international experts in binge eating disorder research, treatment, and policy were selected based on federal funding, peer-reviewed publications, active involvement in the field, leadership in relevant societies, and/or popular media distinction. Semi-structured interviews were conducted anonymously and analyzed by ≥2 researchers using reflexive thematic analysis and quantification. The main themes that emerged were: (1) systemic issues and systems of oppression (100% spontaneous endorsement); (2) marginalized and under-represented populations (100%); (3) economic, food, and nutrition insecurity and insufficiency (93%); (4) stigmatization and its psychological consequences (93%); (5) trauma and adversity (79%); (6) interpersonal factors (64%); (7) social messages and social media (50%); (8) predatory food industry practices (29%); and (9) research/clinical gaps and directives (100%). Overall, these findings align with experts’ calls for policy changes to address the systemic factors that facilitate binge eating and for more public awareness about the diversity of people who can have binge eating disorder. Findings and experts also emphasize the importance of listening to and learning from the narratives and lived experiences of individuals with binge eating disorder to improve our current understanding of the diagnosis and the environmental factors that shape it. 5R90AT008924-07. </a:t>
            </a:r>
          </a:p>
          <a:p>
            <a:pPr algn="l"/>
            <a:endParaRPr lang="en-US" b="0" i="0" dirty="0">
              <a:solidFill>
                <a:srgbClr val="000000"/>
              </a:solidFill>
              <a:effectLst/>
            </a:endParaRPr>
          </a:p>
        </p:txBody>
      </p:sp>
      <p:sp>
        <p:nvSpPr>
          <p:cNvPr id="4" name="Slide Number Placeholder 3">
            <a:extLst>
              <a:ext uri="{FF2B5EF4-FFF2-40B4-BE49-F238E27FC236}">
                <a16:creationId xmlns:a16="http://schemas.microsoft.com/office/drawing/2014/main" id="{BD205B15-CC40-02DB-185F-B972D56778CE}"/>
              </a:ext>
            </a:extLst>
          </p:cNvPr>
          <p:cNvSpPr>
            <a:spLocks noGrp="1"/>
          </p:cNvSpPr>
          <p:nvPr>
            <p:ph type="sldNum" sz="quarter" idx="5"/>
          </p:nvPr>
        </p:nvSpPr>
        <p:spPr/>
        <p:txBody>
          <a:bodyPr/>
          <a:lstStyle/>
          <a:p>
            <a:fld id="{05E0E316-1220-9B49-8FCA-9FA32A4C6175}" type="slidenum">
              <a:rPr lang="en-US" smtClean="0"/>
              <a:t>11</a:t>
            </a:fld>
            <a:endParaRPr lang="en-US" dirty="0"/>
          </a:p>
        </p:txBody>
      </p:sp>
    </p:spTree>
    <p:extLst>
      <p:ext uri="{BB962C8B-B14F-4D97-AF65-F5344CB8AC3E}">
        <p14:creationId xmlns:p14="http://schemas.microsoft.com/office/powerpoint/2010/main" val="12683530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72FFBB-816D-BCFF-8084-53ADF74388D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BA02E45-6096-59AE-0C09-AF5689E606C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3D5881E-F6BB-33AD-496B-1B4A8FA76B05}"/>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Image from: </a:t>
            </a:r>
            <a:r>
              <a:rPr lang="en-US" sz="1200" dirty="0">
                <a:solidFill>
                  <a:srgbClr val="002060"/>
                </a:solidFill>
                <a:hlinkClick r:id="rId3"/>
              </a:rPr>
              <a:t>https://www.taylorfrancis.com/books/mono/10.4324/9781315108933/practical-approaches-applied-research-program-evaluation-helping-professionals-casey-barrio-minton-stephen-lenz</a:t>
            </a:r>
            <a:endParaRPr lang="en-US" sz="1200" dirty="0">
              <a:solidFill>
                <a:srgbClr val="00206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00206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2060"/>
                </a:solidFill>
              </a:rPr>
              <a:t>Inductive: </a:t>
            </a:r>
            <a:r>
              <a:rPr lang="en-US" b="0" i="0" u="none" strike="noStrike" dirty="0">
                <a:solidFill>
                  <a:srgbClr val="252528"/>
                </a:solidFill>
                <a:effectLst/>
                <a:latin typeface="LFT Etica"/>
              </a:rPr>
              <a:t>forming general theories from specific observations. Observing something happen repeatedly and concluding that it will happen again in the same way is an example of </a:t>
            </a:r>
            <a:r>
              <a:rPr lang="en-US" b="0" i="1" u="none" strike="noStrike" dirty="0">
                <a:solidFill>
                  <a:srgbClr val="252528"/>
                </a:solidFill>
                <a:effectLst/>
                <a:latin typeface="LFT Etica"/>
              </a:rPr>
              <a:t>inductive</a:t>
            </a:r>
            <a:r>
              <a:rPr lang="en-US" b="0" i="0" u="none" strike="noStrike" dirty="0">
                <a:solidFill>
                  <a:srgbClr val="252528"/>
                </a:solidFill>
                <a:effectLst/>
                <a:latin typeface="LFT Etica"/>
              </a:rPr>
              <a:t> reasoning. </a:t>
            </a:r>
            <a:r>
              <a:rPr lang="en-US" b="0" i="1" u="none" strike="noStrike" dirty="0" err="1">
                <a:solidFill>
                  <a:srgbClr val="252528"/>
                </a:solidFill>
                <a:effectLst/>
                <a:latin typeface="LFT Etica"/>
              </a:rPr>
              <a:t>Deductive</a:t>
            </a:r>
            <a:r>
              <a:rPr lang="en-US" b="0" i="0" u="none" strike="noStrike" dirty="0" err="1">
                <a:solidFill>
                  <a:srgbClr val="252528"/>
                </a:solidFill>
                <a:effectLst/>
                <a:latin typeface="LFT Etica"/>
              </a:rPr>
              <a:t>reasoning</a:t>
            </a:r>
            <a:r>
              <a:rPr lang="en-US" b="0" i="0" u="none" strike="noStrike" dirty="0">
                <a:solidFill>
                  <a:srgbClr val="252528"/>
                </a:solidFill>
                <a:effectLst/>
                <a:latin typeface="LFT Etica"/>
              </a:rPr>
              <a:t> (also called </a:t>
            </a:r>
            <a:r>
              <a:rPr lang="en-US" b="0" i="1" u="none" strike="noStrike" dirty="0">
                <a:solidFill>
                  <a:srgbClr val="252528"/>
                </a:solidFill>
                <a:effectLst/>
                <a:latin typeface="LFT Etica"/>
              </a:rPr>
              <a:t>deduction</a:t>
            </a:r>
            <a:r>
              <a:rPr lang="en-US" b="0" i="0" u="none" strike="noStrike" dirty="0">
                <a:solidFill>
                  <a:srgbClr val="252528"/>
                </a:solidFill>
                <a:effectLst/>
                <a:latin typeface="LFT Etica"/>
              </a:rPr>
              <a:t>) involves forming specific conclusions from general premises,</a:t>
            </a:r>
            <a:endParaRPr lang="en-US" sz="1200" dirty="0">
              <a:solidFill>
                <a:srgbClr val="002060"/>
              </a:solidFill>
            </a:endParaRPr>
          </a:p>
          <a:p>
            <a:endParaRPr lang="en-US" dirty="0"/>
          </a:p>
          <a:p>
            <a:r>
              <a:rPr lang="en-US" dirty="0">
                <a:solidFill>
                  <a:srgbClr val="313138"/>
                </a:solidFill>
                <a:effectLst/>
                <a:latin typeface="Georgia" panose="02040502050405020303" pitchFamily="18" charset="0"/>
              </a:rPr>
              <a:t>Hill, C. B., Knox, S., Thompson, B. J., Williams, E. N., Hess, S. A., &amp; </a:t>
            </a:r>
            <a:r>
              <a:rPr lang="en-US" dirty="0" err="1">
                <a:solidFill>
                  <a:srgbClr val="313138"/>
                </a:solidFill>
                <a:effectLst/>
                <a:latin typeface="Georgia" panose="02040502050405020303" pitchFamily="18" charset="0"/>
              </a:rPr>
              <a:t>Ladany</a:t>
            </a:r>
            <a:r>
              <a:rPr lang="en-US" dirty="0">
                <a:solidFill>
                  <a:srgbClr val="313138"/>
                </a:solidFill>
                <a:effectLst/>
                <a:latin typeface="Georgia" panose="02040502050405020303" pitchFamily="18" charset="0"/>
              </a:rPr>
              <a:t>, N. (2005). Consensual qualitative research: An update. </a:t>
            </a:r>
            <a:r>
              <a:rPr lang="en-US" i="1" dirty="0">
                <a:solidFill>
                  <a:srgbClr val="313138"/>
                </a:solidFill>
                <a:effectLst/>
                <a:latin typeface="Georgia" panose="02040502050405020303" pitchFamily="18" charset="0"/>
              </a:rPr>
              <a:t>Journal of Counseling</a:t>
            </a:r>
            <a:r>
              <a:rPr lang="en-US" i="0" dirty="0">
                <a:solidFill>
                  <a:srgbClr val="313138"/>
                </a:solidFill>
                <a:effectLst/>
                <a:latin typeface="Georgia" panose="02040502050405020303" pitchFamily="18" charset="0"/>
              </a:rPr>
              <a:t> </a:t>
            </a:r>
            <a:r>
              <a:rPr lang="en-US" i="1" dirty="0">
                <a:solidFill>
                  <a:srgbClr val="313138"/>
                </a:solidFill>
                <a:effectLst/>
                <a:latin typeface="Georgia" panose="02040502050405020303" pitchFamily="18" charset="0"/>
              </a:rPr>
              <a:t>Psychology</a:t>
            </a:r>
            <a:r>
              <a:rPr lang="en-US" dirty="0">
                <a:solidFill>
                  <a:srgbClr val="313138"/>
                </a:solidFill>
                <a:effectLst/>
                <a:latin typeface="Georgia" panose="02040502050405020303" pitchFamily="18" charset="0"/>
              </a:rPr>
              <a:t>, </a:t>
            </a:r>
            <a:r>
              <a:rPr lang="en-US" i="1" dirty="0">
                <a:solidFill>
                  <a:srgbClr val="313138"/>
                </a:solidFill>
                <a:effectLst/>
                <a:latin typeface="Georgia" panose="02040502050405020303" pitchFamily="18" charset="0"/>
              </a:rPr>
              <a:t>52</a:t>
            </a:r>
            <a:r>
              <a:rPr lang="en-US" dirty="0">
                <a:solidFill>
                  <a:srgbClr val="313138"/>
                </a:solidFill>
                <a:effectLst/>
                <a:latin typeface="Georgia" panose="02040502050405020303" pitchFamily="18" charset="0"/>
              </a:rPr>
              <a:t>(2), 196–205. </a:t>
            </a:r>
            <a:r>
              <a:rPr lang="en-US" dirty="0">
                <a:solidFill>
                  <a:srgbClr val="2500E7"/>
                </a:solidFill>
                <a:effectLst/>
                <a:latin typeface="Georgia" panose="02040502050405020303" pitchFamily="18" charset="0"/>
              </a:rPr>
              <a:t>https://</a:t>
            </a:r>
            <a:r>
              <a:rPr lang="en-US" dirty="0" err="1">
                <a:solidFill>
                  <a:srgbClr val="2500E7"/>
                </a:solidFill>
                <a:effectLst/>
                <a:latin typeface="Georgia" panose="02040502050405020303" pitchFamily="18" charset="0"/>
              </a:rPr>
              <a:t>doi.org</a:t>
            </a:r>
            <a:r>
              <a:rPr lang="en-US" dirty="0">
                <a:solidFill>
                  <a:srgbClr val="2500E7"/>
                </a:solidFill>
                <a:effectLst/>
                <a:latin typeface="Georgia" panose="02040502050405020303" pitchFamily="18" charset="0"/>
              </a:rPr>
              <a:t>/10.1037/0022-0167.52.2.196</a:t>
            </a:r>
          </a:p>
          <a:p>
            <a:endParaRPr lang="en-US" dirty="0">
              <a:solidFill>
                <a:srgbClr val="313138"/>
              </a:solidFill>
              <a:effectLst/>
              <a:latin typeface="Georgia" panose="02040502050405020303" pitchFamily="18" charset="0"/>
            </a:endParaRPr>
          </a:p>
          <a:p>
            <a:r>
              <a:rPr lang="en-US" dirty="0">
                <a:solidFill>
                  <a:srgbClr val="313138"/>
                </a:solidFill>
                <a:effectLst/>
                <a:latin typeface="Georgia" panose="02040502050405020303" pitchFamily="18" charset="0"/>
              </a:rPr>
              <a:t>Hill, C. E. (2012). Introduction to consensual qualitative research. In C. E. Hill (Ed.), </a:t>
            </a:r>
            <a:r>
              <a:rPr lang="en-US" i="1" dirty="0">
                <a:solidFill>
                  <a:srgbClr val="313138"/>
                </a:solidFill>
                <a:effectLst/>
                <a:latin typeface="Georgia" panose="02040502050405020303" pitchFamily="18" charset="0"/>
              </a:rPr>
              <a:t>Consensual qualitative research: A practical resource for investigating social</a:t>
            </a:r>
            <a:r>
              <a:rPr lang="en-US" i="0" dirty="0">
                <a:solidFill>
                  <a:srgbClr val="313138"/>
                </a:solidFill>
                <a:effectLst/>
                <a:latin typeface="Georgia" panose="02040502050405020303" pitchFamily="18" charset="0"/>
              </a:rPr>
              <a:t> </a:t>
            </a:r>
            <a:r>
              <a:rPr lang="en-US" i="1" dirty="0">
                <a:solidFill>
                  <a:srgbClr val="313138"/>
                </a:solidFill>
                <a:effectLst/>
                <a:latin typeface="Georgia" panose="02040502050405020303" pitchFamily="18" charset="0"/>
              </a:rPr>
              <a:t>science phenomena</a:t>
            </a:r>
            <a:r>
              <a:rPr lang="en-US" dirty="0">
                <a:solidFill>
                  <a:srgbClr val="313138"/>
                </a:solidFill>
                <a:effectLst/>
                <a:latin typeface="Georgia" panose="02040502050405020303" pitchFamily="18" charset="0"/>
              </a:rPr>
              <a:t> (pp. 3–20, Chapter viii, 330 Pages). Washington, DC: American Psychological Association.</a:t>
            </a:r>
          </a:p>
          <a:p>
            <a:endParaRPr lang="en-US" dirty="0">
              <a:solidFill>
                <a:srgbClr val="313138"/>
              </a:solidFill>
              <a:effectLst/>
              <a:latin typeface="Georgia" panose="02040502050405020303" pitchFamily="18" charset="0"/>
            </a:endParaRPr>
          </a:p>
          <a:p>
            <a:r>
              <a:rPr lang="en-US" dirty="0">
                <a:solidFill>
                  <a:srgbClr val="313138"/>
                </a:solidFill>
                <a:effectLst/>
                <a:latin typeface="Georgia" panose="02040502050405020303" pitchFamily="18" charset="0"/>
              </a:rPr>
              <a:t>Hill, C. E., Thompson, B. J., &amp; Williams, E. N. (1997). A guide to conducting consensual qualitative research. </a:t>
            </a:r>
            <a:r>
              <a:rPr lang="en-US" i="1" dirty="0">
                <a:solidFill>
                  <a:srgbClr val="313138"/>
                </a:solidFill>
                <a:effectLst/>
                <a:latin typeface="Georgia" panose="02040502050405020303" pitchFamily="18" charset="0"/>
              </a:rPr>
              <a:t>Counseling Psychologist</a:t>
            </a:r>
            <a:r>
              <a:rPr lang="en-US" dirty="0">
                <a:solidFill>
                  <a:srgbClr val="313138"/>
                </a:solidFill>
                <a:effectLst/>
                <a:latin typeface="Georgia" panose="02040502050405020303" pitchFamily="18" charset="0"/>
              </a:rPr>
              <a:t>, </a:t>
            </a:r>
            <a:r>
              <a:rPr lang="en-US" i="1" dirty="0">
                <a:solidFill>
                  <a:srgbClr val="313138"/>
                </a:solidFill>
                <a:effectLst/>
                <a:latin typeface="Georgia" panose="02040502050405020303" pitchFamily="18" charset="0"/>
              </a:rPr>
              <a:t>25</a:t>
            </a:r>
            <a:r>
              <a:rPr lang="en-US" dirty="0">
                <a:solidFill>
                  <a:srgbClr val="313138"/>
                </a:solidFill>
                <a:effectLst/>
                <a:latin typeface="Georgia" panose="02040502050405020303" pitchFamily="18" charset="0"/>
              </a:rPr>
              <a:t>(4), 517–572.</a:t>
            </a:r>
          </a:p>
        </p:txBody>
      </p:sp>
      <p:sp>
        <p:nvSpPr>
          <p:cNvPr id="4" name="Slide Number Placeholder 3">
            <a:extLst>
              <a:ext uri="{FF2B5EF4-FFF2-40B4-BE49-F238E27FC236}">
                <a16:creationId xmlns:a16="http://schemas.microsoft.com/office/drawing/2014/main" id="{66C8CF68-7C9D-0FF6-61E7-0F8473A6AD57}"/>
              </a:ext>
            </a:extLst>
          </p:cNvPr>
          <p:cNvSpPr>
            <a:spLocks noGrp="1"/>
          </p:cNvSpPr>
          <p:nvPr>
            <p:ph type="sldNum" sz="quarter" idx="5"/>
          </p:nvPr>
        </p:nvSpPr>
        <p:spPr/>
        <p:txBody>
          <a:bodyPr/>
          <a:lstStyle/>
          <a:p>
            <a:fld id="{05E0E316-1220-9B49-8FCA-9FA32A4C6175}" type="slidenum">
              <a:rPr lang="en-US" smtClean="0"/>
              <a:t>12</a:t>
            </a:fld>
            <a:endParaRPr lang="en-US" dirty="0"/>
          </a:p>
        </p:txBody>
      </p:sp>
    </p:spTree>
    <p:extLst>
      <p:ext uri="{BB962C8B-B14F-4D97-AF65-F5344CB8AC3E}">
        <p14:creationId xmlns:p14="http://schemas.microsoft.com/office/powerpoint/2010/main" val="8971231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A04588-BDBA-F533-94CD-CDE4128C5AD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949F1D9-FA19-8B9E-B8A3-9A17E7B8C73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C464B09-AC7C-0C12-6C4E-B15C2FCAB4E7}"/>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Image from: </a:t>
            </a:r>
            <a:r>
              <a:rPr lang="en-US" sz="1200" dirty="0">
                <a:solidFill>
                  <a:srgbClr val="002060"/>
                </a:solidFill>
                <a:hlinkClick r:id="rId3"/>
              </a:rPr>
              <a:t>https://www.taylorfrancis.com/books/mono/10.4324/9781315108933/practical-approaches-applied-research-program-evaluation-helping-professionals-casey-barrio-minton-stephen-lenz</a:t>
            </a:r>
            <a:endParaRPr lang="en-US" sz="1200" dirty="0">
              <a:solidFill>
                <a:srgbClr val="00206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00206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2060"/>
                </a:solidFill>
              </a:rPr>
              <a:t>Inductive: </a:t>
            </a:r>
            <a:r>
              <a:rPr lang="en-US" b="0" i="0" u="none" strike="noStrike" dirty="0">
                <a:solidFill>
                  <a:srgbClr val="252528"/>
                </a:solidFill>
                <a:effectLst/>
                <a:latin typeface="LFT Etica"/>
              </a:rPr>
              <a:t>forming general theories from specific observations. Observing something happen repeatedly and concluding that it will happen again in the same way is an example of </a:t>
            </a:r>
            <a:r>
              <a:rPr lang="en-US" b="0" i="1" u="none" strike="noStrike" dirty="0">
                <a:solidFill>
                  <a:srgbClr val="252528"/>
                </a:solidFill>
                <a:effectLst/>
                <a:latin typeface="LFT Etica"/>
              </a:rPr>
              <a:t>inductive</a:t>
            </a:r>
            <a:r>
              <a:rPr lang="en-US" b="0" i="0" u="none" strike="noStrike" dirty="0">
                <a:solidFill>
                  <a:srgbClr val="252528"/>
                </a:solidFill>
                <a:effectLst/>
                <a:latin typeface="LFT Etica"/>
              </a:rPr>
              <a:t> reasoning. </a:t>
            </a:r>
            <a:r>
              <a:rPr lang="en-US" b="0" i="1" u="none" strike="noStrike" dirty="0" err="1">
                <a:solidFill>
                  <a:srgbClr val="252528"/>
                </a:solidFill>
                <a:effectLst/>
                <a:latin typeface="LFT Etica"/>
              </a:rPr>
              <a:t>Deductive</a:t>
            </a:r>
            <a:r>
              <a:rPr lang="en-US" b="0" i="0" u="none" strike="noStrike" dirty="0" err="1">
                <a:solidFill>
                  <a:srgbClr val="252528"/>
                </a:solidFill>
                <a:effectLst/>
                <a:latin typeface="LFT Etica"/>
              </a:rPr>
              <a:t>reasoning</a:t>
            </a:r>
            <a:r>
              <a:rPr lang="en-US" b="0" i="0" u="none" strike="noStrike" dirty="0">
                <a:solidFill>
                  <a:srgbClr val="252528"/>
                </a:solidFill>
                <a:effectLst/>
                <a:latin typeface="LFT Etica"/>
              </a:rPr>
              <a:t> (also called </a:t>
            </a:r>
            <a:r>
              <a:rPr lang="en-US" b="0" i="1" u="none" strike="noStrike" dirty="0">
                <a:solidFill>
                  <a:srgbClr val="252528"/>
                </a:solidFill>
                <a:effectLst/>
                <a:latin typeface="LFT Etica"/>
              </a:rPr>
              <a:t>deduction</a:t>
            </a:r>
            <a:r>
              <a:rPr lang="en-US" b="0" i="0" u="none" strike="noStrike" dirty="0">
                <a:solidFill>
                  <a:srgbClr val="252528"/>
                </a:solidFill>
                <a:effectLst/>
                <a:latin typeface="LFT Etica"/>
              </a:rPr>
              <a:t>) involves forming specific conclusions from general premises,</a:t>
            </a:r>
            <a:endParaRPr lang="en-US" sz="1200" dirty="0">
              <a:solidFill>
                <a:srgbClr val="002060"/>
              </a:solidFill>
            </a:endParaRPr>
          </a:p>
          <a:p>
            <a:endParaRPr lang="en-US" dirty="0"/>
          </a:p>
          <a:p>
            <a:r>
              <a:rPr lang="en-US" dirty="0">
                <a:solidFill>
                  <a:srgbClr val="313138"/>
                </a:solidFill>
                <a:effectLst/>
                <a:latin typeface="Georgia" panose="02040502050405020303" pitchFamily="18" charset="0"/>
              </a:rPr>
              <a:t>Hill, C. B., Knox, S., Thompson, B. J., Williams, E. N., Hess, S. A., &amp; </a:t>
            </a:r>
            <a:r>
              <a:rPr lang="en-US" dirty="0" err="1">
                <a:solidFill>
                  <a:srgbClr val="313138"/>
                </a:solidFill>
                <a:effectLst/>
                <a:latin typeface="Georgia" panose="02040502050405020303" pitchFamily="18" charset="0"/>
              </a:rPr>
              <a:t>Ladany</a:t>
            </a:r>
            <a:r>
              <a:rPr lang="en-US" dirty="0">
                <a:solidFill>
                  <a:srgbClr val="313138"/>
                </a:solidFill>
                <a:effectLst/>
                <a:latin typeface="Georgia" panose="02040502050405020303" pitchFamily="18" charset="0"/>
              </a:rPr>
              <a:t>, N. (2005). Consensual qualitative research: An update. </a:t>
            </a:r>
            <a:r>
              <a:rPr lang="en-US" i="1" dirty="0">
                <a:solidFill>
                  <a:srgbClr val="313138"/>
                </a:solidFill>
                <a:effectLst/>
                <a:latin typeface="Georgia" panose="02040502050405020303" pitchFamily="18" charset="0"/>
              </a:rPr>
              <a:t>Journal of Counseling</a:t>
            </a:r>
            <a:r>
              <a:rPr lang="en-US" i="0" dirty="0">
                <a:solidFill>
                  <a:srgbClr val="313138"/>
                </a:solidFill>
                <a:effectLst/>
                <a:latin typeface="Georgia" panose="02040502050405020303" pitchFamily="18" charset="0"/>
              </a:rPr>
              <a:t> </a:t>
            </a:r>
            <a:r>
              <a:rPr lang="en-US" i="1" dirty="0">
                <a:solidFill>
                  <a:srgbClr val="313138"/>
                </a:solidFill>
                <a:effectLst/>
                <a:latin typeface="Georgia" panose="02040502050405020303" pitchFamily="18" charset="0"/>
              </a:rPr>
              <a:t>Psychology</a:t>
            </a:r>
            <a:r>
              <a:rPr lang="en-US" dirty="0">
                <a:solidFill>
                  <a:srgbClr val="313138"/>
                </a:solidFill>
                <a:effectLst/>
                <a:latin typeface="Georgia" panose="02040502050405020303" pitchFamily="18" charset="0"/>
              </a:rPr>
              <a:t>, </a:t>
            </a:r>
            <a:r>
              <a:rPr lang="en-US" i="1" dirty="0">
                <a:solidFill>
                  <a:srgbClr val="313138"/>
                </a:solidFill>
                <a:effectLst/>
                <a:latin typeface="Georgia" panose="02040502050405020303" pitchFamily="18" charset="0"/>
              </a:rPr>
              <a:t>52</a:t>
            </a:r>
            <a:r>
              <a:rPr lang="en-US" dirty="0">
                <a:solidFill>
                  <a:srgbClr val="313138"/>
                </a:solidFill>
                <a:effectLst/>
                <a:latin typeface="Georgia" panose="02040502050405020303" pitchFamily="18" charset="0"/>
              </a:rPr>
              <a:t>(2), 196–205. </a:t>
            </a:r>
            <a:r>
              <a:rPr lang="en-US" dirty="0">
                <a:solidFill>
                  <a:srgbClr val="2500E7"/>
                </a:solidFill>
                <a:effectLst/>
                <a:latin typeface="Georgia" panose="02040502050405020303" pitchFamily="18" charset="0"/>
              </a:rPr>
              <a:t>https://</a:t>
            </a:r>
            <a:r>
              <a:rPr lang="en-US" dirty="0" err="1">
                <a:solidFill>
                  <a:srgbClr val="2500E7"/>
                </a:solidFill>
                <a:effectLst/>
                <a:latin typeface="Georgia" panose="02040502050405020303" pitchFamily="18" charset="0"/>
              </a:rPr>
              <a:t>doi.org</a:t>
            </a:r>
            <a:r>
              <a:rPr lang="en-US" dirty="0">
                <a:solidFill>
                  <a:srgbClr val="2500E7"/>
                </a:solidFill>
                <a:effectLst/>
                <a:latin typeface="Georgia" panose="02040502050405020303" pitchFamily="18" charset="0"/>
              </a:rPr>
              <a:t>/10.1037/0022-0167.52.2.196</a:t>
            </a:r>
          </a:p>
          <a:p>
            <a:endParaRPr lang="en-US" dirty="0">
              <a:solidFill>
                <a:srgbClr val="313138"/>
              </a:solidFill>
              <a:effectLst/>
              <a:latin typeface="Georgia" panose="02040502050405020303" pitchFamily="18" charset="0"/>
            </a:endParaRPr>
          </a:p>
          <a:p>
            <a:r>
              <a:rPr lang="en-US" dirty="0">
                <a:solidFill>
                  <a:srgbClr val="313138"/>
                </a:solidFill>
                <a:effectLst/>
                <a:latin typeface="Georgia" panose="02040502050405020303" pitchFamily="18" charset="0"/>
              </a:rPr>
              <a:t>Hill, C. E. (2012). Introduction to consensual qualitative research. In C. E. Hill (Ed.), </a:t>
            </a:r>
            <a:r>
              <a:rPr lang="en-US" i="1" dirty="0">
                <a:solidFill>
                  <a:srgbClr val="313138"/>
                </a:solidFill>
                <a:effectLst/>
                <a:latin typeface="Georgia" panose="02040502050405020303" pitchFamily="18" charset="0"/>
              </a:rPr>
              <a:t>Consensual qualitative research: A practical resource for investigating social</a:t>
            </a:r>
            <a:r>
              <a:rPr lang="en-US" i="0" dirty="0">
                <a:solidFill>
                  <a:srgbClr val="313138"/>
                </a:solidFill>
                <a:effectLst/>
                <a:latin typeface="Georgia" panose="02040502050405020303" pitchFamily="18" charset="0"/>
              </a:rPr>
              <a:t> </a:t>
            </a:r>
            <a:r>
              <a:rPr lang="en-US" i="1" dirty="0">
                <a:solidFill>
                  <a:srgbClr val="313138"/>
                </a:solidFill>
                <a:effectLst/>
                <a:latin typeface="Georgia" panose="02040502050405020303" pitchFamily="18" charset="0"/>
              </a:rPr>
              <a:t>science phenomena</a:t>
            </a:r>
            <a:r>
              <a:rPr lang="en-US" dirty="0">
                <a:solidFill>
                  <a:srgbClr val="313138"/>
                </a:solidFill>
                <a:effectLst/>
                <a:latin typeface="Georgia" panose="02040502050405020303" pitchFamily="18" charset="0"/>
              </a:rPr>
              <a:t> (pp. 3–20, Chapter viii, 330 Pages). Washington, DC: American Psychological Association.</a:t>
            </a:r>
          </a:p>
          <a:p>
            <a:endParaRPr lang="en-US" dirty="0">
              <a:solidFill>
                <a:srgbClr val="313138"/>
              </a:solidFill>
              <a:effectLst/>
              <a:latin typeface="Georgia" panose="02040502050405020303" pitchFamily="18" charset="0"/>
            </a:endParaRPr>
          </a:p>
          <a:p>
            <a:r>
              <a:rPr lang="en-US" dirty="0">
                <a:solidFill>
                  <a:srgbClr val="313138"/>
                </a:solidFill>
                <a:effectLst/>
                <a:latin typeface="Georgia" panose="02040502050405020303" pitchFamily="18" charset="0"/>
              </a:rPr>
              <a:t>Hill, C. E., Thompson, B. J., &amp; Williams, E. N. (1997). A guide to conducting consensual qualitative research. </a:t>
            </a:r>
            <a:r>
              <a:rPr lang="en-US" i="1" dirty="0">
                <a:solidFill>
                  <a:srgbClr val="313138"/>
                </a:solidFill>
                <a:effectLst/>
                <a:latin typeface="Georgia" panose="02040502050405020303" pitchFamily="18" charset="0"/>
              </a:rPr>
              <a:t>Counseling Psychologist</a:t>
            </a:r>
            <a:r>
              <a:rPr lang="en-US" dirty="0">
                <a:solidFill>
                  <a:srgbClr val="313138"/>
                </a:solidFill>
                <a:effectLst/>
                <a:latin typeface="Georgia" panose="02040502050405020303" pitchFamily="18" charset="0"/>
              </a:rPr>
              <a:t>, </a:t>
            </a:r>
            <a:r>
              <a:rPr lang="en-US" i="1" dirty="0">
                <a:solidFill>
                  <a:srgbClr val="313138"/>
                </a:solidFill>
                <a:effectLst/>
                <a:latin typeface="Georgia" panose="02040502050405020303" pitchFamily="18" charset="0"/>
              </a:rPr>
              <a:t>25</a:t>
            </a:r>
            <a:r>
              <a:rPr lang="en-US" dirty="0">
                <a:solidFill>
                  <a:srgbClr val="313138"/>
                </a:solidFill>
                <a:effectLst/>
                <a:latin typeface="Georgia" panose="02040502050405020303" pitchFamily="18" charset="0"/>
              </a:rPr>
              <a:t>(4), 517–572.</a:t>
            </a:r>
          </a:p>
        </p:txBody>
      </p:sp>
      <p:sp>
        <p:nvSpPr>
          <p:cNvPr id="4" name="Slide Number Placeholder 3">
            <a:extLst>
              <a:ext uri="{FF2B5EF4-FFF2-40B4-BE49-F238E27FC236}">
                <a16:creationId xmlns:a16="http://schemas.microsoft.com/office/drawing/2014/main" id="{50FD2858-57C9-CD77-33F8-09B08DF3FDFE}"/>
              </a:ext>
            </a:extLst>
          </p:cNvPr>
          <p:cNvSpPr>
            <a:spLocks noGrp="1"/>
          </p:cNvSpPr>
          <p:nvPr>
            <p:ph type="sldNum" sz="quarter" idx="5"/>
          </p:nvPr>
        </p:nvSpPr>
        <p:spPr/>
        <p:txBody>
          <a:bodyPr/>
          <a:lstStyle/>
          <a:p>
            <a:fld id="{05E0E316-1220-9B49-8FCA-9FA32A4C6175}" type="slidenum">
              <a:rPr lang="en-US" smtClean="0"/>
              <a:t>13</a:t>
            </a:fld>
            <a:endParaRPr lang="en-US" dirty="0"/>
          </a:p>
        </p:txBody>
      </p:sp>
    </p:spTree>
    <p:extLst>
      <p:ext uri="{BB962C8B-B14F-4D97-AF65-F5344CB8AC3E}">
        <p14:creationId xmlns:p14="http://schemas.microsoft.com/office/powerpoint/2010/main" val="16225952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5CA0C0-5E55-E54C-ABF4-C489FAE1E40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6356FA8-9063-114B-BFB1-1A439918DED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50BCF76-8201-714D-9E78-06516F331EE1}"/>
              </a:ext>
            </a:extLst>
          </p:cNvPr>
          <p:cNvSpPr>
            <a:spLocks noGrp="1"/>
          </p:cNvSpPr>
          <p:nvPr>
            <p:ph type="dt" sz="half" idx="10"/>
          </p:nvPr>
        </p:nvSpPr>
        <p:spPr/>
        <p:txBody>
          <a:bodyPr/>
          <a:lstStyle/>
          <a:p>
            <a:fld id="{B0FC7EEE-55C0-3F4F-886B-D6A2D29EC1F3}" type="datetimeFigureOut">
              <a:rPr lang="en-US" smtClean="0"/>
              <a:t>3/30/25</a:t>
            </a:fld>
            <a:endParaRPr lang="en-US" dirty="0"/>
          </a:p>
        </p:txBody>
      </p:sp>
      <p:sp>
        <p:nvSpPr>
          <p:cNvPr id="5" name="Footer Placeholder 4">
            <a:extLst>
              <a:ext uri="{FF2B5EF4-FFF2-40B4-BE49-F238E27FC236}">
                <a16:creationId xmlns:a16="http://schemas.microsoft.com/office/drawing/2014/main" id="{B72D04EC-C7AA-7B4F-859A-7F09D9F8399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620DD0E-5A92-8B47-91FC-1ACCF9D14776}"/>
              </a:ext>
            </a:extLst>
          </p:cNvPr>
          <p:cNvSpPr>
            <a:spLocks noGrp="1"/>
          </p:cNvSpPr>
          <p:nvPr>
            <p:ph type="sldNum" sz="quarter" idx="12"/>
          </p:nvPr>
        </p:nvSpPr>
        <p:spPr/>
        <p:txBody>
          <a:bodyPr/>
          <a:lstStyle/>
          <a:p>
            <a:fld id="{0D32FE3F-8AC0-1444-BA93-7500E00BED86}" type="slidenum">
              <a:rPr lang="en-US" smtClean="0"/>
              <a:t>‹#›</a:t>
            </a:fld>
            <a:endParaRPr lang="en-US" dirty="0"/>
          </a:p>
        </p:txBody>
      </p:sp>
    </p:spTree>
    <p:extLst>
      <p:ext uri="{BB962C8B-B14F-4D97-AF65-F5344CB8AC3E}">
        <p14:creationId xmlns:p14="http://schemas.microsoft.com/office/powerpoint/2010/main" val="22319627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352B0-0D0A-0C46-8EC0-1B7461D4925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0205EB2-F9D8-DA4E-95C6-DDE9F8BA29D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CE9BE2B-30BB-8F41-9E4B-536E08FF8DC6}"/>
              </a:ext>
            </a:extLst>
          </p:cNvPr>
          <p:cNvSpPr>
            <a:spLocks noGrp="1"/>
          </p:cNvSpPr>
          <p:nvPr>
            <p:ph type="dt" sz="half" idx="10"/>
          </p:nvPr>
        </p:nvSpPr>
        <p:spPr/>
        <p:txBody>
          <a:bodyPr/>
          <a:lstStyle/>
          <a:p>
            <a:fld id="{B0FC7EEE-55C0-3F4F-886B-D6A2D29EC1F3}" type="datetimeFigureOut">
              <a:rPr lang="en-US" smtClean="0"/>
              <a:t>3/30/25</a:t>
            </a:fld>
            <a:endParaRPr lang="en-US" dirty="0"/>
          </a:p>
        </p:txBody>
      </p:sp>
      <p:sp>
        <p:nvSpPr>
          <p:cNvPr id="5" name="Footer Placeholder 4">
            <a:extLst>
              <a:ext uri="{FF2B5EF4-FFF2-40B4-BE49-F238E27FC236}">
                <a16:creationId xmlns:a16="http://schemas.microsoft.com/office/drawing/2014/main" id="{5BB917F5-8E1F-EC43-B5CE-CDDDD0C81FA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4642243-094C-3F4A-BB82-820FC23D946F}"/>
              </a:ext>
            </a:extLst>
          </p:cNvPr>
          <p:cNvSpPr>
            <a:spLocks noGrp="1"/>
          </p:cNvSpPr>
          <p:nvPr>
            <p:ph type="sldNum" sz="quarter" idx="12"/>
          </p:nvPr>
        </p:nvSpPr>
        <p:spPr/>
        <p:txBody>
          <a:bodyPr/>
          <a:lstStyle/>
          <a:p>
            <a:fld id="{0D32FE3F-8AC0-1444-BA93-7500E00BED86}" type="slidenum">
              <a:rPr lang="en-US" smtClean="0"/>
              <a:t>‹#›</a:t>
            </a:fld>
            <a:endParaRPr lang="en-US" dirty="0"/>
          </a:p>
        </p:txBody>
      </p:sp>
    </p:spTree>
    <p:extLst>
      <p:ext uri="{BB962C8B-B14F-4D97-AF65-F5344CB8AC3E}">
        <p14:creationId xmlns:p14="http://schemas.microsoft.com/office/powerpoint/2010/main" val="22217102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0326FD1-605E-8B4E-80E0-3D4832F11B5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AE0ED63-6151-8545-A930-F0ABA9D56D4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ADF2EC8-8D64-7641-BC31-476610A573F1}"/>
              </a:ext>
            </a:extLst>
          </p:cNvPr>
          <p:cNvSpPr>
            <a:spLocks noGrp="1"/>
          </p:cNvSpPr>
          <p:nvPr>
            <p:ph type="dt" sz="half" idx="10"/>
          </p:nvPr>
        </p:nvSpPr>
        <p:spPr/>
        <p:txBody>
          <a:bodyPr/>
          <a:lstStyle/>
          <a:p>
            <a:fld id="{B0FC7EEE-55C0-3F4F-886B-D6A2D29EC1F3}" type="datetimeFigureOut">
              <a:rPr lang="en-US" smtClean="0"/>
              <a:t>3/30/25</a:t>
            </a:fld>
            <a:endParaRPr lang="en-US" dirty="0"/>
          </a:p>
        </p:txBody>
      </p:sp>
      <p:sp>
        <p:nvSpPr>
          <p:cNvPr id="5" name="Footer Placeholder 4">
            <a:extLst>
              <a:ext uri="{FF2B5EF4-FFF2-40B4-BE49-F238E27FC236}">
                <a16:creationId xmlns:a16="http://schemas.microsoft.com/office/drawing/2014/main" id="{BE859495-E577-8345-9EF0-690F6B327A6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640FCC3-99D0-9A44-9820-62D8AAFE5708}"/>
              </a:ext>
            </a:extLst>
          </p:cNvPr>
          <p:cNvSpPr>
            <a:spLocks noGrp="1"/>
          </p:cNvSpPr>
          <p:nvPr>
            <p:ph type="sldNum" sz="quarter" idx="12"/>
          </p:nvPr>
        </p:nvSpPr>
        <p:spPr/>
        <p:txBody>
          <a:bodyPr/>
          <a:lstStyle/>
          <a:p>
            <a:fld id="{0D32FE3F-8AC0-1444-BA93-7500E00BED86}" type="slidenum">
              <a:rPr lang="en-US" smtClean="0"/>
              <a:t>‹#›</a:t>
            </a:fld>
            <a:endParaRPr lang="en-US" dirty="0"/>
          </a:p>
        </p:txBody>
      </p:sp>
    </p:spTree>
    <p:extLst>
      <p:ext uri="{BB962C8B-B14F-4D97-AF65-F5344CB8AC3E}">
        <p14:creationId xmlns:p14="http://schemas.microsoft.com/office/powerpoint/2010/main" val="34819710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2A4A77-C0EC-E90C-087A-E71757299BE7}"/>
              </a:ext>
            </a:extLst>
          </p:cNvPr>
          <p:cNvSpPr>
            <a:spLocks noGrp="1"/>
          </p:cNvSpPr>
          <p:nvPr>
            <p:ph type="ctrTitle"/>
          </p:nvPr>
        </p:nvSpPr>
        <p:spPr>
          <a:xfrm>
            <a:off x="609600" y="3926541"/>
            <a:ext cx="10972800" cy="1663044"/>
          </a:xfrm>
          <a:prstGeom prst="rect">
            <a:avLst/>
          </a:prstGeom>
        </p:spPr>
        <p:txBody>
          <a:bodyPr anchor="b"/>
          <a:lstStyle>
            <a:lvl1pPr algn="l">
              <a:defRPr sz="6000"/>
            </a:lvl1pPr>
          </a:lstStyle>
          <a:p>
            <a:r>
              <a:rPr lang="en-US" dirty="0"/>
              <a:t>Click to edit Master title style</a:t>
            </a:r>
          </a:p>
        </p:txBody>
      </p:sp>
      <p:sp>
        <p:nvSpPr>
          <p:cNvPr id="3" name="Subtitle 2">
            <a:extLst>
              <a:ext uri="{FF2B5EF4-FFF2-40B4-BE49-F238E27FC236}">
                <a16:creationId xmlns:a16="http://schemas.microsoft.com/office/drawing/2014/main" id="{C65AB453-76B0-1DBA-9EE3-645CA98047EC}"/>
              </a:ext>
            </a:extLst>
          </p:cNvPr>
          <p:cNvSpPr>
            <a:spLocks noGrp="1"/>
          </p:cNvSpPr>
          <p:nvPr>
            <p:ph type="subTitle" idx="1"/>
          </p:nvPr>
        </p:nvSpPr>
        <p:spPr>
          <a:xfrm>
            <a:off x="609600" y="5735636"/>
            <a:ext cx="10972800" cy="474663"/>
          </a:xfrm>
        </p:spPr>
        <p:txBody>
          <a:bodyPr anchor="b"/>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ru-RU" dirty="0"/>
          </a:p>
        </p:txBody>
      </p:sp>
      <p:sp>
        <p:nvSpPr>
          <p:cNvPr id="4" name="Date Placeholder 3">
            <a:extLst>
              <a:ext uri="{FF2B5EF4-FFF2-40B4-BE49-F238E27FC236}">
                <a16:creationId xmlns:a16="http://schemas.microsoft.com/office/drawing/2014/main" id="{F6729D4B-20DA-C5A9-370C-5C556DC7C209}"/>
              </a:ext>
            </a:extLst>
          </p:cNvPr>
          <p:cNvSpPr>
            <a:spLocks noGrp="1"/>
          </p:cNvSpPr>
          <p:nvPr>
            <p:ph type="dt" sz="half" idx="10"/>
          </p:nvPr>
        </p:nvSpPr>
        <p:spPr/>
        <p:txBody>
          <a:bodyPr/>
          <a:lstStyle/>
          <a:p>
            <a:fld id="{AA8A0EC6-5648-844A-8827-911B00959032}" type="datetimeFigureOut">
              <a:rPr lang="en-US" smtClean="0"/>
              <a:t>3/30/25</a:t>
            </a:fld>
            <a:endParaRPr lang="en-US" dirty="0"/>
          </a:p>
        </p:txBody>
      </p:sp>
      <p:sp>
        <p:nvSpPr>
          <p:cNvPr id="5" name="Footer Placeholder 4">
            <a:extLst>
              <a:ext uri="{FF2B5EF4-FFF2-40B4-BE49-F238E27FC236}">
                <a16:creationId xmlns:a16="http://schemas.microsoft.com/office/drawing/2014/main" id="{ACC23F1A-779F-4295-3160-E943DBC04531}"/>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9" name="Picture Placeholder 8">
            <a:extLst>
              <a:ext uri="{FF2B5EF4-FFF2-40B4-BE49-F238E27FC236}">
                <a16:creationId xmlns:a16="http://schemas.microsoft.com/office/drawing/2014/main" id="{0849934F-55C5-A548-E041-1CB8C42DF0E6}"/>
              </a:ext>
            </a:extLst>
          </p:cNvPr>
          <p:cNvSpPr>
            <a:spLocks noGrp="1"/>
          </p:cNvSpPr>
          <p:nvPr>
            <p:ph type="pic" sz="quarter" idx="13"/>
          </p:nvPr>
        </p:nvSpPr>
        <p:spPr>
          <a:xfrm>
            <a:off x="0" y="0"/>
            <a:ext cx="12192000" cy="3926541"/>
          </a:xfrm>
        </p:spPr>
        <p:txBody>
          <a:bodyPr/>
          <a:lstStyle/>
          <a:p>
            <a:r>
              <a:rPr lang="en-US" dirty="0"/>
              <a:t>Click icon to add picture</a:t>
            </a:r>
          </a:p>
        </p:txBody>
      </p:sp>
    </p:spTree>
    <p:extLst>
      <p:ext uri="{BB962C8B-B14F-4D97-AF65-F5344CB8AC3E}">
        <p14:creationId xmlns:p14="http://schemas.microsoft.com/office/powerpoint/2010/main" val="17411664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Content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EDBA23-25B7-954B-D646-B91AE0381109}"/>
              </a:ext>
            </a:extLst>
          </p:cNvPr>
          <p:cNvSpPr>
            <a:spLocks noGrp="1"/>
          </p:cNvSpPr>
          <p:nvPr>
            <p:ph type="title"/>
          </p:nvPr>
        </p:nvSpPr>
        <p:spPr>
          <a:xfrm>
            <a:off x="609600" y="363537"/>
            <a:ext cx="10972800" cy="1230485"/>
          </a:xfrm>
          <a:prstGeom prst="rect">
            <a:avLst/>
          </a:prstGeom>
        </p:spPr>
        <p:txBody>
          <a:bodyPr>
            <a:noAutofit/>
          </a:bodyPr>
          <a:lstStyle/>
          <a:p>
            <a:r>
              <a:rPr lang="en-US" dirty="0"/>
              <a:t>Click to edit Master title style</a:t>
            </a:r>
          </a:p>
        </p:txBody>
      </p:sp>
      <p:sp>
        <p:nvSpPr>
          <p:cNvPr id="14" name="Text Placeholder 2">
            <a:extLst>
              <a:ext uri="{FF2B5EF4-FFF2-40B4-BE49-F238E27FC236}">
                <a16:creationId xmlns:a16="http://schemas.microsoft.com/office/drawing/2014/main" id="{121325FB-E0FE-AAA4-853C-618899B58156}"/>
              </a:ext>
            </a:extLst>
          </p:cNvPr>
          <p:cNvSpPr>
            <a:spLocks noGrp="1"/>
          </p:cNvSpPr>
          <p:nvPr>
            <p:ph type="body" idx="1"/>
          </p:nvPr>
        </p:nvSpPr>
        <p:spPr>
          <a:xfrm>
            <a:off x="960665" y="1610518"/>
            <a:ext cx="6970824" cy="593840"/>
          </a:xfrm>
        </p:spPr>
        <p:txBody>
          <a:bodyPr anchor="b">
            <a:noAutofit/>
          </a:bodyPr>
          <a:lstStyle>
            <a:lvl1pPr marL="0" indent="0">
              <a:buNone/>
              <a:defRPr sz="2000" b="1">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5" name="Text Placeholder 3">
            <a:extLst>
              <a:ext uri="{FF2B5EF4-FFF2-40B4-BE49-F238E27FC236}">
                <a16:creationId xmlns:a16="http://schemas.microsoft.com/office/drawing/2014/main" id="{D2B210CD-96D1-D9FB-6DF0-62266CCB6FFD}"/>
              </a:ext>
            </a:extLst>
          </p:cNvPr>
          <p:cNvSpPr>
            <a:spLocks noGrp="1"/>
          </p:cNvSpPr>
          <p:nvPr>
            <p:ph type="body" sz="half" idx="2"/>
          </p:nvPr>
        </p:nvSpPr>
        <p:spPr>
          <a:xfrm>
            <a:off x="960664" y="2222065"/>
            <a:ext cx="6970825" cy="702959"/>
          </a:xfrm>
        </p:spPr>
        <p:txBody>
          <a:bodyPr>
            <a:no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19" name="Text Placeholder 2">
            <a:extLst>
              <a:ext uri="{FF2B5EF4-FFF2-40B4-BE49-F238E27FC236}">
                <a16:creationId xmlns:a16="http://schemas.microsoft.com/office/drawing/2014/main" id="{D7745948-92EA-3E8A-1DBC-45422E918504}"/>
              </a:ext>
            </a:extLst>
          </p:cNvPr>
          <p:cNvSpPr>
            <a:spLocks noGrp="1"/>
          </p:cNvSpPr>
          <p:nvPr>
            <p:ph type="body" idx="13"/>
          </p:nvPr>
        </p:nvSpPr>
        <p:spPr>
          <a:xfrm>
            <a:off x="1580323" y="3143243"/>
            <a:ext cx="6139069" cy="593840"/>
          </a:xfrm>
        </p:spPr>
        <p:txBody>
          <a:bodyPr anchor="b">
            <a:noAutofit/>
          </a:bodyPr>
          <a:lstStyle>
            <a:lvl1pPr marL="0" indent="0">
              <a:buNone/>
              <a:defRPr sz="2000" b="1">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0" name="Text Placeholder 3">
            <a:extLst>
              <a:ext uri="{FF2B5EF4-FFF2-40B4-BE49-F238E27FC236}">
                <a16:creationId xmlns:a16="http://schemas.microsoft.com/office/drawing/2014/main" id="{87155554-9334-F8D5-FA7F-80CF2FB3BC78}"/>
              </a:ext>
            </a:extLst>
          </p:cNvPr>
          <p:cNvSpPr>
            <a:spLocks noGrp="1"/>
          </p:cNvSpPr>
          <p:nvPr>
            <p:ph type="body" sz="half" idx="14"/>
          </p:nvPr>
        </p:nvSpPr>
        <p:spPr>
          <a:xfrm>
            <a:off x="1580323" y="3754790"/>
            <a:ext cx="6139068" cy="702959"/>
          </a:xfrm>
        </p:spPr>
        <p:txBody>
          <a:bodyPr>
            <a:no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21" name="Text Placeholder 2">
            <a:extLst>
              <a:ext uri="{FF2B5EF4-FFF2-40B4-BE49-F238E27FC236}">
                <a16:creationId xmlns:a16="http://schemas.microsoft.com/office/drawing/2014/main" id="{A44C718E-DBD5-B640-39D2-7860AFE27FFB}"/>
              </a:ext>
            </a:extLst>
          </p:cNvPr>
          <p:cNvSpPr>
            <a:spLocks noGrp="1"/>
          </p:cNvSpPr>
          <p:nvPr>
            <p:ph type="body" idx="15"/>
          </p:nvPr>
        </p:nvSpPr>
        <p:spPr>
          <a:xfrm>
            <a:off x="960666" y="4717060"/>
            <a:ext cx="6970823" cy="593840"/>
          </a:xfrm>
        </p:spPr>
        <p:txBody>
          <a:bodyPr anchor="b">
            <a:noAutofit/>
          </a:bodyPr>
          <a:lstStyle>
            <a:lvl1pPr marL="0" indent="0">
              <a:buNone/>
              <a:defRPr sz="2000" b="1">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2" name="Text Placeholder 3">
            <a:extLst>
              <a:ext uri="{FF2B5EF4-FFF2-40B4-BE49-F238E27FC236}">
                <a16:creationId xmlns:a16="http://schemas.microsoft.com/office/drawing/2014/main" id="{BB073C5F-2FFF-4B6A-E630-E112FB5B952B}"/>
              </a:ext>
            </a:extLst>
          </p:cNvPr>
          <p:cNvSpPr>
            <a:spLocks noGrp="1"/>
          </p:cNvSpPr>
          <p:nvPr>
            <p:ph type="body" sz="half" idx="16"/>
          </p:nvPr>
        </p:nvSpPr>
        <p:spPr>
          <a:xfrm>
            <a:off x="960666" y="5328607"/>
            <a:ext cx="6970822" cy="702959"/>
          </a:xfrm>
        </p:spPr>
        <p:txBody>
          <a:bodyPr>
            <a:no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24" name="Picture Placeholder 23">
            <a:extLst>
              <a:ext uri="{FF2B5EF4-FFF2-40B4-BE49-F238E27FC236}">
                <a16:creationId xmlns:a16="http://schemas.microsoft.com/office/drawing/2014/main" id="{D9276F28-A527-C906-EE7C-5440E0C56B86}"/>
              </a:ext>
            </a:extLst>
          </p:cNvPr>
          <p:cNvSpPr>
            <a:spLocks noGrp="1"/>
          </p:cNvSpPr>
          <p:nvPr>
            <p:ph type="pic" sz="quarter" idx="17"/>
          </p:nvPr>
        </p:nvSpPr>
        <p:spPr>
          <a:xfrm>
            <a:off x="7931490" y="2031153"/>
            <a:ext cx="3650910" cy="3650910"/>
          </a:xfrm>
          <a:prstGeom prst="ellipse">
            <a:avLst/>
          </a:prstGeom>
        </p:spPr>
        <p:txBody>
          <a:bodyPr/>
          <a:lstStyle/>
          <a:p>
            <a:r>
              <a:rPr lang="en-US" dirty="0"/>
              <a:t>Click icon to add picture</a:t>
            </a:r>
          </a:p>
        </p:txBody>
      </p:sp>
      <p:sp>
        <p:nvSpPr>
          <p:cNvPr id="16" name="Date Placeholder 15">
            <a:extLst>
              <a:ext uri="{FF2B5EF4-FFF2-40B4-BE49-F238E27FC236}">
                <a16:creationId xmlns:a16="http://schemas.microsoft.com/office/drawing/2014/main" id="{30843267-C01A-455A-D8A3-E8A7C6CFB0F6}"/>
              </a:ext>
            </a:extLst>
          </p:cNvPr>
          <p:cNvSpPr>
            <a:spLocks noGrp="1"/>
          </p:cNvSpPr>
          <p:nvPr>
            <p:ph type="dt" sz="half" idx="18"/>
          </p:nvPr>
        </p:nvSpPr>
        <p:spPr/>
        <p:txBody>
          <a:bodyPr/>
          <a:lstStyle/>
          <a:p>
            <a:fld id="{AA8A0EC6-5648-844A-8827-911B00959032}" type="datetimeFigureOut">
              <a:rPr lang="en-US" smtClean="0"/>
              <a:t>3/30/25</a:t>
            </a:fld>
            <a:endParaRPr lang="en-US" dirty="0"/>
          </a:p>
        </p:txBody>
      </p:sp>
      <p:sp>
        <p:nvSpPr>
          <p:cNvPr id="17" name="Footer Placeholder 16">
            <a:extLst>
              <a:ext uri="{FF2B5EF4-FFF2-40B4-BE49-F238E27FC236}">
                <a16:creationId xmlns:a16="http://schemas.microsoft.com/office/drawing/2014/main" id="{1DAE6A71-9FA2-20A0-D992-DEBF7FF3301E}"/>
              </a:ext>
            </a:extLst>
          </p:cNvPr>
          <p:cNvSpPr>
            <a:spLocks noGrp="1"/>
          </p:cNvSpPr>
          <p:nvPr>
            <p:ph type="ftr" sz="quarter" idx="19"/>
          </p:nvPr>
        </p:nvSpPr>
        <p:spPr>
          <a:xfrm>
            <a:off x="4038600" y="6356350"/>
            <a:ext cx="4114800" cy="365125"/>
          </a:xfrm>
          <a:prstGeom prst="rect">
            <a:avLst/>
          </a:prstGeom>
        </p:spPr>
        <p:txBody>
          <a:bodyPr/>
          <a:lstStyle/>
          <a:p>
            <a:endParaRPr lang="en-US" dirty="0"/>
          </a:p>
        </p:txBody>
      </p:sp>
      <p:sp>
        <p:nvSpPr>
          <p:cNvPr id="5" name="Text Placeholder 4">
            <a:extLst>
              <a:ext uri="{FF2B5EF4-FFF2-40B4-BE49-F238E27FC236}">
                <a16:creationId xmlns:a16="http://schemas.microsoft.com/office/drawing/2014/main" id="{0985D3E6-EA9D-9DE8-6317-6DF86AEEDB42}"/>
              </a:ext>
            </a:extLst>
          </p:cNvPr>
          <p:cNvSpPr>
            <a:spLocks noGrp="1"/>
          </p:cNvSpPr>
          <p:nvPr>
            <p:ph type="body" sz="quarter" idx="20"/>
          </p:nvPr>
        </p:nvSpPr>
        <p:spPr>
          <a:xfrm>
            <a:off x="8339138" y="6538913"/>
            <a:ext cx="3243262" cy="182562"/>
          </a:xfrm>
        </p:spPr>
        <p:txBody>
          <a:bodyPr>
            <a:noAutofit/>
          </a:bodyPr>
          <a:lstStyle>
            <a:lvl1pPr marL="0" indent="0" algn="r">
              <a:buNone/>
              <a:defRPr sz="1000">
                <a:solidFill>
                  <a:schemeClr val="bg1">
                    <a:lumMod val="65000"/>
                  </a:schemeClr>
                </a:solidFill>
                <a:latin typeface="Calibri" panose="020F0502020204030204" pitchFamily="34" charset="0"/>
                <a:cs typeface="Calibri" panose="020F050202020403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Tree>
    <p:extLst>
      <p:ext uri="{BB962C8B-B14F-4D97-AF65-F5344CB8AC3E}">
        <p14:creationId xmlns:p14="http://schemas.microsoft.com/office/powerpoint/2010/main" val="30148219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Content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EDBA23-25B7-954B-D646-B91AE0381109}"/>
              </a:ext>
            </a:extLst>
          </p:cNvPr>
          <p:cNvSpPr>
            <a:spLocks noGrp="1"/>
          </p:cNvSpPr>
          <p:nvPr>
            <p:ph type="title"/>
          </p:nvPr>
        </p:nvSpPr>
        <p:spPr>
          <a:xfrm>
            <a:off x="609600" y="363537"/>
            <a:ext cx="10972800" cy="1230485"/>
          </a:xfrm>
          <a:prstGeom prst="rect">
            <a:avLst/>
          </a:prstGeom>
        </p:spPr>
        <p:txBody>
          <a:bodyPr>
            <a:noAutofit/>
          </a:bodyPr>
          <a:lstStyle/>
          <a:p>
            <a:r>
              <a:rPr lang="en-US" dirty="0"/>
              <a:t>Click to edit Master title style</a:t>
            </a:r>
          </a:p>
        </p:txBody>
      </p:sp>
      <p:sp>
        <p:nvSpPr>
          <p:cNvPr id="4" name="Date Placeholder 3">
            <a:extLst>
              <a:ext uri="{FF2B5EF4-FFF2-40B4-BE49-F238E27FC236}">
                <a16:creationId xmlns:a16="http://schemas.microsoft.com/office/drawing/2014/main" id="{1D8791D4-7662-2DFB-077F-25FC6921C81C}"/>
              </a:ext>
            </a:extLst>
          </p:cNvPr>
          <p:cNvSpPr>
            <a:spLocks noGrp="1"/>
          </p:cNvSpPr>
          <p:nvPr>
            <p:ph type="dt" sz="half" idx="10"/>
          </p:nvPr>
        </p:nvSpPr>
        <p:spPr/>
        <p:txBody>
          <a:bodyPr/>
          <a:lstStyle/>
          <a:p>
            <a:fld id="{AA8A0EC6-5648-844A-8827-911B00959032}" type="datetimeFigureOut">
              <a:rPr lang="en-US" smtClean="0"/>
              <a:t>3/30/25</a:t>
            </a:fld>
            <a:endParaRPr lang="en-US" dirty="0"/>
          </a:p>
        </p:txBody>
      </p:sp>
      <p:sp>
        <p:nvSpPr>
          <p:cNvPr id="5" name="Footer Placeholder 4">
            <a:extLst>
              <a:ext uri="{FF2B5EF4-FFF2-40B4-BE49-F238E27FC236}">
                <a16:creationId xmlns:a16="http://schemas.microsoft.com/office/drawing/2014/main" id="{10B87723-B8F5-CDD2-6B9D-229B99F039D9}"/>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3" name="Text Placeholder 2">
            <a:extLst>
              <a:ext uri="{FF2B5EF4-FFF2-40B4-BE49-F238E27FC236}">
                <a16:creationId xmlns:a16="http://schemas.microsoft.com/office/drawing/2014/main" id="{0ED2C780-6C1C-A81B-5B9E-735DFD6F43D1}"/>
              </a:ext>
            </a:extLst>
          </p:cNvPr>
          <p:cNvSpPr>
            <a:spLocks noGrp="1"/>
          </p:cNvSpPr>
          <p:nvPr>
            <p:ph type="body" idx="18"/>
          </p:nvPr>
        </p:nvSpPr>
        <p:spPr>
          <a:xfrm>
            <a:off x="4369902" y="2185522"/>
            <a:ext cx="3452196" cy="593840"/>
          </a:xfrm>
        </p:spPr>
        <p:txBody>
          <a:bodyPr anchor="b">
            <a:noAutofit/>
          </a:bodyPr>
          <a:lstStyle>
            <a:lvl1pPr marL="0" indent="0">
              <a:buNone/>
              <a:defRPr sz="2000" b="1">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a:t>
            </a:r>
          </a:p>
        </p:txBody>
      </p:sp>
      <p:sp>
        <p:nvSpPr>
          <p:cNvPr id="7" name="Text Placeholder 3">
            <a:extLst>
              <a:ext uri="{FF2B5EF4-FFF2-40B4-BE49-F238E27FC236}">
                <a16:creationId xmlns:a16="http://schemas.microsoft.com/office/drawing/2014/main" id="{F29AB7CE-949B-41D7-A673-06B30968CD01}"/>
              </a:ext>
            </a:extLst>
          </p:cNvPr>
          <p:cNvSpPr>
            <a:spLocks noGrp="1"/>
          </p:cNvSpPr>
          <p:nvPr>
            <p:ph type="body" sz="half" idx="19"/>
          </p:nvPr>
        </p:nvSpPr>
        <p:spPr>
          <a:xfrm>
            <a:off x="4369902" y="2797069"/>
            <a:ext cx="3452194" cy="830639"/>
          </a:xfrm>
        </p:spPr>
        <p:txBody>
          <a:bodyPr>
            <a:noAutofit/>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a:t>
            </a:r>
          </a:p>
        </p:txBody>
      </p:sp>
      <p:sp>
        <p:nvSpPr>
          <p:cNvPr id="12" name="Text Placeholder 2">
            <a:extLst>
              <a:ext uri="{FF2B5EF4-FFF2-40B4-BE49-F238E27FC236}">
                <a16:creationId xmlns:a16="http://schemas.microsoft.com/office/drawing/2014/main" id="{AC6C789A-7FB2-432A-6019-3F62E5386F29}"/>
              </a:ext>
            </a:extLst>
          </p:cNvPr>
          <p:cNvSpPr>
            <a:spLocks noGrp="1"/>
          </p:cNvSpPr>
          <p:nvPr>
            <p:ph type="body" idx="21"/>
          </p:nvPr>
        </p:nvSpPr>
        <p:spPr>
          <a:xfrm>
            <a:off x="7987745" y="2185522"/>
            <a:ext cx="3452196" cy="593840"/>
          </a:xfrm>
        </p:spPr>
        <p:txBody>
          <a:bodyPr anchor="b">
            <a:noAutofit/>
          </a:bodyPr>
          <a:lstStyle>
            <a:lvl1pPr marL="0" indent="0">
              <a:buNone/>
              <a:defRPr sz="2000" b="1">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a:t>
            </a:r>
          </a:p>
        </p:txBody>
      </p:sp>
      <p:sp>
        <p:nvSpPr>
          <p:cNvPr id="13" name="Text Placeholder 3">
            <a:extLst>
              <a:ext uri="{FF2B5EF4-FFF2-40B4-BE49-F238E27FC236}">
                <a16:creationId xmlns:a16="http://schemas.microsoft.com/office/drawing/2014/main" id="{F672CBAF-4BDE-95E9-99A1-9EDDBDEF84DC}"/>
              </a:ext>
            </a:extLst>
          </p:cNvPr>
          <p:cNvSpPr>
            <a:spLocks noGrp="1"/>
          </p:cNvSpPr>
          <p:nvPr>
            <p:ph type="body" sz="half" idx="22"/>
          </p:nvPr>
        </p:nvSpPr>
        <p:spPr>
          <a:xfrm>
            <a:off x="7987745" y="2797069"/>
            <a:ext cx="3452194" cy="830639"/>
          </a:xfrm>
        </p:spPr>
        <p:txBody>
          <a:bodyPr>
            <a:noAutofit/>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a:t>
            </a:r>
          </a:p>
        </p:txBody>
      </p:sp>
      <p:sp>
        <p:nvSpPr>
          <p:cNvPr id="17" name="Text Placeholder 2">
            <a:extLst>
              <a:ext uri="{FF2B5EF4-FFF2-40B4-BE49-F238E27FC236}">
                <a16:creationId xmlns:a16="http://schemas.microsoft.com/office/drawing/2014/main" id="{1F48CE7A-5E89-3480-B862-44BFAC429981}"/>
              </a:ext>
            </a:extLst>
          </p:cNvPr>
          <p:cNvSpPr>
            <a:spLocks noGrp="1"/>
          </p:cNvSpPr>
          <p:nvPr>
            <p:ph type="body" idx="24"/>
          </p:nvPr>
        </p:nvSpPr>
        <p:spPr>
          <a:xfrm>
            <a:off x="761997" y="2185521"/>
            <a:ext cx="3452196" cy="593840"/>
          </a:xfrm>
        </p:spPr>
        <p:txBody>
          <a:bodyPr anchor="b">
            <a:noAutofit/>
          </a:bodyPr>
          <a:lstStyle>
            <a:lvl1pPr marL="0" indent="0">
              <a:buNone/>
              <a:defRPr sz="2000" b="1">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a:t>
            </a:r>
          </a:p>
        </p:txBody>
      </p:sp>
      <p:sp>
        <p:nvSpPr>
          <p:cNvPr id="18" name="Text Placeholder 3">
            <a:extLst>
              <a:ext uri="{FF2B5EF4-FFF2-40B4-BE49-F238E27FC236}">
                <a16:creationId xmlns:a16="http://schemas.microsoft.com/office/drawing/2014/main" id="{78CF0CF5-EF6E-47A1-80D2-088122A0E64F}"/>
              </a:ext>
            </a:extLst>
          </p:cNvPr>
          <p:cNvSpPr>
            <a:spLocks noGrp="1"/>
          </p:cNvSpPr>
          <p:nvPr>
            <p:ph type="body" sz="half" idx="25"/>
          </p:nvPr>
        </p:nvSpPr>
        <p:spPr>
          <a:xfrm>
            <a:off x="761997" y="2797068"/>
            <a:ext cx="3452194" cy="830639"/>
          </a:xfrm>
        </p:spPr>
        <p:txBody>
          <a:bodyPr>
            <a:noAutofit/>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a:t>
            </a:r>
          </a:p>
        </p:txBody>
      </p:sp>
      <p:sp>
        <p:nvSpPr>
          <p:cNvPr id="15" name="Picture Placeholder 14">
            <a:extLst>
              <a:ext uri="{FF2B5EF4-FFF2-40B4-BE49-F238E27FC236}">
                <a16:creationId xmlns:a16="http://schemas.microsoft.com/office/drawing/2014/main" id="{9EA2C811-2433-C4B8-E818-972740C49603}"/>
              </a:ext>
            </a:extLst>
          </p:cNvPr>
          <p:cNvSpPr>
            <a:spLocks noGrp="1"/>
          </p:cNvSpPr>
          <p:nvPr>
            <p:ph type="pic" sz="quarter" idx="26"/>
          </p:nvPr>
        </p:nvSpPr>
        <p:spPr>
          <a:xfrm>
            <a:off x="609600" y="5692875"/>
            <a:ext cx="10972800" cy="539496"/>
          </a:xfrm>
        </p:spPr>
        <p:txBody>
          <a:bodyPr/>
          <a:lstStyle/>
          <a:p>
            <a:endParaRPr lang="en-US" dirty="0"/>
          </a:p>
        </p:txBody>
      </p:sp>
    </p:spTree>
    <p:extLst>
      <p:ext uri="{BB962C8B-B14F-4D97-AF65-F5344CB8AC3E}">
        <p14:creationId xmlns:p14="http://schemas.microsoft.com/office/powerpoint/2010/main" val="35215433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5_Content 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EDBA23-25B7-954B-D646-B91AE0381109}"/>
              </a:ext>
            </a:extLst>
          </p:cNvPr>
          <p:cNvSpPr>
            <a:spLocks noGrp="1"/>
          </p:cNvSpPr>
          <p:nvPr>
            <p:ph type="title"/>
          </p:nvPr>
        </p:nvSpPr>
        <p:spPr>
          <a:xfrm>
            <a:off x="609600" y="363537"/>
            <a:ext cx="10972800" cy="1230485"/>
          </a:xfrm>
          <a:prstGeom prst="rect">
            <a:avLst/>
          </a:prstGeom>
        </p:spPr>
        <p:txBody>
          <a:bodyPr>
            <a:noAutofit/>
          </a:bodyPr>
          <a:lstStyle/>
          <a:p>
            <a:r>
              <a:rPr lang="en-US"/>
              <a:t>Click to edit Master title style</a:t>
            </a:r>
          </a:p>
        </p:txBody>
      </p:sp>
      <p:sp>
        <p:nvSpPr>
          <p:cNvPr id="4" name="Date Placeholder 3">
            <a:extLst>
              <a:ext uri="{FF2B5EF4-FFF2-40B4-BE49-F238E27FC236}">
                <a16:creationId xmlns:a16="http://schemas.microsoft.com/office/drawing/2014/main" id="{1D8791D4-7662-2DFB-077F-25FC6921C81C}"/>
              </a:ext>
            </a:extLst>
          </p:cNvPr>
          <p:cNvSpPr>
            <a:spLocks noGrp="1"/>
          </p:cNvSpPr>
          <p:nvPr>
            <p:ph type="dt" sz="half" idx="10"/>
          </p:nvPr>
        </p:nvSpPr>
        <p:spPr/>
        <p:txBody>
          <a:bodyPr/>
          <a:lstStyle/>
          <a:p>
            <a:fld id="{AA8A0EC6-5648-844A-8827-911B00959032}" type="datetimeFigureOut">
              <a:rPr lang="en-US" smtClean="0"/>
              <a:t>3/30/25</a:t>
            </a:fld>
            <a:endParaRPr lang="en-US" dirty="0"/>
          </a:p>
        </p:txBody>
      </p:sp>
      <p:sp>
        <p:nvSpPr>
          <p:cNvPr id="5" name="Footer Placeholder 4">
            <a:extLst>
              <a:ext uri="{FF2B5EF4-FFF2-40B4-BE49-F238E27FC236}">
                <a16:creationId xmlns:a16="http://schemas.microsoft.com/office/drawing/2014/main" id="{10B87723-B8F5-CDD2-6B9D-229B99F039D9}"/>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14" name="Text Placeholder 2">
            <a:extLst>
              <a:ext uri="{FF2B5EF4-FFF2-40B4-BE49-F238E27FC236}">
                <a16:creationId xmlns:a16="http://schemas.microsoft.com/office/drawing/2014/main" id="{121325FB-E0FE-AAA4-853C-618899B58156}"/>
              </a:ext>
            </a:extLst>
          </p:cNvPr>
          <p:cNvSpPr>
            <a:spLocks noGrp="1"/>
          </p:cNvSpPr>
          <p:nvPr>
            <p:ph type="body" idx="1"/>
          </p:nvPr>
        </p:nvSpPr>
        <p:spPr>
          <a:xfrm>
            <a:off x="960665" y="1611728"/>
            <a:ext cx="6922301" cy="562749"/>
          </a:xfrm>
        </p:spPr>
        <p:txBody>
          <a:bodyPr anchor="b">
            <a:noAutofit/>
          </a:bodyPr>
          <a:lstStyle>
            <a:lvl1pPr marL="0" indent="0">
              <a:buNone/>
              <a:defRPr sz="2000" b="1">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5" name="Text Placeholder 3">
            <a:extLst>
              <a:ext uri="{FF2B5EF4-FFF2-40B4-BE49-F238E27FC236}">
                <a16:creationId xmlns:a16="http://schemas.microsoft.com/office/drawing/2014/main" id="{D2B210CD-96D1-D9FB-6DF0-62266CCB6FFD}"/>
              </a:ext>
            </a:extLst>
          </p:cNvPr>
          <p:cNvSpPr>
            <a:spLocks noGrp="1"/>
          </p:cNvSpPr>
          <p:nvPr>
            <p:ph type="body" sz="half" idx="2"/>
          </p:nvPr>
        </p:nvSpPr>
        <p:spPr>
          <a:xfrm>
            <a:off x="960665" y="2178669"/>
            <a:ext cx="6922300" cy="837012"/>
          </a:xfrm>
        </p:spPr>
        <p:txBody>
          <a:bodyPr>
            <a:no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24" name="Picture Placeholder 23">
            <a:extLst>
              <a:ext uri="{FF2B5EF4-FFF2-40B4-BE49-F238E27FC236}">
                <a16:creationId xmlns:a16="http://schemas.microsoft.com/office/drawing/2014/main" id="{D9276F28-A527-C906-EE7C-5440E0C56B86}"/>
              </a:ext>
            </a:extLst>
          </p:cNvPr>
          <p:cNvSpPr>
            <a:spLocks noGrp="1"/>
          </p:cNvSpPr>
          <p:nvPr>
            <p:ph type="pic" sz="quarter" idx="17"/>
          </p:nvPr>
        </p:nvSpPr>
        <p:spPr>
          <a:xfrm>
            <a:off x="7931490" y="2031153"/>
            <a:ext cx="3650910" cy="3650910"/>
          </a:xfrm>
          <a:prstGeom prst="ellipse">
            <a:avLst/>
          </a:prstGeom>
        </p:spPr>
        <p:txBody>
          <a:bodyPr/>
          <a:lstStyle/>
          <a:p>
            <a:r>
              <a:rPr lang="en-US" dirty="0"/>
              <a:t>Click icon to add picture</a:t>
            </a:r>
          </a:p>
        </p:txBody>
      </p:sp>
      <p:sp>
        <p:nvSpPr>
          <p:cNvPr id="3" name="Text Placeholder 2">
            <a:extLst>
              <a:ext uri="{FF2B5EF4-FFF2-40B4-BE49-F238E27FC236}">
                <a16:creationId xmlns:a16="http://schemas.microsoft.com/office/drawing/2014/main" id="{0B92E382-FE6E-A17E-2B3A-9F3E4C7A7D21}"/>
              </a:ext>
            </a:extLst>
          </p:cNvPr>
          <p:cNvSpPr>
            <a:spLocks noGrp="1"/>
          </p:cNvSpPr>
          <p:nvPr>
            <p:ph type="body" idx="18"/>
          </p:nvPr>
        </p:nvSpPr>
        <p:spPr>
          <a:xfrm>
            <a:off x="1146198" y="3092460"/>
            <a:ext cx="6736768" cy="622646"/>
          </a:xfrm>
        </p:spPr>
        <p:txBody>
          <a:bodyPr anchor="b">
            <a:noAutofit/>
          </a:bodyPr>
          <a:lstStyle>
            <a:lvl1pPr marL="0" indent="0">
              <a:buNone/>
              <a:defRPr sz="2000" b="1">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7" name="Text Placeholder 3">
            <a:extLst>
              <a:ext uri="{FF2B5EF4-FFF2-40B4-BE49-F238E27FC236}">
                <a16:creationId xmlns:a16="http://schemas.microsoft.com/office/drawing/2014/main" id="{618A7E81-D817-3ABE-B656-52FF60EF0205}"/>
              </a:ext>
            </a:extLst>
          </p:cNvPr>
          <p:cNvSpPr>
            <a:spLocks noGrp="1"/>
          </p:cNvSpPr>
          <p:nvPr>
            <p:ph type="body" sz="half" idx="19"/>
          </p:nvPr>
        </p:nvSpPr>
        <p:spPr>
          <a:xfrm>
            <a:off x="1146197" y="3689968"/>
            <a:ext cx="6736767" cy="926101"/>
          </a:xfrm>
        </p:spPr>
        <p:txBody>
          <a:bodyPr>
            <a:no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8" name="Text Placeholder 2">
            <a:extLst>
              <a:ext uri="{FF2B5EF4-FFF2-40B4-BE49-F238E27FC236}">
                <a16:creationId xmlns:a16="http://schemas.microsoft.com/office/drawing/2014/main" id="{E8347DD8-16D7-B434-07E6-BD26F45B6DEE}"/>
              </a:ext>
            </a:extLst>
          </p:cNvPr>
          <p:cNvSpPr>
            <a:spLocks noGrp="1"/>
          </p:cNvSpPr>
          <p:nvPr>
            <p:ph type="body" idx="20"/>
          </p:nvPr>
        </p:nvSpPr>
        <p:spPr>
          <a:xfrm>
            <a:off x="1378113" y="4763061"/>
            <a:ext cx="6504852" cy="581992"/>
          </a:xfrm>
        </p:spPr>
        <p:txBody>
          <a:bodyPr anchor="b">
            <a:noAutofit/>
          </a:bodyPr>
          <a:lstStyle>
            <a:lvl1pPr marL="0" indent="0">
              <a:buNone/>
              <a:defRPr sz="2000" b="1">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9" name="Text Placeholder 3">
            <a:extLst>
              <a:ext uri="{FF2B5EF4-FFF2-40B4-BE49-F238E27FC236}">
                <a16:creationId xmlns:a16="http://schemas.microsoft.com/office/drawing/2014/main" id="{C7114E8C-EF4A-11ED-19FB-2D8B5FEC3A69}"/>
              </a:ext>
            </a:extLst>
          </p:cNvPr>
          <p:cNvSpPr>
            <a:spLocks noGrp="1"/>
          </p:cNvSpPr>
          <p:nvPr>
            <p:ph type="body" sz="half" idx="21"/>
          </p:nvPr>
        </p:nvSpPr>
        <p:spPr>
          <a:xfrm>
            <a:off x="1378112" y="5380382"/>
            <a:ext cx="6504851" cy="865633"/>
          </a:xfrm>
        </p:spPr>
        <p:txBody>
          <a:bodyPr>
            <a:no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6" name="Text Placeholder 4">
            <a:extLst>
              <a:ext uri="{FF2B5EF4-FFF2-40B4-BE49-F238E27FC236}">
                <a16:creationId xmlns:a16="http://schemas.microsoft.com/office/drawing/2014/main" id="{231F54DF-E984-A005-B56B-B62147C13B6C}"/>
              </a:ext>
            </a:extLst>
          </p:cNvPr>
          <p:cNvSpPr>
            <a:spLocks noGrp="1"/>
          </p:cNvSpPr>
          <p:nvPr>
            <p:ph type="body" sz="quarter" idx="22"/>
          </p:nvPr>
        </p:nvSpPr>
        <p:spPr>
          <a:xfrm>
            <a:off x="8339138" y="6538913"/>
            <a:ext cx="3243262" cy="182562"/>
          </a:xfrm>
        </p:spPr>
        <p:txBody>
          <a:bodyPr>
            <a:noAutofit/>
          </a:bodyPr>
          <a:lstStyle>
            <a:lvl1pPr marL="0" indent="0" algn="r">
              <a:buNone/>
              <a:defRPr sz="1000">
                <a:solidFill>
                  <a:schemeClr val="bg1">
                    <a:lumMod val="65000"/>
                  </a:schemeClr>
                </a:solidFill>
                <a:latin typeface="Calibri" panose="020F0502020204030204" pitchFamily="34" charset="0"/>
                <a:cs typeface="Calibri" panose="020F050202020403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Tree>
    <p:extLst>
      <p:ext uri="{BB962C8B-B14F-4D97-AF65-F5344CB8AC3E}">
        <p14:creationId xmlns:p14="http://schemas.microsoft.com/office/powerpoint/2010/main" val="5071602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6_Content 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EDBA23-25B7-954B-D646-B91AE0381109}"/>
              </a:ext>
            </a:extLst>
          </p:cNvPr>
          <p:cNvSpPr>
            <a:spLocks noGrp="1"/>
          </p:cNvSpPr>
          <p:nvPr>
            <p:ph type="title"/>
          </p:nvPr>
        </p:nvSpPr>
        <p:spPr>
          <a:xfrm>
            <a:off x="609600" y="363537"/>
            <a:ext cx="10972800" cy="1230485"/>
          </a:xfrm>
          <a:prstGeom prst="rect">
            <a:avLst/>
          </a:prstGeom>
        </p:spPr>
        <p:txBody>
          <a:bodyPr>
            <a:noAutofit/>
          </a:bodyPr>
          <a:lstStyle/>
          <a:p>
            <a:r>
              <a:rPr lang="en-US" dirty="0"/>
              <a:t>Click to edit Master title style</a:t>
            </a:r>
          </a:p>
        </p:txBody>
      </p:sp>
      <p:sp>
        <p:nvSpPr>
          <p:cNvPr id="4" name="Date Placeholder 3">
            <a:extLst>
              <a:ext uri="{FF2B5EF4-FFF2-40B4-BE49-F238E27FC236}">
                <a16:creationId xmlns:a16="http://schemas.microsoft.com/office/drawing/2014/main" id="{1D8791D4-7662-2DFB-077F-25FC6921C81C}"/>
              </a:ext>
            </a:extLst>
          </p:cNvPr>
          <p:cNvSpPr>
            <a:spLocks noGrp="1"/>
          </p:cNvSpPr>
          <p:nvPr>
            <p:ph type="dt" sz="half" idx="10"/>
          </p:nvPr>
        </p:nvSpPr>
        <p:spPr/>
        <p:txBody>
          <a:bodyPr/>
          <a:lstStyle/>
          <a:p>
            <a:fld id="{AA8A0EC6-5648-844A-8827-911B00959032}" type="datetimeFigureOut">
              <a:rPr lang="en-US" smtClean="0"/>
              <a:t>3/30/25</a:t>
            </a:fld>
            <a:endParaRPr lang="en-US" dirty="0"/>
          </a:p>
        </p:txBody>
      </p:sp>
      <p:sp>
        <p:nvSpPr>
          <p:cNvPr id="5" name="Footer Placeholder 4">
            <a:extLst>
              <a:ext uri="{FF2B5EF4-FFF2-40B4-BE49-F238E27FC236}">
                <a16:creationId xmlns:a16="http://schemas.microsoft.com/office/drawing/2014/main" id="{10B87723-B8F5-CDD2-6B9D-229B99F039D9}"/>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14" name="Text Placeholder 2">
            <a:extLst>
              <a:ext uri="{FF2B5EF4-FFF2-40B4-BE49-F238E27FC236}">
                <a16:creationId xmlns:a16="http://schemas.microsoft.com/office/drawing/2014/main" id="{121325FB-E0FE-AAA4-853C-618899B58156}"/>
              </a:ext>
            </a:extLst>
          </p:cNvPr>
          <p:cNvSpPr>
            <a:spLocks noGrp="1"/>
          </p:cNvSpPr>
          <p:nvPr>
            <p:ph type="body" idx="1"/>
          </p:nvPr>
        </p:nvSpPr>
        <p:spPr>
          <a:xfrm>
            <a:off x="962439" y="1925949"/>
            <a:ext cx="5157787" cy="593840"/>
          </a:xfrm>
        </p:spPr>
        <p:txBody>
          <a:bodyPr anchor="b">
            <a:noAutofit/>
          </a:bodyPr>
          <a:lstStyle>
            <a:lvl1pPr marL="0" indent="0">
              <a:buNone/>
              <a:defRPr sz="2000" b="1">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5" name="Text Placeholder 3">
            <a:extLst>
              <a:ext uri="{FF2B5EF4-FFF2-40B4-BE49-F238E27FC236}">
                <a16:creationId xmlns:a16="http://schemas.microsoft.com/office/drawing/2014/main" id="{D2B210CD-96D1-D9FB-6DF0-62266CCB6FFD}"/>
              </a:ext>
            </a:extLst>
          </p:cNvPr>
          <p:cNvSpPr>
            <a:spLocks noGrp="1"/>
          </p:cNvSpPr>
          <p:nvPr>
            <p:ph type="body" sz="half" idx="2"/>
          </p:nvPr>
        </p:nvSpPr>
        <p:spPr>
          <a:xfrm>
            <a:off x="962439" y="2537496"/>
            <a:ext cx="5157786" cy="883256"/>
          </a:xfrm>
        </p:spPr>
        <p:txBody>
          <a:bodyPr>
            <a:no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3" name="Text Placeholder 2">
            <a:extLst>
              <a:ext uri="{FF2B5EF4-FFF2-40B4-BE49-F238E27FC236}">
                <a16:creationId xmlns:a16="http://schemas.microsoft.com/office/drawing/2014/main" id="{0B92E382-FE6E-A17E-2B3A-9F3E4C7A7D21}"/>
              </a:ext>
            </a:extLst>
          </p:cNvPr>
          <p:cNvSpPr>
            <a:spLocks noGrp="1"/>
          </p:cNvSpPr>
          <p:nvPr>
            <p:ph type="body" idx="18"/>
          </p:nvPr>
        </p:nvSpPr>
        <p:spPr>
          <a:xfrm>
            <a:off x="6426387" y="1925949"/>
            <a:ext cx="5157787" cy="593840"/>
          </a:xfrm>
        </p:spPr>
        <p:txBody>
          <a:bodyPr anchor="b">
            <a:noAutofit/>
          </a:bodyPr>
          <a:lstStyle>
            <a:lvl1pPr marL="0" indent="0">
              <a:buNone/>
              <a:defRPr sz="2000" b="1">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7" name="Text Placeholder 3">
            <a:extLst>
              <a:ext uri="{FF2B5EF4-FFF2-40B4-BE49-F238E27FC236}">
                <a16:creationId xmlns:a16="http://schemas.microsoft.com/office/drawing/2014/main" id="{618A7E81-D817-3ABE-B656-52FF60EF0205}"/>
              </a:ext>
            </a:extLst>
          </p:cNvPr>
          <p:cNvSpPr>
            <a:spLocks noGrp="1"/>
          </p:cNvSpPr>
          <p:nvPr>
            <p:ph type="body" sz="half" idx="19"/>
          </p:nvPr>
        </p:nvSpPr>
        <p:spPr>
          <a:xfrm>
            <a:off x="6426387" y="2537496"/>
            <a:ext cx="5157786" cy="883256"/>
          </a:xfrm>
        </p:spPr>
        <p:txBody>
          <a:bodyPr>
            <a:no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8" name="Text Placeholder 2">
            <a:extLst>
              <a:ext uri="{FF2B5EF4-FFF2-40B4-BE49-F238E27FC236}">
                <a16:creationId xmlns:a16="http://schemas.microsoft.com/office/drawing/2014/main" id="{E8347DD8-16D7-B434-07E6-BD26F45B6DEE}"/>
              </a:ext>
            </a:extLst>
          </p:cNvPr>
          <p:cNvSpPr>
            <a:spLocks noGrp="1"/>
          </p:cNvSpPr>
          <p:nvPr>
            <p:ph type="body" idx="20"/>
          </p:nvPr>
        </p:nvSpPr>
        <p:spPr>
          <a:xfrm>
            <a:off x="960665" y="3752680"/>
            <a:ext cx="5157787" cy="593840"/>
          </a:xfrm>
        </p:spPr>
        <p:txBody>
          <a:bodyPr anchor="b">
            <a:noAutofit/>
          </a:bodyPr>
          <a:lstStyle>
            <a:lvl1pPr marL="0" indent="0">
              <a:buNone/>
              <a:defRPr sz="2000" b="1">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9" name="Text Placeholder 3">
            <a:extLst>
              <a:ext uri="{FF2B5EF4-FFF2-40B4-BE49-F238E27FC236}">
                <a16:creationId xmlns:a16="http://schemas.microsoft.com/office/drawing/2014/main" id="{C7114E8C-EF4A-11ED-19FB-2D8B5FEC3A69}"/>
              </a:ext>
            </a:extLst>
          </p:cNvPr>
          <p:cNvSpPr>
            <a:spLocks noGrp="1"/>
          </p:cNvSpPr>
          <p:nvPr>
            <p:ph type="body" sz="half" idx="21"/>
          </p:nvPr>
        </p:nvSpPr>
        <p:spPr>
          <a:xfrm>
            <a:off x="960665" y="4364227"/>
            <a:ext cx="5157786" cy="883256"/>
          </a:xfrm>
        </p:spPr>
        <p:txBody>
          <a:bodyPr>
            <a:no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12" name="Picture Placeholder 11">
            <a:extLst>
              <a:ext uri="{FF2B5EF4-FFF2-40B4-BE49-F238E27FC236}">
                <a16:creationId xmlns:a16="http://schemas.microsoft.com/office/drawing/2014/main" id="{61C98F61-9164-7CDA-F0A4-B90327F23F7A}"/>
              </a:ext>
            </a:extLst>
          </p:cNvPr>
          <p:cNvSpPr>
            <a:spLocks noGrp="1"/>
          </p:cNvSpPr>
          <p:nvPr>
            <p:ph type="pic" sz="quarter" idx="22"/>
          </p:nvPr>
        </p:nvSpPr>
        <p:spPr>
          <a:xfrm>
            <a:off x="6426200" y="3752850"/>
            <a:ext cx="5156200" cy="2457450"/>
          </a:xfrm>
        </p:spPr>
        <p:txBody>
          <a:bodyPr/>
          <a:lstStyle/>
          <a:p>
            <a:endParaRPr lang="en-US" dirty="0"/>
          </a:p>
        </p:txBody>
      </p:sp>
    </p:spTree>
    <p:extLst>
      <p:ext uri="{BB962C8B-B14F-4D97-AF65-F5344CB8AC3E}">
        <p14:creationId xmlns:p14="http://schemas.microsoft.com/office/powerpoint/2010/main" val="1590724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7_Conclus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EDBA23-25B7-954B-D646-B91AE0381109}"/>
              </a:ext>
            </a:extLst>
          </p:cNvPr>
          <p:cNvSpPr>
            <a:spLocks noGrp="1"/>
          </p:cNvSpPr>
          <p:nvPr>
            <p:ph type="title"/>
          </p:nvPr>
        </p:nvSpPr>
        <p:spPr>
          <a:xfrm>
            <a:off x="609600" y="363537"/>
            <a:ext cx="7362553" cy="1230485"/>
          </a:xfrm>
          <a:prstGeom prst="rect">
            <a:avLst/>
          </a:prstGeom>
        </p:spPr>
        <p:txBody>
          <a:bodyPr>
            <a:noAutofit/>
          </a:bodyPr>
          <a:lstStyle/>
          <a:p>
            <a:r>
              <a:rPr lang="en-US"/>
              <a:t>Click to edit Master title style</a:t>
            </a:r>
          </a:p>
        </p:txBody>
      </p:sp>
      <p:sp>
        <p:nvSpPr>
          <p:cNvPr id="4" name="Date Placeholder 3">
            <a:extLst>
              <a:ext uri="{FF2B5EF4-FFF2-40B4-BE49-F238E27FC236}">
                <a16:creationId xmlns:a16="http://schemas.microsoft.com/office/drawing/2014/main" id="{1D8791D4-7662-2DFB-077F-25FC6921C81C}"/>
              </a:ext>
            </a:extLst>
          </p:cNvPr>
          <p:cNvSpPr>
            <a:spLocks noGrp="1"/>
          </p:cNvSpPr>
          <p:nvPr>
            <p:ph type="dt" sz="half" idx="10"/>
          </p:nvPr>
        </p:nvSpPr>
        <p:spPr/>
        <p:txBody>
          <a:bodyPr/>
          <a:lstStyle/>
          <a:p>
            <a:fld id="{AA8A0EC6-5648-844A-8827-911B00959032}" type="datetimeFigureOut">
              <a:rPr lang="en-US" smtClean="0"/>
              <a:t>3/30/25</a:t>
            </a:fld>
            <a:endParaRPr lang="en-US" dirty="0"/>
          </a:p>
        </p:txBody>
      </p:sp>
      <p:sp>
        <p:nvSpPr>
          <p:cNvPr id="5" name="Footer Placeholder 4">
            <a:extLst>
              <a:ext uri="{FF2B5EF4-FFF2-40B4-BE49-F238E27FC236}">
                <a16:creationId xmlns:a16="http://schemas.microsoft.com/office/drawing/2014/main" id="{10B87723-B8F5-CDD2-6B9D-229B99F039D9}"/>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14" name="Text Placeholder 2">
            <a:extLst>
              <a:ext uri="{FF2B5EF4-FFF2-40B4-BE49-F238E27FC236}">
                <a16:creationId xmlns:a16="http://schemas.microsoft.com/office/drawing/2014/main" id="{121325FB-E0FE-AAA4-853C-618899B58156}"/>
              </a:ext>
            </a:extLst>
          </p:cNvPr>
          <p:cNvSpPr>
            <a:spLocks noGrp="1"/>
          </p:cNvSpPr>
          <p:nvPr>
            <p:ph type="body" idx="1"/>
          </p:nvPr>
        </p:nvSpPr>
        <p:spPr>
          <a:xfrm>
            <a:off x="960665" y="1925949"/>
            <a:ext cx="3259182" cy="593840"/>
          </a:xfrm>
        </p:spPr>
        <p:txBody>
          <a:bodyPr anchor="b">
            <a:noAutofit/>
          </a:bodyPr>
          <a:lstStyle>
            <a:lvl1pPr marL="0" indent="0">
              <a:buNone/>
              <a:defRPr sz="2000" b="1">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5" name="Text Placeholder 3">
            <a:extLst>
              <a:ext uri="{FF2B5EF4-FFF2-40B4-BE49-F238E27FC236}">
                <a16:creationId xmlns:a16="http://schemas.microsoft.com/office/drawing/2014/main" id="{D2B210CD-96D1-D9FB-6DF0-62266CCB6FFD}"/>
              </a:ext>
            </a:extLst>
          </p:cNvPr>
          <p:cNvSpPr>
            <a:spLocks noGrp="1"/>
          </p:cNvSpPr>
          <p:nvPr>
            <p:ph type="body" sz="half" idx="2"/>
          </p:nvPr>
        </p:nvSpPr>
        <p:spPr>
          <a:xfrm>
            <a:off x="960665" y="2537496"/>
            <a:ext cx="3259180" cy="1215184"/>
          </a:xfrm>
        </p:spPr>
        <p:txBody>
          <a:bodyPr>
            <a:no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3" name="Text Placeholder 2">
            <a:extLst>
              <a:ext uri="{FF2B5EF4-FFF2-40B4-BE49-F238E27FC236}">
                <a16:creationId xmlns:a16="http://schemas.microsoft.com/office/drawing/2014/main" id="{0B92E382-FE6E-A17E-2B3A-9F3E4C7A7D21}"/>
              </a:ext>
            </a:extLst>
          </p:cNvPr>
          <p:cNvSpPr>
            <a:spLocks noGrp="1"/>
          </p:cNvSpPr>
          <p:nvPr>
            <p:ph type="body" idx="18"/>
          </p:nvPr>
        </p:nvSpPr>
        <p:spPr>
          <a:xfrm>
            <a:off x="4712973" y="1925949"/>
            <a:ext cx="3259182" cy="593840"/>
          </a:xfrm>
        </p:spPr>
        <p:txBody>
          <a:bodyPr anchor="b">
            <a:noAutofit/>
          </a:bodyPr>
          <a:lstStyle>
            <a:lvl1pPr marL="0" indent="0">
              <a:buNone/>
              <a:defRPr sz="2000" b="1">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7" name="Text Placeholder 3">
            <a:extLst>
              <a:ext uri="{FF2B5EF4-FFF2-40B4-BE49-F238E27FC236}">
                <a16:creationId xmlns:a16="http://schemas.microsoft.com/office/drawing/2014/main" id="{618A7E81-D817-3ABE-B656-52FF60EF0205}"/>
              </a:ext>
            </a:extLst>
          </p:cNvPr>
          <p:cNvSpPr>
            <a:spLocks noGrp="1"/>
          </p:cNvSpPr>
          <p:nvPr>
            <p:ph type="body" sz="half" idx="19"/>
          </p:nvPr>
        </p:nvSpPr>
        <p:spPr>
          <a:xfrm>
            <a:off x="4712973" y="2537495"/>
            <a:ext cx="3259180" cy="1197477"/>
          </a:xfrm>
        </p:spPr>
        <p:txBody>
          <a:bodyPr>
            <a:no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8" name="Text Placeholder 2">
            <a:extLst>
              <a:ext uri="{FF2B5EF4-FFF2-40B4-BE49-F238E27FC236}">
                <a16:creationId xmlns:a16="http://schemas.microsoft.com/office/drawing/2014/main" id="{E8347DD8-16D7-B434-07E6-BD26F45B6DEE}"/>
              </a:ext>
            </a:extLst>
          </p:cNvPr>
          <p:cNvSpPr>
            <a:spLocks noGrp="1"/>
          </p:cNvSpPr>
          <p:nvPr>
            <p:ph type="body" idx="20"/>
          </p:nvPr>
        </p:nvSpPr>
        <p:spPr>
          <a:xfrm>
            <a:off x="960665" y="3752680"/>
            <a:ext cx="7011488" cy="593840"/>
          </a:xfrm>
        </p:spPr>
        <p:txBody>
          <a:bodyPr anchor="b">
            <a:noAutofit/>
          </a:bodyPr>
          <a:lstStyle>
            <a:lvl1pPr marL="0" indent="0">
              <a:buNone/>
              <a:defRPr sz="2000" b="1">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9" name="Text Placeholder 3">
            <a:extLst>
              <a:ext uri="{FF2B5EF4-FFF2-40B4-BE49-F238E27FC236}">
                <a16:creationId xmlns:a16="http://schemas.microsoft.com/office/drawing/2014/main" id="{C7114E8C-EF4A-11ED-19FB-2D8B5FEC3A69}"/>
              </a:ext>
            </a:extLst>
          </p:cNvPr>
          <p:cNvSpPr>
            <a:spLocks noGrp="1"/>
          </p:cNvSpPr>
          <p:nvPr>
            <p:ph type="body" sz="half" idx="21"/>
          </p:nvPr>
        </p:nvSpPr>
        <p:spPr>
          <a:xfrm>
            <a:off x="960665" y="4364227"/>
            <a:ext cx="7011488" cy="883256"/>
          </a:xfrm>
        </p:spPr>
        <p:txBody>
          <a:bodyPr>
            <a:no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12" name="Picture Placeholder 11">
            <a:extLst>
              <a:ext uri="{FF2B5EF4-FFF2-40B4-BE49-F238E27FC236}">
                <a16:creationId xmlns:a16="http://schemas.microsoft.com/office/drawing/2014/main" id="{BBB6EDE2-F53E-7B97-FF80-7764EECA4CCF}"/>
              </a:ext>
            </a:extLst>
          </p:cNvPr>
          <p:cNvSpPr>
            <a:spLocks noGrp="1"/>
          </p:cNvSpPr>
          <p:nvPr>
            <p:ph type="pic" sz="quarter" idx="22"/>
          </p:nvPr>
        </p:nvSpPr>
        <p:spPr>
          <a:xfrm>
            <a:off x="8485188" y="0"/>
            <a:ext cx="3706812" cy="6858000"/>
          </a:xfrm>
        </p:spPr>
        <p:txBody>
          <a:bodyPr/>
          <a:lstStyle/>
          <a:p>
            <a:endParaRPr lang="en-US" dirty="0"/>
          </a:p>
        </p:txBody>
      </p:sp>
    </p:spTree>
    <p:extLst>
      <p:ext uri="{BB962C8B-B14F-4D97-AF65-F5344CB8AC3E}">
        <p14:creationId xmlns:p14="http://schemas.microsoft.com/office/powerpoint/2010/main" val="7266216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C681E5-DE3E-1E52-3179-344AB5B2A570}"/>
              </a:ext>
            </a:extLst>
          </p:cNvPr>
          <p:cNvSpPr>
            <a:spLocks noGrp="1"/>
          </p:cNvSpPr>
          <p:nvPr>
            <p:ph type="title"/>
          </p:nvPr>
        </p:nvSpPr>
        <p:spPr>
          <a:xfrm>
            <a:off x="609600" y="363537"/>
            <a:ext cx="10972800" cy="1230485"/>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689A41B8-CF99-8A7C-E16D-CFEF1E099C4C}"/>
              </a:ext>
            </a:extLst>
          </p:cNvPr>
          <p:cNvSpPr>
            <a:spLocks noGrp="1"/>
          </p:cNvSpPr>
          <p:nvPr>
            <p:ph type="dt" sz="half" idx="10"/>
          </p:nvPr>
        </p:nvSpPr>
        <p:spPr/>
        <p:txBody>
          <a:bodyPr/>
          <a:lstStyle/>
          <a:p>
            <a:fld id="{AA8A0EC6-5648-844A-8827-911B00959032}" type="datetimeFigureOut">
              <a:rPr lang="en-US" smtClean="0"/>
              <a:t>3/30/25</a:t>
            </a:fld>
            <a:endParaRPr lang="en-US" dirty="0"/>
          </a:p>
        </p:txBody>
      </p:sp>
      <p:sp>
        <p:nvSpPr>
          <p:cNvPr id="4" name="Footer Placeholder 3">
            <a:extLst>
              <a:ext uri="{FF2B5EF4-FFF2-40B4-BE49-F238E27FC236}">
                <a16:creationId xmlns:a16="http://schemas.microsoft.com/office/drawing/2014/main" id="{F9989524-6BA7-0F2E-1749-175C6928696B}"/>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Tree>
    <p:extLst>
      <p:ext uri="{BB962C8B-B14F-4D97-AF65-F5344CB8AC3E}">
        <p14:creationId xmlns:p14="http://schemas.microsoft.com/office/powerpoint/2010/main" val="21865740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BE6759F-66EA-8EE3-A2F4-F15BA2F9B5C8}"/>
              </a:ext>
            </a:extLst>
          </p:cNvPr>
          <p:cNvSpPr>
            <a:spLocks noGrp="1"/>
          </p:cNvSpPr>
          <p:nvPr>
            <p:ph type="dt" sz="half" idx="10"/>
          </p:nvPr>
        </p:nvSpPr>
        <p:spPr/>
        <p:txBody>
          <a:bodyPr/>
          <a:lstStyle/>
          <a:p>
            <a:fld id="{AA8A0EC6-5648-844A-8827-911B00959032}" type="datetimeFigureOut">
              <a:rPr lang="en-US" smtClean="0"/>
              <a:t>3/30/25</a:t>
            </a:fld>
            <a:endParaRPr lang="en-US" dirty="0"/>
          </a:p>
        </p:txBody>
      </p:sp>
      <p:sp>
        <p:nvSpPr>
          <p:cNvPr id="3" name="Footer Placeholder 2">
            <a:extLst>
              <a:ext uri="{FF2B5EF4-FFF2-40B4-BE49-F238E27FC236}">
                <a16:creationId xmlns:a16="http://schemas.microsoft.com/office/drawing/2014/main" id="{46548357-3F2C-483C-C0FC-FD9FB673CEB7}"/>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Tree>
    <p:extLst>
      <p:ext uri="{BB962C8B-B14F-4D97-AF65-F5344CB8AC3E}">
        <p14:creationId xmlns:p14="http://schemas.microsoft.com/office/powerpoint/2010/main" val="30580309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B80CD6-03F2-F840-A4A6-788B07CBAD9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2263C64-A355-CD47-9445-B480C0BB346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8090087-E51E-B846-835D-85AA399479CD}"/>
              </a:ext>
            </a:extLst>
          </p:cNvPr>
          <p:cNvSpPr>
            <a:spLocks noGrp="1"/>
          </p:cNvSpPr>
          <p:nvPr>
            <p:ph type="dt" sz="half" idx="10"/>
          </p:nvPr>
        </p:nvSpPr>
        <p:spPr/>
        <p:txBody>
          <a:bodyPr/>
          <a:lstStyle/>
          <a:p>
            <a:fld id="{B0FC7EEE-55C0-3F4F-886B-D6A2D29EC1F3}" type="datetimeFigureOut">
              <a:rPr lang="en-US" smtClean="0"/>
              <a:t>3/30/25</a:t>
            </a:fld>
            <a:endParaRPr lang="en-US" dirty="0"/>
          </a:p>
        </p:txBody>
      </p:sp>
      <p:sp>
        <p:nvSpPr>
          <p:cNvPr id="5" name="Footer Placeholder 4">
            <a:extLst>
              <a:ext uri="{FF2B5EF4-FFF2-40B4-BE49-F238E27FC236}">
                <a16:creationId xmlns:a16="http://schemas.microsoft.com/office/drawing/2014/main" id="{94D4F354-0D4E-4D47-993F-2986867D631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30AD1CA-B22C-B441-969D-552D9923B131}"/>
              </a:ext>
            </a:extLst>
          </p:cNvPr>
          <p:cNvSpPr>
            <a:spLocks noGrp="1"/>
          </p:cNvSpPr>
          <p:nvPr>
            <p:ph type="sldNum" sz="quarter" idx="12"/>
          </p:nvPr>
        </p:nvSpPr>
        <p:spPr/>
        <p:txBody>
          <a:bodyPr/>
          <a:lstStyle/>
          <a:p>
            <a:fld id="{0D32FE3F-8AC0-1444-BA93-7500E00BED86}" type="slidenum">
              <a:rPr lang="en-US" smtClean="0"/>
              <a:t>‹#›</a:t>
            </a:fld>
            <a:endParaRPr lang="en-US" dirty="0"/>
          </a:p>
        </p:txBody>
      </p:sp>
    </p:spTree>
    <p:extLst>
      <p:ext uri="{BB962C8B-B14F-4D97-AF65-F5344CB8AC3E}">
        <p14:creationId xmlns:p14="http://schemas.microsoft.com/office/powerpoint/2010/main" val="160118039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2A4A77-C0EC-E90C-087A-E71757299BE7}"/>
              </a:ext>
            </a:extLst>
          </p:cNvPr>
          <p:cNvSpPr>
            <a:spLocks noGrp="1"/>
          </p:cNvSpPr>
          <p:nvPr>
            <p:ph type="ctrTitle"/>
          </p:nvPr>
        </p:nvSpPr>
        <p:spPr>
          <a:xfrm>
            <a:off x="609600" y="3926541"/>
            <a:ext cx="10972800" cy="1663044"/>
          </a:xfrm>
          <a:prstGeom prst="rect">
            <a:avLst/>
          </a:prstGeom>
        </p:spPr>
        <p:txBody>
          <a:bodyPr anchor="b"/>
          <a:lstStyle>
            <a:lvl1pPr algn="l">
              <a:defRPr sz="6000"/>
            </a:lvl1pPr>
          </a:lstStyle>
          <a:p>
            <a:r>
              <a:rPr lang="en-US" dirty="0"/>
              <a:t>Click to edit Master title style</a:t>
            </a:r>
          </a:p>
        </p:txBody>
      </p:sp>
      <p:sp>
        <p:nvSpPr>
          <p:cNvPr id="3" name="Subtitle 2">
            <a:extLst>
              <a:ext uri="{FF2B5EF4-FFF2-40B4-BE49-F238E27FC236}">
                <a16:creationId xmlns:a16="http://schemas.microsoft.com/office/drawing/2014/main" id="{C65AB453-76B0-1DBA-9EE3-645CA98047EC}"/>
              </a:ext>
            </a:extLst>
          </p:cNvPr>
          <p:cNvSpPr>
            <a:spLocks noGrp="1"/>
          </p:cNvSpPr>
          <p:nvPr>
            <p:ph type="subTitle" idx="1"/>
          </p:nvPr>
        </p:nvSpPr>
        <p:spPr>
          <a:xfrm>
            <a:off x="609600" y="5735636"/>
            <a:ext cx="10972800" cy="474663"/>
          </a:xfrm>
        </p:spPr>
        <p:txBody>
          <a:bodyPr anchor="b"/>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ru-RU" dirty="0"/>
          </a:p>
        </p:txBody>
      </p:sp>
      <p:sp>
        <p:nvSpPr>
          <p:cNvPr id="4" name="Date Placeholder 3">
            <a:extLst>
              <a:ext uri="{FF2B5EF4-FFF2-40B4-BE49-F238E27FC236}">
                <a16:creationId xmlns:a16="http://schemas.microsoft.com/office/drawing/2014/main" id="{F6729D4B-20DA-C5A9-370C-5C556DC7C209}"/>
              </a:ext>
            </a:extLst>
          </p:cNvPr>
          <p:cNvSpPr>
            <a:spLocks noGrp="1"/>
          </p:cNvSpPr>
          <p:nvPr>
            <p:ph type="dt" sz="half" idx="10"/>
          </p:nvPr>
        </p:nvSpPr>
        <p:spPr/>
        <p:txBody>
          <a:bodyPr/>
          <a:lstStyle/>
          <a:p>
            <a:fld id="{AA8A0EC6-5648-844A-8827-911B00959032}" type="datetimeFigureOut">
              <a:rPr lang="en-US" smtClean="0"/>
              <a:t>3/30/25</a:t>
            </a:fld>
            <a:endParaRPr lang="en-US" dirty="0"/>
          </a:p>
        </p:txBody>
      </p:sp>
      <p:sp>
        <p:nvSpPr>
          <p:cNvPr id="5" name="Footer Placeholder 4">
            <a:extLst>
              <a:ext uri="{FF2B5EF4-FFF2-40B4-BE49-F238E27FC236}">
                <a16:creationId xmlns:a16="http://schemas.microsoft.com/office/drawing/2014/main" id="{ACC23F1A-779F-4295-3160-E943DBC04531}"/>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9" name="Picture Placeholder 8">
            <a:extLst>
              <a:ext uri="{FF2B5EF4-FFF2-40B4-BE49-F238E27FC236}">
                <a16:creationId xmlns:a16="http://schemas.microsoft.com/office/drawing/2014/main" id="{0849934F-55C5-A548-E041-1CB8C42DF0E6}"/>
              </a:ext>
            </a:extLst>
          </p:cNvPr>
          <p:cNvSpPr>
            <a:spLocks noGrp="1"/>
          </p:cNvSpPr>
          <p:nvPr>
            <p:ph type="pic" sz="quarter" idx="13"/>
          </p:nvPr>
        </p:nvSpPr>
        <p:spPr>
          <a:xfrm>
            <a:off x="0" y="0"/>
            <a:ext cx="12192000" cy="3926541"/>
          </a:xfrm>
        </p:spPr>
        <p:txBody>
          <a:bodyPr/>
          <a:lstStyle/>
          <a:p>
            <a:r>
              <a:rPr lang="en-US" dirty="0"/>
              <a:t>Click icon to add picture</a:t>
            </a:r>
          </a:p>
        </p:txBody>
      </p:sp>
    </p:spTree>
    <p:extLst>
      <p:ext uri="{BB962C8B-B14F-4D97-AF65-F5344CB8AC3E}">
        <p14:creationId xmlns:p14="http://schemas.microsoft.com/office/powerpoint/2010/main" val="35030922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25C07C-620F-0443-B939-CCE239B18AB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7DA27EA-0DCC-EF43-AFC0-5A98B6886E6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25C8E52-850B-764B-8E0A-A9A683C7A6F3}"/>
              </a:ext>
            </a:extLst>
          </p:cNvPr>
          <p:cNvSpPr>
            <a:spLocks noGrp="1"/>
          </p:cNvSpPr>
          <p:nvPr>
            <p:ph type="dt" sz="half" idx="10"/>
          </p:nvPr>
        </p:nvSpPr>
        <p:spPr/>
        <p:txBody>
          <a:bodyPr/>
          <a:lstStyle/>
          <a:p>
            <a:fld id="{B0FC7EEE-55C0-3F4F-886B-D6A2D29EC1F3}" type="datetimeFigureOut">
              <a:rPr lang="en-US" smtClean="0"/>
              <a:t>3/30/25</a:t>
            </a:fld>
            <a:endParaRPr lang="en-US" dirty="0"/>
          </a:p>
        </p:txBody>
      </p:sp>
      <p:sp>
        <p:nvSpPr>
          <p:cNvPr id="5" name="Footer Placeholder 4">
            <a:extLst>
              <a:ext uri="{FF2B5EF4-FFF2-40B4-BE49-F238E27FC236}">
                <a16:creationId xmlns:a16="http://schemas.microsoft.com/office/drawing/2014/main" id="{0EDE6637-F2D2-354E-960B-7961D951ED8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404148B-F471-544E-AFB7-8FF1E240AC91}"/>
              </a:ext>
            </a:extLst>
          </p:cNvPr>
          <p:cNvSpPr>
            <a:spLocks noGrp="1"/>
          </p:cNvSpPr>
          <p:nvPr>
            <p:ph type="sldNum" sz="quarter" idx="12"/>
          </p:nvPr>
        </p:nvSpPr>
        <p:spPr/>
        <p:txBody>
          <a:bodyPr/>
          <a:lstStyle/>
          <a:p>
            <a:fld id="{0D32FE3F-8AC0-1444-BA93-7500E00BED86}" type="slidenum">
              <a:rPr lang="en-US" smtClean="0"/>
              <a:t>‹#›</a:t>
            </a:fld>
            <a:endParaRPr lang="en-US" dirty="0"/>
          </a:p>
        </p:txBody>
      </p:sp>
    </p:spTree>
    <p:extLst>
      <p:ext uri="{BB962C8B-B14F-4D97-AF65-F5344CB8AC3E}">
        <p14:creationId xmlns:p14="http://schemas.microsoft.com/office/powerpoint/2010/main" val="2217003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16DE7C-CB88-B743-93BE-065A4586909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DC36534-E73C-0A43-8A87-858C3CB4349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F3A5AD9-17B6-1E49-87C6-8162FD85D7F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1FEDC1E-6462-1A4C-A39A-0910CCE3A351}"/>
              </a:ext>
            </a:extLst>
          </p:cNvPr>
          <p:cNvSpPr>
            <a:spLocks noGrp="1"/>
          </p:cNvSpPr>
          <p:nvPr>
            <p:ph type="dt" sz="half" idx="10"/>
          </p:nvPr>
        </p:nvSpPr>
        <p:spPr/>
        <p:txBody>
          <a:bodyPr/>
          <a:lstStyle/>
          <a:p>
            <a:fld id="{B0FC7EEE-55C0-3F4F-886B-D6A2D29EC1F3}" type="datetimeFigureOut">
              <a:rPr lang="en-US" smtClean="0"/>
              <a:t>3/30/25</a:t>
            </a:fld>
            <a:endParaRPr lang="en-US" dirty="0"/>
          </a:p>
        </p:txBody>
      </p:sp>
      <p:sp>
        <p:nvSpPr>
          <p:cNvPr id="6" name="Footer Placeholder 5">
            <a:extLst>
              <a:ext uri="{FF2B5EF4-FFF2-40B4-BE49-F238E27FC236}">
                <a16:creationId xmlns:a16="http://schemas.microsoft.com/office/drawing/2014/main" id="{C8C1D380-5553-714C-B027-47C46387CBC8}"/>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933C940-F29A-9D42-B8A2-10EF77A327BF}"/>
              </a:ext>
            </a:extLst>
          </p:cNvPr>
          <p:cNvSpPr>
            <a:spLocks noGrp="1"/>
          </p:cNvSpPr>
          <p:nvPr>
            <p:ph type="sldNum" sz="quarter" idx="12"/>
          </p:nvPr>
        </p:nvSpPr>
        <p:spPr/>
        <p:txBody>
          <a:bodyPr/>
          <a:lstStyle/>
          <a:p>
            <a:fld id="{0D32FE3F-8AC0-1444-BA93-7500E00BED86}" type="slidenum">
              <a:rPr lang="en-US" smtClean="0"/>
              <a:t>‹#›</a:t>
            </a:fld>
            <a:endParaRPr lang="en-US" dirty="0"/>
          </a:p>
        </p:txBody>
      </p:sp>
    </p:spTree>
    <p:extLst>
      <p:ext uri="{BB962C8B-B14F-4D97-AF65-F5344CB8AC3E}">
        <p14:creationId xmlns:p14="http://schemas.microsoft.com/office/powerpoint/2010/main" val="34707593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3A6441-2675-5A42-8DC0-9B5A6B59E78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F209FF3-492D-8546-8731-BDE00D41D24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CD1BB3B-0C87-BA4B-A3CC-301E9B44F3A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E868F50-589C-9843-83A6-3163F8B4678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E0F37A3-B2E7-384C-A9EF-F05D0E9BDA3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AEF8216-ED9D-6D47-A6EA-D62034C09F00}"/>
              </a:ext>
            </a:extLst>
          </p:cNvPr>
          <p:cNvSpPr>
            <a:spLocks noGrp="1"/>
          </p:cNvSpPr>
          <p:nvPr>
            <p:ph type="dt" sz="half" idx="10"/>
          </p:nvPr>
        </p:nvSpPr>
        <p:spPr/>
        <p:txBody>
          <a:bodyPr/>
          <a:lstStyle/>
          <a:p>
            <a:fld id="{B0FC7EEE-55C0-3F4F-886B-D6A2D29EC1F3}" type="datetimeFigureOut">
              <a:rPr lang="en-US" smtClean="0"/>
              <a:t>3/30/25</a:t>
            </a:fld>
            <a:endParaRPr lang="en-US" dirty="0"/>
          </a:p>
        </p:txBody>
      </p:sp>
      <p:sp>
        <p:nvSpPr>
          <p:cNvPr id="8" name="Footer Placeholder 7">
            <a:extLst>
              <a:ext uri="{FF2B5EF4-FFF2-40B4-BE49-F238E27FC236}">
                <a16:creationId xmlns:a16="http://schemas.microsoft.com/office/drawing/2014/main" id="{F9C4385A-A6AA-CA45-B43D-82DF55515976}"/>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153C38E0-C746-114D-B7BC-5BD6BF3AA278}"/>
              </a:ext>
            </a:extLst>
          </p:cNvPr>
          <p:cNvSpPr>
            <a:spLocks noGrp="1"/>
          </p:cNvSpPr>
          <p:nvPr>
            <p:ph type="sldNum" sz="quarter" idx="12"/>
          </p:nvPr>
        </p:nvSpPr>
        <p:spPr/>
        <p:txBody>
          <a:bodyPr/>
          <a:lstStyle/>
          <a:p>
            <a:fld id="{0D32FE3F-8AC0-1444-BA93-7500E00BED86}" type="slidenum">
              <a:rPr lang="en-US" smtClean="0"/>
              <a:t>‹#›</a:t>
            </a:fld>
            <a:endParaRPr lang="en-US" dirty="0"/>
          </a:p>
        </p:txBody>
      </p:sp>
    </p:spTree>
    <p:extLst>
      <p:ext uri="{BB962C8B-B14F-4D97-AF65-F5344CB8AC3E}">
        <p14:creationId xmlns:p14="http://schemas.microsoft.com/office/powerpoint/2010/main" val="39645692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96E6C-9D20-684A-8A64-5A8A0024DCB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A668F85-73E4-374A-BDD4-5605D9E9ABBA}"/>
              </a:ext>
            </a:extLst>
          </p:cNvPr>
          <p:cNvSpPr>
            <a:spLocks noGrp="1"/>
          </p:cNvSpPr>
          <p:nvPr>
            <p:ph type="dt" sz="half" idx="10"/>
          </p:nvPr>
        </p:nvSpPr>
        <p:spPr/>
        <p:txBody>
          <a:bodyPr/>
          <a:lstStyle/>
          <a:p>
            <a:fld id="{B0FC7EEE-55C0-3F4F-886B-D6A2D29EC1F3}" type="datetimeFigureOut">
              <a:rPr lang="en-US" smtClean="0"/>
              <a:t>3/30/25</a:t>
            </a:fld>
            <a:endParaRPr lang="en-US" dirty="0"/>
          </a:p>
        </p:txBody>
      </p:sp>
      <p:sp>
        <p:nvSpPr>
          <p:cNvPr id="4" name="Footer Placeholder 3">
            <a:extLst>
              <a:ext uri="{FF2B5EF4-FFF2-40B4-BE49-F238E27FC236}">
                <a16:creationId xmlns:a16="http://schemas.microsoft.com/office/drawing/2014/main" id="{7D1AFFD6-B219-5B45-922E-C810CCD82FC2}"/>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1C89775C-4AE8-8048-B3D1-A64A590C9857}"/>
              </a:ext>
            </a:extLst>
          </p:cNvPr>
          <p:cNvSpPr>
            <a:spLocks noGrp="1"/>
          </p:cNvSpPr>
          <p:nvPr>
            <p:ph type="sldNum" sz="quarter" idx="12"/>
          </p:nvPr>
        </p:nvSpPr>
        <p:spPr/>
        <p:txBody>
          <a:bodyPr/>
          <a:lstStyle/>
          <a:p>
            <a:fld id="{0D32FE3F-8AC0-1444-BA93-7500E00BED86}" type="slidenum">
              <a:rPr lang="en-US" smtClean="0"/>
              <a:t>‹#›</a:t>
            </a:fld>
            <a:endParaRPr lang="en-US" dirty="0"/>
          </a:p>
        </p:txBody>
      </p:sp>
    </p:spTree>
    <p:extLst>
      <p:ext uri="{BB962C8B-B14F-4D97-AF65-F5344CB8AC3E}">
        <p14:creationId xmlns:p14="http://schemas.microsoft.com/office/powerpoint/2010/main" val="11549188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9915C95-4DB2-364F-8103-703D29E1FBBE}"/>
              </a:ext>
            </a:extLst>
          </p:cNvPr>
          <p:cNvSpPr>
            <a:spLocks noGrp="1"/>
          </p:cNvSpPr>
          <p:nvPr>
            <p:ph type="dt" sz="half" idx="10"/>
          </p:nvPr>
        </p:nvSpPr>
        <p:spPr/>
        <p:txBody>
          <a:bodyPr/>
          <a:lstStyle/>
          <a:p>
            <a:fld id="{B0FC7EEE-55C0-3F4F-886B-D6A2D29EC1F3}" type="datetimeFigureOut">
              <a:rPr lang="en-US" smtClean="0"/>
              <a:t>3/30/25</a:t>
            </a:fld>
            <a:endParaRPr lang="en-US" dirty="0"/>
          </a:p>
        </p:txBody>
      </p:sp>
      <p:sp>
        <p:nvSpPr>
          <p:cNvPr id="3" name="Footer Placeholder 2">
            <a:extLst>
              <a:ext uri="{FF2B5EF4-FFF2-40B4-BE49-F238E27FC236}">
                <a16:creationId xmlns:a16="http://schemas.microsoft.com/office/drawing/2014/main" id="{ABFB0612-B548-774E-86EC-A1509D72D5E6}"/>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61E3D358-6DB9-6F4A-8CEB-A00B3642C1EA}"/>
              </a:ext>
            </a:extLst>
          </p:cNvPr>
          <p:cNvSpPr>
            <a:spLocks noGrp="1"/>
          </p:cNvSpPr>
          <p:nvPr>
            <p:ph type="sldNum" sz="quarter" idx="12"/>
          </p:nvPr>
        </p:nvSpPr>
        <p:spPr/>
        <p:txBody>
          <a:bodyPr/>
          <a:lstStyle/>
          <a:p>
            <a:fld id="{0D32FE3F-8AC0-1444-BA93-7500E00BED86}" type="slidenum">
              <a:rPr lang="en-US" smtClean="0"/>
              <a:t>‹#›</a:t>
            </a:fld>
            <a:endParaRPr lang="en-US" dirty="0"/>
          </a:p>
        </p:txBody>
      </p:sp>
    </p:spTree>
    <p:extLst>
      <p:ext uri="{BB962C8B-B14F-4D97-AF65-F5344CB8AC3E}">
        <p14:creationId xmlns:p14="http://schemas.microsoft.com/office/powerpoint/2010/main" val="22091176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B6E22B-C660-414B-B8D0-F4E7B60B2F2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C6A083D-E145-AA42-B89E-38CC2A27B04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5DA727B-97B3-C646-AF5F-C911B5927E8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BF17529-203D-7640-BED2-CC5B3E7DC0AF}"/>
              </a:ext>
            </a:extLst>
          </p:cNvPr>
          <p:cNvSpPr>
            <a:spLocks noGrp="1"/>
          </p:cNvSpPr>
          <p:nvPr>
            <p:ph type="dt" sz="half" idx="10"/>
          </p:nvPr>
        </p:nvSpPr>
        <p:spPr/>
        <p:txBody>
          <a:bodyPr/>
          <a:lstStyle/>
          <a:p>
            <a:fld id="{B0FC7EEE-55C0-3F4F-886B-D6A2D29EC1F3}" type="datetimeFigureOut">
              <a:rPr lang="en-US" smtClean="0"/>
              <a:t>3/30/25</a:t>
            </a:fld>
            <a:endParaRPr lang="en-US" dirty="0"/>
          </a:p>
        </p:txBody>
      </p:sp>
      <p:sp>
        <p:nvSpPr>
          <p:cNvPr id="6" name="Footer Placeholder 5">
            <a:extLst>
              <a:ext uri="{FF2B5EF4-FFF2-40B4-BE49-F238E27FC236}">
                <a16:creationId xmlns:a16="http://schemas.microsoft.com/office/drawing/2014/main" id="{DC6B69C3-930A-B04A-AB67-C31A75A39F2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488E043-75D7-6343-9B7F-738ECA6809C3}"/>
              </a:ext>
            </a:extLst>
          </p:cNvPr>
          <p:cNvSpPr>
            <a:spLocks noGrp="1"/>
          </p:cNvSpPr>
          <p:nvPr>
            <p:ph type="sldNum" sz="quarter" idx="12"/>
          </p:nvPr>
        </p:nvSpPr>
        <p:spPr/>
        <p:txBody>
          <a:bodyPr/>
          <a:lstStyle/>
          <a:p>
            <a:fld id="{0D32FE3F-8AC0-1444-BA93-7500E00BED86}" type="slidenum">
              <a:rPr lang="en-US" smtClean="0"/>
              <a:t>‹#›</a:t>
            </a:fld>
            <a:endParaRPr lang="en-US" dirty="0"/>
          </a:p>
        </p:txBody>
      </p:sp>
    </p:spTree>
    <p:extLst>
      <p:ext uri="{BB962C8B-B14F-4D97-AF65-F5344CB8AC3E}">
        <p14:creationId xmlns:p14="http://schemas.microsoft.com/office/powerpoint/2010/main" val="32625284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4B70B9-E744-0045-93A5-22ADB0CDD28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EE8DFF8-6B2A-4945-8C9B-D0D6B313F51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E1F70815-64E5-0E46-B6F4-097D6057F55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2707F17-2413-3046-B4C3-E15F294AB347}"/>
              </a:ext>
            </a:extLst>
          </p:cNvPr>
          <p:cNvSpPr>
            <a:spLocks noGrp="1"/>
          </p:cNvSpPr>
          <p:nvPr>
            <p:ph type="dt" sz="half" idx="10"/>
          </p:nvPr>
        </p:nvSpPr>
        <p:spPr/>
        <p:txBody>
          <a:bodyPr/>
          <a:lstStyle/>
          <a:p>
            <a:fld id="{B0FC7EEE-55C0-3F4F-886B-D6A2D29EC1F3}" type="datetimeFigureOut">
              <a:rPr lang="en-US" smtClean="0"/>
              <a:t>3/30/25</a:t>
            </a:fld>
            <a:endParaRPr lang="en-US" dirty="0"/>
          </a:p>
        </p:txBody>
      </p:sp>
      <p:sp>
        <p:nvSpPr>
          <p:cNvPr id="6" name="Footer Placeholder 5">
            <a:extLst>
              <a:ext uri="{FF2B5EF4-FFF2-40B4-BE49-F238E27FC236}">
                <a16:creationId xmlns:a16="http://schemas.microsoft.com/office/drawing/2014/main" id="{06C4C2F8-B81E-4A45-9C22-F769AA48DCD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C034E87-6A64-8B4D-BE7F-76FDF6F0B39F}"/>
              </a:ext>
            </a:extLst>
          </p:cNvPr>
          <p:cNvSpPr>
            <a:spLocks noGrp="1"/>
          </p:cNvSpPr>
          <p:nvPr>
            <p:ph type="sldNum" sz="quarter" idx="12"/>
          </p:nvPr>
        </p:nvSpPr>
        <p:spPr/>
        <p:txBody>
          <a:bodyPr/>
          <a:lstStyle/>
          <a:p>
            <a:fld id="{0D32FE3F-8AC0-1444-BA93-7500E00BED86}" type="slidenum">
              <a:rPr lang="en-US" smtClean="0"/>
              <a:t>‹#›</a:t>
            </a:fld>
            <a:endParaRPr lang="en-US" dirty="0"/>
          </a:p>
        </p:txBody>
      </p:sp>
    </p:spTree>
    <p:extLst>
      <p:ext uri="{BB962C8B-B14F-4D97-AF65-F5344CB8AC3E}">
        <p14:creationId xmlns:p14="http://schemas.microsoft.com/office/powerpoint/2010/main" val="29202189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10"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4CF6E2B-6A7A-6E44-B039-19000C364A7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EC9074C-367C-B648-B3D1-601601BB54F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CE747D7-0E78-2A41-8D3A-A78F9C47A59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FC7EEE-55C0-3F4F-886B-D6A2D29EC1F3}" type="datetimeFigureOut">
              <a:rPr lang="en-US" smtClean="0"/>
              <a:t>3/30/25</a:t>
            </a:fld>
            <a:endParaRPr lang="en-US" dirty="0"/>
          </a:p>
        </p:txBody>
      </p:sp>
      <p:sp>
        <p:nvSpPr>
          <p:cNvPr id="5" name="Footer Placeholder 4">
            <a:extLst>
              <a:ext uri="{FF2B5EF4-FFF2-40B4-BE49-F238E27FC236}">
                <a16:creationId xmlns:a16="http://schemas.microsoft.com/office/drawing/2014/main" id="{A59B073C-7E94-6642-94F7-DCA658C79E3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6E5B21F0-B403-1F49-B4F8-88F117E6587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32FE3F-8AC0-1444-BA93-7500E00BED86}" type="slidenum">
              <a:rPr lang="en-US" smtClean="0"/>
              <a:t>‹#›</a:t>
            </a:fld>
            <a:endParaRPr lang="en-US" dirty="0"/>
          </a:p>
        </p:txBody>
      </p:sp>
    </p:spTree>
    <p:extLst>
      <p:ext uri="{BB962C8B-B14F-4D97-AF65-F5344CB8AC3E}">
        <p14:creationId xmlns:p14="http://schemas.microsoft.com/office/powerpoint/2010/main" val="47375240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8357E25-C674-3745-6594-912F15B9826E}"/>
              </a:ext>
            </a:extLst>
          </p:cNvPr>
          <p:cNvSpPr>
            <a:spLocks noGrp="1"/>
          </p:cNvSpPr>
          <p:nvPr>
            <p:ph type="body" idx="1"/>
          </p:nvPr>
        </p:nvSpPr>
        <p:spPr>
          <a:xfrm>
            <a:off x="952500" y="1847056"/>
            <a:ext cx="106299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6FF64DF9-DAEC-F283-848F-16438F855A8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8A0EC6-5648-844A-8827-911B00959032}" type="datetimeFigureOut">
              <a:rPr lang="en-US" smtClean="0"/>
              <a:t>3/30/25</a:t>
            </a:fld>
            <a:endParaRPr lang="en-US" dirty="0"/>
          </a:p>
        </p:txBody>
      </p:sp>
      <p:sp>
        <p:nvSpPr>
          <p:cNvPr id="10" name="Title Placeholder 9">
            <a:extLst>
              <a:ext uri="{FF2B5EF4-FFF2-40B4-BE49-F238E27FC236}">
                <a16:creationId xmlns:a16="http://schemas.microsoft.com/office/drawing/2014/main" id="{2390A06B-2D1F-A145-446B-BF268052479A}"/>
              </a:ext>
            </a:extLst>
          </p:cNvPr>
          <p:cNvSpPr>
            <a:spLocks noGrp="1"/>
          </p:cNvSpPr>
          <p:nvPr>
            <p:ph type="title"/>
          </p:nvPr>
        </p:nvSpPr>
        <p:spPr>
          <a:xfrm>
            <a:off x="952500" y="363537"/>
            <a:ext cx="10629900" cy="1236663"/>
          </a:xfrm>
          <a:prstGeom prst="rect">
            <a:avLst/>
          </a:prstGeom>
        </p:spPr>
        <p:txBody>
          <a:bodyPr vert="horz" lIns="91440" tIns="45720" rIns="91440" bIns="45720" rtlCol="0" anchor="ctr">
            <a:normAutofit/>
          </a:bodyPr>
          <a:lstStyle/>
          <a:p>
            <a:r>
              <a:rPr lang="en-US" dirty="0"/>
              <a:t>Click to edit Master title style</a:t>
            </a:r>
          </a:p>
        </p:txBody>
      </p:sp>
      <p:sp>
        <p:nvSpPr>
          <p:cNvPr id="13" name="Footer Placeholder 12">
            <a:extLst>
              <a:ext uri="{FF2B5EF4-FFF2-40B4-BE49-F238E27FC236}">
                <a16:creationId xmlns:a16="http://schemas.microsoft.com/office/drawing/2014/main" id="{2D227A9A-BF27-C878-C29C-004A9358CE3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1107139545"/>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5" r:id="rId3"/>
    <p:sldLayoutId id="2147483666" r:id="rId4"/>
    <p:sldLayoutId id="2147483667" r:id="rId5"/>
    <p:sldLayoutId id="2147483668" r:id="rId6"/>
    <p:sldLayoutId id="2147483669" r:id="rId7"/>
    <p:sldLayoutId id="2147483670" r:id="rId8"/>
    <p:sldLayoutId id="2147483660" r:id="rId9"/>
  </p:sldLayoutIdLst>
  <p:txStyles>
    <p:titleStyle>
      <a:lvl1pPr algn="l" defTabSz="914400" rtl="0" eaLnBrk="1" latinLnBrk="0" hangingPunct="1">
        <a:lnSpc>
          <a:spcPct val="90000"/>
        </a:lnSpc>
        <a:spcBef>
          <a:spcPct val="0"/>
        </a:spcBef>
        <a:buNone/>
        <a:defRPr sz="4400" kern="1200">
          <a:solidFill>
            <a:schemeClr val="tx1">
              <a:lumMod val="75000"/>
              <a:lumOff val="25000"/>
            </a:schemeClr>
          </a:solidFill>
          <a:latin typeface="+mn-lt"/>
          <a:ea typeface="+mj-ea"/>
          <a:cs typeface="MV Boli" panose="02000500030200090000" pitchFamily="2"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75000"/>
              <a:lumOff val="25000"/>
            </a:schemeClr>
          </a:solidFill>
          <a:latin typeface="Roboto" panose="02000000000000000000" pitchFamily="2" charset="0"/>
          <a:ea typeface="Roboto" panose="02000000000000000000" pitchFamily="2" charset="0"/>
          <a:cs typeface="Roboto" panose="02000000000000000000"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75000"/>
              <a:lumOff val="25000"/>
            </a:schemeClr>
          </a:solidFill>
          <a:latin typeface="Roboto" panose="02000000000000000000" pitchFamily="2" charset="0"/>
          <a:ea typeface="Roboto" panose="02000000000000000000" pitchFamily="2" charset="0"/>
          <a:cs typeface="Roboto" panose="02000000000000000000"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75000"/>
              <a:lumOff val="25000"/>
            </a:schemeClr>
          </a:solidFill>
          <a:latin typeface="Roboto" panose="02000000000000000000" pitchFamily="2" charset="0"/>
          <a:ea typeface="Roboto" panose="02000000000000000000" pitchFamily="2" charset="0"/>
          <a:cs typeface="Roboto" panose="02000000000000000000"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Roboto" panose="02000000000000000000" pitchFamily="2" charset="0"/>
          <a:ea typeface="Roboto" panose="02000000000000000000" pitchFamily="2" charset="0"/>
          <a:cs typeface="Roboto" panose="02000000000000000000"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Roboto" panose="02000000000000000000" pitchFamily="2" charset="0"/>
          <a:ea typeface="Roboto" panose="02000000000000000000" pitchFamily="2" charset="0"/>
          <a:cs typeface="Roboto"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
          <p15:clr>
            <a:srgbClr val="F26B43"/>
          </p15:clr>
        </p15:guide>
        <p15:guide id="2" pos="384">
          <p15:clr>
            <a:srgbClr val="F26B43"/>
          </p15:clr>
        </p15:guide>
        <p15:guide id="3" pos="600">
          <p15:clr>
            <a:srgbClr val="F26B43"/>
          </p15:clr>
        </p15:guide>
        <p15:guide id="4" pos="7296">
          <p15:clr>
            <a:srgbClr val="F26B43"/>
          </p15:clr>
        </p15:guide>
        <p15:guide id="5" orient="horz" pos="3912">
          <p15:clr>
            <a:srgbClr val="F26B43"/>
          </p15:clr>
        </p15:guide>
        <p15:guide id="6" orient="horz" pos="1008">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4.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hyperlink" Target="https://doi.org/10.3390/ijerph19106243"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hyperlink" Target="https://www.taylorfrancis.com/books/mono/10.4324/9781315108933/practical-approaches-applied-research-program-evaluation-helping-professionals-casey-barrio-minton-stephen-lenz" TargetMode="External"/><Relationship Id="rId2" Type="http://schemas.openxmlformats.org/officeDocument/2006/relationships/notesSlide" Target="../notesSlides/notesSlide13.xml"/><Relationship Id="rId1" Type="http://schemas.openxmlformats.org/officeDocument/2006/relationships/slideLayout" Target="../slideLayouts/slideLayout4.xml"/><Relationship Id="rId5" Type="http://schemas.openxmlformats.org/officeDocument/2006/relationships/image" Target="../media/image4.png"/><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8" Type="http://schemas.openxmlformats.org/officeDocument/2006/relationships/hyperlink" Target="https://pubmed.ncbi.nlm.nih.gov/16815322/" TargetMode="External"/><Relationship Id="rId3" Type="http://schemas.openxmlformats.org/officeDocument/2006/relationships/hyperlink" Target="http://www.nourishedrfi.com/research" TargetMode="External"/><Relationship Id="rId7" Type="http://schemas.openxmlformats.org/officeDocument/2006/relationships/hyperlink" Target="https://www.psychiatrist.com/jcp/prevalence-of-binge-eating-disorder-in-the-us-comparing-dsm-iv-tr-and-dsm-criteria/" TargetMode="External"/><Relationship Id="rId12" Type="http://schemas.openxmlformats.org/officeDocument/2006/relationships/hyperlink" Target="https://www.ncbi.nlm.nih.gov/pmc/articles/pmid/36864846/" TargetMode="External"/><Relationship Id="rId2" Type="http://schemas.openxmlformats.org/officeDocument/2006/relationships/hyperlink" Target="https://www.brennabray.com/brenna-bray-phd-about/research/" TargetMode="External"/><Relationship Id="rId1" Type="http://schemas.openxmlformats.org/officeDocument/2006/relationships/slideLayout" Target="../slideLayouts/slideLayout4.xml"/><Relationship Id="rId6" Type="http://schemas.openxmlformats.org/officeDocument/2006/relationships/hyperlink" Target="https://www.biologicalpsychiatryjournal.com/article/S0006-3223(06)00474-4/fulltext" TargetMode="External"/><Relationship Id="rId11" Type="http://schemas.openxmlformats.org/officeDocument/2006/relationships/hyperlink" Target="https://www.ncbi.nlm.nih.gov/pmc/articles/PMC9141064/" TargetMode="External"/><Relationship Id="rId5" Type="http://schemas.openxmlformats.org/officeDocument/2006/relationships/hyperlink" Target="https://deepblue.lib.umich.edu/bitstream/handle/2027.42/144703/eat22846_am.pdf?sequence=1" TargetMode="External"/><Relationship Id="rId10" Type="http://schemas.openxmlformats.org/officeDocument/2006/relationships/hyperlink" Target="https://www.ncbi.nlm.nih.gov/pmc/articles/PMC3258572/pdf/nihms348346.pdf" TargetMode="External"/><Relationship Id="rId4" Type="http://schemas.openxmlformats.org/officeDocument/2006/relationships/image" Target="../media/image10.png"/><Relationship Id="rId9" Type="http://schemas.openxmlformats.org/officeDocument/2006/relationships/hyperlink" Target="https://www.ncbi.nlm.nih.gov/pmc/articles/PMC3628997/pdf/nihms433163.pdf"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hyperlink" Target="https://pubmed.ncbi.nlm.nih.gov/33125614/"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4.xml"/><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hyperlink" Target="https://pubmed.ncbi.nlm.nih.gov/33125614/" TargetMode="External"/><Relationship Id="rId7" Type="http://schemas.openxmlformats.org/officeDocument/2006/relationships/hyperlink" Target="http://www.nourishedrfi.com/research" TargetMode="External"/><Relationship Id="rId2" Type="http://schemas.openxmlformats.org/officeDocument/2006/relationships/notesSlide" Target="../notesSlides/notesSlide15.xml"/><Relationship Id="rId1" Type="http://schemas.openxmlformats.org/officeDocument/2006/relationships/slideLayout" Target="../slideLayouts/slideLayout4.xml"/><Relationship Id="rId6" Type="http://schemas.openxmlformats.org/officeDocument/2006/relationships/hyperlink" Target="https://www.brennabray.com/brenna-bray-phd-about/research/" TargetMode="External"/><Relationship Id="rId5" Type="http://schemas.openxmlformats.org/officeDocument/2006/relationships/hyperlink" Target="https://www.ncbi.nlm.nih.gov/pmc/articles/PMC9141064/" TargetMode="External"/><Relationship Id="rId4" Type="http://schemas.openxmlformats.org/officeDocument/2006/relationships/hyperlink" Target="https://pubmed.ncbi.nlm.nih.gov/32129723/"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pubmed.ncbi.nlm.nih.gov/32129723/" TargetMode="External"/><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image" Target="../media/image10.png"/><Relationship Id="rId5" Type="http://schemas.openxmlformats.org/officeDocument/2006/relationships/hyperlink" Target="http://www.nourishedrfi.com/research" TargetMode="External"/><Relationship Id="rId4" Type="http://schemas.openxmlformats.org/officeDocument/2006/relationships/hyperlink" Target="https://www.brennabray.com/brenna-bray-phd-about/research/"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www.brennabray.com/brenna-bray-phd-about/research/" TargetMode="External"/><Relationship Id="rId2" Type="http://schemas.openxmlformats.org/officeDocument/2006/relationships/notesSlide" Target="../notesSlides/notesSlide17.xml"/><Relationship Id="rId1" Type="http://schemas.openxmlformats.org/officeDocument/2006/relationships/slideLayout" Target="../slideLayouts/slideLayout4.xml"/><Relationship Id="rId5" Type="http://schemas.openxmlformats.org/officeDocument/2006/relationships/image" Target="../media/image10.png"/><Relationship Id="rId4" Type="http://schemas.openxmlformats.org/officeDocument/2006/relationships/hyperlink" Target="http://www.nourishedrfi.com/research"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s://pubmed.ncbi.nlm.nih.gov/32129723/" TargetMode="External"/><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4.xml"/><Relationship Id="rId5" Type="http://schemas.openxmlformats.org/officeDocument/2006/relationships/hyperlink" Target="https://www.ncbi.nlm.nih.gov/pmc/articles/PMC9141064/" TargetMode="External"/><Relationship Id="rId4" Type="http://schemas.openxmlformats.org/officeDocument/2006/relationships/hyperlink" Target="https://pubmed.ncbi.nlm.nih.gov/32129723/"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hyperlink" Target="https://pubmed.ncbi.nlm.nih.gov/32129723/"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4.xml"/><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hyperlink" Target="https://www.taylorfrancis.com/books/mono/10.4324/9781315108933/practical-approaches-applied-research-program-evaluation-helping-professionals-casey-barrio-minton-stephen-lenz" TargetMode="External"/><Relationship Id="rId2" Type="http://schemas.openxmlformats.org/officeDocument/2006/relationships/notesSlide" Target="../notesSlides/notesSlide1.xml"/><Relationship Id="rId1" Type="http://schemas.openxmlformats.org/officeDocument/2006/relationships/slideLayout" Target="../slideLayouts/slideLayout4.xml"/><Relationship Id="rId5" Type="http://schemas.openxmlformats.org/officeDocument/2006/relationships/image" Target="../media/image4.pn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s://www.taylorfrancis.com/books/mono/10.4324/9781315108933/practical-approaches-applied-research-program-evaluation-helping-professionals-casey-barrio-minton-stephen-lenz" TargetMode="Externa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hyperlink" Target="https://www.taylorfrancis.com/books/mono/10.4324/9781315108933/practical-approaches-applied-research-program-evaluation-helping-professionals-casey-barrio-minton-stephen-lenz" TargetMode="External"/><Relationship Id="rId2" Type="http://schemas.openxmlformats.org/officeDocument/2006/relationships/image" Target="../media/image4.png"/><Relationship Id="rId1" Type="http://schemas.openxmlformats.org/officeDocument/2006/relationships/slideLayout" Target="../slideLayouts/slideLayout4.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hyperlink" Target="https://www.taylorfrancis.com/books/mono/10.4324/9781315108933/practical-approaches-applied-research-program-evaluation-helping-professionals-casey-barrio-minton-stephen-lenz" TargetMode="External"/><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4.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5" name="Rectangle 4">
            <a:extLst>
              <a:ext uri="{FF2B5EF4-FFF2-40B4-BE49-F238E27FC236}">
                <a16:creationId xmlns:a16="http://schemas.microsoft.com/office/drawing/2014/main" id="{46D6D378-2B74-6335-ABF8-318B5DFE20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F5DC8AF3-E8A5-DFB5-4CA9-757004C302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4EE0357D-6D76-BF42-61B4-ABACEAF192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F0AD72A7-AF78-9AF4-136A-7DD4E6F342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1">
            <a:extLst>
              <a:ext uri="{FF2B5EF4-FFF2-40B4-BE49-F238E27FC236}">
                <a16:creationId xmlns:a16="http://schemas.microsoft.com/office/drawing/2014/main" id="{F41D79D6-549C-F99B-6153-1F8C74603F3C}"/>
              </a:ext>
            </a:extLst>
          </p:cNvPr>
          <p:cNvSpPr>
            <a:spLocks noGrp="1"/>
          </p:cNvSpPr>
          <p:nvPr>
            <p:ph type="title"/>
          </p:nvPr>
        </p:nvSpPr>
        <p:spPr>
          <a:xfrm>
            <a:off x="0" y="255737"/>
            <a:ext cx="12191998" cy="1029053"/>
          </a:xfrm>
        </p:spPr>
        <p:txBody>
          <a:bodyPr vert="horz" lIns="91440" tIns="45720" rIns="91440" bIns="45720" rtlCol="0" anchor="ctr">
            <a:normAutofit fontScale="90000"/>
          </a:bodyPr>
          <a:lstStyle/>
          <a:p>
            <a:pPr algn="ctr">
              <a:lnSpc>
                <a:spcPct val="130000"/>
              </a:lnSpc>
            </a:pPr>
            <a:r>
              <a:rPr lang="en-US" sz="4500" kern="1200" dirty="0">
                <a:solidFill>
                  <a:srgbClr val="FFFFFF"/>
                </a:solidFill>
                <a:latin typeface="Times New Roman" panose="02020603050405020304" pitchFamily="18" charset="0"/>
                <a:cs typeface="Times New Roman" panose="02020603050405020304" pitchFamily="18" charset="0"/>
              </a:rPr>
              <a:t>Qualitative Research and Analysis </a:t>
            </a:r>
            <a:br>
              <a:rPr lang="en-US" sz="4500" kern="1200" dirty="0">
                <a:solidFill>
                  <a:srgbClr val="FFFFFF"/>
                </a:solidFill>
                <a:latin typeface="Times New Roman" panose="02020603050405020304" pitchFamily="18" charset="0"/>
                <a:cs typeface="Times New Roman" panose="02020603050405020304" pitchFamily="18" charset="0"/>
              </a:rPr>
            </a:br>
            <a:r>
              <a:rPr lang="en-US" sz="4500" kern="1200" dirty="0">
                <a:solidFill>
                  <a:srgbClr val="FFFFFF"/>
                </a:solidFill>
                <a:latin typeface="Times New Roman" panose="02020603050405020304" pitchFamily="18" charset="0"/>
                <a:cs typeface="Times New Roman" panose="02020603050405020304" pitchFamily="18" charset="0"/>
              </a:rPr>
              <a:t>BRIDG Micro-Course</a:t>
            </a:r>
          </a:p>
        </p:txBody>
      </p:sp>
      <p:sp>
        <p:nvSpPr>
          <p:cNvPr id="10" name="TextBox 9">
            <a:extLst>
              <a:ext uri="{FF2B5EF4-FFF2-40B4-BE49-F238E27FC236}">
                <a16:creationId xmlns:a16="http://schemas.microsoft.com/office/drawing/2014/main" id="{7F04B959-6DD2-850A-483E-4BCFF07957C3}"/>
              </a:ext>
            </a:extLst>
          </p:cNvPr>
          <p:cNvSpPr txBox="1"/>
          <p:nvPr/>
        </p:nvSpPr>
        <p:spPr>
          <a:xfrm>
            <a:off x="124770" y="3846624"/>
            <a:ext cx="12192000" cy="873509"/>
          </a:xfrm>
          <a:prstGeom prst="rect">
            <a:avLst/>
          </a:prstGeom>
          <a:noFill/>
        </p:spPr>
        <p:txBody>
          <a:bodyPr wrap="square">
            <a:spAutoFit/>
          </a:bodyPr>
          <a:lstStyle/>
          <a:p>
            <a:pPr marL="0" marR="0" algn="ctr" hangingPunct="0">
              <a:lnSpc>
                <a:spcPct val="150000"/>
              </a:lnSpc>
              <a:spcBef>
                <a:spcPts val="0"/>
              </a:spcBef>
              <a:spcAft>
                <a:spcPts val="0"/>
              </a:spcAft>
            </a:pPr>
            <a:r>
              <a:rPr lang="it-IT"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National University of Natural Medicine (NUNM) University of Washington (UW)</a:t>
            </a:r>
          </a:p>
          <a:p>
            <a:pPr algn="ctr" hangingPunct="0">
              <a:lnSpc>
                <a:spcPct val="150000"/>
              </a:lnSpc>
            </a:pPr>
            <a:r>
              <a:rPr lang="it-IT" sz="18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NourishED Research Foundation (Boulder, CO, USA | Wilmington, DE, USA)</a:t>
            </a:r>
          </a:p>
        </p:txBody>
      </p:sp>
      <p:pic>
        <p:nvPicPr>
          <p:cNvPr id="11" name="Picture 10" descr="A logo with a tree in the middle&#10;&#10;Description automatically generated">
            <a:extLst>
              <a:ext uri="{FF2B5EF4-FFF2-40B4-BE49-F238E27FC236}">
                <a16:creationId xmlns:a16="http://schemas.microsoft.com/office/drawing/2014/main" id="{86DFB6DB-C3BB-CE97-888A-420A8011A735}"/>
              </a:ext>
            </a:extLst>
          </p:cNvPr>
          <p:cNvPicPr>
            <a:picLocks noChangeAspect="1"/>
          </p:cNvPicPr>
          <p:nvPr/>
        </p:nvPicPr>
        <p:blipFill>
          <a:blip r:embed="rId2"/>
          <a:stretch>
            <a:fillRect/>
          </a:stretch>
        </p:blipFill>
        <p:spPr>
          <a:xfrm>
            <a:off x="4267155" y="5652689"/>
            <a:ext cx="2990195" cy="903872"/>
          </a:xfrm>
          <a:prstGeom prst="rect">
            <a:avLst/>
          </a:prstGeom>
          <a:ln>
            <a:solidFill>
              <a:srgbClr val="002060"/>
            </a:solidFill>
          </a:ln>
        </p:spPr>
      </p:pic>
      <p:sp>
        <p:nvSpPr>
          <p:cNvPr id="12" name="TextBox 11">
            <a:extLst>
              <a:ext uri="{FF2B5EF4-FFF2-40B4-BE49-F238E27FC236}">
                <a16:creationId xmlns:a16="http://schemas.microsoft.com/office/drawing/2014/main" id="{76FA372C-F456-6AAE-953B-9082397738F3}"/>
              </a:ext>
            </a:extLst>
          </p:cNvPr>
          <p:cNvSpPr txBox="1"/>
          <p:nvPr/>
        </p:nvSpPr>
        <p:spPr>
          <a:xfrm>
            <a:off x="0" y="1827696"/>
            <a:ext cx="12192000" cy="1841851"/>
          </a:xfrm>
          <a:prstGeom prst="rect">
            <a:avLst/>
          </a:prstGeom>
          <a:noFill/>
        </p:spPr>
        <p:txBody>
          <a:bodyPr wrap="square">
            <a:spAutoFit/>
          </a:bodyPr>
          <a:lstStyle/>
          <a:p>
            <a:pPr algn="ctr">
              <a:lnSpc>
                <a:spcPct val="150000"/>
              </a:lnSpc>
              <a:spcAft>
                <a:spcPts val="600"/>
              </a:spcAft>
            </a:pPr>
            <a:r>
              <a:rPr lang="en-US" sz="2400" b="1" dirty="0">
                <a:solidFill>
                  <a:srgbClr val="002060"/>
                </a:solidFill>
                <a:latin typeface="Times New Roman" panose="02020603050405020304" pitchFamily="18" charset="0"/>
                <a:cs typeface="Times New Roman" panose="02020603050405020304" pitchFamily="18" charset="0"/>
              </a:rPr>
              <a:t>Brenna Bray, PhD</a:t>
            </a:r>
          </a:p>
          <a:p>
            <a:pPr algn="ctr">
              <a:lnSpc>
                <a:spcPct val="150000"/>
              </a:lnSpc>
              <a:spcAft>
                <a:spcPts val="600"/>
              </a:spcAft>
            </a:pPr>
            <a:r>
              <a:rPr lang="en-US" sz="2400" b="1" dirty="0">
                <a:solidFill>
                  <a:srgbClr val="002060"/>
                </a:solidFill>
                <a:latin typeface="Times New Roman" panose="02020603050405020304" pitchFamily="18" charset="0"/>
                <a:cs typeface="Times New Roman" panose="02020603050405020304" pitchFamily="18" charset="0"/>
              </a:rPr>
              <a:t>BRIDG T90/R90 Fellowship Postdoctoral Training Program</a:t>
            </a:r>
          </a:p>
          <a:p>
            <a:pPr marL="0" marR="0" algn="ctr" hangingPunct="0">
              <a:lnSpc>
                <a:spcPct val="150000"/>
              </a:lnSpc>
              <a:spcBef>
                <a:spcPts val="0"/>
              </a:spcBef>
              <a:spcAft>
                <a:spcPts val="0"/>
              </a:spcAft>
            </a:pPr>
            <a:r>
              <a:rPr lang="it-IT" sz="24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NCCIH, Grant AT008924</a:t>
            </a:r>
          </a:p>
        </p:txBody>
      </p:sp>
      <p:pic>
        <p:nvPicPr>
          <p:cNvPr id="13" name="Picture 12">
            <a:extLst>
              <a:ext uri="{FF2B5EF4-FFF2-40B4-BE49-F238E27FC236}">
                <a16:creationId xmlns:a16="http://schemas.microsoft.com/office/drawing/2014/main" id="{43A9504F-BF1F-538C-DAD3-5695D7505CE3}"/>
              </a:ext>
            </a:extLst>
          </p:cNvPr>
          <p:cNvPicPr>
            <a:picLocks noChangeAspect="1"/>
          </p:cNvPicPr>
          <p:nvPr/>
        </p:nvPicPr>
        <p:blipFill>
          <a:blip r:embed="rId3"/>
          <a:stretch>
            <a:fillRect/>
          </a:stretch>
        </p:blipFill>
        <p:spPr>
          <a:xfrm>
            <a:off x="124770" y="4940134"/>
            <a:ext cx="1828800" cy="1828800"/>
          </a:xfrm>
          <a:prstGeom prst="rect">
            <a:avLst/>
          </a:prstGeom>
        </p:spPr>
      </p:pic>
      <p:pic>
        <p:nvPicPr>
          <p:cNvPr id="14" name="Picture 13" descr="A logo for a university&#10;&#10;Description automatically generated">
            <a:extLst>
              <a:ext uri="{FF2B5EF4-FFF2-40B4-BE49-F238E27FC236}">
                <a16:creationId xmlns:a16="http://schemas.microsoft.com/office/drawing/2014/main" id="{D9C672AE-4981-7909-C4D2-7AB6D7FA4BED}"/>
              </a:ext>
            </a:extLst>
          </p:cNvPr>
          <p:cNvPicPr>
            <a:picLocks noChangeAspect="1"/>
          </p:cNvPicPr>
          <p:nvPr/>
        </p:nvPicPr>
        <p:blipFill>
          <a:blip r:embed="rId4"/>
          <a:stretch>
            <a:fillRect/>
          </a:stretch>
        </p:blipFill>
        <p:spPr>
          <a:xfrm>
            <a:off x="7861050" y="5376492"/>
            <a:ext cx="2173828" cy="1225771"/>
          </a:xfrm>
          <a:prstGeom prst="rect">
            <a:avLst/>
          </a:prstGeom>
          <a:ln>
            <a:solidFill>
              <a:srgbClr val="002060"/>
            </a:solidFill>
          </a:ln>
        </p:spPr>
      </p:pic>
      <p:pic>
        <p:nvPicPr>
          <p:cNvPr id="15" name="Picture 14" descr="A close-up of logos&#10;&#10;AI-generated content may be incorrect.">
            <a:extLst>
              <a:ext uri="{FF2B5EF4-FFF2-40B4-BE49-F238E27FC236}">
                <a16:creationId xmlns:a16="http://schemas.microsoft.com/office/drawing/2014/main" id="{6D9E7EEB-450F-4366-781E-70A4B0321FB5}"/>
              </a:ext>
            </a:extLst>
          </p:cNvPr>
          <p:cNvPicPr>
            <a:picLocks noChangeAspect="1"/>
          </p:cNvPicPr>
          <p:nvPr/>
        </p:nvPicPr>
        <p:blipFill>
          <a:blip r:embed="rId5"/>
          <a:srcRect r="45218"/>
          <a:stretch/>
        </p:blipFill>
        <p:spPr>
          <a:xfrm>
            <a:off x="411938" y="5115311"/>
            <a:ext cx="1334919" cy="1463915"/>
          </a:xfrm>
          <a:prstGeom prst="rect">
            <a:avLst/>
          </a:prstGeom>
        </p:spPr>
      </p:pic>
      <p:pic>
        <p:nvPicPr>
          <p:cNvPr id="16" name="Picture 15" descr="A close-up of logos&#10;&#10;AI-generated content may be incorrect.">
            <a:extLst>
              <a:ext uri="{FF2B5EF4-FFF2-40B4-BE49-F238E27FC236}">
                <a16:creationId xmlns:a16="http://schemas.microsoft.com/office/drawing/2014/main" id="{6FF7931B-517D-CCE3-6FF0-094967F40895}"/>
              </a:ext>
            </a:extLst>
          </p:cNvPr>
          <p:cNvPicPr>
            <a:picLocks noChangeAspect="1"/>
          </p:cNvPicPr>
          <p:nvPr/>
        </p:nvPicPr>
        <p:blipFill>
          <a:blip r:embed="rId5"/>
          <a:srcRect l="54782" t="9761" b="16268"/>
          <a:stretch/>
        </p:blipFill>
        <p:spPr>
          <a:xfrm>
            <a:off x="2011175" y="5032288"/>
            <a:ext cx="1724972" cy="1695279"/>
          </a:xfrm>
          <a:prstGeom prst="rect">
            <a:avLst/>
          </a:prstGeom>
        </p:spPr>
      </p:pic>
      <p:pic>
        <p:nvPicPr>
          <p:cNvPr id="17" name="Picture 16" descr="A close-up of logos&#10;&#10;AI-generated content may be incorrect.">
            <a:extLst>
              <a:ext uri="{FF2B5EF4-FFF2-40B4-BE49-F238E27FC236}">
                <a16:creationId xmlns:a16="http://schemas.microsoft.com/office/drawing/2014/main" id="{4B3E9837-C9BC-125D-EB78-1F1591A0565A}"/>
              </a:ext>
            </a:extLst>
          </p:cNvPr>
          <p:cNvPicPr>
            <a:picLocks noChangeAspect="1"/>
          </p:cNvPicPr>
          <p:nvPr/>
        </p:nvPicPr>
        <p:blipFill>
          <a:blip r:embed="rId5"/>
          <a:srcRect l="54782" t="9761" b="16268"/>
          <a:stretch/>
        </p:blipFill>
        <p:spPr>
          <a:xfrm>
            <a:off x="10160428" y="5102444"/>
            <a:ext cx="1724972" cy="1695279"/>
          </a:xfrm>
          <a:prstGeom prst="rect">
            <a:avLst/>
          </a:prstGeom>
        </p:spPr>
      </p:pic>
    </p:spTree>
    <p:extLst>
      <p:ext uri="{BB962C8B-B14F-4D97-AF65-F5344CB8AC3E}">
        <p14:creationId xmlns:p14="http://schemas.microsoft.com/office/powerpoint/2010/main" val="8676732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5574F3F-C691-E446-45FC-AEC967D4C7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FC3480AC-0622-4854-A892-8FDD4698FF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B9BC8750-9E7D-2F0E-F026-7100147A6B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1">
            <a:extLst>
              <a:ext uri="{FF2B5EF4-FFF2-40B4-BE49-F238E27FC236}">
                <a16:creationId xmlns:a16="http://schemas.microsoft.com/office/drawing/2014/main" id="{6AA4E18A-3FF7-3DC4-D794-2EA36CF4B271}"/>
              </a:ext>
            </a:extLst>
          </p:cNvPr>
          <p:cNvSpPr>
            <a:spLocks noGrp="1"/>
          </p:cNvSpPr>
          <p:nvPr>
            <p:ph type="title"/>
          </p:nvPr>
        </p:nvSpPr>
        <p:spPr>
          <a:xfrm>
            <a:off x="0" y="348865"/>
            <a:ext cx="12191998" cy="877729"/>
          </a:xfrm>
          <a:noFill/>
        </p:spPr>
        <p:txBody>
          <a:bodyPr vert="horz" lIns="91440" tIns="45720" rIns="91440" bIns="45720" rtlCol="0" anchor="ctr">
            <a:noAutofit/>
          </a:bodyPr>
          <a:lstStyle/>
          <a:p>
            <a:pPr algn="ctr"/>
            <a:r>
              <a:rPr lang="en-US" sz="4000" kern="1200" dirty="0">
                <a:solidFill>
                  <a:srgbClr val="FFFFFF"/>
                </a:solidFill>
                <a:latin typeface="Times New Roman" panose="02020603050405020304" pitchFamily="18" charset="0"/>
                <a:cs typeface="Times New Roman" panose="02020603050405020304" pitchFamily="18" charset="0"/>
              </a:rPr>
              <a:t>Environmental Factors Experts Associate with BED</a:t>
            </a:r>
          </a:p>
        </p:txBody>
      </p:sp>
      <p:sp>
        <p:nvSpPr>
          <p:cNvPr id="2" name="TextBox 1">
            <a:extLst>
              <a:ext uri="{FF2B5EF4-FFF2-40B4-BE49-F238E27FC236}">
                <a16:creationId xmlns:a16="http://schemas.microsoft.com/office/drawing/2014/main" id="{5636B97F-8984-3A49-F4D8-E2D824B1C750}"/>
              </a:ext>
            </a:extLst>
          </p:cNvPr>
          <p:cNvSpPr txBox="1"/>
          <p:nvPr/>
        </p:nvSpPr>
        <p:spPr>
          <a:xfrm>
            <a:off x="234278" y="1826465"/>
            <a:ext cx="6382930" cy="4851969"/>
          </a:xfrm>
          <a:prstGeom prst="rect">
            <a:avLst/>
          </a:prstGeom>
          <a:solidFill>
            <a:schemeClr val="bg1"/>
          </a:solidFill>
          <a:ln>
            <a:noFill/>
          </a:ln>
        </p:spPr>
        <p:txBody>
          <a:bodyPr wrap="square" rtlCol="0">
            <a:spAutoFit/>
          </a:bodyPr>
          <a:lstStyle/>
          <a:p>
            <a:pPr marL="457200" indent="-457200">
              <a:lnSpc>
                <a:spcPct val="130000"/>
              </a:lnSpc>
              <a:buAutoNum type="arabicPeriod"/>
            </a:pPr>
            <a:r>
              <a:rPr lang="en-US" sz="2000" dirty="0">
                <a:solidFill>
                  <a:srgbClr val="002060"/>
                </a:solidFill>
                <a:latin typeface="Arial" panose="020B0604020202020204" pitchFamily="34" charset="0"/>
                <a:cs typeface="Arial" panose="020B0604020202020204" pitchFamily="34" charset="0"/>
              </a:rPr>
              <a:t>Invalidating Environments &amp; Experiences (100%)</a:t>
            </a:r>
          </a:p>
          <a:p>
            <a:pPr marL="457200" indent="-457200">
              <a:lnSpc>
                <a:spcPct val="130000"/>
              </a:lnSpc>
              <a:buAutoNum type="arabicPeriod"/>
            </a:pPr>
            <a:r>
              <a:rPr lang="en-US" sz="2000" dirty="0">
                <a:solidFill>
                  <a:srgbClr val="002060"/>
                </a:solidFill>
                <a:latin typeface="Arial" panose="020B0604020202020204" pitchFamily="34" charset="0"/>
                <a:cs typeface="Arial" panose="020B0604020202020204" pitchFamily="34" charset="0"/>
              </a:rPr>
              <a:t>Systemic Issues (100%).</a:t>
            </a:r>
          </a:p>
          <a:p>
            <a:pPr marL="457200" indent="-457200">
              <a:lnSpc>
                <a:spcPct val="130000"/>
              </a:lnSpc>
              <a:buAutoNum type="arabicPeriod"/>
            </a:pPr>
            <a:r>
              <a:rPr lang="en-US" sz="2000" dirty="0">
                <a:solidFill>
                  <a:srgbClr val="002060"/>
                </a:solidFill>
                <a:latin typeface="Arial" panose="020B0604020202020204" pitchFamily="34" charset="0"/>
                <a:cs typeface="Arial" panose="020B0604020202020204" pitchFamily="34" charset="0"/>
              </a:rPr>
              <a:t>Marginalized Populations (100%).</a:t>
            </a:r>
          </a:p>
          <a:p>
            <a:pPr marL="457200" indent="-457200">
              <a:lnSpc>
                <a:spcPct val="130000"/>
              </a:lnSpc>
              <a:buAutoNum type="arabicPeriod"/>
            </a:pPr>
            <a:r>
              <a:rPr lang="en-US" sz="2000" dirty="0">
                <a:solidFill>
                  <a:srgbClr val="002060"/>
                </a:solidFill>
                <a:latin typeface="Arial" panose="020B0604020202020204" pitchFamily="34" charset="0"/>
                <a:cs typeface="Arial" panose="020B0604020202020204" pitchFamily="34" charset="0"/>
              </a:rPr>
              <a:t>Economic Precarity (93%).</a:t>
            </a:r>
          </a:p>
          <a:p>
            <a:pPr marL="457200" indent="-457200">
              <a:lnSpc>
                <a:spcPct val="130000"/>
              </a:lnSpc>
              <a:buAutoNum type="arabicPeriod"/>
            </a:pPr>
            <a:r>
              <a:rPr lang="en-US" sz="2000" dirty="0">
                <a:solidFill>
                  <a:srgbClr val="002060"/>
                </a:solidFill>
                <a:latin typeface="Arial" panose="020B0604020202020204" pitchFamily="34" charset="0"/>
                <a:cs typeface="Arial" panose="020B0604020202020204" pitchFamily="34" charset="0"/>
              </a:rPr>
              <a:t>Stigmatization &amp; Discrimination (93%).</a:t>
            </a:r>
          </a:p>
          <a:p>
            <a:pPr marL="457200" indent="-457200">
              <a:lnSpc>
                <a:spcPct val="130000"/>
              </a:lnSpc>
              <a:buAutoNum type="arabicPeriod"/>
            </a:pPr>
            <a:r>
              <a:rPr lang="en-US" sz="2000" dirty="0">
                <a:solidFill>
                  <a:srgbClr val="002060"/>
                </a:solidFill>
                <a:latin typeface="Arial" panose="020B0604020202020204" pitchFamily="34" charset="0"/>
                <a:cs typeface="Arial" panose="020B0604020202020204" pitchFamily="34" charset="0"/>
              </a:rPr>
              <a:t>Trauma &amp; Adversity (79%).</a:t>
            </a:r>
          </a:p>
          <a:p>
            <a:pPr marL="457200" indent="-457200">
              <a:lnSpc>
                <a:spcPct val="130000"/>
              </a:lnSpc>
              <a:buAutoNum type="arabicPeriod"/>
            </a:pPr>
            <a:r>
              <a:rPr lang="en-US" sz="2000" dirty="0">
                <a:solidFill>
                  <a:srgbClr val="002060"/>
                </a:solidFill>
                <a:latin typeface="Arial" panose="020B0604020202020204" pitchFamily="34" charset="0"/>
                <a:cs typeface="Arial" panose="020B0604020202020204" pitchFamily="34" charset="0"/>
              </a:rPr>
              <a:t>Food Insecurity (64%).</a:t>
            </a:r>
          </a:p>
          <a:p>
            <a:pPr marL="457200" indent="-457200">
              <a:lnSpc>
                <a:spcPct val="130000"/>
              </a:lnSpc>
              <a:buAutoNum type="arabicPeriod"/>
            </a:pPr>
            <a:r>
              <a:rPr lang="en-US" sz="2000" dirty="0">
                <a:solidFill>
                  <a:srgbClr val="002060"/>
                </a:solidFill>
                <a:latin typeface="Arial" panose="020B0604020202020204" pitchFamily="34" charset="0"/>
                <a:cs typeface="Arial" panose="020B0604020202020204" pitchFamily="34" charset="0"/>
              </a:rPr>
              <a:t>Interpersonal Factors (64%).</a:t>
            </a:r>
          </a:p>
          <a:p>
            <a:pPr marL="457200" indent="-457200">
              <a:lnSpc>
                <a:spcPct val="130000"/>
              </a:lnSpc>
              <a:buAutoNum type="arabicPeriod"/>
            </a:pPr>
            <a:r>
              <a:rPr lang="en-US" sz="2000" dirty="0">
                <a:solidFill>
                  <a:srgbClr val="002060"/>
                </a:solidFill>
                <a:latin typeface="Arial" panose="020B0604020202020204" pitchFamily="34" charset="0"/>
                <a:cs typeface="Arial" panose="020B0604020202020204" pitchFamily="34" charset="0"/>
              </a:rPr>
              <a:t>Social Messaging &amp; Social Media (50%).</a:t>
            </a:r>
          </a:p>
          <a:p>
            <a:pPr marL="457200" indent="-457200">
              <a:lnSpc>
                <a:spcPct val="130000"/>
              </a:lnSpc>
              <a:buAutoNum type="arabicPeriod"/>
            </a:pPr>
            <a:r>
              <a:rPr lang="en-US" sz="2000" dirty="0">
                <a:solidFill>
                  <a:srgbClr val="002060"/>
                </a:solidFill>
                <a:latin typeface="Arial" panose="020B0604020202020204" pitchFamily="34" charset="0"/>
                <a:cs typeface="Arial" panose="020B0604020202020204" pitchFamily="34" charset="0"/>
              </a:rPr>
              <a:t>Nutrition Scarcity (43%).</a:t>
            </a:r>
          </a:p>
          <a:p>
            <a:pPr marL="457200" indent="-457200">
              <a:lnSpc>
                <a:spcPct val="130000"/>
              </a:lnSpc>
              <a:buAutoNum type="arabicPeriod"/>
            </a:pPr>
            <a:r>
              <a:rPr lang="en-US" sz="2000" dirty="0">
                <a:solidFill>
                  <a:srgbClr val="002060"/>
                </a:solidFill>
                <a:latin typeface="Arial" panose="020B0604020202020204" pitchFamily="34" charset="0"/>
                <a:cs typeface="Arial" panose="020B0604020202020204" pitchFamily="34" charset="0"/>
              </a:rPr>
              <a:t>Predatory Food Industry Practices/Env (29%).</a:t>
            </a:r>
          </a:p>
          <a:p>
            <a:pPr marL="457200" indent="-457200">
              <a:lnSpc>
                <a:spcPct val="130000"/>
              </a:lnSpc>
              <a:buAutoNum type="arabicPeriod"/>
            </a:pPr>
            <a:r>
              <a:rPr lang="en-US" sz="2000" dirty="0">
                <a:solidFill>
                  <a:srgbClr val="002060"/>
                </a:solidFill>
                <a:latin typeface="Arial" panose="020B0604020202020204" pitchFamily="34" charset="0"/>
                <a:cs typeface="Arial" panose="020B0604020202020204" pitchFamily="34" charset="0"/>
              </a:rPr>
              <a:t>Research Gaps &amp; Future Directions (100%).</a:t>
            </a:r>
          </a:p>
        </p:txBody>
      </p:sp>
      <p:pic>
        <p:nvPicPr>
          <p:cNvPr id="4" name="Picture 3">
            <a:extLst>
              <a:ext uri="{FF2B5EF4-FFF2-40B4-BE49-F238E27FC236}">
                <a16:creationId xmlns:a16="http://schemas.microsoft.com/office/drawing/2014/main" id="{0384E10B-8766-D0ED-AEF0-AD3C073E6AB4}"/>
              </a:ext>
            </a:extLst>
          </p:cNvPr>
          <p:cNvPicPr>
            <a:picLocks noChangeAspect="1"/>
          </p:cNvPicPr>
          <p:nvPr/>
        </p:nvPicPr>
        <p:blipFill>
          <a:blip r:embed="rId3"/>
          <a:stretch>
            <a:fillRect/>
          </a:stretch>
        </p:blipFill>
        <p:spPr>
          <a:xfrm>
            <a:off x="6858000" y="1925031"/>
            <a:ext cx="4477512" cy="4477512"/>
          </a:xfrm>
          <a:prstGeom prst="rect">
            <a:avLst/>
          </a:prstGeom>
        </p:spPr>
      </p:pic>
      <p:sp>
        <p:nvSpPr>
          <p:cNvPr id="7" name="TextBox 6">
            <a:extLst>
              <a:ext uri="{FF2B5EF4-FFF2-40B4-BE49-F238E27FC236}">
                <a16:creationId xmlns:a16="http://schemas.microsoft.com/office/drawing/2014/main" id="{66D9DBC4-6C5B-0287-1E3F-F35B2344B776}"/>
              </a:ext>
            </a:extLst>
          </p:cNvPr>
          <p:cNvSpPr txBox="1"/>
          <p:nvPr/>
        </p:nvSpPr>
        <p:spPr>
          <a:xfrm>
            <a:off x="6858000" y="6459614"/>
            <a:ext cx="4477512"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600" b="0" i="0" u="none" strike="noStrike" dirty="0">
                <a:solidFill>
                  <a:srgbClr val="002060"/>
                </a:solidFill>
                <a:effectLst/>
                <a:latin typeface="Arial" panose="020B0604020202020204" pitchFamily="34" charset="0"/>
                <a:cs typeface="Arial" panose="020B0604020202020204" pitchFamily="34" charset="0"/>
              </a:rPr>
              <a:t>Bray, B., Bray, C., Bradley, R., &amp; Zwickey, H. (2022). Binge Eating Disorder Is a Social Justice Issue: A Cross-Sectional Mixed-Methods Study of Binge Eating Disorder Experts' Opinions. </a:t>
            </a:r>
            <a:r>
              <a:rPr lang="en-US" sz="600" b="0" i="1" u="none" strike="noStrike" dirty="0">
                <a:solidFill>
                  <a:srgbClr val="002060"/>
                </a:solidFill>
                <a:effectLst/>
                <a:latin typeface="Arial" panose="020B0604020202020204" pitchFamily="34" charset="0"/>
                <a:cs typeface="Arial" panose="020B0604020202020204" pitchFamily="34" charset="0"/>
              </a:rPr>
              <a:t>International journal of environmental research and public health</a:t>
            </a:r>
            <a:r>
              <a:rPr lang="en-US" sz="600" b="0" i="0" u="none" strike="noStrike" dirty="0">
                <a:solidFill>
                  <a:srgbClr val="002060"/>
                </a:solidFill>
                <a:effectLst/>
                <a:latin typeface="Arial" panose="020B0604020202020204" pitchFamily="34" charset="0"/>
                <a:cs typeface="Arial" panose="020B0604020202020204" pitchFamily="34" charset="0"/>
              </a:rPr>
              <a:t>, </a:t>
            </a:r>
            <a:r>
              <a:rPr lang="en-US" sz="600" b="0" i="1" u="none" strike="noStrike" dirty="0">
                <a:solidFill>
                  <a:srgbClr val="002060"/>
                </a:solidFill>
                <a:effectLst/>
                <a:latin typeface="Arial" panose="020B0604020202020204" pitchFamily="34" charset="0"/>
                <a:cs typeface="Arial" panose="020B0604020202020204" pitchFamily="34" charset="0"/>
              </a:rPr>
              <a:t>19</a:t>
            </a:r>
            <a:r>
              <a:rPr lang="en-US" sz="600" b="0" i="0" u="none" strike="noStrike" dirty="0">
                <a:solidFill>
                  <a:srgbClr val="002060"/>
                </a:solidFill>
                <a:effectLst/>
                <a:latin typeface="Arial" panose="020B0604020202020204" pitchFamily="34" charset="0"/>
                <a:cs typeface="Arial" panose="020B0604020202020204" pitchFamily="34" charset="0"/>
              </a:rPr>
              <a:t>(10), 6243. https://</a:t>
            </a:r>
            <a:r>
              <a:rPr lang="en-US" sz="600" b="0" i="0" u="none" strike="noStrike" dirty="0" err="1">
                <a:solidFill>
                  <a:srgbClr val="002060"/>
                </a:solidFill>
                <a:effectLst/>
                <a:latin typeface="Arial" panose="020B0604020202020204" pitchFamily="34" charset="0"/>
                <a:cs typeface="Arial" panose="020B0604020202020204" pitchFamily="34" charset="0"/>
              </a:rPr>
              <a:t>doi.org</a:t>
            </a:r>
            <a:r>
              <a:rPr lang="en-US" sz="600" b="0" i="0" u="none" strike="noStrike" dirty="0">
                <a:solidFill>
                  <a:srgbClr val="002060"/>
                </a:solidFill>
                <a:effectLst/>
                <a:latin typeface="Arial" panose="020B0604020202020204" pitchFamily="34" charset="0"/>
                <a:cs typeface="Arial" panose="020B0604020202020204" pitchFamily="34" charset="0"/>
              </a:rPr>
              <a:t>/10.3390/ijerph19106243</a:t>
            </a:r>
            <a:endParaRPr lang="en-US" sz="600"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173724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54F5F2-D910-A6BC-7228-CA3655FC199D}"/>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835A8786-E642-B515-FF92-68D2FA7360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E0922131-2240-9987-5B20-2BE40127A5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37A8F860-EB91-F965-4517-78A6653521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1">
            <a:extLst>
              <a:ext uri="{FF2B5EF4-FFF2-40B4-BE49-F238E27FC236}">
                <a16:creationId xmlns:a16="http://schemas.microsoft.com/office/drawing/2014/main" id="{5E37B0DC-8A6F-6920-2643-CC58F467957E}"/>
              </a:ext>
            </a:extLst>
          </p:cNvPr>
          <p:cNvSpPr>
            <a:spLocks noGrp="1"/>
          </p:cNvSpPr>
          <p:nvPr>
            <p:ph type="title"/>
          </p:nvPr>
        </p:nvSpPr>
        <p:spPr>
          <a:xfrm>
            <a:off x="0" y="348865"/>
            <a:ext cx="12191998" cy="877729"/>
          </a:xfrm>
          <a:noFill/>
        </p:spPr>
        <p:txBody>
          <a:bodyPr vert="horz" lIns="91440" tIns="45720" rIns="91440" bIns="45720" rtlCol="0" anchor="ctr">
            <a:noAutofit/>
          </a:bodyPr>
          <a:lstStyle/>
          <a:p>
            <a:pPr algn="ctr"/>
            <a:r>
              <a:rPr lang="en-US" sz="4000" kern="1200" dirty="0">
                <a:solidFill>
                  <a:srgbClr val="FFFFFF"/>
                </a:solidFill>
                <a:latin typeface="Times New Roman" panose="02020603050405020304" pitchFamily="18" charset="0"/>
                <a:cs typeface="Times New Roman" panose="02020603050405020304" pitchFamily="18" charset="0"/>
              </a:rPr>
              <a:t>Environmental Factors Experts Associate with BED</a:t>
            </a:r>
          </a:p>
        </p:txBody>
      </p:sp>
      <p:sp>
        <p:nvSpPr>
          <p:cNvPr id="2" name="TextBox 1">
            <a:extLst>
              <a:ext uri="{FF2B5EF4-FFF2-40B4-BE49-F238E27FC236}">
                <a16:creationId xmlns:a16="http://schemas.microsoft.com/office/drawing/2014/main" id="{BCAC77C2-8B8B-0B09-0ACB-6A964564143B}"/>
              </a:ext>
            </a:extLst>
          </p:cNvPr>
          <p:cNvSpPr txBox="1"/>
          <p:nvPr/>
        </p:nvSpPr>
        <p:spPr>
          <a:xfrm>
            <a:off x="234278" y="1826465"/>
            <a:ext cx="6382930" cy="4851969"/>
          </a:xfrm>
          <a:prstGeom prst="rect">
            <a:avLst/>
          </a:prstGeom>
          <a:solidFill>
            <a:schemeClr val="bg1"/>
          </a:solidFill>
          <a:ln>
            <a:noFill/>
          </a:ln>
        </p:spPr>
        <p:txBody>
          <a:bodyPr wrap="square" rtlCol="0">
            <a:spAutoFit/>
          </a:bodyPr>
          <a:lstStyle/>
          <a:p>
            <a:pPr marL="457200" indent="-457200">
              <a:lnSpc>
                <a:spcPct val="130000"/>
              </a:lnSpc>
              <a:buAutoNum type="arabicPeriod"/>
            </a:pPr>
            <a:r>
              <a:rPr lang="en-US" sz="2000" dirty="0">
                <a:solidFill>
                  <a:srgbClr val="002060"/>
                </a:solidFill>
                <a:latin typeface="Arial" panose="020B0604020202020204" pitchFamily="34" charset="0"/>
                <a:cs typeface="Arial" panose="020B0604020202020204" pitchFamily="34" charset="0"/>
              </a:rPr>
              <a:t>Invalidating Environments &amp; Experiences (100%)</a:t>
            </a:r>
          </a:p>
          <a:p>
            <a:pPr marL="457200" indent="-457200">
              <a:lnSpc>
                <a:spcPct val="130000"/>
              </a:lnSpc>
              <a:buAutoNum type="arabicPeriod"/>
            </a:pPr>
            <a:r>
              <a:rPr lang="en-US" sz="2000" dirty="0">
                <a:solidFill>
                  <a:srgbClr val="002060"/>
                </a:solidFill>
                <a:latin typeface="Arial" panose="020B0604020202020204" pitchFamily="34" charset="0"/>
                <a:cs typeface="Arial" panose="020B0604020202020204" pitchFamily="34" charset="0"/>
              </a:rPr>
              <a:t>Systemic Issues (100%).</a:t>
            </a:r>
          </a:p>
          <a:p>
            <a:pPr marL="457200" indent="-457200">
              <a:lnSpc>
                <a:spcPct val="130000"/>
              </a:lnSpc>
              <a:buAutoNum type="arabicPeriod"/>
            </a:pPr>
            <a:r>
              <a:rPr lang="en-US" sz="2000" dirty="0">
                <a:solidFill>
                  <a:srgbClr val="002060"/>
                </a:solidFill>
                <a:latin typeface="Arial" panose="020B0604020202020204" pitchFamily="34" charset="0"/>
                <a:cs typeface="Arial" panose="020B0604020202020204" pitchFamily="34" charset="0"/>
              </a:rPr>
              <a:t>Marginalized Populations (100%).</a:t>
            </a:r>
          </a:p>
          <a:p>
            <a:pPr marL="457200" indent="-457200">
              <a:lnSpc>
                <a:spcPct val="130000"/>
              </a:lnSpc>
              <a:buAutoNum type="arabicPeriod"/>
            </a:pPr>
            <a:r>
              <a:rPr lang="en-US" sz="2000" dirty="0">
                <a:solidFill>
                  <a:srgbClr val="002060"/>
                </a:solidFill>
                <a:latin typeface="Arial" panose="020B0604020202020204" pitchFamily="34" charset="0"/>
                <a:cs typeface="Arial" panose="020B0604020202020204" pitchFamily="34" charset="0"/>
              </a:rPr>
              <a:t>Economic Precarity (93%).</a:t>
            </a:r>
          </a:p>
          <a:p>
            <a:pPr marL="457200" indent="-457200">
              <a:lnSpc>
                <a:spcPct val="130000"/>
              </a:lnSpc>
              <a:buAutoNum type="arabicPeriod"/>
            </a:pPr>
            <a:r>
              <a:rPr lang="en-US" sz="2000" dirty="0">
                <a:solidFill>
                  <a:srgbClr val="002060"/>
                </a:solidFill>
                <a:latin typeface="Arial" panose="020B0604020202020204" pitchFamily="34" charset="0"/>
                <a:cs typeface="Arial" panose="020B0604020202020204" pitchFamily="34" charset="0"/>
              </a:rPr>
              <a:t>Stigmatization &amp; Discrimination (93%).</a:t>
            </a:r>
          </a:p>
          <a:p>
            <a:pPr marL="457200" indent="-457200">
              <a:lnSpc>
                <a:spcPct val="130000"/>
              </a:lnSpc>
              <a:buAutoNum type="arabicPeriod"/>
            </a:pPr>
            <a:r>
              <a:rPr lang="en-US" sz="2000" dirty="0">
                <a:solidFill>
                  <a:srgbClr val="002060"/>
                </a:solidFill>
                <a:latin typeface="Arial" panose="020B0604020202020204" pitchFamily="34" charset="0"/>
                <a:cs typeface="Arial" panose="020B0604020202020204" pitchFamily="34" charset="0"/>
              </a:rPr>
              <a:t>Trauma &amp; Adversity (79%).</a:t>
            </a:r>
          </a:p>
          <a:p>
            <a:pPr marL="457200" indent="-457200">
              <a:lnSpc>
                <a:spcPct val="130000"/>
              </a:lnSpc>
              <a:buAutoNum type="arabicPeriod"/>
            </a:pPr>
            <a:r>
              <a:rPr lang="en-US" sz="2000" dirty="0">
                <a:solidFill>
                  <a:srgbClr val="002060"/>
                </a:solidFill>
                <a:latin typeface="Arial" panose="020B0604020202020204" pitchFamily="34" charset="0"/>
                <a:cs typeface="Arial" panose="020B0604020202020204" pitchFamily="34" charset="0"/>
              </a:rPr>
              <a:t>Food Insecurity (64%).</a:t>
            </a:r>
          </a:p>
          <a:p>
            <a:pPr marL="457200" indent="-457200">
              <a:lnSpc>
                <a:spcPct val="130000"/>
              </a:lnSpc>
              <a:buAutoNum type="arabicPeriod"/>
            </a:pPr>
            <a:r>
              <a:rPr lang="en-US" sz="2000" dirty="0">
                <a:solidFill>
                  <a:srgbClr val="002060"/>
                </a:solidFill>
                <a:latin typeface="Arial" panose="020B0604020202020204" pitchFamily="34" charset="0"/>
                <a:cs typeface="Arial" panose="020B0604020202020204" pitchFamily="34" charset="0"/>
              </a:rPr>
              <a:t>Interpersonal Factors (64%).</a:t>
            </a:r>
          </a:p>
          <a:p>
            <a:pPr marL="457200" indent="-457200">
              <a:lnSpc>
                <a:spcPct val="130000"/>
              </a:lnSpc>
              <a:buAutoNum type="arabicPeriod"/>
            </a:pPr>
            <a:r>
              <a:rPr lang="en-US" sz="2000" dirty="0">
                <a:solidFill>
                  <a:srgbClr val="002060"/>
                </a:solidFill>
                <a:latin typeface="Arial" panose="020B0604020202020204" pitchFamily="34" charset="0"/>
                <a:cs typeface="Arial" panose="020B0604020202020204" pitchFamily="34" charset="0"/>
              </a:rPr>
              <a:t>Social Messaging &amp; Social Media (50%).</a:t>
            </a:r>
          </a:p>
          <a:p>
            <a:pPr marL="457200" indent="-457200">
              <a:lnSpc>
                <a:spcPct val="130000"/>
              </a:lnSpc>
              <a:buAutoNum type="arabicPeriod"/>
            </a:pPr>
            <a:r>
              <a:rPr lang="en-US" sz="2000" dirty="0">
                <a:solidFill>
                  <a:srgbClr val="002060"/>
                </a:solidFill>
                <a:latin typeface="Arial" panose="020B0604020202020204" pitchFamily="34" charset="0"/>
                <a:cs typeface="Arial" panose="020B0604020202020204" pitchFamily="34" charset="0"/>
              </a:rPr>
              <a:t>Nutrition Scarcity (43%).</a:t>
            </a:r>
          </a:p>
          <a:p>
            <a:pPr marL="457200" indent="-457200">
              <a:lnSpc>
                <a:spcPct val="130000"/>
              </a:lnSpc>
              <a:buAutoNum type="arabicPeriod"/>
            </a:pPr>
            <a:r>
              <a:rPr lang="en-US" sz="2000" dirty="0">
                <a:solidFill>
                  <a:srgbClr val="002060"/>
                </a:solidFill>
                <a:latin typeface="Arial" panose="020B0604020202020204" pitchFamily="34" charset="0"/>
                <a:cs typeface="Arial" panose="020B0604020202020204" pitchFamily="34" charset="0"/>
              </a:rPr>
              <a:t>Predatory Food Industry Practices/Env (29%).</a:t>
            </a:r>
          </a:p>
          <a:p>
            <a:pPr marL="457200" indent="-457200">
              <a:lnSpc>
                <a:spcPct val="130000"/>
              </a:lnSpc>
              <a:buAutoNum type="arabicPeriod"/>
            </a:pPr>
            <a:r>
              <a:rPr lang="en-US" sz="2000" dirty="0">
                <a:solidFill>
                  <a:srgbClr val="002060"/>
                </a:solidFill>
                <a:latin typeface="Arial" panose="020B0604020202020204" pitchFamily="34" charset="0"/>
                <a:cs typeface="Arial" panose="020B0604020202020204" pitchFamily="34" charset="0"/>
              </a:rPr>
              <a:t>Research Gaps &amp; Future Directions (100%).</a:t>
            </a:r>
          </a:p>
        </p:txBody>
      </p:sp>
      <p:pic>
        <p:nvPicPr>
          <p:cNvPr id="7" name="Picture 6" descr="A diagram of a network&#10;&#10;AI-generated content may be incorrect.">
            <a:extLst>
              <a:ext uri="{FF2B5EF4-FFF2-40B4-BE49-F238E27FC236}">
                <a16:creationId xmlns:a16="http://schemas.microsoft.com/office/drawing/2014/main" id="{8B2D916E-F3BF-C7B4-E34E-696676FC2EBC}"/>
              </a:ext>
            </a:extLst>
          </p:cNvPr>
          <p:cNvPicPr>
            <a:picLocks noChangeAspect="1"/>
          </p:cNvPicPr>
          <p:nvPr/>
        </p:nvPicPr>
        <p:blipFill>
          <a:blip r:embed="rId3"/>
          <a:stretch>
            <a:fillRect/>
          </a:stretch>
        </p:blipFill>
        <p:spPr>
          <a:xfrm>
            <a:off x="6356504" y="1924820"/>
            <a:ext cx="5479896" cy="4484790"/>
          </a:xfrm>
          <a:prstGeom prst="rect">
            <a:avLst/>
          </a:prstGeom>
          <a:ln w="19050">
            <a:solidFill>
              <a:srgbClr val="002060"/>
            </a:solidFill>
          </a:ln>
        </p:spPr>
      </p:pic>
      <p:sp>
        <p:nvSpPr>
          <p:cNvPr id="11" name="TextBox 10">
            <a:extLst>
              <a:ext uri="{FF2B5EF4-FFF2-40B4-BE49-F238E27FC236}">
                <a16:creationId xmlns:a16="http://schemas.microsoft.com/office/drawing/2014/main" id="{EA85A109-F73E-DC44-D508-064BC0FEFB91}"/>
              </a:ext>
            </a:extLst>
          </p:cNvPr>
          <p:cNvSpPr txBox="1"/>
          <p:nvPr/>
        </p:nvSpPr>
        <p:spPr>
          <a:xfrm>
            <a:off x="6356504" y="6459614"/>
            <a:ext cx="5479896"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600" b="0" i="0" u="none" strike="noStrike" dirty="0">
                <a:solidFill>
                  <a:srgbClr val="002060"/>
                </a:solidFill>
                <a:effectLst/>
                <a:latin typeface="Arial" panose="020B0604020202020204" pitchFamily="34" charset="0"/>
                <a:cs typeface="Arial" panose="020B0604020202020204" pitchFamily="34" charset="0"/>
              </a:rPr>
              <a:t>Lamichhane, H., Tesha, R., Zwickey, H., Bradley, R., Bray, C., Bray, B. (2025; in prep). Network Mapping Methods for Qualitative Data: Application &amp; Comparison of Two Social Network Mapping Protocols. </a:t>
            </a:r>
            <a:r>
              <a:rPr lang="en-US" sz="600" dirty="0">
                <a:solidFill>
                  <a:srgbClr val="002060"/>
                </a:solidFill>
                <a:latin typeface="Arial" panose="020B0604020202020204" pitchFamily="34" charset="0"/>
                <a:cs typeface="Arial" panose="020B0604020202020204" pitchFamily="34" charset="0"/>
              </a:rPr>
              <a:t>Primary Data obtained from Bray et al. (2022). Binge Eating Disorder Is a Social Justice Issue: A Cross-Sectional Mixed-Methods Study of Binge Eating Disorder Experts' Opinions. IJERPH. </a:t>
            </a:r>
            <a:r>
              <a:rPr lang="en-US" sz="600" dirty="0">
                <a:solidFill>
                  <a:srgbClr val="002060"/>
                </a:solidFill>
                <a:latin typeface="Arial" panose="020B0604020202020204" pitchFamily="34" charset="0"/>
                <a:cs typeface="Arial" panose="020B0604020202020204" pitchFamily="34" charset="0"/>
                <a:hlinkClick r:id="rId4"/>
              </a:rPr>
              <a:t>https://doi.org/10.3390/ijerph19106243</a:t>
            </a:r>
            <a:r>
              <a:rPr lang="en-US" sz="600" dirty="0">
                <a:solidFill>
                  <a:srgbClr val="002060"/>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6486166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E427E7A-091C-F62A-0850-44B2A6BB415B}"/>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0654367-617D-54AF-FA62-77E45E0915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67C4483B-A927-2B62-1F25-BC9C76B1C7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D669B42B-B7D2-6032-34AD-64DBFC4E42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CC72829D-D63F-13E4-3878-E691117CEF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18321D02-A74C-9EED-66C1-E963BC539C75}"/>
              </a:ext>
            </a:extLst>
          </p:cNvPr>
          <p:cNvSpPr txBox="1"/>
          <p:nvPr/>
        </p:nvSpPr>
        <p:spPr>
          <a:xfrm>
            <a:off x="0" y="1575421"/>
            <a:ext cx="12191998" cy="780214"/>
          </a:xfrm>
          <a:prstGeom prst="rect">
            <a:avLst/>
          </a:prstGeom>
          <a:noFill/>
        </p:spPr>
        <p:txBody>
          <a:bodyPr wrap="square">
            <a:spAutoFit/>
          </a:bodyPr>
          <a:lstStyle/>
          <a:p>
            <a:pPr algn="ctr">
              <a:lnSpc>
                <a:spcPct val="150000"/>
              </a:lnSpc>
              <a:spcBef>
                <a:spcPts val="600"/>
              </a:spcBef>
              <a:spcAft>
                <a:spcPts val="600"/>
              </a:spcAft>
            </a:pPr>
            <a:r>
              <a:rPr lang="en-US" sz="3400" b="1" dirty="0">
                <a:solidFill>
                  <a:srgbClr val="002060"/>
                </a:solidFill>
                <a:latin typeface="Arial" panose="020B0604020202020204" pitchFamily="34" charset="0"/>
                <a:ea typeface="+mj-ea"/>
                <a:cs typeface="Arial" panose="020B0604020202020204" pitchFamily="34" charset="0"/>
              </a:rPr>
              <a:t>Provide Clear Description of:</a:t>
            </a:r>
          </a:p>
        </p:txBody>
      </p:sp>
      <p:sp>
        <p:nvSpPr>
          <p:cNvPr id="9" name="TextBox 8">
            <a:extLst>
              <a:ext uri="{FF2B5EF4-FFF2-40B4-BE49-F238E27FC236}">
                <a16:creationId xmlns:a16="http://schemas.microsoft.com/office/drawing/2014/main" id="{F38D059F-913E-DDD2-BBAC-0BF07013E6F9}"/>
              </a:ext>
            </a:extLst>
          </p:cNvPr>
          <p:cNvSpPr txBox="1"/>
          <p:nvPr/>
        </p:nvSpPr>
        <p:spPr>
          <a:xfrm>
            <a:off x="5211097" y="2462645"/>
            <a:ext cx="6980901" cy="2701509"/>
          </a:xfrm>
          <a:prstGeom prst="rect">
            <a:avLst/>
          </a:prstGeom>
          <a:noFill/>
        </p:spPr>
        <p:txBody>
          <a:bodyPr wrap="square">
            <a:spAutoFit/>
          </a:bodyPr>
          <a:lstStyle/>
          <a:p>
            <a:pPr marL="514350" indent="-514350">
              <a:lnSpc>
                <a:spcPct val="150000"/>
              </a:lnSpc>
              <a:spcBef>
                <a:spcPts val="600"/>
              </a:spcBef>
              <a:spcAft>
                <a:spcPts val="600"/>
              </a:spcAft>
              <a:buFont typeface="+mj-lt"/>
              <a:buAutoNum type="arabicPeriod"/>
            </a:pPr>
            <a:r>
              <a:rPr lang="en-US" sz="2400" dirty="0">
                <a:solidFill>
                  <a:srgbClr val="002060"/>
                </a:solidFill>
                <a:latin typeface="Arial" panose="020B0604020202020204" pitchFamily="34" charset="0"/>
                <a:ea typeface="+mj-ea"/>
                <a:cs typeface="Arial" panose="020B0604020202020204" pitchFamily="34" charset="0"/>
              </a:rPr>
              <a:t>Inquiry purpose and focus.</a:t>
            </a:r>
          </a:p>
          <a:p>
            <a:pPr marL="514350" indent="-514350">
              <a:lnSpc>
                <a:spcPct val="150000"/>
              </a:lnSpc>
              <a:spcBef>
                <a:spcPts val="600"/>
              </a:spcBef>
              <a:spcAft>
                <a:spcPts val="600"/>
              </a:spcAft>
              <a:buFont typeface="+mj-lt"/>
              <a:buAutoNum type="arabicPeriod"/>
            </a:pPr>
            <a:r>
              <a:rPr lang="en-US" sz="2400" dirty="0">
                <a:solidFill>
                  <a:srgbClr val="002060"/>
                </a:solidFill>
                <a:latin typeface="Arial" panose="020B0604020202020204" pitchFamily="34" charset="0"/>
                <a:ea typeface="+mj-ea"/>
                <a:cs typeface="Arial" panose="020B0604020202020204" pitchFamily="34" charset="0"/>
              </a:rPr>
              <a:t>Data collection &amp; analysis methodology.</a:t>
            </a:r>
          </a:p>
          <a:p>
            <a:pPr marL="514350" indent="-514350">
              <a:lnSpc>
                <a:spcPct val="150000"/>
              </a:lnSpc>
              <a:spcBef>
                <a:spcPts val="600"/>
              </a:spcBef>
              <a:spcAft>
                <a:spcPts val="600"/>
              </a:spcAft>
              <a:buFont typeface="+mj-lt"/>
              <a:buAutoNum type="arabicPeriod"/>
            </a:pPr>
            <a:r>
              <a:rPr lang="en-US" sz="2400" dirty="0">
                <a:solidFill>
                  <a:srgbClr val="002060"/>
                </a:solidFill>
                <a:latin typeface="Arial" panose="020B0604020202020204" pitchFamily="34" charset="0"/>
                <a:ea typeface="+mj-ea"/>
                <a:cs typeface="Arial" panose="020B0604020202020204" pitchFamily="34" charset="0"/>
              </a:rPr>
              <a:t>Themes and categories derived from the data.</a:t>
            </a:r>
          </a:p>
          <a:p>
            <a:pPr marL="514350" indent="-514350">
              <a:lnSpc>
                <a:spcPct val="150000"/>
              </a:lnSpc>
              <a:spcBef>
                <a:spcPts val="600"/>
              </a:spcBef>
              <a:spcAft>
                <a:spcPts val="600"/>
              </a:spcAft>
              <a:buFont typeface="+mj-lt"/>
              <a:buAutoNum type="arabicPeriod"/>
            </a:pPr>
            <a:r>
              <a:rPr lang="en-US" sz="2400" dirty="0">
                <a:solidFill>
                  <a:srgbClr val="002060"/>
                </a:solidFill>
                <a:latin typeface="Arial" panose="020B0604020202020204" pitchFamily="34" charset="0"/>
                <a:ea typeface="+mj-ea"/>
                <a:cs typeface="Arial" panose="020B0604020202020204" pitchFamily="34" charset="0"/>
              </a:rPr>
              <a:t>Note frequency, prevalence, weight // intensity.</a:t>
            </a:r>
          </a:p>
        </p:txBody>
      </p:sp>
      <p:sp>
        <p:nvSpPr>
          <p:cNvPr id="5" name="Title 1">
            <a:extLst>
              <a:ext uri="{FF2B5EF4-FFF2-40B4-BE49-F238E27FC236}">
                <a16:creationId xmlns:a16="http://schemas.microsoft.com/office/drawing/2014/main" id="{F0560E64-9E66-D4E1-F8D5-115036E5498A}"/>
              </a:ext>
            </a:extLst>
          </p:cNvPr>
          <p:cNvSpPr>
            <a:spLocks noGrp="1"/>
          </p:cNvSpPr>
          <p:nvPr>
            <p:ph type="title"/>
          </p:nvPr>
        </p:nvSpPr>
        <p:spPr>
          <a:xfrm>
            <a:off x="0" y="349112"/>
            <a:ext cx="12191998" cy="877729"/>
          </a:xfrm>
        </p:spPr>
        <p:txBody>
          <a:bodyPr vert="horz" lIns="91440" tIns="45720" rIns="91440" bIns="45720" rtlCol="0" anchor="ctr">
            <a:normAutofit/>
          </a:bodyPr>
          <a:lstStyle/>
          <a:p>
            <a:pPr algn="ctr"/>
            <a:r>
              <a:rPr lang="en-US" sz="5400" kern="1200" dirty="0">
                <a:solidFill>
                  <a:srgbClr val="FFFFFF"/>
                </a:solidFill>
                <a:latin typeface="Times New Roman" panose="02020603050405020304" pitchFamily="18" charset="0"/>
                <a:cs typeface="Times New Roman" panose="02020603050405020304" pitchFamily="18" charset="0"/>
              </a:rPr>
              <a:t>V. Reporting Findings</a:t>
            </a:r>
          </a:p>
        </p:txBody>
      </p:sp>
      <p:pic>
        <p:nvPicPr>
          <p:cNvPr id="6" name="Picture 2" descr="Premium Vector | Software development company, coding and programming.">
            <a:extLst>
              <a:ext uri="{FF2B5EF4-FFF2-40B4-BE49-F238E27FC236}">
                <a16:creationId xmlns:a16="http://schemas.microsoft.com/office/drawing/2014/main" id="{82DCB841-F071-B157-42BD-473CC7504E6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2969" r="15789"/>
          <a:stretch/>
        </p:blipFill>
        <p:spPr bwMode="auto">
          <a:xfrm>
            <a:off x="344624" y="2555296"/>
            <a:ext cx="4709156" cy="3718194"/>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D3F734FB-9493-5521-BA13-57504F2AC7C0}"/>
              </a:ext>
            </a:extLst>
          </p:cNvPr>
          <p:cNvSpPr txBox="1"/>
          <p:nvPr/>
        </p:nvSpPr>
        <p:spPr>
          <a:xfrm>
            <a:off x="344624" y="6380818"/>
            <a:ext cx="4709156" cy="184666"/>
          </a:xfrm>
          <a:prstGeom prst="rect">
            <a:avLst/>
          </a:prstGeom>
          <a:noFill/>
        </p:spPr>
        <p:txBody>
          <a:bodyPr wrap="square">
            <a:spAutoFit/>
          </a:bodyPr>
          <a:lstStyle/>
          <a:p>
            <a:r>
              <a:rPr lang="en-US" sz="600" dirty="0">
                <a:solidFill>
                  <a:srgbClr val="002060"/>
                </a:solidFill>
              </a:rPr>
              <a:t>https://</a:t>
            </a:r>
            <a:r>
              <a:rPr lang="en-US" sz="600" dirty="0" err="1">
                <a:solidFill>
                  <a:srgbClr val="002060"/>
                </a:solidFill>
              </a:rPr>
              <a:t>img.freepik.com</a:t>
            </a:r>
            <a:r>
              <a:rPr lang="en-US" sz="600" dirty="0">
                <a:solidFill>
                  <a:srgbClr val="002060"/>
                </a:solidFill>
              </a:rPr>
              <a:t>/premium-vector/software-development-company-coding-programming_187411-397.jpg?w=2000</a:t>
            </a:r>
          </a:p>
        </p:txBody>
      </p:sp>
      <p:grpSp>
        <p:nvGrpSpPr>
          <p:cNvPr id="3" name="Group 2">
            <a:extLst>
              <a:ext uri="{FF2B5EF4-FFF2-40B4-BE49-F238E27FC236}">
                <a16:creationId xmlns:a16="http://schemas.microsoft.com/office/drawing/2014/main" id="{F34AF83D-07AC-68A6-1690-36864F297C74}"/>
              </a:ext>
            </a:extLst>
          </p:cNvPr>
          <p:cNvGrpSpPr/>
          <p:nvPr/>
        </p:nvGrpSpPr>
        <p:grpSpPr>
          <a:xfrm>
            <a:off x="10160428" y="342408"/>
            <a:ext cx="1755648" cy="941832"/>
            <a:chOff x="10199689" y="5755904"/>
            <a:chExt cx="1755648" cy="941832"/>
          </a:xfrm>
        </p:grpSpPr>
        <p:sp>
          <p:nvSpPr>
            <p:cNvPr id="4" name="Rectangle 3">
              <a:extLst>
                <a:ext uri="{FF2B5EF4-FFF2-40B4-BE49-F238E27FC236}">
                  <a16:creationId xmlns:a16="http://schemas.microsoft.com/office/drawing/2014/main" id="{D52B7514-5BDB-0887-E754-AC2822CF030D}"/>
                </a:ext>
              </a:extLst>
            </p:cNvPr>
            <p:cNvSpPr/>
            <p:nvPr/>
          </p:nvSpPr>
          <p:spPr>
            <a:xfrm>
              <a:off x="10199689" y="5755904"/>
              <a:ext cx="1755648" cy="941832"/>
            </a:xfrm>
            <a:prstGeom prst="rect">
              <a:avLst/>
            </a:prstGeom>
            <a:solidFill>
              <a:schemeClr val="bg1"/>
            </a:solid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up of logos&#10;&#10;AI-generated content may be incorrect.">
              <a:extLst>
                <a:ext uri="{FF2B5EF4-FFF2-40B4-BE49-F238E27FC236}">
                  <a16:creationId xmlns:a16="http://schemas.microsoft.com/office/drawing/2014/main" id="{C162F5B8-12C4-B337-19BF-C467D242324F}"/>
                </a:ext>
              </a:extLst>
            </p:cNvPr>
            <p:cNvPicPr>
              <a:picLocks noChangeAspect="1"/>
            </p:cNvPicPr>
            <p:nvPr/>
          </p:nvPicPr>
          <p:blipFill>
            <a:blip r:embed="rId4"/>
            <a:srcRect r="45218"/>
            <a:stretch/>
          </p:blipFill>
          <p:spPr>
            <a:xfrm>
              <a:off x="10239243" y="5798434"/>
              <a:ext cx="772473" cy="847119"/>
            </a:xfrm>
            <a:prstGeom prst="rect">
              <a:avLst/>
            </a:prstGeom>
          </p:spPr>
        </p:pic>
        <p:pic>
          <p:nvPicPr>
            <p:cNvPr id="11" name="Picture 10" descr="A close-up of logos&#10;&#10;AI-generated content may be incorrect.">
              <a:extLst>
                <a:ext uri="{FF2B5EF4-FFF2-40B4-BE49-F238E27FC236}">
                  <a16:creationId xmlns:a16="http://schemas.microsoft.com/office/drawing/2014/main" id="{C2225D75-48BA-CC92-EA37-1860FD049A33}"/>
                </a:ext>
              </a:extLst>
            </p:cNvPr>
            <p:cNvPicPr>
              <a:picLocks noChangeAspect="1"/>
            </p:cNvPicPr>
            <p:nvPr/>
          </p:nvPicPr>
          <p:blipFill>
            <a:blip r:embed="rId4"/>
            <a:srcRect l="54781" t="9761" r="3189" b="22411"/>
            <a:stretch/>
          </p:blipFill>
          <p:spPr>
            <a:xfrm>
              <a:off x="11027631" y="5798434"/>
              <a:ext cx="873745" cy="847119"/>
            </a:xfrm>
            <a:prstGeom prst="rect">
              <a:avLst/>
            </a:prstGeom>
          </p:spPr>
        </p:pic>
      </p:grpSp>
    </p:spTree>
    <p:extLst>
      <p:ext uri="{BB962C8B-B14F-4D97-AF65-F5344CB8AC3E}">
        <p14:creationId xmlns:p14="http://schemas.microsoft.com/office/powerpoint/2010/main" val="28047930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4321E6D-25AA-CEF6-5CCC-0DF12CF332BB}"/>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98694BE-9A47-807C-007C-67209DE024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CEEE56B3-58C6-B587-59BA-5AA585EA70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A333E8A7-9A27-D1CD-99DB-797EE1EC57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C1499852-C2B5-7641-2EF6-D570278328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69A45A49-7277-D9C8-ACA8-7A37B785FF27}"/>
              </a:ext>
            </a:extLst>
          </p:cNvPr>
          <p:cNvSpPr txBox="1"/>
          <p:nvPr/>
        </p:nvSpPr>
        <p:spPr>
          <a:xfrm>
            <a:off x="0" y="1575421"/>
            <a:ext cx="12191998" cy="780214"/>
          </a:xfrm>
          <a:prstGeom prst="rect">
            <a:avLst/>
          </a:prstGeom>
          <a:noFill/>
        </p:spPr>
        <p:txBody>
          <a:bodyPr wrap="square">
            <a:spAutoFit/>
          </a:bodyPr>
          <a:lstStyle/>
          <a:p>
            <a:pPr algn="ctr">
              <a:lnSpc>
                <a:spcPct val="150000"/>
              </a:lnSpc>
              <a:spcBef>
                <a:spcPts val="600"/>
              </a:spcBef>
              <a:spcAft>
                <a:spcPts val="600"/>
              </a:spcAft>
            </a:pPr>
            <a:r>
              <a:rPr lang="en-US" sz="3400" b="1" dirty="0">
                <a:solidFill>
                  <a:srgbClr val="002060"/>
                </a:solidFill>
                <a:latin typeface="Arial" panose="020B0604020202020204" pitchFamily="34" charset="0"/>
                <a:ea typeface="+mj-ea"/>
                <a:cs typeface="Arial" panose="020B0604020202020204" pitchFamily="34" charset="0"/>
              </a:rPr>
              <a:t>Provide Clear Description of:</a:t>
            </a:r>
          </a:p>
        </p:txBody>
      </p:sp>
      <p:sp>
        <p:nvSpPr>
          <p:cNvPr id="9" name="TextBox 8">
            <a:extLst>
              <a:ext uri="{FF2B5EF4-FFF2-40B4-BE49-F238E27FC236}">
                <a16:creationId xmlns:a16="http://schemas.microsoft.com/office/drawing/2014/main" id="{BB24B56A-9FC0-687C-16B3-44E78352BDF7}"/>
              </a:ext>
            </a:extLst>
          </p:cNvPr>
          <p:cNvSpPr txBox="1"/>
          <p:nvPr/>
        </p:nvSpPr>
        <p:spPr>
          <a:xfrm>
            <a:off x="5211097" y="2462645"/>
            <a:ext cx="6980901" cy="577850"/>
          </a:xfrm>
          <a:prstGeom prst="rect">
            <a:avLst/>
          </a:prstGeom>
          <a:noFill/>
        </p:spPr>
        <p:txBody>
          <a:bodyPr wrap="square">
            <a:spAutoFit/>
          </a:bodyPr>
          <a:lstStyle/>
          <a:p>
            <a:pPr marL="514350" indent="-514350">
              <a:lnSpc>
                <a:spcPct val="150000"/>
              </a:lnSpc>
              <a:spcBef>
                <a:spcPts val="600"/>
              </a:spcBef>
              <a:spcAft>
                <a:spcPts val="600"/>
              </a:spcAft>
              <a:buFont typeface="+mj-lt"/>
              <a:buAutoNum type="arabicPeriod" startAt="4"/>
            </a:pPr>
            <a:r>
              <a:rPr lang="en-US" sz="2400" dirty="0">
                <a:solidFill>
                  <a:srgbClr val="002060"/>
                </a:solidFill>
                <a:latin typeface="Arial" panose="020B0604020202020204" pitchFamily="34" charset="0"/>
                <a:ea typeface="+mj-ea"/>
                <a:cs typeface="Arial" panose="020B0604020202020204" pitchFamily="34" charset="0"/>
              </a:rPr>
              <a:t>Note frequency, prevalence, weight/ intensity.</a:t>
            </a:r>
          </a:p>
        </p:txBody>
      </p:sp>
      <p:sp>
        <p:nvSpPr>
          <p:cNvPr id="5" name="Title 1">
            <a:extLst>
              <a:ext uri="{FF2B5EF4-FFF2-40B4-BE49-F238E27FC236}">
                <a16:creationId xmlns:a16="http://schemas.microsoft.com/office/drawing/2014/main" id="{98CA0FE5-4104-EF64-F475-5574F4E452F8}"/>
              </a:ext>
            </a:extLst>
          </p:cNvPr>
          <p:cNvSpPr>
            <a:spLocks noGrp="1"/>
          </p:cNvSpPr>
          <p:nvPr>
            <p:ph type="title"/>
          </p:nvPr>
        </p:nvSpPr>
        <p:spPr>
          <a:xfrm>
            <a:off x="0" y="349112"/>
            <a:ext cx="12191998" cy="877729"/>
          </a:xfrm>
        </p:spPr>
        <p:txBody>
          <a:bodyPr vert="horz" lIns="91440" tIns="45720" rIns="91440" bIns="45720" rtlCol="0" anchor="ctr">
            <a:normAutofit/>
          </a:bodyPr>
          <a:lstStyle/>
          <a:p>
            <a:pPr algn="ctr"/>
            <a:r>
              <a:rPr lang="en-US" sz="5400" kern="1200" dirty="0">
                <a:solidFill>
                  <a:srgbClr val="FFFFFF"/>
                </a:solidFill>
                <a:latin typeface="Times New Roman" panose="02020603050405020304" pitchFamily="18" charset="0"/>
                <a:cs typeface="Times New Roman" panose="02020603050405020304" pitchFamily="18" charset="0"/>
              </a:rPr>
              <a:t>V. Reporting Findings</a:t>
            </a:r>
          </a:p>
        </p:txBody>
      </p:sp>
      <p:pic>
        <p:nvPicPr>
          <p:cNvPr id="6" name="Picture 2" descr="Premium Vector | Software development company, coding and programming.">
            <a:extLst>
              <a:ext uri="{FF2B5EF4-FFF2-40B4-BE49-F238E27FC236}">
                <a16:creationId xmlns:a16="http://schemas.microsoft.com/office/drawing/2014/main" id="{0E73109C-DBB3-7926-0281-500CA521279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2969" r="15789"/>
          <a:stretch/>
        </p:blipFill>
        <p:spPr bwMode="auto">
          <a:xfrm>
            <a:off x="344624" y="2555296"/>
            <a:ext cx="4709156" cy="3718194"/>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AC527196-618B-0955-4CCA-F212E58E88A5}"/>
              </a:ext>
            </a:extLst>
          </p:cNvPr>
          <p:cNvSpPr txBox="1"/>
          <p:nvPr/>
        </p:nvSpPr>
        <p:spPr>
          <a:xfrm>
            <a:off x="344624" y="6380818"/>
            <a:ext cx="4709156" cy="184666"/>
          </a:xfrm>
          <a:prstGeom prst="rect">
            <a:avLst/>
          </a:prstGeom>
          <a:noFill/>
        </p:spPr>
        <p:txBody>
          <a:bodyPr wrap="square">
            <a:spAutoFit/>
          </a:bodyPr>
          <a:lstStyle/>
          <a:p>
            <a:r>
              <a:rPr lang="en-US" sz="600" dirty="0">
                <a:solidFill>
                  <a:srgbClr val="002060"/>
                </a:solidFill>
              </a:rPr>
              <a:t>https://</a:t>
            </a:r>
            <a:r>
              <a:rPr lang="en-US" sz="600" dirty="0" err="1">
                <a:solidFill>
                  <a:srgbClr val="002060"/>
                </a:solidFill>
              </a:rPr>
              <a:t>img.freepik.com</a:t>
            </a:r>
            <a:r>
              <a:rPr lang="en-US" sz="600" dirty="0">
                <a:solidFill>
                  <a:srgbClr val="002060"/>
                </a:solidFill>
              </a:rPr>
              <a:t>/premium-vector/software-development-company-coding-programming_187411-397.jpg?w=2000</a:t>
            </a:r>
          </a:p>
        </p:txBody>
      </p:sp>
      <p:sp>
        <p:nvSpPr>
          <p:cNvPr id="3" name="TextBox 2">
            <a:extLst>
              <a:ext uri="{FF2B5EF4-FFF2-40B4-BE49-F238E27FC236}">
                <a16:creationId xmlns:a16="http://schemas.microsoft.com/office/drawing/2014/main" id="{A66BF001-C43B-CA0E-0540-A3259534B61E}"/>
              </a:ext>
            </a:extLst>
          </p:cNvPr>
          <p:cNvSpPr txBox="1"/>
          <p:nvPr/>
        </p:nvSpPr>
        <p:spPr>
          <a:xfrm>
            <a:off x="5771534" y="3147505"/>
            <a:ext cx="6300999" cy="1595245"/>
          </a:xfrm>
          <a:prstGeom prst="rect">
            <a:avLst/>
          </a:prstGeom>
          <a:noFill/>
        </p:spPr>
        <p:txBody>
          <a:bodyPr wrap="square">
            <a:spAutoFit/>
          </a:bodyPr>
          <a:lstStyle/>
          <a:p>
            <a:pPr marL="457200" indent="-274320">
              <a:lnSpc>
                <a:spcPct val="150000"/>
              </a:lnSpc>
              <a:spcBef>
                <a:spcPts val="600"/>
              </a:spcBef>
              <a:spcAft>
                <a:spcPts val="600"/>
              </a:spcAft>
              <a:buFont typeface="Arial" panose="020B0604020202020204" pitchFamily="34" charset="0"/>
              <a:buChar char="•"/>
            </a:pPr>
            <a:r>
              <a:rPr lang="en-US" b="1" u="sng" dirty="0">
                <a:solidFill>
                  <a:srgbClr val="002060"/>
                </a:solidFill>
                <a:latin typeface="Arial" panose="020B0604020202020204" pitchFamily="34" charset="0"/>
                <a:ea typeface="+mj-ea"/>
                <a:cs typeface="Arial" panose="020B0604020202020204" pitchFamily="34" charset="0"/>
              </a:rPr>
              <a:t>Frequency:</a:t>
            </a:r>
            <a:r>
              <a:rPr lang="en-US" dirty="0">
                <a:solidFill>
                  <a:srgbClr val="002060"/>
                </a:solidFill>
                <a:latin typeface="Arial" panose="020B0604020202020204" pitchFamily="34" charset="0"/>
                <a:ea typeface="+mj-ea"/>
                <a:cs typeface="Arial" panose="020B0604020202020204" pitchFamily="34" charset="0"/>
              </a:rPr>
              <a:t> Number of mentions.</a:t>
            </a:r>
          </a:p>
          <a:p>
            <a:pPr marL="457200" indent="-274320">
              <a:lnSpc>
                <a:spcPct val="150000"/>
              </a:lnSpc>
              <a:spcBef>
                <a:spcPts val="600"/>
              </a:spcBef>
              <a:spcAft>
                <a:spcPts val="600"/>
              </a:spcAft>
              <a:buFont typeface="Arial" panose="020B0604020202020204" pitchFamily="34" charset="0"/>
              <a:buChar char="•"/>
            </a:pPr>
            <a:r>
              <a:rPr lang="en-US" b="1" u="sng" dirty="0">
                <a:solidFill>
                  <a:srgbClr val="002060"/>
                </a:solidFill>
                <a:latin typeface="Arial" panose="020B0604020202020204" pitchFamily="34" charset="0"/>
                <a:ea typeface="+mj-ea"/>
                <a:cs typeface="Arial" panose="020B0604020202020204" pitchFamily="34" charset="0"/>
              </a:rPr>
              <a:t>Prevalence:</a:t>
            </a:r>
            <a:r>
              <a:rPr lang="en-US" dirty="0">
                <a:solidFill>
                  <a:srgbClr val="002060"/>
                </a:solidFill>
                <a:latin typeface="Arial" panose="020B0604020202020204" pitchFamily="34" charset="0"/>
                <a:ea typeface="+mj-ea"/>
                <a:cs typeface="Arial" panose="020B0604020202020204" pitchFamily="34" charset="0"/>
              </a:rPr>
              <a:t> Number of participant endorsements.</a:t>
            </a:r>
          </a:p>
          <a:p>
            <a:pPr marL="457200" indent="-274320">
              <a:lnSpc>
                <a:spcPct val="150000"/>
              </a:lnSpc>
              <a:spcBef>
                <a:spcPts val="600"/>
              </a:spcBef>
              <a:spcAft>
                <a:spcPts val="600"/>
              </a:spcAft>
              <a:buFont typeface="Arial" panose="020B0604020202020204" pitchFamily="34" charset="0"/>
              <a:buChar char="•"/>
            </a:pPr>
            <a:r>
              <a:rPr lang="en-US" b="1" u="sng" dirty="0">
                <a:solidFill>
                  <a:srgbClr val="002060"/>
                </a:solidFill>
                <a:latin typeface="Arial" panose="020B0604020202020204" pitchFamily="34" charset="0"/>
                <a:ea typeface="+mj-ea"/>
                <a:cs typeface="Arial" panose="020B0604020202020204" pitchFamily="34" charset="0"/>
              </a:rPr>
              <a:t>Weight/intensity:</a:t>
            </a:r>
            <a:r>
              <a:rPr lang="en-US" dirty="0">
                <a:solidFill>
                  <a:srgbClr val="002060"/>
                </a:solidFill>
                <a:latin typeface="Arial" panose="020B0604020202020204" pitchFamily="34" charset="0"/>
                <a:ea typeface="+mj-ea"/>
                <a:cs typeface="Arial" panose="020B0604020202020204" pitchFamily="34" charset="0"/>
              </a:rPr>
              <a:t> Energy around an idea.</a:t>
            </a:r>
          </a:p>
        </p:txBody>
      </p:sp>
      <p:grpSp>
        <p:nvGrpSpPr>
          <p:cNvPr id="4" name="Group 3">
            <a:extLst>
              <a:ext uri="{FF2B5EF4-FFF2-40B4-BE49-F238E27FC236}">
                <a16:creationId xmlns:a16="http://schemas.microsoft.com/office/drawing/2014/main" id="{3671A4C8-6A71-D4F2-B347-0EE2C4A4CF39}"/>
              </a:ext>
            </a:extLst>
          </p:cNvPr>
          <p:cNvGrpSpPr/>
          <p:nvPr/>
        </p:nvGrpSpPr>
        <p:grpSpPr>
          <a:xfrm>
            <a:off x="10160428" y="342408"/>
            <a:ext cx="1755648" cy="941832"/>
            <a:chOff x="10199689" y="5755904"/>
            <a:chExt cx="1755648" cy="941832"/>
          </a:xfrm>
        </p:grpSpPr>
        <p:sp>
          <p:nvSpPr>
            <p:cNvPr id="8" name="Rectangle 7">
              <a:extLst>
                <a:ext uri="{FF2B5EF4-FFF2-40B4-BE49-F238E27FC236}">
                  <a16:creationId xmlns:a16="http://schemas.microsoft.com/office/drawing/2014/main" id="{ECE98149-733D-DC81-C73E-C2DD0D403A26}"/>
                </a:ext>
              </a:extLst>
            </p:cNvPr>
            <p:cNvSpPr/>
            <p:nvPr/>
          </p:nvSpPr>
          <p:spPr>
            <a:xfrm>
              <a:off x="10199689" y="5755904"/>
              <a:ext cx="1755648" cy="941832"/>
            </a:xfrm>
            <a:prstGeom prst="rect">
              <a:avLst/>
            </a:prstGeom>
            <a:solidFill>
              <a:schemeClr val="bg1"/>
            </a:solid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A close-up of logos&#10;&#10;AI-generated content may be incorrect.">
              <a:extLst>
                <a:ext uri="{FF2B5EF4-FFF2-40B4-BE49-F238E27FC236}">
                  <a16:creationId xmlns:a16="http://schemas.microsoft.com/office/drawing/2014/main" id="{47A3E324-053B-BE90-EEC6-82385D5A656B}"/>
                </a:ext>
              </a:extLst>
            </p:cNvPr>
            <p:cNvPicPr>
              <a:picLocks noChangeAspect="1"/>
            </p:cNvPicPr>
            <p:nvPr/>
          </p:nvPicPr>
          <p:blipFill>
            <a:blip r:embed="rId4"/>
            <a:srcRect r="45218"/>
            <a:stretch/>
          </p:blipFill>
          <p:spPr>
            <a:xfrm>
              <a:off x="10239243" y="5798434"/>
              <a:ext cx="772473" cy="847119"/>
            </a:xfrm>
            <a:prstGeom prst="rect">
              <a:avLst/>
            </a:prstGeom>
          </p:spPr>
        </p:pic>
        <p:pic>
          <p:nvPicPr>
            <p:cNvPr id="13" name="Picture 12" descr="A close-up of logos&#10;&#10;AI-generated content may be incorrect.">
              <a:extLst>
                <a:ext uri="{FF2B5EF4-FFF2-40B4-BE49-F238E27FC236}">
                  <a16:creationId xmlns:a16="http://schemas.microsoft.com/office/drawing/2014/main" id="{E81A74D6-A633-FAFD-87BC-F6232394F6A0}"/>
                </a:ext>
              </a:extLst>
            </p:cNvPr>
            <p:cNvPicPr>
              <a:picLocks noChangeAspect="1"/>
            </p:cNvPicPr>
            <p:nvPr/>
          </p:nvPicPr>
          <p:blipFill>
            <a:blip r:embed="rId4"/>
            <a:srcRect l="54781" t="9761" r="3189" b="22411"/>
            <a:stretch/>
          </p:blipFill>
          <p:spPr>
            <a:xfrm>
              <a:off x="11027631" y="5798434"/>
              <a:ext cx="873745" cy="847119"/>
            </a:xfrm>
            <a:prstGeom prst="rect">
              <a:avLst/>
            </a:prstGeom>
          </p:spPr>
        </p:pic>
      </p:grpSp>
    </p:spTree>
    <p:extLst>
      <p:ext uri="{BB962C8B-B14F-4D97-AF65-F5344CB8AC3E}">
        <p14:creationId xmlns:p14="http://schemas.microsoft.com/office/powerpoint/2010/main" val="1014916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44EA367-2F0D-1E24-AF21-3073073496A1}"/>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C425952-A0D4-C058-46C6-39D5A83129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318CDAA7-4872-AD81-1718-05250808D9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5324949D-9844-5733-25BD-A659AD1111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1E367F09-CF5F-DF43-DC2B-982A843378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42A07507-869B-2E14-941D-56E8A09F5778}"/>
              </a:ext>
            </a:extLst>
          </p:cNvPr>
          <p:cNvSpPr txBox="1"/>
          <p:nvPr/>
        </p:nvSpPr>
        <p:spPr>
          <a:xfrm>
            <a:off x="0" y="1575421"/>
            <a:ext cx="12191998" cy="780214"/>
          </a:xfrm>
          <a:prstGeom prst="rect">
            <a:avLst/>
          </a:prstGeom>
          <a:noFill/>
        </p:spPr>
        <p:txBody>
          <a:bodyPr wrap="square">
            <a:spAutoFit/>
          </a:bodyPr>
          <a:lstStyle/>
          <a:p>
            <a:pPr algn="ctr">
              <a:lnSpc>
                <a:spcPct val="150000"/>
              </a:lnSpc>
              <a:spcBef>
                <a:spcPts val="600"/>
              </a:spcBef>
              <a:spcAft>
                <a:spcPts val="600"/>
              </a:spcAft>
            </a:pPr>
            <a:r>
              <a:rPr lang="en-US" sz="3400" b="1" dirty="0">
                <a:solidFill>
                  <a:srgbClr val="002060"/>
                </a:solidFill>
                <a:latin typeface="Arial" panose="020B0604020202020204" pitchFamily="34" charset="0"/>
                <a:ea typeface="+mj-ea"/>
                <a:cs typeface="Arial" panose="020B0604020202020204" pitchFamily="34" charset="0"/>
              </a:rPr>
              <a:t>Provide Clear Description of:</a:t>
            </a:r>
          </a:p>
        </p:txBody>
      </p:sp>
      <p:sp>
        <p:nvSpPr>
          <p:cNvPr id="9" name="TextBox 8">
            <a:extLst>
              <a:ext uri="{FF2B5EF4-FFF2-40B4-BE49-F238E27FC236}">
                <a16:creationId xmlns:a16="http://schemas.microsoft.com/office/drawing/2014/main" id="{B4E5292D-E871-61BE-0E0B-3EABE1C142DF}"/>
              </a:ext>
            </a:extLst>
          </p:cNvPr>
          <p:cNvSpPr txBox="1"/>
          <p:nvPr/>
        </p:nvSpPr>
        <p:spPr>
          <a:xfrm>
            <a:off x="5211097" y="2462645"/>
            <a:ext cx="6980901" cy="3963393"/>
          </a:xfrm>
          <a:prstGeom prst="rect">
            <a:avLst/>
          </a:prstGeom>
          <a:noFill/>
        </p:spPr>
        <p:txBody>
          <a:bodyPr wrap="square">
            <a:spAutoFit/>
          </a:bodyPr>
          <a:lstStyle/>
          <a:p>
            <a:pPr marL="514350" indent="-514350">
              <a:lnSpc>
                <a:spcPct val="150000"/>
              </a:lnSpc>
              <a:spcBef>
                <a:spcPts val="600"/>
              </a:spcBef>
              <a:spcAft>
                <a:spcPts val="600"/>
              </a:spcAft>
              <a:buFont typeface="+mj-lt"/>
              <a:buAutoNum type="arabicPeriod"/>
            </a:pPr>
            <a:r>
              <a:rPr lang="en-US" sz="2400" dirty="0">
                <a:solidFill>
                  <a:srgbClr val="002060"/>
                </a:solidFill>
                <a:latin typeface="Arial" panose="020B0604020202020204" pitchFamily="34" charset="0"/>
                <a:ea typeface="+mj-ea"/>
                <a:cs typeface="Arial" panose="020B0604020202020204" pitchFamily="34" charset="0"/>
              </a:rPr>
              <a:t>Inquiry purpose and focus.</a:t>
            </a:r>
          </a:p>
          <a:p>
            <a:pPr marL="514350" indent="-514350">
              <a:lnSpc>
                <a:spcPct val="150000"/>
              </a:lnSpc>
              <a:spcBef>
                <a:spcPts val="600"/>
              </a:spcBef>
              <a:spcAft>
                <a:spcPts val="600"/>
              </a:spcAft>
              <a:buFont typeface="+mj-lt"/>
              <a:buAutoNum type="arabicPeriod"/>
            </a:pPr>
            <a:r>
              <a:rPr lang="en-US" sz="2400" dirty="0">
                <a:solidFill>
                  <a:srgbClr val="002060"/>
                </a:solidFill>
                <a:latin typeface="Arial" panose="020B0604020202020204" pitchFamily="34" charset="0"/>
                <a:ea typeface="+mj-ea"/>
                <a:cs typeface="Arial" panose="020B0604020202020204" pitchFamily="34" charset="0"/>
              </a:rPr>
              <a:t>Data collection &amp; analysis methodology.</a:t>
            </a:r>
          </a:p>
          <a:p>
            <a:pPr marL="514350" indent="-514350">
              <a:lnSpc>
                <a:spcPct val="150000"/>
              </a:lnSpc>
              <a:spcBef>
                <a:spcPts val="600"/>
              </a:spcBef>
              <a:spcAft>
                <a:spcPts val="600"/>
              </a:spcAft>
              <a:buFont typeface="+mj-lt"/>
              <a:buAutoNum type="arabicPeriod"/>
            </a:pPr>
            <a:r>
              <a:rPr lang="en-US" sz="2400" dirty="0">
                <a:solidFill>
                  <a:srgbClr val="002060"/>
                </a:solidFill>
                <a:latin typeface="Arial" panose="020B0604020202020204" pitchFamily="34" charset="0"/>
                <a:ea typeface="+mj-ea"/>
                <a:cs typeface="Arial" panose="020B0604020202020204" pitchFamily="34" charset="0"/>
              </a:rPr>
              <a:t>Themes and categories derived from the data.</a:t>
            </a:r>
          </a:p>
          <a:p>
            <a:pPr marL="514350" indent="-514350">
              <a:lnSpc>
                <a:spcPct val="150000"/>
              </a:lnSpc>
              <a:spcBef>
                <a:spcPts val="600"/>
              </a:spcBef>
              <a:spcAft>
                <a:spcPts val="600"/>
              </a:spcAft>
              <a:buFont typeface="+mj-lt"/>
              <a:buAutoNum type="arabicPeriod"/>
            </a:pPr>
            <a:r>
              <a:rPr lang="en-US" sz="2400" dirty="0">
                <a:solidFill>
                  <a:srgbClr val="002060"/>
                </a:solidFill>
                <a:latin typeface="Arial" panose="020B0604020202020204" pitchFamily="34" charset="0"/>
                <a:ea typeface="+mj-ea"/>
                <a:cs typeface="Arial" panose="020B0604020202020204" pitchFamily="34" charset="0"/>
              </a:rPr>
              <a:t>Note frequency, prevalence, weight // intensity.</a:t>
            </a:r>
          </a:p>
          <a:p>
            <a:pPr marL="514350" indent="-514350">
              <a:lnSpc>
                <a:spcPct val="150000"/>
              </a:lnSpc>
              <a:spcBef>
                <a:spcPts val="600"/>
              </a:spcBef>
              <a:spcAft>
                <a:spcPts val="600"/>
              </a:spcAft>
              <a:buFont typeface="+mj-lt"/>
              <a:buAutoNum type="arabicPeriod"/>
            </a:pPr>
            <a:r>
              <a:rPr lang="en-US" sz="2400" dirty="0">
                <a:solidFill>
                  <a:srgbClr val="002060"/>
                </a:solidFill>
                <a:latin typeface="Arial" panose="020B0604020202020204" pitchFamily="34" charset="0"/>
                <a:ea typeface="+mj-ea"/>
                <a:cs typeface="Arial" panose="020B0604020202020204" pitchFamily="34" charset="0"/>
              </a:rPr>
              <a:t>Additional Tips: Barrio Minton &amp; Lenz, 2019, Ch. 17 “Reporting to Stakeholders.”</a:t>
            </a:r>
          </a:p>
        </p:txBody>
      </p:sp>
      <p:sp>
        <p:nvSpPr>
          <p:cNvPr id="5" name="Title 1">
            <a:extLst>
              <a:ext uri="{FF2B5EF4-FFF2-40B4-BE49-F238E27FC236}">
                <a16:creationId xmlns:a16="http://schemas.microsoft.com/office/drawing/2014/main" id="{690AD51E-9975-2798-A9AA-5A766AB2641C}"/>
              </a:ext>
            </a:extLst>
          </p:cNvPr>
          <p:cNvSpPr>
            <a:spLocks noGrp="1"/>
          </p:cNvSpPr>
          <p:nvPr>
            <p:ph type="title"/>
          </p:nvPr>
        </p:nvSpPr>
        <p:spPr>
          <a:xfrm>
            <a:off x="0" y="349112"/>
            <a:ext cx="12191998" cy="877729"/>
          </a:xfrm>
        </p:spPr>
        <p:txBody>
          <a:bodyPr vert="horz" lIns="91440" tIns="45720" rIns="91440" bIns="45720" rtlCol="0" anchor="ctr">
            <a:normAutofit/>
          </a:bodyPr>
          <a:lstStyle/>
          <a:p>
            <a:pPr algn="ctr"/>
            <a:r>
              <a:rPr lang="en-US" sz="5400" kern="1200" dirty="0">
                <a:solidFill>
                  <a:srgbClr val="FFFFFF"/>
                </a:solidFill>
                <a:latin typeface="Times New Roman" panose="02020603050405020304" pitchFamily="18" charset="0"/>
                <a:cs typeface="Times New Roman" panose="02020603050405020304" pitchFamily="18" charset="0"/>
              </a:rPr>
              <a:t>V. Reporting Findings</a:t>
            </a:r>
          </a:p>
        </p:txBody>
      </p:sp>
      <p:pic>
        <p:nvPicPr>
          <p:cNvPr id="6" name="Picture 2" descr="Premium Vector | Software development company, coding and programming.">
            <a:extLst>
              <a:ext uri="{FF2B5EF4-FFF2-40B4-BE49-F238E27FC236}">
                <a16:creationId xmlns:a16="http://schemas.microsoft.com/office/drawing/2014/main" id="{F350ECDC-4CAC-E9AC-BE07-2878D731639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2969" r="15789"/>
          <a:stretch/>
        </p:blipFill>
        <p:spPr bwMode="auto">
          <a:xfrm>
            <a:off x="344624" y="2555296"/>
            <a:ext cx="4709156" cy="3718194"/>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E464E863-4BD8-977B-EC85-2C2D6A6C4B50}"/>
              </a:ext>
            </a:extLst>
          </p:cNvPr>
          <p:cNvSpPr txBox="1"/>
          <p:nvPr/>
        </p:nvSpPr>
        <p:spPr>
          <a:xfrm>
            <a:off x="344624" y="6380818"/>
            <a:ext cx="4709156" cy="184666"/>
          </a:xfrm>
          <a:prstGeom prst="rect">
            <a:avLst/>
          </a:prstGeom>
          <a:noFill/>
        </p:spPr>
        <p:txBody>
          <a:bodyPr wrap="square">
            <a:spAutoFit/>
          </a:bodyPr>
          <a:lstStyle/>
          <a:p>
            <a:r>
              <a:rPr lang="en-US" sz="600" dirty="0">
                <a:solidFill>
                  <a:srgbClr val="002060"/>
                </a:solidFill>
              </a:rPr>
              <a:t>https://</a:t>
            </a:r>
            <a:r>
              <a:rPr lang="en-US" sz="600" dirty="0" err="1">
                <a:solidFill>
                  <a:srgbClr val="002060"/>
                </a:solidFill>
              </a:rPr>
              <a:t>img.freepik.com</a:t>
            </a:r>
            <a:r>
              <a:rPr lang="en-US" sz="600" dirty="0">
                <a:solidFill>
                  <a:srgbClr val="002060"/>
                </a:solidFill>
              </a:rPr>
              <a:t>/premium-vector/software-development-company-coding-programming_187411-397.jpg?w=2000</a:t>
            </a:r>
          </a:p>
        </p:txBody>
      </p:sp>
      <p:grpSp>
        <p:nvGrpSpPr>
          <p:cNvPr id="3" name="Group 2">
            <a:extLst>
              <a:ext uri="{FF2B5EF4-FFF2-40B4-BE49-F238E27FC236}">
                <a16:creationId xmlns:a16="http://schemas.microsoft.com/office/drawing/2014/main" id="{93D26B04-F234-7CB3-BF18-5A1A1283261B}"/>
              </a:ext>
            </a:extLst>
          </p:cNvPr>
          <p:cNvGrpSpPr/>
          <p:nvPr/>
        </p:nvGrpSpPr>
        <p:grpSpPr>
          <a:xfrm>
            <a:off x="10160428" y="342408"/>
            <a:ext cx="1755648" cy="941832"/>
            <a:chOff x="10199689" y="5755904"/>
            <a:chExt cx="1755648" cy="941832"/>
          </a:xfrm>
        </p:grpSpPr>
        <p:sp>
          <p:nvSpPr>
            <p:cNvPr id="4" name="Rectangle 3">
              <a:extLst>
                <a:ext uri="{FF2B5EF4-FFF2-40B4-BE49-F238E27FC236}">
                  <a16:creationId xmlns:a16="http://schemas.microsoft.com/office/drawing/2014/main" id="{39E7D8AC-5686-1CC1-DA99-17AC0B4021F0}"/>
                </a:ext>
              </a:extLst>
            </p:cNvPr>
            <p:cNvSpPr/>
            <p:nvPr/>
          </p:nvSpPr>
          <p:spPr>
            <a:xfrm>
              <a:off x="10199689" y="5755904"/>
              <a:ext cx="1755648" cy="941832"/>
            </a:xfrm>
            <a:prstGeom prst="rect">
              <a:avLst/>
            </a:prstGeom>
            <a:solidFill>
              <a:schemeClr val="bg1"/>
            </a:solid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up of logos&#10;&#10;AI-generated content may be incorrect.">
              <a:extLst>
                <a:ext uri="{FF2B5EF4-FFF2-40B4-BE49-F238E27FC236}">
                  <a16:creationId xmlns:a16="http://schemas.microsoft.com/office/drawing/2014/main" id="{F20C90F3-00FC-49B3-6E2D-E811D8532A6B}"/>
                </a:ext>
              </a:extLst>
            </p:cNvPr>
            <p:cNvPicPr>
              <a:picLocks noChangeAspect="1"/>
            </p:cNvPicPr>
            <p:nvPr/>
          </p:nvPicPr>
          <p:blipFill>
            <a:blip r:embed="rId4"/>
            <a:srcRect r="45218"/>
            <a:stretch/>
          </p:blipFill>
          <p:spPr>
            <a:xfrm>
              <a:off x="10239243" y="5798434"/>
              <a:ext cx="772473" cy="847119"/>
            </a:xfrm>
            <a:prstGeom prst="rect">
              <a:avLst/>
            </a:prstGeom>
          </p:spPr>
        </p:pic>
        <p:pic>
          <p:nvPicPr>
            <p:cNvPr id="11" name="Picture 10" descr="A close-up of logos&#10;&#10;AI-generated content may be incorrect.">
              <a:extLst>
                <a:ext uri="{FF2B5EF4-FFF2-40B4-BE49-F238E27FC236}">
                  <a16:creationId xmlns:a16="http://schemas.microsoft.com/office/drawing/2014/main" id="{14602093-37FE-D331-B126-61624EC566FF}"/>
                </a:ext>
              </a:extLst>
            </p:cNvPr>
            <p:cNvPicPr>
              <a:picLocks noChangeAspect="1"/>
            </p:cNvPicPr>
            <p:nvPr/>
          </p:nvPicPr>
          <p:blipFill>
            <a:blip r:embed="rId4"/>
            <a:srcRect l="54781" t="9761" r="3189" b="22411"/>
            <a:stretch/>
          </p:blipFill>
          <p:spPr>
            <a:xfrm>
              <a:off x="11027631" y="5798434"/>
              <a:ext cx="873745" cy="847119"/>
            </a:xfrm>
            <a:prstGeom prst="rect">
              <a:avLst/>
            </a:prstGeom>
          </p:spPr>
        </p:pic>
      </p:grpSp>
    </p:spTree>
    <p:extLst>
      <p:ext uri="{BB962C8B-B14F-4D97-AF65-F5344CB8AC3E}">
        <p14:creationId xmlns:p14="http://schemas.microsoft.com/office/powerpoint/2010/main" val="12005746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E8AA7F3-550A-6E4A-5D4B-616054896D1E}"/>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9FEF2BF-97B7-BBE5-C217-E74D92CA3E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762D878A-E5AD-86B4-BCAD-DB58BC8B82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3C4CADE3-94E6-4AE6-9186-2A78C5769D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F2C8CEDF-15C3-E1BE-76A2-A5590BC79E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D621FE7E-E1D1-0262-F93C-69C0160616AC}"/>
              </a:ext>
            </a:extLst>
          </p:cNvPr>
          <p:cNvSpPr txBox="1"/>
          <p:nvPr/>
        </p:nvSpPr>
        <p:spPr>
          <a:xfrm>
            <a:off x="0" y="1575421"/>
            <a:ext cx="12191998" cy="780214"/>
          </a:xfrm>
          <a:prstGeom prst="rect">
            <a:avLst/>
          </a:prstGeom>
          <a:noFill/>
        </p:spPr>
        <p:txBody>
          <a:bodyPr wrap="square">
            <a:spAutoFit/>
          </a:bodyPr>
          <a:lstStyle/>
          <a:p>
            <a:pPr algn="ctr">
              <a:lnSpc>
                <a:spcPct val="150000"/>
              </a:lnSpc>
              <a:spcBef>
                <a:spcPts val="600"/>
              </a:spcBef>
              <a:spcAft>
                <a:spcPts val="600"/>
              </a:spcAft>
            </a:pPr>
            <a:r>
              <a:rPr lang="en-US" sz="3400" b="1" dirty="0">
                <a:solidFill>
                  <a:srgbClr val="002060"/>
                </a:solidFill>
                <a:latin typeface="Arial" panose="020B0604020202020204" pitchFamily="34" charset="0"/>
                <a:ea typeface="+mj-ea"/>
                <a:cs typeface="Arial" panose="020B0604020202020204" pitchFamily="34" charset="0"/>
              </a:rPr>
              <a:t>Tips for High-Quality Reporting (BM &amp; L, 2019; Ch 17)</a:t>
            </a:r>
            <a:endParaRPr lang="en-US" sz="2400" b="1" dirty="0">
              <a:solidFill>
                <a:srgbClr val="002060"/>
              </a:solidFill>
              <a:latin typeface="Arial" panose="020B0604020202020204" pitchFamily="34" charset="0"/>
              <a:ea typeface="+mj-ea"/>
              <a:cs typeface="Arial" panose="020B0604020202020204" pitchFamily="34" charset="0"/>
            </a:endParaRPr>
          </a:p>
        </p:txBody>
      </p:sp>
      <p:sp>
        <p:nvSpPr>
          <p:cNvPr id="9" name="TextBox 8">
            <a:extLst>
              <a:ext uri="{FF2B5EF4-FFF2-40B4-BE49-F238E27FC236}">
                <a16:creationId xmlns:a16="http://schemas.microsoft.com/office/drawing/2014/main" id="{94BF6661-988E-9971-2F36-2CCD70544FBC}"/>
              </a:ext>
            </a:extLst>
          </p:cNvPr>
          <p:cNvSpPr txBox="1"/>
          <p:nvPr/>
        </p:nvSpPr>
        <p:spPr>
          <a:xfrm>
            <a:off x="5211099" y="2534829"/>
            <a:ext cx="6980901" cy="3845989"/>
          </a:xfrm>
          <a:prstGeom prst="rect">
            <a:avLst/>
          </a:prstGeom>
          <a:noFill/>
        </p:spPr>
        <p:txBody>
          <a:bodyPr wrap="square">
            <a:spAutoFit/>
          </a:bodyPr>
          <a:lstStyle/>
          <a:p>
            <a:pPr marL="514350" indent="-514350">
              <a:lnSpc>
                <a:spcPct val="150000"/>
              </a:lnSpc>
              <a:spcBef>
                <a:spcPts val="600"/>
              </a:spcBef>
              <a:spcAft>
                <a:spcPts val="600"/>
              </a:spcAft>
              <a:buFont typeface="+mj-lt"/>
              <a:buAutoNum type="arabicPeriod"/>
            </a:pPr>
            <a:r>
              <a:rPr lang="en-US" sz="2200" dirty="0">
                <a:solidFill>
                  <a:srgbClr val="002060"/>
                </a:solidFill>
                <a:latin typeface="Arial" panose="020B0604020202020204" pitchFamily="34" charset="0"/>
                <a:ea typeface="+mj-ea"/>
                <a:cs typeface="Arial" panose="020B0604020202020204" pitchFamily="34" charset="0"/>
              </a:rPr>
              <a:t>Report in Accurate, Even-Handed Ways.</a:t>
            </a:r>
          </a:p>
          <a:p>
            <a:pPr marL="514350" indent="-514350">
              <a:lnSpc>
                <a:spcPct val="150000"/>
              </a:lnSpc>
              <a:spcBef>
                <a:spcPts val="600"/>
              </a:spcBef>
              <a:spcAft>
                <a:spcPts val="600"/>
              </a:spcAft>
              <a:buFont typeface="+mj-lt"/>
              <a:buAutoNum type="arabicPeriod"/>
            </a:pPr>
            <a:r>
              <a:rPr lang="en-US" sz="2200" dirty="0">
                <a:solidFill>
                  <a:srgbClr val="002060"/>
                </a:solidFill>
                <a:latin typeface="Arial" panose="020B0604020202020204" pitchFamily="34" charset="0"/>
                <a:ea typeface="+mj-ea"/>
                <a:cs typeface="Arial" panose="020B0604020202020204" pitchFamily="34" charset="0"/>
              </a:rPr>
              <a:t>Account for Your Audience.</a:t>
            </a:r>
          </a:p>
          <a:p>
            <a:pPr marL="514350" indent="-514350">
              <a:lnSpc>
                <a:spcPct val="150000"/>
              </a:lnSpc>
              <a:spcBef>
                <a:spcPts val="600"/>
              </a:spcBef>
              <a:spcAft>
                <a:spcPts val="600"/>
              </a:spcAft>
              <a:buFont typeface="+mj-lt"/>
              <a:buAutoNum type="arabicPeriod"/>
            </a:pPr>
            <a:r>
              <a:rPr lang="en-US" sz="2200" dirty="0">
                <a:solidFill>
                  <a:srgbClr val="002060"/>
                </a:solidFill>
                <a:latin typeface="Arial" panose="020B0604020202020204" pitchFamily="34" charset="0"/>
                <a:ea typeface="+mj-ea"/>
                <a:cs typeface="Arial" panose="020B0604020202020204" pitchFamily="34" charset="0"/>
              </a:rPr>
              <a:t>Use Pluralistic Communication Strategies.</a:t>
            </a:r>
          </a:p>
          <a:p>
            <a:pPr marL="514350" indent="-514350">
              <a:lnSpc>
                <a:spcPct val="150000"/>
              </a:lnSpc>
              <a:spcBef>
                <a:spcPts val="600"/>
              </a:spcBef>
              <a:spcAft>
                <a:spcPts val="600"/>
              </a:spcAft>
              <a:buFont typeface="+mj-lt"/>
              <a:buAutoNum type="arabicPeriod"/>
            </a:pPr>
            <a:r>
              <a:rPr lang="en-US" sz="2200" dirty="0">
                <a:solidFill>
                  <a:srgbClr val="002060"/>
                </a:solidFill>
                <a:latin typeface="Arial" panose="020B0604020202020204" pitchFamily="34" charset="0"/>
                <a:ea typeface="+mj-ea"/>
                <a:cs typeface="Arial" panose="020B0604020202020204" pitchFamily="34" charset="0"/>
              </a:rPr>
              <a:t>Time Your Reports.</a:t>
            </a:r>
          </a:p>
          <a:p>
            <a:pPr marL="514350" indent="-514350">
              <a:lnSpc>
                <a:spcPct val="150000"/>
              </a:lnSpc>
              <a:spcBef>
                <a:spcPts val="600"/>
              </a:spcBef>
              <a:spcAft>
                <a:spcPts val="600"/>
              </a:spcAft>
              <a:buFont typeface="+mj-lt"/>
              <a:buAutoNum type="arabicPeriod"/>
            </a:pPr>
            <a:r>
              <a:rPr lang="en-US" sz="2200" dirty="0">
                <a:solidFill>
                  <a:srgbClr val="002060"/>
                </a:solidFill>
                <a:latin typeface="Arial" panose="020B0604020202020204" pitchFamily="34" charset="0"/>
                <a:ea typeface="+mj-ea"/>
                <a:cs typeface="Arial" panose="020B0604020202020204" pitchFamily="34" charset="0"/>
              </a:rPr>
              <a:t>Prioritize Documents and Materials.</a:t>
            </a:r>
          </a:p>
          <a:p>
            <a:pPr marL="514350" indent="-514350">
              <a:lnSpc>
                <a:spcPct val="150000"/>
              </a:lnSpc>
              <a:spcBef>
                <a:spcPts val="600"/>
              </a:spcBef>
              <a:spcAft>
                <a:spcPts val="600"/>
              </a:spcAft>
              <a:buFont typeface="+mj-lt"/>
              <a:buAutoNum type="arabicPeriod"/>
            </a:pPr>
            <a:r>
              <a:rPr lang="en-US" sz="2200" dirty="0">
                <a:solidFill>
                  <a:srgbClr val="002060"/>
                </a:solidFill>
                <a:latin typeface="Arial" panose="020B0604020202020204" pitchFamily="34" charset="0"/>
                <a:ea typeface="+mj-ea"/>
                <a:cs typeface="Arial" panose="020B0604020202020204" pitchFamily="34" charset="0"/>
              </a:rPr>
              <a:t>Emphasize Practical Effects &amp; Social Implications.</a:t>
            </a:r>
          </a:p>
        </p:txBody>
      </p:sp>
      <p:sp>
        <p:nvSpPr>
          <p:cNvPr id="5" name="Title 1">
            <a:extLst>
              <a:ext uri="{FF2B5EF4-FFF2-40B4-BE49-F238E27FC236}">
                <a16:creationId xmlns:a16="http://schemas.microsoft.com/office/drawing/2014/main" id="{AAACF35B-04AC-40BE-E41B-8A19C7E97783}"/>
              </a:ext>
            </a:extLst>
          </p:cNvPr>
          <p:cNvSpPr>
            <a:spLocks noGrp="1"/>
          </p:cNvSpPr>
          <p:nvPr>
            <p:ph type="title"/>
          </p:nvPr>
        </p:nvSpPr>
        <p:spPr>
          <a:xfrm>
            <a:off x="0" y="349112"/>
            <a:ext cx="12191998" cy="877729"/>
          </a:xfrm>
        </p:spPr>
        <p:txBody>
          <a:bodyPr vert="horz" lIns="91440" tIns="45720" rIns="91440" bIns="45720" rtlCol="0" anchor="ctr">
            <a:normAutofit/>
          </a:bodyPr>
          <a:lstStyle/>
          <a:p>
            <a:pPr algn="ctr"/>
            <a:r>
              <a:rPr lang="en-US" sz="5400" kern="1200" dirty="0">
                <a:solidFill>
                  <a:srgbClr val="FFFFFF"/>
                </a:solidFill>
                <a:latin typeface="Times New Roman" panose="02020603050405020304" pitchFamily="18" charset="0"/>
                <a:cs typeface="Times New Roman" panose="02020603050405020304" pitchFamily="18" charset="0"/>
              </a:rPr>
              <a:t>V. Reporting Findings</a:t>
            </a:r>
          </a:p>
        </p:txBody>
      </p:sp>
      <p:pic>
        <p:nvPicPr>
          <p:cNvPr id="6" name="Picture 2" descr="Premium Vector | Software development company, coding and programming.">
            <a:extLst>
              <a:ext uri="{FF2B5EF4-FFF2-40B4-BE49-F238E27FC236}">
                <a16:creationId xmlns:a16="http://schemas.microsoft.com/office/drawing/2014/main" id="{9A63B5DB-1964-C29E-997A-2E73E745320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2969" r="15789"/>
          <a:stretch/>
        </p:blipFill>
        <p:spPr bwMode="auto">
          <a:xfrm>
            <a:off x="344624" y="2555296"/>
            <a:ext cx="4709156" cy="3718194"/>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93FD4D1D-92EA-C635-D39B-61FC4D4A8041}"/>
              </a:ext>
            </a:extLst>
          </p:cNvPr>
          <p:cNvSpPr txBox="1"/>
          <p:nvPr/>
        </p:nvSpPr>
        <p:spPr>
          <a:xfrm>
            <a:off x="344624" y="6380818"/>
            <a:ext cx="4709156" cy="184666"/>
          </a:xfrm>
          <a:prstGeom prst="rect">
            <a:avLst/>
          </a:prstGeom>
          <a:noFill/>
        </p:spPr>
        <p:txBody>
          <a:bodyPr wrap="square">
            <a:spAutoFit/>
          </a:bodyPr>
          <a:lstStyle/>
          <a:p>
            <a:r>
              <a:rPr lang="en-US" sz="600" dirty="0">
                <a:solidFill>
                  <a:srgbClr val="002060"/>
                </a:solidFill>
              </a:rPr>
              <a:t>https://</a:t>
            </a:r>
            <a:r>
              <a:rPr lang="en-US" sz="600" dirty="0" err="1">
                <a:solidFill>
                  <a:srgbClr val="002060"/>
                </a:solidFill>
              </a:rPr>
              <a:t>img.freepik.com</a:t>
            </a:r>
            <a:r>
              <a:rPr lang="en-US" sz="600" dirty="0">
                <a:solidFill>
                  <a:srgbClr val="002060"/>
                </a:solidFill>
              </a:rPr>
              <a:t>/premium-vector/software-development-company-coding-programming_187411-397.jpg?w=2000</a:t>
            </a:r>
          </a:p>
        </p:txBody>
      </p:sp>
      <p:grpSp>
        <p:nvGrpSpPr>
          <p:cNvPr id="3" name="Group 2">
            <a:extLst>
              <a:ext uri="{FF2B5EF4-FFF2-40B4-BE49-F238E27FC236}">
                <a16:creationId xmlns:a16="http://schemas.microsoft.com/office/drawing/2014/main" id="{33A78DE7-9CAA-387C-D4E5-4C81CE1B7513}"/>
              </a:ext>
            </a:extLst>
          </p:cNvPr>
          <p:cNvGrpSpPr/>
          <p:nvPr/>
        </p:nvGrpSpPr>
        <p:grpSpPr>
          <a:xfrm>
            <a:off x="10160428" y="342408"/>
            <a:ext cx="1755648" cy="941832"/>
            <a:chOff x="10199689" y="5755904"/>
            <a:chExt cx="1755648" cy="941832"/>
          </a:xfrm>
        </p:grpSpPr>
        <p:sp>
          <p:nvSpPr>
            <p:cNvPr id="4" name="Rectangle 3">
              <a:extLst>
                <a:ext uri="{FF2B5EF4-FFF2-40B4-BE49-F238E27FC236}">
                  <a16:creationId xmlns:a16="http://schemas.microsoft.com/office/drawing/2014/main" id="{FB7FA547-9C93-FB0E-9500-C517629461F5}"/>
                </a:ext>
              </a:extLst>
            </p:cNvPr>
            <p:cNvSpPr/>
            <p:nvPr/>
          </p:nvSpPr>
          <p:spPr>
            <a:xfrm>
              <a:off x="10199689" y="5755904"/>
              <a:ext cx="1755648" cy="941832"/>
            </a:xfrm>
            <a:prstGeom prst="rect">
              <a:avLst/>
            </a:prstGeom>
            <a:solidFill>
              <a:schemeClr val="bg1"/>
            </a:solid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up of logos&#10;&#10;AI-generated content may be incorrect.">
              <a:extLst>
                <a:ext uri="{FF2B5EF4-FFF2-40B4-BE49-F238E27FC236}">
                  <a16:creationId xmlns:a16="http://schemas.microsoft.com/office/drawing/2014/main" id="{5533B840-3573-2437-3823-671BA2D4786D}"/>
                </a:ext>
              </a:extLst>
            </p:cNvPr>
            <p:cNvPicPr>
              <a:picLocks noChangeAspect="1"/>
            </p:cNvPicPr>
            <p:nvPr/>
          </p:nvPicPr>
          <p:blipFill>
            <a:blip r:embed="rId4"/>
            <a:srcRect r="45218"/>
            <a:stretch/>
          </p:blipFill>
          <p:spPr>
            <a:xfrm>
              <a:off x="10239243" y="5798434"/>
              <a:ext cx="772473" cy="847119"/>
            </a:xfrm>
            <a:prstGeom prst="rect">
              <a:avLst/>
            </a:prstGeom>
          </p:spPr>
        </p:pic>
        <p:pic>
          <p:nvPicPr>
            <p:cNvPr id="11" name="Picture 10" descr="A close-up of logos&#10;&#10;AI-generated content may be incorrect.">
              <a:extLst>
                <a:ext uri="{FF2B5EF4-FFF2-40B4-BE49-F238E27FC236}">
                  <a16:creationId xmlns:a16="http://schemas.microsoft.com/office/drawing/2014/main" id="{9FFC04A3-1328-638E-FA68-029EE1886AFF}"/>
                </a:ext>
              </a:extLst>
            </p:cNvPr>
            <p:cNvPicPr>
              <a:picLocks noChangeAspect="1"/>
            </p:cNvPicPr>
            <p:nvPr/>
          </p:nvPicPr>
          <p:blipFill>
            <a:blip r:embed="rId4"/>
            <a:srcRect l="54781" t="9761" r="3189" b="22411"/>
            <a:stretch/>
          </p:blipFill>
          <p:spPr>
            <a:xfrm>
              <a:off x="11027631" y="5798434"/>
              <a:ext cx="873745" cy="847119"/>
            </a:xfrm>
            <a:prstGeom prst="rect">
              <a:avLst/>
            </a:prstGeom>
          </p:spPr>
        </p:pic>
      </p:grpSp>
    </p:spTree>
    <p:extLst>
      <p:ext uri="{BB962C8B-B14F-4D97-AF65-F5344CB8AC3E}">
        <p14:creationId xmlns:p14="http://schemas.microsoft.com/office/powerpoint/2010/main" val="1527896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7C1C42D-D1C7-23A1-A7D9-CBD094BF6A5D}"/>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D900D0F-288C-673B-E86A-07FDE0F1C3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5BCE117E-0FAD-7CE9-3C03-0888142B60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D55BE4F0-11F6-9142-0D40-F456C29A53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B8E1FB07-2343-8B0E-01C3-AD995E6000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3EA4E901-89AC-D3DE-5E78-4DA0F9DAC273}"/>
              </a:ext>
            </a:extLst>
          </p:cNvPr>
          <p:cNvSpPr txBox="1"/>
          <p:nvPr/>
        </p:nvSpPr>
        <p:spPr>
          <a:xfrm>
            <a:off x="0" y="1575421"/>
            <a:ext cx="12191998" cy="780214"/>
          </a:xfrm>
          <a:prstGeom prst="rect">
            <a:avLst/>
          </a:prstGeom>
          <a:noFill/>
        </p:spPr>
        <p:txBody>
          <a:bodyPr wrap="square">
            <a:spAutoFit/>
          </a:bodyPr>
          <a:lstStyle/>
          <a:p>
            <a:pPr algn="ctr">
              <a:lnSpc>
                <a:spcPct val="150000"/>
              </a:lnSpc>
              <a:spcBef>
                <a:spcPts val="600"/>
              </a:spcBef>
              <a:spcAft>
                <a:spcPts val="600"/>
              </a:spcAft>
            </a:pPr>
            <a:r>
              <a:rPr lang="en-US" sz="3400" b="1" dirty="0">
                <a:solidFill>
                  <a:srgbClr val="002060"/>
                </a:solidFill>
                <a:latin typeface="Arial" panose="020B0604020202020204" pitchFamily="34" charset="0"/>
                <a:ea typeface="+mj-ea"/>
                <a:cs typeface="Arial" panose="020B0604020202020204" pitchFamily="34" charset="0"/>
              </a:rPr>
              <a:t>Fundamental Reporting Components </a:t>
            </a:r>
            <a:r>
              <a:rPr lang="en-US" sz="2800" b="1" dirty="0">
                <a:solidFill>
                  <a:srgbClr val="002060"/>
                </a:solidFill>
                <a:latin typeface="Arial" panose="020B0604020202020204" pitchFamily="34" charset="0"/>
                <a:ea typeface="+mj-ea"/>
                <a:cs typeface="Arial" panose="020B0604020202020204" pitchFamily="34" charset="0"/>
              </a:rPr>
              <a:t>(BM &amp; L, 2019; Ch 17)</a:t>
            </a:r>
          </a:p>
        </p:txBody>
      </p:sp>
      <p:sp>
        <p:nvSpPr>
          <p:cNvPr id="9" name="TextBox 8">
            <a:extLst>
              <a:ext uri="{FF2B5EF4-FFF2-40B4-BE49-F238E27FC236}">
                <a16:creationId xmlns:a16="http://schemas.microsoft.com/office/drawing/2014/main" id="{4330A048-A0AB-2216-EF47-8D8A5516FF0F}"/>
              </a:ext>
            </a:extLst>
          </p:cNvPr>
          <p:cNvSpPr txBox="1"/>
          <p:nvPr/>
        </p:nvSpPr>
        <p:spPr>
          <a:xfrm>
            <a:off x="5398404" y="2479965"/>
            <a:ext cx="6793596" cy="4190250"/>
          </a:xfrm>
          <a:prstGeom prst="rect">
            <a:avLst/>
          </a:prstGeom>
          <a:noFill/>
        </p:spPr>
        <p:txBody>
          <a:bodyPr wrap="square">
            <a:spAutoFit/>
          </a:bodyPr>
          <a:lstStyle/>
          <a:p>
            <a:pPr marL="514350" indent="-514350">
              <a:lnSpc>
                <a:spcPct val="150000"/>
              </a:lnSpc>
              <a:spcBef>
                <a:spcPts val="600"/>
              </a:spcBef>
              <a:spcAft>
                <a:spcPts val="600"/>
              </a:spcAft>
              <a:buFont typeface="+mj-lt"/>
              <a:buAutoNum type="arabicPeriod"/>
            </a:pPr>
            <a:r>
              <a:rPr lang="en-US" sz="2000" dirty="0">
                <a:solidFill>
                  <a:srgbClr val="002060"/>
                </a:solidFill>
                <a:latin typeface="Arial" panose="020B0604020202020204" pitchFamily="34" charset="0"/>
                <a:ea typeface="+mj-ea"/>
                <a:cs typeface="Arial" panose="020B0604020202020204" pitchFamily="34" charset="0"/>
              </a:rPr>
              <a:t>Cover Page (Title, Front Matter)</a:t>
            </a:r>
          </a:p>
          <a:p>
            <a:pPr marL="514350" indent="-514350">
              <a:lnSpc>
                <a:spcPct val="150000"/>
              </a:lnSpc>
              <a:spcBef>
                <a:spcPts val="600"/>
              </a:spcBef>
              <a:spcAft>
                <a:spcPts val="600"/>
              </a:spcAft>
              <a:buFont typeface="+mj-lt"/>
              <a:buAutoNum type="arabicPeriod"/>
            </a:pPr>
            <a:r>
              <a:rPr lang="en-US" sz="2000" dirty="0">
                <a:solidFill>
                  <a:srgbClr val="002060"/>
                </a:solidFill>
                <a:latin typeface="Arial" panose="020B0604020202020204" pitchFamily="34" charset="0"/>
                <a:ea typeface="+mj-ea"/>
                <a:cs typeface="Arial" panose="020B0604020202020204" pitchFamily="34" charset="0"/>
              </a:rPr>
              <a:t>Executive Summary (Abstract)</a:t>
            </a:r>
          </a:p>
          <a:p>
            <a:pPr marL="514350" indent="-514350">
              <a:lnSpc>
                <a:spcPct val="150000"/>
              </a:lnSpc>
              <a:spcBef>
                <a:spcPts val="600"/>
              </a:spcBef>
              <a:spcAft>
                <a:spcPts val="600"/>
              </a:spcAft>
              <a:buFont typeface="+mj-lt"/>
              <a:buAutoNum type="arabicPeriod"/>
            </a:pPr>
            <a:r>
              <a:rPr lang="en-US" sz="2000" dirty="0">
                <a:solidFill>
                  <a:srgbClr val="002060"/>
                </a:solidFill>
                <a:latin typeface="Arial" panose="020B0604020202020204" pitchFamily="34" charset="0"/>
                <a:ea typeface="+mj-ea"/>
                <a:cs typeface="Arial" panose="020B0604020202020204" pitchFamily="34" charset="0"/>
              </a:rPr>
              <a:t>Overview of Program &amp; Role of Evaluation (Intro)</a:t>
            </a:r>
          </a:p>
          <a:p>
            <a:pPr marL="514350" indent="-514350">
              <a:lnSpc>
                <a:spcPct val="150000"/>
              </a:lnSpc>
              <a:spcBef>
                <a:spcPts val="600"/>
              </a:spcBef>
              <a:spcAft>
                <a:spcPts val="600"/>
              </a:spcAft>
              <a:buFont typeface="+mj-lt"/>
              <a:buAutoNum type="arabicPeriod"/>
            </a:pPr>
            <a:r>
              <a:rPr lang="en-US" sz="2000" dirty="0">
                <a:solidFill>
                  <a:srgbClr val="002060"/>
                </a:solidFill>
                <a:latin typeface="Arial" panose="020B0604020202020204" pitchFamily="34" charset="0"/>
                <a:ea typeface="+mj-ea"/>
                <a:cs typeface="Arial" panose="020B0604020202020204" pitchFamily="34" charset="0"/>
              </a:rPr>
              <a:t>Evaluation of Methodology (Methods)</a:t>
            </a:r>
          </a:p>
          <a:p>
            <a:pPr marL="514350" indent="-514350">
              <a:lnSpc>
                <a:spcPct val="150000"/>
              </a:lnSpc>
              <a:spcBef>
                <a:spcPts val="600"/>
              </a:spcBef>
              <a:spcAft>
                <a:spcPts val="600"/>
              </a:spcAft>
              <a:buFont typeface="+mj-lt"/>
              <a:buAutoNum type="arabicPeriod"/>
            </a:pPr>
            <a:r>
              <a:rPr lang="en-US" sz="2000" dirty="0">
                <a:solidFill>
                  <a:srgbClr val="002060"/>
                </a:solidFill>
                <a:latin typeface="Arial" panose="020B0604020202020204" pitchFamily="34" charset="0"/>
                <a:ea typeface="+mj-ea"/>
                <a:cs typeface="Arial" panose="020B0604020202020204" pitchFamily="34" charset="0"/>
              </a:rPr>
              <a:t>Findings &amp; Impact (Results, Discussion)</a:t>
            </a:r>
          </a:p>
          <a:p>
            <a:pPr marL="514350" indent="-514350">
              <a:lnSpc>
                <a:spcPct val="150000"/>
              </a:lnSpc>
              <a:spcBef>
                <a:spcPts val="600"/>
              </a:spcBef>
              <a:spcAft>
                <a:spcPts val="600"/>
              </a:spcAft>
              <a:buFont typeface="+mj-lt"/>
              <a:buAutoNum type="arabicPeriod"/>
            </a:pPr>
            <a:r>
              <a:rPr lang="en-US" sz="2000" dirty="0">
                <a:solidFill>
                  <a:srgbClr val="002060"/>
                </a:solidFill>
                <a:latin typeface="Arial" panose="020B0604020202020204" pitchFamily="34" charset="0"/>
                <a:ea typeface="+mj-ea"/>
                <a:cs typeface="Arial" panose="020B0604020202020204" pitchFamily="34" charset="0"/>
              </a:rPr>
              <a:t>Conclusions &amp; Recommendations (Discussion)</a:t>
            </a:r>
          </a:p>
          <a:p>
            <a:pPr marL="514350" indent="-514350">
              <a:lnSpc>
                <a:spcPct val="150000"/>
              </a:lnSpc>
              <a:spcBef>
                <a:spcPts val="600"/>
              </a:spcBef>
              <a:spcAft>
                <a:spcPts val="600"/>
              </a:spcAft>
              <a:buFont typeface="+mj-lt"/>
              <a:buAutoNum type="arabicPeriod"/>
            </a:pPr>
            <a:r>
              <a:rPr lang="en-US" sz="2000" dirty="0">
                <a:solidFill>
                  <a:srgbClr val="002060"/>
                </a:solidFill>
                <a:latin typeface="Arial" panose="020B0604020202020204" pitchFamily="34" charset="0"/>
                <a:ea typeface="+mj-ea"/>
                <a:cs typeface="Arial" panose="020B0604020202020204" pitchFamily="34" charset="0"/>
              </a:rPr>
              <a:t>Appendices</a:t>
            </a:r>
          </a:p>
        </p:txBody>
      </p:sp>
      <p:sp>
        <p:nvSpPr>
          <p:cNvPr id="5" name="Title 1">
            <a:extLst>
              <a:ext uri="{FF2B5EF4-FFF2-40B4-BE49-F238E27FC236}">
                <a16:creationId xmlns:a16="http://schemas.microsoft.com/office/drawing/2014/main" id="{2A9C41BD-C341-56EE-8AD1-47B3878624DC}"/>
              </a:ext>
            </a:extLst>
          </p:cNvPr>
          <p:cNvSpPr>
            <a:spLocks noGrp="1"/>
          </p:cNvSpPr>
          <p:nvPr>
            <p:ph type="title"/>
          </p:nvPr>
        </p:nvSpPr>
        <p:spPr>
          <a:xfrm>
            <a:off x="0" y="349112"/>
            <a:ext cx="12191998" cy="877729"/>
          </a:xfrm>
        </p:spPr>
        <p:txBody>
          <a:bodyPr vert="horz" lIns="91440" tIns="45720" rIns="91440" bIns="45720" rtlCol="0" anchor="ctr">
            <a:normAutofit/>
          </a:bodyPr>
          <a:lstStyle/>
          <a:p>
            <a:pPr algn="ctr"/>
            <a:r>
              <a:rPr lang="en-US" sz="5400" kern="1200" dirty="0">
                <a:solidFill>
                  <a:srgbClr val="FFFFFF"/>
                </a:solidFill>
                <a:latin typeface="Times New Roman" panose="02020603050405020304" pitchFamily="18" charset="0"/>
                <a:cs typeface="Times New Roman" panose="02020603050405020304" pitchFamily="18" charset="0"/>
              </a:rPr>
              <a:t>V. Reporting Findings</a:t>
            </a:r>
          </a:p>
        </p:txBody>
      </p:sp>
      <p:pic>
        <p:nvPicPr>
          <p:cNvPr id="6" name="Picture 2" descr="Premium Vector | Software development company, coding and programming.">
            <a:extLst>
              <a:ext uri="{FF2B5EF4-FFF2-40B4-BE49-F238E27FC236}">
                <a16:creationId xmlns:a16="http://schemas.microsoft.com/office/drawing/2014/main" id="{B92F37F9-F9CC-7C06-1921-43676DAA190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2969" r="15789"/>
          <a:stretch/>
        </p:blipFill>
        <p:spPr bwMode="auto">
          <a:xfrm>
            <a:off x="344624" y="2591872"/>
            <a:ext cx="4709156" cy="3718194"/>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2D910FF5-D6FF-CEE2-D191-BFAF1E90485E}"/>
              </a:ext>
            </a:extLst>
          </p:cNvPr>
          <p:cNvSpPr txBox="1"/>
          <p:nvPr/>
        </p:nvSpPr>
        <p:spPr>
          <a:xfrm>
            <a:off x="344624" y="6417394"/>
            <a:ext cx="4709156" cy="184666"/>
          </a:xfrm>
          <a:prstGeom prst="rect">
            <a:avLst/>
          </a:prstGeom>
          <a:noFill/>
        </p:spPr>
        <p:txBody>
          <a:bodyPr wrap="square">
            <a:spAutoFit/>
          </a:bodyPr>
          <a:lstStyle/>
          <a:p>
            <a:r>
              <a:rPr lang="en-US" sz="600" dirty="0">
                <a:solidFill>
                  <a:srgbClr val="002060"/>
                </a:solidFill>
              </a:rPr>
              <a:t>https://</a:t>
            </a:r>
            <a:r>
              <a:rPr lang="en-US" sz="600" dirty="0" err="1">
                <a:solidFill>
                  <a:srgbClr val="002060"/>
                </a:solidFill>
              </a:rPr>
              <a:t>img.freepik.com</a:t>
            </a:r>
            <a:r>
              <a:rPr lang="en-US" sz="600" dirty="0">
                <a:solidFill>
                  <a:srgbClr val="002060"/>
                </a:solidFill>
              </a:rPr>
              <a:t>/premium-vector/software-development-company-coding-programming_187411-397.jpg?w=2000</a:t>
            </a:r>
          </a:p>
        </p:txBody>
      </p:sp>
      <p:grpSp>
        <p:nvGrpSpPr>
          <p:cNvPr id="3" name="Group 2">
            <a:extLst>
              <a:ext uri="{FF2B5EF4-FFF2-40B4-BE49-F238E27FC236}">
                <a16:creationId xmlns:a16="http://schemas.microsoft.com/office/drawing/2014/main" id="{F6AA5A25-D32A-4C0A-A8A2-94BFB8F779E3}"/>
              </a:ext>
            </a:extLst>
          </p:cNvPr>
          <p:cNvGrpSpPr/>
          <p:nvPr/>
        </p:nvGrpSpPr>
        <p:grpSpPr>
          <a:xfrm>
            <a:off x="10160428" y="342408"/>
            <a:ext cx="1755648" cy="941832"/>
            <a:chOff x="10199689" y="5755904"/>
            <a:chExt cx="1755648" cy="941832"/>
          </a:xfrm>
        </p:grpSpPr>
        <p:sp>
          <p:nvSpPr>
            <p:cNvPr id="4" name="Rectangle 3">
              <a:extLst>
                <a:ext uri="{FF2B5EF4-FFF2-40B4-BE49-F238E27FC236}">
                  <a16:creationId xmlns:a16="http://schemas.microsoft.com/office/drawing/2014/main" id="{EA283575-4D30-0D86-EDF3-7A40ACA89BDD}"/>
                </a:ext>
              </a:extLst>
            </p:cNvPr>
            <p:cNvSpPr/>
            <p:nvPr/>
          </p:nvSpPr>
          <p:spPr>
            <a:xfrm>
              <a:off x="10199689" y="5755904"/>
              <a:ext cx="1755648" cy="941832"/>
            </a:xfrm>
            <a:prstGeom prst="rect">
              <a:avLst/>
            </a:prstGeom>
            <a:solidFill>
              <a:schemeClr val="bg1"/>
            </a:solid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up of logos&#10;&#10;AI-generated content may be incorrect.">
              <a:extLst>
                <a:ext uri="{FF2B5EF4-FFF2-40B4-BE49-F238E27FC236}">
                  <a16:creationId xmlns:a16="http://schemas.microsoft.com/office/drawing/2014/main" id="{3812F5DC-49A4-5265-B842-5EEF08A93619}"/>
                </a:ext>
              </a:extLst>
            </p:cNvPr>
            <p:cNvPicPr>
              <a:picLocks noChangeAspect="1"/>
            </p:cNvPicPr>
            <p:nvPr/>
          </p:nvPicPr>
          <p:blipFill>
            <a:blip r:embed="rId4"/>
            <a:srcRect r="45218"/>
            <a:stretch/>
          </p:blipFill>
          <p:spPr>
            <a:xfrm>
              <a:off x="10239243" y="5798434"/>
              <a:ext cx="772473" cy="847119"/>
            </a:xfrm>
            <a:prstGeom prst="rect">
              <a:avLst/>
            </a:prstGeom>
          </p:spPr>
        </p:pic>
        <p:pic>
          <p:nvPicPr>
            <p:cNvPr id="11" name="Picture 10" descr="A close-up of logos&#10;&#10;AI-generated content may be incorrect.">
              <a:extLst>
                <a:ext uri="{FF2B5EF4-FFF2-40B4-BE49-F238E27FC236}">
                  <a16:creationId xmlns:a16="http://schemas.microsoft.com/office/drawing/2014/main" id="{6A6130A9-006C-8C66-12C8-773DB7E1DA46}"/>
                </a:ext>
              </a:extLst>
            </p:cNvPr>
            <p:cNvPicPr>
              <a:picLocks noChangeAspect="1"/>
            </p:cNvPicPr>
            <p:nvPr/>
          </p:nvPicPr>
          <p:blipFill>
            <a:blip r:embed="rId4"/>
            <a:srcRect l="54781" t="9761" r="3189" b="22411"/>
            <a:stretch/>
          </p:blipFill>
          <p:spPr>
            <a:xfrm>
              <a:off x="11027631" y="5798434"/>
              <a:ext cx="873745" cy="847119"/>
            </a:xfrm>
            <a:prstGeom prst="rect">
              <a:avLst/>
            </a:prstGeom>
          </p:spPr>
        </p:pic>
      </p:grpSp>
    </p:spTree>
    <p:extLst>
      <p:ext uri="{BB962C8B-B14F-4D97-AF65-F5344CB8AC3E}">
        <p14:creationId xmlns:p14="http://schemas.microsoft.com/office/powerpoint/2010/main" val="32868850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E080AD-2915-755C-1526-23FC7F5B02EC}"/>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2721D479-20A1-4E1A-90B1-3F35B452E6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1C82CAF5-E20D-6A74-F5E3-3B3D1BBD59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C6EF6B51-EDF7-3E99-2927-307A46B066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13940097-7E29-68DE-C2B6-6B21B0B0D19E}"/>
              </a:ext>
            </a:extLst>
          </p:cNvPr>
          <p:cNvSpPr txBox="1"/>
          <p:nvPr/>
        </p:nvSpPr>
        <p:spPr>
          <a:xfrm>
            <a:off x="295463" y="6578108"/>
            <a:ext cx="11533238" cy="261610"/>
          </a:xfrm>
          <a:prstGeom prst="rect">
            <a:avLst/>
          </a:prstGeom>
          <a:noFill/>
        </p:spPr>
        <p:txBody>
          <a:bodyPr wrap="square">
            <a:spAutoFit/>
          </a:bodyPr>
          <a:lstStyle/>
          <a:p>
            <a:r>
              <a:rPr lang="en-US" sz="1100" dirty="0">
                <a:solidFill>
                  <a:srgbClr val="002060"/>
                </a:solidFill>
                <a:hlinkClick r:id="rId3"/>
              </a:rPr>
              <a:t>https://</a:t>
            </a:r>
            <a:r>
              <a:rPr lang="en-US" sz="1100" dirty="0" err="1">
                <a:solidFill>
                  <a:srgbClr val="002060"/>
                </a:solidFill>
                <a:hlinkClick r:id="rId3"/>
              </a:rPr>
              <a:t>www.taylorfrancis.com</a:t>
            </a:r>
            <a:r>
              <a:rPr lang="en-US" sz="1100" dirty="0">
                <a:solidFill>
                  <a:srgbClr val="002060"/>
                </a:solidFill>
                <a:hlinkClick r:id="rId3"/>
              </a:rPr>
              <a:t>/books/mono/10.4324/9781315108933/practical-approaches-applied-research-program-evaluation-helping-professionals-casey-barrio-minton-stephen-lenz</a:t>
            </a:r>
            <a:endParaRPr lang="en-US" sz="1100" dirty="0">
              <a:solidFill>
                <a:srgbClr val="002060"/>
              </a:solidFill>
            </a:endParaRPr>
          </a:p>
        </p:txBody>
      </p:sp>
      <p:sp>
        <p:nvSpPr>
          <p:cNvPr id="7" name="TextBox 6">
            <a:extLst>
              <a:ext uri="{FF2B5EF4-FFF2-40B4-BE49-F238E27FC236}">
                <a16:creationId xmlns:a16="http://schemas.microsoft.com/office/drawing/2014/main" id="{3DB4520E-4A3A-8DB3-AF40-58050D23B80E}"/>
              </a:ext>
            </a:extLst>
          </p:cNvPr>
          <p:cNvSpPr txBox="1"/>
          <p:nvPr/>
        </p:nvSpPr>
        <p:spPr>
          <a:xfrm>
            <a:off x="5555226" y="1999698"/>
            <a:ext cx="6636774" cy="4886722"/>
          </a:xfrm>
          <a:prstGeom prst="rect">
            <a:avLst/>
          </a:prstGeom>
          <a:noFill/>
        </p:spPr>
        <p:txBody>
          <a:bodyPr wrap="square">
            <a:spAutoFit/>
          </a:bodyPr>
          <a:lstStyle/>
          <a:p>
            <a:pPr>
              <a:lnSpc>
                <a:spcPct val="150000"/>
              </a:lnSpc>
              <a:spcBef>
                <a:spcPts val="600"/>
              </a:spcBef>
              <a:spcAft>
                <a:spcPts val="1800"/>
              </a:spcAft>
            </a:pPr>
            <a:r>
              <a:rPr lang="en-US" sz="2400" b="1" u="sng" dirty="0">
                <a:solidFill>
                  <a:srgbClr val="002060"/>
                </a:solidFill>
                <a:latin typeface="Arial" panose="020B0604020202020204" pitchFamily="34" charset="0"/>
                <a:ea typeface="+mj-ea"/>
                <a:cs typeface="Arial" panose="020B0604020202020204" pitchFamily="34" charset="0"/>
              </a:rPr>
              <a:t>Application. Reporting on:</a:t>
            </a:r>
          </a:p>
          <a:p>
            <a:pPr marL="514350" indent="-514350">
              <a:lnSpc>
                <a:spcPct val="150000"/>
              </a:lnSpc>
              <a:spcBef>
                <a:spcPts val="600"/>
              </a:spcBef>
              <a:spcAft>
                <a:spcPts val="1800"/>
              </a:spcAft>
              <a:buFont typeface="+mj-lt"/>
              <a:buAutoNum type="arabicPeriod"/>
            </a:pPr>
            <a:r>
              <a:rPr lang="en-US" sz="2400" dirty="0">
                <a:solidFill>
                  <a:srgbClr val="002060"/>
                </a:solidFill>
                <a:latin typeface="Arial" panose="020B0604020202020204" pitchFamily="34" charset="0"/>
                <a:ea typeface="+mj-ea"/>
                <a:cs typeface="Arial" panose="020B0604020202020204" pitchFamily="34" charset="0"/>
              </a:rPr>
              <a:t>Purpose of Needs Assessment.</a:t>
            </a:r>
          </a:p>
          <a:p>
            <a:pPr marL="514350" indent="-514350">
              <a:lnSpc>
                <a:spcPct val="150000"/>
              </a:lnSpc>
              <a:spcBef>
                <a:spcPts val="600"/>
              </a:spcBef>
              <a:spcAft>
                <a:spcPts val="1800"/>
              </a:spcAft>
              <a:buFont typeface="+mj-lt"/>
              <a:buAutoNum type="arabicPeriod"/>
            </a:pPr>
            <a:r>
              <a:rPr lang="en-US" sz="2400" dirty="0">
                <a:solidFill>
                  <a:srgbClr val="002060"/>
                </a:solidFill>
                <a:latin typeface="Arial" panose="020B0604020202020204" pitchFamily="34" charset="0"/>
                <a:ea typeface="+mj-ea"/>
                <a:cs typeface="Arial" panose="020B0604020202020204" pitchFamily="34" charset="0"/>
              </a:rPr>
              <a:t>Related Questions Guiding the Evaluation.</a:t>
            </a:r>
          </a:p>
          <a:p>
            <a:pPr marL="514350" indent="-514350">
              <a:lnSpc>
                <a:spcPct val="150000"/>
              </a:lnSpc>
              <a:spcBef>
                <a:spcPts val="600"/>
              </a:spcBef>
              <a:spcAft>
                <a:spcPts val="1800"/>
              </a:spcAft>
              <a:buFont typeface="+mj-lt"/>
              <a:buAutoNum type="arabicPeriod"/>
            </a:pPr>
            <a:r>
              <a:rPr lang="en-US" sz="2400" dirty="0">
                <a:solidFill>
                  <a:srgbClr val="002060"/>
                </a:solidFill>
                <a:latin typeface="Arial" panose="020B0604020202020204" pitchFamily="34" charset="0"/>
                <a:ea typeface="+mj-ea"/>
                <a:cs typeface="Arial" panose="020B0604020202020204" pitchFamily="34" charset="0"/>
              </a:rPr>
              <a:t>Overview of Data Sources.</a:t>
            </a:r>
          </a:p>
          <a:p>
            <a:pPr marL="514350" indent="-514350">
              <a:lnSpc>
                <a:spcPct val="150000"/>
              </a:lnSpc>
              <a:spcBef>
                <a:spcPts val="600"/>
              </a:spcBef>
              <a:spcAft>
                <a:spcPts val="1800"/>
              </a:spcAft>
              <a:buFont typeface="+mj-lt"/>
              <a:buAutoNum type="arabicPeriod"/>
            </a:pPr>
            <a:r>
              <a:rPr lang="en-US" sz="2400" dirty="0">
                <a:solidFill>
                  <a:srgbClr val="002060"/>
                </a:solidFill>
                <a:latin typeface="Arial" panose="020B0604020202020204" pitchFamily="34" charset="0"/>
                <a:ea typeface="+mj-ea"/>
                <a:cs typeface="Arial" panose="020B0604020202020204" pitchFamily="34" charset="0"/>
              </a:rPr>
              <a:t>Putting Findings into Context.</a:t>
            </a:r>
          </a:p>
          <a:p>
            <a:pPr>
              <a:lnSpc>
                <a:spcPct val="150000"/>
              </a:lnSpc>
              <a:spcBef>
                <a:spcPts val="600"/>
              </a:spcBef>
              <a:spcAft>
                <a:spcPts val="1800"/>
              </a:spcAft>
            </a:pPr>
            <a:endParaRPr lang="en-US" sz="2400" dirty="0">
              <a:solidFill>
                <a:srgbClr val="002060"/>
              </a:solidFill>
              <a:latin typeface="Arial" panose="020B0604020202020204" pitchFamily="34" charset="0"/>
              <a:ea typeface="+mj-ea"/>
              <a:cs typeface="Arial" panose="020B0604020202020204" pitchFamily="34" charset="0"/>
            </a:endParaRPr>
          </a:p>
        </p:txBody>
      </p:sp>
      <p:sp>
        <p:nvSpPr>
          <p:cNvPr id="8" name="Title 1">
            <a:extLst>
              <a:ext uri="{FF2B5EF4-FFF2-40B4-BE49-F238E27FC236}">
                <a16:creationId xmlns:a16="http://schemas.microsoft.com/office/drawing/2014/main" id="{CD9565C0-9393-C37D-784E-4607386CC455}"/>
              </a:ext>
            </a:extLst>
          </p:cNvPr>
          <p:cNvSpPr>
            <a:spLocks noGrp="1"/>
          </p:cNvSpPr>
          <p:nvPr>
            <p:ph type="title"/>
          </p:nvPr>
        </p:nvSpPr>
        <p:spPr>
          <a:xfrm>
            <a:off x="0" y="349112"/>
            <a:ext cx="12191998" cy="877729"/>
          </a:xfrm>
        </p:spPr>
        <p:txBody>
          <a:bodyPr vert="horz" lIns="91440" tIns="45720" rIns="91440" bIns="45720" rtlCol="0" anchor="ctr">
            <a:normAutofit/>
          </a:bodyPr>
          <a:lstStyle/>
          <a:p>
            <a:pPr algn="ctr"/>
            <a:r>
              <a:rPr lang="en-US" sz="5400" kern="1200" dirty="0">
                <a:solidFill>
                  <a:srgbClr val="FFFFFF"/>
                </a:solidFill>
                <a:latin typeface="Times New Roman" panose="02020603050405020304" pitchFamily="18" charset="0"/>
                <a:cs typeface="Times New Roman" panose="02020603050405020304" pitchFamily="18" charset="0"/>
              </a:rPr>
              <a:t>V. Reporting Findings</a:t>
            </a:r>
          </a:p>
        </p:txBody>
      </p:sp>
      <p:pic>
        <p:nvPicPr>
          <p:cNvPr id="90114" name="Picture 2" descr="Premium Vector | Software development company, coding and programming.">
            <a:extLst>
              <a:ext uri="{FF2B5EF4-FFF2-40B4-BE49-F238E27FC236}">
                <a16:creationId xmlns:a16="http://schemas.microsoft.com/office/drawing/2014/main" id="{0F0CEB3C-9042-B80A-7512-88049065CDA8}"/>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2969" r="15789"/>
          <a:stretch/>
        </p:blipFill>
        <p:spPr bwMode="auto">
          <a:xfrm>
            <a:off x="295463" y="2129417"/>
            <a:ext cx="4915634" cy="3881222"/>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49E8A5F2-F9AB-AB2F-B297-758669AC71FE}"/>
              </a:ext>
            </a:extLst>
          </p:cNvPr>
          <p:cNvSpPr txBox="1"/>
          <p:nvPr/>
        </p:nvSpPr>
        <p:spPr>
          <a:xfrm>
            <a:off x="295463" y="6047223"/>
            <a:ext cx="4915634" cy="184666"/>
          </a:xfrm>
          <a:prstGeom prst="rect">
            <a:avLst/>
          </a:prstGeom>
          <a:noFill/>
        </p:spPr>
        <p:txBody>
          <a:bodyPr wrap="square">
            <a:spAutoFit/>
          </a:bodyPr>
          <a:lstStyle/>
          <a:p>
            <a:r>
              <a:rPr lang="en-US" sz="600" dirty="0">
                <a:solidFill>
                  <a:srgbClr val="002060"/>
                </a:solidFill>
              </a:rPr>
              <a:t>https://</a:t>
            </a:r>
            <a:r>
              <a:rPr lang="en-US" sz="600" dirty="0" err="1">
                <a:solidFill>
                  <a:srgbClr val="002060"/>
                </a:solidFill>
              </a:rPr>
              <a:t>img.freepik.com</a:t>
            </a:r>
            <a:r>
              <a:rPr lang="en-US" sz="600" dirty="0">
                <a:solidFill>
                  <a:srgbClr val="002060"/>
                </a:solidFill>
              </a:rPr>
              <a:t>/premium-vector/software-development-company-coding-programming_187411-397.jpg?w=2000</a:t>
            </a:r>
          </a:p>
        </p:txBody>
      </p:sp>
      <p:grpSp>
        <p:nvGrpSpPr>
          <p:cNvPr id="2" name="Group 1">
            <a:extLst>
              <a:ext uri="{FF2B5EF4-FFF2-40B4-BE49-F238E27FC236}">
                <a16:creationId xmlns:a16="http://schemas.microsoft.com/office/drawing/2014/main" id="{E664855B-BCD2-DFF5-26C9-F147B143FF0B}"/>
              </a:ext>
            </a:extLst>
          </p:cNvPr>
          <p:cNvGrpSpPr/>
          <p:nvPr/>
        </p:nvGrpSpPr>
        <p:grpSpPr>
          <a:xfrm>
            <a:off x="10160428" y="342408"/>
            <a:ext cx="1755648" cy="941832"/>
            <a:chOff x="10199689" y="5755904"/>
            <a:chExt cx="1755648" cy="941832"/>
          </a:xfrm>
        </p:grpSpPr>
        <p:sp>
          <p:nvSpPr>
            <p:cNvPr id="9" name="Rectangle 8">
              <a:extLst>
                <a:ext uri="{FF2B5EF4-FFF2-40B4-BE49-F238E27FC236}">
                  <a16:creationId xmlns:a16="http://schemas.microsoft.com/office/drawing/2014/main" id="{19757335-9A31-C67C-2812-26A15E642EED}"/>
                </a:ext>
              </a:extLst>
            </p:cNvPr>
            <p:cNvSpPr/>
            <p:nvPr/>
          </p:nvSpPr>
          <p:spPr>
            <a:xfrm>
              <a:off x="10199689" y="5755904"/>
              <a:ext cx="1755648" cy="941832"/>
            </a:xfrm>
            <a:prstGeom prst="rect">
              <a:avLst/>
            </a:prstGeom>
            <a:solidFill>
              <a:schemeClr val="bg1"/>
            </a:solid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A close-up of logos&#10;&#10;AI-generated content may be incorrect.">
              <a:extLst>
                <a:ext uri="{FF2B5EF4-FFF2-40B4-BE49-F238E27FC236}">
                  <a16:creationId xmlns:a16="http://schemas.microsoft.com/office/drawing/2014/main" id="{758B2951-EFD5-724C-56F0-7ED4810837F6}"/>
                </a:ext>
              </a:extLst>
            </p:cNvPr>
            <p:cNvPicPr>
              <a:picLocks noChangeAspect="1"/>
            </p:cNvPicPr>
            <p:nvPr/>
          </p:nvPicPr>
          <p:blipFill>
            <a:blip r:embed="rId5"/>
            <a:srcRect r="45218"/>
            <a:stretch/>
          </p:blipFill>
          <p:spPr>
            <a:xfrm>
              <a:off x="10239243" y="5798434"/>
              <a:ext cx="772473" cy="847119"/>
            </a:xfrm>
            <a:prstGeom prst="rect">
              <a:avLst/>
            </a:prstGeom>
          </p:spPr>
        </p:pic>
        <p:pic>
          <p:nvPicPr>
            <p:cNvPr id="12" name="Picture 11" descr="A close-up of logos&#10;&#10;AI-generated content may be incorrect.">
              <a:extLst>
                <a:ext uri="{FF2B5EF4-FFF2-40B4-BE49-F238E27FC236}">
                  <a16:creationId xmlns:a16="http://schemas.microsoft.com/office/drawing/2014/main" id="{948D37BA-A524-AE60-B937-5543DEDAE7D4}"/>
                </a:ext>
              </a:extLst>
            </p:cNvPr>
            <p:cNvPicPr>
              <a:picLocks noChangeAspect="1"/>
            </p:cNvPicPr>
            <p:nvPr/>
          </p:nvPicPr>
          <p:blipFill>
            <a:blip r:embed="rId5"/>
            <a:srcRect l="54781" t="9761" r="3189" b="22411"/>
            <a:stretch/>
          </p:blipFill>
          <p:spPr>
            <a:xfrm>
              <a:off x="11027631" y="5798434"/>
              <a:ext cx="873745" cy="847119"/>
            </a:xfrm>
            <a:prstGeom prst="rect">
              <a:avLst/>
            </a:prstGeom>
          </p:spPr>
        </p:pic>
      </p:grpSp>
    </p:spTree>
    <p:extLst>
      <p:ext uri="{BB962C8B-B14F-4D97-AF65-F5344CB8AC3E}">
        <p14:creationId xmlns:p14="http://schemas.microsoft.com/office/powerpoint/2010/main" val="40604841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5" name="Rectangle 4">
            <a:extLst>
              <a:ext uri="{FF2B5EF4-FFF2-40B4-BE49-F238E27FC236}">
                <a16:creationId xmlns:a16="http://schemas.microsoft.com/office/drawing/2014/main" id="{D2909FC9-E2C4-1D6D-86FE-A496DB99DF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63D846ED-22B4-383A-5A55-6246667E75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DB16A3B3-50B5-F590-6039-EEFC1E54CC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3A72758B-DD40-03D7-7338-BDCF123538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9" name="Rectangle 8">
            <a:extLst>
              <a:ext uri="{FF2B5EF4-FFF2-40B4-BE49-F238E27FC236}">
                <a16:creationId xmlns:a16="http://schemas.microsoft.com/office/drawing/2014/main" id="{0A16D369-D8B2-D2BE-60B6-8DBCDB17A3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8594E71-0D5C-4137-E453-E07D5996D6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2DF5D65-8E62-E99E-A7D4-D0021DA877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A1EB419-A769-0781-D072-8A66A51131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3C327FA3-670C-5F9B-43A0-2F7B00693E4E}"/>
              </a:ext>
            </a:extLst>
          </p:cNvPr>
          <p:cNvSpPr/>
          <p:nvPr/>
        </p:nvSpPr>
        <p:spPr>
          <a:xfrm>
            <a:off x="688287" y="6250093"/>
            <a:ext cx="4076868" cy="168059"/>
          </a:xfrm>
          <a:prstGeom prst="rect">
            <a:avLst/>
          </a:prstGeom>
        </p:spPr>
        <p:txBody>
          <a:bodyPr wrap="square">
            <a:spAutoFit/>
          </a:bodyPr>
          <a:lstStyle/>
          <a:p>
            <a:pPr defTabSz="749808">
              <a:spcAft>
                <a:spcPts val="600"/>
              </a:spcAft>
            </a:pPr>
            <a:r>
              <a:rPr lang="en-US" sz="492" kern="1200" dirty="0">
                <a:solidFill>
                  <a:schemeClr val="tx1"/>
                </a:solidFill>
                <a:latin typeface="+mn-lt"/>
                <a:ea typeface="+mn-ea"/>
                <a:cs typeface="+mn-cs"/>
              </a:rPr>
              <a:t>Image obtained from: </a:t>
            </a:r>
            <a:r>
              <a:rPr lang="en-US" sz="492" kern="1200" dirty="0">
                <a:solidFill>
                  <a:schemeClr val="tx1"/>
                </a:solidFill>
                <a:latin typeface="+mn-lt"/>
                <a:ea typeface="+mn-ea"/>
                <a:cs typeface="+mn-cs"/>
                <a:hlinkClick r:id="rId2"/>
              </a:rPr>
              <a:t>https://www.brennabray.com/brenna-bray-phd-about/research/</a:t>
            </a:r>
            <a:r>
              <a:rPr lang="en-US" sz="492" kern="1200" dirty="0">
                <a:solidFill>
                  <a:schemeClr val="tx1"/>
                </a:solidFill>
                <a:latin typeface="+mn-lt"/>
                <a:ea typeface="+mn-ea"/>
                <a:cs typeface="+mn-cs"/>
              </a:rPr>
              <a:t>, </a:t>
            </a:r>
            <a:r>
              <a:rPr lang="en-US" sz="492" kern="1200" dirty="0">
                <a:solidFill>
                  <a:schemeClr val="tx1"/>
                </a:solidFill>
                <a:hlinkClick r:id="rId3"/>
              </a:rPr>
              <a:t>www.nourishedrfi.com</a:t>
            </a:r>
            <a:r>
              <a:rPr lang="en-US" sz="492" dirty="0">
                <a:hlinkClick r:id="rId3"/>
              </a:rPr>
              <a:t>/research</a:t>
            </a:r>
            <a:r>
              <a:rPr lang="en-US" sz="492" dirty="0"/>
              <a:t> </a:t>
            </a:r>
            <a:endParaRPr lang="en-US" sz="600" dirty="0"/>
          </a:p>
        </p:txBody>
      </p:sp>
      <p:pic>
        <p:nvPicPr>
          <p:cNvPr id="14" name="Picture 2">
            <a:extLst>
              <a:ext uri="{FF2B5EF4-FFF2-40B4-BE49-F238E27FC236}">
                <a16:creationId xmlns:a16="http://schemas.microsoft.com/office/drawing/2014/main" id="{F98D1453-FCFE-9137-2049-AA43440F2438}"/>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2834" t="877" r="20993" b="-877"/>
          <a:stretch/>
        </p:blipFill>
        <p:spPr bwMode="auto">
          <a:xfrm>
            <a:off x="533829" y="2508881"/>
            <a:ext cx="4219798" cy="3756101"/>
          </a:xfrm>
          <a:prstGeom prst="rect">
            <a:avLst/>
          </a:prstGeom>
          <a:noFill/>
          <a:extLst>
            <a:ext uri="{909E8E84-426E-40DD-AFC4-6F175D3DCCD1}">
              <a14:hiddenFill xmlns:a14="http://schemas.microsoft.com/office/drawing/2010/main">
                <a:solidFill>
                  <a:srgbClr val="FFFFFF"/>
                </a:solidFill>
              </a14:hiddenFill>
            </a:ext>
          </a:extLst>
        </p:spPr>
      </p:pic>
      <p:sp>
        <p:nvSpPr>
          <p:cNvPr id="15" name="Title 1">
            <a:extLst>
              <a:ext uri="{FF2B5EF4-FFF2-40B4-BE49-F238E27FC236}">
                <a16:creationId xmlns:a16="http://schemas.microsoft.com/office/drawing/2014/main" id="{CAB20D3A-ADFB-A500-5673-DA2B64BCD58B}"/>
              </a:ext>
            </a:extLst>
          </p:cNvPr>
          <p:cNvSpPr txBox="1">
            <a:spLocks/>
          </p:cNvSpPr>
          <p:nvPr/>
        </p:nvSpPr>
        <p:spPr>
          <a:xfrm>
            <a:off x="0" y="349112"/>
            <a:ext cx="12191998" cy="87772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600" dirty="0">
                <a:solidFill>
                  <a:srgbClr val="FFFFFF"/>
                </a:solidFill>
                <a:latin typeface="Times New Roman" panose="02020603050405020304" pitchFamily="18" charset="0"/>
                <a:cs typeface="Times New Roman" panose="02020603050405020304" pitchFamily="18" charset="0"/>
              </a:rPr>
              <a:t>Application: Binge Eating Disorder (BED)</a:t>
            </a:r>
          </a:p>
        </p:txBody>
      </p:sp>
      <p:sp>
        <p:nvSpPr>
          <p:cNvPr id="16" name="Content Placeholder 3">
            <a:extLst>
              <a:ext uri="{FF2B5EF4-FFF2-40B4-BE49-F238E27FC236}">
                <a16:creationId xmlns:a16="http://schemas.microsoft.com/office/drawing/2014/main" id="{56C8DE1C-A242-120E-4396-965C88B9F4FE}"/>
              </a:ext>
            </a:extLst>
          </p:cNvPr>
          <p:cNvSpPr txBox="1">
            <a:spLocks/>
          </p:cNvSpPr>
          <p:nvPr/>
        </p:nvSpPr>
        <p:spPr>
          <a:xfrm>
            <a:off x="4834277" y="2341052"/>
            <a:ext cx="6985638" cy="414352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lnSpc>
                <a:spcPct val="200000"/>
              </a:lnSpc>
              <a:spcBef>
                <a:spcPts val="0"/>
              </a:spcBef>
              <a:spcAft>
                <a:spcPts val="300"/>
              </a:spcAft>
            </a:pPr>
            <a:r>
              <a:rPr lang="en-US" sz="2000" dirty="0">
                <a:solidFill>
                  <a:srgbClr val="002060"/>
                </a:solidFill>
                <a:latin typeface="Arial" panose="020B0604020202020204" pitchFamily="34" charset="0"/>
                <a:cs typeface="Arial" panose="020B0604020202020204" pitchFamily="34" charset="0"/>
              </a:rPr>
              <a:t>Lack awareness of their condition (50 – 67%).</a:t>
            </a:r>
            <a:r>
              <a:rPr lang="en-US" sz="2000" baseline="30000" dirty="0">
                <a:solidFill>
                  <a:srgbClr val="002060"/>
                </a:solidFill>
                <a:latin typeface="Times New Roman" panose="02020603050405020304" pitchFamily="18" charset="0"/>
                <a:cs typeface="Times New Roman" panose="02020603050405020304" pitchFamily="18" charset="0"/>
              </a:rPr>
              <a:t>1-3,7-9</a:t>
            </a:r>
            <a:endParaRPr lang="en-US" sz="2000" dirty="0">
              <a:solidFill>
                <a:srgbClr val="002060"/>
              </a:solidFill>
              <a:latin typeface="Arial" panose="020B0604020202020204" pitchFamily="34" charset="0"/>
              <a:cs typeface="Arial" panose="020B0604020202020204" pitchFamily="34" charset="0"/>
            </a:endParaRPr>
          </a:p>
          <a:p>
            <a:pPr lvl="1">
              <a:lnSpc>
                <a:spcPct val="200000"/>
              </a:lnSpc>
              <a:spcBef>
                <a:spcPts val="0"/>
              </a:spcBef>
              <a:spcAft>
                <a:spcPts val="300"/>
              </a:spcAft>
            </a:pPr>
            <a:r>
              <a:rPr lang="en-US" sz="2000" dirty="0">
                <a:solidFill>
                  <a:srgbClr val="002060"/>
                </a:solidFill>
                <a:latin typeface="Arial" panose="020B0604020202020204" pitchFamily="34" charset="0"/>
                <a:cs typeface="Arial" panose="020B0604020202020204" pitchFamily="34" charset="0"/>
              </a:rPr>
              <a:t>Lack formal diagnosis (95%).</a:t>
            </a:r>
            <a:r>
              <a:rPr lang="en-US" sz="2000" baseline="30000" dirty="0">
                <a:solidFill>
                  <a:srgbClr val="002060"/>
                </a:solidFill>
                <a:latin typeface="Times New Roman" panose="02020603050405020304" pitchFamily="18" charset="0"/>
                <a:cs typeface="Times New Roman" panose="02020603050405020304" pitchFamily="18" charset="0"/>
              </a:rPr>
              <a:t> 1-3,7-9</a:t>
            </a:r>
            <a:endParaRPr lang="en-US" sz="2000" dirty="0">
              <a:solidFill>
                <a:srgbClr val="002060"/>
              </a:solidFill>
              <a:latin typeface="Arial" panose="020B0604020202020204" pitchFamily="34" charset="0"/>
              <a:cs typeface="Arial" panose="020B0604020202020204" pitchFamily="34" charset="0"/>
            </a:endParaRPr>
          </a:p>
          <a:p>
            <a:pPr lvl="1">
              <a:lnSpc>
                <a:spcPct val="200000"/>
              </a:lnSpc>
              <a:spcBef>
                <a:spcPts val="0"/>
              </a:spcBef>
              <a:spcAft>
                <a:spcPts val="300"/>
              </a:spcAft>
            </a:pPr>
            <a:r>
              <a:rPr lang="en-US" sz="2000" dirty="0">
                <a:solidFill>
                  <a:srgbClr val="002060"/>
                </a:solidFill>
                <a:latin typeface="Arial" panose="020B0604020202020204" pitchFamily="34" charset="0"/>
                <a:cs typeface="Arial" panose="020B0604020202020204" pitchFamily="34" charset="0"/>
              </a:rPr>
              <a:t>Never access standard treatment (56-87%).</a:t>
            </a:r>
            <a:r>
              <a:rPr lang="en-US" sz="2000" baseline="30000" dirty="0">
                <a:solidFill>
                  <a:srgbClr val="002060"/>
                </a:solidFill>
                <a:effectLst/>
                <a:latin typeface="Times New Roman" panose="02020603050405020304" pitchFamily="18" charset="0"/>
                <a:cs typeface="Times New Roman" panose="02020603050405020304" pitchFamily="18" charset="0"/>
              </a:rPr>
              <a:t>1,3,7-9</a:t>
            </a:r>
          </a:p>
          <a:p>
            <a:pPr lvl="1">
              <a:lnSpc>
                <a:spcPct val="200000"/>
              </a:lnSpc>
              <a:spcBef>
                <a:spcPts val="0"/>
              </a:spcBef>
              <a:spcAft>
                <a:spcPts val="300"/>
              </a:spcAft>
            </a:pPr>
            <a:r>
              <a:rPr lang="en-US" sz="2000" dirty="0">
                <a:solidFill>
                  <a:srgbClr val="002060"/>
                </a:solidFill>
                <a:latin typeface="Arial" panose="020B0604020202020204" pitchFamily="34" charset="0"/>
                <a:cs typeface="Arial" panose="020B0604020202020204" pitchFamily="34" charset="0"/>
              </a:rPr>
              <a:t>Lack access to healthcare (85%).</a:t>
            </a:r>
            <a:r>
              <a:rPr lang="en-US" sz="2000" baseline="30000" dirty="0">
                <a:solidFill>
                  <a:srgbClr val="002060"/>
                </a:solidFill>
                <a:latin typeface="Arial" panose="020B0604020202020204" pitchFamily="34" charset="0"/>
                <a:cs typeface="Arial" panose="020B0604020202020204" pitchFamily="34" charset="0"/>
              </a:rPr>
              <a:t>1,3,7-9</a:t>
            </a:r>
          </a:p>
          <a:p>
            <a:pPr lvl="1">
              <a:lnSpc>
                <a:spcPct val="200000"/>
              </a:lnSpc>
              <a:spcBef>
                <a:spcPts val="0"/>
              </a:spcBef>
              <a:spcAft>
                <a:spcPts val="300"/>
              </a:spcAft>
            </a:pPr>
            <a:r>
              <a:rPr lang="en-US" sz="2000" b="1" dirty="0">
                <a:solidFill>
                  <a:srgbClr val="002060"/>
                </a:solidFill>
                <a:latin typeface="Arial" panose="020B0604020202020204" pitchFamily="34" charset="0"/>
                <a:cs typeface="Arial" panose="020B0604020202020204" pitchFamily="34" charset="0"/>
              </a:rPr>
              <a:t>Lack representation in research (95%).</a:t>
            </a:r>
            <a:r>
              <a:rPr lang="en-US" sz="2000" b="1" baseline="30000" dirty="0">
                <a:solidFill>
                  <a:srgbClr val="002060"/>
                </a:solidFill>
                <a:latin typeface="Arial" panose="020B0604020202020204" pitchFamily="34" charset="0"/>
                <a:cs typeface="Arial" panose="020B0604020202020204" pitchFamily="34" charset="0"/>
              </a:rPr>
              <a:t>7-9</a:t>
            </a:r>
            <a:endParaRPr lang="en-US" sz="2000" b="1" dirty="0">
              <a:solidFill>
                <a:srgbClr val="002060"/>
              </a:solidFill>
              <a:latin typeface="Arial" panose="020B0604020202020204" pitchFamily="34" charset="0"/>
              <a:cs typeface="Arial" panose="020B0604020202020204" pitchFamily="34" charset="0"/>
            </a:endParaRPr>
          </a:p>
          <a:p>
            <a:pPr lvl="1">
              <a:lnSpc>
                <a:spcPct val="200000"/>
              </a:lnSpc>
              <a:spcBef>
                <a:spcPts val="0"/>
              </a:spcBef>
              <a:spcAft>
                <a:spcPts val="300"/>
              </a:spcAft>
            </a:pPr>
            <a:r>
              <a:rPr lang="en-US" sz="2000" dirty="0">
                <a:solidFill>
                  <a:srgbClr val="002060"/>
                </a:solidFill>
                <a:latin typeface="Arial" panose="020B0604020202020204" pitchFamily="34" charset="0"/>
                <a:cs typeface="Arial" panose="020B0604020202020204" pitchFamily="34" charset="0"/>
              </a:rPr>
              <a:t>Don’t respond to conventional treatment (~60%).</a:t>
            </a:r>
            <a:r>
              <a:rPr lang="en-US" sz="2000" baseline="30000" dirty="0">
                <a:solidFill>
                  <a:srgbClr val="002060"/>
                </a:solidFill>
                <a:latin typeface="Arial" panose="020B0604020202020204" pitchFamily="34" charset="0"/>
                <a:cs typeface="Arial" panose="020B0604020202020204" pitchFamily="34" charset="0"/>
              </a:rPr>
              <a:t>4-9</a:t>
            </a:r>
            <a:endParaRPr lang="en-US" sz="2000" dirty="0">
              <a:solidFill>
                <a:srgbClr val="002060"/>
              </a:solidFill>
              <a:latin typeface="Arial" panose="020B0604020202020204" pitchFamily="34" charset="0"/>
              <a:cs typeface="Arial" panose="020B0604020202020204" pitchFamily="34" charset="0"/>
            </a:endParaRPr>
          </a:p>
        </p:txBody>
      </p:sp>
      <p:sp>
        <p:nvSpPr>
          <p:cNvPr id="17" name="Content Placeholder 3">
            <a:extLst>
              <a:ext uri="{FF2B5EF4-FFF2-40B4-BE49-F238E27FC236}">
                <a16:creationId xmlns:a16="http://schemas.microsoft.com/office/drawing/2014/main" id="{E9E0938B-FC7A-F644-67E9-CD609571E8D1}"/>
              </a:ext>
            </a:extLst>
          </p:cNvPr>
          <p:cNvSpPr txBox="1">
            <a:spLocks/>
          </p:cNvSpPr>
          <p:nvPr/>
        </p:nvSpPr>
        <p:spPr>
          <a:xfrm>
            <a:off x="-1" y="1486450"/>
            <a:ext cx="12191998" cy="93630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200000"/>
              </a:lnSpc>
              <a:spcBef>
                <a:spcPts val="0"/>
              </a:spcBef>
              <a:spcAft>
                <a:spcPts val="300"/>
              </a:spcAft>
              <a:buNone/>
            </a:pPr>
            <a:r>
              <a:rPr lang="en-US" sz="2600" b="1" dirty="0">
                <a:solidFill>
                  <a:srgbClr val="002060"/>
                </a:solidFill>
                <a:latin typeface="Arial" panose="020B0604020202020204" pitchFamily="34" charset="0"/>
                <a:cs typeface="Arial" panose="020B0604020202020204" pitchFamily="34" charset="0"/>
              </a:rPr>
              <a:t>National Surveys (Quantitative), Find That 50–95% of Individuals with BED:</a:t>
            </a:r>
            <a:endParaRPr lang="en-US" sz="2600" dirty="0">
              <a:solidFill>
                <a:srgbClr val="002060"/>
              </a:solidFill>
              <a:latin typeface="Arial" panose="020B0604020202020204" pitchFamily="34" charset="0"/>
              <a:cs typeface="Arial" panose="020B0604020202020204" pitchFamily="34" charset="0"/>
            </a:endParaRPr>
          </a:p>
        </p:txBody>
      </p:sp>
      <p:sp>
        <p:nvSpPr>
          <p:cNvPr id="18" name="Content Placeholder 3">
            <a:extLst>
              <a:ext uri="{FF2B5EF4-FFF2-40B4-BE49-F238E27FC236}">
                <a16:creationId xmlns:a16="http://schemas.microsoft.com/office/drawing/2014/main" id="{11D35417-D819-012C-C90A-D5DE2CC6EC3A}"/>
              </a:ext>
            </a:extLst>
          </p:cNvPr>
          <p:cNvSpPr txBox="1">
            <a:spLocks/>
          </p:cNvSpPr>
          <p:nvPr/>
        </p:nvSpPr>
        <p:spPr>
          <a:xfrm>
            <a:off x="-1" y="6454398"/>
            <a:ext cx="12141250" cy="32849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70000"/>
              </a:lnSpc>
              <a:spcBef>
                <a:spcPts val="0"/>
              </a:spcBef>
              <a:buNone/>
            </a:pPr>
            <a:r>
              <a:rPr lang="en-US" sz="1200" baseline="30000" dirty="0">
                <a:solidFill>
                  <a:srgbClr val="002060"/>
                </a:solidFill>
                <a:latin typeface="Times New Roman" panose="02020603050405020304" pitchFamily="18" charset="0"/>
                <a:cs typeface="Times New Roman" panose="02020603050405020304" pitchFamily="18" charset="0"/>
              </a:rPr>
              <a:t>1</a:t>
            </a:r>
            <a:r>
              <a:rPr lang="en-US" sz="1200" dirty="0">
                <a:solidFill>
                  <a:srgbClr val="002060"/>
                </a:solidFill>
                <a:latin typeface="Times New Roman" panose="02020603050405020304" pitchFamily="18" charset="0"/>
                <a:cs typeface="Times New Roman" panose="02020603050405020304" pitchFamily="18" charset="0"/>
                <a:hlinkClick r:id="rId5"/>
              </a:rPr>
              <a:t>Sonneville &amp; Lipson, 2018</a:t>
            </a:r>
            <a:r>
              <a:rPr lang="en-US" sz="1200" dirty="0">
                <a:solidFill>
                  <a:srgbClr val="002060"/>
                </a:solidFill>
                <a:latin typeface="Times New Roman" panose="02020603050405020304" pitchFamily="18" charset="0"/>
                <a:cs typeface="Times New Roman" panose="02020603050405020304" pitchFamily="18" charset="0"/>
              </a:rPr>
              <a:t>;  </a:t>
            </a:r>
            <a:r>
              <a:rPr lang="en-US" sz="1200" baseline="30000" dirty="0">
                <a:solidFill>
                  <a:srgbClr val="002060"/>
                </a:solidFill>
                <a:latin typeface="Times New Roman" panose="02020603050405020304" pitchFamily="18" charset="0"/>
                <a:cs typeface="Times New Roman" panose="02020603050405020304" pitchFamily="18" charset="0"/>
                <a:hlinkClick r:id="rId6"/>
              </a:rPr>
              <a:t>2</a:t>
            </a:r>
            <a:r>
              <a:rPr lang="en-US" sz="1200" dirty="0">
                <a:solidFill>
                  <a:srgbClr val="002060"/>
                </a:solidFill>
                <a:latin typeface="Times New Roman" panose="02020603050405020304" pitchFamily="18" charset="0"/>
                <a:cs typeface="Times New Roman" panose="02020603050405020304" pitchFamily="18" charset="0"/>
                <a:hlinkClick r:id="rId6"/>
              </a:rPr>
              <a:t>Hudson et al., 2007</a:t>
            </a:r>
            <a:r>
              <a:rPr lang="en-US" sz="1200" dirty="0">
                <a:solidFill>
                  <a:srgbClr val="002060"/>
                </a:solidFill>
                <a:latin typeface="Times New Roman" panose="02020603050405020304" pitchFamily="18" charset="0"/>
                <a:cs typeface="Times New Roman" panose="02020603050405020304" pitchFamily="18" charset="0"/>
              </a:rPr>
              <a:t>; </a:t>
            </a:r>
            <a:r>
              <a:rPr lang="en-US" sz="1200" baseline="30000" dirty="0">
                <a:solidFill>
                  <a:srgbClr val="002060"/>
                </a:solidFill>
                <a:latin typeface="Times New Roman" panose="02020603050405020304" pitchFamily="18" charset="0"/>
                <a:cs typeface="Times New Roman" panose="02020603050405020304" pitchFamily="18" charset="0"/>
              </a:rPr>
              <a:t> 3</a:t>
            </a:r>
            <a:r>
              <a:rPr lang="en-US" sz="1200" dirty="0">
                <a:solidFill>
                  <a:srgbClr val="002060"/>
                </a:solidFill>
                <a:latin typeface="Times New Roman" panose="02020603050405020304" pitchFamily="18" charset="0"/>
                <a:cs typeface="Times New Roman" panose="02020603050405020304" pitchFamily="18" charset="0"/>
                <a:hlinkClick r:id="rId7"/>
              </a:rPr>
              <a:t>Cossrow et al., 2016</a:t>
            </a:r>
            <a:r>
              <a:rPr lang="en-US" sz="1200" dirty="0">
                <a:solidFill>
                  <a:srgbClr val="002060"/>
                </a:solidFill>
                <a:latin typeface="Arial" panose="020B0604020202020204" pitchFamily="34" charset="0"/>
                <a:cs typeface="Arial" panose="020B0604020202020204" pitchFamily="34" charset="0"/>
              </a:rPr>
              <a:t> </a:t>
            </a:r>
            <a:r>
              <a:rPr lang="en-US" sz="1200" baseline="30000" dirty="0">
                <a:solidFill>
                  <a:srgbClr val="002060"/>
                </a:solidFill>
                <a:latin typeface="Arial" panose="020B0604020202020204" pitchFamily="34" charset="0"/>
                <a:cs typeface="Arial" panose="020B0604020202020204" pitchFamily="34" charset="0"/>
              </a:rPr>
              <a:t>4 </a:t>
            </a:r>
            <a:r>
              <a:rPr lang="en-US" sz="1200" dirty="0">
                <a:solidFill>
                  <a:srgbClr val="002060"/>
                </a:solidFill>
                <a:latin typeface="Arial" panose="020B0604020202020204" pitchFamily="34" charset="0"/>
                <a:cs typeface="Arial" panose="020B0604020202020204" pitchFamily="34" charset="0"/>
                <a:hlinkClick r:id="rId8"/>
              </a:rPr>
              <a:t>Hudson et al., 2007</a:t>
            </a:r>
            <a:r>
              <a:rPr lang="en-US" sz="1200" dirty="0">
                <a:solidFill>
                  <a:srgbClr val="002060"/>
                </a:solidFill>
                <a:latin typeface="Arial" panose="020B0604020202020204" pitchFamily="34" charset="0"/>
                <a:cs typeface="Arial" panose="020B0604020202020204" pitchFamily="34" charset="0"/>
              </a:rPr>
              <a:t>; </a:t>
            </a:r>
            <a:r>
              <a:rPr lang="en-US" sz="1200" baseline="30000" dirty="0">
                <a:solidFill>
                  <a:srgbClr val="002060"/>
                </a:solidFill>
                <a:latin typeface="Arial" panose="020B0604020202020204" pitchFamily="34" charset="0"/>
                <a:cs typeface="Arial" panose="020B0604020202020204" pitchFamily="34" charset="0"/>
              </a:rPr>
              <a:t>5</a:t>
            </a:r>
            <a:r>
              <a:rPr lang="en-US" sz="1200" dirty="0">
                <a:solidFill>
                  <a:srgbClr val="002060"/>
                </a:solidFill>
                <a:latin typeface="Arial" panose="020B0604020202020204" pitchFamily="34" charset="0"/>
                <a:cs typeface="Arial" panose="020B0604020202020204" pitchFamily="34" charset="0"/>
              </a:rPr>
              <a:t> </a:t>
            </a:r>
            <a:r>
              <a:rPr lang="en-US" sz="1200" dirty="0">
                <a:solidFill>
                  <a:srgbClr val="002060"/>
                </a:solidFill>
                <a:latin typeface="Arial" panose="020B0604020202020204" pitchFamily="34" charset="0"/>
                <a:cs typeface="Arial" panose="020B0604020202020204" pitchFamily="34" charset="0"/>
                <a:hlinkClick r:id="rId9"/>
              </a:rPr>
              <a:t>Kessler et al., 2013</a:t>
            </a:r>
            <a:r>
              <a:rPr lang="en-US" sz="1200" dirty="0">
                <a:solidFill>
                  <a:srgbClr val="002060"/>
                </a:solidFill>
                <a:latin typeface="Arial" panose="020B0604020202020204" pitchFamily="34" charset="0"/>
                <a:cs typeface="Arial" panose="020B0604020202020204" pitchFamily="34" charset="0"/>
              </a:rPr>
              <a:t>; </a:t>
            </a:r>
            <a:r>
              <a:rPr lang="en-US" sz="1200" baseline="30000" dirty="0">
                <a:solidFill>
                  <a:srgbClr val="002060"/>
                </a:solidFill>
                <a:latin typeface="Arial" panose="020B0604020202020204" pitchFamily="34" charset="0"/>
                <a:cs typeface="Arial" panose="020B0604020202020204" pitchFamily="34" charset="0"/>
              </a:rPr>
              <a:t>6 </a:t>
            </a:r>
            <a:r>
              <a:rPr lang="en-US" sz="1200" dirty="0">
                <a:solidFill>
                  <a:srgbClr val="002060"/>
                </a:solidFill>
                <a:latin typeface="Arial" panose="020B0604020202020204" pitchFamily="34" charset="0"/>
                <a:cs typeface="Arial" panose="020B0604020202020204" pitchFamily="34" charset="0"/>
                <a:hlinkClick r:id="rId10"/>
              </a:rPr>
              <a:t>Grilo et al., 2011</a:t>
            </a:r>
            <a:r>
              <a:rPr lang="en-US" sz="1200" dirty="0">
                <a:solidFill>
                  <a:srgbClr val="002060"/>
                </a:solidFill>
                <a:latin typeface="Arial" panose="020B0604020202020204" pitchFamily="34" charset="0"/>
                <a:cs typeface="Arial" panose="020B0604020202020204" pitchFamily="34" charset="0"/>
              </a:rPr>
              <a:t>; as cited in </a:t>
            </a:r>
            <a:r>
              <a:rPr lang="en-US" sz="1200" baseline="30000" dirty="0">
                <a:solidFill>
                  <a:srgbClr val="002060"/>
                </a:solidFill>
                <a:latin typeface="Arial" panose="020B0604020202020204" pitchFamily="34" charset="0"/>
                <a:cs typeface="Arial" panose="020B0604020202020204" pitchFamily="34" charset="0"/>
              </a:rPr>
              <a:t>7</a:t>
            </a:r>
            <a:r>
              <a:rPr lang="en-US" sz="1200" kern="1200" dirty="0">
                <a:solidFill>
                  <a:srgbClr val="002060"/>
                </a:solidFill>
                <a:latin typeface="Times New Roman" panose="02020603050405020304" pitchFamily="18" charset="0"/>
                <a:cs typeface="Times New Roman" panose="02020603050405020304" pitchFamily="18" charset="0"/>
                <a:hlinkClick r:id="rId11"/>
              </a:rPr>
              <a:t>Bray et al., 2022</a:t>
            </a:r>
            <a:r>
              <a:rPr lang="en-US" sz="1200" dirty="0">
                <a:solidFill>
                  <a:srgbClr val="002060"/>
                </a:solidFill>
                <a:latin typeface="Times New Roman" panose="02020603050405020304" pitchFamily="18" charset="0"/>
                <a:cs typeface="Times New Roman" panose="02020603050405020304" pitchFamily="18" charset="0"/>
              </a:rPr>
              <a:t>, </a:t>
            </a:r>
            <a:r>
              <a:rPr lang="en-US" sz="1200" baseline="30000" dirty="0">
                <a:solidFill>
                  <a:srgbClr val="002060"/>
                </a:solidFill>
                <a:latin typeface="Times New Roman" panose="02020603050405020304" pitchFamily="18" charset="0"/>
                <a:cs typeface="Times New Roman" panose="02020603050405020304" pitchFamily="18" charset="0"/>
              </a:rPr>
              <a:t>8</a:t>
            </a:r>
            <a:r>
              <a:rPr lang="en-US" sz="1200" kern="1200" dirty="0">
                <a:solidFill>
                  <a:srgbClr val="002060"/>
                </a:solidFill>
                <a:latin typeface="Times New Roman" panose="02020603050405020304" pitchFamily="18" charset="0"/>
                <a:cs typeface="Times New Roman" panose="02020603050405020304" pitchFamily="18" charset="0"/>
                <a:hlinkClick r:id="rId12"/>
              </a:rPr>
              <a:t>2023</a:t>
            </a:r>
            <a:r>
              <a:rPr lang="en-US" sz="1200" kern="1200" dirty="0">
                <a:solidFill>
                  <a:srgbClr val="002060"/>
                </a:solidFill>
                <a:latin typeface="Times New Roman" panose="02020603050405020304" pitchFamily="18" charset="0"/>
                <a:cs typeface="Times New Roman" panose="02020603050405020304" pitchFamily="18" charset="0"/>
              </a:rPr>
              <a:t>, </a:t>
            </a:r>
            <a:r>
              <a:rPr lang="en-US" sz="1200" baseline="30000" dirty="0">
                <a:solidFill>
                  <a:srgbClr val="002060"/>
                </a:solidFill>
                <a:latin typeface="Times New Roman" panose="02020603050405020304" pitchFamily="18" charset="0"/>
                <a:cs typeface="Times New Roman" panose="02020603050405020304" pitchFamily="18" charset="0"/>
              </a:rPr>
              <a:t>9</a:t>
            </a:r>
            <a:r>
              <a:rPr lang="en-US" sz="1200" kern="1200" dirty="0">
                <a:solidFill>
                  <a:srgbClr val="002060"/>
                </a:solidFill>
                <a:latin typeface="Times New Roman" panose="02020603050405020304" pitchFamily="18" charset="0"/>
                <a:cs typeface="Times New Roman" panose="02020603050405020304" pitchFamily="18" charset="0"/>
              </a:rPr>
              <a:t>2025)</a:t>
            </a:r>
            <a:endParaRPr lang="en-US" sz="1200"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584926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5" name="Rectangle 4">
            <a:extLst>
              <a:ext uri="{FF2B5EF4-FFF2-40B4-BE49-F238E27FC236}">
                <a16:creationId xmlns:a16="http://schemas.microsoft.com/office/drawing/2014/main" id="{9CB8A60F-7DE9-491D-D408-D7F1E55035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F86F21A0-D72A-9509-B5BF-940C255A4D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FC6E7504-BF1C-3F34-E369-8C42218716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EC9FEDA7-A509-AA8B-90F2-65C04417EE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descr="A group of people wearing face masks&#10;&#10;Description automatically generated">
            <a:extLst>
              <a:ext uri="{FF2B5EF4-FFF2-40B4-BE49-F238E27FC236}">
                <a16:creationId xmlns:a16="http://schemas.microsoft.com/office/drawing/2014/main" id="{3A4B1C58-1E47-AD86-A6E7-11AC7415F325}"/>
              </a:ext>
            </a:extLst>
          </p:cNvPr>
          <p:cNvPicPr>
            <a:picLocks noChangeAspect="1"/>
          </p:cNvPicPr>
          <p:nvPr/>
        </p:nvPicPr>
        <p:blipFill>
          <a:blip r:embed="rId3"/>
          <a:stretch>
            <a:fillRect/>
          </a:stretch>
        </p:blipFill>
        <p:spPr>
          <a:xfrm>
            <a:off x="322928" y="1828313"/>
            <a:ext cx="4800021" cy="4023847"/>
          </a:xfrm>
          <a:prstGeom prst="rect">
            <a:avLst/>
          </a:prstGeom>
        </p:spPr>
      </p:pic>
      <p:sp>
        <p:nvSpPr>
          <p:cNvPr id="13" name="TextBox 12">
            <a:extLst>
              <a:ext uri="{FF2B5EF4-FFF2-40B4-BE49-F238E27FC236}">
                <a16:creationId xmlns:a16="http://schemas.microsoft.com/office/drawing/2014/main" id="{07C8D031-B860-FB4F-570F-858DE8BB9E52}"/>
              </a:ext>
            </a:extLst>
          </p:cNvPr>
          <p:cNvSpPr txBox="1"/>
          <p:nvPr/>
        </p:nvSpPr>
        <p:spPr>
          <a:xfrm>
            <a:off x="5121250" y="1702738"/>
            <a:ext cx="7077456" cy="4316310"/>
          </a:xfrm>
          <a:prstGeom prst="rect">
            <a:avLst/>
          </a:prstGeom>
          <a:noFill/>
          <a:ln>
            <a:noFill/>
          </a:ln>
        </p:spPr>
        <p:txBody>
          <a:bodyPr wrap="square" rtlCol="0">
            <a:spAutoFit/>
          </a:bodyPr>
          <a:lstStyle/>
          <a:p>
            <a:pPr>
              <a:lnSpc>
                <a:spcPct val="200000"/>
              </a:lnSpc>
              <a:spcAft>
                <a:spcPts val="600"/>
              </a:spcAft>
            </a:pPr>
            <a:r>
              <a:rPr lang="en-US" sz="2300" b="1" dirty="0">
                <a:solidFill>
                  <a:srgbClr val="002060"/>
                </a:solidFill>
                <a:latin typeface="Arial" panose="020B0604020202020204" pitchFamily="34" charset="0"/>
                <a:cs typeface="Arial" panose="020B0604020202020204" pitchFamily="34" charset="0"/>
              </a:rPr>
              <a:t>  Food Insecurity &amp; Binge Eating Disorder:</a:t>
            </a:r>
          </a:p>
          <a:p>
            <a:pPr lvl="1">
              <a:lnSpc>
                <a:spcPct val="200000"/>
              </a:lnSpc>
              <a:spcAft>
                <a:spcPts val="600"/>
              </a:spcAft>
              <a:buClr>
                <a:srgbClr val="002060"/>
              </a:buClr>
            </a:pPr>
            <a:r>
              <a:rPr lang="en-US" sz="2100" dirty="0">
                <a:solidFill>
                  <a:srgbClr val="002060"/>
                </a:solidFill>
                <a:latin typeface="Arial" panose="020B0604020202020204" pitchFamily="34" charset="0"/>
                <a:cs typeface="Arial" panose="020B0604020202020204" pitchFamily="34" charset="0"/>
              </a:rPr>
              <a:t>• Food insecurity increases BED risk 1.65-fold (165%).</a:t>
            </a:r>
          </a:p>
          <a:p>
            <a:pPr lvl="1">
              <a:lnSpc>
                <a:spcPct val="200000"/>
              </a:lnSpc>
              <a:spcAft>
                <a:spcPts val="600"/>
              </a:spcAft>
              <a:buClr>
                <a:srgbClr val="002060"/>
              </a:buClr>
            </a:pPr>
            <a:r>
              <a:rPr lang="en-US" sz="2100" dirty="0">
                <a:solidFill>
                  <a:srgbClr val="002060"/>
                </a:solidFill>
                <a:latin typeface="Arial" panose="020B0604020202020204" pitchFamily="34" charset="0"/>
                <a:cs typeface="Arial" panose="020B0604020202020204" pitchFamily="34" charset="0"/>
              </a:rPr>
              <a:t>• Govt. assistance increases BED risk 3-fold (300%).</a:t>
            </a:r>
          </a:p>
          <a:p>
            <a:pPr>
              <a:lnSpc>
                <a:spcPct val="200000"/>
              </a:lnSpc>
              <a:spcAft>
                <a:spcPts val="600"/>
              </a:spcAft>
              <a:buClr>
                <a:srgbClr val="002060"/>
              </a:buClr>
            </a:pPr>
            <a:r>
              <a:rPr lang="en-US" sz="2100" b="1" dirty="0">
                <a:solidFill>
                  <a:srgbClr val="002060"/>
                </a:solidFill>
                <a:latin typeface="Arial" panose="020B0604020202020204" pitchFamily="34" charset="0"/>
                <a:cs typeface="Arial" panose="020B0604020202020204" pitchFamily="34" charset="0"/>
              </a:rPr>
              <a:t>  Need for Greater Understanding:</a:t>
            </a:r>
          </a:p>
          <a:p>
            <a:pPr marL="800100" lvl="1" indent="-342900">
              <a:lnSpc>
                <a:spcPct val="200000"/>
              </a:lnSpc>
              <a:spcAft>
                <a:spcPts val="600"/>
              </a:spcAft>
              <a:buClr>
                <a:srgbClr val="002060"/>
              </a:buClr>
              <a:buFont typeface="Arial" panose="020B0604020202020204" pitchFamily="34" charset="0"/>
              <a:buChar char="•"/>
            </a:pPr>
            <a:r>
              <a:rPr lang="en-US" sz="2100" dirty="0">
                <a:solidFill>
                  <a:srgbClr val="002060"/>
                </a:solidFill>
                <a:latin typeface="Arial" panose="020B0604020202020204" pitchFamily="34" charset="0"/>
                <a:cs typeface="Arial" panose="020B0604020202020204" pitchFamily="34" charset="0"/>
              </a:rPr>
              <a:t>Relationship between food insecurity and BED</a:t>
            </a:r>
          </a:p>
          <a:p>
            <a:pPr marL="800100" lvl="1" indent="-342900">
              <a:lnSpc>
                <a:spcPct val="200000"/>
              </a:lnSpc>
              <a:spcAft>
                <a:spcPts val="600"/>
              </a:spcAft>
              <a:buClr>
                <a:srgbClr val="002060"/>
              </a:buClr>
              <a:buFont typeface="Arial" panose="020B0604020202020204" pitchFamily="34" charset="0"/>
              <a:buChar char="•"/>
            </a:pPr>
            <a:r>
              <a:rPr lang="en-US" sz="2100" dirty="0">
                <a:solidFill>
                  <a:srgbClr val="002060"/>
                </a:solidFill>
                <a:latin typeface="Arial" panose="020B0604020202020204" pitchFamily="34" charset="0"/>
                <a:cs typeface="Arial" panose="020B0604020202020204" pitchFamily="34" charset="0"/>
              </a:rPr>
              <a:t>Experience of individuals w/ food insecurity &amp; BED</a:t>
            </a:r>
          </a:p>
        </p:txBody>
      </p:sp>
      <p:sp>
        <p:nvSpPr>
          <p:cNvPr id="14" name="Content Placeholder 3">
            <a:extLst>
              <a:ext uri="{FF2B5EF4-FFF2-40B4-BE49-F238E27FC236}">
                <a16:creationId xmlns:a16="http://schemas.microsoft.com/office/drawing/2014/main" id="{B834AEA2-794C-963C-F2CD-F3EA9377E660}"/>
              </a:ext>
            </a:extLst>
          </p:cNvPr>
          <p:cNvSpPr txBox="1">
            <a:spLocks/>
          </p:cNvSpPr>
          <p:nvPr/>
        </p:nvSpPr>
        <p:spPr>
          <a:xfrm>
            <a:off x="322928" y="6104027"/>
            <a:ext cx="4778206" cy="46422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70000"/>
              </a:lnSpc>
              <a:spcBef>
                <a:spcPts val="0"/>
              </a:spcBef>
              <a:buNone/>
            </a:pPr>
            <a:r>
              <a:rPr lang="en-US" sz="1800" dirty="0">
                <a:solidFill>
                  <a:srgbClr val="002060"/>
                </a:solidFill>
                <a:latin typeface="Arial" panose="020B0604020202020204" pitchFamily="34" charset="0"/>
                <a:cs typeface="Arial" panose="020B0604020202020204" pitchFamily="34" charset="0"/>
                <a:hlinkClick r:id="rId4"/>
              </a:rPr>
              <a:t>Hazzard et al., 2020</a:t>
            </a:r>
            <a:endParaRPr lang="en-US" sz="1800" dirty="0">
              <a:solidFill>
                <a:srgbClr val="002060"/>
              </a:solidFill>
              <a:latin typeface="Arial" panose="020B0604020202020204" pitchFamily="34" charset="0"/>
              <a:cs typeface="Arial" panose="020B0604020202020204" pitchFamily="34" charset="0"/>
            </a:endParaRPr>
          </a:p>
        </p:txBody>
      </p:sp>
      <p:sp>
        <p:nvSpPr>
          <p:cNvPr id="17" name="Title 1">
            <a:extLst>
              <a:ext uri="{FF2B5EF4-FFF2-40B4-BE49-F238E27FC236}">
                <a16:creationId xmlns:a16="http://schemas.microsoft.com/office/drawing/2014/main" id="{7BD432EB-EE84-D6C6-1535-0552F4139B62}"/>
              </a:ext>
            </a:extLst>
          </p:cNvPr>
          <p:cNvSpPr txBox="1">
            <a:spLocks/>
          </p:cNvSpPr>
          <p:nvPr/>
        </p:nvSpPr>
        <p:spPr>
          <a:xfrm>
            <a:off x="0" y="349112"/>
            <a:ext cx="12191998" cy="87772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600" dirty="0">
                <a:solidFill>
                  <a:srgbClr val="FFFFFF"/>
                </a:solidFill>
                <a:latin typeface="Times New Roman" panose="02020603050405020304" pitchFamily="18" charset="0"/>
                <a:cs typeface="Times New Roman" panose="02020603050405020304" pitchFamily="18" charset="0"/>
              </a:rPr>
              <a:t>Application: Binge Eating Disorder (BED)</a:t>
            </a:r>
          </a:p>
        </p:txBody>
      </p:sp>
    </p:spTree>
    <p:extLst>
      <p:ext uri="{BB962C8B-B14F-4D97-AF65-F5344CB8AC3E}">
        <p14:creationId xmlns:p14="http://schemas.microsoft.com/office/powerpoint/2010/main" val="18195696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142FC2-06CC-3726-7EDE-F2C7D8DC3AED}"/>
            </a:ext>
          </a:extLst>
        </p:cNvPr>
        <p:cNvGrpSpPr/>
        <p:nvPr/>
      </p:nvGrpSpPr>
      <p:grpSpPr>
        <a:xfrm>
          <a:off x="0" y="0"/>
          <a:ext cx="0" cy="0"/>
          <a:chOff x="0" y="0"/>
          <a:chExt cx="0" cy="0"/>
        </a:xfrm>
      </p:grpSpPr>
      <p:sp useBgFill="1">
        <p:nvSpPr>
          <p:cNvPr id="5" name="Rectangle 4">
            <a:extLst>
              <a:ext uri="{FF2B5EF4-FFF2-40B4-BE49-F238E27FC236}">
                <a16:creationId xmlns:a16="http://schemas.microsoft.com/office/drawing/2014/main" id="{8F817937-8C11-BE26-02FA-D7A4B7A0E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68AC6337-296A-2BBD-25EF-0819D51EE3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F2AB9724-625B-238A-19DA-E1B8512EF6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A7172E4F-5CFD-5BE9-1DFA-ED0C96710B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a:extLst>
              <a:ext uri="{FF2B5EF4-FFF2-40B4-BE49-F238E27FC236}">
                <a16:creationId xmlns:a16="http://schemas.microsoft.com/office/drawing/2014/main" id="{45E26D86-B7A4-99A2-20BC-98D4F12C481E}"/>
              </a:ext>
            </a:extLst>
          </p:cNvPr>
          <p:cNvSpPr txBox="1"/>
          <p:nvPr/>
        </p:nvSpPr>
        <p:spPr>
          <a:xfrm>
            <a:off x="124770" y="3846624"/>
            <a:ext cx="12192000" cy="873509"/>
          </a:xfrm>
          <a:prstGeom prst="rect">
            <a:avLst/>
          </a:prstGeom>
          <a:noFill/>
        </p:spPr>
        <p:txBody>
          <a:bodyPr wrap="square">
            <a:spAutoFit/>
          </a:bodyPr>
          <a:lstStyle/>
          <a:p>
            <a:pPr marL="0" marR="0" algn="ctr" hangingPunct="0">
              <a:lnSpc>
                <a:spcPct val="150000"/>
              </a:lnSpc>
              <a:spcBef>
                <a:spcPts val="0"/>
              </a:spcBef>
              <a:spcAft>
                <a:spcPts val="0"/>
              </a:spcAft>
            </a:pPr>
            <a:r>
              <a:rPr lang="it-IT"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National University of Natural Medicine (NUNM) University of Washington (UW)</a:t>
            </a:r>
          </a:p>
          <a:p>
            <a:pPr algn="ctr" hangingPunct="0">
              <a:lnSpc>
                <a:spcPct val="150000"/>
              </a:lnSpc>
            </a:pPr>
            <a:r>
              <a:rPr lang="it-IT" sz="18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NourishED Research Foundation (Boulder, CO, USA | Wilmington, DE, USA)</a:t>
            </a:r>
          </a:p>
        </p:txBody>
      </p:sp>
      <p:pic>
        <p:nvPicPr>
          <p:cNvPr id="11" name="Picture 10" descr="A logo with a tree in the middle&#10;&#10;Description automatically generated">
            <a:extLst>
              <a:ext uri="{FF2B5EF4-FFF2-40B4-BE49-F238E27FC236}">
                <a16:creationId xmlns:a16="http://schemas.microsoft.com/office/drawing/2014/main" id="{43C57A8B-7446-0302-AF82-6FA81B868798}"/>
              </a:ext>
            </a:extLst>
          </p:cNvPr>
          <p:cNvPicPr>
            <a:picLocks noChangeAspect="1"/>
          </p:cNvPicPr>
          <p:nvPr/>
        </p:nvPicPr>
        <p:blipFill>
          <a:blip r:embed="rId2"/>
          <a:stretch>
            <a:fillRect/>
          </a:stretch>
        </p:blipFill>
        <p:spPr>
          <a:xfrm>
            <a:off x="4267155" y="5652689"/>
            <a:ext cx="2990195" cy="903872"/>
          </a:xfrm>
          <a:prstGeom prst="rect">
            <a:avLst/>
          </a:prstGeom>
          <a:ln>
            <a:solidFill>
              <a:srgbClr val="002060"/>
            </a:solidFill>
          </a:ln>
        </p:spPr>
      </p:pic>
      <p:sp>
        <p:nvSpPr>
          <p:cNvPr id="12" name="TextBox 11">
            <a:extLst>
              <a:ext uri="{FF2B5EF4-FFF2-40B4-BE49-F238E27FC236}">
                <a16:creationId xmlns:a16="http://schemas.microsoft.com/office/drawing/2014/main" id="{9B210B18-1273-A93A-AABB-36F42B35DDB6}"/>
              </a:ext>
            </a:extLst>
          </p:cNvPr>
          <p:cNvSpPr txBox="1"/>
          <p:nvPr/>
        </p:nvSpPr>
        <p:spPr>
          <a:xfrm>
            <a:off x="0" y="1827696"/>
            <a:ext cx="12192000" cy="1841851"/>
          </a:xfrm>
          <a:prstGeom prst="rect">
            <a:avLst/>
          </a:prstGeom>
          <a:noFill/>
        </p:spPr>
        <p:txBody>
          <a:bodyPr wrap="square">
            <a:spAutoFit/>
          </a:bodyPr>
          <a:lstStyle/>
          <a:p>
            <a:pPr algn="ctr">
              <a:lnSpc>
                <a:spcPct val="150000"/>
              </a:lnSpc>
              <a:spcAft>
                <a:spcPts val="600"/>
              </a:spcAft>
            </a:pPr>
            <a:r>
              <a:rPr lang="en-US" sz="2400" b="1" dirty="0">
                <a:solidFill>
                  <a:srgbClr val="002060"/>
                </a:solidFill>
                <a:latin typeface="Times New Roman" panose="02020603050405020304" pitchFamily="18" charset="0"/>
                <a:cs typeface="Times New Roman" panose="02020603050405020304" pitchFamily="18" charset="0"/>
              </a:rPr>
              <a:t>Brenna Bray, PhD</a:t>
            </a:r>
          </a:p>
          <a:p>
            <a:pPr algn="ctr">
              <a:lnSpc>
                <a:spcPct val="150000"/>
              </a:lnSpc>
              <a:spcAft>
                <a:spcPts val="600"/>
              </a:spcAft>
            </a:pPr>
            <a:r>
              <a:rPr lang="en-US" sz="2400" b="1" dirty="0">
                <a:solidFill>
                  <a:srgbClr val="002060"/>
                </a:solidFill>
                <a:latin typeface="Times New Roman" panose="02020603050405020304" pitchFamily="18" charset="0"/>
                <a:cs typeface="Times New Roman" panose="02020603050405020304" pitchFamily="18" charset="0"/>
              </a:rPr>
              <a:t>BRIDG T90/R90 Fellowship Postdoctoral Training Program</a:t>
            </a:r>
          </a:p>
          <a:p>
            <a:pPr marL="0" marR="0" algn="ctr" hangingPunct="0">
              <a:lnSpc>
                <a:spcPct val="150000"/>
              </a:lnSpc>
              <a:spcBef>
                <a:spcPts val="0"/>
              </a:spcBef>
              <a:spcAft>
                <a:spcPts val="0"/>
              </a:spcAft>
            </a:pPr>
            <a:r>
              <a:rPr lang="it-IT" sz="24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NCCIH, Grant AT008924</a:t>
            </a:r>
          </a:p>
        </p:txBody>
      </p:sp>
      <p:pic>
        <p:nvPicPr>
          <p:cNvPr id="13" name="Picture 12">
            <a:extLst>
              <a:ext uri="{FF2B5EF4-FFF2-40B4-BE49-F238E27FC236}">
                <a16:creationId xmlns:a16="http://schemas.microsoft.com/office/drawing/2014/main" id="{85612029-68C0-35B1-BC05-A1CAA92CF3F8}"/>
              </a:ext>
            </a:extLst>
          </p:cNvPr>
          <p:cNvPicPr>
            <a:picLocks noChangeAspect="1"/>
          </p:cNvPicPr>
          <p:nvPr/>
        </p:nvPicPr>
        <p:blipFill>
          <a:blip r:embed="rId3"/>
          <a:stretch>
            <a:fillRect/>
          </a:stretch>
        </p:blipFill>
        <p:spPr>
          <a:xfrm>
            <a:off x="124770" y="4940134"/>
            <a:ext cx="1828800" cy="1828800"/>
          </a:xfrm>
          <a:prstGeom prst="rect">
            <a:avLst/>
          </a:prstGeom>
        </p:spPr>
      </p:pic>
      <p:pic>
        <p:nvPicPr>
          <p:cNvPr id="14" name="Picture 13" descr="A logo for a university&#10;&#10;Description automatically generated">
            <a:extLst>
              <a:ext uri="{FF2B5EF4-FFF2-40B4-BE49-F238E27FC236}">
                <a16:creationId xmlns:a16="http://schemas.microsoft.com/office/drawing/2014/main" id="{307C281B-EFB9-5DA4-9F20-05ADEFAD2833}"/>
              </a:ext>
            </a:extLst>
          </p:cNvPr>
          <p:cNvPicPr>
            <a:picLocks noChangeAspect="1"/>
          </p:cNvPicPr>
          <p:nvPr/>
        </p:nvPicPr>
        <p:blipFill>
          <a:blip r:embed="rId4"/>
          <a:stretch>
            <a:fillRect/>
          </a:stretch>
        </p:blipFill>
        <p:spPr>
          <a:xfrm>
            <a:off x="7861050" y="5376492"/>
            <a:ext cx="2173828" cy="1225771"/>
          </a:xfrm>
          <a:prstGeom prst="rect">
            <a:avLst/>
          </a:prstGeom>
          <a:ln>
            <a:solidFill>
              <a:srgbClr val="002060"/>
            </a:solidFill>
          </a:ln>
        </p:spPr>
      </p:pic>
      <p:pic>
        <p:nvPicPr>
          <p:cNvPr id="15" name="Picture 14" descr="A close-up of logos&#10;&#10;AI-generated content may be incorrect.">
            <a:extLst>
              <a:ext uri="{FF2B5EF4-FFF2-40B4-BE49-F238E27FC236}">
                <a16:creationId xmlns:a16="http://schemas.microsoft.com/office/drawing/2014/main" id="{35FD9177-0F3D-CF27-11AB-80C749CC93F1}"/>
              </a:ext>
            </a:extLst>
          </p:cNvPr>
          <p:cNvPicPr>
            <a:picLocks noChangeAspect="1"/>
          </p:cNvPicPr>
          <p:nvPr/>
        </p:nvPicPr>
        <p:blipFill>
          <a:blip r:embed="rId5"/>
          <a:srcRect r="45218"/>
          <a:stretch/>
        </p:blipFill>
        <p:spPr>
          <a:xfrm>
            <a:off x="411938" y="5115311"/>
            <a:ext cx="1334919" cy="1463915"/>
          </a:xfrm>
          <a:prstGeom prst="rect">
            <a:avLst/>
          </a:prstGeom>
        </p:spPr>
      </p:pic>
      <p:pic>
        <p:nvPicPr>
          <p:cNvPr id="16" name="Picture 15" descr="A close-up of logos&#10;&#10;AI-generated content may be incorrect.">
            <a:extLst>
              <a:ext uri="{FF2B5EF4-FFF2-40B4-BE49-F238E27FC236}">
                <a16:creationId xmlns:a16="http://schemas.microsoft.com/office/drawing/2014/main" id="{6D5EC2AA-D916-BA4A-9765-954AD41A6014}"/>
              </a:ext>
            </a:extLst>
          </p:cNvPr>
          <p:cNvPicPr>
            <a:picLocks noChangeAspect="1"/>
          </p:cNvPicPr>
          <p:nvPr/>
        </p:nvPicPr>
        <p:blipFill>
          <a:blip r:embed="rId5"/>
          <a:srcRect l="54782" t="9761" b="16268"/>
          <a:stretch/>
        </p:blipFill>
        <p:spPr>
          <a:xfrm>
            <a:off x="2011175" y="5032288"/>
            <a:ext cx="1724972" cy="1695279"/>
          </a:xfrm>
          <a:prstGeom prst="rect">
            <a:avLst/>
          </a:prstGeom>
        </p:spPr>
      </p:pic>
      <p:pic>
        <p:nvPicPr>
          <p:cNvPr id="17" name="Picture 16" descr="A close-up of logos&#10;&#10;AI-generated content may be incorrect.">
            <a:extLst>
              <a:ext uri="{FF2B5EF4-FFF2-40B4-BE49-F238E27FC236}">
                <a16:creationId xmlns:a16="http://schemas.microsoft.com/office/drawing/2014/main" id="{75D9BEF8-DE23-24F6-9F15-40ACB1534FD0}"/>
              </a:ext>
            </a:extLst>
          </p:cNvPr>
          <p:cNvPicPr>
            <a:picLocks noChangeAspect="1"/>
          </p:cNvPicPr>
          <p:nvPr/>
        </p:nvPicPr>
        <p:blipFill>
          <a:blip r:embed="rId5"/>
          <a:srcRect l="54782" t="9761" b="16268"/>
          <a:stretch/>
        </p:blipFill>
        <p:spPr>
          <a:xfrm>
            <a:off x="10160428" y="5102444"/>
            <a:ext cx="1724972" cy="1695279"/>
          </a:xfrm>
          <a:prstGeom prst="rect">
            <a:avLst/>
          </a:prstGeom>
        </p:spPr>
      </p:pic>
      <p:sp>
        <p:nvSpPr>
          <p:cNvPr id="4" name="Title 1">
            <a:extLst>
              <a:ext uri="{FF2B5EF4-FFF2-40B4-BE49-F238E27FC236}">
                <a16:creationId xmlns:a16="http://schemas.microsoft.com/office/drawing/2014/main" id="{E35959FD-720A-8718-3BF6-FD9ED0DD9CE3}"/>
              </a:ext>
            </a:extLst>
          </p:cNvPr>
          <p:cNvSpPr>
            <a:spLocks noGrp="1"/>
          </p:cNvSpPr>
          <p:nvPr>
            <p:ph type="title"/>
          </p:nvPr>
        </p:nvSpPr>
        <p:spPr>
          <a:xfrm>
            <a:off x="0" y="255737"/>
            <a:ext cx="12191998" cy="1029053"/>
          </a:xfrm>
        </p:spPr>
        <p:txBody>
          <a:bodyPr vert="horz" lIns="91440" tIns="45720" rIns="91440" bIns="45720" rtlCol="0" anchor="ctr">
            <a:normAutofit fontScale="90000"/>
          </a:bodyPr>
          <a:lstStyle/>
          <a:p>
            <a:pPr algn="ctr">
              <a:lnSpc>
                <a:spcPct val="130000"/>
              </a:lnSpc>
            </a:pPr>
            <a:r>
              <a:rPr lang="en-US" sz="4500" kern="1200" dirty="0">
                <a:solidFill>
                  <a:srgbClr val="FFFFFF"/>
                </a:solidFill>
                <a:latin typeface="Times New Roman" panose="02020603050405020304" pitchFamily="18" charset="0"/>
                <a:cs typeface="Times New Roman" panose="02020603050405020304" pitchFamily="18" charset="0"/>
              </a:rPr>
              <a:t>BRIDG Micro-Course </a:t>
            </a:r>
            <a:br>
              <a:rPr lang="en-US" sz="4500" kern="1200" dirty="0">
                <a:solidFill>
                  <a:srgbClr val="FFFFFF"/>
                </a:solidFill>
                <a:latin typeface="Times New Roman" panose="02020603050405020304" pitchFamily="18" charset="0"/>
                <a:cs typeface="Times New Roman" panose="02020603050405020304" pitchFamily="18" charset="0"/>
              </a:rPr>
            </a:br>
            <a:r>
              <a:rPr lang="en-US" sz="4500" kern="1200" dirty="0">
                <a:solidFill>
                  <a:srgbClr val="FFFFFF"/>
                </a:solidFill>
                <a:latin typeface="Times New Roman" panose="02020603050405020304" pitchFamily="18" charset="0"/>
                <a:cs typeface="Times New Roman" panose="02020603050405020304" pitchFamily="18" charset="0"/>
              </a:rPr>
              <a:t>Module 5: Reporting Findings</a:t>
            </a:r>
          </a:p>
        </p:txBody>
      </p:sp>
    </p:spTree>
    <p:extLst>
      <p:ext uri="{BB962C8B-B14F-4D97-AF65-F5344CB8AC3E}">
        <p14:creationId xmlns:p14="http://schemas.microsoft.com/office/powerpoint/2010/main" val="34391758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2C0357-0EC7-23C0-E9AA-73A610243B28}"/>
            </a:ext>
          </a:extLst>
        </p:cNvPr>
        <p:cNvGrpSpPr/>
        <p:nvPr/>
      </p:nvGrpSpPr>
      <p:grpSpPr>
        <a:xfrm>
          <a:off x="0" y="0"/>
          <a:ext cx="0" cy="0"/>
          <a:chOff x="0" y="0"/>
          <a:chExt cx="0" cy="0"/>
        </a:xfrm>
      </p:grpSpPr>
      <p:sp useBgFill="1">
        <p:nvSpPr>
          <p:cNvPr id="5" name="Rectangle 4">
            <a:extLst>
              <a:ext uri="{FF2B5EF4-FFF2-40B4-BE49-F238E27FC236}">
                <a16:creationId xmlns:a16="http://schemas.microsoft.com/office/drawing/2014/main" id="{0AF0BEAE-78D8-AD4C-3953-62B8CC0672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BAD28A14-E421-8050-10BE-75CAB3797E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EE656879-86A2-01D7-B3B0-7280494D43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10E4A3A5-C21E-CA58-EC02-DE70C27428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a:extLst>
              <a:ext uri="{FF2B5EF4-FFF2-40B4-BE49-F238E27FC236}">
                <a16:creationId xmlns:a16="http://schemas.microsoft.com/office/drawing/2014/main" id="{BCD427CC-8C36-1AE3-2219-D96017854547}"/>
              </a:ext>
            </a:extLst>
          </p:cNvPr>
          <p:cNvSpPr txBox="1"/>
          <p:nvPr/>
        </p:nvSpPr>
        <p:spPr>
          <a:xfrm>
            <a:off x="5198508" y="2702210"/>
            <a:ext cx="6936109" cy="3071738"/>
          </a:xfrm>
          <a:prstGeom prst="rect">
            <a:avLst/>
          </a:prstGeom>
          <a:noFill/>
          <a:ln>
            <a:noFill/>
          </a:ln>
        </p:spPr>
        <p:txBody>
          <a:bodyPr wrap="square" rtlCol="0">
            <a:spAutoFit/>
          </a:bodyPr>
          <a:lstStyle/>
          <a:p>
            <a:pPr marL="342900" indent="-342900">
              <a:lnSpc>
                <a:spcPct val="150000"/>
              </a:lnSpc>
              <a:spcBef>
                <a:spcPts val="600"/>
              </a:spcBef>
              <a:spcAft>
                <a:spcPts val="1800"/>
              </a:spcAft>
              <a:buClr>
                <a:srgbClr val="002060"/>
              </a:buClr>
              <a:buFont typeface="Arial" panose="020B0604020202020204" pitchFamily="34" charset="0"/>
              <a:buChar char="•"/>
            </a:pPr>
            <a:r>
              <a:rPr lang="en-US" sz="2100" dirty="0">
                <a:solidFill>
                  <a:srgbClr val="002060"/>
                </a:solidFill>
                <a:latin typeface="Arial" panose="020B0604020202020204" pitchFamily="34" charset="0"/>
                <a:cs typeface="Arial" panose="020B0604020202020204" pitchFamily="34" charset="0"/>
              </a:rPr>
              <a:t>Understand experience of individuals who use food pantries AND have an eating disorder.</a:t>
            </a:r>
          </a:p>
          <a:p>
            <a:pPr marL="342900" indent="-342900">
              <a:lnSpc>
                <a:spcPct val="150000"/>
              </a:lnSpc>
              <a:spcBef>
                <a:spcPts val="600"/>
              </a:spcBef>
              <a:spcAft>
                <a:spcPts val="1800"/>
              </a:spcAft>
              <a:buClr>
                <a:srgbClr val="002060"/>
              </a:buClr>
              <a:buFont typeface="Arial" panose="020B0604020202020204" pitchFamily="34" charset="0"/>
              <a:buChar char="•"/>
            </a:pPr>
            <a:r>
              <a:rPr lang="en-US" sz="2100" dirty="0">
                <a:solidFill>
                  <a:srgbClr val="002060"/>
                </a:solidFill>
                <a:latin typeface="Arial" panose="020B0604020202020204" pitchFamily="34" charset="0"/>
                <a:cs typeface="Arial" panose="020B0604020202020204" pitchFamily="34" charset="0"/>
              </a:rPr>
              <a:t>Understand relationship </a:t>
            </a:r>
            <a:r>
              <a:rPr lang="en-US" sz="2100" dirty="0" err="1">
                <a:solidFill>
                  <a:srgbClr val="002060"/>
                </a:solidFill>
                <a:latin typeface="Arial" panose="020B0604020202020204" pitchFamily="34" charset="0"/>
                <a:cs typeface="Arial" panose="020B0604020202020204" pitchFamily="34" charset="0"/>
              </a:rPr>
              <a:t>btwn</a:t>
            </a:r>
            <a:r>
              <a:rPr lang="en-US" sz="2100" dirty="0">
                <a:solidFill>
                  <a:srgbClr val="002060"/>
                </a:solidFill>
                <a:latin typeface="Arial" panose="020B0604020202020204" pitchFamily="34" charset="0"/>
                <a:cs typeface="Arial" panose="020B0604020202020204" pitchFamily="34" charset="0"/>
              </a:rPr>
              <a:t> food insecurity &amp; BED.</a:t>
            </a:r>
          </a:p>
          <a:p>
            <a:pPr marL="342900" indent="-342900">
              <a:lnSpc>
                <a:spcPct val="150000"/>
              </a:lnSpc>
              <a:spcBef>
                <a:spcPts val="600"/>
              </a:spcBef>
              <a:spcAft>
                <a:spcPts val="1800"/>
              </a:spcAft>
              <a:buClr>
                <a:srgbClr val="002060"/>
              </a:buClr>
              <a:buFont typeface="Arial" panose="020B0604020202020204" pitchFamily="34" charset="0"/>
              <a:buChar char="•"/>
            </a:pPr>
            <a:r>
              <a:rPr lang="en-US" sz="2100" dirty="0">
                <a:solidFill>
                  <a:srgbClr val="002060"/>
                </a:solidFill>
                <a:latin typeface="Arial" panose="020B0604020202020204" pitchFamily="34" charset="0"/>
                <a:cs typeface="Arial" panose="020B0604020202020204" pitchFamily="34" charset="0"/>
              </a:rPr>
              <a:t>Utilize findings to develop programs that can support these individuals biological and psychological needs.</a:t>
            </a:r>
          </a:p>
        </p:txBody>
      </p:sp>
      <p:sp>
        <p:nvSpPr>
          <p:cNvPr id="13" name="Content Placeholder 3">
            <a:extLst>
              <a:ext uri="{FF2B5EF4-FFF2-40B4-BE49-F238E27FC236}">
                <a16:creationId xmlns:a16="http://schemas.microsoft.com/office/drawing/2014/main" id="{35FEBDD6-1F2C-9DD2-8A52-6B5191AE7135}"/>
              </a:ext>
            </a:extLst>
          </p:cNvPr>
          <p:cNvSpPr txBox="1">
            <a:spLocks/>
          </p:cNvSpPr>
          <p:nvPr/>
        </p:nvSpPr>
        <p:spPr>
          <a:xfrm>
            <a:off x="5338714" y="6083862"/>
            <a:ext cx="6795903" cy="46422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70000"/>
              </a:lnSpc>
              <a:spcBef>
                <a:spcPts val="0"/>
              </a:spcBef>
              <a:buNone/>
            </a:pPr>
            <a:r>
              <a:rPr lang="en-US" sz="1600" dirty="0">
                <a:solidFill>
                  <a:srgbClr val="002060"/>
                </a:solidFill>
                <a:latin typeface="Arial" panose="020B0604020202020204" pitchFamily="34" charset="0"/>
                <a:cs typeface="Arial" panose="020B0604020202020204" pitchFamily="34" charset="0"/>
              </a:rPr>
              <a:t>(</a:t>
            </a:r>
            <a:r>
              <a:rPr lang="en-US" sz="1600" dirty="0">
                <a:solidFill>
                  <a:srgbClr val="002060"/>
                </a:solidFill>
                <a:latin typeface="Arial" panose="020B0604020202020204" pitchFamily="34" charset="0"/>
                <a:cs typeface="Arial" panose="020B0604020202020204" pitchFamily="34" charset="0"/>
                <a:hlinkClick r:id="rId3"/>
              </a:rPr>
              <a:t>Hazzard et al., 2020</a:t>
            </a:r>
            <a:r>
              <a:rPr lang="en-US" sz="1600" dirty="0">
                <a:solidFill>
                  <a:srgbClr val="002060"/>
                </a:solidFill>
                <a:latin typeface="Arial" panose="020B0604020202020204" pitchFamily="34" charset="0"/>
                <a:cs typeface="Arial" panose="020B0604020202020204" pitchFamily="34" charset="0"/>
              </a:rPr>
              <a:t>, </a:t>
            </a:r>
            <a:r>
              <a:rPr lang="en-US" sz="1600" dirty="0">
                <a:solidFill>
                  <a:srgbClr val="002060"/>
                </a:solidFill>
                <a:latin typeface="Arial" panose="020B0604020202020204" pitchFamily="34" charset="0"/>
                <a:cs typeface="Arial" panose="020B0604020202020204" pitchFamily="34" charset="0"/>
                <a:hlinkClick r:id="rId4"/>
              </a:rPr>
              <a:t>Middlemass et al., 2021</a:t>
            </a:r>
            <a:r>
              <a:rPr lang="en-US" sz="1600" dirty="0">
                <a:solidFill>
                  <a:srgbClr val="002060"/>
                </a:solidFill>
                <a:latin typeface="Arial" panose="020B0604020202020204" pitchFamily="34" charset="0"/>
                <a:cs typeface="Arial" panose="020B0604020202020204" pitchFamily="34" charset="0"/>
              </a:rPr>
              <a:t>, cited in </a:t>
            </a:r>
            <a:r>
              <a:rPr lang="en-US" sz="1600" dirty="0">
                <a:solidFill>
                  <a:srgbClr val="002060"/>
                </a:solidFill>
                <a:latin typeface="Arial" panose="020B0604020202020204" pitchFamily="34" charset="0"/>
                <a:cs typeface="Arial" panose="020B0604020202020204" pitchFamily="34" charset="0"/>
                <a:hlinkClick r:id="rId5"/>
              </a:rPr>
              <a:t>Bray et al., 2022</a:t>
            </a:r>
            <a:r>
              <a:rPr lang="en-US" sz="1600" dirty="0">
                <a:solidFill>
                  <a:srgbClr val="002060"/>
                </a:solidFill>
                <a:latin typeface="Arial" panose="020B0604020202020204" pitchFamily="34" charset="0"/>
                <a:cs typeface="Arial" panose="020B0604020202020204" pitchFamily="34" charset="0"/>
              </a:rPr>
              <a:t>). </a:t>
            </a:r>
          </a:p>
        </p:txBody>
      </p:sp>
      <p:sp>
        <p:nvSpPr>
          <p:cNvPr id="2" name="Content Placeholder 3">
            <a:extLst>
              <a:ext uri="{FF2B5EF4-FFF2-40B4-BE49-F238E27FC236}">
                <a16:creationId xmlns:a16="http://schemas.microsoft.com/office/drawing/2014/main" id="{AB759995-F861-D6CE-48AF-89974507616C}"/>
              </a:ext>
            </a:extLst>
          </p:cNvPr>
          <p:cNvSpPr txBox="1">
            <a:spLocks/>
          </p:cNvSpPr>
          <p:nvPr/>
        </p:nvSpPr>
        <p:spPr>
          <a:xfrm>
            <a:off x="0" y="1454032"/>
            <a:ext cx="12191998" cy="93630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200000"/>
              </a:lnSpc>
              <a:spcBef>
                <a:spcPts val="0"/>
              </a:spcBef>
              <a:spcAft>
                <a:spcPts val="300"/>
              </a:spcAft>
              <a:buNone/>
            </a:pPr>
            <a:r>
              <a:rPr lang="en-US" sz="3200" b="1" dirty="0">
                <a:solidFill>
                  <a:srgbClr val="002060"/>
                </a:solidFill>
                <a:latin typeface="Arial" panose="020B0604020202020204" pitchFamily="34" charset="0"/>
                <a:cs typeface="Arial" panose="020B0604020202020204" pitchFamily="34" charset="0"/>
              </a:rPr>
              <a:t>Purpose of Needs Assessment</a:t>
            </a:r>
            <a:endParaRPr lang="en-US" sz="3200" dirty="0">
              <a:solidFill>
                <a:srgbClr val="002060"/>
              </a:solidFill>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F5AE9630-30EA-C889-76BE-D50BB1A6E349}"/>
              </a:ext>
            </a:extLst>
          </p:cNvPr>
          <p:cNvSpPr/>
          <p:nvPr/>
        </p:nvSpPr>
        <p:spPr>
          <a:xfrm>
            <a:off x="708152" y="6533197"/>
            <a:ext cx="4076868" cy="168059"/>
          </a:xfrm>
          <a:prstGeom prst="rect">
            <a:avLst/>
          </a:prstGeom>
        </p:spPr>
        <p:txBody>
          <a:bodyPr wrap="square">
            <a:spAutoFit/>
          </a:bodyPr>
          <a:lstStyle/>
          <a:p>
            <a:pPr defTabSz="749808">
              <a:spcAft>
                <a:spcPts val="600"/>
              </a:spcAft>
            </a:pPr>
            <a:r>
              <a:rPr lang="en-US" sz="492" kern="1200" dirty="0">
                <a:solidFill>
                  <a:schemeClr val="tx1"/>
                </a:solidFill>
                <a:latin typeface="+mn-lt"/>
                <a:ea typeface="+mn-ea"/>
                <a:cs typeface="+mn-cs"/>
              </a:rPr>
              <a:t>Image obtained from: </a:t>
            </a:r>
            <a:r>
              <a:rPr lang="en-US" sz="492" kern="1200" dirty="0">
                <a:solidFill>
                  <a:schemeClr val="tx1"/>
                </a:solidFill>
                <a:latin typeface="+mn-lt"/>
                <a:ea typeface="+mn-ea"/>
                <a:cs typeface="+mn-cs"/>
                <a:hlinkClick r:id="rId6"/>
              </a:rPr>
              <a:t>https://www.brennabray.com/brenna-bray-phd-about/research/</a:t>
            </a:r>
            <a:r>
              <a:rPr lang="en-US" sz="492" kern="1200" dirty="0">
                <a:solidFill>
                  <a:schemeClr val="tx1"/>
                </a:solidFill>
                <a:latin typeface="+mn-lt"/>
                <a:ea typeface="+mn-ea"/>
                <a:cs typeface="+mn-cs"/>
              </a:rPr>
              <a:t>, </a:t>
            </a:r>
            <a:r>
              <a:rPr lang="en-US" sz="492" kern="1200" dirty="0">
                <a:solidFill>
                  <a:schemeClr val="tx1"/>
                </a:solidFill>
                <a:hlinkClick r:id="rId7"/>
              </a:rPr>
              <a:t>www.nourishedrfi.com</a:t>
            </a:r>
            <a:r>
              <a:rPr lang="en-US" sz="492" dirty="0">
                <a:hlinkClick r:id="rId7"/>
              </a:rPr>
              <a:t>/research</a:t>
            </a:r>
            <a:r>
              <a:rPr lang="en-US" sz="492" dirty="0"/>
              <a:t> </a:t>
            </a:r>
            <a:endParaRPr lang="en-US" sz="600" dirty="0"/>
          </a:p>
        </p:txBody>
      </p:sp>
      <p:pic>
        <p:nvPicPr>
          <p:cNvPr id="4" name="Picture 2">
            <a:extLst>
              <a:ext uri="{FF2B5EF4-FFF2-40B4-BE49-F238E27FC236}">
                <a16:creationId xmlns:a16="http://schemas.microsoft.com/office/drawing/2014/main" id="{9542A5AB-87BE-39D7-8638-AC0F22824041}"/>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22834" t="877" r="20993" b="-877"/>
          <a:stretch/>
        </p:blipFill>
        <p:spPr bwMode="auto">
          <a:xfrm>
            <a:off x="553694" y="2791985"/>
            <a:ext cx="4219798" cy="3756101"/>
          </a:xfrm>
          <a:prstGeom prst="rect">
            <a:avLst/>
          </a:prstGeom>
          <a:noFill/>
          <a:extLst>
            <a:ext uri="{909E8E84-426E-40DD-AFC4-6F175D3DCCD1}">
              <a14:hiddenFill xmlns:a14="http://schemas.microsoft.com/office/drawing/2010/main">
                <a:solidFill>
                  <a:srgbClr val="FFFFFF"/>
                </a:solidFill>
              </a14:hiddenFill>
            </a:ext>
          </a:extLst>
        </p:spPr>
      </p:pic>
      <p:sp>
        <p:nvSpPr>
          <p:cNvPr id="15" name="Title 1">
            <a:extLst>
              <a:ext uri="{FF2B5EF4-FFF2-40B4-BE49-F238E27FC236}">
                <a16:creationId xmlns:a16="http://schemas.microsoft.com/office/drawing/2014/main" id="{DCDFACF0-0627-4C6C-33D9-2756ED07C972}"/>
              </a:ext>
            </a:extLst>
          </p:cNvPr>
          <p:cNvSpPr txBox="1">
            <a:spLocks/>
          </p:cNvSpPr>
          <p:nvPr/>
        </p:nvSpPr>
        <p:spPr>
          <a:xfrm>
            <a:off x="0" y="349112"/>
            <a:ext cx="12191998" cy="87772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600" dirty="0">
                <a:solidFill>
                  <a:srgbClr val="FFFFFF"/>
                </a:solidFill>
                <a:latin typeface="Times New Roman" panose="02020603050405020304" pitchFamily="18" charset="0"/>
                <a:cs typeface="Times New Roman" panose="02020603050405020304" pitchFamily="18" charset="0"/>
              </a:rPr>
              <a:t>Application: Binge Eating Disorder (BED)</a:t>
            </a:r>
          </a:p>
        </p:txBody>
      </p:sp>
    </p:spTree>
    <p:extLst>
      <p:ext uri="{BB962C8B-B14F-4D97-AF65-F5344CB8AC3E}">
        <p14:creationId xmlns:p14="http://schemas.microsoft.com/office/powerpoint/2010/main" val="40032849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8F2E7E-C107-EA74-5F72-CBE1D46A8B83}"/>
            </a:ext>
          </a:extLst>
        </p:cNvPr>
        <p:cNvGrpSpPr/>
        <p:nvPr/>
      </p:nvGrpSpPr>
      <p:grpSpPr>
        <a:xfrm>
          <a:off x="0" y="0"/>
          <a:ext cx="0" cy="0"/>
          <a:chOff x="0" y="0"/>
          <a:chExt cx="0" cy="0"/>
        </a:xfrm>
      </p:grpSpPr>
      <p:sp useBgFill="1">
        <p:nvSpPr>
          <p:cNvPr id="5" name="Rectangle 4">
            <a:extLst>
              <a:ext uri="{FF2B5EF4-FFF2-40B4-BE49-F238E27FC236}">
                <a16:creationId xmlns:a16="http://schemas.microsoft.com/office/drawing/2014/main" id="{5D432AB5-24A3-4D2D-1FDB-70A185510A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9C3DF803-EE5A-A425-07F1-16171BF613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9F56FC50-70C0-AA8C-030F-EEDB2DE238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D4B48BC8-608E-5C10-C28A-CF58616D58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a:extLst>
              <a:ext uri="{FF2B5EF4-FFF2-40B4-BE49-F238E27FC236}">
                <a16:creationId xmlns:a16="http://schemas.microsoft.com/office/drawing/2014/main" id="{6F1819F6-314C-DB01-A5AF-3D7775430E51}"/>
              </a:ext>
            </a:extLst>
          </p:cNvPr>
          <p:cNvSpPr txBox="1"/>
          <p:nvPr/>
        </p:nvSpPr>
        <p:spPr>
          <a:xfrm>
            <a:off x="5084064" y="2592482"/>
            <a:ext cx="7050553" cy="3556486"/>
          </a:xfrm>
          <a:prstGeom prst="rect">
            <a:avLst/>
          </a:prstGeom>
          <a:noFill/>
          <a:ln>
            <a:noFill/>
          </a:ln>
        </p:spPr>
        <p:txBody>
          <a:bodyPr wrap="square" rtlCol="0">
            <a:spAutoFit/>
          </a:bodyPr>
          <a:lstStyle/>
          <a:p>
            <a:pPr marL="342900" indent="-342900">
              <a:lnSpc>
                <a:spcPct val="150000"/>
              </a:lnSpc>
              <a:spcBef>
                <a:spcPts val="600"/>
              </a:spcBef>
              <a:spcAft>
                <a:spcPts val="1800"/>
              </a:spcAft>
              <a:buClr>
                <a:srgbClr val="002060"/>
              </a:buClr>
              <a:buFont typeface="Arial" panose="020B0604020202020204" pitchFamily="34" charset="0"/>
              <a:buChar char="•"/>
            </a:pPr>
            <a:r>
              <a:rPr lang="en-US" sz="2100" dirty="0">
                <a:solidFill>
                  <a:srgbClr val="002060"/>
                </a:solidFill>
                <a:latin typeface="Arial" panose="020B0604020202020204" pitchFamily="34" charset="0"/>
                <a:cs typeface="Arial" panose="020B0604020202020204" pitchFamily="34" charset="0"/>
              </a:rPr>
              <a:t>Understand if food pantry users deliberately try to limit the amount of food they eat (for any reason) </a:t>
            </a:r>
            <a:r>
              <a:rPr lang="en-US" sz="2100" b="1" u="sng" dirty="0">
                <a:solidFill>
                  <a:srgbClr val="002060"/>
                </a:solidFill>
                <a:latin typeface="Arial" panose="020B0604020202020204" pitchFamily="34" charset="0"/>
                <a:cs typeface="Arial" panose="020B0604020202020204" pitchFamily="34" charset="0"/>
              </a:rPr>
              <a:t>and WHY</a:t>
            </a:r>
            <a:r>
              <a:rPr lang="en-US" sz="2100" dirty="0">
                <a:solidFill>
                  <a:srgbClr val="002060"/>
                </a:solidFill>
                <a:latin typeface="Arial" panose="020B0604020202020204" pitchFamily="34" charset="0"/>
                <a:cs typeface="Arial" panose="020B0604020202020204" pitchFamily="34" charset="0"/>
              </a:rPr>
              <a:t>.</a:t>
            </a:r>
          </a:p>
          <a:p>
            <a:pPr marL="342900" indent="-342900">
              <a:lnSpc>
                <a:spcPct val="150000"/>
              </a:lnSpc>
              <a:spcBef>
                <a:spcPts val="600"/>
              </a:spcBef>
              <a:spcAft>
                <a:spcPts val="1800"/>
              </a:spcAft>
              <a:buClr>
                <a:srgbClr val="002060"/>
              </a:buClr>
              <a:buFont typeface="Arial" panose="020B0604020202020204" pitchFamily="34" charset="0"/>
              <a:buChar char="•"/>
            </a:pPr>
            <a:r>
              <a:rPr lang="en-US" sz="2100" dirty="0">
                <a:solidFill>
                  <a:srgbClr val="002060"/>
                </a:solidFill>
                <a:latin typeface="Arial" panose="020B0604020202020204" pitchFamily="34" charset="0"/>
                <a:cs typeface="Arial" panose="020B0604020202020204" pitchFamily="34" charset="0"/>
              </a:rPr>
              <a:t>Understand if food pantry users go for 8 waking hours or more without eating anything at all </a:t>
            </a:r>
            <a:r>
              <a:rPr lang="en-US" sz="2100" b="1" u="sng" dirty="0">
                <a:solidFill>
                  <a:srgbClr val="002060"/>
                </a:solidFill>
                <a:latin typeface="Arial" panose="020B0604020202020204" pitchFamily="34" charset="0"/>
                <a:cs typeface="Arial" panose="020B0604020202020204" pitchFamily="34" charset="0"/>
              </a:rPr>
              <a:t>and WHY</a:t>
            </a:r>
            <a:r>
              <a:rPr lang="en-US" sz="2100" dirty="0">
                <a:solidFill>
                  <a:srgbClr val="002060"/>
                </a:solidFill>
                <a:latin typeface="Arial" panose="020B0604020202020204" pitchFamily="34" charset="0"/>
                <a:cs typeface="Arial" panose="020B0604020202020204" pitchFamily="34" charset="0"/>
              </a:rPr>
              <a:t>.</a:t>
            </a:r>
          </a:p>
          <a:p>
            <a:pPr marL="342900" indent="-342900">
              <a:lnSpc>
                <a:spcPct val="150000"/>
              </a:lnSpc>
              <a:spcBef>
                <a:spcPts val="600"/>
              </a:spcBef>
              <a:spcAft>
                <a:spcPts val="1800"/>
              </a:spcAft>
              <a:buClr>
                <a:srgbClr val="002060"/>
              </a:buClr>
              <a:buFont typeface="Arial" panose="020B0604020202020204" pitchFamily="34" charset="0"/>
              <a:buChar char="•"/>
            </a:pPr>
            <a:r>
              <a:rPr lang="en-US" sz="2100" dirty="0">
                <a:solidFill>
                  <a:srgbClr val="002060"/>
                </a:solidFill>
                <a:latin typeface="Arial" panose="020B0604020202020204" pitchFamily="34" charset="0"/>
                <a:cs typeface="Arial" panose="020B0604020202020204" pitchFamily="34" charset="0"/>
              </a:rPr>
              <a:t>Understand if food pantry users try to exclude from their diet any foods they like </a:t>
            </a:r>
            <a:r>
              <a:rPr lang="en-US" sz="2100" b="1" u="sng" dirty="0">
                <a:solidFill>
                  <a:srgbClr val="002060"/>
                </a:solidFill>
                <a:latin typeface="Arial" panose="020B0604020202020204" pitchFamily="34" charset="0"/>
                <a:cs typeface="Arial" panose="020B0604020202020204" pitchFamily="34" charset="0"/>
              </a:rPr>
              <a:t>and WHY</a:t>
            </a:r>
            <a:r>
              <a:rPr lang="en-US" sz="2100" dirty="0">
                <a:solidFill>
                  <a:srgbClr val="002060"/>
                </a:solidFill>
                <a:latin typeface="Arial" panose="020B0604020202020204" pitchFamily="34" charset="0"/>
                <a:cs typeface="Arial" panose="020B0604020202020204" pitchFamily="34" charset="0"/>
              </a:rPr>
              <a:t>.</a:t>
            </a:r>
          </a:p>
        </p:txBody>
      </p:sp>
      <p:sp>
        <p:nvSpPr>
          <p:cNvPr id="13" name="Content Placeholder 3">
            <a:extLst>
              <a:ext uri="{FF2B5EF4-FFF2-40B4-BE49-F238E27FC236}">
                <a16:creationId xmlns:a16="http://schemas.microsoft.com/office/drawing/2014/main" id="{56FE3498-21C7-6906-4A02-7D14288B911E}"/>
              </a:ext>
            </a:extLst>
          </p:cNvPr>
          <p:cNvSpPr txBox="1">
            <a:spLocks/>
          </p:cNvSpPr>
          <p:nvPr/>
        </p:nvSpPr>
        <p:spPr>
          <a:xfrm>
            <a:off x="5427714" y="6185544"/>
            <a:ext cx="3366373" cy="46422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70000"/>
              </a:lnSpc>
              <a:spcBef>
                <a:spcPts val="0"/>
              </a:spcBef>
              <a:buNone/>
            </a:pPr>
            <a:r>
              <a:rPr lang="en-US" sz="1800" dirty="0">
                <a:solidFill>
                  <a:srgbClr val="002060"/>
                </a:solidFill>
                <a:latin typeface="Arial" panose="020B0604020202020204" pitchFamily="34" charset="0"/>
                <a:cs typeface="Arial" panose="020B0604020202020204" pitchFamily="34" charset="0"/>
                <a:hlinkClick r:id="rId3"/>
              </a:rPr>
              <a:t>Middlemass et al., 2021</a:t>
            </a:r>
            <a:endParaRPr lang="en-US" sz="1800" dirty="0">
              <a:solidFill>
                <a:srgbClr val="002060"/>
              </a:solidFill>
              <a:latin typeface="Arial" panose="020B0604020202020204" pitchFamily="34" charset="0"/>
              <a:cs typeface="Arial" panose="020B0604020202020204" pitchFamily="34" charset="0"/>
            </a:endParaRPr>
          </a:p>
        </p:txBody>
      </p:sp>
      <p:sp>
        <p:nvSpPr>
          <p:cNvPr id="2" name="Content Placeholder 3">
            <a:extLst>
              <a:ext uri="{FF2B5EF4-FFF2-40B4-BE49-F238E27FC236}">
                <a16:creationId xmlns:a16="http://schemas.microsoft.com/office/drawing/2014/main" id="{818C628A-3B24-63D6-5900-EA0E74C7774D}"/>
              </a:ext>
            </a:extLst>
          </p:cNvPr>
          <p:cNvSpPr txBox="1">
            <a:spLocks/>
          </p:cNvSpPr>
          <p:nvPr/>
        </p:nvSpPr>
        <p:spPr>
          <a:xfrm>
            <a:off x="0" y="1454032"/>
            <a:ext cx="12191998" cy="93630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200000"/>
              </a:lnSpc>
              <a:spcBef>
                <a:spcPts val="0"/>
              </a:spcBef>
              <a:spcAft>
                <a:spcPts val="300"/>
              </a:spcAft>
              <a:buNone/>
            </a:pPr>
            <a:r>
              <a:rPr lang="en-US" sz="3200" b="1" dirty="0">
                <a:solidFill>
                  <a:srgbClr val="002060"/>
                </a:solidFill>
                <a:latin typeface="Arial" panose="020B0604020202020204" pitchFamily="34" charset="0"/>
                <a:cs typeface="Arial" panose="020B0604020202020204" pitchFamily="34" charset="0"/>
              </a:rPr>
              <a:t>Related Questions Guiding the Evaluation</a:t>
            </a:r>
            <a:endParaRPr lang="en-US" sz="3200" dirty="0">
              <a:solidFill>
                <a:srgbClr val="002060"/>
              </a:solidFill>
              <a:latin typeface="Arial" panose="020B0604020202020204" pitchFamily="34" charset="0"/>
              <a:cs typeface="Arial" panose="020B0604020202020204" pitchFamily="34" charset="0"/>
            </a:endParaRPr>
          </a:p>
        </p:txBody>
      </p:sp>
      <p:sp>
        <p:nvSpPr>
          <p:cNvPr id="11" name="Rectangle 10">
            <a:extLst>
              <a:ext uri="{FF2B5EF4-FFF2-40B4-BE49-F238E27FC236}">
                <a16:creationId xmlns:a16="http://schemas.microsoft.com/office/drawing/2014/main" id="{0CEE2BD7-3561-8786-F660-6455C49C1AAA}"/>
              </a:ext>
            </a:extLst>
          </p:cNvPr>
          <p:cNvSpPr/>
          <p:nvPr/>
        </p:nvSpPr>
        <p:spPr>
          <a:xfrm>
            <a:off x="708152" y="6423469"/>
            <a:ext cx="4076868" cy="168059"/>
          </a:xfrm>
          <a:prstGeom prst="rect">
            <a:avLst/>
          </a:prstGeom>
        </p:spPr>
        <p:txBody>
          <a:bodyPr wrap="square">
            <a:spAutoFit/>
          </a:bodyPr>
          <a:lstStyle/>
          <a:p>
            <a:pPr defTabSz="749808">
              <a:spcAft>
                <a:spcPts val="600"/>
              </a:spcAft>
            </a:pPr>
            <a:r>
              <a:rPr lang="en-US" sz="492" kern="1200" dirty="0">
                <a:solidFill>
                  <a:schemeClr val="tx1"/>
                </a:solidFill>
                <a:latin typeface="+mn-lt"/>
                <a:ea typeface="+mn-ea"/>
                <a:cs typeface="+mn-cs"/>
              </a:rPr>
              <a:t>Image obtained from: </a:t>
            </a:r>
            <a:r>
              <a:rPr lang="en-US" sz="492" kern="1200" dirty="0">
                <a:solidFill>
                  <a:schemeClr val="tx1"/>
                </a:solidFill>
                <a:latin typeface="+mn-lt"/>
                <a:ea typeface="+mn-ea"/>
                <a:cs typeface="+mn-cs"/>
                <a:hlinkClick r:id="rId4"/>
              </a:rPr>
              <a:t>https://www.brennabray.com/brenna-bray-phd-about/research/</a:t>
            </a:r>
            <a:r>
              <a:rPr lang="en-US" sz="492" kern="1200" dirty="0">
                <a:solidFill>
                  <a:schemeClr val="tx1"/>
                </a:solidFill>
                <a:latin typeface="+mn-lt"/>
                <a:ea typeface="+mn-ea"/>
                <a:cs typeface="+mn-cs"/>
              </a:rPr>
              <a:t>, </a:t>
            </a:r>
            <a:r>
              <a:rPr lang="en-US" sz="492" kern="1200" dirty="0">
                <a:solidFill>
                  <a:schemeClr val="tx1"/>
                </a:solidFill>
                <a:hlinkClick r:id="rId5"/>
              </a:rPr>
              <a:t>www.nourishedrfi.com</a:t>
            </a:r>
            <a:r>
              <a:rPr lang="en-US" sz="492" dirty="0">
                <a:hlinkClick r:id="rId5"/>
              </a:rPr>
              <a:t>/research</a:t>
            </a:r>
            <a:r>
              <a:rPr lang="en-US" sz="492" dirty="0"/>
              <a:t> </a:t>
            </a:r>
            <a:endParaRPr lang="en-US" sz="600" dirty="0"/>
          </a:p>
        </p:txBody>
      </p:sp>
      <p:pic>
        <p:nvPicPr>
          <p:cNvPr id="14" name="Picture 2">
            <a:extLst>
              <a:ext uri="{FF2B5EF4-FFF2-40B4-BE49-F238E27FC236}">
                <a16:creationId xmlns:a16="http://schemas.microsoft.com/office/drawing/2014/main" id="{D2018DE7-D9F7-3B2A-6E8E-0E507BF2AA42}"/>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22834" t="877" r="20993" b="-877"/>
          <a:stretch/>
        </p:blipFill>
        <p:spPr bwMode="auto">
          <a:xfrm>
            <a:off x="553694" y="2682257"/>
            <a:ext cx="4219798" cy="3756101"/>
          </a:xfrm>
          <a:prstGeom prst="rect">
            <a:avLst/>
          </a:prstGeom>
          <a:noFill/>
          <a:extLst>
            <a:ext uri="{909E8E84-426E-40DD-AFC4-6F175D3DCCD1}">
              <a14:hiddenFill xmlns:a14="http://schemas.microsoft.com/office/drawing/2010/main">
                <a:solidFill>
                  <a:srgbClr val="FFFFFF"/>
                </a:solidFill>
              </a14:hiddenFill>
            </a:ext>
          </a:extLst>
        </p:spPr>
      </p:pic>
      <p:sp>
        <p:nvSpPr>
          <p:cNvPr id="17" name="Title 1">
            <a:extLst>
              <a:ext uri="{FF2B5EF4-FFF2-40B4-BE49-F238E27FC236}">
                <a16:creationId xmlns:a16="http://schemas.microsoft.com/office/drawing/2014/main" id="{670C2C71-C8DA-499F-4C1A-B64B5C37287B}"/>
              </a:ext>
            </a:extLst>
          </p:cNvPr>
          <p:cNvSpPr txBox="1">
            <a:spLocks/>
          </p:cNvSpPr>
          <p:nvPr/>
        </p:nvSpPr>
        <p:spPr>
          <a:xfrm>
            <a:off x="0" y="349112"/>
            <a:ext cx="12191998" cy="87772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600" dirty="0">
                <a:solidFill>
                  <a:srgbClr val="FFFFFF"/>
                </a:solidFill>
                <a:latin typeface="Times New Roman" panose="02020603050405020304" pitchFamily="18" charset="0"/>
                <a:cs typeface="Times New Roman" panose="02020603050405020304" pitchFamily="18" charset="0"/>
              </a:rPr>
              <a:t>Application: Binge Eating Disorder (BED)</a:t>
            </a:r>
          </a:p>
        </p:txBody>
      </p:sp>
    </p:spTree>
    <p:extLst>
      <p:ext uri="{BB962C8B-B14F-4D97-AF65-F5344CB8AC3E}">
        <p14:creationId xmlns:p14="http://schemas.microsoft.com/office/powerpoint/2010/main" val="24730056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C6CDFF-C8E8-7399-1EC9-6BC9C674117D}"/>
            </a:ext>
          </a:extLst>
        </p:cNvPr>
        <p:cNvGrpSpPr/>
        <p:nvPr/>
      </p:nvGrpSpPr>
      <p:grpSpPr>
        <a:xfrm>
          <a:off x="0" y="0"/>
          <a:ext cx="0" cy="0"/>
          <a:chOff x="0" y="0"/>
          <a:chExt cx="0" cy="0"/>
        </a:xfrm>
      </p:grpSpPr>
      <p:sp useBgFill="1">
        <p:nvSpPr>
          <p:cNvPr id="5" name="Rectangle 4">
            <a:extLst>
              <a:ext uri="{FF2B5EF4-FFF2-40B4-BE49-F238E27FC236}">
                <a16:creationId xmlns:a16="http://schemas.microsoft.com/office/drawing/2014/main" id="{6B1A3FD9-4FE2-CD3A-C501-88D426D318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10D4A27C-99FC-285A-0AFF-8481855B6C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DBAC1ABA-DD12-8119-58F6-F258CFBE7F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03A4F92D-A1DA-8E76-CA41-0EFA969355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Content Placeholder 3">
            <a:extLst>
              <a:ext uri="{FF2B5EF4-FFF2-40B4-BE49-F238E27FC236}">
                <a16:creationId xmlns:a16="http://schemas.microsoft.com/office/drawing/2014/main" id="{06578ED2-7245-6967-248B-E3CA2A3934B8}"/>
              </a:ext>
            </a:extLst>
          </p:cNvPr>
          <p:cNvSpPr txBox="1">
            <a:spLocks/>
          </p:cNvSpPr>
          <p:nvPr/>
        </p:nvSpPr>
        <p:spPr>
          <a:xfrm>
            <a:off x="2" y="1432415"/>
            <a:ext cx="12191998" cy="93630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200000"/>
              </a:lnSpc>
              <a:spcBef>
                <a:spcPts val="0"/>
              </a:spcBef>
              <a:spcAft>
                <a:spcPts val="300"/>
              </a:spcAft>
              <a:buNone/>
            </a:pPr>
            <a:r>
              <a:rPr lang="en-US" sz="3200" b="1" dirty="0">
                <a:solidFill>
                  <a:srgbClr val="002060"/>
                </a:solidFill>
                <a:latin typeface="Arial" panose="020B0604020202020204" pitchFamily="34" charset="0"/>
                <a:cs typeface="Arial" panose="020B0604020202020204" pitchFamily="34" charset="0"/>
              </a:rPr>
              <a:t>Overview of Data Sources</a:t>
            </a:r>
            <a:endParaRPr lang="en-US" sz="3200" dirty="0">
              <a:solidFill>
                <a:srgbClr val="002060"/>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C1563D65-8BBA-C702-1615-0AE4559A9E79}"/>
              </a:ext>
            </a:extLst>
          </p:cNvPr>
          <p:cNvSpPr txBox="1"/>
          <p:nvPr/>
        </p:nvSpPr>
        <p:spPr>
          <a:xfrm>
            <a:off x="5255891" y="2503116"/>
            <a:ext cx="6936109" cy="4190250"/>
          </a:xfrm>
          <a:prstGeom prst="rect">
            <a:avLst/>
          </a:prstGeom>
          <a:noFill/>
          <a:ln>
            <a:noFill/>
          </a:ln>
        </p:spPr>
        <p:txBody>
          <a:bodyPr wrap="square" rtlCol="0">
            <a:spAutoFit/>
          </a:bodyPr>
          <a:lstStyle/>
          <a:p>
            <a:pPr marL="342900" indent="-342900">
              <a:lnSpc>
                <a:spcPct val="150000"/>
              </a:lnSpc>
              <a:spcBef>
                <a:spcPts val="600"/>
              </a:spcBef>
              <a:spcAft>
                <a:spcPts val="1200"/>
              </a:spcAft>
              <a:buClr>
                <a:srgbClr val="002060"/>
              </a:buClr>
              <a:buFont typeface="Arial" panose="020B0604020202020204" pitchFamily="34" charset="0"/>
              <a:buChar char="•"/>
            </a:pPr>
            <a:r>
              <a:rPr lang="en-US" sz="2000" dirty="0">
                <a:solidFill>
                  <a:srgbClr val="002060"/>
                </a:solidFill>
                <a:latin typeface="Arial" panose="020B0604020202020204" pitchFamily="34" charset="0"/>
                <a:cs typeface="Arial" panose="020B0604020202020204" pitchFamily="34" charset="0"/>
              </a:rPr>
              <a:t>On IRB approval, researchers (RAs) contacted food pantries to ask if they would allow data collection.</a:t>
            </a:r>
          </a:p>
          <a:p>
            <a:pPr marL="342900" indent="-342900">
              <a:lnSpc>
                <a:spcPct val="150000"/>
              </a:lnSpc>
              <a:spcBef>
                <a:spcPts val="600"/>
              </a:spcBef>
              <a:spcAft>
                <a:spcPts val="1200"/>
              </a:spcAft>
              <a:buClr>
                <a:srgbClr val="002060"/>
              </a:buClr>
              <a:buFont typeface="Arial" panose="020B0604020202020204" pitchFamily="34" charset="0"/>
              <a:buChar char="•"/>
            </a:pPr>
            <a:r>
              <a:rPr lang="en-US" sz="2000" dirty="0">
                <a:solidFill>
                  <a:srgbClr val="002060"/>
                </a:solidFill>
                <a:latin typeface="Arial" panose="020B0604020202020204" pitchFamily="34" charset="0"/>
                <a:cs typeface="Arial" panose="020B0604020202020204" pitchFamily="34" charset="0"/>
              </a:rPr>
              <a:t>If agency agreed, Ras met with staff to discuss food distribution patterns and best recruitment tactics.</a:t>
            </a:r>
          </a:p>
          <a:p>
            <a:pPr marL="342900" indent="-342900">
              <a:lnSpc>
                <a:spcPct val="150000"/>
              </a:lnSpc>
              <a:spcBef>
                <a:spcPts val="600"/>
              </a:spcBef>
              <a:spcAft>
                <a:spcPts val="1200"/>
              </a:spcAft>
              <a:buClr>
                <a:srgbClr val="002060"/>
              </a:buClr>
              <a:buFont typeface="Arial" panose="020B0604020202020204" pitchFamily="34" charset="0"/>
              <a:buChar char="•"/>
            </a:pPr>
            <a:r>
              <a:rPr lang="en-US" sz="2000" dirty="0">
                <a:solidFill>
                  <a:srgbClr val="002060"/>
                </a:solidFill>
                <a:latin typeface="Arial" panose="020B0604020202020204" pitchFamily="34" charset="0"/>
                <a:cs typeface="Arial" panose="020B0604020202020204" pitchFamily="34" charset="0"/>
              </a:rPr>
              <a:t>RAs made contacts with clients, used recruit script.</a:t>
            </a:r>
          </a:p>
          <a:p>
            <a:pPr marL="342900" indent="-342900">
              <a:lnSpc>
                <a:spcPct val="150000"/>
              </a:lnSpc>
              <a:spcBef>
                <a:spcPts val="600"/>
              </a:spcBef>
              <a:spcAft>
                <a:spcPts val="1200"/>
              </a:spcAft>
              <a:buClr>
                <a:srgbClr val="002060"/>
              </a:buClr>
              <a:buFont typeface="Arial" panose="020B0604020202020204" pitchFamily="34" charset="0"/>
              <a:buChar char="•"/>
            </a:pPr>
            <a:r>
              <a:rPr lang="en-US" sz="2000" dirty="0">
                <a:solidFill>
                  <a:srgbClr val="002060"/>
                </a:solidFill>
                <a:latin typeface="Arial" panose="020B0604020202020204" pitchFamily="34" charset="0"/>
                <a:cs typeface="Arial" panose="020B0604020202020204" pitchFamily="34" charset="0"/>
              </a:rPr>
              <a:t>Paper survey administered after informed consent.</a:t>
            </a:r>
          </a:p>
          <a:p>
            <a:pPr marL="342900" indent="-342900">
              <a:lnSpc>
                <a:spcPct val="150000"/>
              </a:lnSpc>
              <a:spcBef>
                <a:spcPts val="600"/>
              </a:spcBef>
              <a:spcAft>
                <a:spcPts val="1200"/>
              </a:spcAft>
              <a:buClr>
                <a:srgbClr val="002060"/>
              </a:buClr>
              <a:buFont typeface="Arial" panose="020B0604020202020204" pitchFamily="34" charset="0"/>
              <a:buChar char="•"/>
            </a:pPr>
            <a:r>
              <a:rPr lang="en-US" sz="2000" dirty="0">
                <a:solidFill>
                  <a:srgbClr val="002060"/>
                </a:solidFill>
                <a:latin typeface="Arial" panose="020B0604020202020204" pitchFamily="34" charset="0"/>
                <a:cs typeface="Arial" panose="020B0604020202020204" pitchFamily="34" charset="0"/>
              </a:rPr>
              <a:t>RA available for questions, survey collection, resources.</a:t>
            </a:r>
          </a:p>
        </p:txBody>
      </p:sp>
      <p:sp>
        <p:nvSpPr>
          <p:cNvPr id="4" name="Rectangle 3">
            <a:extLst>
              <a:ext uri="{FF2B5EF4-FFF2-40B4-BE49-F238E27FC236}">
                <a16:creationId xmlns:a16="http://schemas.microsoft.com/office/drawing/2014/main" id="{03838C54-95F5-A88A-E6B9-7AA4763B04B3}"/>
              </a:ext>
            </a:extLst>
          </p:cNvPr>
          <p:cNvSpPr/>
          <p:nvPr/>
        </p:nvSpPr>
        <p:spPr>
          <a:xfrm>
            <a:off x="794757" y="6372089"/>
            <a:ext cx="4076868" cy="168059"/>
          </a:xfrm>
          <a:prstGeom prst="rect">
            <a:avLst/>
          </a:prstGeom>
        </p:spPr>
        <p:txBody>
          <a:bodyPr wrap="square">
            <a:spAutoFit/>
          </a:bodyPr>
          <a:lstStyle/>
          <a:p>
            <a:pPr defTabSz="749808">
              <a:spcAft>
                <a:spcPts val="600"/>
              </a:spcAft>
            </a:pPr>
            <a:r>
              <a:rPr lang="en-US" sz="492" kern="1200" dirty="0">
                <a:solidFill>
                  <a:schemeClr val="tx1"/>
                </a:solidFill>
                <a:latin typeface="+mn-lt"/>
                <a:ea typeface="+mn-ea"/>
                <a:cs typeface="+mn-cs"/>
              </a:rPr>
              <a:t>Image obtained from: </a:t>
            </a:r>
            <a:r>
              <a:rPr lang="en-US" sz="492" kern="1200" dirty="0">
                <a:solidFill>
                  <a:schemeClr val="tx1"/>
                </a:solidFill>
                <a:latin typeface="+mn-lt"/>
                <a:ea typeface="+mn-ea"/>
                <a:cs typeface="+mn-cs"/>
                <a:hlinkClick r:id="rId3"/>
              </a:rPr>
              <a:t>https://www.brennabray.com/brenna-bray-phd-about/research/</a:t>
            </a:r>
            <a:r>
              <a:rPr lang="en-US" sz="492" kern="1200" dirty="0">
                <a:solidFill>
                  <a:schemeClr val="tx1"/>
                </a:solidFill>
                <a:latin typeface="+mn-lt"/>
                <a:ea typeface="+mn-ea"/>
                <a:cs typeface="+mn-cs"/>
              </a:rPr>
              <a:t>, </a:t>
            </a:r>
            <a:r>
              <a:rPr lang="en-US" sz="492" kern="1200" dirty="0">
                <a:solidFill>
                  <a:schemeClr val="tx1"/>
                </a:solidFill>
                <a:hlinkClick r:id="rId4"/>
              </a:rPr>
              <a:t>www.nourishedrfi.com</a:t>
            </a:r>
            <a:r>
              <a:rPr lang="en-US" sz="492" dirty="0">
                <a:hlinkClick r:id="rId4"/>
              </a:rPr>
              <a:t>/research</a:t>
            </a:r>
            <a:r>
              <a:rPr lang="en-US" sz="492" dirty="0"/>
              <a:t> </a:t>
            </a:r>
            <a:endParaRPr lang="en-US" sz="600" dirty="0"/>
          </a:p>
        </p:txBody>
      </p:sp>
      <p:pic>
        <p:nvPicPr>
          <p:cNvPr id="11" name="Picture 2">
            <a:extLst>
              <a:ext uri="{FF2B5EF4-FFF2-40B4-BE49-F238E27FC236}">
                <a16:creationId xmlns:a16="http://schemas.microsoft.com/office/drawing/2014/main" id="{E9858915-749F-2340-B984-98F54ED2A019}"/>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2834" t="877" r="20993" b="-877"/>
          <a:stretch/>
        </p:blipFill>
        <p:spPr bwMode="auto">
          <a:xfrm>
            <a:off x="640299" y="2630877"/>
            <a:ext cx="4219798" cy="3756101"/>
          </a:xfrm>
          <a:prstGeom prst="rect">
            <a:avLst/>
          </a:prstGeom>
          <a:noFill/>
          <a:extLst>
            <a:ext uri="{909E8E84-426E-40DD-AFC4-6F175D3DCCD1}">
              <a14:hiddenFill xmlns:a14="http://schemas.microsoft.com/office/drawing/2010/main">
                <a:solidFill>
                  <a:srgbClr val="FFFFFF"/>
                </a:solidFill>
              </a14:hiddenFill>
            </a:ext>
          </a:extLst>
        </p:spPr>
      </p:pic>
      <p:sp>
        <p:nvSpPr>
          <p:cNvPr id="16" name="Title 1">
            <a:extLst>
              <a:ext uri="{FF2B5EF4-FFF2-40B4-BE49-F238E27FC236}">
                <a16:creationId xmlns:a16="http://schemas.microsoft.com/office/drawing/2014/main" id="{E92AA334-13BA-A447-0726-0B2292D3D057}"/>
              </a:ext>
            </a:extLst>
          </p:cNvPr>
          <p:cNvSpPr txBox="1">
            <a:spLocks/>
          </p:cNvSpPr>
          <p:nvPr/>
        </p:nvSpPr>
        <p:spPr>
          <a:xfrm>
            <a:off x="0" y="349112"/>
            <a:ext cx="12191998" cy="87772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600" dirty="0">
                <a:solidFill>
                  <a:srgbClr val="FFFFFF"/>
                </a:solidFill>
                <a:latin typeface="Times New Roman" panose="02020603050405020304" pitchFamily="18" charset="0"/>
                <a:cs typeface="Times New Roman" panose="02020603050405020304" pitchFamily="18" charset="0"/>
              </a:rPr>
              <a:t>Application: Binge Eating Disorder (BED)</a:t>
            </a:r>
          </a:p>
        </p:txBody>
      </p:sp>
    </p:spTree>
    <p:extLst>
      <p:ext uri="{BB962C8B-B14F-4D97-AF65-F5344CB8AC3E}">
        <p14:creationId xmlns:p14="http://schemas.microsoft.com/office/powerpoint/2010/main" val="5745956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746BF8-F862-E509-D47B-62A885D55E95}"/>
            </a:ext>
          </a:extLst>
        </p:cNvPr>
        <p:cNvGrpSpPr/>
        <p:nvPr/>
      </p:nvGrpSpPr>
      <p:grpSpPr>
        <a:xfrm>
          <a:off x="0" y="0"/>
          <a:ext cx="0" cy="0"/>
          <a:chOff x="0" y="0"/>
          <a:chExt cx="0" cy="0"/>
        </a:xfrm>
      </p:grpSpPr>
      <p:sp useBgFill="1">
        <p:nvSpPr>
          <p:cNvPr id="5" name="Rectangle 4">
            <a:extLst>
              <a:ext uri="{FF2B5EF4-FFF2-40B4-BE49-F238E27FC236}">
                <a16:creationId xmlns:a16="http://schemas.microsoft.com/office/drawing/2014/main" id="{2BC1EC1A-D006-E66A-B70B-9F53F070E2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EADEAD2A-11DC-7A4B-7315-5C00A2415B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232F8727-87E0-F3CC-4750-6DC10EA0B4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F2C7C052-DEAA-071C-4C37-19512877A3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9" name="Rectangle 8">
            <a:extLst>
              <a:ext uri="{FF2B5EF4-FFF2-40B4-BE49-F238E27FC236}">
                <a16:creationId xmlns:a16="http://schemas.microsoft.com/office/drawing/2014/main" id="{0B580A6B-3D32-B430-FAF5-E7373B2225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BED4F45-185C-4701-B441-ADE0336D12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4F53CAB-F00A-86C7-456F-532C81F5A2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015043D-B817-1F52-3A0D-4144EEB325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itle 1">
            <a:extLst>
              <a:ext uri="{FF2B5EF4-FFF2-40B4-BE49-F238E27FC236}">
                <a16:creationId xmlns:a16="http://schemas.microsoft.com/office/drawing/2014/main" id="{DEB83800-BA9A-6224-A21C-9C022E93048C}"/>
              </a:ext>
            </a:extLst>
          </p:cNvPr>
          <p:cNvSpPr txBox="1">
            <a:spLocks/>
          </p:cNvSpPr>
          <p:nvPr/>
        </p:nvSpPr>
        <p:spPr>
          <a:xfrm>
            <a:off x="0" y="349112"/>
            <a:ext cx="12191998" cy="87772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600" dirty="0">
                <a:solidFill>
                  <a:srgbClr val="FFFFFF"/>
                </a:solidFill>
                <a:latin typeface="Times New Roman" panose="02020603050405020304" pitchFamily="18" charset="0"/>
                <a:cs typeface="Times New Roman" panose="02020603050405020304" pitchFamily="18" charset="0"/>
              </a:rPr>
              <a:t>Application: Binge Eating Disorder (BED)</a:t>
            </a:r>
          </a:p>
        </p:txBody>
      </p:sp>
      <p:sp>
        <p:nvSpPr>
          <p:cNvPr id="16" name="Content Placeholder 3">
            <a:extLst>
              <a:ext uri="{FF2B5EF4-FFF2-40B4-BE49-F238E27FC236}">
                <a16:creationId xmlns:a16="http://schemas.microsoft.com/office/drawing/2014/main" id="{45C61B9A-0F07-7094-109C-BEA19B51820D}"/>
              </a:ext>
            </a:extLst>
          </p:cNvPr>
          <p:cNvSpPr txBox="1">
            <a:spLocks/>
          </p:cNvSpPr>
          <p:nvPr/>
        </p:nvSpPr>
        <p:spPr>
          <a:xfrm>
            <a:off x="5065777" y="2422754"/>
            <a:ext cx="6965744" cy="413498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200000"/>
              </a:lnSpc>
              <a:spcBef>
                <a:spcPts val="600"/>
              </a:spcBef>
              <a:spcAft>
                <a:spcPts val="1800"/>
              </a:spcAft>
            </a:pPr>
            <a:r>
              <a:rPr lang="en-US" sz="2400" dirty="0">
                <a:solidFill>
                  <a:srgbClr val="002060"/>
                </a:solidFill>
                <a:latin typeface="Arial" panose="020B0604020202020204" pitchFamily="34" charset="0"/>
                <a:cs typeface="Arial" panose="020B0604020202020204" pitchFamily="34" charset="0"/>
              </a:rPr>
              <a:t>52% of San Antonio TX food pantry users report restricting food/eating or fasting &gt;8 </a:t>
            </a:r>
            <a:r>
              <a:rPr lang="en-US" sz="2400" dirty="0" err="1">
                <a:solidFill>
                  <a:srgbClr val="002060"/>
                </a:solidFill>
                <a:latin typeface="Arial" panose="020B0604020202020204" pitchFamily="34" charset="0"/>
                <a:cs typeface="Arial" panose="020B0604020202020204" pitchFamily="34" charset="0"/>
              </a:rPr>
              <a:t>hrs</a:t>
            </a:r>
            <a:r>
              <a:rPr lang="en-US" sz="2400" dirty="0">
                <a:solidFill>
                  <a:srgbClr val="002060"/>
                </a:solidFill>
                <a:latin typeface="Arial" panose="020B0604020202020204" pitchFamily="34" charset="0"/>
                <a:cs typeface="Arial" panose="020B0604020202020204" pitchFamily="34" charset="0"/>
              </a:rPr>
              <a:t> (2015-6).</a:t>
            </a:r>
          </a:p>
          <a:p>
            <a:pPr>
              <a:lnSpc>
                <a:spcPct val="200000"/>
              </a:lnSpc>
              <a:spcBef>
                <a:spcPts val="600"/>
              </a:spcBef>
              <a:spcAft>
                <a:spcPts val="1800"/>
              </a:spcAft>
            </a:pPr>
            <a:r>
              <a:rPr lang="en-US" sz="2400" dirty="0">
                <a:solidFill>
                  <a:srgbClr val="002060"/>
                </a:solidFill>
                <a:latin typeface="Arial" panose="020B0604020202020204" pitchFamily="34" charset="0"/>
                <a:cs typeface="Arial" panose="020B0604020202020204" pitchFamily="34" charset="0"/>
              </a:rPr>
              <a:t>Significant correlation with increased weight/BMI and increased ED pathology (r=0.25, p=0.0001).</a:t>
            </a:r>
          </a:p>
        </p:txBody>
      </p:sp>
      <p:sp>
        <p:nvSpPr>
          <p:cNvPr id="17" name="Content Placeholder 3">
            <a:extLst>
              <a:ext uri="{FF2B5EF4-FFF2-40B4-BE49-F238E27FC236}">
                <a16:creationId xmlns:a16="http://schemas.microsoft.com/office/drawing/2014/main" id="{CBCDBF7F-1B13-A199-70F9-F4FC38EB2D8A}"/>
              </a:ext>
            </a:extLst>
          </p:cNvPr>
          <p:cNvSpPr txBox="1">
            <a:spLocks/>
          </p:cNvSpPr>
          <p:nvPr/>
        </p:nvSpPr>
        <p:spPr>
          <a:xfrm>
            <a:off x="-1" y="1486450"/>
            <a:ext cx="12191998" cy="93630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200000"/>
              </a:lnSpc>
              <a:spcBef>
                <a:spcPts val="0"/>
              </a:spcBef>
              <a:spcAft>
                <a:spcPts val="300"/>
              </a:spcAft>
              <a:buNone/>
            </a:pPr>
            <a:r>
              <a:rPr lang="en-US" sz="3200" b="1" dirty="0">
                <a:solidFill>
                  <a:srgbClr val="002060"/>
                </a:solidFill>
                <a:latin typeface="Arial" panose="020B0604020202020204" pitchFamily="34" charset="0"/>
                <a:cs typeface="Arial" panose="020B0604020202020204" pitchFamily="34" charset="0"/>
              </a:rPr>
              <a:t>Putting Findings Into Context</a:t>
            </a:r>
            <a:endParaRPr lang="en-US" sz="3200" dirty="0">
              <a:solidFill>
                <a:srgbClr val="002060"/>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EC833E88-CD1C-A8F7-8E59-555EA7A52499}"/>
              </a:ext>
            </a:extLst>
          </p:cNvPr>
          <p:cNvSpPr txBox="1"/>
          <p:nvPr/>
        </p:nvSpPr>
        <p:spPr>
          <a:xfrm>
            <a:off x="5388701" y="5840110"/>
            <a:ext cx="3224947" cy="664349"/>
          </a:xfrm>
          <a:prstGeom prst="rect">
            <a:avLst/>
          </a:prstGeom>
          <a:noFill/>
        </p:spPr>
        <p:txBody>
          <a:bodyPr wrap="square">
            <a:spAutoFit/>
          </a:bodyPr>
          <a:lstStyle/>
          <a:p>
            <a:pPr>
              <a:lnSpc>
                <a:spcPct val="200000"/>
              </a:lnSpc>
              <a:spcBef>
                <a:spcPts val="0"/>
              </a:spcBef>
              <a:spcAft>
                <a:spcPts val="300"/>
              </a:spcAft>
            </a:pPr>
            <a:r>
              <a:rPr lang="en-US" sz="2200" dirty="0">
                <a:solidFill>
                  <a:srgbClr val="002060"/>
                </a:solidFill>
                <a:latin typeface="Arial" panose="020B0604020202020204" pitchFamily="34" charset="0"/>
                <a:cs typeface="Arial" panose="020B0604020202020204" pitchFamily="34" charset="0"/>
                <a:hlinkClick r:id="rId3"/>
              </a:rPr>
              <a:t>Middlemass et al., 2021</a:t>
            </a:r>
            <a:endParaRPr lang="en-US" sz="2200" dirty="0">
              <a:solidFill>
                <a:srgbClr val="002060"/>
              </a:solidFill>
              <a:latin typeface="Arial" panose="020B0604020202020204" pitchFamily="34" charset="0"/>
              <a:cs typeface="Arial" panose="020B0604020202020204" pitchFamily="34" charset="0"/>
            </a:endParaRPr>
          </a:p>
        </p:txBody>
      </p:sp>
      <p:pic>
        <p:nvPicPr>
          <p:cNvPr id="3" name="Picture 2" descr="A blue and white paper with a blue and white text&#10;&#10;Description automatically generated">
            <a:extLst>
              <a:ext uri="{FF2B5EF4-FFF2-40B4-BE49-F238E27FC236}">
                <a16:creationId xmlns:a16="http://schemas.microsoft.com/office/drawing/2014/main" id="{31DEE65A-C6C4-C322-E52B-438027561954}"/>
              </a:ext>
            </a:extLst>
          </p:cNvPr>
          <p:cNvPicPr>
            <a:picLocks noChangeAspect="1"/>
          </p:cNvPicPr>
          <p:nvPr/>
        </p:nvPicPr>
        <p:blipFill>
          <a:blip r:embed="rId4"/>
          <a:stretch>
            <a:fillRect/>
          </a:stretch>
        </p:blipFill>
        <p:spPr>
          <a:xfrm>
            <a:off x="213196" y="2571080"/>
            <a:ext cx="4692102" cy="3933379"/>
          </a:xfrm>
          <a:prstGeom prst="rect">
            <a:avLst/>
          </a:prstGeom>
        </p:spPr>
      </p:pic>
    </p:spTree>
    <p:extLst>
      <p:ext uri="{BB962C8B-B14F-4D97-AF65-F5344CB8AC3E}">
        <p14:creationId xmlns:p14="http://schemas.microsoft.com/office/powerpoint/2010/main" val="27049398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D7C1C8-C32D-38B0-6A96-55720A0E0BD5}"/>
            </a:ext>
          </a:extLst>
        </p:cNvPr>
        <p:cNvGrpSpPr/>
        <p:nvPr/>
      </p:nvGrpSpPr>
      <p:grpSpPr>
        <a:xfrm>
          <a:off x="0" y="0"/>
          <a:ext cx="0" cy="0"/>
          <a:chOff x="0" y="0"/>
          <a:chExt cx="0" cy="0"/>
        </a:xfrm>
      </p:grpSpPr>
      <p:sp useBgFill="1">
        <p:nvSpPr>
          <p:cNvPr id="5" name="Rectangle 4">
            <a:extLst>
              <a:ext uri="{FF2B5EF4-FFF2-40B4-BE49-F238E27FC236}">
                <a16:creationId xmlns:a16="http://schemas.microsoft.com/office/drawing/2014/main" id="{8FA6F018-1398-B041-C13F-C3CE9E8B41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42759099-76E2-FAF9-DDE5-B223F200BB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A3653350-8848-1AA3-7980-3E1F0EDBC4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A799AA8D-274A-0A44-AEE3-B9F6481169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9" name="Rectangle 8">
            <a:extLst>
              <a:ext uri="{FF2B5EF4-FFF2-40B4-BE49-F238E27FC236}">
                <a16:creationId xmlns:a16="http://schemas.microsoft.com/office/drawing/2014/main" id="{47C37886-3B8F-8939-8E89-C276F5D900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0386235-B63F-C5B2-8D56-0E142466AF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6B7CB46-9F8A-7CF1-B01E-17BBF83196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5E099FA-FEE5-42CD-F952-528F498C2E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itle 1">
            <a:extLst>
              <a:ext uri="{FF2B5EF4-FFF2-40B4-BE49-F238E27FC236}">
                <a16:creationId xmlns:a16="http://schemas.microsoft.com/office/drawing/2014/main" id="{A643B34A-A0C3-FF42-4EE7-2BE70406FCD5}"/>
              </a:ext>
            </a:extLst>
          </p:cNvPr>
          <p:cNvSpPr txBox="1">
            <a:spLocks/>
          </p:cNvSpPr>
          <p:nvPr/>
        </p:nvSpPr>
        <p:spPr>
          <a:xfrm>
            <a:off x="0" y="349112"/>
            <a:ext cx="12191998" cy="87772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600" dirty="0">
                <a:solidFill>
                  <a:srgbClr val="FFFFFF"/>
                </a:solidFill>
                <a:latin typeface="Times New Roman" panose="02020603050405020304" pitchFamily="18" charset="0"/>
                <a:cs typeface="Times New Roman" panose="02020603050405020304" pitchFamily="18" charset="0"/>
              </a:rPr>
              <a:t>Application: Binge Eating Disorder (BED)</a:t>
            </a:r>
          </a:p>
        </p:txBody>
      </p:sp>
      <p:sp>
        <p:nvSpPr>
          <p:cNvPr id="16" name="Content Placeholder 3">
            <a:extLst>
              <a:ext uri="{FF2B5EF4-FFF2-40B4-BE49-F238E27FC236}">
                <a16:creationId xmlns:a16="http://schemas.microsoft.com/office/drawing/2014/main" id="{69C10ADB-4014-64FC-4A35-922736CC1D8E}"/>
              </a:ext>
            </a:extLst>
          </p:cNvPr>
          <p:cNvSpPr txBox="1">
            <a:spLocks/>
          </p:cNvSpPr>
          <p:nvPr/>
        </p:nvSpPr>
        <p:spPr>
          <a:xfrm>
            <a:off x="5065777" y="2422754"/>
            <a:ext cx="6965744" cy="413498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200000"/>
              </a:lnSpc>
              <a:spcBef>
                <a:spcPts val="600"/>
              </a:spcBef>
              <a:spcAft>
                <a:spcPts val="1800"/>
              </a:spcAft>
            </a:pPr>
            <a:r>
              <a:rPr lang="en-US" sz="2400" dirty="0">
                <a:solidFill>
                  <a:srgbClr val="002060"/>
                </a:solidFill>
                <a:latin typeface="Arial" panose="020B0604020202020204" pitchFamily="34" charset="0"/>
                <a:cs typeface="Arial" panose="020B0604020202020204" pitchFamily="34" charset="0"/>
              </a:rPr>
              <a:t>52% of San Antonio TX food pantry users report restricting food/eating or fasting &gt;8 </a:t>
            </a:r>
            <a:r>
              <a:rPr lang="en-US" sz="2400" dirty="0" err="1">
                <a:solidFill>
                  <a:srgbClr val="002060"/>
                </a:solidFill>
                <a:latin typeface="Arial" panose="020B0604020202020204" pitchFamily="34" charset="0"/>
                <a:cs typeface="Arial" panose="020B0604020202020204" pitchFamily="34" charset="0"/>
              </a:rPr>
              <a:t>hrs</a:t>
            </a:r>
            <a:r>
              <a:rPr lang="en-US" sz="2400" dirty="0">
                <a:solidFill>
                  <a:srgbClr val="002060"/>
                </a:solidFill>
                <a:latin typeface="Arial" panose="020B0604020202020204" pitchFamily="34" charset="0"/>
                <a:cs typeface="Arial" panose="020B0604020202020204" pitchFamily="34" charset="0"/>
              </a:rPr>
              <a:t> (2015-6).</a:t>
            </a:r>
          </a:p>
          <a:p>
            <a:pPr>
              <a:lnSpc>
                <a:spcPct val="200000"/>
              </a:lnSpc>
              <a:spcBef>
                <a:spcPts val="600"/>
              </a:spcBef>
              <a:spcAft>
                <a:spcPts val="1800"/>
              </a:spcAft>
            </a:pPr>
            <a:r>
              <a:rPr lang="en-US" sz="2400" dirty="0">
                <a:solidFill>
                  <a:srgbClr val="002060"/>
                </a:solidFill>
                <a:latin typeface="Arial" panose="020B0604020202020204" pitchFamily="34" charset="0"/>
                <a:cs typeface="Arial" panose="020B0604020202020204" pitchFamily="34" charset="0"/>
              </a:rPr>
              <a:t>Significant correlation with increased weight/BMI and increased ED pathology (r=0.25, p=0.0001).</a:t>
            </a:r>
          </a:p>
        </p:txBody>
      </p:sp>
      <p:sp>
        <p:nvSpPr>
          <p:cNvPr id="17" name="Content Placeholder 3">
            <a:extLst>
              <a:ext uri="{FF2B5EF4-FFF2-40B4-BE49-F238E27FC236}">
                <a16:creationId xmlns:a16="http://schemas.microsoft.com/office/drawing/2014/main" id="{BA8A858E-C730-F0E1-6AAC-3E2598129574}"/>
              </a:ext>
            </a:extLst>
          </p:cNvPr>
          <p:cNvSpPr txBox="1">
            <a:spLocks/>
          </p:cNvSpPr>
          <p:nvPr/>
        </p:nvSpPr>
        <p:spPr>
          <a:xfrm>
            <a:off x="-1" y="1486450"/>
            <a:ext cx="12191998" cy="93630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200000"/>
              </a:lnSpc>
              <a:spcBef>
                <a:spcPts val="0"/>
              </a:spcBef>
              <a:spcAft>
                <a:spcPts val="300"/>
              </a:spcAft>
              <a:buNone/>
            </a:pPr>
            <a:r>
              <a:rPr lang="en-US" sz="3200" b="1" dirty="0">
                <a:solidFill>
                  <a:srgbClr val="002060"/>
                </a:solidFill>
                <a:latin typeface="Arial" panose="020B0604020202020204" pitchFamily="34" charset="0"/>
                <a:cs typeface="Arial" panose="020B0604020202020204" pitchFamily="34" charset="0"/>
              </a:rPr>
              <a:t>Putting Findings Into Context</a:t>
            </a:r>
            <a:endParaRPr lang="en-US" sz="3200" dirty="0">
              <a:solidFill>
                <a:srgbClr val="002060"/>
              </a:solidFill>
              <a:latin typeface="Arial" panose="020B0604020202020204" pitchFamily="34" charset="0"/>
              <a:cs typeface="Arial" panose="020B0604020202020204" pitchFamily="34" charset="0"/>
            </a:endParaRPr>
          </a:p>
        </p:txBody>
      </p:sp>
      <p:pic>
        <p:nvPicPr>
          <p:cNvPr id="2" name="Picture 1" descr="A white and blue quote&#10;&#10;Description automatically generated">
            <a:extLst>
              <a:ext uri="{FF2B5EF4-FFF2-40B4-BE49-F238E27FC236}">
                <a16:creationId xmlns:a16="http://schemas.microsoft.com/office/drawing/2014/main" id="{4DE48F45-53C3-B15E-D6C6-3A1BCB3EC574}"/>
              </a:ext>
            </a:extLst>
          </p:cNvPr>
          <p:cNvPicPr>
            <a:picLocks noChangeAspect="1"/>
          </p:cNvPicPr>
          <p:nvPr/>
        </p:nvPicPr>
        <p:blipFill>
          <a:blip r:embed="rId3"/>
          <a:stretch>
            <a:fillRect/>
          </a:stretch>
        </p:blipFill>
        <p:spPr>
          <a:xfrm>
            <a:off x="253976" y="2566556"/>
            <a:ext cx="4761050" cy="3991178"/>
          </a:xfrm>
          <a:prstGeom prst="rect">
            <a:avLst/>
          </a:prstGeom>
        </p:spPr>
      </p:pic>
      <p:sp>
        <p:nvSpPr>
          <p:cNvPr id="4" name="TextBox 3">
            <a:extLst>
              <a:ext uri="{FF2B5EF4-FFF2-40B4-BE49-F238E27FC236}">
                <a16:creationId xmlns:a16="http://schemas.microsoft.com/office/drawing/2014/main" id="{BB1261C4-0023-F177-B5E4-6299FBB3E189}"/>
              </a:ext>
            </a:extLst>
          </p:cNvPr>
          <p:cNvSpPr txBox="1"/>
          <p:nvPr/>
        </p:nvSpPr>
        <p:spPr>
          <a:xfrm>
            <a:off x="5226256" y="5844539"/>
            <a:ext cx="7016495" cy="664349"/>
          </a:xfrm>
          <a:prstGeom prst="rect">
            <a:avLst/>
          </a:prstGeom>
          <a:noFill/>
        </p:spPr>
        <p:txBody>
          <a:bodyPr wrap="square">
            <a:spAutoFit/>
          </a:bodyPr>
          <a:lstStyle/>
          <a:p>
            <a:pPr>
              <a:lnSpc>
                <a:spcPct val="200000"/>
              </a:lnSpc>
              <a:spcBef>
                <a:spcPts val="0"/>
              </a:spcBef>
              <a:spcAft>
                <a:spcPts val="300"/>
              </a:spcAft>
            </a:pPr>
            <a:r>
              <a:rPr lang="en-US" sz="2200" dirty="0">
                <a:solidFill>
                  <a:srgbClr val="002060"/>
                </a:solidFill>
                <a:latin typeface="Arial" panose="020B0604020202020204" pitchFamily="34" charset="0"/>
                <a:cs typeface="Arial" panose="020B0604020202020204" pitchFamily="34" charset="0"/>
              </a:rPr>
              <a:t>(</a:t>
            </a:r>
            <a:r>
              <a:rPr lang="en-US" sz="2200" dirty="0">
                <a:solidFill>
                  <a:srgbClr val="002060"/>
                </a:solidFill>
                <a:latin typeface="Arial" panose="020B0604020202020204" pitchFamily="34" charset="0"/>
                <a:cs typeface="Arial" panose="020B0604020202020204" pitchFamily="34" charset="0"/>
                <a:hlinkClick r:id="rId4"/>
              </a:rPr>
              <a:t>Middlemass et al., 2021</a:t>
            </a:r>
            <a:r>
              <a:rPr lang="en-US" sz="2200" dirty="0">
                <a:solidFill>
                  <a:srgbClr val="002060"/>
                </a:solidFill>
                <a:latin typeface="Arial" panose="020B0604020202020204" pitchFamily="34" charset="0"/>
                <a:cs typeface="Arial" panose="020B0604020202020204" pitchFamily="34" charset="0"/>
              </a:rPr>
              <a:t>; </a:t>
            </a:r>
            <a:r>
              <a:rPr lang="en-US" sz="2200" dirty="0">
                <a:solidFill>
                  <a:srgbClr val="002060"/>
                </a:solidFill>
                <a:latin typeface="Arial" panose="020B0604020202020204" pitchFamily="34" charset="0"/>
                <a:cs typeface="Arial" panose="020B0604020202020204" pitchFamily="34" charset="0"/>
                <a:hlinkClick r:id="rId5"/>
              </a:rPr>
              <a:t>Bray et al., 2022</a:t>
            </a:r>
            <a:r>
              <a:rPr lang="en-US" sz="2200" dirty="0">
                <a:solidFill>
                  <a:srgbClr val="002060"/>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312473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2E9179-2889-E254-404D-DB20B0FA35B1}"/>
            </a:ext>
          </a:extLst>
        </p:cNvPr>
        <p:cNvGrpSpPr/>
        <p:nvPr/>
      </p:nvGrpSpPr>
      <p:grpSpPr>
        <a:xfrm>
          <a:off x="0" y="0"/>
          <a:ext cx="0" cy="0"/>
          <a:chOff x="0" y="0"/>
          <a:chExt cx="0" cy="0"/>
        </a:xfrm>
      </p:grpSpPr>
      <p:sp useBgFill="1">
        <p:nvSpPr>
          <p:cNvPr id="5" name="Rectangle 4">
            <a:extLst>
              <a:ext uri="{FF2B5EF4-FFF2-40B4-BE49-F238E27FC236}">
                <a16:creationId xmlns:a16="http://schemas.microsoft.com/office/drawing/2014/main" id="{B665446E-C07B-B764-20C9-725C967F06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3E030C5D-284B-99F8-D0D1-686FAEBC6C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E53C2D3F-3481-9A09-4C7C-4C9843FE1E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56A18AB1-F9A0-4867-750E-887C3B7DE9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9" name="Rectangle 8">
            <a:extLst>
              <a:ext uri="{FF2B5EF4-FFF2-40B4-BE49-F238E27FC236}">
                <a16:creationId xmlns:a16="http://schemas.microsoft.com/office/drawing/2014/main" id="{F250E32C-269E-E2FD-FE2B-BA37F55A95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28E1B17-F97E-6913-3209-C1F335C64C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8C03A44F-9402-8385-232C-F4EA6F7103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55EFCB6-A1D8-85B6-9D3A-20CE20B6BF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itle 1">
            <a:extLst>
              <a:ext uri="{FF2B5EF4-FFF2-40B4-BE49-F238E27FC236}">
                <a16:creationId xmlns:a16="http://schemas.microsoft.com/office/drawing/2014/main" id="{6C336D28-2A37-D553-1FC2-DA2A0B55362F}"/>
              </a:ext>
            </a:extLst>
          </p:cNvPr>
          <p:cNvSpPr txBox="1">
            <a:spLocks/>
          </p:cNvSpPr>
          <p:nvPr/>
        </p:nvSpPr>
        <p:spPr>
          <a:xfrm>
            <a:off x="0" y="349112"/>
            <a:ext cx="12191998" cy="87772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600" dirty="0">
                <a:solidFill>
                  <a:srgbClr val="FFFFFF"/>
                </a:solidFill>
                <a:latin typeface="Times New Roman" panose="02020603050405020304" pitchFamily="18" charset="0"/>
                <a:cs typeface="Times New Roman" panose="02020603050405020304" pitchFamily="18" charset="0"/>
              </a:rPr>
              <a:t>Application: Binge Eating Disorder (BED)</a:t>
            </a:r>
          </a:p>
        </p:txBody>
      </p:sp>
      <p:sp>
        <p:nvSpPr>
          <p:cNvPr id="17" name="Content Placeholder 3">
            <a:extLst>
              <a:ext uri="{FF2B5EF4-FFF2-40B4-BE49-F238E27FC236}">
                <a16:creationId xmlns:a16="http://schemas.microsoft.com/office/drawing/2014/main" id="{2684D434-9222-E7C2-F16E-918615FBC24E}"/>
              </a:ext>
            </a:extLst>
          </p:cNvPr>
          <p:cNvSpPr txBox="1">
            <a:spLocks/>
          </p:cNvSpPr>
          <p:nvPr/>
        </p:nvSpPr>
        <p:spPr>
          <a:xfrm>
            <a:off x="-1" y="1486450"/>
            <a:ext cx="12191998" cy="93630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200000"/>
              </a:lnSpc>
              <a:spcBef>
                <a:spcPts val="0"/>
              </a:spcBef>
              <a:spcAft>
                <a:spcPts val="300"/>
              </a:spcAft>
              <a:buNone/>
            </a:pPr>
            <a:r>
              <a:rPr lang="en-US" sz="3200" b="1" dirty="0">
                <a:solidFill>
                  <a:srgbClr val="002060"/>
                </a:solidFill>
                <a:latin typeface="Arial" panose="020B0604020202020204" pitchFamily="34" charset="0"/>
                <a:cs typeface="Arial" panose="020B0604020202020204" pitchFamily="34" charset="0"/>
              </a:rPr>
              <a:t>Putting Findings Into Context</a:t>
            </a:r>
            <a:endParaRPr lang="en-US" sz="3200" dirty="0">
              <a:solidFill>
                <a:srgbClr val="002060"/>
              </a:solidFill>
              <a:latin typeface="Arial" panose="020B0604020202020204" pitchFamily="34" charset="0"/>
              <a:cs typeface="Arial" panose="020B0604020202020204" pitchFamily="34" charset="0"/>
            </a:endParaRPr>
          </a:p>
        </p:txBody>
      </p:sp>
      <p:pic>
        <p:nvPicPr>
          <p:cNvPr id="2" name="Picture 1" descr="A white and blue quote&#10;&#10;Description automatically generated">
            <a:extLst>
              <a:ext uri="{FF2B5EF4-FFF2-40B4-BE49-F238E27FC236}">
                <a16:creationId xmlns:a16="http://schemas.microsoft.com/office/drawing/2014/main" id="{00035F38-253B-4878-C0EB-CC6E218DA37D}"/>
              </a:ext>
            </a:extLst>
          </p:cNvPr>
          <p:cNvPicPr>
            <a:picLocks noChangeAspect="1"/>
          </p:cNvPicPr>
          <p:nvPr/>
        </p:nvPicPr>
        <p:blipFill>
          <a:blip r:embed="rId3"/>
          <a:stretch>
            <a:fillRect/>
          </a:stretch>
        </p:blipFill>
        <p:spPr>
          <a:xfrm>
            <a:off x="253976" y="2566556"/>
            <a:ext cx="4761050" cy="3991178"/>
          </a:xfrm>
          <a:prstGeom prst="rect">
            <a:avLst/>
          </a:prstGeom>
        </p:spPr>
      </p:pic>
      <p:sp>
        <p:nvSpPr>
          <p:cNvPr id="4" name="TextBox 3">
            <a:extLst>
              <a:ext uri="{FF2B5EF4-FFF2-40B4-BE49-F238E27FC236}">
                <a16:creationId xmlns:a16="http://schemas.microsoft.com/office/drawing/2014/main" id="{C696BB8A-77F7-3DDE-1D41-07BF9F7FD3B2}"/>
              </a:ext>
            </a:extLst>
          </p:cNvPr>
          <p:cNvSpPr txBox="1"/>
          <p:nvPr/>
        </p:nvSpPr>
        <p:spPr>
          <a:xfrm>
            <a:off x="5269002" y="6401463"/>
            <a:ext cx="2320518" cy="456343"/>
          </a:xfrm>
          <a:prstGeom prst="rect">
            <a:avLst/>
          </a:prstGeom>
          <a:noFill/>
        </p:spPr>
        <p:txBody>
          <a:bodyPr wrap="square">
            <a:spAutoFit/>
          </a:bodyPr>
          <a:lstStyle/>
          <a:p>
            <a:pPr>
              <a:lnSpc>
                <a:spcPct val="200000"/>
              </a:lnSpc>
              <a:spcBef>
                <a:spcPts val="0"/>
              </a:spcBef>
              <a:spcAft>
                <a:spcPts val="300"/>
              </a:spcAft>
            </a:pPr>
            <a:r>
              <a:rPr lang="en-US" sz="1400" dirty="0">
                <a:solidFill>
                  <a:srgbClr val="002060"/>
                </a:solidFill>
                <a:latin typeface="Arial" panose="020B0604020202020204" pitchFamily="34" charset="0"/>
                <a:cs typeface="Arial" panose="020B0604020202020204" pitchFamily="34" charset="0"/>
                <a:hlinkClick r:id="rId4"/>
              </a:rPr>
              <a:t>Middlemass et al., 2021</a:t>
            </a:r>
            <a:endParaRPr lang="en-US" sz="1400" dirty="0">
              <a:solidFill>
                <a:srgbClr val="002060"/>
              </a:solidFill>
              <a:latin typeface="Arial" panose="020B0604020202020204" pitchFamily="34" charset="0"/>
              <a:cs typeface="Arial" panose="020B0604020202020204" pitchFamily="34" charset="0"/>
            </a:endParaRPr>
          </a:p>
        </p:txBody>
      </p:sp>
      <p:sp>
        <p:nvSpPr>
          <p:cNvPr id="3" name="Content Placeholder 3">
            <a:extLst>
              <a:ext uri="{FF2B5EF4-FFF2-40B4-BE49-F238E27FC236}">
                <a16:creationId xmlns:a16="http://schemas.microsoft.com/office/drawing/2014/main" id="{0CDC3BFC-E932-466D-5BC5-5B6BAB2723F3}"/>
              </a:ext>
            </a:extLst>
          </p:cNvPr>
          <p:cNvSpPr txBox="1">
            <a:spLocks/>
          </p:cNvSpPr>
          <p:nvPr/>
        </p:nvSpPr>
        <p:spPr>
          <a:xfrm>
            <a:off x="5226257" y="2494655"/>
            <a:ext cx="6965744" cy="413498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spcBef>
                <a:spcPts val="600"/>
              </a:spcBef>
              <a:spcAft>
                <a:spcPts val="1200"/>
              </a:spcAft>
            </a:pPr>
            <a:r>
              <a:rPr lang="en-US" sz="2000" dirty="0">
                <a:solidFill>
                  <a:srgbClr val="002060"/>
                </a:solidFill>
                <a:latin typeface="Arial" panose="020B0604020202020204" pitchFamily="34" charset="0"/>
                <a:cs typeface="Arial" panose="020B0604020202020204" pitchFamily="34" charset="0"/>
              </a:rPr>
              <a:t>Food insecure adults deliberately restrict food for reasons other than weight and shape concerns.</a:t>
            </a:r>
          </a:p>
          <a:p>
            <a:pPr>
              <a:lnSpc>
                <a:spcPct val="150000"/>
              </a:lnSpc>
              <a:spcBef>
                <a:spcPts val="600"/>
              </a:spcBef>
              <a:spcAft>
                <a:spcPts val="1200"/>
              </a:spcAft>
            </a:pPr>
            <a:r>
              <a:rPr lang="en-US" sz="2000" dirty="0">
                <a:solidFill>
                  <a:srgbClr val="002060"/>
                </a:solidFill>
                <a:latin typeface="Arial" panose="020B0604020202020204" pitchFamily="34" charset="0"/>
                <a:cs typeface="Arial" panose="020B0604020202020204" pitchFamily="34" charset="0"/>
              </a:rPr>
              <a:t>Existing dietary restraint measures fail to assess non-weight and shape dietary restraint.</a:t>
            </a:r>
          </a:p>
          <a:p>
            <a:pPr>
              <a:lnSpc>
                <a:spcPct val="150000"/>
              </a:lnSpc>
              <a:spcBef>
                <a:spcPts val="600"/>
              </a:spcBef>
              <a:spcAft>
                <a:spcPts val="1200"/>
              </a:spcAft>
            </a:pPr>
            <a:r>
              <a:rPr lang="en-US" sz="2000" dirty="0">
                <a:solidFill>
                  <a:srgbClr val="002060"/>
                </a:solidFill>
                <a:latin typeface="Arial" panose="020B0604020202020204" pitchFamily="34" charset="0"/>
                <a:cs typeface="Arial" panose="020B0604020202020204" pitchFamily="34" charset="0"/>
              </a:rPr>
              <a:t>Dietary restraint for other reasons is still correlated with increased eating disorder pathology.</a:t>
            </a:r>
          </a:p>
          <a:p>
            <a:pPr>
              <a:lnSpc>
                <a:spcPct val="150000"/>
              </a:lnSpc>
              <a:spcBef>
                <a:spcPts val="600"/>
              </a:spcBef>
              <a:spcAft>
                <a:spcPts val="1200"/>
              </a:spcAft>
            </a:pPr>
            <a:r>
              <a:rPr lang="en-US" sz="2000" dirty="0">
                <a:solidFill>
                  <a:srgbClr val="002060"/>
                </a:solidFill>
                <a:latin typeface="Arial" panose="020B0604020202020204" pitchFamily="34" charset="0"/>
                <a:cs typeface="Arial" panose="020B0604020202020204" pitchFamily="34" charset="0"/>
              </a:rPr>
              <a:t>Clinicians should assess dietary restraint for any reasons.</a:t>
            </a:r>
          </a:p>
        </p:txBody>
      </p:sp>
    </p:spTree>
    <p:extLst>
      <p:ext uri="{BB962C8B-B14F-4D97-AF65-F5344CB8AC3E}">
        <p14:creationId xmlns:p14="http://schemas.microsoft.com/office/powerpoint/2010/main" val="29808664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D333EB-99E1-4EC6-B080-E9A69CB5EDFB}"/>
            </a:ext>
          </a:extLst>
        </p:cNvPr>
        <p:cNvGrpSpPr/>
        <p:nvPr/>
      </p:nvGrpSpPr>
      <p:grpSpPr>
        <a:xfrm>
          <a:off x="0" y="0"/>
          <a:ext cx="0" cy="0"/>
          <a:chOff x="0" y="0"/>
          <a:chExt cx="0" cy="0"/>
        </a:xfrm>
      </p:grpSpPr>
      <p:sp useBgFill="1">
        <p:nvSpPr>
          <p:cNvPr id="5" name="Rectangle 4">
            <a:extLst>
              <a:ext uri="{FF2B5EF4-FFF2-40B4-BE49-F238E27FC236}">
                <a16:creationId xmlns:a16="http://schemas.microsoft.com/office/drawing/2014/main" id="{0B04CB4D-EFB5-485E-2ED6-083AD47A24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27D7093F-8761-916F-FB2E-7774ED430E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F49DB7FB-8D80-64D7-C6C7-CD32193075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60754C2E-3713-FC74-17BB-C44E8190DB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9" name="Rectangle 8">
            <a:extLst>
              <a:ext uri="{FF2B5EF4-FFF2-40B4-BE49-F238E27FC236}">
                <a16:creationId xmlns:a16="http://schemas.microsoft.com/office/drawing/2014/main" id="{E20A4340-8EA2-B70A-F02D-E66760ABB9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256F942-644B-E8EC-D0A5-A5F34CAE83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D811AD6-9645-C5BB-D781-C92494B9F4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E602A7E-13DE-76EE-1B78-7F7BB5FBB6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itle 1">
            <a:extLst>
              <a:ext uri="{FF2B5EF4-FFF2-40B4-BE49-F238E27FC236}">
                <a16:creationId xmlns:a16="http://schemas.microsoft.com/office/drawing/2014/main" id="{8CC0CBEF-2534-125C-E62E-8333B1FEB56B}"/>
              </a:ext>
            </a:extLst>
          </p:cNvPr>
          <p:cNvSpPr txBox="1">
            <a:spLocks/>
          </p:cNvSpPr>
          <p:nvPr/>
        </p:nvSpPr>
        <p:spPr>
          <a:xfrm>
            <a:off x="0" y="349112"/>
            <a:ext cx="12191998" cy="87772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600" dirty="0">
                <a:solidFill>
                  <a:srgbClr val="FFFFFF"/>
                </a:solidFill>
                <a:latin typeface="Times New Roman" panose="02020603050405020304" pitchFamily="18" charset="0"/>
                <a:cs typeface="Times New Roman" panose="02020603050405020304" pitchFamily="18" charset="0"/>
              </a:rPr>
              <a:t>Application: Binge Eating Disorder (BED)</a:t>
            </a:r>
          </a:p>
        </p:txBody>
      </p:sp>
      <p:pic>
        <p:nvPicPr>
          <p:cNvPr id="16" name="Picture 15" descr="A close-up of a document&#10;&#10;AI-generated content may be incorrect.">
            <a:extLst>
              <a:ext uri="{FF2B5EF4-FFF2-40B4-BE49-F238E27FC236}">
                <a16:creationId xmlns:a16="http://schemas.microsoft.com/office/drawing/2014/main" id="{FEB747B7-15C0-4619-00F9-FF3CE01D3E22}"/>
              </a:ext>
            </a:extLst>
          </p:cNvPr>
          <p:cNvPicPr>
            <a:picLocks noChangeAspect="1"/>
          </p:cNvPicPr>
          <p:nvPr/>
        </p:nvPicPr>
        <p:blipFill>
          <a:blip r:embed="rId3"/>
          <a:srcRect t="66087" b="10926"/>
          <a:stretch/>
        </p:blipFill>
        <p:spPr>
          <a:xfrm>
            <a:off x="3623055" y="3566068"/>
            <a:ext cx="7367188" cy="2736005"/>
          </a:xfrm>
          <a:prstGeom prst="rect">
            <a:avLst/>
          </a:prstGeom>
        </p:spPr>
      </p:pic>
      <p:sp>
        <p:nvSpPr>
          <p:cNvPr id="19" name="TextBox 18">
            <a:extLst>
              <a:ext uri="{FF2B5EF4-FFF2-40B4-BE49-F238E27FC236}">
                <a16:creationId xmlns:a16="http://schemas.microsoft.com/office/drawing/2014/main" id="{5EF321E5-3934-5D67-E639-3B0B2016EAAE}"/>
              </a:ext>
            </a:extLst>
          </p:cNvPr>
          <p:cNvSpPr txBox="1"/>
          <p:nvPr/>
        </p:nvSpPr>
        <p:spPr>
          <a:xfrm>
            <a:off x="3913084" y="6146391"/>
            <a:ext cx="8004580" cy="433645"/>
          </a:xfrm>
          <a:prstGeom prst="rect">
            <a:avLst/>
          </a:prstGeom>
          <a:noFill/>
        </p:spPr>
        <p:txBody>
          <a:bodyPr wrap="square">
            <a:spAutoFit/>
          </a:bodyPr>
          <a:lstStyle/>
          <a:p>
            <a:pPr algn="just">
              <a:lnSpc>
                <a:spcPct val="130000"/>
              </a:lnSpc>
            </a:pPr>
            <a:r>
              <a:rPr lang="en-US" sz="900" b="0" i="0" u="none" strike="noStrike" dirty="0" err="1">
                <a:solidFill>
                  <a:srgbClr val="002060"/>
                </a:solidFill>
                <a:effectLst/>
                <a:latin typeface="Arial" panose="020B0604020202020204" pitchFamily="34" charset="0"/>
                <a:cs typeface="Arial" panose="020B0604020202020204" pitchFamily="34" charset="0"/>
              </a:rPr>
              <a:t>Middlemass</a:t>
            </a:r>
            <a:r>
              <a:rPr lang="en-US" sz="900" b="0" i="0" u="none" strike="noStrike" dirty="0">
                <a:solidFill>
                  <a:srgbClr val="002060"/>
                </a:solidFill>
                <a:effectLst/>
                <a:latin typeface="Arial" panose="020B0604020202020204" pitchFamily="34" charset="0"/>
                <a:cs typeface="Arial" panose="020B0604020202020204" pitchFamily="34" charset="0"/>
              </a:rPr>
              <a:t>, K. M., Cruz, J., Gamboa, A., Johnson, C., Taylor, B., Gomez, F., &amp; Becker, C. B. (2021). Food insecurity &amp; dietary restraint in a diverse urban population. </a:t>
            </a:r>
            <a:r>
              <a:rPr lang="en-US" sz="900" b="0" i="1" u="none" strike="noStrike" dirty="0">
                <a:solidFill>
                  <a:srgbClr val="002060"/>
                </a:solidFill>
                <a:effectLst/>
                <a:latin typeface="Arial" panose="020B0604020202020204" pitchFamily="34" charset="0"/>
                <a:cs typeface="Arial" panose="020B0604020202020204" pitchFamily="34" charset="0"/>
              </a:rPr>
              <a:t>Eating disorders</a:t>
            </a:r>
            <a:r>
              <a:rPr lang="en-US" sz="900" b="0" i="0" u="none" strike="noStrike" dirty="0">
                <a:solidFill>
                  <a:srgbClr val="002060"/>
                </a:solidFill>
                <a:effectLst/>
                <a:latin typeface="Arial" panose="020B0604020202020204" pitchFamily="34" charset="0"/>
                <a:cs typeface="Arial" panose="020B0604020202020204" pitchFamily="34" charset="0"/>
              </a:rPr>
              <a:t>, </a:t>
            </a:r>
            <a:r>
              <a:rPr lang="en-US" sz="900" b="0" i="1" u="none" strike="noStrike" dirty="0">
                <a:solidFill>
                  <a:srgbClr val="002060"/>
                </a:solidFill>
                <a:effectLst/>
                <a:latin typeface="Arial" panose="020B0604020202020204" pitchFamily="34" charset="0"/>
                <a:cs typeface="Arial" panose="020B0604020202020204" pitchFamily="34" charset="0"/>
              </a:rPr>
              <a:t>29</a:t>
            </a:r>
            <a:r>
              <a:rPr lang="en-US" sz="900" b="0" i="0" u="none" strike="noStrike" dirty="0">
                <a:solidFill>
                  <a:srgbClr val="002060"/>
                </a:solidFill>
                <a:effectLst/>
                <a:latin typeface="Arial" panose="020B0604020202020204" pitchFamily="34" charset="0"/>
                <a:cs typeface="Arial" panose="020B0604020202020204" pitchFamily="34" charset="0"/>
              </a:rPr>
              <a:t>(6), 616–629. https://</a:t>
            </a:r>
            <a:r>
              <a:rPr lang="en-US" sz="900" b="0" i="0" u="none" strike="noStrike" dirty="0" err="1">
                <a:solidFill>
                  <a:srgbClr val="002060"/>
                </a:solidFill>
                <a:effectLst/>
                <a:latin typeface="Arial" panose="020B0604020202020204" pitchFamily="34" charset="0"/>
                <a:cs typeface="Arial" panose="020B0604020202020204" pitchFamily="34" charset="0"/>
              </a:rPr>
              <a:t>doi.org</a:t>
            </a:r>
            <a:r>
              <a:rPr lang="en-US" sz="900" b="0" i="0" u="none" strike="noStrike" dirty="0">
                <a:solidFill>
                  <a:srgbClr val="002060"/>
                </a:solidFill>
                <a:effectLst/>
                <a:latin typeface="Arial" panose="020B0604020202020204" pitchFamily="34" charset="0"/>
                <a:cs typeface="Arial" panose="020B0604020202020204" pitchFamily="34" charset="0"/>
              </a:rPr>
              <a:t>/10.1080/10640266.2020.1723343</a:t>
            </a:r>
          </a:p>
        </p:txBody>
      </p:sp>
      <p:pic>
        <p:nvPicPr>
          <p:cNvPr id="20" name="Picture 19" descr="A close-up of a document&#10;&#10;AI-generated content may be incorrect.">
            <a:extLst>
              <a:ext uri="{FF2B5EF4-FFF2-40B4-BE49-F238E27FC236}">
                <a16:creationId xmlns:a16="http://schemas.microsoft.com/office/drawing/2014/main" id="{0D5F7C7D-669F-8DF4-6D50-D6E02AE13EEA}"/>
              </a:ext>
            </a:extLst>
          </p:cNvPr>
          <p:cNvPicPr>
            <a:picLocks noChangeAspect="1"/>
          </p:cNvPicPr>
          <p:nvPr/>
        </p:nvPicPr>
        <p:blipFill>
          <a:blip r:embed="rId3"/>
          <a:srcRect l="4888" t="26794" r="28722" b="35803"/>
          <a:stretch/>
        </p:blipFill>
        <p:spPr>
          <a:xfrm>
            <a:off x="364980" y="3586946"/>
            <a:ext cx="3288340" cy="2993089"/>
          </a:xfrm>
          <a:prstGeom prst="rect">
            <a:avLst/>
          </a:prstGeom>
        </p:spPr>
      </p:pic>
      <p:grpSp>
        <p:nvGrpSpPr>
          <p:cNvPr id="24" name="Group 23">
            <a:extLst>
              <a:ext uri="{FF2B5EF4-FFF2-40B4-BE49-F238E27FC236}">
                <a16:creationId xmlns:a16="http://schemas.microsoft.com/office/drawing/2014/main" id="{6B680869-723D-C3F6-0856-207877559668}"/>
              </a:ext>
            </a:extLst>
          </p:cNvPr>
          <p:cNvGrpSpPr/>
          <p:nvPr/>
        </p:nvGrpSpPr>
        <p:grpSpPr>
          <a:xfrm>
            <a:off x="192048" y="1663412"/>
            <a:ext cx="11851132" cy="822246"/>
            <a:chOff x="192048" y="1663412"/>
            <a:chExt cx="11851132" cy="822246"/>
          </a:xfrm>
        </p:grpSpPr>
        <p:pic>
          <p:nvPicPr>
            <p:cNvPr id="22" name="Picture 21" descr="A close-up of a document&#10;&#10;AI-generated content may be incorrect.">
              <a:extLst>
                <a:ext uri="{FF2B5EF4-FFF2-40B4-BE49-F238E27FC236}">
                  <a16:creationId xmlns:a16="http://schemas.microsoft.com/office/drawing/2014/main" id="{EDA1A6CF-DE14-14F0-436B-57DA3B192FE8}"/>
                </a:ext>
              </a:extLst>
            </p:cNvPr>
            <p:cNvPicPr>
              <a:picLocks noChangeAspect="1"/>
            </p:cNvPicPr>
            <p:nvPr/>
          </p:nvPicPr>
          <p:blipFill>
            <a:blip r:embed="rId3"/>
            <a:srcRect l="3581" t="9647" r="3348" b="86453"/>
            <a:stretch/>
          </p:blipFill>
          <p:spPr>
            <a:xfrm>
              <a:off x="192048" y="1663412"/>
              <a:ext cx="11396447" cy="771446"/>
            </a:xfrm>
            <a:prstGeom prst="rect">
              <a:avLst/>
            </a:prstGeom>
          </p:spPr>
        </p:pic>
        <p:pic>
          <p:nvPicPr>
            <p:cNvPr id="23" name="Picture 22" descr="A close-up of a document&#10;&#10;AI-generated content may be incorrect.">
              <a:extLst>
                <a:ext uri="{FF2B5EF4-FFF2-40B4-BE49-F238E27FC236}">
                  <a16:creationId xmlns:a16="http://schemas.microsoft.com/office/drawing/2014/main" id="{625854AD-82E3-2949-EAEC-3D6774F0A939}"/>
                </a:ext>
              </a:extLst>
            </p:cNvPr>
            <p:cNvPicPr>
              <a:picLocks noChangeAspect="1"/>
            </p:cNvPicPr>
            <p:nvPr/>
          </p:nvPicPr>
          <p:blipFill>
            <a:blip r:embed="rId3"/>
            <a:srcRect l="5625" t="13181" r="77177" b="83706"/>
            <a:stretch/>
          </p:blipFill>
          <p:spPr>
            <a:xfrm>
              <a:off x="9937307" y="1869926"/>
              <a:ext cx="2105873" cy="615732"/>
            </a:xfrm>
            <a:prstGeom prst="rect">
              <a:avLst/>
            </a:prstGeom>
          </p:spPr>
        </p:pic>
      </p:grpSp>
      <p:pic>
        <p:nvPicPr>
          <p:cNvPr id="26" name="Picture 25" descr="A close-up of a document&#10;&#10;AI-generated content may be incorrect.">
            <a:extLst>
              <a:ext uri="{FF2B5EF4-FFF2-40B4-BE49-F238E27FC236}">
                <a16:creationId xmlns:a16="http://schemas.microsoft.com/office/drawing/2014/main" id="{22B59A28-B505-8145-C781-D43865FD5A26}"/>
              </a:ext>
            </a:extLst>
          </p:cNvPr>
          <p:cNvPicPr>
            <a:picLocks noChangeAspect="1"/>
          </p:cNvPicPr>
          <p:nvPr/>
        </p:nvPicPr>
        <p:blipFill>
          <a:blip r:embed="rId3"/>
          <a:srcRect l="3581" t="16065" r="3348" b="79154"/>
          <a:stretch/>
        </p:blipFill>
        <p:spPr>
          <a:xfrm>
            <a:off x="192048" y="2491772"/>
            <a:ext cx="11396447" cy="945926"/>
          </a:xfrm>
          <a:prstGeom prst="rect">
            <a:avLst/>
          </a:prstGeom>
        </p:spPr>
      </p:pic>
    </p:spTree>
    <p:extLst>
      <p:ext uri="{BB962C8B-B14F-4D97-AF65-F5344CB8AC3E}">
        <p14:creationId xmlns:p14="http://schemas.microsoft.com/office/powerpoint/2010/main" val="30405018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659943-7149-CF73-2BA3-F69744681FA2}"/>
            </a:ext>
          </a:extLst>
        </p:cNvPr>
        <p:cNvGrpSpPr/>
        <p:nvPr/>
      </p:nvGrpSpPr>
      <p:grpSpPr>
        <a:xfrm>
          <a:off x="0" y="0"/>
          <a:ext cx="0" cy="0"/>
          <a:chOff x="0" y="0"/>
          <a:chExt cx="0" cy="0"/>
        </a:xfrm>
      </p:grpSpPr>
      <p:sp useBgFill="1">
        <p:nvSpPr>
          <p:cNvPr id="5" name="Rectangle 4">
            <a:extLst>
              <a:ext uri="{FF2B5EF4-FFF2-40B4-BE49-F238E27FC236}">
                <a16:creationId xmlns:a16="http://schemas.microsoft.com/office/drawing/2014/main" id="{2E7419BB-6FFD-99D8-AA0E-A06DCF80A6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BAAB058F-9CEC-2A87-BEB7-8EEFA8A325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832B3F5B-AF5A-A94F-4186-AE41C99095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51E23B1B-5175-61F8-5E7F-5BBBCAD57D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1">
            <a:extLst>
              <a:ext uri="{FF2B5EF4-FFF2-40B4-BE49-F238E27FC236}">
                <a16:creationId xmlns:a16="http://schemas.microsoft.com/office/drawing/2014/main" id="{CC62FB5D-48F8-D463-03E9-DA682DFE4D6C}"/>
              </a:ext>
            </a:extLst>
          </p:cNvPr>
          <p:cNvSpPr>
            <a:spLocks noGrp="1"/>
          </p:cNvSpPr>
          <p:nvPr>
            <p:ph type="title"/>
          </p:nvPr>
        </p:nvSpPr>
        <p:spPr>
          <a:xfrm>
            <a:off x="0" y="349112"/>
            <a:ext cx="12191998" cy="877729"/>
          </a:xfrm>
        </p:spPr>
        <p:txBody>
          <a:bodyPr vert="horz" lIns="91440" tIns="45720" rIns="91440" bIns="45720" rtlCol="0" anchor="ctr">
            <a:noAutofit/>
          </a:bodyPr>
          <a:lstStyle/>
          <a:p>
            <a:pPr algn="ctr"/>
            <a:r>
              <a:rPr lang="en-US" sz="8000" kern="1200" dirty="0">
                <a:solidFill>
                  <a:srgbClr val="FFFFFF"/>
                </a:solidFill>
                <a:latin typeface="Times New Roman" panose="02020603050405020304" pitchFamily="18" charset="0"/>
                <a:cs typeface="Times New Roman" panose="02020603050405020304" pitchFamily="18" charset="0"/>
              </a:rPr>
              <a:t>WE DID IT! </a:t>
            </a:r>
            <a:r>
              <a:rPr lang="en-US" sz="8000" kern="1200" dirty="0">
                <a:solidFill>
                  <a:srgbClr val="FFFFFF"/>
                </a:solidFill>
                <a:latin typeface="Times New Roman" panose="02020603050405020304" pitchFamily="18" charset="0"/>
                <a:cs typeface="Times New Roman" panose="02020603050405020304" pitchFamily="18" charset="0"/>
                <a:sym typeface="Wingdings" pitchFamily="2" charset="2"/>
              </a:rPr>
              <a:t> </a:t>
            </a:r>
            <a:endParaRPr lang="en-US" sz="8000" kern="1200" dirty="0">
              <a:solidFill>
                <a:srgbClr val="FFFFFF"/>
              </a:solidFill>
              <a:latin typeface="Times New Roman" panose="02020603050405020304" pitchFamily="18" charset="0"/>
              <a:cs typeface="Times New Roman" panose="02020603050405020304" pitchFamily="18" charset="0"/>
            </a:endParaRPr>
          </a:p>
        </p:txBody>
      </p:sp>
      <p:pic>
        <p:nvPicPr>
          <p:cNvPr id="3" name="Picture 2" descr="A person jumping in the air at the beach&#10;&#10;Description automatically generated">
            <a:extLst>
              <a:ext uri="{FF2B5EF4-FFF2-40B4-BE49-F238E27FC236}">
                <a16:creationId xmlns:a16="http://schemas.microsoft.com/office/drawing/2014/main" id="{FFCD3730-A5CB-E5AD-4A58-E7F018FFC643}"/>
              </a:ext>
            </a:extLst>
          </p:cNvPr>
          <p:cNvPicPr>
            <a:picLocks noChangeAspect="1"/>
          </p:cNvPicPr>
          <p:nvPr/>
        </p:nvPicPr>
        <p:blipFill rotWithShape="1">
          <a:blip r:embed="rId2"/>
          <a:srcRect t="11228" b="22807"/>
          <a:stretch/>
        </p:blipFill>
        <p:spPr>
          <a:xfrm>
            <a:off x="3365658" y="1809978"/>
            <a:ext cx="5460683" cy="4523874"/>
          </a:xfrm>
          <a:prstGeom prst="rect">
            <a:avLst/>
          </a:prstGeom>
        </p:spPr>
      </p:pic>
      <p:grpSp>
        <p:nvGrpSpPr>
          <p:cNvPr id="2" name="Group 1">
            <a:extLst>
              <a:ext uri="{FF2B5EF4-FFF2-40B4-BE49-F238E27FC236}">
                <a16:creationId xmlns:a16="http://schemas.microsoft.com/office/drawing/2014/main" id="{A2021B34-DBB3-4976-2668-A5BA045F7F25}"/>
              </a:ext>
            </a:extLst>
          </p:cNvPr>
          <p:cNvGrpSpPr/>
          <p:nvPr/>
        </p:nvGrpSpPr>
        <p:grpSpPr>
          <a:xfrm>
            <a:off x="10160428" y="342408"/>
            <a:ext cx="1755648" cy="941832"/>
            <a:chOff x="10199689" y="5755904"/>
            <a:chExt cx="1755648" cy="941832"/>
          </a:xfrm>
        </p:grpSpPr>
        <p:sp>
          <p:nvSpPr>
            <p:cNvPr id="4" name="Rectangle 3">
              <a:extLst>
                <a:ext uri="{FF2B5EF4-FFF2-40B4-BE49-F238E27FC236}">
                  <a16:creationId xmlns:a16="http://schemas.microsoft.com/office/drawing/2014/main" id="{333BC773-8EEE-6052-70D4-2AA6D7C544ED}"/>
                </a:ext>
              </a:extLst>
            </p:cNvPr>
            <p:cNvSpPr/>
            <p:nvPr/>
          </p:nvSpPr>
          <p:spPr>
            <a:xfrm>
              <a:off x="10199689" y="5755904"/>
              <a:ext cx="1755648" cy="941832"/>
            </a:xfrm>
            <a:prstGeom prst="rect">
              <a:avLst/>
            </a:prstGeom>
            <a:solidFill>
              <a:schemeClr val="bg1"/>
            </a:solid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 close-up of logos&#10;&#10;AI-generated content may be incorrect.">
              <a:extLst>
                <a:ext uri="{FF2B5EF4-FFF2-40B4-BE49-F238E27FC236}">
                  <a16:creationId xmlns:a16="http://schemas.microsoft.com/office/drawing/2014/main" id="{480EA66B-BAF8-6083-5311-B3B887A75A1A}"/>
                </a:ext>
              </a:extLst>
            </p:cNvPr>
            <p:cNvPicPr>
              <a:picLocks noChangeAspect="1"/>
            </p:cNvPicPr>
            <p:nvPr/>
          </p:nvPicPr>
          <p:blipFill>
            <a:blip r:embed="rId3"/>
            <a:srcRect r="45218"/>
            <a:stretch/>
          </p:blipFill>
          <p:spPr>
            <a:xfrm>
              <a:off x="10239243" y="5798434"/>
              <a:ext cx="772473" cy="847119"/>
            </a:xfrm>
            <a:prstGeom prst="rect">
              <a:avLst/>
            </a:prstGeom>
          </p:spPr>
        </p:pic>
        <p:pic>
          <p:nvPicPr>
            <p:cNvPr id="11" name="Picture 10" descr="A close-up of logos&#10;&#10;AI-generated content may be incorrect.">
              <a:extLst>
                <a:ext uri="{FF2B5EF4-FFF2-40B4-BE49-F238E27FC236}">
                  <a16:creationId xmlns:a16="http://schemas.microsoft.com/office/drawing/2014/main" id="{C2F8B707-3DDA-1CAC-8147-2B785A93B58F}"/>
                </a:ext>
              </a:extLst>
            </p:cNvPr>
            <p:cNvPicPr>
              <a:picLocks noChangeAspect="1"/>
            </p:cNvPicPr>
            <p:nvPr/>
          </p:nvPicPr>
          <p:blipFill>
            <a:blip r:embed="rId3"/>
            <a:srcRect l="54781" t="9761" r="3189" b="22411"/>
            <a:stretch/>
          </p:blipFill>
          <p:spPr>
            <a:xfrm>
              <a:off x="11027631" y="5798434"/>
              <a:ext cx="873745" cy="847119"/>
            </a:xfrm>
            <a:prstGeom prst="rect">
              <a:avLst/>
            </a:prstGeom>
          </p:spPr>
        </p:pic>
      </p:grpSp>
    </p:spTree>
    <p:extLst>
      <p:ext uri="{BB962C8B-B14F-4D97-AF65-F5344CB8AC3E}">
        <p14:creationId xmlns:p14="http://schemas.microsoft.com/office/powerpoint/2010/main" val="28950738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1A0AE4-9ABE-A01F-E378-02BDA32E64EC}"/>
            </a:ext>
          </a:extLst>
        </p:cNvPr>
        <p:cNvGrpSpPr/>
        <p:nvPr/>
      </p:nvGrpSpPr>
      <p:grpSpPr>
        <a:xfrm>
          <a:off x="0" y="0"/>
          <a:ext cx="0" cy="0"/>
          <a:chOff x="0" y="0"/>
          <a:chExt cx="0" cy="0"/>
        </a:xfrm>
      </p:grpSpPr>
      <p:sp useBgFill="1">
        <p:nvSpPr>
          <p:cNvPr id="5" name="Rectangle 4">
            <a:extLst>
              <a:ext uri="{FF2B5EF4-FFF2-40B4-BE49-F238E27FC236}">
                <a16:creationId xmlns:a16="http://schemas.microsoft.com/office/drawing/2014/main" id="{5F07D4C8-EB3D-8C0E-18EE-EAD905858F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8429E0D5-AD7E-B089-F6C9-1C7E93F320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08CB9A90-9CFC-227A-A07F-03C4536065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FEAA4A7F-A82D-1B7D-52C0-A4C6DB1C43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1">
            <a:extLst>
              <a:ext uri="{FF2B5EF4-FFF2-40B4-BE49-F238E27FC236}">
                <a16:creationId xmlns:a16="http://schemas.microsoft.com/office/drawing/2014/main" id="{EE7F7734-ACE5-4CE5-06F1-B63E2870ED4D}"/>
              </a:ext>
            </a:extLst>
          </p:cNvPr>
          <p:cNvSpPr>
            <a:spLocks noGrp="1"/>
          </p:cNvSpPr>
          <p:nvPr>
            <p:ph type="title"/>
          </p:nvPr>
        </p:nvSpPr>
        <p:spPr>
          <a:xfrm>
            <a:off x="0" y="255737"/>
            <a:ext cx="12191998" cy="1029053"/>
          </a:xfrm>
        </p:spPr>
        <p:txBody>
          <a:bodyPr vert="horz" lIns="91440" tIns="45720" rIns="91440" bIns="45720" rtlCol="0" anchor="ctr">
            <a:normAutofit fontScale="90000"/>
          </a:bodyPr>
          <a:lstStyle/>
          <a:p>
            <a:pPr algn="ctr">
              <a:lnSpc>
                <a:spcPct val="130000"/>
              </a:lnSpc>
            </a:pPr>
            <a:r>
              <a:rPr lang="en-US" sz="4500" kern="1200" dirty="0">
                <a:solidFill>
                  <a:srgbClr val="FFFFFF"/>
                </a:solidFill>
                <a:latin typeface="Times New Roman" panose="02020603050405020304" pitchFamily="18" charset="0"/>
                <a:cs typeface="Times New Roman" panose="02020603050405020304" pitchFamily="18" charset="0"/>
              </a:rPr>
              <a:t>Qualitative Research and Analysis </a:t>
            </a:r>
            <a:br>
              <a:rPr lang="en-US" sz="4500" kern="1200" dirty="0">
                <a:solidFill>
                  <a:srgbClr val="FFFFFF"/>
                </a:solidFill>
                <a:latin typeface="Times New Roman" panose="02020603050405020304" pitchFamily="18" charset="0"/>
                <a:cs typeface="Times New Roman" panose="02020603050405020304" pitchFamily="18" charset="0"/>
              </a:rPr>
            </a:br>
            <a:r>
              <a:rPr lang="en-US" sz="4500" kern="1200" dirty="0">
                <a:solidFill>
                  <a:srgbClr val="FFFFFF"/>
                </a:solidFill>
                <a:latin typeface="Times New Roman" panose="02020603050405020304" pitchFamily="18" charset="0"/>
                <a:cs typeface="Times New Roman" panose="02020603050405020304" pitchFamily="18" charset="0"/>
              </a:rPr>
              <a:t>BRIDG Micro-Course</a:t>
            </a:r>
          </a:p>
        </p:txBody>
      </p:sp>
      <p:sp>
        <p:nvSpPr>
          <p:cNvPr id="10" name="TextBox 9">
            <a:extLst>
              <a:ext uri="{FF2B5EF4-FFF2-40B4-BE49-F238E27FC236}">
                <a16:creationId xmlns:a16="http://schemas.microsoft.com/office/drawing/2014/main" id="{872B76BA-273C-3BE9-CD86-C4FEE8B6286B}"/>
              </a:ext>
            </a:extLst>
          </p:cNvPr>
          <p:cNvSpPr txBox="1"/>
          <p:nvPr/>
        </p:nvSpPr>
        <p:spPr>
          <a:xfrm>
            <a:off x="124770" y="3846624"/>
            <a:ext cx="12192000" cy="873509"/>
          </a:xfrm>
          <a:prstGeom prst="rect">
            <a:avLst/>
          </a:prstGeom>
          <a:noFill/>
        </p:spPr>
        <p:txBody>
          <a:bodyPr wrap="square">
            <a:spAutoFit/>
          </a:bodyPr>
          <a:lstStyle/>
          <a:p>
            <a:pPr marL="0" marR="0" algn="ctr" hangingPunct="0">
              <a:lnSpc>
                <a:spcPct val="150000"/>
              </a:lnSpc>
              <a:spcBef>
                <a:spcPts val="0"/>
              </a:spcBef>
              <a:spcAft>
                <a:spcPts val="0"/>
              </a:spcAft>
            </a:pPr>
            <a:r>
              <a:rPr lang="it-IT"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National University of Natural Medicine (NUNM) University of Washington (UW)</a:t>
            </a:r>
          </a:p>
          <a:p>
            <a:pPr algn="ctr" hangingPunct="0">
              <a:lnSpc>
                <a:spcPct val="150000"/>
              </a:lnSpc>
            </a:pPr>
            <a:r>
              <a:rPr lang="it-IT" sz="18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NourishED Research Foundation (Boulder, CO, USA | Wilmington, DE, USA)</a:t>
            </a:r>
          </a:p>
        </p:txBody>
      </p:sp>
      <p:pic>
        <p:nvPicPr>
          <p:cNvPr id="11" name="Picture 10" descr="A logo with a tree in the middle&#10;&#10;Description automatically generated">
            <a:extLst>
              <a:ext uri="{FF2B5EF4-FFF2-40B4-BE49-F238E27FC236}">
                <a16:creationId xmlns:a16="http://schemas.microsoft.com/office/drawing/2014/main" id="{C9DF9F81-7D5A-2C39-EB1C-B5D292E6DA76}"/>
              </a:ext>
            </a:extLst>
          </p:cNvPr>
          <p:cNvPicPr>
            <a:picLocks noChangeAspect="1"/>
          </p:cNvPicPr>
          <p:nvPr/>
        </p:nvPicPr>
        <p:blipFill>
          <a:blip r:embed="rId2"/>
          <a:stretch>
            <a:fillRect/>
          </a:stretch>
        </p:blipFill>
        <p:spPr>
          <a:xfrm>
            <a:off x="4267155" y="5652689"/>
            <a:ext cx="2990195" cy="903872"/>
          </a:xfrm>
          <a:prstGeom prst="rect">
            <a:avLst/>
          </a:prstGeom>
          <a:ln>
            <a:solidFill>
              <a:srgbClr val="002060"/>
            </a:solidFill>
          </a:ln>
        </p:spPr>
      </p:pic>
      <p:sp>
        <p:nvSpPr>
          <p:cNvPr id="12" name="TextBox 11">
            <a:extLst>
              <a:ext uri="{FF2B5EF4-FFF2-40B4-BE49-F238E27FC236}">
                <a16:creationId xmlns:a16="http://schemas.microsoft.com/office/drawing/2014/main" id="{BA4DD871-49C2-B9EA-E47A-85C92A30C3C3}"/>
              </a:ext>
            </a:extLst>
          </p:cNvPr>
          <p:cNvSpPr txBox="1"/>
          <p:nvPr/>
        </p:nvSpPr>
        <p:spPr>
          <a:xfrm>
            <a:off x="0" y="1827696"/>
            <a:ext cx="12192000" cy="1841851"/>
          </a:xfrm>
          <a:prstGeom prst="rect">
            <a:avLst/>
          </a:prstGeom>
          <a:noFill/>
        </p:spPr>
        <p:txBody>
          <a:bodyPr wrap="square">
            <a:spAutoFit/>
          </a:bodyPr>
          <a:lstStyle/>
          <a:p>
            <a:pPr algn="ctr">
              <a:lnSpc>
                <a:spcPct val="150000"/>
              </a:lnSpc>
              <a:spcAft>
                <a:spcPts val="600"/>
              </a:spcAft>
            </a:pPr>
            <a:r>
              <a:rPr lang="en-US" sz="2400" b="1" dirty="0">
                <a:solidFill>
                  <a:srgbClr val="002060"/>
                </a:solidFill>
                <a:latin typeface="Times New Roman" panose="02020603050405020304" pitchFamily="18" charset="0"/>
                <a:cs typeface="Times New Roman" panose="02020603050405020304" pitchFamily="18" charset="0"/>
              </a:rPr>
              <a:t>Brenna Bray, PhD</a:t>
            </a:r>
          </a:p>
          <a:p>
            <a:pPr algn="ctr">
              <a:lnSpc>
                <a:spcPct val="150000"/>
              </a:lnSpc>
              <a:spcAft>
                <a:spcPts val="600"/>
              </a:spcAft>
            </a:pPr>
            <a:r>
              <a:rPr lang="en-US" sz="2400" b="1" dirty="0">
                <a:solidFill>
                  <a:srgbClr val="002060"/>
                </a:solidFill>
                <a:latin typeface="Times New Roman" panose="02020603050405020304" pitchFamily="18" charset="0"/>
                <a:cs typeface="Times New Roman" panose="02020603050405020304" pitchFamily="18" charset="0"/>
              </a:rPr>
              <a:t>BRIDG T90/R90 Fellowship Postdoctoral Training Program</a:t>
            </a:r>
          </a:p>
          <a:p>
            <a:pPr marL="0" marR="0" algn="ctr" hangingPunct="0">
              <a:lnSpc>
                <a:spcPct val="150000"/>
              </a:lnSpc>
              <a:spcBef>
                <a:spcPts val="0"/>
              </a:spcBef>
              <a:spcAft>
                <a:spcPts val="0"/>
              </a:spcAft>
            </a:pPr>
            <a:r>
              <a:rPr lang="it-IT" sz="24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NCCIH, Grant AT008924</a:t>
            </a:r>
          </a:p>
        </p:txBody>
      </p:sp>
      <p:pic>
        <p:nvPicPr>
          <p:cNvPr id="13" name="Picture 12">
            <a:extLst>
              <a:ext uri="{FF2B5EF4-FFF2-40B4-BE49-F238E27FC236}">
                <a16:creationId xmlns:a16="http://schemas.microsoft.com/office/drawing/2014/main" id="{0C78E4AA-AF91-A4B0-CE03-0086F809AA4B}"/>
              </a:ext>
            </a:extLst>
          </p:cNvPr>
          <p:cNvPicPr>
            <a:picLocks noChangeAspect="1"/>
          </p:cNvPicPr>
          <p:nvPr/>
        </p:nvPicPr>
        <p:blipFill>
          <a:blip r:embed="rId3"/>
          <a:stretch>
            <a:fillRect/>
          </a:stretch>
        </p:blipFill>
        <p:spPr>
          <a:xfrm>
            <a:off x="124770" y="4940134"/>
            <a:ext cx="1828800" cy="1828800"/>
          </a:xfrm>
          <a:prstGeom prst="rect">
            <a:avLst/>
          </a:prstGeom>
        </p:spPr>
      </p:pic>
      <p:pic>
        <p:nvPicPr>
          <p:cNvPr id="14" name="Picture 13" descr="A logo for a university&#10;&#10;Description automatically generated">
            <a:extLst>
              <a:ext uri="{FF2B5EF4-FFF2-40B4-BE49-F238E27FC236}">
                <a16:creationId xmlns:a16="http://schemas.microsoft.com/office/drawing/2014/main" id="{FBEEFC74-AA37-D075-C4BC-4553C4CB0B9A}"/>
              </a:ext>
            </a:extLst>
          </p:cNvPr>
          <p:cNvPicPr>
            <a:picLocks noChangeAspect="1"/>
          </p:cNvPicPr>
          <p:nvPr/>
        </p:nvPicPr>
        <p:blipFill>
          <a:blip r:embed="rId4"/>
          <a:stretch>
            <a:fillRect/>
          </a:stretch>
        </p:blipFill>
        <p:spPr>
          <a:xfrm>
            <a:off x="7861050" y="5376492"/>
            <a:ext cx="2173828" cy="1225771"/>
          </a:xfrm>
          <a:prstGeom prst="rect">
            <a:avLst/>
          </a:prstGeom>
          <a:ln>
            <a:solidFill>
              <a:srgbClr val="002060"/>
            </a:solidFill>
          </a:ln>
        </p:spPr>
      </p:pic>
      <p:pic>
        <p:nvPicPr>
          <p:cNvPr id="15" name="Picture 14" descr="A close-up of logos&#10;&#10;AI-generated content may be incorrect.">
            <a:extLst>
              <a:ext uri="{FF2B5EF4-FFF2-40B4-BE49-F238E27FC236}">
                <a16:creationId xmlns:a16="http://schemas.microsoft.com/office/drawing/2014/main" id="{60AE8BEF-73C5-1E3C-F3EC-50560DDB929C}"/>
              </a:ext>
            </a:extLst>
          </p:cNvPr>
          <p:cNvPicPr>
            <a:picLocks noChangeAspect="1"/>
          </p:cNvPicPr>
          <p:nvPr/>
        </p:nvPicPr>
        <p:blipFill>
          <a:blip r:embed="rId5"/>
          <a:srcRect r="45218"/>
          <a:stretch/>
        </p:blipFill>
        <p:spPr>
          <a:xfrm>
            <a:off x="411938" y="5115311"/>
            <a:ext cx="1334919" cy="1463915"/>
          </a:xfrm>
          <a:prstGeom prst="rect">
            <a:avLst/>
          </a:prstGeom>
        </p:spPr>
      </p:pic>
      <p:pic>
        <p:nvPicPr>
          <p:cNvPr id="16" name="Picture 15" descr="A close-up of logos&#10;&#10;AI-generated content may be incorrect.">
            <a:extLst>
              <a:ext uri="{FF2B5EF4-FFF2-40B4-BE49-F238E27FC236}">
                <a16:creationId xmlns:a16="http://schemas.microsoft.com/office/drawing/2014/main" id="{776F3EF0-F072-CF93-847F-F08C58D2F4EA}"/>
              </a:ext>
            </a:extLst>
          </p:cNvPr>
          <p:cNvPicPr>
            <a:picLocks noChangeAspect="1"/>
          </p:cNvPicPr>
          <p:nvPr/>
        </p:nvPicPr>
        <p:blipFill>
          <a:blip r:embed="rId5"/>
          <a:srcRect l="54782" t="9761" b="16268"/>
          <a:stretch/>
        </p:blipFill>
        <p:spPr>
          <a:xfrm>
            <a:off x="2011175" y="5032288"/>
            <a:ext cx="1724972" cy="1695279"/>
          </a:xfrm>
          <a:prstGeom prst="rect">
            <a:avLst/>
          </a:prstGeom>
        </p:spPr>
      </p:pic>
      <p:pic>
        <p:nvPicPr>
          <p:cNvPr id="17" name="Picture 16" descr="A close-up of logos&#10;&#10;AI-generated content may be incorrect.">
            <a:extLst>
              <a:ext uri="{FF2B5EF4-FFF2-40B4-BE49-F238E27FC236}">
                <a16:creationId xmlns:a16="http://schemas.microsoft.com/office/drawing/2014/main" id="{FA05C7D0-A8C8-2A6A-E1A6-877B37449200}"/>
              </a:ext>
            </a:extLst>
          </p:cNvPr>
          <p:cNvPicPr>
            <a:picLocks noChangeAspect="1"/>
          </p:cNvPicPr>
          <p:nvPr/>
        </p:nvPicPr>
        <p:blipFill>
          <a:blip r:embed="rId5"/>
          <a:srcRect l="54782" t="9761" b="16268"/>
          <a:stretch/>
        </p:blipFill>
        <p:spPr>
          <a:xfrm>
            <a:off x="10160428" y="5102444"/>
            <a:ext cx="1724972" cy="1695279"/>
          </a:xfrm>
          <a:prstGeom prst="rect">
            <a:avLst/>
          </a:prstGeom>
        </p:spPr>
      </p:pic>
    </p:spTree>
    <p:extLst>
      <p:ext uri="{BB962C8B-B14F-4D97-AF65-F5344CB8AC3E}">
        <p14:creationId xmlns:p14="http://schemas.microsoft.com/office/powerpoint/2010/main" val="39599638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D2665B9-F33B-A6B3-E058-0DFD3A5B7FAE}"/>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04E4EDD-9A88-3B51-3BF8-3F820E373D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CF13A229-6D06-6EA5-D498-5AACB0C1C1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19A93862-5B15-DB89-F99D-68F5FA0EC1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3269EA23-B1D7-5FCD-FA5D-8837121438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790A8FE-2170-C60C-4EC7-6A8B594ACD1E}"/>
              </a:ext>
            </a:extLst>
          </p:cNvPr>
          <p:cNvSpPr>
            <a:spLocks noGrp="1"/>
          </p:cNvSpPr>
          <p:nvPr>
            <p:ph type="title"/>
          </p:nvPr>
        </p:nvSpPr>
        <p:spPr>
          <a:xfrm>
            <a:off x="0" y="349112"/>
            <a:ext cx="12191998" cy="877729"/>
          </a:xfrm>
        </p:spPr>
        <p:txBody>
          <a:bodyPr vert="horz" lIns="91440" tIns="45720" rIns="91440" bIns="45720" rtlCol="0" anchor="ctr">
            <a:normAutofit/>
          </a:bodyPr>
          <a:lstStyle/>
          <a:p>
            <a:pPr algn="ctr"/>
            <a:r>
              <a:rPr lang="en-US" sz="5400" dirty="0">
                <a:solidFill>
                  <a:srgbClr val="FFFFFF"/>
                </a:solidFill>
                <a:latin typeface="Times New Roman" panose="02020603050405020304" pitchFamily="18" charset="0"/>
                <a:cs typeface="Times New Roman" panose="02020603050405020304" pitchFamily="18" charset="0"/>
              </a:rPr>
              <a:t>Content Overview</a:t>
            </a:r>
            <a:endParaRPr lang="en-US" sz="5400" kern="1200" dirty="0">
              <a:solidFill>
                <a:srgbClr val="FFFFFF"/>
              </a:solidFill>
              <a:latin typeface="Times New Roman" panose="02020603050405020304" pitchFamily="18" charset="0"/>
              <a:cs typeface="Times New Roman" panose="02020603050405020304" pitchFamily="18" charset="0"/>
            </a:endParaRPr>
          </a:p>
        </p:txBody>
      </p:sp>
      <p:pic>
        <p:nvPicPr>
          <p:cNvPr id="6" name="Picture 2" descr="Practical Approaches to Applied Research and Program Evaluation for Helping Professionals">
            <a:hlinkClick r:id="rId3"/>
            <a:extLst>
              <a:ext uri="{FF2B5EF4-FFF2-40B4-BE49-F238E27FC236}">
                <a16:creationId xmlns:a16="http://schemas.microsoft.com/office/drawing/2014/main" id="{E5696D3A-BC6A-9C89-9A9E-AA4F60D0B97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5463" y="1999698"/>
            <a:ext cx="3024144" cy="431780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7760D2B4-EC06-509E-62D2-2A2E64E83880}"/>
              </a:ext>
            </a:extLst>
          </p:cNvPr>
          <p:cNvSpPr txBox="1"/>
          <p:nvPr/>
        </p:nvSpPr>
        <p:spPr>
          <a:xfrm>
            <a:off x="3648988" y="1804814"/>
            <a:ext cx="8213631" cy="4773294"/>
          </a:xfrm>
          <a:prstGeom prst="rect">
            <a:avLst/>
          </a:prstGeom>
          <a:noFill/>
        </p:spPr>
        <p:txBody>
          <a:bodyPr wrap="square">
            <a:spAutoFit/>
          </a:bodyPr>
          <a:lstStyle/>
          <a:p>
            <a:pPr marL="571500" indent="-571500">
              <a:lnSpc>
                <a:spcPct val="150000"/>
              </a:lnSpc>
              <a:spcBef>
                <a:spcPts val="600"/>
              </a:spcBef>
              <a:spcAft>
                <a:spcPts val="1200"/>
              </a:spcAft>
              <a:buFont typeface="+mj-lt"/>
              <a:buAutoNum type="romanUcPeriod"/>
            </a:pPr>
            <a:r>
              <a:rPr lang="en-US" sz="2600" dirty="0">
                <a:solidFill>
                  <a:srgbClr val="002060"/>
                </a:solidFill>
                <a:latin typeface="Arial" panose="020B0604020202020204" pitchFamily="34" charset="0"/>
                <a:ea typeface="+mj-ea"/>
                <a:cs typeface="Arial" panose="020B0604020202020204" pitchFamily="34" charset="0"/>
              </a:rPr>
              <a:t>Overview of Qualitative Research</a:t>
            </a:r>
          </a:p>
          <a:p>
            <a:pPr marL="514350" indent="-514350">
              <a:lnSpc>
                <a:spcPct val="150000"/>
              </a:lnSpc>
              <a:spcBef>
                <a:spcPts val="600"/>
              </a:spcBef>
              <a:spcAft>
                <a:spcPts val="1200"/>
              </a:spcAft>
              <a:buFont typeface="+mj-lt"/>
              <a:buAutoNum type="romanUcPeriod"/>
            </a:pPr>
            <a:r>
              <a:rPr lang="en-US" sz="2600" dirty="0">
                <a:solidFill>
                  <a:srgbClr val="002060"/>
                </a:solidFill>
                <a:latin typeface="Arial" panose="020B0604020202020204" pitchFamily="34" charset="0"/>
                <a:ea typeface="+mj-ea"/>
                <a:cs typeface="Arial" panose="020B0604020202020204" pitchFamily="34" charset="0"/>
              </a:rPr>
              <a:t>Classic Types of Qualitative Research Designs</a:t>
            </a:r>
          </a:p>
          <a:p>
            <a:pPr marL="514350" indent="-514350">
              <a:lnSpc>
                <a:spcPct val="150000"/>
              </a:lnSpc>
              <a:spcBef>
                <a:spcPts val="600"/>
              </a:spcBef>
              <a:spcAft>
                <a:spcPts val="1200"/>
              </a:spcAft>
              <a:buFont typeface="+mj-lt"/>
              <a:buAutoNum type="romanUcPeriod"/>
            </a:pPr>
            <a:r>
              <a:rPr lang="en-US" sz="2600" dirty="0">
                <a:solidFill>
                  <a:srgbClr val="002060"/>
                </a:solidFill>
                <a:latin typeface="Arial" panose="020B0604020202020204" pitchFamily="34" charset="0"/>
                <a:ea typeface="+mj-ea"/>
                <a:cs typeface="Arial" panose="020B0604020202020204" pitchFamily="34" charset="0"/>
              </a:rPr>
              <a:t>Qualitative Evaluation Process</a:t>
            </a:r>
          </a:p>
          <a:p>
            <a:pPr marL="514350" indent="-514350">
              <a:lnSpc>
                <a:spcPct val="150000"/>
              </a:lnSpc>
              <a:spcBef>
                <a:spcPts val="600"/>
              </a:spcBef>
              <a:spcAft>
                <a:spcPts val="1200"/>
              </a:spcAft>
              <a:buFont typeface="+mj-lt"/>
              <a:buAutoNum type="romanUcPeriod"/>
            </a:pPr>
            <a:r>
              <a:rPr lang="en-US" sz="2600" dirty="0">
                <a:solidFill>
                  <a:srgbClr val="002060"/>
                </a:solidFill>
                <a:latin typeface="Arial" panose="020B0604020202020204" pitchFamily="34" charset="0"/>
                <a:ea typeface="+mj-ea"/>
                <a:cs typeface="Arial" panose="020B0604020202020204" pitchFamily="34" charset="0"/>
              </a:rPr>
              <a:t>Qualitative Data Analysis</a:t>
            </a:r>
          </a:p>
          <a:p>
            <a:pPr marL="514350" indent="-514350">
              <a:lnSpc>
                <a:spcPct val="150000"/>
              </a:lnSpc>
              <a:spcBef>
                <a:spcPts val="600"/>
              </a:spcBef>
              <a:spcAft>
                <a:spcPts val="1200"/>
              </a:spcAft>
              <a:buFont typeface="+mj-lt"/>
              <a:buAutoNum type="romanUcPeriod"/>
            </a:pPr>
            <a:r>
              <a:rPr lang="en-US" sz="2600" b="1" dirty="0">
                <a:solidFill>
                  <a:srgbClr val="002060"/>
                </a:solidFill>
                <a:latin typeface="Arial" panose="020B0604020202020204" pitchFamily="34" charset="0"/>
                <a:ea typeface="+mj-ea"/>
                <a:cs typeface="Arial" panose="020B0604020202020204" pitchFamily="34" charset="0"/>
              </a:rPr>
              <a:t>Reporting Findings</a:t>
            </a:r>
          </a:p>
          <a:p>
            <a:pPr marL="514350" indent="-514350">
              <a:lnSpc>
                <a:spcPct val="150000"/>
              </a:lnSpc>
              <a:spcBef>
                <a:spcPts val="600"/>
              </a:spcBef>
              <a:spcAft>
                <a:spcPts val="1200"/>
              </a:spcAft>
              <a:buFont typeface="+mj-lt"/>
              <a:buAutoNum type="romanUcPeriod"/>
            </a:pPr>
            <a:r>
              <a:rPr lang="en-US" sz="2600" dirty="0">
                <a:solidFill>
                  <a:srgbClr val="002060"/>
                </a:solidFill>
                <a:latin typeface="Arial" panose="020B0604020202020204" pitchFamily="34" charset="0"/>
                <a:ea typeface="+mj-ea"/>
                <a:cs typeface="Arial" panose="020B0604020202020204" pitchFamily="34" charset="0"/>
              </a:rPr>
              <a:t>Guidelines</a:t>
            </a:r>
          </a:p>
        </p:txBody>
      </p:sp>
      <p:sp>
        <p:nvSpPr>
          <p:cNvPr id="20" name="TextBox 19">
            <a:extLst>
              <a:ext uri="{FF2B5EF4-FFF2-40B4-BE49-F238E27FC236}">
                <a16:creationId xmlns:a16="http://schemas.microsoft.com/office/drawing/2014/main" id="{98B6E9F6-74EE-33F8-3257-81BDAC5B00A5}"/>
              </a:ext>
            </a:extLst>
          </p:cNvPr>
          <p:cNvSpPr txBox="1"/>
          <p:nvPr/>
        </p:nvSpPr>
        <p:spPr>
          <a:xfrm>
            <a:off x="215747" y="6365927"/>
            <a:ext cx="3103860" cy="246221"/>
          </a:xfrm>
          <a:prstGeom prst="rect">
            <a:avLst/>
          </a:prstGeom>
          <a:noFill/>
        </p:spPr>
        <p:txBody>
          <a:bodyPr wrap="square">
            <a:spAutoFit/>
          </a:bodyPr>
          <a:lstStyle/>
          <a:p>
            <a:r>
              <a:rPr lang="en-US" sz="500" dirty="0">
                <a:solidFill>
                  <a:srgbClr val="002060"/>
                </a:solidFill>
                <a:hlinkClick r:id="rId3"/>
              </a:rPr>
              <a:t>https://</a:t>
            </a:r>
            <a:r>
              <a:rPr lang="en-US" sz="500" dirty="0" err="1">
                <a:solidFill>
                  <a:srgbClr val="002060"/>
                </a:solidFill>
                <a:hlinkClick r:id="rId3"/>
              </a:rPr>
              <a:t>www.taylorfrancis.com</a:t>
            </a:r>
            <a:r>
              <a:rPr lang="en-US" sz="500" dirty="0">
                <a:solidFill>
                  <a:srgbClr val="002060"/>
                </a:solidFill>
                <a:hlinkClick r:id="rId3"/>
              </a:rPr>
              <a:t>/books/mono/10.4324/9781315108933/practical-approaches-applied-research-program-evaluation-helping-professionals-casey-barrio-minton-stephen-lenz</a:t>
            </a:r>
            <a:endParaRPr lang="en-US" sz="500" dirty="0">
              <a:solidFill>
                <a:srgbClr val="002060"/>
              </a:solidFill>
            </a:endParaRPr>
          </a:p>
        </p:txBody>
      </p:sp>
      <p:pic>
        <p:nvPicPr>
          <p:cNvPr id="21" name="Picture 20" descr="A close-up of logos&#10;&#10;AI-generated content may be incorrect.">
            <a:extLst>
              <a:ext uri="{FF2B5EF4-FFF2-40B4-BE49-F238E27FC236}">
                <a16:creationId xmlns:a16="http://schemas.microsoft.com/office/drawing/2014/main" id="{87521AC1-4F12-4C7E-4527-B42F861F2D0F}"/>
              </a:ext>
            </a:extLst>
          </p:cNvPr>
          <p:cNvPicPr>
            <a:picLocks noChangeAspect="1"/>
          </p:cNvPicPr>
          <p:nvPr/>
        </p:nvPicPr>
        <p:blipFill>
          <a:blip r:embed="rId5"/>
          <a:srcRect r="45218"/>
          <a:stretch/>
        </p:blipFill>
        <p:spPr>
          <a:xfrm>
            <a:off x="9944099" y="5648023"/>
            <a:ext cx="893725" cy="980088"/>
          </a:xfrm>
          <a:prstGeom prst="rect">
            <a:avLst/>
          </a:prstGeom>
        </p:spPr>
      </p:pic>
      <p:pic>
        <p:nvPicPr>
          <p:cNvPr id="22" name="Picture 21" descr="A close-up of logos&#10;&#10;AI-generated content may be incorrect.">
            <a:extLst>
              <a:ext uri="{FF2B5EF4-FFF2-40B4-BE49-F238E27FC236}">
                <a16:creationId xmlns:a16="http://schemas.microsoft.com/office/drawing/2014/main" id="{D8333E27-42DC-A598-BE90-051A6D4DC180}"/>
              </a:ext>
            </a:extLst>
          </p:cNvPr>
          <p:cNvPicPr>
            <a:picLocks noChangeAspect="1"/>
          </p:cNvPicPr>
          <p:nvPr/>
        </p:nvPicPr>
        <p:blipFill>
          <a:blip r:embed="rId5"/>
          <a:srcRect l="54782" t="9761" b="16268"/>
          <a:stretch/>
        </p:blipFill>
        <p:spPr>
          <a:xfrm>
            <a:off x="10888674" y="5595040"/>
            <a:ext cx="1087579" cy="1068858"/>
          </a:xfrm>
          <a:prstGeom prst="rect">
            <a:avLst/>
          </a:prstGeom>
        </p:spPr>
      </p:pic>
    </p:spTree>
    <p:extLst>
      <p:ext uri="{BB962C8B-B14F-4D97-AF65-F5344CB8AC3E}">
        <p14:creationId xmlns:p14="http://schemas.microsoft.com/office/powerpoint/2010/main" val="11945601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EA107B-AFB0-32C1-8384-6754AF1CB5FC}"/>
            </a:ext>
          </a:extLst>
        </p:cNvPr>
        <p:cNvGrpSpPr/>
        <p:nvPr/>
      </p:nvGrpSpPr>
      <p:grpSpPr>
        <a:xfrm>
          <a:off x="0" y="0"/>
          <a:ext cx="0" cy="0"/>
          <a:chOff x="0" y="0"/>
          <a:chExt cx="0" cy="0"/>
        </a:xfrm>
      </p:grpSpPr>
      <p:sp useBgFill="1">
        <p:nvSpPr>
          <p:cNvPr id="2" name="Rectangle 1">
            <a:extLst>
              <a:ext uri="{FF2B5EF4-FFF2-40B4-BE49-F238E27FC236}">
                <a16:creationId xmlns:a16="http://schemas.microsoft.com/office/drawing/2014/main" id="{71C3D997-E707-4775-27DB-1FB5F582C0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75763A7D-A659-EC38-707C-E82975FDAF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37D5D7B9-5548-0B88-51A2-4B62C4EF6F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7B81E0B7-70FD-F29D-082F-EF77C60CEC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a:extLst>
              <a:ext uri="{FF2B5EF4-FFF2-40B4-BE49-F238E27FC236}">
                <a16:creationId xmlns:a16="http://schemas.microsoft.com/office/drawing/2014/main" id="{197C616C-5C32-C384-6E88-CD2D4542DCA7}"/>
              </a:ext>
            </a:extLst>
          </p:cNvPr>
          <p:cNvSpPr>
            <a:spLocks noGrp="1"/>
          </p:cNvSpPr>
          <p:nvPr>
            <p:ph type="title"/>
          </p:nvPr>
        </p:nvSpPr>
        <p:spPr>
          <a:xfrm>
            <a:off x="-33917" y="349112"/>
            <a:ext cx="12191998" cy="877729"/>
          </a:xfrm>
        </p:spPr>
        <p:txBody>
          <a:bodyPr vert="horz" lIns="91440" tIns="45720" rIns="91440" bIns="45720" rtlCol="0" anchor="ctr">
            <a:normAutofit/>
          </a:bodyPr>
          <a:lstStyle/>
          <a:p>
            <a:pPr algn="ctr"/>
            <a:r>
              <a:rPr lang="en-US" sz="5400" kern="1200" dirty="0">
                <a:solidFill>
                  <a:srgbClr val="FFFFFF"/>
                </a:solidFill>
                <a:latin typeface="Times New Roman" panose="02020603050405020304" pitchFamily="18" charset="0"/>
                <a:cs typeface="Times New Roman" panose="02020603050405020304" pitchFamily="18" charset="0"/>
              </a:rPr>
              <a:t>Content Overview: Module 5</a:t>
            </a:r>
          </a:p>
        </p:txBody>
      </p:sp>
      <p:pic>
        <p:nvPicPr>
          <p:cNvPr id="7" name="Picture 2" descr="Practical Approaches to Applied Research and Program Evaluation for Helping Professionals">
            <a:hlinkClick r:id="rId2"/>
            <a:extLst>
              <a:ext uri="{FF2B5EF4-FFF2-40B4-BE49-F238E27FC236}">
                <a16:creationId xmlns:a16="http://schemas.microsoft.com/office/drawing/2014/main" id="{C2457A9C-D831-CA0E-F3A1-229332A6D6B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5463" y="1999698"/>
            <a:ext cx="3024144" cy="4317805"/>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06909A1C-EE26-DE39-28AC-809E4329C088}"/>
              </a:ext>
            </a:extLst>
          </p:cNvPr>
          <p:cNvSpPr txBox="1"/>
          <p:nvPr/>
        </p:nvSpPr>
        <p:spPr>
          <a:xfrm>
            <a:off x="3615070" y="1999698"/>
            <a:ext cx="6914817" cy="3732560"/>
          </a:xfrm>
          <a:prstGeom prst="rect">
            <a:avLst/>
          </a:prstGeom>
          <a:noFill/>
        </p:spPr>
        <p:txBody>
          <a:bodyPr wrap="square">
            <a:spAutoFit/>
          </a:bodyPr>
          <a:lstStyle/>
          <a:p>
            <a:pPr>
              <a:lnSpc>
                <a:spcPct val="150000"/>
              </a:lnSpc>
              <a:spcAft>
                <a:spcPts val="600"/>
              </a:spcAft>
            </a:pPr>
            <a:r>
              <a:rPr lang="en-US" sz="2400" b="1" dirty="0">
                <a:solidFill>
                  <a:srgbClr val="002060"/>
                </a:solidFill>
                <a:latin typeface="Arial" panose="020B0604020202020204" pitchFamily="34" charset="0"/>
                <a:ea typeface="+mj-ea"/>
                <a:cs typeface="Arial" panose="020B0604020202020204" pitchFamily="34" charset="0"/>
              </a:rPr>
              <a:t>V.  Reporting Findings</a:t>
            </a:r>
          </a:p>
          <a:p>
            <a:pPr marL="914400" lvl="1" indent="-457200">
              <a:lnSpc>
                <a:spcPct val="150000"/>
              </a:lnSpc>
              <a:spcAft>
                <a:spcPts val="600"/>
              </a:spcAft>
              <a:buFont typeface="+mj-lt"/>
              <a:buAutoNum type="arabicPeriod"/>
            </a:pPr>
            <a:r>
              <a:rPr lang="en-US" sz="2400" dirty="0">
                <a:solidFill>
                  <a:srgbClr val="002060"/>
                </a:solidFill>
                <a:latin typeface="Arial" panose="020B0604020202020204" pitchFamily="34" charset="0"/>
                <a:ea typeface="+mj-ea"/>
                <a:cs typeface="Arial" panose="020B0604020202020204" pitchFamily="34" charset="0"/>
              </a:rPr>
              <a:t>Reporting Priorities</a:t>
            </a:r>
          </a:p>
          <a:p>
            <a:pPr marL="914400" lvl="1" indent="-457200">
              <a:lnSpc>
                <a:spcPct val="150000"/>
              </a:lnSpc>
              <a:spcAft>
                <a:spcPts val="600"/>
              </a:spcAft>
              <a:buFont typeface="+mj-lt"/>
              <a:buAutoNum type="arabicPeriod"/>
            </a:pPr>
            <a:r>
              <a:rPr lang="en-US" sz="2400" dirty="0">
                <a:solidFill>
                  <a:srgbClr val="002060"/>
                </a:solidFill>
                <a:latin typeface="Arial" panose="020B0604020202020204" pitchFamily="34" charset="0"/>
                <a:ea typeface="+mj-ea"/>
                <a:cs typeface="Arial" panose="020B0604020202020204" pitchFamily="34" charset="0"/>
              </a:rPr>
              <a:t>Reporting Tips</a:t>
            </a:r>
          </a:p>
          <a:p>
            <a:pPr marL="914400" lvl="1" indent="-457200">
              <a:lnSpc>
                <a:spcPct val="150000"/>
              </a:lnSpc>
              <a:spcAft>
                <a:spcPts val="600"/>
              </a:spcAft>
              <a:buFont typeface="+mj-lt"/>
              <a:buAutoNum type="arabicPeriod"/>
            </a:pPr>
            <a:r>
              <a:rPr lang="en-US" sz="2400" dirty="0">
                <a:solidFill>
                  <a:srgbClr val="002060"/>
                </a:solidFill>
                <a:latin typeface="Arial" panose="020B0604020202020204" pitchFamily="34" charset="0"/>
                <a:ea typeface="+mj-ea"/>
                <a:cs typeface="Arial" panose="020B0604020202020204" pitchFamily="34" charset="0"/>
              </a:rPr>
              <a:t>Reporting Components</a:t>
            </a:r>
          </a:p>
          <a:p>
            <a:pPr marL="914400" lvl="1" indent="-457200">
              <a:lnSpc>
                <a:spcPct val="150000"/>
              </a:lnSpc>
              <a:spcAft>
                <a:spcPts val="600"/>
              </a:spcAft>
              <a:buFont typeface="+mj-lt"/>
              <a:buAutoNum type="arabicPeriod"/>
            </a:pPr>
            <a:r>
              <a:rPr lang="en-US" sz="2400" dirty="0">
                <a:solidFill>
                  <a:srgbClr val="002060"/>
                </a:solidFill>
                <a:latin typeface="Arial" panose="020B0604020202020204" pitchFamily="34" charset="0"/>
                <a:ea typeface="+mj-ea"/>
                <a:cs typeface="Arial" panose="020B0604020202020204" pitchFamily="34" charset="0"/>
              </a:rPr>
              <a:t>Applications</a:t>
            </a:r>
          </a:p>
          <a:p>
            <a:pPr lvl="1">
              <a:lnSpc>
                <a:spcPct val="150000"/>
              </a:lnSpc>
              <a:spcAft>
                <a:spcPts val="600"/>
              </a:spcAft>
            </a:pPr>
            <a:endParaRPr lang="en-US" sz="2400" dirty="0">
              <a:solidFill>
                <a:srgbClr val="002060"/>
              </a:solidFill>
              <a:latin typeface="Arial" panose="020B0604020202020204" pitchFamily="34" charset="0"/>
              <a:ea typeface="+mj-ea"/>
              <a:cs typeface="Arial" panose="020B0604020202020204" pitchFamily="34" charset="0"/>
            </a:endParaRPr>
          </a:p>
        </p:txBody>
      </p:sp>
      <p:sp>
        <p:nvSpPr>
          <p:cNvPr id="9" name="TextBox 8">
            <a:extLst>
              <a:ext uri="{FF2B5EF4-FFF2-40B4-BE49-F238E27FC236}">
                <a16:creationId xmlns:a16="http://schemas.microsoft.com/office/drawing/2014/main" id="{25A70F0F-C940-D633-4E4E-9CDBCEF863FA}"/>
              </a:ext>
            </a:extLst>
          </p:cNvPr>
          <p:cNvSpPr txBox="1"/>
          <p:nvPr/>
        </p:nvSpPr>
        <p:spPr>
          <a:xfrm>
            <a:off x="215747" y="6365927"/>
            <a:ext cx="3103860" cy="246221"/>
          </a:xfrm>
          <a:prstGeom prst="rect">
            <a:avLst/>
          </a:prstGeom>
          <a:noFill/>
        </p:spPr>
        <p:txBody>
          <a:bodyPr wrap="square">
            <a:spAutoFit/>
          </a:bodyPr>
          <a:lstStyle/>
          <a:p>
            <a:r>
              <a:rPr lang="en-US" sz="500" dirty="0">
                <a:solidFill>
                  <a:srgbClr val="002060"/>
                </a:solidFill>
                <a:hlinkClick r:id="rId2"/>
              </a:rPr>
              <a:t>https://</a:t>
            </a:r>
            <a:r>
              <a:rPr lang="en-US" sz="500" dirty="0" err="1">
                <a:solidFill>
                  <a:srgbClr val="002060"/>
                </a:solidFill>
                <a:hlinkClick r:id="rId2"/>
              </a:rPr>
              <a:t>www.taylorfrancis.com</a:t>
            </a:r>
            <a:r>
              <a:rPr lang="en-US" sz="500" dirty="0">
                <a:solidFill>
                  <a:srgbClr val="002060"/>
                </a:solidFill>
                <a:hlinkClick r:id="rId2"/>
              </a:rPr>
              <a:t>/books/mono/10.4324/9781315108933/practical-approaches-applied-research-program-evaluation-helping-professionals-casey-barrio-minton-stephen-lenz</a:t>
            </a:r>
            <a:endParaRPr lang="en-US" sz="500" dirty="0">
              <a:solidFill>
                <a:srgbClr val="002060"/>
              </a:solidFill>
            </a:endParaRPr>
          </a:p>
        </p:txBody>
      </p:sp>
      <p:pic>
        <p:nvPicPr>
          <p:cNvPr id="10" name="Picture 9" descr="A close-up of logos&#10;&#10;AI-generated content may be incorrect.">
            <a:extLst>
              <a:ext uri="{FF2B5EF4-FFF2-40B4-BE49-F238E27FC236}">
                <a16:creationId xmlns:a16="http://schemas.microsoft.com/office/drawing/2014/main" id="{608FF857-AF10-97C8-6297-C1B13C1DADDC}"/>
              </a:ext>
            </a:extLst>
          </p:cNvPr>
          <p:cNvPicPr>
            <a:picLocks noChangeAspect="1"/>
          </p:cNvPicPr>
          <p:nvPr/>
        </p:nvPicPr>
        <p:blipFill>
          <a:blip r:embed="rId4"/>
          <a:srcRect r="45218"/>
          <a:stretch/>
        </p:blipFill>
        <p:spPr>
          <a:xfrm>
            <a:off x="9944099" y="5648023"/>
            <a:ext cx="893725" cy="980088"/>
          </a:xfrm>
          <a:prstGeom prst="rect">
            <a:avLst/>
          </a:prstGeom>
        </p:spPr>
      </p:pic>
      <p:pic>
        <p:nvPicPr>
          <p:cNvPr id="11" name="Picture 10" descr="A close-up of logos&#10;&#10;AI-generated content may be incorrect.">
            <a:extLst>
              <a:ext uri="{FF2B5EF4-FFF2-40B4-BE49-F238E27FC236}">
                <a16:creationId xmlns:a16="http://schemas.microsoft.com/office/drawing/2014/main" id="{389D9AD5-89FC-76A3-B6F6-9CD3AF7230C4}"/>
              </a:ext>
            </a:extLst>
          </p:cNvPr>
          <p:cNvPicPr>
            <a:picLocks noChangeAspect="1"/>
          </p:cNvPicPr>
          <p:nvPr/>
        </p:nvPicPr>
        <p:blipFill>
          <a:blip r:embed="rId4"/>
          <a:srcRect l="54782" t="9761" b="16268"/>
          <a:stretch/>
        </p:blipFill>
        <p:spPr>
          <a:xfrm>
            <a:off x="10888674" y="5595040"/>
            <a:ext cx="1087579" cy="1068858"/>
          </a:xfrm>
          <a:prstGeom prst="rect">
            <a:avLst/>
          </a:prstGeom>
        </p:spPr>
      </p:pic>
    </p:spTree>
    <p:extLst>
      <p:ext uri="{BB962C8B-B14F-4D97-AF65-F5344CB8AC3E}">
        <p14:creationId xmlns:p14="http://schemas.microsoft.com/office/powerpoint/2010/main" val="16885462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34230F-F846-F2D7-947B-64B2325FD967}"/>
            </a:ext>
          </a:extLst>
        </p:cNvPr>
        <p:cNvGrpSpPr/>
        <p:nvPr/>
      </p:nvGrpSpPr>
      <p:grpSpPr>
        <a:xfrm>
          <a:off x="0" y="0"/>
          <a:ext cx="0" cy="0"/>
          <a:chOff x="0" y="0"/>
          <a:chExt cx="0" cy="0"/>
        </a:xfrm>
      </p:grpSpPr>
      <p:sp useBgFill="1">
        <p:nvSpPr>
          <p:cNvPr id="2" name="Rectangle 1">
            <a:extLst>
              <a:ext uri="{FF2B5EF4-FFF2-40B4-BE49-F238E27FC236}">
                <a16:creationId xmlns:a16="http://schemas.microsoft.com/office/drawing/2014/main" id="{9E76CB65-E180-2082-5CB9-4F02C0BBD8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8D65C802-5333-2256-4FF1-ACC67B4949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B1DDF2D1-1EA2-FDA4-A809-445298231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6D1D6415-3268-FED4-2BF9-F3F47800EA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a:extLst>
              <a:ext uri="{FF2B5EF4-FFF2-40B4-BE49-F238E27FC236}">
                <a16:creationId xmlns:a16="http://schemas.microsoft.com/office/drawing/2014/main" id="{B2013AD3-467B-6FFC-86FE-58BDE49B3509}"/>
              </a:ext>
            </a:extLst>
          </p:cNvPr>
          <p:cNvSpPr>
            <a:spLocks noGrp="1"/>
          </p:cNvSpPr>
          <p:nvPr>
            <p:ph type="title"/>
          </p:nvPr>
        </p:nvSpPr>
        <p:spPr>
          <a:xfrm>
            <a:off x="-33917" y="349112"/>
            <a:ext cx="12191998" cy="877729"/>
          </a:xfrm>
        </p:spPr>
        <p:txBody>
          <a:bodyPr vert="horz" lIns="91440" tIns="45720" rIns="91440" bIns="45720" rtlCol="0" anchor="ctr">
            <a:normAutofit/>
          </a:bodyPr>
          <a:lstStyle/>
          <a:p>
            <a:pPr algn="ctr"/>
            <a:r>
              <a:rPr lang="en-US" sz="5400" kern="1200" dirty="0">
                <a:solidFill>
                  <a:srgbClr val="FFFFFF"/>
                </a:solidFill>
                <a:latin typeface="Times New Roman" panose="02020603050405020304" pitchFamily="18" charset="0"/>
                <a:cs typeface="Times New Roman" panose="02020603050405020304" pitchFamily="18" charset="0"/>
              </a:rPr>
              <a:t>Content Overview: Module 5</a:t>
            </a:r>
          </a:p>
        </p:txBody>
      </p:sp>
      <p:graphicFrame>
        <p:nvGraphicFramePr>
          <p:cNvPr id="7" name="Table 6">
            <a:extLst>
              <a:ext uri="{FF2B5EF4-FFF2-40B4-BE49-F238E27FC236}">
                <a16:creationId xmlns:a16="http://schemas.microsoft.com/office/drawing/2014/main" id="{9251AD14-ED08-8E76-4440-AA231AC4A943}"/>
              </a:ext>
            </a:extLst>
          </p:cNvPr>
          <p:cNvGraphicFramePr>
            <a:graphicFrameLocks noGrp="1"/>
          </p:cNvGraphicFramePr>
          <p:nvPr>
            <p:extLst>
              <p:ext uri="{D42A27DB-BD31-4B8C-83A1-F6EECF244321}">
                <p14:modId xmlns:p14="http://schemas.microsoft.com/office/powerpoint/2010/main" val="304678802"/>
              </p:ext>
            </p:extLst>
          </p:nvPr>
        </p:nvGraphicFramePr>
        <p:xfrm>
          <a:off x="329380" y="1409700"/>
          <a:ext cx="11465403" cy="4675759"/>
        </p:xfrm>
        <a:graphic>
          <a:graphicData uri="http://schemas.openxmlformats.org/drawingml/2006/table">
            <a:tbl>
              <a:tblPr firstRow="1" bandRow="1">
                <a:tableStyleId>{5C22544A-7EE6-4342-B048-85BDC9FD1C3A}</a:tableStyleId>
              </a:tblPr>
              <a:tblGrid>
                <a:gridCol w="3821801">
                  <a:extLst>
                    <a:ext uri="{9D8B030D-6E8A-4147-A177-3AD203B41FA5}">
                      <a16:colId xmlns:a16="http://schemas.microsoft.com/office/drawing/2014/main" val="1170662359"/>
                    </a:ext>
                  </a:extLst>
                </a:gridCol>
                <a:gridCol w="3821801">
                  <a:extLst>
                    <a:ext uri="{9D8B030D-6E8A-4147-A177-3AD203B41FA5}">
                      <a16:colId xmlns:a16="http://schemas.microsoft.com/office/drawing/2014/main" val="3203863604"/>
                    </a:ext>
                  </a:extLst>
                </a:gridCol>
                <a:gridCol w="3821801">
                  <a:extLst>
                    <a:ext uri="{9D8B030D-6E8A-4147-A177-3AD203B41FA5}">
                      <a16:colId xmlns:a16="http://schemas.microsoft.com/office/drawing/2014/main" val="387725161"/>
                    </a:ext>
                  </a:extLst>
                </a:gridCol>
              </a:tblGrid>
              <a:tr h="704850">
                <a:tc gridSpan="3">
                  <a:txBody>
                    <a:bodyPr/>
                    <a:lstStyle/>
                    <a:p>
                      <a:pPr algn="ctr">
                        <a:lnSpc>
                          <a:spcPct val="100000"/>
                        </a:lnSpc>
                      </a:pPr>
                      <a:r>
                        <a:rPr lang="en-US" sz="2400" dirty="0">
                          <a:ln>
                            <a:noFill/>
                          </a:ln>
                          <a:solidFill>
                            <a:srgbClr val="002060"/>
                          </a:solidFill>
                        </a:rPr>
                        <a:t>Module 5: Reporting Findings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8B686"/>
                    </a:solidFill>
                  </a:tcPr>
                </a:tc>
                <a:tc hMerge="1">
                  <a:txBody>
                    <a:bodyPr/>
                    <a:lstStyle/>
                    <a:p>
                      <a:endParaRPr lang="en-US" dirty="0">
                        <a:ln>
                          <a:solidFill>
                            <a:srgbClr val="002060"/>
                          </a:solidFill>
                        </a:ln>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8B686"/>
                    </a:solidFill>
                  </a:tcPr>
                </a:tc>
                <a:tc hMerge="1">
                  <a:txBody>
                    <a:bodyPr/>
                    <a:lstStyle/>
                    <a:p>
                      <a:endParaRPr lang="en-US" dirty="0">
                        <a:ln>
                          <a:solidFill>
                            <a:srgbClr val="002060"/>
                          </a:solidFill>
                        </a:ln>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8B686"/>
                    </a:solidFill>
                  </a:tcPr>
                </a:tc>
                <a:extLst>
                  <a:ext uri="{0D108BD9-81ED-4DB2-BD59-A6C34878D82A}">
                    <a16:rowId xmlns:a16="http://schemas.microsoft.com/office/drawing/2014/main" val="2584294997"/>
                  </a:ext>
                </a:extLst>
              </a:tr>
              <a:tr h="609600">
                <a:tc>
                  <a:txBody>
                    <a:bodyPr/>
                    <a:lstStyle/>
                    <a:p>
                      <a:pPr algn="ctr"/>
                      <a:r>
                        <a:rPr lang="en-US" b="1" dirty="0">
                          <a:ln>
                            <a:noFill/>
                          </a:ln>
                          <a:solidFill>
                            <a:srgbClr val="002060"/>
                          </a:solidFill>
                        </a:rPr>
                        <a:t>Module Content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5F85F"/>
                    </a:solidFill>
                  </a:tcPr>
                </a:tc>
                <a:tc>
                  <a:txBody>
                    <a:bodyPr/>
                    <a:lstStyle/>
                    <a:p>
                      <a:pPr algn="ctr"/>
                      <a:r>
                        <a:rPr lang="en-US" b="1" dirty="0">
                          <a:ln>
                            <a:noFill/>
                          </a:ln>
                          <a:solidFill>
                            <a:srgbClr val="002060"/>
                          </a:solidFill>
                        </a:rPr>
                        <a:t>Readings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5F85F"/>
                    </a:solidFill>
                  </a:tcPr>
                </a:tc>
                <a:tc>
                  <a:txBody>
                    <a:bodyPr/>
                    <a:lstStyle/>
                    <a:p>
                      <a:pPr algn="ctr"/>
                      <a:r>
                        <a:rPr lang="en-US" b="1" dirty="0">
                          <a:ln>
                            <a:noFill/>
                          </a:ln>
                          <a:solidFill>
                            <a:srgbClr val="002060"/>
                          </a:solidFill>
                        </a:rPr>
                        <a:t>Course Objectives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5F85F"/>
                    </a:solidFill>
                  </a:tcPr>
                </a:tc>
                <a:extLst>
                  <a:ext uri="{0D108BD9-81ED-4DB2-BD59-A6C34878D82A}">
                    <a16:rowId xmlns:a16="http://schemas.microsoft.com/office/drawing/2014/main" val="348235673"/>
                  </a:ext>
                </a:extLst>
              </a:tr>
              <a:tr h="3228723">
                <a:tc>
                  <a:txBody>
                    <a:bodyPr/>
                    <a:lstStyle/>
                    <a:p>
                      <a:pPr marL="400050" lvl="0" indent="-400050">
                        <a:lnSpc>
                          <a:spcPct val="120000"/>
                        </a:lnSpc>
                        <a:buFont typeface="+mj-lt"/>
                        <a:buAutoNum type="romanUcPeriod"/>
                      </a:pPr>
                      <a:r>
                        <a:rPr lang="en-US" sz="1800" b="1" kern="1200" dirty="0">
                          <a:solidFill>
                            <a:srgbClr val="002060"/>
                          </a:solidFill>
                          <a:effectLst/>
                          <a:latin typeface="+mn-lt"/>
                          <a:ea typeface="+mn-ea"/>
                          <a:cs typeface="+mn-cs"/>
                        </a:rPr>
                        <a:t>Video//PowerPoint Lecture</a:t>
                      </a:r>
                      <a:endParaRPr lang="en-US" sz="1800" kern="1200" dirty="0">
                        <a:solidFill>
                          <a:srgbClr val="002060"/>
                        </a:solidFill>
                        <a:effectLst/>
                        <a:latin typeface="+mn-lt"/>
                        <a:ea typeface="+mn-ea"/>
                        <a:cs typeface="+mn-cs"/>
                      </a:endParaRPr>
                    </a:p>
                    <a:p>
                      <a:pPr marL="857250" lvl="1" indent="-400050">
                        <a:lnSpc>
                          <a:spcPct val="120000"/>
                        </a:lnSpc>
                        <a:buFont typeface="+mj-lt"/>
                        <a:buAutoNum type="arabicPeriod"/>
                      </a:pPr>
                      <a:r>
                        <a:rPr lang="en-US" sz="1800" kern="1200" dirty="0">
                          <a:solidFill>
                            <a:srgbClr val="002060"/>
                          </a:solidFill>
                          <a:effectLst/>
                          <a:latin typeface="+mn-lt"/>
                          <a:ea typeface="+mn-ea"/>
                          <a:cs typeface="+mn-cs"/>
                        </a:rPr>
                        <a:t>Reporting Priorities</a:t>
                      </a:r>
                    </a:p>
                    <a:p>
                      <a:pPr marL="857250" lvl="1" indent="-400050">
                        <a:lnSpc>
                          <a:spcPct val="120000"/>
                        </a:lnSpc>
                        <a:buFont typeface="+mj-lt"/>
                        <a:buAutoNum type="arabicPeriod"/>
                      </a:pPr>
                      <a:r>
                        <a:rPr lang="en-US" sz="1800" kern="1200" dirty="0">
                          <a:solidFill>
                            <a:srgbClr val="002060"/>
                          </a:solidFill>
                          <a:effectLst/>
                          <a:latin typeface="+mn-lt"/>
                          <a:ea typeface="+mn-ea"/>
                          <a:cs typeface="+mn-cs"/>
                        </a:rPr>
                        <a:t>Reporting Tips</a:t>
                      </a:r>
                    </a:p>
                    <a:p>
                      <a:pPr marL="857250" lvl="1" indent="-400050">
                        <a:lnSpc>
                          <a:spcPct val="120000"/>
                        </a:lnSpc>
                        <a:buFont typeface="+mj-lt"/>
                        <a:buAutoNum type="arabicPeriod"/>
                      </a:pPr>
                      <a:r>
                        <a:rPr lang="en-US" sz="1800" kern="1200" dirty="0">
                          <a:solidFill>
                            <a:srgbClr val="002060"/>
                          </a:solidFill>
                          <a:effectLst/>
                          <a:latin typeface="+mn-lt"/>
                          <a:ea typeface="+mn-ea"/>
                          <a:cs typeface="+mn-cs"/>
                        </a:rPr>
                        <a:t>Reporting Components</a:t>
                      </a:r>
                    </a:p>
                    <a:p>
                      <a:pPr marL="857250" lvl="1" indent="-400050">
                        <a:lnSpc>
                          <a:spcPct val="120000"/>
                        </a:lnSpc>
                        <a:buFont typeface="+mj-lt"/>
                        <a:buAutoNum type="arabicPeriod"/>
                      </a:pPr>
                      <a:r>
                        <a:rPr lang="en-US" sz="1800" kern="1200" dirty="0">
                          <a:solidFill>
                            <a:srgbClr val="002060"/>
                          </a:solidFill>
                          <a:effectLst/>
                          <a:latin typeface="+mn-lt"/>
                          <a:ea typeface="+mn-ea"/>
                          <a:cs typeface="+mn-cs"/>
                        </a:rPr>
                        <a:t>Applications</a:t>
                      </a:r>
                    </a:p>
                    <a:p>
                      <a:pPr marL="857250" lvl="1" indent="-400050">
                        <a:lnSpc>
                          <a:spcPct val="120000"/>
                        </a:lnSpc>
                        <a:buFont typeface="+mj-lt"/>
                        <a:buAutoNum type="arabicPeriod"/>
                      </a:pPr>
                      <a:endParaRPr lang="en-US" sz="1800" kern="1200" dirty="0">
                        <a:solidFill>
                          <a:srgbClr val="002060"/>
                        </a:solidFill>
                        <a:effectLst/>
                        <a:latin typeface="+mn-lt"/>
                        <a:ea typeface="+mn-ea"/>
                        <a:cs typeface="+mn-cs"/>
                      </a:endParaRPr>
                    </a:p>
                    <a:p>
                      <a:pPr marL="400050" indent="-400050">
                        <a:lnSpc>
                          <a:spcPct val="120000"/>
                        </a:lnSpc>
                        <a:buFont typeface="+mj-lt"/>
                        <a:buAutoNum type="romanUcPeriod"/>
                      </a:pPr>
                      <a:r>
                        <a:rPr lang="en-US" sz="1800" b="1" kern="1200" dirty="0">
                          <a:solidFill>
                            <a:srgbClr val="002060"/>
                          </a:solidFill>
                          <a:effectLst/>
                          <a:latin typeface="+mn-lt"/>
                          <a:ea typeface="+mn-ea"/>
                          <a:cs typeface="+mn-cs"/>
                        </a:rPr>
                        <a:t>Module 5 Quiz</a:t>
                      </a:r>
                      <a:endParaRPr lang="en-US" sz="1800" dirty="0">
                        <a:solidFill>
                          <a:srgbClr val="002060"/>
                        </a:solidFill>
                        <a:effectLst/>
                      </a:endParaRPr>
                    </a:p>
                    <a:p>
                      <a:pPr marL="742950" lvl="1" indent="-285750">
                        <a:lnSpc>
                          <a:spcPct val="120000"/>
                        </a:lnSpc>
                        <a:buFont typeface="Arial" panose="020B0604020202020204" pitchFamily="34" charset="0"/>
                        <a:buChar char="•"/>
                      </a:pPr>
                      <a:r>
                        <a:rPr lang="en-US" sz="1800" dirty="0">
                          <a:ln>
                            <a:noFill/>
                          </a:ln>
                          <a:solidFill>
                            <a:srgbClr val="002060"/>
                          </a:solidFill>
                        </a:rPr>
                        <a:t>6 Questions</a:t>
                      </a:r>
                    </a:p>
                    <a:p>
                      <a:pPr marL="742950" lvl="1" indent="-285750">
                        <a:lnSpc>
                          <a:spcPct val="120000"/>
                        </a:lnSpc>
                        <a:buFont typeface="Arial" panose="020B0604020202020204" pitchFamily="34" charset="0"/>
                        <a:buChar char="•"/>
                      </a:pPr>
                      <a:r>
                        <a:rPr lang="en-US" sz="1800" dirty="0">
                          <a:ln>
                            <a:noFill/>
                          </a:ln>
                          <a:solidFill>
                            <a:srgbClr val="002060"/>
                          </a:solidFill>
                        </a:rPr>
                        <a:t>12 Points</a:t>
                      </a:r>
                    </a:p>
                    <a:p>
                      <a:pPr marL="742950" lvl="1" indent="-285750">
                        <a:lnSpc>
                          <a:spcPct val="120000"/>
                        </a:lnSpc>
                        <a:buFont typeface="Arial" panose="020B0604020202020204" pitchFamily="34" charset="0"/>
                        <a:buChar char="•"/>
                      </a:pPr>
                      <a:r>
                        <a:rPr lang="en-US" sz="1800" dirty="0">
                          <a:ln>
                            <a:noFill/>
                          </a:ln>
                          <a:solidFill>
                            <a:srgbClr val="002060"/>
                          </a:solidFill>
                        </a:rPr>
                        <a:t>12 % of Course Grade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000" b="1" kern="1200" dirty="0">
                          <a:solidFill>
                            <a:srgbClr val="002060"/>
                          </a:solidFill>
                          <a:effectLst/>
                          <a:latin typeface="+mn-lt"/>
                          <a:ea typeface="+mn-ea"/>
                          <a:cs typeface="+mn-cs"/>
                        </a:rPr>
                        <a:t>Barrio Minton &amp; Lenz (2019). </a:t>
                      </a:r>
                      <a:endParaRPr lang="en-US" sz="2000" kern="1200" dirty="0">
                        <a:solidFill>
                          <a:srgbClr val="002060"/>
                        </a:solidFill>
                        <a:effectLst/>
                        <a:latin typeface="+mn-lt"/>
                        <a:ea typeface="+mn-ea"/>
                        <a:cs typeface="+mn-cs"/>
                      </a:endParaRPr>
                    </a:p>
                    <a:p>
                      <a:pPr marL="285750" lvl="0" indent="-285750">
                        <a:buFont typeface="Arial" panose="020B0604020202020204" pitchFamily="34" charset="0"/>
                        <a:buChar char="•"/>
                      </a:pPr>
                      <a:r>
                        <a:rPr lang="en-US" sz="1800" kern="1200" dirty="0">
                          <a:solidFill>
                            <a:srgbClr val="002060"/>
                          </a:solidFill>
                          <a:effectLst/>
                          <a:latin typeface="+mn-lt"/>
                          <a:ea typeface="+mn-ea"/>
                          <a:cs typeface="+mn-cs"/>
                        </a:rPr>
                        <a:t>Ch. 7, </a:t>
                      </a:r>
                      <a:r>
                        <a:rPr lang="en-US" sz="1800" b="1" kern="1200" dirty="0">
                          <a:solidFill>
                            <a:srgbClr val="002060"/>
                          </a:solidFill>
                          <a:effectLst/>
                          <a:latin typeface="+mn-lt"/>
                          <a:ea typeface="+mn-ea"/>
                          <a:cs typeface="+mn-cs"/>
                        </a:rPr>
                        <a:t>Section 5</a:t>
                      </a:r>
                      <a:r>
                        <a:rPr lang="en-US" sz="1800" kern="1200" dirty="0">
                          <a:solidFill>
                            <a:srgbClr val="002060"/>
                          </a:solidFill>
                          <a:effectLst/>
                          <a:latin typeface="+mn-lt"/>
                          <a:ea typeface="+mn-ea"/>
                          <a:cs typeface="+mn-cs"/>
                        </a:rPr>
                        <a:t> (Reporting Findings).</a:t>
                      </a:r>
                    </a:p>
                    <a:p>
                      <a:pPr marL="285750" lvl="0" indent="-285750">
                        <a:buFont typeface="Arial" panose="020B0604020202020204" pitchFamily="34" charset="0"/>
                        <a:buChar char="•"/>
                      </a:pPr>
                      <a:endParaRPr lang="en-US" sz="1800" kern="1200" dirty="0">
                        <a:solidFill>
                          <a:srgbClr val="002060"/>
                        </a:solidFill>
                        <a:effectLst/>
                        <a:latin typeface="+mn-lt"/>
                        <a:ea typeface="+mn-ea"/>
                        <a:cs typeface="+mn-cs"/>
                      </a:endParaRPr>
                    </a:p>
                    <a:p>
                      <a:pPr marL="285750" lvl="0" indent="-285750">
                        <a:buFont typeface="Arial" panose="020B0604020202020204" pitchFamily="34" charset="0"/>
                        <a:buChar char="•"/>
                      </a:pPr>
                      <a:r>
                        <a:rPr lang="en-US" sz="1800" kern="1200" dirty="0">
                          <a:solidFill>
                            <a:srgbClr val="002060"/>
                          </a:solidFill>
                          <a:effectLst/>
                          <a:latin typeface="+mn-lt"/>
                          <a:ea typeface="+mn-ea"/>
                          <a:cs typeface="+mn-cs"/>
                        </a:rPr>
                        <a:t>See Reporting Guideline Documents in Module 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85750" lvl="0" indent="-285750">
                        <a:lnSpc>
                          <a:spcPct val="130000"/>
                        </a:lnSpc>
                        <a:spcAft>
                          <a:spcPts val="600"/>
                        </a:spcAft>
                        <a:buFont typeface="Arial" panose="020B0604020202020204" pitchFamily="34" charset="0"/>
                        <a:buChar char="•"/>
                      </a:pPr>
                      <a:r>
                        <a:rPr lang="en-US" sz="1800" kern="1200" dirty="0">
                          <a:solidFill>
                            <a:srgbClr val="002060"/>
                          </a:solidFill>
                          <a:effectLst/>
                          <a:latin typeface="+mn-lt"/>
                          <a:ea typeface="+mn-ea"/>
                          <a:cs typeface="+mn-cs"/>
                        </a:rPr>
                        <a:t>Develop research questions consistent with use of qualitative methodology</a:t>
                      </a:r>
                    </a:p>
                    <a:p>
                      <a:pPr marL="285750" lvl="0" indent="-285750">
                        <a:lnSpc>
                          <a:spcPct val="130000"/>
                        </a:lnSpc>
                        <a:spcAft>
                          <a:spcPts val="600"/>
                        </a:spcAft>
                        <a:buFont typeface="Arial" panose="020B0604020202020204" pitchFamily="34" charset="0"/>
                        <a:buChar char="•"/>
                      </a:pPr>
                      <a:r>
                        <a:rPr lang="en-US" sz="1800" kern="1200" dirty="0">
                          <a:solidFill>
                            <a:srgbClr val="002060"/>
                          </a:solidFill>
                          <a:effectLst/>
                          <a:latin typeface="+mn-lt"/>
                          <a:ea typeface="+mn-ea"/>
                          <a:cs typeface="+mn-cs"/>
                        </a:rPr>
                        <a:t>Communicate findings from qualitative analyses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31768440"/>
                  </a:ext>
                </a:extLst>
              </a:tr>
            </a:tbl>
          </a:graphicData>
        </a:graphic>
      </p:graphicFrame>
      <p:grpSp>
        <p:nvGrpSpPr>
          <p:cNvPr id="8" name="Group 7">
            <a:extLst>
              <a:ext uri="{FF2B5EF4-FFF2-40B4-BE49-F238E27FC236}">
                <a16:creationId xmlns:a16="http://schemas.microsoft.com/office/drawing/2014/main" id="{9B63A366-4576-2F59-0430-4D19ACC0AA16}"/>
              </a:ext>
            </a:extLst>
          </p:cNvPr>
          <p:cNvGrpSpPr/>
          <p:nvPr/>
        </p:nvGrpSpPr>
        <p:grpSpPr>
          <a:xfrm>
            <a:off x="9675385" y="5448300"/>
            <a:ext cx="2272676" cy="1219196"/>
            <a:chOff x="10199689" y="5755904"/>
            <a:chExt cx="1755648" cy="941832"/>
          </a:xfrm>
        </p:grpSpPr>
        <p:sp>
          <p:nvSpPr>
            <p:cNvPr id="9" name="Rectangle 8">
              <a:extLst>
                <a:ext uri="{FF2B5EF4-FFF2-40B4-BE49-F238E27FC236}">
                  <a16:creationId xmlns:a16="http://schemas.microsoft.com/office/drawing/2014/main" id="{B03C9F21-CE29-0841-BD50-B1C20219D27F}"/>
                </a:ext>
              </a:extLst>
            </p:cNvPr>
            <p:cNvSpPr/>
            <p:nvPr/>
          </p:nvSpPr>
          <p:spPr>
            <a:xfrm>
              <a:off x="10199689" y="5755904"/>
              <a:ext cx="1755648" cy="941832"/>
            </a:xfrm>
            <a:prstGeom prst="rect">
              <a:avLst/>
            </a:prstGeom>
            <a:solidFill>
              <a:schemeClr val="bg1"/>
            </a:solid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 close-up of logos&#10;&#10;AI-generated content may be incorrect.">
              <a:extLst>
                <a:ext uri="{FF2B5EF4-FFF2-40B4-BE49-F238E27FC236}">
                  <a16:creationId xmlns:a16="http://schemas.microsoft.com/office/drawing/2014/main" id="{3164D2D3-D4E3-1791-B7C3-2CCF0E086377}"/>
                </a:ext>
              </a:extLst>
            </p:cNvPr>
            <p:cNvPicPr>
              <a:picLocks noChangeAspect="1"/>
            </p:cNvPicPr>
            <p:nvPr/>
          </p:nvPicPr>
          <p:blipFill>
            <a:blip r:embed="rId2"/>
            <a:srcRect r="45218"/>
            <a:stretch/>
          </p:blipFill>
          <p:spPr>
            <a:xfrm>
              <a:off x="10239243" y="5798434"/>
              <a:ext cx="772473" cy="847119"/>
            </a:xfrm>
            <a:prstGeom prst="rect">
              <a:avLst/>
            </a:prstGeom>
          </p:spPr>
        </p:pic>
        <p:pic>
          <p:nvPicPr>
            <p:cNvPr id="11" name="Picture 10" descr="A close-up of logos&#10;&#10;AI-generated content may be incorrect.">
              <a:extLst>
                <a:ext uri="{FF2B5EF4-FFF2-40B4-BE49-F238E27FC236}">
                  <a16:creationId xmlns:a16="http://schemas.microsoft.com/office/drawing/2014/main" id="{FB4164FC-F0A5-BB9C-E1EA-55204EC45EE8}"/>
                </a:ext>
              </a:extLst>
            </p:cNvPr>
            <p:cNvPicPr>
              <a:picLocks noChangeAspect="1"/>
            </p:cNvPicPr>
            <p:nvPr/>
          </p:nvPicPr>
          <p:blipFill>
            <a:blip r:embed="rId2"/>
            <a:srcRect l="54781" t="9761" r="3189" b="22411"/>
            <a:stretch/>
          </p:blipFill>
          <p:spPr>
            <a:xfrm>
              <a:off x="11027631" y="5798434"/>
              <a:ext cx="873745" cy="847119"/>
            </a:xfrm>
            <a:prstGeom prst="rect">
              <a:avLst/>
            </a:prstGeom>
          </p:spPr>
        </p:pic>
      </p:grpSp>
      <p:pic>
        <p:nvPicPr>
          <p:cNvPr id="12" name="Picture 2" descr="Practical Approaches to Applied Research and Program Evaluation for Helping Professionals">
            <a:hlinkClick r:id="rId3"/>
            <a:extLst>
              <a:ext uri="{FF2B5EF4-FFF2-40B4-BE49-F238E27FC236}">
                <a16:creationId xmlns:a16="http://schemas.microsoft.com/office/drawing/2014/main" id="{D31A7193-8753-90D0-CF61-04AB7423D02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85965" y="4731853"/>
            <a:ext cx="1104126" cy="1576446"/>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8A6C01B8-2DB6-04E3-6CF4-A4FBC84C0F88}"/>
              </a:ext>
            </a:extLst>
          </p:cNvPr>
          <p:cNvSpPr txBox="1"/>
          <p:nvPr/>
        </p:nvSpPr>
        <p:spPr>
          <a:xfrm>
            <a:off x="6032899" y="4731853"/>
            <a:ext cx="1133226" cy="553998"/>
          </a:xfrm>
          <a:prstGeom prst="rect">
            <a:avLst/>
          </a:prstGeom>
          <a:noFill/>
        </p:spPr>
        <p:txBody>
          <a:bodyPr wrap="square">
            <a:spAutoFit/>
          </a:bodyPr>
          <a:lstStyle/>
          <a:p>
            <a:r>
              <a:rPr lang="en-US" sz="500" dirty="0">
                <a:solidFill>
                  <a:srgbClr val="002060"/>
                </a:solidFill>
                <a:hlinkClick r:id="rId3"/>
              </a:rPr>
              <a:t>https://</a:t>
            </a:r>
            <a:r>
              <a:rPr lang="en-US" sz="500" dirty="0" err="1">
                <a:solidFill>
                  <a:srgbClr val="002060"/>
                </a:solidFill>
                <a:hlinkClick r:id="rId3"/>
              </a:rPr>
              <a:t>www.taylorfrancis.com</a:t>
            </a:r>
            <a:r>
              <a:rPr lang="en-US" sz="500" dirty="0">
                <a:solidFill>
                  <a:srgbClr val="002060"/>
                </a:solidFill>
                <a:hlinkClick r:id="rId3"/>
              </a:rPr>
              <a:t>/books/mono/10.4324/9781315108933/practical-approaches-applied-research-program-evaluation-helping-professionals-casey-barrio-minton-stephen-lenz</a:t>
            </a:r>
            <a:endParaRPr lang="en-US" sz="500" dirty="0">
              <a:solidFill>
                <a:srgbClr val="002060"/>
              </a:solidFill>
            </a:endParaRPr>
          </a:p>
        </p:txBody>
      </p:sp>
    </p:spTree>
    <p:extLst>
      <p:ext uri="{BB962C8B-B14F-4D97-AF65-F5344CB8AC3E}">
        <p14:creationId xmlns:p14="http://schemas.microsoft.com/office/powerpoint/2010/main" val="41780198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7199BD-A5B6-7184-A5D6-FE3B249E0CEB}"/>
            </a:ext>
          </a:extLst>
        </p:cNvPr>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EA59F612-3469-AFC0-529B-7731A9A646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A277EDA6-9849-F0BA-D78A-8F1353524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A799B755-07B9-7AA4-A2FE-7E9AE2D535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E290FF7F-F455-F454-D30D-C3EBC0B79C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itle 1">
            <a:extLst>
              <a:ext uri="{FF2B5EF4-FFF2-40B4-BE49-F238E27FC236}">
                <a16:creationId xmlns:a16="http://schemas.microsoft.com/office/drawing/2014/main" id="{21345D39-584C-BEA4-FE73-3098E643B64F}"/>
              </a:ext>
            </a:extLst>
          </p:cNvPr>
          <p:cNvSpPr>
            <a:spLocks noGrp="1"/>
          </p:cNvSpPr>
          <p:nvPr>
            <p:ph type="title"/>
          </p:nvPr>
        </p:nvSpPr>
        <p:spPr>
          <a:xfrm>
            <a:off x="-33917" y="349112"/>
            <a:ext cx="12191998" cy="877729"/>
          </a:xfrm>
        </p:spPr>
        <p:txBody>
          <a:bodyPr vert="horz" lIns="91440" tIns="45720" rIns="91440" bIns="45720" rtlCol="0" anchor="ctr">
            <a:normAutofit/>
          </a:bodyPr>
          <a:lstStyle/>
          <a:p>
            <a:pPr algn="ctr"/>
            <a:r>
              <a:rPr lang="en-US" sz="5400" kern="1200" dirty="0">
                <a:solidFill>
                  <a:srgbClr val="FFFFFF"/>
                </a:solidFill>
                <a:latin typeface="Times New Roman" panose="02020603050405020304" pitchFamily="18" charset="0"/>
                <a:cs typeface="Times New Roman" panose="02020603050405020304" pitchFamily="18" charset="0"/>
              </a:rPr>
              <a:t>Content Overview: Module Examinations</a:t>
            </a:r>
          </a:p>
        </p:txBody>
      </p:sp>
      <p:pic>
        <p:nvPicPr>
          <p:cNvPr id="17" name="Picture 16" descr="A screenshot of a course&#10;&#10;AI-generated content may be incorrect.">
            <a:extLst>
              <a:ext uri="{FF2B5EF4-FFF2-40B4-BE49-F238E27FC236}">
                <a16:creationId xmlns:a16="http://schemas.microsoft.com/office/drawing/2014/main" id="{DF96C193-CE29-CBA1-EF2E-7C8C4D772EE0}"/>
              </a:ext>
            </a:extLst>
          </p:cNvPr>
          <p:cNvPicPr>
            <a:picLocks noChangeAspect="1"/>
          </p:cNvPicPr>
          <p:nvPr/>
        </p:nvPicPr>
        <p:blipFill>
          <a:blip r:embed="rId3"/>
          <a:stretch>
            <a:fillRect/>
          </a:stretch>
        </p:blipFill>
        <p:spPr>
          <a:xfrm>
            <a:off x="3490331" y="1925067"/>
            <a:ext cx="5143500" cy="4800600"/>
          </a:xfrm>
          <a:prstGeom prst="rect">
            <a:avLst/>
          </a:prstGeom>
        </p:spPr>
      </p:pic>
      <p:sp>
        <p:nvSpPr>
          <p:cNvPr id="18" name="Rectangle 17">
            <a:extLst>
              <a:ext uri="{FF2B5EF4-FFF2-40B4-BE49-F238E27FC236}">
                <a16:creationId xmlns:a16="http://schemas.microsoft.com/office/drawing/2014/main" id="{EF92D917-49E4-216F-8CEF-8333A0EA63C4}"/>
              </a:ext>
            </a:extLst>
          </p:cNvPr>
          <p:cNvSpPr/>
          <p:nvPr/>
        </p:nvSpPr>
        <p:spPr>
          <a:xfrm>
            <a:off x="3490330" y="1782699"/>
            <a:ext cx="5143500" cy="4942968"/>
          </a:xfrm>
          <a:prstGeom prst="rect">
            <a:avLst/>
          </a:prstGeom>
          <a:noFill/>
          <a:ln w="57150">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B25CA4E7-02C8-F016-D8DB-5837B295DC8C}"/>
              </a:ext>
            </a:extLst>
          </p:cNvPr>
          <p:cNvSpPr/>
          <p:nvPr/>
        </p:nvSpPr>
        <p:spPr>
          <a:xfrm>
            <a:off x="3897086" y="4484576"/>
            <a:ext cx="4419600" cy="181429"/>
          </a:xfrm>
          <a:prstGeom prst="rect">
            <a:avLst/>
          </a:prstGeom>
          <a:noFill/>
          <a:ln w="38100">
            <a:solidFill>
              <a:srgbClr val="FF2F9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descr="A close-up of logos&#10;&#10;AI-generated content may be incorrect.">
            <a:extLst>
              <a:ext uri="{FF2B5EF4-FFF2-40B4-BE49-F238E27FC236}">
                <a16:creationId xmlns:a16="http://schemas.microsoft.com/office/drawing/2014/main" id="{399B3B0C-31B2-B1C9-D1FB-3997AFC04FC4}"/>
              </a:ext>
            </a:extLst>
          </p:cNvPr>
          <p:cNvPicPr>
            <a:picLocks noChangeAspect="1"/>
          </p:cNvPicPr>
          <p:nvPr/>
        </p:nvPicPr>
        <p:blipFill>
          <a:blip r:embed="rId4"/>
          <a:srcRect r="45218"/>
          <a:stretch/>
        </p:blipFill>
        <p:spPr>
          <a:xfrm>
            <a:off x="9944099" y="5648023"/>
            <a:ext cx="893725" cy="980088"/>
          </a:xfrm>
          <a:prstGeom prst="rect">
            <a:avLst/>
          </a:prstGeom>
        </p:spPr>
      </p:pic>
      <p:pic>
        <p:nvPicPr>
          <p:cNvPr id="21" name="Picture 20" descr="A close-up of logos&#10;&#10;AI-generated content may be incorrect.">
            <a:extLst>
              <a:ext uri="{FF2B5EF4-FFF2-40B4-BE49-F238E27FC236}">
                <a16:creationId xmlns:a16="http://schemas.microsoft.com/office/drawing/2014/main" id="{AA70BAFF-C7B5-9A7E-B786-ADE7102322F7}"/>
              </a:ext>
            </a:extLst>
          </p:cNvPr>
          <p:cNvPicPr>
            <a:picLocks noChangeAspect="1"/>
          </p:cNvPicPr>
          <p:nvPr/>
        </p:nvPicPr>
        <p:blipFill>
          <a:blip r:embed="rId4"/>
          <a:srcRect l="54782" t="9761" b="16268"/>
          <a:stretch/>
        </p:blipFill>
        <p:spPr>
          <a:xfrm>
            <a:off x="10888674" y="5595040"/>
            <a:ext cx="1087579" cy="1068858"/>
          </a:xfrm>
          <a:prstGeom prst="rect">
            <a:avLst/>
          </a:prstGeom>
        </p:spPr>
      </p:pic>
    </p:spTree>
    <p:extLst>
      <p:ext uri="{BB962C8B-B14F-4D97-AF65-F5344CB8AC3E}">
        <p14:creationId xmlns:p14="http://schemas.microsoft.com/office/powerpoint/2010/main" val="28383833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6EE01E-985A-06E5-61D2-005AB71D775C}"/>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36D75802-3C6F-C094-F23C-16547C9296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B4472078-015E-8949-9EF7-351DA39FAF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ADCBD7EC-FD8D-75E8-2F8D-92924462DE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8B8ED66E-0209-1972-59F4-D4484E061819}"/>
              </a:ext>
            </a:extLst>
          </p:cNvPr>
          <p:cNvSpPr txBox="1"/>
          <p:nvPr/>
        </p:nvSpPr>
        <p:spPr>
          <a:xfrm>
            <a:off x="295463" y="6578108"/>
            <a:ext cx="11533238" cy="261610"/>
          </a:xfrm>
          <a:prstGeom prst="rect">
            <a:avLst/>
          </a:prstGeom>
          <a:noFill/>
        </p:spPr>
        <p:txBody>
          <a:bodyPr wrap="square">
            <a:spAutoFit/>
          </a:bodyPr>
          <a:lstStyle/>
          <a:p>
            <a:r>
              <a:rPr lang="en-US" sz="1100" dirty="0">
                <a:solidFill>
                  <a:srgbClr val="002060"/>
                </a:solidFill>
                <a:hlinkClick r:id="rId3"/>
              </a:rPr>
              <a:t>https://</a:t>
            </a:r>
            <a:r>
              <a:rPr lang="en-US" sz="1100" dirty="0" err="1">
                <a:solidFill>
                  <a:srgbClr val="002060"/>
                </a:solidFill>
                <a:hlinkClick r:id="rId3"/>
              </a:rPr>
              <a:t>www.taylorfrancis.com</a:t>
            </a:r>
            <a:r>
              <a:rPr lang="en-US" sz="1100" dirty="0">
                <a:solidFill>
                  <a:srgbClr val="002060"/>
                </a:solidFill>
                <a:hlinkClick r:id="rId3"/>
              </a:rPr>
              <a:t>/books/mono/10.4324/9781315108933/practical-approaches-applied-research-program-evaluation-helping-professionals-casey-barrio-minton-stephen-lenz</a:t>
            </a:r>
            <a:endParaRPr lang="en-US" sz="1100" dirty="0">
              <a:solidFill>
                <a:srgbClr val="002060"/>
              </a:solidFill>
            </a:endParaRPr>
          </a:p>
        </p:txBody>
      </p:sp>
      <p:sp>
        <p:nvSpPr>
          <p:cNvPr id="7" name="Title 1">
            <a:extLst>
              <a:ext uri="{FF2B5EF4-FFF2-40B4-BE49-F238E27FC236}">
                <a16:creationId xmlns:a16="http://schemas.microsoft.com/office/drawing/2014/main" id="{1C0FBEDB-5D6E-B816-449A-80E8ED12C34C}"/>
              </a:ext>
            </a:extLst>
          </p:cNvPr>
          <p:cNvSpPr>
            <a:spLocks noGrp="1"/>
          </p:cNvSpPr>
          <p:nvPr>
            <p:ph type="title"/>
          </p:nvPr>
        </p:nvSpPr>
        <p:spPr>
          <a:xfrm>
            <a:off x="0" y="349112"/>
            <a:ext cx="12191998" cy="877729"/>
          </a:xfrm>
        </p:spPr>
        <p:txBody>
          <a:bodyPr vert="horz" lIns="91440" tIns="45720" rIns="91440" bIns="45720" rtlCol="0" anchor="ctr">
            <a:normAutofit/>
          </a:bodyPr>
          <a:lstStyle/>
          <a:p>
            <a:pPr algn="ctr"/>
            <a:r>
              <a:rPr lang="en-US" sz="5400" kern="1200" dirty="0">
                <a:solidFill>
                  <a:srgbClr val="FFFFFF"/>
                </a:solidFill>
                <a:latin typeface="Times New Roman" panose="02020603050405020304" pitchFamily="18" charset="0"/>
                <a:cs typeface="Times New Roman" panose="02020603050405020304" pitchFamily="18" charset="0"/>
              </a:rPr>
              <a:t>V. Reporting Findings</a:t>
            </a:r>
          </a:p>
        </p:txBody>
      </p:sp>
      <p:sp>
        <p:nvSpPr>
          <p:cNvPr id="8" name="TextBox 7">
            <a:extLst>
              <a:ext uri="{FF2B5EF4-FFF2-40B4-BE49-F238E27FC236}">
                <a16:creationId xmlns:a16="http://schemas.microsoft.com/office/drawing/2014/main" id="{8A259028-8D9F-6F16-18DC-35BF931FC975}"/>
              </a:ext>
            </a:extLst>
          </p:cNvPr>
          <p:cNvSpPr txBox="1"/>
          <p:nvPr/>
        </p:nvSpPr>
        <p:spPr>
          <a:xfrm>
            <a:off x="5358580" y="1976832"/>
            <a:ext cx="6833417" cy="3839256"/>
          </a:xfrm>
          <a:prstGeom prst="rect">
            <a:avLst/>
          </a:prstGeom>
          <a:noFill/>
        </p:spPr>
        <p:txBody>
          <a:bodyPr wrap="square">
            <a:spAutoFit/>
          </a:bodyPr>
          <a:lstStyle/>
          <a:p>
            <a:pPr marL="342900" indent="-342900">
              <a:lnSpc>
                <a:spcPct val="200000"/>
              </a:lnSpc>
              <a:spcBef>
                <a:spcPts val="600"/>
              </a:spcBef>
              <a:spcAft>
                <a:spcPts val="600"/>
              </a:spcAft>
              <a:buFont typeface="Arial" panose="020B0604020202020204" pitchFamily="34" charset="0"/>
              <a:buChar char="•"/>
            </a:pPr>
            <a:r>
              <a:rPr lang="en-US" sz="2100" dirty="0">
                <a:solidFill>
                  <a:srgbClr val="002060"/>
                </a:solidFill>
                <a:latin typeface="Arial" panose="020B0604020202020204" pitchFamily="34" charset="0"/>
                <a:ea typeface="+mj-ea"/>
                <a:cs typeface="Arial" panose="020B0604020202020204" pitchFamily="34" charset="0"/>
              </a:rPr>
              <a:t>Impact of work tied to how findings are reported.</a:t>
            </a:r>
          </a:p>
          <a:p>
            <a:pPr marL="342900" indent="-342900">
              <a:lnSpc>
                <a:spcPct val="200000"/>
              </a:lnSpc>
              <a:spcBef>
                <a:spcPts val="600"/>
              </a:spcBef>
              <a:spcAft>
                <a:spcPts val="600"/>
              </a:spcAft>
              <a:buFont typeface="Arial" panose="020B0604020202020204" pitchFamily="34" charset="0"/>
              <a:buChar char="•"/>
            </a:pPr>
            <a:r>
              <a:rPr lang="en-US" sz="2100" dirty="0">
                <a:solidFill>
                  <a:srgbClr val="002060"/>
                </a:solidFill>
                <a:latin typeface="Arial" panose="020B0604020202020204" pitchFamily="34" charset="0"/>
                <a:ea typeface="+mj-ea"/>
                <a:cs typeface="Arial" panose="020B0604020202020204" pitchFamily="34" charset="0"/>
              </a:rPr>
              <a:t>Key Considerations:</a:t>
            </a:r>
          </a:p>
          <a:p>
            <a:pPr marL="800100" lvl="1" indent="-342900">
              <a:lnSpc>
                <a:spcPct val="200000"/>
              </a:lnSpc>
              <a:spcBef>
                <a:spcPts val="600"/>
              </a:spcBef>
              <a:spcAft>
                <a:spcPts val="600"/>
              </a:spcAft>
              <a:buFont typeface="Wingdings" pitchFamily="2" charset="2"/>
              <a:buChar char="ü"/>
            </a:pPr>
            <a:r>
              <a:rPr lang="en-US" sz="2100" dirty="0">
                <a:solidFill>
                  <a:srgbClr val="002060"/>
                </a:solidFill>
                <a:latin typeface="Arial" panose="020B0604020202020204" pitchFamily="34" charset="0"/>
                <a:ea typeface="+mj-ea"/>
                <a:cs typeface="Arial" panose="020B0604020202020204" pitchFamily="34" charset="0"/>
              </a:rPr>
              <a:t>Transparency in methodology.</a:t>
            </a:r>
          </a:p>
          <a:p>
            <a:pPr marL="800100" lvl="1" indent="-342900">
              <a:lnSpc>
                <a:spcPct val="200000"/>
              </a:lnSpc>
              <a:spcBef>
                <a:spcPts val="600"/>
              </a:spcBef>
              <a:spcAft>
                <a:spcPts val="600"/>
              </a:spcAft>
              <a:buFont typeface="Wingdings" pitchFamily="2" charset="2"/>
              <a:buChar char="ü"/>
            </a:pPr>
            <a:r>
              <a:rPr lang="en-US" sz="2100" dirty="0">
                <a:solidFill>
                  <a:srgbClr val="002060"/>
                </a:solidFill>
                <a:latin typeface="Arial" panose="020B0604020202020204" pitchFamily="34" charset="0"/>
                <a:ea typeface="+mj-ea"/>
                <a:cs typeface="Arial" panose="020B0604020202020204" pitchFamily="34" charset="0"/>
              </a:rPr>
              <a:t>Clarity of themes and categories.</a:t>
            </a:r>
          </a:p>
          <a:p>
            <a:pPr marL="800100" lvl="1" indent="-342900">
              <a:lnSpc>
                <a:spcPct val="200000"/>
              </a:lnSpc>
              <a:spcBef>
                <a:spcPts val="600"/>
              </a:spcBef>
              <a:spcAft>
                <a:spcPts val="600"/>
              </a:spcAft>
              <a:buFont typeface="Wingdings" pitchFamily="2" charset="2"/>
              <a:buChar char="ü"/>
            </a:pPr>
            <a:r>
              <a:rPr lang="en-US" sz="2100" dirty="0">
                <a:solidFill>
                  <a:srgbClr val="002060"/>
                </a:solidFill>
                <a:latin typeface="Arial" panose="020B0604020202020204" pitchFamily="34" charset="0"/>
                <a:ea typeface="+mj-ea"/>
                <a:cs typeface="Arial" panose="020B0604020202020204" pitchFamily="34" charset="0"/>
              </a:rPr>
              <a:t>Data used to support assertions.</a:t>
            </a:r>
          </a:p>
        </p:txBody>
      </p:sp>
      <p:pic>
        <p:nvPicPr>
          <p:cNvPr id="9" name="Picture 2" descr="Premium Vector | Software development company, coding and programming.">
            <a:extLst>
              <a:ext uri="{FF2B5EF4-FFF2-40B4-BE49-F238E27FC236}">
                <a16:creationId xmlns:a16="http://schemas.microsoft.com/office/drawing/2014/main" id="{C7D2B15C-035F-08E1-2B04-0E40A33765C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2969" r="15789"/>
          <a:stretch/>
        </p:blipFill>
        <p:spPr bwMode="auto">
          <a:xfrm>
            <a:off x="295463" y="2129417"/>
            <a:ext cx="4915634" cy="3881222"/>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A019B339-FFFA-DA40-4B0F-34D96795CA1F}"/>
              </a:ext>
            </a:extLst>
          </p:cNvPr>
          <p:cNvSpPr txBox="1"/>
          <p:nvPr/>
        </p:nvSpPr>
        <p:spPr>
          <a:xfrm>
            <a:off x="295463" y="6047223"/>
            <a:ext cx="4915634" cy="184666"/>
          </a:xfrm>
          <a:prstGeom prst="rect">
            <a:avLst/>
          </a:prstGeom>
          <a:noFill/>
        </p:spPr>
        <p:txBody>
          <a:bodyPr wrap="square">
            <a:spAutoFit/>
          </a:bodyPr>
          <a:lstStyle/>
          <a:p>
            <a:r>
              <a:rPr lang="en-US" sz="600" dirty="0">
                <a:solidFill>
                  <a:srgbClr val="002060"/>
                </a:solidFill>
              </a:rPr>
              <a:t>https://</a:t>
            </a:r>
            <a:r>
              <a:rPr lang="en-US" sz="600" dirty="0" err="1">
                <a:solidFill>
                  <a:srgbClr val="002060"/>
                </a:solidFill>
              </a:rPr>
              <a:t>img.freepik.com</a:t>
            </a:r>
            <a:r>
              <a:rPr lang="en-US" sz="600" dirty="0">
                <a:solidFill>
                  <a:srgbClr val="002060"/>
                </a:solidFill>
              </a:rPr>
              <a:t>/premium-vector/software-development-company-coding-programming_187411-397.jpg?w=2000</a:t>
            </a:r>
          </a:p>
        </p:txBody>
      </p:sp>
      <p:grpSp>
        <p:nvGrpSpPr>
          <p:cNvPr id="2" name="Group 1">
            <a:extLst>
              <a:ext uri="{FF2B5EF4-FFF2-40B4-BE49-F238E27FC236}">
                <a16:creationId xmlns:a16="http://schemas.microsoft.com/office/drawing/2014/main" id="{0D95B02D-8352-47B1-1AF6-983370727B39}"/>
              </a:ext>
            </a:extLst>
          </p:cNvPr>
          <p:cNvGrpSpPr/>
          <p:nvPr/>
        </p:nvGrpSpPr>
        <p:grpSpPr>
          <a:xfrm>
            <a:off x="10160428" y="342408"/>
            <a:ext cx="1755648" cy="941832"/>
            <a:chOff x="10199689" y="5755904"/>
            <a:chExt cx="1755648" cy="941832"/>
          </a:xfrm>
        </p:grpSpPr>
        <p:sp>
          <p:nvSpPr>
            <p:cNvPr id="11" name="Rectangle 10">
              <a:extLst>
                <a:ext uri="{FF2B5EF4-FFF2-40B4-BE49-F238E27FC236}">
                  <a16:creationId xmlns:a16="http://schemas.microsoft.com/office/drawing/2014/main" id="{1AC2BCF7-4931-FB90-5097-B2DE014F216D}"/>
                </a:ext>
              </a:extLst>
            </p:cNvPr>
            <p:cNvSpPr/>
            <p:nvPr/>
          </p:nvSpPr>
          <p:spPr>
            <a:xfrm>
              <a:off x="10199689" y="5755904"/>
              <a:ext cx="1755648" cy="941832"/>
            </a:xfrm>
            <a:prstGeom prst="rect">
              <a:avLst/>
            </a:prstGeom>
            <a:solidFill>
              <a:schemeClr val="bg1"/>
            </a:solid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A close-up of logos&#10;&#10;AI-generated content may be incorrect.">
              <a:extLst>
                <a:ext uri="{FF2B5EF4-FFF2-40B4-BE49-F238E27FC236}">
                  <a16:creationId xmlns:a16="http://schemas.microsoft.com/office/drawing/2014/main" id="{D9A3F342-5A3D-9C9D-1682-AF22E0EBA747}"/>
                </a:ext>
              </a:extLst>
            </p:cNvPr>
            <p:cNvPicPr>
              <a:picLocks noChangeAspect="1"/>
            </p:cNvPicPr>
            <p:nvPr/>
          </p:nvPicPr>
          <p:blipFill>
            <a:blip r:embed="rId5"/>
            <a:srcRect r="45218"/>
            <a:stretch/>
          </p:blipFill>
          <p:spPr>
            <a:xfrm>
              <a:off x="10239243" y="5798434"/>
              <a:ext cx="772473" cy="847119"/>
            </a:xfrm>
            <a:prstGeom prst="rect">
              <a:avLst/>
            </a:prstGeom>
          </p:spPr>
        </p:pic>
        <p:pic>
          <p:nvPicPr>
            <p:cNvPr id="13" name="Picture 12" descr="A close-up of logos&#10;&#10;AI-generated content may be incorrect.">
              <a:extLst>
                <a:ext uri="{FF2B5EF4-FFF2-40B4-BE49-F238E27FC236}">
                  <a16:creationId xmlns:a16="http://schemas.microsoft.com/office/drawing/2014/main" id="{02209976-ED05-791C-8015-2962F72E80D2}"/>
                </a:ext>
              </a:extLst>
            </p:cNvPr>
            <p:cNvPicPr>
              <a:picLocks noChangeAspect="1"/>
            </p:cNvPicPr>
            <p:nvPr/>
          </p:nvPicPr>
          <p:blipFill>
            <a:blip r:embed="rId5"/>
            <a:srcRect l="54781" t="9761" r="3189" b="22411"/>
            <a:stretch/>
          </p:blipFill>
          <p:spPr>
            <a:xfrm>
              <a:off x="11027631" y="5798434"/>
              <a:ext cx="873745" cy="847119"/>
            </a:xfrm>
            <a:prstGeom prst="rect">
              <a:avLst/>
            </a:prstGeom>
          </p:spPr>
        </p:pic>
      </p:grpSp>
    </p:spTree>
    <p:extLst>
      <p:ext uri="{BB962C8B-B14F-4D97-AF65-F5344CB8AC3E}">
        <p14:creationId xmlns:p14="http://schemas.microsoft.com/office/powerpoint/2010/main" val="27046017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9A6FAF4-D437-128F-CB8A-F0D81B0A8F27}"/>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0AFA162-FEA7-1520-C364-008BF290C8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A8455827-C44D-C399-852C-CC5EF0CE40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26AFDBF9-E6A4-F260-FB37-FDE04AAAC5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EBFAF541-B25F-03F2-1E98-FAAF8AC97F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C82D3B2D-1C01-D7FC-9D2B-28743A6FE3F9}"/>
              </a:ext>
            </a:extLst>
          </p:cNvPr>
          <p:cNvSpPr txBox="1"/>
          <p:nvPr/>
        </p:nvSpPr>
        <p:spPr>
          <a:xfrm>
            <a:off x="0" y="1575421"/>
            <a:ext cx="12191998" cy="780214"/>
          </a:xfrm>
          <a:prstGeom prst="rect">
            <a:avLst/>
          </a:prstGeom>
          <a:noFill/>
        </p:spPr>
        <p:txBody>
          <a:bodyPr wrap="square">
            <a:spAutoFit/>
          </a:bodyPr>
          <a:lstStyle/>
          <a:p>
            <a:pPr algn="ctr">
              <a:lnSpc>
                <a:spcPct val="150000"/>
              </a:lnSpc>
              <a:spcBef>
                <a:spcPts val="600"/>
              </a:spcBef>
              <a:spcAft>
                <a:spcPts val="600"/>
              </a:spcAft>
            </a:pPr>
            <a:r>
              <a:rPr lang="en-US" sz="3400" b="1" dirty="0">
                <a:solidFill>
                  <a:srgbClr val="002060"/>
                </a:solidFill>
                <a:latin typeface="Arial" panose="020B0604020202020204" pitchFamily="34" charset="0"/>
                <a:ea typeface="+mj-ea"/>
                <a:cs typeface="Arial" panose="020B0604020202020204" pitchFamily="34" charset="0"/>
              </a:rPr>
              <a:t>Provide Clear Description of:</a:t>
            </a:r>
          </a:p>
        </p:txBody>
      </p:sp>
      <p:sp>
        <p:nvSpPr>
          <p:cNvPr id="9" name="TextBox 8">
            <a:extLst>
              <a:ext uri="{FF2B5EF4-FFF2-40B4-BE49-F238E27FC236}">
                <a16:creationId xmlns:a16="http://schemas.microsoft.com/office/drawing/2014/main" id="{925FB99F-A646-DA19-CECC-6E26F5E7656B}"/>
              </a:ext>
            </a:extLst>
          </p:cNvPr>
          <p:cNvSpPr txBox="1"/>
          <p:nvPr/>
        </p:nvSpPr>
        <p:spPr>
          <a:xfrm>
            <a:off x="5211097" y="2462645"/>
            <a:ext cx="6980901" cy="4195123"/>
          </a:xfrm>
          <a:prstGeom prst="rect">
            <a:avLst/>
          </a:prstGeom>
          <a:noFill/>
        </p:spPr>
        <p:txBody>
          <a:bodyPr wrap="square">
            <a:spAutoFit/>
          </a:bodyPr>
          <a:lstStyle/>
          <a:p>
            <a:pPr marL="514350" indent="-514350">
              <a:lnSpc>
                <a:spcPct val="150000"/>
              </a:lnSpc>
              <a:spcBef>
                <a:spcPts val="600"/>
              </a:spcBef>
              <a:spcAft>
                <a:spcPts val="600"/>
              </a:spcAft>
              <a:buFont typeface="+mj-lt"/>
              <a:buAutoNum type="arabicPeriod"/>
            </a:pPr>
            <a:r>
              <a:rPr lang="en-US" sz="2400" dirty="0">
                <a:solidFill>
                  <a:srgbClr val="002060"/>
                </a:solidFill>
                <a:latin typeface="Arial" panose="020B0604020202020204" pitchFamily="34" charset="0"/>
                <a:ea typeface="+mj-ea"/>
                <a:cs typeface="Arial" panose="020B0604020202020204" pitchFamily="34" charset="0"/>
              </a:rPr>
              <a:t>Purpose &amp; focus of inquiry.</a:t>
            </a:r>
          </a:p>
          <a:p>
            <a:pPr marL="514350" indent="-514350">
              <a:lnSpc>
                <a:spcPct val="150000"/>
              </a:lnSpc>
              <a:spcBef>
                <a:spcPts val="600"/>
              </a:spcBef>
              <a:spcAft>
                <a:spcPts val="600"/>
              </a:spcAft>
              <a:buFont typeface="+mj-lt"/>
              <a:buAutoNum type="arabicPeriod"/>
            </a:pPr>
            <a:r>
              <a:rPr lang="en-US" sz="2400" dirty="0">
                <a:solidFill>
                  <a:srgbClr val="002060"/>
                </a:solidFill>
                <a:latin typeface="Arial" panose="020B0604020202020204" pitchFamily="34" charset="0"/>
                <a:ea typeface="+mj-ea"/>
                <a:cs typeface="Arial" panose="020B0604020202020204" pitchFamily="34" charset="0"/>
              </a:rPr>
              <a:t>Data collection &amp; analysis methodology.</a:t>
            </a:r>
          </a:p>
          <a:p>
            <a:pPr marL="800100" lvl="1" indent="-342900">
              <a:lnSpc>
                <a:spcPct val="150000"/>
              </a:lnSpc>
              <a:spcAft>
                <a:spcPts val="600"/>
              </a:spcAft>
              <a:buFont typeface="Arial" panose="020B0604020202020204" pitchFamily="34" charset="0"/>
              <a:buChar char="•"/>
            </a:pPr>
            <a:r>
              <a:rPr lang="en-US" sz="2100" dirty="0">
                <a:solidFill>
                  <a:srgbClr val="002060"/>
                </a:solidFill>
                <a:latin typeface="Arial" panose="020B0604020202020204" pitchFamily="34" charset="0"/>
                <a:ea typeface="+mj-ea"/>
                <a:cs typeface="Arial" panose="020B0604020202020204" pitchFamily="34" charset="0"/>
              </a:rPr>
              <a:t>Recruitment or selection processes.</a:t>
            </a:r>
          </a:p>
          <a:p>
            <a:pPr marL="800100" lvl="1" indent="-342900">
              <a:lnSpc>
                <a:spcPct val="150000"/>
              </a:lnSpc>
              <a:spcAft>
                <a:spcPts val="600"/>
              </a:spcAft>
              <a:buFont typeface="Arial" panose="020B0604020202020204" pitchFamily="34" charset="0"/>
              <a:buChar char="•"/>
            </a:pPr>
            <a:r>
              <a:rPr lang="en-US" sz="2100" dirty="0">
                <a:solidFill>
                  <a:srgbClr val="002060"/>
                </a:solidFill>
                <a:latin typeface="Arial" panose="020B0604020202020204" pitchFamily="34" charset="0"/>
                <a:ea typeface="+mj-ea"/>
                <a:cs typeface="Arial" panose="020B0604020202020204" pitchFamily="34" charset="0"/>
              </a:rPr>
              <a:t>Participant roles and demographic characteristics.</a:t>
            </a:r>
          </a:p>
          <a:p>
            <a:pPr marL="800100" lvl="1" indent="-342900">
              <a:lnSpc>
                <a:spcPct val="150000"/>
              </a:lnSpc>
              <a:spcAft>
                <a:spcPts val="600"/>
              </a:spcAft>
              <a:buFont typeface="Arial" panose="020B0604020202020204" pitchFamily="34" charset="0"/>
              <a:buChar char="•"/>
            </a:pPr>
            <a:r>
              <a:rPr lang="en-US" sz="2100" dirty="0">
                <a:solidFill>
                  <a:srgbClr val="002060"/>
                </a:solidFill>
                <a:latin typeface="Arial" panose="020B0604020202020204" pitchFamily="34" charset="0"/>
                <a:ea typeface="+mj-ea"/>
                <a:cs typeface="Arial" panose="020B0604020202020204" pitchFamily="34" charset="0"/>
              </a:rPr>
              <a:t>Individuals involved in the process.</a:t>
            </a:r>
          </a:p>
          <a:p>
            <a:pPr marL="800100" lvl="1" indent="-342900">
              <a:lnSpc>
                <a:spcPct val="150000"/>
              </a:lnSpc>
              <a:spcAft>
                <a:spcPts val="600"/>
              </a:spcAft>
              <a:buFont typeface="Arial" panose="020B0604020202020204" pitchFamily="34" charset="0"/>
              <a:buChar char="•"/>
            </a:pPr>
            <a:r>
              <a:rPr lang="en-US" sz="2100" dirty="0">
                <a:solidFill>
                  <a:srgbClr val="002060"/>
                </a:solidFill>
                <a:latin typeface="Arial" panose="020B0604020202020204" pitchFamily="34" charset="0"/>
                <a:ea typeface="+mj-ea"/>
                <a:cs typeface="Arial" panose="020B0604020202020204" pitchFamily="34" charset="0"/>
              </a:rPr>
              <a:t>Data collection &amp; analysis methods.</a:t>
            </a:r>
          </a:p>
          <a:p>
            <a:pPr marL="800100" lvl="1" indent="-342900">
              <a:lnSpc>
                <a:spcPct val="150000"/>
              </a:lnSpc>
              <a:spcAft>
                <a:spcPts val="600"/>
              </a:spcAft>
              <a:buFont typeface="Arial" panose="020B0604020202020204" pitchFamily="34" charset="0"/>
              <a:buChar char="•"/>
            </a:pPr>
            <a:r>
              <a:rPr lang="en-US" sz="2100" dirty="0">
                <a:solidFill>
                  <a:srgbClr val="002060"/>
                </a:solidFill>
                <a:latin typeface="Arial" panose="020B0604020202020204" pitchFamily="34" charset="0"/>
                <a:ea typeface="+mj-ea"/>
                <a:cs typeface="Arial" panose="020B0604020202020204" pitchFamily="34" charset="0"/>
              </a:rPr>
              <a:t>Safeguards to ensure trustworthiness &amp; ethics.</a:t>
            </a:r>
          </a:p>
        </p:txBody>
      </p:sp>
      <p:sp>
        <p:nvSpPr>
          <p:cNvPr id="5" name="Title 1">
            <a:extLst>
              <a:ext uri="{FF2B5EF4-FFF2-40B4-BE49-F238E27FC236}">
                <a16:creationId xmlns:a16="http://schemas.microsoft.com/office/drawing/2014/main" id="{F308611B-88E5-F9F7-C7B8-BED06A183F4E}"/>
              </a:ext>
            </a:extLst>
          </p:cNvPr>
          <p:cNvSpPr>
            <a:spLocks noGrp="1"/>
          </p:cNvSpPr>
          <p:nvPr>
            <p:ph type="title"/>
          </p:nvPr>
        </p:nvSpPr>
        <p:spPr>
          <a:xfrm>
            <a:off x="0" y="349112"/>
            <a:ext cx="12191998" cy="877729"/>
          </a:xfrm>
        </p:spPr>
        <p:txBody>
          <a:bodyPr vert="horz" lIns="91440" tIns="45720" rIns="91440" bIns="45720" rtlCol="0" anchor="ctr">
            <a:normAutofit/>
          </a:bodyPr>
          <a:lstStyle/>
          <a:p>
            <a:pPr algn="ctr"/>
            <a:r>
              <a:rPr lang="en-US" sz="5400" kern="1200" dirty="0">
                <a:solidFill>
                  <a:srgbClr val="FFFFFF"/>
                </a:solidFill>
                <a:latin typeface="Times New Roman" panose="02020603050405020304" pitchFamily="18" charset="0"/>
                <a:cs typeface="Times New Roman" panose="02020603050405020304" pitchFamily="18" charset="0"/>
              </a:rPr>
              <a:t>V. Reporting Findings</a:t>
            </a:r>
          </a:p>
        </p:txBody>
      </p:sp>
      <p:pic>
        <p:nvPicPr>
          <p:cNvPr id="6" name="Picture 2" descr="Premium Vector | Software development company, coding and programming.">
            <a:extLst>
              <a:ext uri="{FF2B5EF4-FFF2-40B4-BE49-F238E27FC236}">
                <a16:creationId xmlns:a16="http://schemas.microsoft.com/office/drawing/2014/main" id="{5915EEEB-E54B-2489-98F6-3333859D736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2969" r="15789"/>
          <a:stretch/>
        </p:blipFill>
        <p:spPr bwMode="auto">
          <a:xfrm>
            <a:off x="344624" y="2555296"/>
            <a:ext cx="4709156" cy="3718194"/>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A1EB88DA-BFFD-57FD-EFA0-79863BB60A31}"/>
              </a:ext>
            </a:extLst>
          </p:cNvPr>
          <p:cNvSpPr txBox="1"/>
          <p:nvPr/>
        </p:nvSpPr>
        <p:spPr>
          <a:xfrm>
            <a:off x="344624" y="6380818"/>
            <a:ext cx="4709156" cy="184666"/>
          </a:xfrm>
          <a:prstGeom prst="rect">
            <a:avLst/>
          </a:prstGeom>
          <a:noFill/>
        </p:spPr>
        <p:txBody>
          <a:bodyPr wrap="square">
            <a:spAutoFit/>
          </a:bodyPr>
          <a:lstStyle/>
          <a:p>
            <a:r>
              <a:rPr lang="en-US" sz="600" dirty="0">
                <a:solidFill>
                  <a:srgbClr val="002060"/>
                </a:solidFill>
              </a:rPr>
              <a:t>https://</a:t>
            </a:r>
            <a:r>
              <a:rPr lang="en-US" sz="600" dirty="0" err="1">
                <a:solidFill>
                  <a:srgbClr val="002060"/>
                </a:solidFill>
              </a:rPr>
              <a:t>img.freepik.com</a:t>
            </a:r>
            <a:r>
              <a:rPr lang="en-US" sz="600" dirty="0">
                <a:solidFill>
                  <a:srgbClr val="002060"/>
                </a:solidFill>
              </a:rPr>
              <a:t>/premium-vector/software-development-company-coding-programming_187411-397.jpg?w=2000</a:t>
            </a:r>
          </a:p>
        </p:txBody>
      </p:sp>
      <p:grpSp>
        <p:nvGrpSpPr>
          <p:cNvPr id="3" name="Group 2">
            <a:extLst>
              <a:ext uri="{FF2B5EF4-FFF2-40B4-BE49-F238E27FC236}">
                <a16:creationId xmlns:a16="http://schemas.microsoft.com/office/drawing/2014/main" id="{9CB8B073-2B6B-6555-58C8-3A053179524C}"/>
              </a:ext>
            </a:extLst>
          </p:cNvPr>
          <p:cNvGrpSpPr/>
          <p:nvPr/>
        </p:nvGrpSpPr>
        <p:grpSpPr>
          <a:xfrm>
            <a:off x="10160428" y="342408"/>
            <a:ext cx="1755648" cy="941832"/>
            <a:chOff x="10199689" y="5755904"/>
            <a:chExt cx="1755648" cy="941832"/>
          </a:xfrm>
        </p:grpSpPr>
        <p:sp>
          <p:nvSpPr>
            <p:cNvPr id="4" name="Rectangle 3">
              <a:extLst>
                <a:ext uri="{FF2B5EF4-FFF2-40B4-BE49-F238E27FC236}">
                  <a16:creationId xmlns:a16="http://schemas.microsoft.com/office/drawing/2014/main" id="{36E25C9B-E2D0-7073-BD18-6668AE1DF823}"/>
                </a:ext>
              </a:extLst>
            </p:cNvPr>
            <p:cNvSpPr/>
            <p:nvPr/>
          </p:nvSpPr>
          <p:spPr>
            <a:xfrm>
              <a:off x="10199689" y="5755904"/>
              <a:ext cx="1755648" cy="941832"/>
            </a:xfrm>
            <a:prstGeom prst="rect">
              <a:avLst/>
            </a:prstGeom>
            <a:solidFill>
              <a:schemeClr val="bg1"/>
            </a:solid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up of logos&#10;&#10;AI-generated content may be incorrect.">
              <a:extLst>
                <a:ext uri="{FF2B5EF4-FFF2-40B4-BE49-F238E27FC236}">
                  <a16:creationId xmlns:a16="http://schemas.microsoft.com/office/drawing/2014/main" id="{B3B7C754-D41C-1B99-5D0F-74ACF431127C}"/>
                </a:ext>
              </a:extLst>
            </p:cNvPr>
            <p:cNvPicPr>
              <a:picLocks noChangeAspect="1"/>
            </p:cNvPicPr>
            <p:nvPr/>
          </p:nvPicPr>
          <p:blipFill>
            <a:blip r:embed="rId4"/>
            <a:srcRect r="45218"/>
            <a:stretch/>
          </p:blipFill>
          <p:spPr>
            <a:xfrm>
              <a:off x="10239243" y="5798434"/>
              <a:ext cx="772473" cy="847119"/>
            </a:xfrm>
            <a:prstGeom prst="rect">
              <a:avLst/>
            </a:prstGeom>
          </p:spPr>
        </p:pic>
        <p:pic>
          <p:nvPicPr>
            <p:cNvPr id="11" name="Picture 10" descr="A close-up of logos&#10;&#10;AI-generated content may be incorrect.">
              <a:extLst>
                <a:ext uri="{FF2B5EF4-FFF2-40B4-BE49-F238E27FC236}">
                  <a16:creationId xmlns:a16="http://schemas.microsoft.com/office/drawing/2014/main" id="{2F31C050-E547-37BE-6CA5-E6DAD952EEB3}"/>
                </a:ext>
              </a:extLst>
            </p:cNvPr>
            <p:cNvPicPr>
              <a:picLocks noChangeAspect="1"/>
            </p:cNvPicPr>
            <p:nvPr/>
          </p:nvPicPr>
          <p:blipFill>
            <a:blip r:embed="rId4"/>
            <a:srcRect l="54781" t="9761" r="3189" b="22411"/>
            <a:stretch/>
          </p:blipFill>
          <p:spPr>
            <a:xfrm>
              <a:off x="11027631" y="5798434"/>
              <a:ext cx="873745" cy="847119"/>
            </a:xfrm>
            <a:prstGeom prst="rect">
              <a:avLst/>
            </a:prstGeom>
          </p:spPr>
        </p:pic>
      </p:grpSp>
    </p:spTree>
    <p:extLst>
      <p:ext uri="{BB962C8B-B14F-4D97-AF65-F5344CB8AC3E}">
        <p14:creationId xmlns:p14="http://schemas.microsoft.com/office/powerpoint/2010/main" val="15607977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3310D07-08D2-BD6C-C15D-5899F10816D7}"/>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0F33336-0572-7CC6-DF6D-F9303C6D5F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55F0E067-F70B-9285-3B3C-887311810E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0B9DE670-2A4D-4C5F-102F-3D4C1A5390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10EC5206-6288-C2BC-0A77-FBFB815124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EEF1BA34-FD33-6E4C-486E-5572CA137227}"/>
              </a:ext>
            </a:extLst>
          </p:cNvPr>
          <p:cNvSpPr txBox="1"/>
          <p:nvPr/>
        </p:nvSpPr>
        <p:spPr>
          <a:xfrm>
            <a:off x="0" y="1575421"/>
            <a:ext cx="12191998" cy="780214"/>
          </a:xfrm>
          <a:prstGeom prst="rect">
            <a:avLst/>
          </a:prstGeom>
          <a:noFill/>
        </p:spPr>
        <p:txBody>
          <a:bodyPr wrap="square">
            <a:spAutoFit/>
          </a:bodyPr>
          <a:lstStyle/>
          <a:p>
            <a:pPr algn="ctr">
              <a:lnSpc>
                <a:spcPct val="150000"/>
              </a:lnSpc>
              <a:spcBef>
                <a:spcPts val="600"/>
              </a:spcBef>
              <a:spcAft>
                <a:spcPts val="600"/>
              </a:spcAft>
            </a:pPr>
            <a:r>
              <a:rPr lang="en-US" sz="3400" b="1" dirty="0">
                <a:solidFill>
                  <a:srgbClr val="002060"/>
                </a:solidFill>
                <a:latin typeface="Arial" panose="020B0604020202020204" pitchFamily="34" charset="0"/>
                <a:ea typeface="+mj-ea"/>
                <a:cs typeface="Arial" panose="020B0604020202020204" pitchFamily="34" charset="0"/>
              </a:rPr>
              <a:t>Provide Clear Description of:</a:t>
            </a:r>
          </a:p>
        </p:txBody>
      </p:sp>
      <p:sp>
        <p:nvSpPr>
          <p:cNvPr id="9" name="TextBox 8">
            <a:extLst>
              <a:ext uri="{FF2B5EF4-FFF2-40B4-BE49-F238E27FC236}">
                <a16:creationId xmlns:a16="http://schemas.microsoft.com/office/drawing/2014/main" id="{699403ED-9F63-44B3-BF51-34ED6C722E65}"/>
              </a:ext>
            </a:extLst>
          </p:cNvPr>
          <p:cNvSpPr txBox="1"/>
          <p:nvPr/>
        </p:nvSpPr>
        <p:spPr>
          <a:xfrm>
            <a:off x="5211097" y="2462645"/>
            <a:ext cx="6980901" cy="3781420"/>
          </a:xfrm>
          <a:prstGeom prst="rect">
            <a:avLst/>
          </a:prstGeom>
          <a:noFill/>
        </p:spPr>
        <p:txBody>
          <a:bodyPr wrap="square">
            <a:spAutoFit/>
          </a:bodyPr>
          <a:lstStyle/>
          <a:p>
            <a:pPr marL="514350" indent="-514350">
              <a:lnSpc>
                <a:spcPct val="150000"/>
              </a:lnSpc>
              <a:spcBef>
                <a:spcPts val="600"/>
              </a:spcBef>
              <a:spcAft>
                <a:spcPts val="600"/>
              </a:spcAft>
              <a:buFont typeface="+mj-lt"/>
              <a:buAutoNum type="arabicPeriod"/>
            </a:pPr>
            <a:r>
              <a:rPr lang="en-US" sz="2400" dirty="0">
                <a:solidFill>
                  <a:srgbClr val="002060"/>
                </a:solidFill>
                <a:latin typeface="Arial" panose="020B0604020202020204" pitchFamily="34" charset="0"/>
                <a:ea typeface="+mj-ea"/>
                <a:cs typeface="Arial" panose="020B0604020202020204" pitchFamily="34" charset="0"/>
              </a:rPr>
              <a:t>Inquiry purpose and focus.</a:t>
            </a:r>
          </a:p>
          <a:p>
            <a:pPr marL="514350" indent="-514350">
              <a:lnSpc>
                <a:spcPct val="150000"/>
              </a:lnSpc>
              <a:spcBef>
                <a:spcPts val="600"/>
              </a:spcBef>
              <a:spcAft>
                <a:spcPts val="600"/>
              </a:spcAft>
              <a:buFont typeface="+mj-lt"/>
              <a:buAutoNum type="arabicPeriod"/>
            </a:pPr>
            <a:r>
              <a:rPr lang="en-US" sz="2400" dirty="0">
                <a:solidFill>
                  <a:srgbClr val="002060"/>
                </a:solidFill>
                <a:latin typeface="Arial" panose="020B0604020202020204" pitchFamily="34" charset="0"/>
                <a:ea typeface="+mj-ea"/>
                <a:cs typeface="Arial" panose="020B0604020202020204" pitchFamily="34" charset="0"/>
              </a:rPr>
              <a:t>Data collection &amp; analysis methodology.</a:t>
            </a:r>
          </a:p>
          <a:p>
            <a:pPr marL="514350" indent="-514350">
              <a:lnSpc>
                <a:spcPct val="150000"/>
              </a:lnSpc>
              <a:spcBef>
                <a:spcPts val="600"/>
              </a:spcBef>
              <a:spcAft>
                <a:spcPts val="600"/>
              </a:spcAft>
              <a:buFont typeface="+mj-lt"/>
              <a:buAutoNum type="arabicPeriod"/>
            </a:pPr>
            <a:r>
              <a:rPr lang="en-US" sz="2400" dirty="0">
                <a:solidFill>
                  <a:srgbClr val="002060"/>
                </a:solidFill>
                <a:latin typeface="Arial" panose="020B0604020202020204" pitchFamily="34" charset="0"/>
                <a:ea typeface="+mj-ea"/>
                <a:cs typeface="Arial" panose="020B0604020202020204" pitchFamily="34" charset="0"/>
              </a:rPr>
              <a:t>Themes and categories derived from the data.</a:t>
            </a:r>
          </a:p>
          <a:p>
            <a:pPr marL="800100" lvl="1" indent="-342900">
              <a:lnSpc>
                <a:spcPct val="200000"/>
              </a:lnSpc>
              <a:spcAft>
                <a:spcPts val="600"/>
              </a:spcAft>
              <a:buFont typeface="Arial" panose="020B0604020202020204" pitchFamily="34" charset="0"/>
              <a:buChar char="•"/>
            </a:pPr>
            <a:r>
              <a:rPr lang="en-US" sz="1700" dirty="0">
                <a:solidFill>
                  <a:srgbClr val="002060"/>
                </a:solidFill>
                <a:latin typeface="Arial" panose="020B0604020202020204" pitchFamily="34" charset="0"/>
                <a:ea typeface="+mj-ea"/>
                <a:cs typeface="Arial" panose="020B0604020202020204" pitchFamily="34" charset="0"/>
              </a:rPr>
              <a:t>Consider tables to name &amp; describe themes and categories.</a:t>
            </a:r>
          </a:p>
          <a:p>
            <a:pPr marL="800100" lvl="1" indent="-342900">
              <a:lnSpc>
                <a:spcPct val="200000"/>
              </a:lnSpc>
              <a:spcAft>
                <a:spcPts val="600"/>
              </a:spcAft>
              <a:buFont typeface="Arial" panose="020B0604020202020204" pitchFamily="34" charset="0"/>
              <a:buChar char="•"/>
            </a:pPr>
            <a:r>
              <a:rPr lang="en-US" sz="1700" dirty="0">
                <a:solidFill>
                  <a:srgbClr val="002060"/>
                </a:solidFill>
                <a:latin typeface="Arial" panose="020B0604020202020204" pitchFamily="34" charset="0"/>
                <a:ea typeface="+mj-ea"/>
                <a:cs typeface="Arial" panose="020B0604020202020204" pitchFamily="34" charset="0"/>
              </a:rPr>
              <a:t>Use 2 – 3 quotes or statements to support &amp; lift each theme.</a:t>
            </a:r>
          </a:p>
          <a:p>
            <a:pPr marL="800100" lvl="1" indent="-342900">
              <a:lnSpc>
                <a:spcPct val="200000"/>
              </a:lnSpc>
              <a:spcAft>
                <a:spcPts val="600"/>
              </a:spcAft>
              <a:buFont typeface="Arial" panose="020B0604020202020204" pitchFamily="34" charset="0"/>
              <a:buChar char="•"/>
            </a:pPr>
            <a:r>
              <a:rPr lang="en-US" sz="1700" dirty="0">
                <a:solidFill>
                  <a:srgbClr val="002060"/>
                </a:solidFill>
                <a:latin typeface="Arial" panose="020B0604020202020204" pitchFamily="34" charset="0"/>
                <a:ea typeface="+mj-ea"/>
                <a:cs typeface="Arial" panose="020B0604020202020204" pitchFamily="34" charset="0"/>
              </a:rPr>
              <a:t>Consider figures to show thematic relationships</a:t>
            </a:r>
            <a:r>
              <a:rPr lang="en-US" sz="1600" dirty="0">
                <a:solidFill>
                  <a:srgbClr val="002060"/>
                </a:solidFill>
                <a:latin typeface="Arial" panose="020B0604020202020204" pitchFamily="34" charset="0"/>
                <a:ea typeface="+mj-ea"/>
                <a:cs typeface="Arial" panose="020B0604020202020204" pitchFamily="34" charset="0"/>
              </a:rPr>
              <a:t> (network maps)</a:t>
            </a:r>
          </a:p>
        </p:txBody>
      </p:sp>
      <p:sp>
        <p:nvSpPr>
          <p:cNvPr id="5" name="Title 1">
            <a:extLst>
              <a:ext uri="{FF2B5EF4-FFF2-40B4-BE49-F238E27FC236}">
                <a16:creationId xmlns:a16="http://schemas.microsoft.com/office/drawing/2014/main" id="{2F00D594-020F-B34A-79EA-663E2ECB8ADC}"/>
              </a:ext>
            </a:extLst>
          </p:cNvPr>
          <p:cNvSpPr>
            <a:spLocks noGrp="1"/>
          </p:cNvSpPr>
          <p:nvPr>
            <p:ph type="title"/>
          </p:nvPr>
        </p:nvSpPr>
        <p:spPr>
          <a:xfrm>
            <a:off x="0" y="349112"/>
            <a:ext cx="12191998" cy="877729"/>
          </a:xfrm>
        </p:spPr>
        <p:txBody>
          <a:bodyPr vert="horz" lIns="91440" tIns="45720" rIns="91440" bIns="45720" rtlCol="0" anchor="ctr">
            <a:normAutofit/>
          </a:bodyPr>
          <a:lstStyle/>
          <a:p>
            <a:pPr algn="ctr"/>
            <a:r>
              <a:rPr lang="en-US" sz="5400" kern="1200" dirty="0">
                <a:solidFill>
                  <a:srgbClr val="FFFFFF"/>
                </a:solidFill>
                <a:latin typeface="Times New Roman" panose="02020603050405020304" pitchFamily="18" charset="0"/>
                <a:cs typeface="Times New Roman" panose="02020603050405020304" pitchFamily="18" charset="0"/>
              </a:rPr>
              <a:t>V. Reporting Findings</a:t>
            </a:r>
          </a:p>
        </p:txBody>
      </p:sp>
      <p:pic>
        <p:nvPicPr>
          <p:cNvPr id="6" name="Picture 2" descr="Premium Vector | Software development company, coding and programming.">
            <a:extLst>
              <a:ext uri="{FF2B5EF4-FFF2-40B4-BE49-F238E27FC236}">
                <a16:creationId xmlns:a16="http://schemas.microsoft.com/office/drawing/2014/main" id="{A6A28730-54CC-64DD-8CE3-C0D73C8BDDC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2969" r="15789"/>
          <a:stretch/>
        </p:blipFill>
        <p:spPr bwMode="auto">
          <a:xfrm>
            <a:off x="344624" y="2555296"/>
            <a:ext cx="4709156" cy="3718194"/>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405EE8DE-585C-DA4C-8EDB-4FDEDFDD04D2}"/>
              </a:ext>
            </a:extLst>
          </p:cNvPr>
          <p:cNvSpPr txBox="1"/>
          <p:nvPr/>
        </p:nvSpPr>
        <p:spPr>
          <a:xfrm>
            <a:off x="344624" y="6380818"/>
            <a:ext cx="4709156" cy="184666"/>
          </a:xfrm>
          <a:prstGeom prst="rect">
            <a:avLst/>
          </a:prstGeom>
          <a:noFill/>
        </p:spPr>
        <p:txBody>
          <a:bodyPr wrap="square">
            <a:spAutoFit/>
          </a:bodyPr>
          <a:lstStyle/>
          <a:p>
            <a:r>
              <a:rPr lang="en-US" sz="600" dirty="0">
                <a:solidFill>
                  <a:srgbClr val="002060"/>
                </a:solidFill>
              </a:rPr>
              <a:t>https://</a:t>
            </a:r>
            <a:r>
              <a:rPr lang="en-US" sz="600" dirty="0" err="1">
                <a:solidFill>
                  <a:srgbClr val="002060"/>
                </a:solidFill>
              </a:rPr>
              <a:t>img.freepik.com</a:t>
            </a:r>
            <a:r>
              <a:rPr lang="en-US" sz="600" dirty="0">
                <a:solidFill>
                  <a:srgbClr val="002060"/>
                </a:solidFill>
              </a:rPr>
              <a:t>/premium-vector/software-development-company-coding-programming_187411-397.jpg?w=2000</a:t>
            </a:r>
          </a:p>
        </p:txBody>
      </p:sp>
      <p:grpSp>
        <p:nvGrpSpPr>
          <p:cNvPr id="3" name="Group 2">
            <a:extLst>
              <a:ext uri="{FF2B5EF4-FFF2-40B4-BE49-F238E27FC236}">
                <a16:creationId xmlns:a16="http://schemas.microsoft.com/office/drawing/2014/main" id="{9ABAE01D-E44B-0E54-AAD1-5A93C0F01525}"/>
              </a:ext>
            </a:extLst>
          </p:cNvPr>
          <p:cNvGrpSpPr/>
          <p:nvPr/>
        </p:nvGrpSpPr>
        <p:grpSpPr>
          <a:xfrm>
            <a:off x="10160428" y="342408"/>
            <a:ext cx="1755648" cy="941832"/>
            <a:chOff x="10199689" y="5755904"/>
            <a:chExt cx="1755648" cy="941832"/>
          </a:xfrm>
        </p:grpSpPr>
        <p:sp>
          <p:nvSpPr>
            <p:cNvPr id="4" name="Rectangle 3">
              <a:extLst>
                <a:ext uri="{FF2B5EF4-FFF2-40B4-BE49-F238E27FC236}">
                  <a16:creationId xmlns:a16="http://schemas.microsoft.com/office/drawing/2014/main" id="{8EB5595A-873A-2A40-340B-1092380D2851}"/>
                </a:ext>
              </a:extLst>
            </p:cNvPr>
            <p:cNvSpPr/>
            <p:nvPr/>
          </p:nvSpPr>
          <p:spPr>
            <a:xfrm>
              <a:off x="10199689" y="5755904"/>
              <a:ext cx="1755648" cy="941832"/>
            </a:xfrm>
            <a:prstGeom prst="rect">
              <a:avLst/>
            </a:prstGeom>
            <a:solidFill>
              <a:schemeClr val="bg1"/>
            </a:solid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up of logos&#10;&#10;AI-generated content may be incorrect.">
              <a:extLst>
                <a:ext uri="{FF2B5EF4-FFF2-40B4-BE49-F238E27FC236}">
                  <a16:creationId xmlns:a16="http://schemas.microsoft.com/office/drawing/2014/main" id="{62F545E5-1D1F-5D1E-C7B8-566FE88B82D8}"/>
                </a:ext>
              </a:extLst>
            </p:cNvPr>
            <p:cNvPicPr>
              <a:picLocks noChangeAspect="1"/>
            </p:cNvPicPr>
            <p:nvPr/>
          </p:nvPicPr>
          <p:blipFill>
            <a:blip r:embed="rId4"/>
            <a:srcRect r="45218"/>
            <a:stretch/>
          </p:blipFill>
          <p:spPr>
            <a:xfrm>
              <a:off x="10239243" y="5798434"/>
              <a:ext cx="772473" cy="847119"/>
            </a:xfrm>
            <a:prstGeom prst="rect">
              <a:avLst/>
            </a:prstGeom>
          </p:spPr>
        </p:pic>
        <p:pic>
          <p:nvPicPr>
            <p:cNvPr id="11" name="Picture 10" descr="A close-up of logos&#10;&#10;AI-generated content may be incorrect.">
              <a:extLst>
                <a:ext uri="{FF2B5EF4-FFF2-40B4-BE49-F238E27FC236}">
                  <a16:creationId xmlns:a16="http://schemas.microsoft.com/office/drawing/2014/main" id="{39DAB889-53A3-9371-ABFD-2B1EDB13D903}"/>
                </a:ext>
              </a:extLst>
            </p:cNvPr>
            <p:cNvPicPr>
              <a:picLocks noChangeAspect="1"/>
            </p:cNvPicPr>
            <p:nvPr/>
          </p:nvPicPr>
          <p:blipFill>
            <a:blip r:embed="rId4"/>
            <a:srcRect l="54781" t="9761" r="3189" b="22411"/>
            <a:stretch/>
          </p:blipFill>
          <p:spPr>
            <a:xfrm>
              <a:off x="11027631" y="5798434"/>
              <a:ext cx="873745" cy="847119"/>
            </a:xfrm>
            <a:prstGeom prst="rect">
              <a:avLst/>
            </a:prstGeom>
          </p:spPr>
        </p:pic>
      </p:grpSp>
    </p:spTree>
    <p:extLst>
      <p:ext uri="{BB962C8B-B14F-4D97-AF65-F5344CB8AC3E}">
        <p14:creationId xmlns:p14="http://schemas.microsoft.com/office/powerpoint/2010/main" val="59236718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 2.1" id="{19F6FF4A-BFB8-D448-81DB-A8F1C71F8E46}" vid="{CDCDF023-17A4-CF46-89DD-D6386F64A917}"/>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2" Type="http://schemas.microsoft.com/office/2011/relationships/webextension" Target="webextension2.xml"/><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0">
    <wetp:webextensionref xmlns:r="http://schemas.openxmlformats.org/officeDocument/2006/relationships" r:id="rId1"/>
  </wetp:taskpane>
  <wetp:taskpane dockstate="right" visibility="0" width="350" row="0">
    <wetp:webextensionref xmlns:r="http://schemas.openxmlformats.org/officeDocument/2006/relationships" r:id="rId2"/>
  </wetp:taskpane>
</wetp:taskpanes>
</file>

<file path=ppt/webextensions/webextension1.xml><?xml version="1.0" encoding="utf-8"?>
<we:webextension xmlns:we="http://schemas.microsoft.com/office/webextensions/webextension/2010/11" id="{52D94FC4-944D-C543-834B-FE176CD13886}">
  <we:reference id="wa200005566" version="3.0.0.2" store="en-US" storeType="OMEX"/>
  <we:alternateReferences>
    <we:reference id="wa200005566" version="3.0.0.2" store="wa200005566" storeType="OMEX"/>
  </we:alternateReferences>
  <we:properties/>
  <we:bindings/>
  <we:snapshot xmlns:r="http://schemas.openxmlformats.org/officeDocument/2006/relationships"/>
</we:webextension>
</file>

<file path=ppt/webextensions/webextension2.xml><?xml version="1.0" encoding="utf-8"?>
<we:webextension xmlns:we="http://schemas.microsoft.com/office/webextensions/webextension/2010/11" id="{3103F398-8A3A-4147-B43D-17DF3B01164D}">
  <we:reference id="wa200005669" version="2.0.0.0" store="en-US" storeType="OMEX"/>
  <we:alternateReferences>
    <we:reference id="wa200005669" version="2.0.0.0" store="wa200005669"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emplate>{4B490B94-39BC-474A-AACE-E70EB941C43F}tf16401378</Template>
  <TotalTime>90212</TotalTime>
  <Words>5025</Words>
  <Application>Microsoft Macintosh PowerPoint</Application>
  <PresentationFormat>Widescreen</PresentationFormat>
  <Paragraphs>350</Paragraphs>
  <Slides>28</Slides>
  <Notes>21</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28</vt:i4>
      </vt:variant>
    </vt:vector>
  </HeadingPairs>
  <TitlesOfParts>
    <vt:vector size="40" baseType="lpstr">
      <vt:lpstr>Arial</vt:lpstr>
      <vt:lpstr>BlinkMacSystemFont</vt:lpstr>
      <vt:lpstr>Calibri</vt:lpstr>
      <vt:lpstr>Calibri Light</vt:lpstr>
      <vt:lpstr>Georgia</vt:lpstr>
      <vt:lpstr>LFT Etica</vt:lpstr>
      <vt:lpstr>Merriweather</vt:lpstr>
      <vt:lpstr>Roboto</vt:lpstr>
      <vt:lpstr>Times New Roman</vt:lpstr>
      <vt:lpstr>Wingdings</vt:lpstr>
      <vt:lpstr>Office Theme</vt:lpstr>
      <vt:lpstr>1_Office Theme</vt:lpstr>
      <vt:lpstr>Qualitative Research and Analysis  BRIDG Micro-Course</vt:lpstr>
      <vt:lpstr>BRIDG Micro-Course  Module 5: Reporting Findings</vt:lpstr>
      <vt:lpstr>Content Overview</vt:lpstr>
      <vt:lpstr>Content Overview: Module 5</vt:lpstr>
      <vt:lpstr>Content Overview: Module 5</vt:lpstr>
      <vt:lpstr>Content Overview: Module Examinations</vt:lpstr>
      <vt:lpstr>V. Reporting Findings</vt:lpstr>
      <vt:lpstr>V. Reporting Findings</vt:lpstr>
      <vt:lpstr>V. Reporting Findings</vt:lpstr>
      <vt:lpstr>Environmental Factors Experts Associate with BED</vt:lpstr>
      <vt:lpstr>Environmental Factors Experts Associate with BED</vt:lpstr>
      <vt:lpstr>V. Reporting Findings</vt:lpstr>
      <vt:lpstr>V. Reporting Findings</vt:lpstr>
      <vt:lpstr>V. Reporting Findings</vt:lpstr>
      <vt:lpstr>V. Reporting Findings</vt:lpstr>
      <vt:lpstr>V. Reporting Findings</vt:lpstr>
      <vt:lpstr>V. Reporting Findings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WE DID IT!  </vt:lpstr>
      <vt:lpstr>Qualitative Research and Analysis  BRIDG Micro-Course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Brenna Bray’s  Research Goals</dc:title>
  <dc:creator>Brenna Bray</dc:creator>
  <cp:lastModifiedBy>Brenna Bray</cp:lastModifiedBy>
  <cp:revision>135</cp:revision>
  <dcterms:created xsi:type="dcterms:W3CDTF">2020-11-23T21:16:45Z</dcterms:created>
  <dcterms:modified xsi:type="dcterms:W3CDTF">2025-03-31T22:21:24Z</dcterms:modified>
</cp:coreProperties>
</file>