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1" r:id="rId2"/>
  </p:sldMasterIdLst>
  <p:notesMasterIdLst>
    <p:notesMasterId r:id="rId31"/>
  </p:notesMasterIdLst>
  <p:sldIdLst>
    <p:sldId id="1233" r:id="rId3"/>
    <p:sldId id="1237" r:id="rId4"/>
    <p:sldId id="808" r:id="rId5"/>
    <p:sldId id="1234" r:id="rId6"/>
    <p:sldId id="1235" r:id="rId7"/>
    <p:sldId id="1236" r:id="rId8"/>
    <p:sldId id="1239" r:id="rId9"/>
    <p:sldId id="1241" r:id="rId10"/>
    <p:sldId id="1118" r:id="rId11"/>
    <p:sldId id="1123" r:id="rId12"/>
    <p:sldId id="1119" r:id="rId13"/>
    <p:sldId id="1173" r:id="rId14"/>
    <p:sldId id="1174" r:id="rId15"/>
    <p:sldId id="1175" r:id="rId16"/>
    <p:sldId id="1176" r:id="rId17"/>
    <p:sldId id="1177" r:id="rId18"/>
    <p:sldId id="1178" r:id="rId19"/>
    <p:sldId id="1179" r:id="rId20"/>
    <p:sldId id="1180" r:id="rId21"/>
    <p:sldId id="1181" r:id="rId22"/>
    <p:sldId id="1185" r:id="rId23"/>
    <p:sldId id="1186" r:id="rId24"/>
    <p:sldId id="1184" r:id="rId25"/>
    <p:sldId id="1210" r:id="rId26"/>
    <p:sldId id="1211" r:id="rId27"/>
    <p:sldId id="1219" r:id="rId28"/>
    <p:sldId id="1218" r:id="rId29"/>
    <p:sldId id="123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na Bray" initials="BB" lastIdx="1" clrIdx="0">
    <p:extLst>
      <p:ext uri="{19B8F6BF-5375-455C-9EA6-DF929625EA0E}">
        <p15:presenceInfo xmlns:p15="http://schemas.microsoft.com/office/powerpoint/2012/main" userId="S::brenna.bray@nunm.edu::dd311ac4-a8db-415d-8299-7a76dc754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172845"/>
    <a:srgbClr val="009051"/>
    <a:srgbClr val="008F00"/>
    <a:srgbClr val="00FA00"/>
    <a:srgbClr val="182847"/>
    <a:srgbClr val="142440"/>
    <a:srgbClr val="FFFFFF"/>
    <a:srgbClr val="131B2A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7330"/>
  </p:normalViewPr>
  <p:slideViewPr>
    <p:cSldViewPr snapToGrid="0" snapToObjects="1">
      <p:cViewPr varScale="1">
        <p:scale>
          <a:sx n="93" d="100"/>
          <a:sy n="93" d="100"/>
        </p:scale>
        <p:origin x="21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7DB8-263B-894A-9B11-87496FC7362B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E316-1220-9B49-8FCA-9FA32A4C6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96206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4D77A-CAB9-1CF4-82B0-A76213E4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9C761-A371-E35E-6D2A-09ADCE93F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07956-8608-7BF3-71F0-8BA2FBAC3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F01C-ED92-F656-3F2C-765BF2184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1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C9C5B-5DC9-DF1D-9EE5-7A17AC073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420EC-B12A-2520-4479-AA16A9FE9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E657D-7DC1-2887-AF60-A61BB435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358DB-CBD0-375B-7933-71265B926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0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7FED3-DD0A-2AA5-C2D3-5D3CB6998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8A34F-3725-0CA2-2D04-52AD536BA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BF688-2B0B-3E95-FAB4-F5F2E5B97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00D5-E9C4-C654-8F0E-6F3A2BCD0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3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43FB-3FDC-3446-9EA1-93D81BA24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9FC183-5A4E-6544-E991-C7F2005EF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94A6D-66A2-B79A-AA53-04B1B0AEA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EF0C0-5963-E4F2-6F50-4C24253AB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19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5489-8520-5789-2907-D0D4143A2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9C746-43F0-D8C7-22FA-EE505BCF0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7503F-4123-F743-494C-48EBC3F91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3D79B-4BDE-69C4-278D-BB63551E8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6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414AE-D775-B26B-D561-76DA97D2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32E31-D251-1964-567C-9E51D17C5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869C6-D194-70BF-39F4-EA2CEB55C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19C15-DA17-12C3-75B7-81AD713D7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88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B7A31-E093-8AD6-4D37-9230DCAC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6FE35-8CB0-E945-B739-17CA40DE4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19334-DCD2-2732-C0EA-C2533BD22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01623-3641-46E6-45AB-E75F28639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6A2B-08AD-EF76-4051-36B4EC887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508B8-7E90-A279-F4CF-6B6641669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FFA85-2563-1CBB-0CBC-379AD5F10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6937-91A8-6A5C-5D0F-43022A06A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9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182D-B90E-6A55-F511-263FCA9CC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51FFF-6872-8EBA-95F5-1D3563D5D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3D950-419E-DA51-B25F-6CF28D6F1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7CE4E-EFEF-EBB9-7925-91CEA2E5C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16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22F54-D00B-8134-831C-D3C2B13D2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BF1C9-1A1D-3541-F669-BB3E3D48C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50227-81E6-BFD9-0854-36B6AE996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3FD56-62D1-0EAB-2225-810ACA898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4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AA177-C8F3-BCB1-FD5B-8D968B55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95BA8-E99F-0CD1-096F-4494F2332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02E4E-40EE-7EA2-1643-DCC97C528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Sample Sizes for 10 Types of Qualitative Data Analysis: An Integrative Review, Empirical Guidance, and Next Steps. International Journal of Qualitative Methods, 23, 16094069241296206.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https://doi.org/10.1177/16094069241296206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CD885-6855-454B-8FE2-C2B997DDD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4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8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564E9-C871-0330-63FF-BFB1D6FFC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136FE-C741-A15A-A846-5C53444F6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CA65F-CE43-F5EB-F514-C040495D1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3ECE3-910B-478E-B128-B8CA8111F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28EED-1C85-D12A-0B40-E7FF9684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F3D196-B003-B197-E6DF-053C90AD7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1D0F9-7183-646D-3A75-305262978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A3502-167D-F6E3-F810-F22CF8CF8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A0DEE-75DC-7340-1AA7-1A5491EE7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23A4C-02BA-ED74-C31A-37BB2E7E5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9E4DC-B31C-8726-C3BC-6F8B89C84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DEBF5-94F0-5B8B-CC7C-5AD801C82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B7ECA-D05D-B527-B7BD-32F648B36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3CE5D-8416-19E0-709F-D091F3010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9A8DE-4BFF-E9CC-ED52-F5A8A1C22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742E-EC36-843D-71C9-6A21A2ED5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498A-31C2-C083-9402-4998460DA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42B1C-6902-D4E2-2145-AE214D45B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16EC8-91B2-C141-0630-A92CE7C80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47A66-BD07-931B-00F4-FF59B4D52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C82B7-73F8-8BA0-AB21-5968FE7C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99574-8CF8-DE20-066B-1CDA50D76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90190-B363-9B5F-D1F3-590DFEF2F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79756-0AF0-DC28-F3C4-879B4AB70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8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1F184-160A-C52F-3775-C1817F67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57B43-97B1-2184-2705-F103DC376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8D476-137C-65A4-A3BC-F6445F08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83D06-F566-560F-9E31-081E535F8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8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C65B0-69C3-FDD1-17CE-FAD12F90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6A353-B49C-8B86-52AF-DB4BAD3C1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FCC59-4959-CA80-1EA4-B676EFB90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0FFD-CDAD-13EF-DE10-80759DDC3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0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0C0-5E55-E54C-ABF4-C489FAE1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56FA8-9063-114B-BFB1-1A439918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CF76-8201-714D-9E78-06516F33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04EC-C7AA-7B4F-859A-7F09D9F8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0DD0E-5A92-8B47-91FC-1ACCF9D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6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2B0-0D0A-0C46-8EC0-1B7461D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05EB2-F9D8-DA4E-95C6-DDE9F8BA2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BE2B-30BB-8F41-9E4B-536E08FF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17F5-8E1F-EC43-B5CE-CDDDD0C8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2243-094C-3F4A-BB82-820FC23D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26FD1-605E-8B4E-80E0-3D4832F1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0ED63-6151-8545-A930-F0ABA9D56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2EC8-8D64-7641-BC31-476610A5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9495-E577-8345-9EF0-690F6B32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FCC3-99D0-9A44-9820-62D8AAFE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7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11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6970824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4" y="2222065"/>
            <a:ext cx="6970825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0323" y="3143243"/>
            <a:ext cx="6139069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80323" y="3754790"/>
            <a:ext cx="6139068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717060"/>
            <a:ext cx="6970823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328607"/>
            <a:ext cx="6970822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185521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2797068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1728"/>
            <a:ext cx="6922301" cy="56274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178669"/>
            <a:ext cx="6922300" cy="83701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46198" y="3092460"/>
            <a:ext cx="6736768" cy="62264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46197" y="3689968"/>
            <a:ext cx="6736767" cy="9261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378113" y="4763061"/>
            <a:ext cx="6504852" cy="5819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78112" y="5380382"/>
            <a:ext cx="6504851" cy="86563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1F54DF-E984-A005-B56B-B62147C13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16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39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439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26387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26387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6200" y="3752850"/>
            <a:ext cx="5156200" cy="2457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7362553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537496"/>
            <a:ext cx="3259180" cy="121518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12973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2973" y="2537495"/>
            <a:ext cx="3259180" cy="119747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7011488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7011488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85188" y="0"/>
            <a:ext cx="3706812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CD6-03F2-F840-A4A6-788B07CB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3C64-A355-CD47-9445-B480C0BB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0087-E51E-B846-835D-85AA3994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F354-0D4E-4D47-993F-2986867D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D1CA-B22C-B441-969D-552D992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8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09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C07C-620F-0443-B939-CCE239B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27EA-0DCC-EF43-AFC0-5A98B688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8E52-850B-764B-8E0A-A9A683C7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E6637-F2D2-354E-960B-7961D951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148B-F471-544E-AFB7-8FF1E240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DE7C-CB88-B743-93BE-065A4586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6534-E73C-0A43-8A87-858C3CB43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A5AD9-17B6-1E49-87C6-8162FD85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EDC1E-6462-1A4C-A39A-0910CCE3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1D380-5553-714C-B027-47C4638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3C940-F29A-9D42-B8A2-10EF77A3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5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6441-2675-5A42-8DC0-9B5A6B5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9FF3-492D-8546-8731-BDE00D41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BB3B-0C87-BA4B-A3CC-301E9B44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68F50-589C-9843-83A6-3163F8B46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F37A3-B2E7-384C-A9EF-F05D0E9BD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F8216-ED9D-6D47-A6EA-D62034C0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385A-A6AA-CA45-B43D-82DF555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C38E0-C746-114D-B7BC-5BD6BF3A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6E6C-9D20-684A-8A64-5A8A0024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68F85-73E4-374A-BDD4-5605D9E9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AFFD6-B219-5B45-922E-C810CCD8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775C-4AE8-8048-B3D1-A64A590C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15C95-4DB2-364F-8103-703D29E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0612-B548-774E-86EC-A1509D72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D358-6DB9-6F4A-8CEB-A00B364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1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E22B-C660-414B-B8D0-F4E7B60B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083D-E145-AA42-B89E-38CC2A27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A727B-97B3-C646-AF5F-C911B5927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17529-203D-7640-BED2-CC5B3E7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69C3-930A-B04A-AB67-C31A75A3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E043-75D7-6343-9B7F-738ECA68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70B9-E744-0045-93A5-22ADB0CD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8DFF8-6B2A-4945-8C9B-D0D6B313F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70815-64E5-0E46-B6F4-097D6057F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7F17-2413-3046-B4C3-E15F294A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4C2F8-B81E-4A45-9C22-F769AA4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34E87-6A64-8B4D-BE7F-76FDF6F0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F6E2B-6A7A-6E44-B039-19000C36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074C-367C-B648-B3D1-601601BB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47D7-0E78-2A41-8D3A-A78F9C47A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7EEE-55C0-3F4F-886B-D6A2D29EC1F3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073C-7E94-6642-94F7-DCA658C7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21F0-B403-1F49-B4F8-88F117E6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47056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3537"/>
            <a:ext cx="10629900" cy="123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384">
          <p15:clr>
            <a:srgbClr val="F26B43"/>
          </p15:clr>
        </p15:guide>
        <p15:guide id="3" pos="600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gacyfileshare.elsevier.com/promis_misc/ISSM_COREQ_Checklist.pdf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acm.000000000000038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97/acm.0000000000000388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amp00001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jars/qual-table-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apastyle.apa.org/jars/qual-table-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jars/qual-table-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oxfordhb/9780190847388.001.00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0299-021-00619-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doi.org/10.1080/14780887.2024.23822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8284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177/16094069241282843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7/16094069241282843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doi.org/10.1177/1609406924129620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gacyfileshare.elsevier.com/promis_misc/ISSM_COREQ_Checklist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277953621008558?via%3Dihub" TargetMode="External"/><Relationship Id="rId3" Type="http://schemas.openxmlformats.org/officeDocument/2006/relationships/hyperlink" Target="https://doi.org/10.1177/14413582241264619" TargetMode="External"/><Relationship Id="rId7" Type="http://schemas.openxmlformats.org/officeDocument/2006/relationships/hyperlink" Target="https://journals.sagepub.com/doi/full/10.1177/16094069241296206" TargetMode="External"/><Relationship Id="rId2" Type="http://schemas.openxmlformats.org/officeDocument/2006/relationships/hyperlink" Target="https://link.springer.com/article/10.1007/s40299-021-00619-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4324/9781315108933" TargetMode="External"/><Relationship Id="rId5" Type="http://schemas.openxmlformats.org/officeDocument/2006/relationships/hyperlink" Target="https://doi.org/10.1093/oxfordhb/9780190847388.001.0001" TargetMode="External"/><Relationship Id="rId4" Type="http://schemas.openxmlformats.org/officeDocument/2006/relationships/hyperlink" Target="https://doi.org/10.1177/16094069241282843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i.org/https:/www.researchgate.net/publication/319573537_COREQ_Consolidated_Criteria_for_Reporting_Qualitative_Studies" TargetMode="External"/><Relationship Id="rId7" Type="http://schemas.openxmlformats.org/officeDocument/2006/relationships/hyperlink" Target="https://doi.org/10.1080/14780887.2024.23822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37/amp0000151" TargetMode="External"/><Relationship Id="rId5" Type="http://schemas.openxmlformats.org/officeDocument/2006/relationships/hyperlink" Target="https://apastyle.apa.org/jars/qual-table-1.pdf" TargetMode="External"/><Relationship Id="rId4" Type="http://schemas.openxmlformats.org/officeDocument/2006/relationships/hyperlink" Target="https://legacyfileshare.elsevier.com/promis_misc/ISSM_COREQ_Checklis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legacyfileshare.elsevier.com/promis_misc/ISSM_COREQ_Checklis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2518940-81B2-E230-CD4B-A61CD77EA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1C318-FBAC-29D8-0F7A-D93CCB97D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57478-C4B8-CA86-F491-81A3E20C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88BA-F482-C383-B06B-31448CBA9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504C8D-F67F-88DB-F940-1FE21276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9D016-7CCB-189D-9072-889249B3FF17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BF634052-E7D0-EEF9-4F55-E054325B0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91DFA-E1C6-AD54-755C-67F14F983B1A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14265C-3F90-F120-3C53-AF066098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276D495C-0526-EA32-93B5-DD1965270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A close-up of logos&#10;&#10;AI-generated content may be incorrect.">
            <a:extLst>
              <a:ext uri="{FF2B5EF4-FFF2-40B4-BE49-F238E27FC236}">
                <a16:creationId xmlns:a16="http://schemas.microsoft.com/office/drawing/2014/main" id="{63A55C4D-600A-25F4-0D5F-17454EF8BC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0F15D770-E46B-A856-DA21-B59EA53D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5D530297-0D9E-29E3-4DF3-CABB11C2D5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69568-DF12-4B19-1AED-4773781B8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D34F8-300E-26C2-DAF1-B9BA03B6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8A1FC-01C8-A380-1D03-51D870594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3AADC-1532-7337-5D48-5627D876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187E3-AD96-5207-DE84-D65758C34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5638B5F4-F9FD-A851-C15D-2A655926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70" b="22245"/>
          <a:stretch/>
        </p:blipFill>
        <p:spPr>
          <a:xfrm>
            <a:off x="212767" y="1345741"/>
            <a:ext cx="6459637" cy="543531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28270FD-C483-159B-291C-FD031A45ABDE}"/>
              </a:ext>
            </a:extLst>
          </p:cNvPr>
          <p:cNvGrpSpPr/>
          <p:nvPr/>
        </p:nvGrpSpPr>
        <p:grpSpPr>
          <a:xfrm>
            <a:off x="6778788" y="1345741"/>
            <a:ext cx="5306828" cy="4696000"/>
            <a:chOff x="6778788" y="349113"/>
            <a:chExt cx="5306828" cy="4696000"/>
          </a:xfrm>
        </p:grpSpPr>
        <p:pic>
          <p:nvPicPr>
            <p:cNvPr id="7" name="Picture 6" descr="A close-up of a questionnaire&#10;&#10;AI-generated content may be incorrect.">
              <a:extLst>
                <a:ext uri="{FF2B5EF4-FFF2-40B4-BE49-F238E27FC236}">
                  <a16:creationId xmlns:a16="http://schemas.microsoft.com/office/drawing/2014/main" id="{F3752AA3-E0CF-2BA6-BB2D-BC67A603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88348"/>
            <a:stretch/>
          </p:blipFill>
          <p:spPr>
            <a:xfrm>
              <a:off x="6778788" y="349113"/>
              <a:ext cx="5306828" cy="390475"/>
            </a:xfrm>
            <a:prstGeom prst="rect">
              <a:avLst/>
            </a:prstGeom>
          </p:spPr>
        </p:pic>
        <p:pic>
          <p:nvPicPr>
            <p:cNvPr id="9" name="Picture 8" descr="A questionnaire with text and images&#10;&#10;AI-generated content may be incorrect.">
              <a:extLst>
                <a:ext uri="{FF2B5EF4-FFF2-40B4-BE49-F238E27FC236}">
                  <a16:creationId xmlns:a16="http://schemas.microsoft.com/office/drawing/2014/main" id="{A2459EFA-F97F-7577-01EE-01053B3E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7644"/>
            <a:stretch/>
          </p:blipFill>
          <p:spPr>
            <a:xfrm>
              <a:off x="6778788" y="739588"/>
              <a:ext cx="5306828" cy="1508342"/>
            </a:xfrm>
            <a:prstGeom prst="rect">
              <a:avLst/>
            </a:prstGeom>
          </p:spPr>
        </p:pic>
        <p:pic>
          <p:nvPicPr>
            <p:cNvPr id="13" name="Picture 12" descr="A close-up of a questionnaire&#10;&#10;AI-generated content may be incorrect.">
              <a:extLst>
                <a:ext uri="{FF2B5EF4-FFF2-40B4-BE49-F238E27FC236}">
                  <a16:creationId xmlns:a16="http://schemas.microsoft.com/office/drawing/2014/main" id="{CF4BE0D8-D219-34CD-2169-68D745B8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4489"/>
            <a:stretch/>
          </p:blipFill>
          <p:spPr>
            <a:xfrm>
              <a:off x="6778788" y="2179477"/>
              <a:ext cx="5306828" cy="286563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757486C-81C9-D2DA-FD2E-8347B850A52F}"/>
              </a:ext>
            </a:extLst>
          </p:cNvPr>
          <p:cNvSpPr txBox="1"/>
          <p:nvPr/>
        </p:nvSpPr>
        <p:spPr>
          <a:xfrm>
            <a:off x="6885169" y="6096482"/>
            <a:ext cx="5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Developed from: Tong A, Sainsbury P, Craig J. Consolidated criteria for reporting qualitative research (COREQ): a 32-item checklist for interviews and focus groups. International Journal for Quality in Health Care. 2007. Volume 19, Number 6: pp. 349 – 357. </a:t>
            </a: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https://legacyfileshare.elsevier.com/promis_misc/ISSM_COREQ_Checklist.pdf</a:t>
            </a: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49C103-41B2-66A1-98CD-8F22B18F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59362"/>
            <a:ext cx="12192002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u="sng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nsolidated criteria for </a:t>
            </a:r>
            <a:r>
              <a:rPr lang="en-US" sz="4000" u="sng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porting </a:t>
            </a:r>
            <a:r>
              <a:rPr lang="en-US" sz="4000" u="sng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ualitative research (COREQ) Checklist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F350E-5CEC-1FF3-FA85-0EBEB982B8DE}"/>
              </a:ext>
            </a:extLst>
          </p:cNvPr>
          <p:cNvSpPr/>
          <p:nvPr/>
        </p:nvSpPr>
        <p:spPr>
          <a:xfrm>
            <a:off x="212765" y="1345741"/>
            <a:ext cx="6459637" cy="55122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1608F-16CE-4044-972F-D0A2CEE7B46C}"/>
              </a:ext>
            </a:extLst>
          </p:cNvPr>
          <p:cNvSpPr/>
          <p:nvPr/>
        </p:nvSpPr>
        <p:spPr>
          <a:xfrm>
            <a:off x="6778788" y="1345741"/>
            <a:ext cx="5306828" cy="55122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84966-DF90-D515-B994-E99EC967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275F65-3EFA-E4D9-FCC0-08552D28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8192D-0F55-26F9-53A2-541E76A75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C98B9C-75C3-5F13-2575-C406947D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5E43BF-AC5E-9FEF-3D23-111B3334E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B8DEBE-8E29-647E-2DBE-959782A0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D9DB-EC9C-06BE-DDC0-6AA3F8B72AB9}"/>
              </a:ext>
            </a:extLst>
          </p:cNvPr>
          <p:cNvSpPr txBox="1"/>
          <p:nvPr/>
        </p:nvSpPr>
        <p:spPr>
          <a:xfrm>
            <a:off x="4133088" y="1999698"/>
            <a:ext cx="8058912" cy="328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SRQR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O'Brien, B. C., Harris, I. B., Beckman, T. J., Reed, D. A., &amp; Cook, D. A. (2014). Standards for reporting qualitative research: a synthesis of recommendations.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Acad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Med, 89(9), 1245-1251. 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doi.org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/10.1097/acm.0000000000000388 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351C22-2228-69F0-202D-DE04D4007ACE}"/>
              </a:ext>
            </a:extLst>
          </p:cNvPr>
          <p:cNvGrpSpPr/>
          <p:nvPr/>
        </p:nvGrpSpPr>
        <p:grpSpPr>
          <a:xfrm>
            <a:off x="306856" y="1999698"/>
            <a:ext cx="3519376" cy="4284348"/>
            <a:chOff x="138223" y="1925067"/>
            <a:chExt cx="3519376" cy="428434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D1D372-0EE0-7FDC-6A88-754C8F9F5CD9}"/>
                </a:ext>
              </a:extLst>
            </p:cNvPr>
            <p:cNvGrpSpPr/>
            <p:nvPr/>
          </p:nvGrpSpPr>
          <p:grpSpPr>
            <a:xfrm>
              <a:off x="265077" y="1999698"/>
              <a:ext cx="3137269" cy="4053861"/>
              <a:chOff x="265077" y="1999698"/>
              <a:chExt cx="3137269" cy="4053861"/>
            </a:xfrm>
          </p:grpSpPr>
          <p:pic>
            <p:nvPicPr>
              <p:cNvPr id="8" name="Picture 7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CAF49F02-B7C5-8D7F-D957-39DB04117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4364" b="62379"/>
              <a:stretch/>
            </p:blipFill>
            <p:spPr>
              <a:xfrm>
                <a:off x="265077" y="1999698"/>
                <a:ext cx="3127447" cy="11475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647DDC04-1050-D291-EC5D-4B0395B1D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8970" r="68134" b="3310"/>
              <a:stretch/>
            </p:blipFill>
            <p:spPr>
              <a:xfrm>
                <a:off x="310412" y="3285934"/>
                <a:ext cx="1518388" cy="17606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9F9A9159-AA16-CA12-552F-B460BFB10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4364" t="38970" r="34656" b="28017"/>
              <a:stretch/>
            </p:blipFill>
            <p:spPr>
              <a:xfrm>
                <a:off x="387399" y="5046563"/>
                <a:ext cx="1476126" cy="100699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A9BF4E4B-D607-2A2F-3054-4454FACF3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6558" t="38970" r="2105" b="3352"/>
              <a:stretch/>
            </p:blipFill>
            <p:spPr>
              <a:xfrm>
                <a:off x="1899390" y="4154774"/>
                <a:ext cx="1493134" cy="175935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AF50F860-5081-934D-9973-24247715C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4364" t="71776" r="34656" b="2973"/>
              <a:stretch/>
            </p:blipFill>
            <p:spPr>
              <a:xfrm>
                <a:off x="1926220" y="3396631"/>
                <a:ext cx="1476126" cy="77025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338252-A2CD-BEB6-3B6F-4D74A5ABB489}"/>
                </a:ext>
              </a:extLst>
            </p:cNvPr>
            <p:cNvSpPr/>
            <p:nvPr/>
          </p:nvSpPr>
          <p:spPr>
            <a:xfrm>
              <a:off x="138223" y="1925067"/>
              <a:ext cx="3519376" cy="4284348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BB101C-234C-64A8-B056-792CB1C06034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D31094-28D0-BB07-6141-E180E667B78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0CBDF6F9-2F19-49BC-3E57-D73A182C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7887AD58-7D0F-F069-0057-A929A649D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40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C555E-F230-D983-39AE-AE1C9F71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7C53BF-B773-7D49-C08D-CA332462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BF7CB-AC26-1802-F08C-6F1BED6C6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0B2B5-34BA-CA62-6FCE-FB696290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23ACB-A54F-EEDC-538F-4E55F0B0E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1D016B-3A8E-A36C-9FFD-64D5CFD2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Reporting Qualitative Research (SRQR)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DC11DC-04B4-73B7-5669-68DB784780C1}"/>
              </a:ext>
            </a:extLst>
          </p:cNvPr>
          <p:cNvGrpSpPr/>
          <p:nvPr/>
        </p:nvGrpSpPr>
        <p:grpSpPr>
          <a:xfrm>
            <a:off x="306856" y="1743665"/>
            <a:ext cx="3519376" cy="5060803"/>
            <a:chOff x="138223" y="1925066"/>
            <a:chExt cx="3519376" cy="50608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C6DC59-B646-FDE3-76BC-BEE7F05CA968}"/>
                </a:ext>
              </a:extLst>
            </p:cNvPr>
            <p:cNvGrpSpPr/>
            <p:nvPr/>
          </p:nvGrpSpPr>
          <p:grpSpPr>
            <a:xfrm>
              <a:off x="265077" y="1999698"/>
              <a:ext cx="3137269" cy="4053861"/>
              <a:chOff x="265077" y="1999698"/>
              <a:chExt cx="3137269" cy="4053861"/>
            </a:xfrm>
          </p:grpSpPr>
          <p:pic>
            <p:nvPicPr>
              <p:cNvPr id="8" name="Picture 7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1E09511E-BA66-919C-728C-2F9DB7320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34364" b="62379"/>
              <a:stretch/>
            </p:blipFill>
            <p:spPr>
              <a:xfrm>
                <a:off x="265077" y="1999698"/>
                <a:ext cx="3127447" cy="11475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F1428BF1-BA2D-3185-2CB7-E21EBB685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38970" r="68134" b="3310"/>
              <a:stretch/>
            </p:blipFill>
            <p:spPr>
              <a:xfrm>
                <a:off x="310412" y="3285934"/>
                <a:ext cx="1518388" cy="17606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1CEE7262-AFF0-8BDD-DCAF-FC611DE8E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4364" t="38970" r="34656" b="28017"/>
              <a:stretch/>
            </p:blipFill>
            <p:spPr>
              <a:xfrm>
                <a:off x="387399" y="5046563"/>
                <a:ext cx="1476126" cy="100699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34A759DB-CD1A-9034-97AC-D95F0E8B1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66558" t="38970" r="2105" b="3352"/>
              <a:stretch/>
            </p:blipFill>
            <p:spPr>
              <a:xfrm>
                <a:off x="1899390" y="4154774"/>
                <a:ext cx="1493134" cy="175935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 descr="A close-up of a report&#10;&#10;AI-generated content may be incorrect.">
                <a:extLst>
                  <a:ext uri="{FF2B5EF4-FFF2-40B4-BE49-F238E27FC236}">
                    <a16:creationId xmlns:a16="http://schemas.microsoft.com/office/drawing/2014/main" id="{3CEED21A-62BA-C01F-4B19-56288BB24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4364" t="71776" r="34656" b="2973"/>
              <a:stretch/>
            </p:blipFill>
            <p:spPr>
              <a:xfrm>
                <a:off x="1926220" y="3396631"/>
                <a:ext cx="1476126" cy="77025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D6DB53-0406-DE49-3108-4D33018F57F1}"/>
                </a:ext>
              </a:extLst>
            </p:cNvPr>
            <p:cNvSpPr/>
            <p:nvPr/>
          </p:nvSpPr>
          <p:spPr>
            <a:xfrm>
              <a:off x="138223" y="1925066"/>
              <a:ext cx="3519376" cy="5060803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E2DFC1-79CC-B865-2E64-CDB5DBA9EDCD}"/>
              </a:ext>
            </a:extLst>
          </p:cNvPr>
          <p:cNvGrpSpPr/>
          <p:nvPr/>
        </p:nvGrpSpPr>
        <p:grpSpPr>
          <a:xfrm>
            <a:off x="4075408" y="1773935"/>
            <a:ext cx="3528267" cy="5030535"/>
            <a:chOff x="4275853" y="1439490"/>
            <a:chExt cx="3617187" cy="5460280"/>
          </a:xfrm>
        </p:grpSpPr>
        <p:pic>
          <p:nvPicPr>
            <p:cNvPr id="4" name="Picture 3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8BF415BE-F9D3-2448-5469-E38B160B5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856" b="29817"/>
            <a:stretch/>
          </p:blipFill>
          <p:spPr>
            <a:xfrm>
              <a:off x="4275853" y="1439490"/>
              <a:ext cx="3594083" cy="4548775"/>
            </a:xfrm>
            <a:prstGeom prst="rect">
              <a:avLst/>
            </a:prstGeom>
          </p:spPr>
        </p:pic>
        <p:pic>
          <p:nvPicPr>
            <p:cNvPr id="17" name="Picture 16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F478A212-7A01-6127-CC3B-EFCF4DCD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6709"/>
            <a:stretch/>
          </p:blipFill>
          <p:spPr>
            <a:xfrm>
              <a:off x="4298957" y="5988265"/>
              <a:ext cx="3594083" cy="911505"/>
            </a:xfrm>
            <a:prstGeom prst="rect">
              <a:avLst/>
            </a:prstGeom>
          </p:spPr>
        </p:pic>
      </p:grpSp>
      <p:pic>
        <p:nvPicPr>
          <p:cNvPr id="22" name="Picture 21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FB685EE4-9869-16FF-3435-984DF4272F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88"/>
          <a:stretch/>
        </p:blipFill>
        <p:spPr>
          <a:xfrm>
            <a:off x="7830315" y="1816223"/>
            <a:ext cx="4122129" cy="48263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4F9DF4-5DBD-B306-C235-A2627042A3CF}"/>
              </a:ext>
            </a:extLst>
          </p:cNvPr>
          <p:cNvSpPr txBox="1"/>
          <p:nvPr/>
        </p:nvSpPr>
        <p:spPr>
          <a:xfrm>
            <a:off x="380009" y="6056983"/>
            <a:ext cx="3415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O'Brien, B. C., Harris, I. B., Beckman, T. J., Reed, D. A., &amp; Cook, D. A. (2014). Standards for reporting qualitative research: a synthesis of recommendations. </a:t>
            </a:r>
            <a:r>
              <a:rPr lang="en-US" sz="9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Acad</a:t>
            </a: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Med, 89(9), 1245-1251. </a:t>
            </a: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https://doi.org/10.1097/acm.0000000000000388 </a:t>
            </a:r>
            <a:endParaRPr lang="en-US" sz="9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5527C8-F197-8F74-F45D-FFFAB0AA6F11}"/>
              </a:ext>
            </a:extLst>
          </p:cNvPr>
          <p:cNvSpPr/>
          <p:nvPr/>
        </p:nvSpPr>
        <p:spPr>
          <a:xfrm>
            <a:off x="3998421" y="1691354"/>
            <a:ext cx="3605254" cy="511311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95774-2759-7640-F2C4-4C48D415FA55}"/>
              </a:ext>
            </a:extLst>
          </p:cNvPr>
          <p:cNvSpPr/>
          <p:nvPr/>
        </p:nvSpPr>
        <p:spPr>
          <a:xfrm>
            <a:off x="7774684" y="1672847"/>
            <a:ext cx="4177759" cy="511311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C5AB2E-6450-2653-3DDB-C3B143C3F285}"/>
              </a:ext>
            </a:extLst>
          </p:cNvPr>
          <p:cNvSpPr/>
          <p:nvPr/>
        </p:nvSpPr>
        <p:spPr>
          <a:xfrm>
            <a:off x="315747" y="5964705"/>
            <a:ext cx="3510485" cy="8397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719A2-D305-AF4B-8AC4-90D0E5F2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0D4528-2C5C-996A-60EC-CECE8ED8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8E57A-85CC-7CBB-DEE3-D57B4170C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8D0B4-3435-86D8-AA55-32E916D3B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A8AB3-6754-8782-F368-56D354E88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BD108-A599-60F4-7DD1-102EFEC5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F10A3-40B5-BFB6-31C0-E5032B579A5E}"/>
              </a:ext>
            </a:extLst>
          </p:cNvPr>
          <p:cNvSpPr txBox="1"/>
          <p:nvPr/>
        </p:nvSpPr>
        <p:spPr>
          <a:xfrm>
            <a:off x="4133088" y="1999698"/>
            <a:ext cx="8058912" cy="558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SRQR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APA’s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ournal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rticle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(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JARS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for qualitative … and mixed-methods research in psychology.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H. M., … &amp; Suárez-Orozco, C. (2018). Journal article reporting standards for qualitative primary, qualitative meta-analytic, and mixed methods research in psychology: The APA Publications and Communications Board task force report. Am Psychol, 73(1), 26-46.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https://doi.org/10.1037/amp0000151 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E2BA75-06A8-6FCA-9465-2E6E6FAD4012}"/>
              </a:ext>
            </a:extLst>
          </p:cNvPr>
          <p:cNvGrpSpPr/>
          <p:nvPr/>
        </p:nvGrpSpPr>
        <p:grpSpPr>
          <a:xfrm>
            <a:off x="327877" y="2253342"/>
            <a:ext cx="3523273" cy="3900075"/>
            <a:chOff x="164591" y="1999207"/>
            <a:chExt cx="3870863" cy="4284839"/>
          </a:xfrm>
        </p:grpSpPr>
        <p:pic>
          <p:nvPicPr>
            <p:cNvPr id="4" name="Picture 3" descr="A paper with text on it&#10;&#10;AI-generated content may be incorrect.">
              <a:extLst>
                <a:ext uri="{FF2B5EF4-FFF2-40B4-BE49-F238E27FC236}">
                  <a16:creationId xmlns:a16="http://schemas.microsoft.com/office/drawing/2014/main" id="{5F9C794F-980D-DA5A-3EBA-AFE5660B4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73" t="1" b="54401"/>
            <a:stretch/>
          </p:blipFill>
          <p:spPr>
            <a:xfrm>
              <a:off x="202613" y="1999207"/>
              <a:ext cx="3794818" cy="193490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D548B3-FE4C-B6F8-B5BC-F874BAB6C7F9}"/>
                </a:ext>
              </a:extLst>
            </p:cNvPr>
            <p:cNvSpPr/>
            <p:nvPr/>
          </p:nvSpPr>
          <p:spPr>
            <a:xfrm>
              <a:off x="164591" y="1999698"/>
              <a:ext cx="3870863" cy="4284348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aper with text on it&#10;&#10;AI-generated content may be incorrect.">
              <a:extLst>
                <a:ext uri="{FF2B5EF4-FFF2-40B4-BE49-F238E27FC236}">
                  <a16:creationId xmlns:a16="http://schemas.microsoft.com/office/drawing/2014/main" id="{C3675055-BEA0-B94D-C57F-85D333E05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188" t="45403" r="15293" b="13654"/>
            <a:stretch/>
          </p:blipFill>
          <p:spPr>
            <a:xfrm>
              <a:off x="438911" y="4041767"/>
              <a:ext cx="3273553" cy="217473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473BB-1748-57E1-21F7-5C789DBB1E00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B25D75-0B36-91FB-D21C-34EC74876E2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close-up of logos&#10;&#10;AI-generated content may be incorrect.">
              <a:extLst>
                <a:ext uri="{FF2B5EF4-FFF2-40B4-BE49-F238E27FC236}">
                  <a16:creationId xmlns:a16="http://schemas.microsoft.com/office/drawing/2014/main" id="{49914806-DE75-EA2B-839B-4841DE66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F0CCB065-7F43-7A5F-0563-850250362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56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68271-085A-0817-DE15-CDB1BB5D7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7B8824D-92AA-A687-4D5C-6DFD9A169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60BE0-7FD8-8F42-98F7-AC167C90D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587C3-56C0-F741-CC06-79989B59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69CCC7-71D2-2ED0-7646-207E0E5FE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2B9864-3C34-53D3-B764-12E98121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BFA56-8BFB-141C-08E3-899954E80D40}"/>
              </a:ext>
            </a:extLst>
          </p:cNvPr>
          <p:cNvSpPr txBox="1"/>
          <p:nvPr/>
        </p:nvSpPr>
        <p:spPr>
          <a:xfrm>
            <a:off x="4133088" y="1999698"/>
            <a:ext cx="8058912" cy="3549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SRQR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Style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ournal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rticle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(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JARS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American Psychological Association. (2020). APA Style Journal Article Reporting Standards (JARS). APA.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https://apastyle.apa.org/jars/qual-table-1.pdf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803A8B62-917D-7762-3626-101644223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4" y="2300610"/>
            <a:ext cx="3483577" cy="26847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D454FB-996B-503F-CCA9-111EB5B15323}"/>
              </a:ext>
            </a:extLst>
          </p:cNvPr>
          <p:cNvSpPr/>
          <p:nvPr/>
        </p:nvSpPr>
        <p:spPr>
          <a:xfrm>
            <a:off x="327877" y="2253789"/>
            <a:ext cx="3523273" cy="288003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EC1C2-BE37-2A28-6C52-18598361B569}"/>
              </a:ext>
            </a:extLst>
          </p:cNvPr>
          <p:cNvSpPr txBox="1"/>
          <p:nvPr/>
        </p:nvSpPr>
        <p:spPr>
          <a:xfrm>
            <a:off x="199861" y="5395495"/>
            <a:ext cx="42162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https://apastyle.apa.org/jars/qual-table-1.pdf</a:t>
            </a:r>
            <a:endParaRPr lang="en-US" sz="14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6B53E7-81D2-E766-CC84-21DB40CA2C48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5B524B-7BF6-D732-5BA6-EF765DBAE7A6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0EECDD81-FF54-D582-4E76-389B4534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3C2877DE-CA1C-4514-E20F-CBDBA40C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65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AEECA-C081-E4DC-BFE1-90EDB91D8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CB7681-0AFB-7BD5-85C9-C80ADBA2C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927895-6304-176B-23AC-703C1E83B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985E-D2E8-81C9-1AE7-91B99153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A16C5C-FF34-58AF-73DF-36CEFFF6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B9F5ED-051F-7187-817C-E6C06EE5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 Style Journal Article Reporting Standards (JARS)</a:t>
            </a:r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6227F999-1D37-3CB0-C7AC-1704014F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4" y="1964854"/>
            <a:ext cx="5703135" cy="43953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E4081F-F42C-9C8E-640D-306DEC627BB9}"/>
              </a:ext>
            </a:extLst>
          </p:cNvPr>
          <p:cNvSpPr/>
          <p:nvPr/>
        </p:nvSpPr>
        <p:spPr>
          <a:xfrm>
            <a:off x="327877" y="1918034"/>
            <a:ext cx="5768123" cy="444212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0B994-A7D9-854E-1786-7284F44B016D}"/>
              </a:ext>
            </a:extLst>
          </p:cNvPr>
          <p:cNvSpPr txBox="1"/>
          <p:nvPr/>
        </p:nvSpPr>
        <p:spPr>
          <a:xfrm>
            <a:off x="181573" y="6447496"/>
            <a:ext cx="42162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https://apastyle.apa.org/jars/qual-table-1.pdf</a:t>
            </a:r>
            <a:endParaRPr lang="en-US" sz="1450" dirty="0"/>
          </a:p>
        </p:txBody>
      </p:sp>
      <p:pic>
        <p:nvPicPr>
          <p:cNvPr id="18" name="Picture 17" descr="A close-up of a document&#10;&#10;AI-generated content may be incorrect.">
            <a:extLst>
              <a:ext uri="{FF2B5EF4-FFF2-40B4-BE49-F238E27FC236}">
                <a16:creationId xmlns:a16="http://schemas.microsoft.com/office/drawing/2014/main" id="{C0417ADB-1F71-1164-8545-F31DDDFE1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449" y="1918035"/>
            <a:ext cx="5763884" cy="44421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EA9399-D590-9BB4-D3B0-20B533CE50C2}"/>
              </a:ext>
            </a:extLst>
          </p:cNvPr>
          <p:cNvSpPr/>
          <p:nvPr/>
        </p:nvSpPr>
        <p:spPr>
          <a:xfrm>
            <a:off x="6275449" y="1918034"/>
            <a:ext cx="5768123" cy="444212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204BB-ACEA-63F2-0889-DA093622C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3FD4F3-6C68-C04E-41BC-6DEB0FB68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2F8EF-68D6-90B3-2185-154D5DD99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C91DC8-260B-D897-9942-1BD31491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BE7E81-976E-F688-4892-9A17BDBD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EC93F-3809-A591-581D-351A8953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 Style Journal Article Reporting Standards (JARS)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A8659-27FF-3064-67A1-0050673C06FE}"/>
              </a:ext>
            </a:extLst>
          </p:cNvPr>
          <p:cNvSpPr txBox="1"/>
          <p:nvPr/>
        </p:nvSpPr>
        <p:spPr>
          <a:xfrm>
            <a:off x="181573" y="6447496"/>
            <a:ext cx="42162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https://apastyle.apa.org/jars/qual-table-1.pdf</a:t>
            </a:r>
            <a:endParaRPr lang="en-US" sz="1450"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C830CC-95B9-8A9C-5E7D-D279D8F88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724" b="18989"/>
          <a:stretch/>
        </p:blipFill>
        <p:spPr>
          <a:xfrm>
            <a:off x="6638672" y="1810581"/>
            <a:ext cx="3807778" cy="4636424"/>
          </a:xfrm>
          <a:prstGeom prst="rect">
            <a:avLst/>
          </a:prstGeom>
        </p:spPr>
      </p:pic>
      <p:pic>
        <p:nvPicPr>
          <p:cNvPr id="15" name="Picture 14" descr="A close-up of a document&#10;&#10;AI-generated content may be incorrect.">
            <a:extLst>
              <a:ext uri="{FF2B5EF4-FFF2-40B4-BE49-F238E27FC236}">
                <a16:creationId xmlns:a16="http://schemas.microsoft.com/office/drawing/2014/main" id="{8863267B-50EE-8037-3488-18835C424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67" y="1811561"/>
            <a:ext cx="5982540" cy="4610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12F654-41A1-394D-7E07-3880DE2D55AF}"/>
              </a:ext>
            </a:extLst>
          </p:cNvPr>
          <p:cNvSpPr/>
          <p:nvPr/>
        </p:nvSpPr>
        <p:spPr>
          <a:xfrm>
            <a:off x="366766" y="1811071"/>
            <a:ext cx="6063563" cy="461063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1B144-D5BC-1377-DC9E-20BFD4E9ADF3}"/>
              </a:ext>
            </a:extLst>
          </p:cNvPr>
          <p:cNvSpPr/>
          <p:nvPr/>
        </p:nvSpPr>
        <p:spPr>
          <a:xfrm>
            <a:off x="6615522" y="1811072"/>
            <a:ext cx="3807778" cy="463593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7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428C1-6BB5-ABB8-12FC-F51CCE37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0CC62E-6C85-1F9D-83BA-B4AC1F62F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E5F47E-EA71-BDB1-BD5F-F65049297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F2F06F-F8BE-86A7-42CD-30492C137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1CFEC-004F-07C2-0B9E-BF0705232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FD058-7F7C-5325-BF4C-452890A9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051B5-3B04-7A26-A372-317F812F9533}"/>
              </a:ext>
            </a:extLst>
          </p:cNvPr>
          <p:cNvSpPr txBox="1"/>
          <p:nvPr/>
        </p:nvSpPr>
        <p:spPr>
          <a:xfrm>
            <a:off x="4133088" y="1999698"/>
            <a:ext cx="8058912" cy="4319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SRQR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Style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ournal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rticle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(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JARS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Oxford Handbook of Qualitative Research, 2/e </a:t>
            </a:r>
          </a:p>
          <a:p>
            <a:pPr marL="971550" lvl="1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Leavy, Patricia (ed.), The Oxford Handbook of Qualitative Research, 2nd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Oxford Handbooks (2020; online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Oxford Academic, 2 Sept. 2020),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https://doi.org/10.1093/oxfordhb/9780190847388.001.0001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7284" name="Picture 4" descr="Image result for The Oxford Handbook of Qualitative Research (2nd edn)">
            <a:extLst>
              <a:ext uri="{FF2B5EF4-FFF2-40B4-BE49-F238E27FC236}">
                <a16:creationId xmlns:a16="http://schemas.microsoft.com/office/drawing/2014/main" id="{CEC2FCBE-847F-5C37-45DA-B1A41794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" y="1901917"/>
            <a:ext cx="3248701" cy="47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A54CF-2055-E8F4-5477-D3341CA9CDDF}"/>
              </a:ext>
            </a:extLst>
          </p:cNvPr>
          <p:cNvSpPr/>
          <p:nvPr/>
        </p:nvSpPr>
        <p:spPr>
          <a:xfrm>
            <a:off x="465162" y="1901427"/>
            <a:ext cx="3248701" cy="47175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5B2506-5412-6107-6142-5EB46B5F4FF8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D2B087-F843-A757-12DB-545F96FA9741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6C59D92E-D826-22A0-B1C3-F006E9FA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42DE0F6E-57D7-1F54-4888-35E13839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75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CEF45-41F0-5072-080C-698104C71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BBE024-67BE-6856-2138-976F071E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C6475E-CDFD-057F-047E-FDA27587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C79D6-E002-4214-E008-79435F9E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95E83C-961A-DB15-C3D3-88D51E94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AA9992-2343-E8C6-2D11-66B16B52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C89C6-A982-D0AC-E13D-16DC4C46240B}"/>
              </a:ext>
            </a:extLst>
          </p:cNvPr>
          <p:cNvSpPr txBox="1"/>
          <p:nvPr/>
        </p:nvSpPr>
        <p:spPr>
          <a:xfrm>
            <a:off x="4133088" y="1999698"/>
            <a:ext cx="8058912" cy="4451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SRQR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Style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ournal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rticle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(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JARS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Oxford Handbook of Qualitative Research, 2/e.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Yadav, D. (2022). Criteria for Good Qualitative Research: A Comprehensive Review. The Asia-Pacific Education Researcher, 31(6), 679-689.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https://doi.org/10.1007/s40299-021-00619-0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4D5D40-81B7-EBC1-2CB6-7DF552C8AE5C}"/>
              </a:ext>
            </a:extLst>
          </p:cNvPr>
          <p:cNvGrpSpPr/>
          <p:nvPr/>
        </p:nvGrpSpPr>
        <p:grpSpPr>
          <a:xfrm>
            <a:off x="436505" y="1901426"/>
            <a:ext cx="2710505" cy="4607461"/>
            <a:chOff x="436505" y="1901426"/>
            <a:chExt cx="3445388" cy="5856655"/>
          </a:xfrm>
        </p:grpSpPr>
        <p:pic>
          <p:nvPicPr>
            <p:cNvPr id="4" name="Picture 3" descr="A paper with text on it&#10;&#10;AI-generated content may be incorrect.">
              <a:extLst>
                <a:ext uri="{FF2B5EF4-FFF2-40B4-BE49-F238E27FC236}">
                  <a16:creationId xmlns:a16="http://schemas.microsoft.com/office/drawing/2014/main" id="{FECFCDD9-45BF-1632-3A53-11A1CCF43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79713"/>
            <a:stretch/>
          </p:blipFill>
          <p:spPr>
            <a:xfrm>
              <a:off x="436507" y="1925067"/>
              <a:ext cx="3445386" cy="957029"/>
            </a:xfrm>
            <a:prstGeom prst="rect">
              <a:avLst/>
            </a:prstGeom>
          </p:spPr>
        </p:pic>
        <p:pic>
          <p:nvPicPr>
            <p:cNvPr id="8" name="Picture 7" descr="A paper with text on it&#10;&#10;AI-generated content may be incorrect.">
              <a:extLst>
                <a:ext uri="{FF2B5EF4-FFF2-40B4-BE49-F238E27FC236}">
                  <a16:creationId xmlns:a16="http://schemas.microsoft.com/office/drawing/2014/main" id="{0AA1E2E9-F582-314C-B1EB-8629D7758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68" t="36944" r="49511" b="12942"/>
            <a:stretch/>
          </p:blipFill>
          <p:spPr>
            <a:xfrm>
              <a:off x="436505" y="2882095"/>
              <a:ext cx="3445386" cy="480311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131B86-BFA0-2A3B-E22E-298443B47DCC}"/>
                </a:ext>
              </a:extLst>
            </p:cNvPr>
            <p:cNvSpPr/>
            <p:nvPr/>
          </p:nvSpPr>
          <p:spPr>
            <a:xfrm>
              <a:off x="436506" y="1901426"/>
              <a:ext cx="3445387" cy="585665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F3DFF34C-B691-D105-AC43-C828C47A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81" y="4438577"/>
            <a:ext cx="1525627" cy="201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653C68-B456-717D-45E3-FD651E8875B5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7BDF96-733F-4F1C-0025-07FBEA2AF10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947F5022-9028-1FF1-6914-B7407D868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00A756E9-27E8-D1E4-C668-DAB2029C8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2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F7E3A-12AD-43B3-C4F4-1F884415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67EE6A-C56B-6BEF-C778-FAD218619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F94AB-F240-87AC-54ED-3CF163D30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28B18-DC34-36C3-1B24-2B7B187C5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8E617-4C38-5384-5FA0-7A1641BC5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13CA7D-4985-0C81-6BB1-BA78AEB7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7B623-0E2C-1AC1-AD88-2C638165D221}"/>
              </a:ext>
            </a:extLst>
          </p:cNvPr>
          <p:cNvSpPr txBox="1"/>
          <p:nvPr/>
        </p:nvSpPr>
        <p:spPr>
          <a:xfrm>
            <a:off x="4133088" y="1999698"/>
            <a:ext cx="8058912" cy="4297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for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esearch (</a:t>
            </a:r>
            <a:r>
              <a:rPr lang="en-US" sz="19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SRQR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Style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ournal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rticle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eporting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tandards (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JARS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Oxford Handbook of Qualitative Research, 2/e.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Criteria for Good Qualitative Research: Comprehensive Review.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Guidelines for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Values-Based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Qualitative Research.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FBCC9-BBC1-B8D4-C4EB-2F5287ECB8FC}"/>
              </a:ext>
            </a:extLst>
          </p:cNvPr>
          <p:cNvGrpSpPr/>
          <p:nvPr/>
        </p:nvGrpSpPr>
        <p:grpSpPr>
          <a:xfrm>
            <a:off x="220382" y="2035780"/>
            <a:ext cx="3692324" cy="4438383"/>
            <a:chOff x="196770" y="1857477"/>
            <a:chExt cx="3692324" cy="4438383"/>
          </a:xfrm>
        </p:grpSpPr>
        <p:pic>
          <p:nvPicPr>
            <p:cNvPr id="8" name="Picture 7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76475F43-B3C4-9D97-A3AB-12C0D6AF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32" y="1857968"/>
              <a:ext cx="3581715" cy="439443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9722C-54F5-0FB8-69E6-303819E0596F}"/>
                </a:ext>
              </a:extLst>
            </p:cNvPr>
            <p:cNvSpPr/>
            <p:nvPr/>
          </p:nvSpPr>
          <p:spPr>
            <a:xfrm>
              <a:off x="196770" y="1857477"/>
              <a:ext cx="3692324" cy="4438383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49ED518-82DD-8E7F-143C-3ECBC03FC73E}"/>
              </a:ext>
            </a:extLst>
          </p:cNvPr>
          <p:cNvSpPr txBox="1"/>
          <p:nvPr/>
        </p:nvSpPr>
        <p:spPr>
          <a:xfrm>
            <a:off x="220382" y="6504067"/>
            <a:ext cx="11971615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Braun, V., &amp; Clarke, V. (2024). Reporting guidelines for qualitative research: a values-based approach. Qualitative Research in Psych, 1-40.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https://doi.org/10.1080/14780887.2024.2382244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F58300-AAFC-C407-976E-DD7B946682E9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4C64BA-C1B9-DF15-B808-2CED0CE398A3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2A6B3089-BE68-C23F-8092-A97C67581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F3FBC9EA-482C-6893-6830-F109922C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04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425F5-DD9F-E99A-3FF5-9A411C185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BB1A6AF-D55A-5A83-6873-110F4902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8358E-7D7A-A340-6227-876F3041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A2B66-0670-41CB-44AD-E0EA1321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54D9E-61DF-343A-AC85-32A2C8FE3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88A9C-B1CA-0C58-635B-F9576AF1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6: Guidelines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E5351-B465-6E14-4975-F83EC18C7C7C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9D62ABAD-C811-B6D7-9218-9BBA95C5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EB583A-70A2-C2F9-DB14-9883CEC9B72B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996B3F-45F6-E653-2113-065DCB1D7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19B85933-AABB-B750-C7BE-B06A41E85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A close-up of logos&#10;&#10;AI-generated content may be incorrect.">
            <a:extLst>
              <a:ext uri="{FF2B5EF4-FFF2-40B4-BE49-F238E27FC236}">
                <a16:creationId xmlns:a16="http://schemas.microsoft.com/office/drawing/2014/main" id="{78C93840-FB51-96BA-D674-672CEC3F7D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21DD2DE4-F5C8-F83C-07ED-F3DAE9014B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4E72E00A-2C8C-E3C5-30CE-8A0747FA10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7CBFD-A78E-EE8F-CD59-EE37A6C41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DB3BB4-37E8-E307-4AD0-F5676C9B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0ACAE-BEE2-3701-CB07-4EA049C94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561EE-C314-AC01-B101-ADEF247D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86609-34FF-4474-CBE7-909563CA4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6DE854-4F39-EB9D-06E6-663371B0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4570-FAE4-E2C5-1B5C-D45A9C365442}"/>
              </a:ext>
            </a:extLst>
          </p:cNvPr>
          <p:cNvSpPr txBox="1"/>
          <p:nvPr/>
        </p:nvSpPr>
        <p:spPr>
          <a:xfrm>
            <a:off x="5381977" y="1999698"/>
            <a:ext cx="6810023" cy="2529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 Guidelines for Qualitative Psychology Research.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Cena et al. (2024).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Criteria: General and Specific Guidelines for Qualitative Approaches in Psychology Research. A Concise Guide for Novice Researchers and Reviewers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International Journal of Qualitative Methods, 23, 16094069241282843.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https://doi.org/10.1177/16094069241282843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1B1505F-978C-7FCC-2587-B0CE9ECD7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24" y="2039728"/>
            <a:ext cx="5063611" cy="41758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441A708-8B46-01FA-687C-101B5C33FDAA}"/>
              </a:ext>
            </a:extLst>
          </p:cNvPr>
          <p:cNvSpPr/>
          <p:nvPr/>
        </p:nvSpPr>
        <p:spPr>
          <a:xfrm>
            <a:off x="197232" y="1908453"/>
            <a:ext cx="5112813" cy="443838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3FC8B8-7A26-46FE-0C6F-18753ED59466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FC90DE-B1FE-0A97-6C24-C58EB7B56B1E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22450044-BA33-0AA9-F792-8705AF8F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C54DC999-82E2-4466-70FE-6FC91720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80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44114-CE0E-586C-D359-630621247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BFA6F6-D743-47BA-E830-37826E98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F80BD-2906-98DD-B44B-70AD70C01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98D33-EBE7-BB34-EE94-B3B8DA202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25BE34-6A77-7965-8175-4726EF825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BCEBA5-E1F2-8A8F-3BDF-9C9556C1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</a:t>
            </a:r>
            <a:r>
              <a:rPr lang="en-US" sz="4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Qualitative Psychology Research</a:t>
            </a:r>
          </a:p>
        </p:txBody>
      </p:sp>
      <p:pic>
        <p:nvPicPr>
          <p:cNvPr id="15" name="Picture 1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56969B2-43C7-B2BA-48B7-6C17EBB5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4" y="2039728"/>
            <a:ext cx="5063611" cy="41758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F511895-62EA-7783-C0F7-69AF7438062B}"/>
              </a:ext>
            </a:extLst>
          </p:cNvPr>
          <p:cNvSpPr/>
          <p:nvPr/>
        </p:nvSpPr>
        <p:spPr>
          <a:xfrm>
            <a:off x="197232" y="1908453"/>
            <a:ext cx="5112813" cy="443838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BEAD36F6-B711-D205-E0E9-506C255A6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86" y="1925067"/>
            <a:ext cx="3506284" cy="44321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65649-48AF-537D-8E3C-A5D4B1EE2633}"/>
              </a:ext>
            </a:extLst>
          </p:cNvPr>
          <p:cNvSpPr/>
          <p:nvPr/>
        </p:nvSpPr>
        <p:spPr>
          <a:xfrm>
            <a:off x="5507277" y="1830991"/>
            <a:ext cx="3619308" cy="452626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5FFF3-0425-A22C-C4AE-41E7905A5F8E}"/>
              </a:ext>
            </a:extLst>
          </p:cNvPr>
          <p:cNvSpPr txBox="1"/>
          <p:nvPr/>
        </p:nvSpPr>
        <p:spPr>
          <a:xfrm>
            <a:off x="9323817" y="1830991"/>
            <a:ext cx="2670951" cy="36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Cena et al. (2024).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Criteria: General and Specific Guidelines for Qualitative Approaches in Psychology Research. A Concise Guide for Novice Researchers and Reviewers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International Journal of Qualitative Methods, 23, 16094069241282843.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https://doi.org/10.1177/16094069241282843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694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E3915-A078-9F89-CFA4-C4E39BA11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6719D1-A41C-86E5-CD32-9D7C0B64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2EE82B-CBCF-58B7-0660-1559EDA00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A47743-7E4E-7C93-78DA-B6E6C3AFB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3B28A-F42F-A12E-3AA7-7B646FA74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F0A60A-DD39-3ADB-8F72-1F78BC5F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</a:t>
            </a:r>
            <a:r>
              <a:rPr lang="en-US" sz="4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Qualitative Psychology Research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653CAA-6177-7793-8A49-3FB372168998}"/>
              </a:ext>
            </a:extLst>
          </p:cNvPr>
          <p:cNvSpPr/>
          <p:nvPr/>
        </p:nvSpPr>
        <p:spPr>
          <a:xfrm>
            <a:off x="197232" y="1908454"/>
            <a:ext cx="3783381" cy="32843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8FB93-2570-50C5-B010-A957DAC969E0}"/>
              </a:ext>
            </a:extLst>
          </p:cNvPr>
          <p:cNvSpPr/>
          <p:nvPr/>
        </p:nvSpPr>
        <p:spPr>
          <a:xfrm>
            <a:off x="4197248" y="1828413"/>
            <a:ext cx="3368707" cy="22280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E0C78A0-0860-F3FA-ABF6-727663C1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650" y="1862472"/>
            <a:ext cx="3269020" cy="2192102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4AA52F2-4E35-E2CE-BC89-5D729939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24" y="2039729"/>
            <a:ext cx="3746973" cy="3090036"/>
          </a:xfrm>
          <a:prstGeom prst="rect">
            <a:avLst/>
          </a:prstGeom>
        </p:spPr>
      </p:pic>
      <p:pic>
        <p:nvPicPr>
          <p:cNvPr id="8" name="Picture 7" descr="A close-up of a paper&#10;&#10;AI-generated content may be incorrect.">
            <a:extLst>
              <a:ext uri="{FF2B5EF4-FFF2-40B4-BE49-F238E27FC236}">
                <a16:creationId xmlns:a16="http://schemas.microsoft.com/office/drawing/2014/main" id="{0BF67883-B1CD-10E3-BD43-FD50B8BA1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50" y="4193370"/>
            <a:ext cx="3199456" cy="2546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47BA97-6A87-D15B-8BA4-1CDC0D7EE1B4}"/>
              </a:ext>
            </a:extLst>
          </p:cNvPr>
          <p:cNvSpPr/>
          <p:nvPr/>
        </p:nvSpPr>
        <p:spPr>
          <a:xfrm>
            <a:off x="4211511" y="4128978"/>
            <a:ext cx="3368707" cy="26147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aper with text on it&#10;&#10;AI-generated content may be incorrect.">
            <a:extLst>
              <a:ext uri="{FF2B5EF4-FFF2-40B4-BE49-F238E27FC236}">
                <a16:creationId xmlns:a16="http://schemas.microsoft.com/office/drawing/2014/main" id="{BA15CA90-6958-2598-F084-0600DB416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590" y="1826508"/>
            <a:ext cx="4307284" cy="2304900"/>
          </a:xfrm>
          <a:prstGeom prst="rect">
            <a:avLst/>
          </a:prstGeom>
        </p:spPr>
      </p:pic>
      <p:pic>
        <p:nvPicPr>
          <p:cNvPr id="13" name="Picture 12" descr="A close-up of a paper&#10;&#10;AI-generated content may be incorrect.">
            <a:extLst>
              <a:ext uri="{FF2B5EF4-FFF2-40B4-BE49-F238E27FC236}">
                <a16:creationId xmlns:a16="http://schemas.microsoft.com/office/drawing/2014/main" id="{8A567663-6A8B-61E6-F0BE-5CE375A03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120" y="4193370"/>
            <a:ext cx="4208754" cy="23155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132904-553C-5E78-D38A-6ACAC1506679}"/>
              </a:ext>
            </a:extLst>
          </p:cNvPr>
          <p:cNvSpPr/>
          <p:nvPr/>
        </p:nvSpPr>
        <p:spPr>
          <a:xfrm>
            <a:off x="7746730" y="4128978"/>
            <a:ext cx="4343144" cy="26111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582515-B19B-6075-70FC-C738B654488D}"/>
              </a:ext>
            </a:extLst>
          </p:cNvPr>
          <p:cNvSpPr/>
          <p:nvPr/>
        </p:nvSpPr>
        <p:spPr>
          <a:xfrm>
            <a:off x="7763042" y="1826017"/>
            <a:ext cx="4278757" cy="22280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F4C775-8A81-1DC8-8F54-1DFB199DFADB}"/>
              </a:ext>
            </a:extLst>
          </p:cNvPr>
          <p:cNvSpPr txBox="1"/>
          <p:nvPr/>
        </p:nvSpPr>
        <p:spPr>
          <a:xfrm>
            <a:off x="335887" y="5330483"/>
            <a:ext cx="3567645" cy="1389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Cena et al. (2024).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Criteria: General and Specific Guidelines for Qualitative Approaches in Psychology Research. A Concise Guide for Novice Researchers and Reviewers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International Journal of Qualitative Methods, 23, 16094069241282843.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8"/>
              </a:rPr>
              <a:t>https://doi.org/10.1177/16094069241282843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14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314FF-45D5-AE26-35D7-00AA4361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9BF8C4-1CA5-A6FB-2818-F96A89089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BD092-A686-C619-29A4-0A3772FBB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AE18E-2B42-3B59-AAF6-C81FD58EA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DE5C4-4D7E-98BA-3E81-3C09B61ED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ACEA85-DACC-4C3E-8AE8-C27183B4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 &amp;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46D9C-C057-FB49-4395-4E8C47C24E7E}"/>
              </a:ext>
            </a:extLst>
          </p:cNvPr>
          <p:cNvSpPr txBox="1"/>
          <p:nvPr/>
        </p:nvSpPr>
        <p:spPr>
          <a:xfrm>
            <a:off x="4133088" y="1999698"/>
            <a:ext cx="8058912" cy="2100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 Guidelines for Qualitative Psychology Research.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Lim, W. M. (2024). What Is Qualitative Research? An Overview and Guidelines. Australasian Marketing Journal, 0(0), 14413582241264619. 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https://doi.org/10.1177/14413582241264619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6" name="Picture 5" descr="A screenshot of a research paper&#10;&#10;AI-generated content may be incorrect.">
            <a:extLst>
              <a:ext uri="{FF2B5EF4-FFF2-40B4-BE49-F238E27FC236}">
                <a16:creationId xmlns:a16="http://schemas.microsoft.com/office/drawing/2014/main" id="{C4979B98-770E-1493-8B75-CDE4859F3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8" y="2020432"/>
            <a:ext cx="3710711" cy="2251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757C64-C982-3BD2-C65A-530AF1DB5177}"/>
              </a:ext>
            </a:extLst>
          </p:cNvPr>
          <p:cNvSpPr/>
          <p:nvPr/>
        </p:nvSpPr>
        <p:spPr>
          <a:xfrm>
            <a:off x="220381" y="2035780"/>
            <a:ext cx="3729097" cy="443838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diagram of a research process&#10;&#10;AI-generated content may be incorrect.">
            <a:extLst>
              <a:ext uri="{FF2B5EF4-FFF2-40B4-BE49-F238E27FC236}">
                <a16:creationId xmlns:a16="http://schemas.microsoft.com/office/drawing/2014/main" id="{86930C9A-3080-421C-C259-C479E5A85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06" y="4254971"/>
            <a:ext cx="3290245" cy="22030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373472E-8B79-FE00-A8DC-A8E73BC0DC14}"/>
              </a:ext>
            </a:extLst>
          </p:cNvPr>
          <p:cNvGrpSpPr/>
          <p:nvPr/>
        </p:nvGrpSpPr>
        <p:grpSpPr>
          <a:xfrm>
            <a:off x="9496926" y="5331838"/>
            <a:ext cx="2365693" cy="1269096"/>
            <a:chOff x="10199689" y="5755904"/>
            <a:chExt cx="1755648" cy="941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87E84F-6B44-1864-FB5F-AE8F0BFCB74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120B0A21-1268-CE39-C080-BBB5FBD40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90C37D5F-CB45-923F-B291-C768D98A5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7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D6B4B-24FE-6877-8B0E-83F803D8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5EB4E-5D05-306F-0F74-6422DF71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8149F-5738-59C4-B4A2-7F54570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DF43E-5769-4BE3-AB15-093BEB71B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51FBE-B4BC-4F3B-2088-16CABCC92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E03D39-C6FB-8E0E-2D3C-6E2E9630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 &amp;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E4AFA-841E-D69A-0011-AEFA9660B0C6}"/>
              </a:ext>
            </a:extLst>
          </p:cNvPr>
          <p:cNvSpPr txBox="1"/>
          <p:nvPr/>
        </p:nvSpPr>
        <p:spPr>
          <a:xfrm>
            <a:off x="4133088" y="1999698"/>
            <a:ext cx="8058912" cy="451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 Guidelines for Qualitative Psychology Research.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Lim, W. M. (2024). What Is Qualitative Research? An Overview and Guidelines. 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https://doi.org/10.1177/14413582241264619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Integrative Review, Empirical Guidance, &amp; Next Steps (Wutich et al., 2024).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Sample Sizes for 10 Types of Qualitative Data Analysis: An Integrative Review, Empirical Guidance, and Next Steps. International Journal of Qualitative Methods, 23, 16094069241296206.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https://doi.org/10.1177/16094069241296206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8C5734D-9700-87E8-36BA-6973DC7703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7591"/>
          <a:stretch/>
        </p:blipFill>
        <p:spPr>
          <a:xfrm>
            <a:off x="192788" y="2035289"/>
            <a:ext cx="3770915" cy="786569"/>
          </a:xfrm>
          <a:prstGeom prst="rect">
            <a:avLst/>
          </a:prstGeom>
        </p:spPr>
      </p:pic>
      <p:pic>
        <p:nvPicPr>
          <p:cNvPr id="13" name="Picture 12" descr="A close-up of a document&#10;&#10;AI-generated content may be incorrect.">
            <a:extLst>
              <a:ext uri="{FF2B5EF4-FFF2-40B4-BE49-F238E27FC236}">
                <a16:creationId xmlns:a16="http://schemas.microsoft.com/office/drawing/2014/main" id="{63C1BCC4-B105-19B9-8A32-2BA01D7356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676" b="53816"/>
          <a:stretch/>
        </p:blipFill>
        <p:spPr>
          <a:xfrm>
            <a:off x="192788" y="2841522"/>
            <a:ext cx="3770915" cy="206478"/>
          </a:xfrm>
          <a:prstGeom prst="rect">
            <a:avLst/>
          </a:prstGeom>
        </p:spPr>
      </p:pic>
      <p:pic>
        <p:nvPicPr>
          <p:cNvPr id="15" name="Picture 14" descr="A close-up of a document&#10;&#10;AI-generated content may be incorrect.">
            <a:extLst>
              <a:ext uri="{FF2B5EF4-FFF2-40B4-BE49-F238E27FC236}">
                <a16:creationId xmlns:a16="http://schemas.microsoft.com/office/drawing/2014/main" id="{C67FD1F3-EDCF-1836-F63E-5CFA0AC117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315"/>
          <a:stretch/>
        </p:blipFill>
        <p:spPr>
          <a:xfrm>
            <a:off x="192788" y="3054558"/>
            <a:ext cx="3770915" cy="118157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EB8276-3866-2BA8-000F-D10772FE1190}"/>
              </a:ext>
            </a:extLst>
          </p:cNvPr>
          <p:cNvSpPr/>
          <p:nvPr/>
        </p:nvSpPr>
        <p:spPr>
          <a:xfrm>
            <a:off x="220381" y="2035780"/>
            <a:ext cx="3729097" cy="443838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diagram of a research process&#10;&#10;AI-generated content may be incorrect.">
            <a:extLst>
              <a:ext uri="{FF2B5EF4-FFF2-40B4-BE49-F238E27FC236}">
                <a16:creationId xmlns:a16="http://schemas.microsoft.com/office/drawing/2014/main" id="{80FC5950-3824-706A-60FF-B14433D85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67" y="4236129"/>
            <a:ext cx="2712355" cy="21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5E5BA-4FC0-686F-D352-F94FD3BD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402C1-5FEE-6BE3-80F2-2DDC3842C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F702A8-D51C-D156-A8CA-A35247B3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78"/>
            <a:ext cx="12191998" cy="1288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Sizes for 10 Types of Qualitative Data Analysis: An Integrative Review, Empirical Guidance, &amp; Next Steps (Wutich et al., 2024)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517E55-42CE-2B9C-38A7-096AD5977989}"/>
              </a:ext>
            </a:extLst>
          </p:cNvPr>
          <p:cNvGrpSpPr/>
          <p:nvPr/>
        </p:nvGrpSpPr>
        <p:grpSpPr>
          <a:xfrm>
            <a:off x="381873" y="1487952"/>
            <a:ext cx="5197123" cy="5203479"/>
            <a:chOff x="353961" y="1812044"/>
            <a:chExt cx="4847304" cy="4853232"/>
          </a:xfrm>
        </p:grpSpPr>
        <p:pic>
          <p:nvPicPr>
            <p:cNvPr id="11" name="Picture 10" descr="A paper with text on it&#10;&#10;AI-generated content may be incorrect.">
              <a:extLst>
                <a:ext uri="{FF2B5EF4-FFF2-40B4-BE49-F238E27FC236}">
                  <a16:creationId xmlns:a16="http://schemas.microsoft.com/office/drawing/2014/main" id="{669F74A5-CAFC-F200-7366-72C35F2B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61" y="1858621"/>
              <a:ext cx="4847304" cy="480665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519C58-0D02-3D88-137E-E8539C076678}"/>
                </a:ext>
              </a:extLst>
            </p:cNvPr>
            <p:cNvSpPr/>
            <p:nvPr/>
          </p:nvSpPr>
          <p:spPr>
            <a:xfrm>
              <a:off x="353961" y="1812044"/>
              <a:ext cx="4847304" cy="485323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178A5-3635-0A97-E78C-398D6209F0FE}"/>
              </a:ext>
            </a:extLst>
          </p:cNvPr>
          <p:cNvGrpSpPr/>
          <p:nvPr/>
        </p:nvGrpSpPr>
        <p:grpSpPr>
          <a:xfrm>
            <a:off x="6096000" y="1487951"/>
            <a:ext cx="5227051" cy="5203478"/>
            <a:chOff x="5476566" y="1812044"/>
            <a:chExt cx="4875218" cy="4853232"/>
          </a:xfrm>
        </p:grpSpPr>
        <p:pic>
          <p:nvPicPr>
            <p:cNvPr id="8" name="Picture 7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F958C660-9E48-F97C-19C5-6A5F18793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6566" y="1812044"/>
              <a:ext cx="4847304" cy="48066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4A57F5-463F-21F7-CCD6-07B9CA5AB4DA}"/>
                </a:ext>
              </a:extLst>
            </p:cNvPr>
            <p:cNvSpPr/>
            <p:nvPr/>
          </p:nvSpPr>
          <p:spPr>
            <a:xfrm>
              <a:off x="5504480" y="1812044"/>
              <a:ext cx="4847304" cy="485323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02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19408C-2727-9807-9A1C-F16F2BC7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1F63A1-CA7E-169E-110B-DAD9B173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5FBD6D-9EB9-50AA-07BE-B276D178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35C726-278D-20B4-F752-DE0745B6E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EE733-7DD8-58AE-9777-17B5BC9A0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1976B6-498A-3BB1-721B-3236BBB2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 &amp;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25183-3535-277A-11BA-20EAC52C5A95}"/>
              </a:ext>
            </a:extLst>
          </p:cNvPr>
          <p:cNvSpPr txBox="1"/>
          <p:nvPr/>
        </p:nvSpPr>
        <p:spPr>
          <a:xfrm>
            <a:off x="3775261" y="1999698"/>
            <a:ext cx="8416739" cy="460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Criteria Guidelines for Qualitative Psychology Research.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Lim, W. M. (2024). What Is Qualitative Research? An Overview and Guidelines. 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https://doi.org/10.1177/14413582241264619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Integrative Review, Empirical Guidance, &amp; Next Steps (Wutich et al., 2024).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 7: Understanding Lived Experiences. In Barrio Minton, C. A., &amp; Lenz, A. S. (Eds.), </a:t>
            </a:r>
            <a:r>
              <a:rPr lang="en-US" sz="17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(1st Ed., pp 87 - 105). Routledge, Taylor &amp; Francis Group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2" descr="Practical Approaches to Applied Research and Program Evaluation for Helping Professionals">
            <a:hlinkClick r:id="rId4"/>
            <a:extLst>
              <a:ext uri="{FF2B5EF4-FFF2-40B4-BE49-F238E27FC236}">
                <a16:creationId xmlns:a16="http://schemas.microsoft.com/office/drawing/2014/main" id="{62A8AD9C-8D73-2A2B-5E4F-161EC0AE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2" y="1999698"/>
            <a:ext cx="3184337" cy="45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592687-ACD9-D853-E5B4-628DA95C1320}"/>
              </a:ext>
            </a:extLst>
          </p:cNvPr>
          <p:cNvSpPr/>
          <p:nvPr/>
        </p:nvSpPr>
        <p:spPr>
          <a:xfrm>
            <a:off x="295462" y="1999208"/>
            <a:ext cx="3184337" cy="45470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9943-7149-CF73-2BA3-F697446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E7419BB-6FFD-99D8-AA0E-A06DCF80A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058F-9CEC-2A87-BEB7-8EEFA8A32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B3F5B-AF5A-A94F-4186-AE41C990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23B1B-5175-61F8-5E7F-5BBBCAD5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62FB5D-48F8-D463-03E9-DA682DFE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DID IT! </a:t>
            </a:r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endParaRPr lang="en-US" sz="80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in the air at the beach&#10;&#10;Description automatically generated">
            <a:extLst>
              <a:ext uri="{FF2B5EF4-FFF2-40B4-BE49-F238E27FC236}">
                <a16:creationId xmlns:a16="http://schemas.microsoft.com/office/drawing/2014/main" id="{FFCD3730-A5CB-E5AD-4A58-E7F018FF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8" b="22807"/>
          <a:stretch/>
        </p:blipFill>
        <p:spPr>
          <a:xfrm>
            <a:off x="3365658" y="1809978"/>
            <a:ext cx="5460683" cy="4523874"/>
          </a:xfrm>
          <a:prstGeom prst="rect">
            <a:avLst/>
          </a:prstGeom>
        </p:spPr>
      </p:pic>
      <p:pic>
        <p:nvPicPr>
          <p:cNvPr id="2" name="Picture 1" descr="A close-up of logos&#10;&#10;AI-generated content may be incorrect.">
            <a:extLst>
              <a:ext uri="{FF2B5EF4-FFF2-40B4-BE49-F238E27FC236}">
                <a16:creationId xmlns:a16="http://schemas.microsoft.com/office/drawing/2014/main" id="{6B31C820-F522-4045-25B2-2F37E087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2E99E9D0-42BF-8B7A-B863-930E5A44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3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7FC7-A67B-FFE7-19EB-C7FBB46D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6A99F5D-B578-63F0-1F4A-914CAE45D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A1AF0-B007-3419-E902-BFA31414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10819-6388-2A76-1E5E-3DF73048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82A0F-4B80-6549-394E-067A8FC61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1BF46B-4555-8E19-532A-E305DEAB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1647D-E20E-ED48-7BAF-DA25A9217EA0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88108FCD-705F-0A16-8040-0E14B040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E7F2C8-6F30-D1F1-047F-A233B56DEE9A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E69904-8F51-B9C1-E152-052BB32A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C3E09B16-3FD0-838D-7F50-4720B83CE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A close-up of logos&#10;&#10;AI-generated content may be incorrect.">
            <a:extLst>
              <a:ext uri="{FF2B5EF4-FFF2-40B4-BE49-F238E27FC236}">
                <a16:creationId xmlns:a16="http://schemas.microsoft.com/office/drawing/2014/main" id="{8D424107-5B0D-04A9-1B54-34C067D1AA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EDAE4108-57F8-0102-991C-B28AE3EDF4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9AF47334-E4E8-9109-0912-B22B5498A0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665B9-F33B-A6B3-E058-0DFD3A5B7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4E4EDD-9A88-3B51-3BF8-3F820E3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13A229-6D06-6EA5-D498-5AACB0C1C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93862-5B15-DB89-F99D-68F5FA0EC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69EA23-B1D7-5FCD-FA5D-883712143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0A8FE-2170-C60C-4EC7-6A8B594A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E5696D3A-BC6A-9C89-9A9E-AA4F60D0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F0998-71A8-F89E-47EA-620247C8ECAA}"/>
              </a:ext>
            </a:extLst>
          </p:cNvPr>
          <p:cNvSpPr txBox="1"/>
          <p:nvPr/>
        </p:nvSpPr>
        <p:spPr>
          <a:xfrm>
            <a:off x="295463" y="6578108"/>
            <a:ext cx="115332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11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11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0D2B4-EC06-509E-62D2-2A2E64E83880}"/>
              </a:ext>
            </a:extLst>
          </p:cNvPr>
          <p:cNvSpPr txBox="1"/>
          <p:nvPr/>
        </p:nvSpPr>
        <p:spPr>
          <a:xfrm>
            <a:off x="3648988" y="1804814"/>
            <a:ext cx="8213631" cy="477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Qualitative Research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Classic Types of Qualitative Research Designs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Evaluation Process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Data Analysis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Findings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</a:t>
            </a:r>
          </a:p>
        </p:txBody>
      </p:sp>
      <p:pic>
        <p:nvPicPr>
          <p:cNvPr id="11" name="Picture 10" descr="A close-up of logos&#10;&#10;AI-generated content may be incorrect.">
            <a:extLst>
              <a:ext uri="{FF2B5EF4-FFF2-40B4-BE49-F238E27FC236}">
                <a16:creationId xmlns:a16="http://schemas.microsoft.com/office/drawing/2014/main" id="{5DAF4775-99AB-22DB-2D6A-0E62E0B66D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3" name="Picture 12" descr="A close-up of logos&#10;&#10;AI-generated content may be incorrect.">
            <a:extLst>
              <a:ext uri="{FF2B5EF4-FFF2-40B4-BE49-F238E27FC236}">
                <a16:creationId xmlns:a16="http://schemas.microsoft.com/office/drawing/2014/main" id="{5AB98167-A396-CECB-95FB-846238C075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6F831-84C4-4CD3-FCFA-64241BD9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1C19FE7-1EAA-5719-8CCC-2F0552CC3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44558-1F60-C91D-4C25-1D5AE109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8D475-583A-6051-C41D-4B0DA26DE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DAE4E-35F3-4C19-C1E3-8F165E540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96E10E-9B83-F8AC-BD32-FF0FC66E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6</a:t>
            </a:r>
          </a:p>
        </p:txBody>
      </p:sp>
      <p:pic>
        <p:nvPicPr>
          <p:cNvPr id="7" name="Picture 2" descr="Practical Approaches to Applied Research and Program Evaluation for Helping Professionals">
            <a:hlinkClick r:id="rId2"/>
            <a:extLst>
              <a:ext uri="{FF2B5EF4-FFF2-40B4-BE49-F238E27FC236}">
                <a16:creationId xmlns:a16="http://schemas.microsoft.com/office/drawing/2014/main" id="{ED16F3F9-86E2-72A2-B556-03B2C9BD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D94E94-77E3-DB33-CAFA-4FA31C33D77D}"/>
              </a:ext>
            </a:extLst>
          </p:cNvPr>
          <p:cNvSpPr txBox="1"/>
          <p:nvPr/>
        </p:nvSpPr>
        <p:spPr>
          <a:xfrm>
            <a:off x="3743326" y="1925067"/>
            <a:ext cx="6315074" cy="4395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VI.  Qualitative Analysis Guidance Documents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Overall Quality Criteria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Sample Sizes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Standards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JARS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COREQ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SQRS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Values-Based Approach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Psychology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1F49F-1307-6D46-502D-7CEDE6EE88B3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10" name="Picture 9" descr="A close-up of logos&#10;&#10;AI-generated content may be incorrect.">
            <a:extLst>
              <a:ext uri="{FF2B5EF4-FFF2-40B4-BE49-F238E27FC236}">
                <a16:creationId xmlns:a16="http://schemas.microsoft.com/office/drawing/2014/main" id="{0EFCF6A6-58DF-4025-8B9F-9B619402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1" name="Picture 10" descr="A close-up of logos&#10;&#10;AI-generated content may be incorrect.">
            <a:extLst>
              <a:ext uri="{FF2B5EF4-FFF2-40B4-BE49-F238E27FC236}">
                <a16:creationId xmlns:a16="http://schemas.microsoft.com/office/drawing/2014/main" id="{DB97ED9D-8F97-2951-CB2A-BCFF9BE1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DE12B-A498-F258-3C60-61DF06E1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54F0030-E4A0-3E8A-1FC9-F9E7011EA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8FED7-1D64-65C6-16D9-0956AA33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91196D-5340-30F4-99B5-D36F92AD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91951-78FB-E8E9-6D7C-62DF23015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985872-DE56-CEB4-876B-AF2E87E0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BC2BAB-8525-3922-9828-FDDA78979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08419"/>
              </p:ext>
            </p:extLst>
          </p:nvPr>
        </p:nvGraphicFramePr>
        <p:xfrm>
          <a:off x="329380" y="1409700"/>
          <a:ext cx="11465403" cy="527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17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191432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3821801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704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6: 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Qualitative Analysis Guidance Documents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9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lvl="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Quality Criteria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Determining Sample Sizes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Standards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&amp; Healthcare Research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 Research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Values-Based Reporting</a:t>
                      </a: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 Quiz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6 Questions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 Points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12 % of Course Grade</a:t>
                      </a: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en-US" sz="5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Reporting Guideline Documents in the PowerPoint Lecture (and on the next two slides).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with guidance documents on qualitative research conduct and reporting.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qualitative guidance documents that can support future qualitative research.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3382E74-4BD4-0AAE-CE0D-3CDCB3FC15B8}"/>
              </a:ext>
            </a:extLst>
          </p:cNvPr>
          <p:cNvGrpSpPr/>
          <p:nvPr/>
        </p:nvGrpSpPr>
        <p:grpSpPr>
          <a:xfrm>
            <a:off x="9757137" y="5567056"/>
            <a:ext cx="1755648" cy="941832"/>
            <a:chOff x="10199689" y="5755904"/>
            <a:chExt cx="1755648" cy="9418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5A7F62-B56D-05A2-2B62-0293585A3D7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-up of logos&#10;&#10;AI-generated content may be incorrect.">
              <a:extLst>
                <a:ext uri="{FF2B5EF4-FFF2-40B4-BE49-F238E27FC236}">
                  <a16:creationId xmlns:a16="http://schemas.microsoft.com/office/drawing/2014/main" id="{2FEEDCC6-898D-FD86-7744-EA586EFD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F473F2C0-0386-16E8-065D-D37E3CF09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  <p:pic>
        <p:nvPicPr>
          <p:cNvPr id="14" name="Picture 13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BCF10848-8BAD-1A07-9705-0833AE87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529" y="4326081"/>
            <a:ext cx="1686943" cy="21447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3F6A99-B8DB-738C-E0CD-559D416E1D07}"/>
              </a:ext>
            </a:extLst>
          </p:cNvPr>
          <p:cNvSpPr txBox="1"/>
          <p:nvPr/>
        </p:nvSpPr>
        <p:spPr>
          <a:xfrm>
            <a:off x="5308092" y="6508888"/>
            <a:ext cx="61173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https://legacyfileshare.elsevier.com/promis_misc/ISSM_COREQ_Checklist.pdf</a:t>
            </a:r>
            <a:r>
              <a:rPr lang="en-US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15903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01F5-3247-9FCE-9E59-B0BAC65A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C5546720-0830-2BB7-C6E5-0817AD48E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A9C51-F1E4-A525-C94D-B5EF4A2F7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3321E-D25A-2C6F-0FE6-CDDA92BC9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C661F-E10F-FCFE-0657-88BEA7A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22BEF0-655E-47BD-5C47-D20B18B9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6C4292-6B55-0C80-0184-E119F1AA8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6070"/>
              </p:ext>
            </p:extLst>
          </p:nvPr>
        </p:nvGraphicFramePr>
        <p:xfrm>
          <a:off x="329381" y="1409700"/>
          <a:ext cx="11672120" cy="484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12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6: 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Qualitative Analysis Guidance Documents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 &amp; Readings (I)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457200" lvl="1" indent="-274320" algn="l" defTabSz="914400" rtl="0" eaLnBrk="1" latinLnBrk="0" hangingPunct="1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Quality Criteria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 Research Overview and Guidelines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(Lim, 2024)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 for Good Qualitative Research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(Ydav &amp; Drishti, 2022)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&amp; Specific Guidelines for Quality Analysis in Psychology Research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Cena et al, 2024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Oxford Handbook of Qualitative Research.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Leavy (Ed.), 2020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Practical Approaches to Applied Research &amp; Program Evaluation for Helping Professionals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Barrio Minton &amp; Lenz, 2019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457200" lvl="1" indent="-274320" algn="l" defTabSz="914400" rtl="0" eaLnBrk="1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Determining Sample Sizes</a:t>
                      </a: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Sizes for 10 Types of Qualitative Data Analyses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(Wutich et al., 2024)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Sizes for Saturation in Qualitative Research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(Hennink &amp; Kaiser, 2022)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0"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8611CFE-C7EB-4866-1A35-64A8428723AA}"/>
              </a:ext>
            </a:extLst>
          </p:cNvPr>
          <p:cNvGrpSpPr/>
          <p:nvPr/>
        </p:nvGrpSpPr>
        <p:grpSpPr>
          <a:xfrm>
            <a:off x="9496926" y="5331838"/>
            <a:ext cx="2365693" cy="1269096"/>
            <a:chOff x="10199689" y="5755904"/>
            <a:chExt cx="1755648" cy="9418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96D399-6EDF-F8F9-3FCE-A98DB6494D19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69D9E276-1BCA-7A35-91CE-7E1C51167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2" name="Picture 11" descr="A close-up of logos&#10;&#10;AI-generated content may be incorrect.">
              <a:extLst>
                <a:ext uri="{FF2B5EF4-FFF2-40B4-BE49-F238E27FC236}">
                  <a16:creationId xmlns:a16="http://schemas.microsoft.com/office/drawing/2014/main" id="{71B0D2B6-7834-AA97-84B3-5B076D141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66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7937A-8738-BB2F-03C9-C2AA727F2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45EFCAF-E01F-5460-9D4A-55B2C113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E8FB21-32A2-97AA-8202-CD3CA9A3F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E633C-A0C1-2FA6-F131-5A6C5C83C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7A135-556A-F231-5FC9-AE4CC53B4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4E278-A537-74C5-9CF0-AB380632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E9B780-FF18-5A18-9857-A1F10BCE1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94991"/>
              </p:ext>
            </p:extLst>
          </p:nvPr>
        </p:nvGraphicFramePr>
        <p:xfrm>
          <a:off x="329381" y="1409700"/>
          <a:ext cx="11676888" cy="539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888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6: 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Qualitative Analysis Guidance Documents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R="0" marT="9144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 &amp; Readings (II)</a:t>
                      </a:r>
                    </a:p>
                  </a:txBody>
                  <a:tcPr marR="0" marT="9144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457200" lvl="1" indent="-27432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Standards</a:t>
                      </a:r>
                    </a:p>
                    <a:p>
                      <a:pPr marL="91440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&amp; Healthcare Research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COREQ (COnsolidated Criteria for Reporting Qualitative studies). In Guidelines for Reporting Health Research: </a:t>
                      </a:r>
                    </a:p>
                    <a:p>
                      <a:pPr marL="914400" marR="0" lvl="3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A User's Manual. </a:t>
                      </a:r>
                    </a:p>
                    <a:p>
                      <a:pPr marL="914400" marR="0" lvl="3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Booth et al., 2014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Tong et al., 2007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914400" lvl="2" indent="-27432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 Research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JARS-Q (APA Style Journal Article Reporting Standards)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APA, 2020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Levitt et al., 2018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2" indent="-27432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Values-Based Reporting</a:t>
                      </a:r>
                    </a:p>
                    <a:p>
                      <a:pPr marL="1200150" lvl="3" indent="-28575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Guidelines for Qualitative Research: Values-Based Approach </a:t>
                      </a:r>
                    </a:p>
                    <a:p>
                      <a:pPr marL="1200150" lvl="3" indent="-28575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Braun &amp; Clarke, 2024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B811110-514C-4B29-1A04-C453DD371E01}"/>
              </a:ext>
            </a:extLst>
          </p:cNvPr>
          <p:cNvGrpSpPr/>
          <p:nvPr/>
        </p:nvGrpSpPr>
        <p:grpSpPr>
          <a:xfrm>
            <a:off x="9496926" y="5331838"/>
            <a:ext cx="2365693" cy="1269096"/>
            <a:chOff x="10199689" y="5755904"/>
            <a:chExt cx="1755648" cy="941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A4AFB0-8763-F5AC-255F-B3712626CD0B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close-up of logos&#10;&#10;AI-generated content may be incorrect.">
              <a:extLst>
                <a:ext uri="{FF2B5EF4-FFF2-40B4-BE49-F238E27FC236}">
                  <a16:creationId xmlns:a16="http://schemas.microsoft.com/office/drawing/2014/main" id="{03CE161C-C390-BD4D-E1F2-3A049E9F8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7F27F8C9-CA7D-8601-B67A-8D8A1598F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4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B8BF09B-C2D5-1DDF-5278-695CECA26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38D6E-4838-4DE9-ABE5-D56A9647E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03A9C-9220-C479-873D-7886D29B4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2EC31-B08F-E46D-6ACB-F20E643A6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1297E7-C7C5-2E6B-E60F-929C62B3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Examinations</a:t>
            </a:r>
          </a:p>
        </p:txBody>
      </p:sp>
      <p:pic>
        <p:nvPicPr>
          <p:cNvPr id="10" name="Picture 9" descr="A screenshot of a course&#10;&#10;AI-generated content may be incorrect.">
            <a:extLst>
              <a:ext uri="{FF2B5EF4-FFF2-40B4-BE49-F238E27FC236}">
                <a16:creationId xmlns:a16="http://schemas.microsoft.com/office/drawing/2014/main" id="{94827741-FEB0-E168-E2A2-6DA62F60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31" y="1925067"/>
            <a:ext cx="5143500" cy="4800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97395D-C7BE-A7F0-C1D4-F5AA3AB04F48}"/>
              </a:ext>
            </a:extLst>
          </p:cNvPr>
          <p:cNvSpPr/>
          <p:nvPr/>
        </p:nvSpPr>
        <p:spPr>
          <a:xfrm>
            <a:off x="3490330" y="1782699"/>
            <a:ext cx="5143500" cy="49429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D2DA0-9F3C-7E80-CB84-3D18F4E04177}"/>
              </a:ext>
            </a:extLst>
          </p:cNvPr>
          <p:cNvSpPr/>
          <p:nvPr/>
        </p:nvSpPr>
        <p:spPr>
          <a:xfrm>
            <a:off x="3897086" y="4630252"/>
            <a:ext cx="4419600" cy="181429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logos&#10;&#10;AI-generated content may be incorrect.">
            <a:extLst>
              <a:ext uri="{FF2B5EF4-FFF2-40B4-BE49-F238E27FC236}">
                <a16:creationId xmlns:a16="http://schemas.microsoft.com/office/drawing/2014/main" id="{32273A09-B05A-9876-2491-EE0E5CC0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4" name="Picture 13" descr="A close-up of logos&#10;&#10;AI-generated content may be incorrect.">
            <a:extLst>
              <a:ext uri="{FF2B5EF4-FFF2-40B4-BE49-F238E27FC236}">
                <a16:creationId xmlns:a16="http://schemas.microsoft.com/office/drawing/2014/main" id="{3020BBFA-7A8A-B0C7-BE6A-A97AD024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F758B8-7BB3-031E-42B7-6E354E8F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855AD7-59E5-FD28-E626-C70C7BA50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7B8AF3-BE71-B9F8-56A0-2B94D9B23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3F2E5D-3EA9-6F0E-C4D8-6AFA8EE17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228B3-AB2D-ED29-79F8-76E9F2D98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2D78FF-8E10-03B0-0CD0-8486152D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4149A-5637-60DD-F340-862BBBCED925}"/>
              </a:ext>
            </a:extLst>
          </p:cNvPr>
          <p:cNvSpPr txBox="1"/>
          <p:nvPr/>
        </p:nvSpPr>
        <p:spPr>
          <a:xfrm>
            <a:off x="4210492" y="1750522"/>
            <a:ext cx="7981509" cy="4396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nsolidated criteria for </a:t>
            </a: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porting </a:t>
            </a: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ualitative Research (COREQ)</a:t>
            </a:r>
          </a:p>
          <a:p>
            <a:pPr marL="971550" lvl="1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Tong, A., Sainsbury, P., &amp; Craig, J. (2007). Consolidated criteria for reporting qualitative research (COREQ): a 32-item checklist for interviews and focus groups. International Journal for Quality in Health Care, 19(6), 349-357. </a:t>
            </a:r>
          </a:p>
          <a:p>
            <a:pPr marL="971550" lvl="1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Booth, A., Hannes, K., Harden, A., Noyes, J., Harris, J., &amp; Tong, A. (2014). COREQ (Consolidated Criteria for Reporting Qualitative Studies). In Guidelines for Reporting Health Research: A User's Manual (pp. 214-226). </a:t>
            </a:r>
          </a:p>
        </p:txBody>
      </p:sp>
      <p:pic>
        <p:nvPicPr>
          <p:cNvPr id="8" name="Picture 7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AA7E46F0-FEA3-D1DE-6A04-88DD5537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51" y="1773702"/>
            <a:ext cx="3784741" cy="4811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E637ED-E372-0ED7-E974-4A9C442736C3}"/>
              </a:ext>
            </a:extLst>
          </p:cNvPr>
          <p:cNvSpPr txBox="1"/>
          <p:nvPr/>
        </p:nvSpPr>
        <p:spPr>
          <a:xfrm>
            <a:off x="4521214" y="6254972"/>
            <a:ext cx="74031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Developed from: Tong A, Sainsbury P, Craig J. Consolidated criteria for reporting qualitative research (COREQ): a 32-item checklist for interviews and focus groups. International Journal for Quality in Health Care. 2007. Volume 19, Number 6: pp. 349 – 357. </a:t>
            </a: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https://legacyfileshare.elsevier.com/promis_misc/ISSM_COREQ_Checklist.pdf</a:t>
            </a:r>
            <a:r>
              <a:rPr 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25441-A1CB-EEAE-1E34-9283021F6CFE}"/>
              </a:ext>
            </a:extLst>
          </p:cNvPr>
          <p:cNvSpPr/>
          <p:nvPr/>
        </p:nvSpPr>
        <p:spPr>
          <a:xfrm>
            <a:off x="347625" y="1773702"/>
            <a:ext cx="3969193" cy="491417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ED544-B8FF-FA78-E211-1DAAE8017F0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2943FD-E7DC-75B4-BCEF-228A936463A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2E7F5A0C-CF2F-76A6-FCB3-8FFE2180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1D71B57F-642A-448A-7F1D-C4CBD3485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24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2D94FC4-944D-C543-834B-FE176CD1388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103F398-8A3A-4147-B43D-17DF3B01164D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{4B490B94-39BC-474A-AACE-E70EB941C43F}tf16401378</Template>
  <TotalTime>89891</TotalTime>
  <Words>2086</Words>
  <Application>Microsoft Macintosh PowerPoint</Application>
  <PresentationFormat>Widescreen</PresentationFormat>
  <Paragraphs>181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Times New Roman</vt:lpstr>
      <vt:lpstr>Office Theme</vt:lpstr>
      <vt:lpstr>1_Office Theme</vt:lpstr>
      <vt:lpstr>BRIDG Micro-Course  Qualitative Research and Analysis </vt:lpstr>
      <vt:lpstr>BRIDG Micro-Course  Module 6: Guidelines</vt:lpstr>
      <vt:lpstr>Content Overview</vt:lpstr>
      <vt:lpstr>Content Overview: Module 6</vt:lpstr>
      <vt:lpstr>Content Overview: Module 6</vt:lpstr>
      <vt:lpstr>Content Overview: Module 6</vt:lpstr>
      <vt:lpstr>Content Overview: Module 6</vt:lpstr>
      <vt:lpstr>Content Overview: Module Examinations</vt:lpstr>
      <vt:lpstr>VI. Guidelines</vt:lpstr>
      <vt:lpstr>COnsolidated criteria for REporting Qualitative research (COREQ) Checklist</vt:lpstr>
      <vt:lpstr>VI. Guidelines</vt:lpstr>
      <vt:lpstr>Standards for Reporting Qualitative Research (SRQR)</vt:lpstr>
      <vt:lpstr>VI. Guidelines</vt:lpstr>
      <vt:lpstr>VI. Guidelines</vt:lpstr>
      <vt:lpstr>APA Style Journal Article Reporting Standards (JARS)</vt:lpstr>
      <vt:lpstr>APA Style Journal Article Reporting Standards (JARS)</vt:lpstr>
      <vt:lpstr>VI. Guidelines</vt:lpstr>
      <vt:lpstr>VI. Guidelines</vt:lpstr>
      <vt:lpstr>VI. Guidelines</vt:lpstr>
      <vt:lpstr>VI. Guidelines</vt:lpstr>
      <vt:lpstr>Guidelines for Quality Qualitative Psychology Research</vt:lpstr>
      <vt:lpstr>Guidelines for Quality Qualitative Psychology Research</vt:lpstr>
      <vt:lpstr>VI. Guidelines &amp; Resources</vt:lpstr>
      <vt:lpstr>VI. Guidelines &amp; Resources</vt:lpstr>
      <vt:lpstr>Sample Sizes for 10 Types of Qualitative Data Analysis: An Integrative Review, Empirical Guidance, &amp; Next Steps (Wutich et al., 2024)</vt:lpstr>
      <vt:lpstr>VI. Guidelines &amp; Resources</vt:lpstr>
      <vt:lpstr>WE DID IT!  </vt:lpstr>
      <vt:lpstr>BRIDG Micro-Course  Qualitative Research and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Brenna Bray’s  Research Goals</dc:title>
  <dc:creator>Brenna Bray</dc:creator>
  <cp:lastModifiedBy>Brenna Bray</cp:lastModifiedBy>
  <cp:revision>136</cp:revision>
  <dcterms:created xsi:type="dcterms:W3CDTF">2020-11-23T21:16:45Z</dcterms:created>
  <dcterms:modified xsi:type="dcterms:W3CDTF">2025-06-13T00:24:33Z</dcterms:modified>
</cp:coreProperties>
</file>