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1" r:id="rId2"/>
  </p:sldMasterIdLst>
  <p:notesMasterIdLst>
    <p:notesMasterId r:id="rId34"/>
  </p:notesMasterIdLst>
  <p:sldIdLst>
    <p:sldId id="1223" r:id="rId3"/>
    <p:sldId id="1224" r:id="rId4"/>
    <p:sldId id="1219" r:id="rId5"/>
    <p:sldId id="1220" r:id="rId6"/>
    <p:sldId id="1225" r:id="rId7"/>
    <p:sldId id="1226" r:id="rId8"/>
    <p:sldId id="1003" r:id="rId9"/>
    <p:sldId id="1004" r:id="rId10"/>
    <p:sldId id="832" r:id="rId11"/>
    <p:sldId id="1005" r:id="rId12"/>
    <p:sldId id="833" r:id="rId13"/>
    <p:sldId id="1192" r:id="rId14"/>
    <p:sldId id="836" r:id="rId15"/>
    <p:sldId id="1007" r:id="rId16"/>
    <p:sldId id="1008" r:id="rId17"/>
    <p:sldId id="837" r:id="rId18"/>
    <p:sldId id="842" r:id="rId19"/>
    <p:sldId id="843" r:id="rId20"/>
    <p:sldId id="1009" r:id="rId21"/>
    <p:sldId id="845" r:id="rId22"/>
    <p:sldId id="849" r:id="rId23"/>
    <p:sldId id="1010" r:id="rId24"/>
    <p:sldId id="850" r:id="rId25"/>
    <p:sldId id="1012" r:id="rId26"/>
    <p:sldId id="1013" r:id="rId27"/>
    <p:sldId id="1014" r:id="rId28"/>
    <p:sldId id="1015" r:id="rId29"/>
    <p:sldId id="1016" r:id="rId30"/>
    <p:sldId id="1018" r:id="rId31"/>
    <p:sldId id="1218" r:id="rId32"/>
    <p:sldId id="122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na Bray" initials="BB" lastIdx="1" clrIdx="0">
    <p:extLst>
      <p:ext uri="{19B8F6BF-5375-455C-9EA6-DF929625EA0E}">
        <p15:presenceInfo xmlns:p15="http://schemas.microsoft.com/office/powerpoint/2012/main" userId="S::brenna.bray@nunm.edu::dd311ac4-a8db-415d-8299-7a76dc7546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F85F"/>
    <a:srgbClr val="00FA00"/>
    <a:srgbClr val="38B686"/>
    <a:srgbClr val="FF2F92"/>
    <a:srgbClr val="172845"/>
    <a:srgbClr val="009051"/>
    <a:srgbClr val="008F00"/>
    <a:srgbClr val="182847"/>
    <a:srgbClr val="1424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97"/>
    <p:restoredTop sz="87482"/>
  </p:normalViewPr>
  <p:slideViewPr>
    <p:cSldViewPr snapToGrid="0" snapToObjects="1">
      <p:cViewPr>
        <p:scale>
          <a:sx n="70" d="100"/>
          <a:sy n="70" d="100"/>
        </p:scale>
        <p:origin x="1120" y="9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97DB8-263B-894A-9B11-87496FC7362B}" type="datetimeFigureOut">
              <a:rPr lang="en-US" smtClean="0"/>
              <a:t>3/30/25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0E316-1220-9B49-8FCA-9FA32A4C6175}" type="slidenum">
              <a:rPr lang="en-US" smtClean="0"/>
              <a:t>‹#›</a:t>
            </a:fld>
            <a:endParaRPr lang="en-US" dirty="0"/>
          </a:p>
        </p:txBody>
      </p:sp>
    </p:spTree>
    <p:extLst>
      <p:ext uri="{BB962C8B-B14F-4D97-AF65-F5344CB8AC3E}">
        <p14:creationId xmlns:p14="http://schemas.microsoft.com/office/powerpoint/2010/main" val="89572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F8C38-49EC-CD48-B36A-0832450B0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1842C-B3C8-1821-F0AA-2BB6BB1F3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956C7-753B-0AC2-53B4-A3AA33D12D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7BF8A4AC-1668-B38B-9D0F-D9F4C3F2141E}"/>
              </a:ext>
            </a:extLst>
          </p:cNvPr>
          <p:cNvSpPr>
            <a:spLocks noGrp="1"/>
          </p:cNvSpPr>
          <p:nvPr>
            <p:ph type="sldNum" sz="quarter" idx="5"/>
          </p:nvPr>
        </p:nvSpPr>
        <p:spPr/>
        <p:txBody>
          <a:bodyPr/>
          <a:lstStyle/>
          <a:p>
            <a:fld id="{05E0E316-1220-9B49-8FCA-9FA32A4C6175}" type="slidenum">
              <a:rPr lang="en-US" smtClean="0"/>
              <a:t>7</a:t>
            </a:fld>
            <a:endParaRPr lang="en-US" dirty="0"/>
          </a:p>
        </p:txBody>
      </p:sp>
    </p:spTree>
    <p:extLst>
      <p:ext uri="{BB962C8B-B14F-4D97-AF65-F5344CB8AC3E}">
        <p14:creationId xmlns:p14="http://schemas.microsoft.com/office/powerpoint/2010/main" val="3060299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0EBB8-134B-29DA-95E9-8B7F3F4F5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C0983-D20A-BBF1-50E9-FB9B81034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FD3DF-90BF-62A6-F094-77E1EB30A8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“Grounded theory focuses on developing a theory directly from data through an iterative process of coding, analysis, and comparison. A well-known research example is </a:t>
            </a:r>
            <a:r>
              <a:rPr lang="en-US" b="1" dirty="0"/>
              <a:t>Barney Glaser and Anselm Strauss's original study in their book </a:t>
            </a:r>
            <a:r>
              <a:rPr lang="en-US" b="1" i="1" dirty="0"/>
              <a:t>Awareness of Dying</a:t>
            </a:r>
            <a:r>
              <a:rPr lang="en-US" dirty="0"/>
              <a:t>. They used grounded theory to develop a framework about how medical staff manage and communicate with terminally ill patients. The insights emerged directly from observing and interviewing patients, nurses, and doctors, capturing the reality of their interactions.” (Microsoft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F553E9C6-EC52-E248-59A6-A9EDDBE970D7}"/>
              </a:ext>
            </a:extLst>
          </p:cNvPr>
          <p:cNvSpPr>
            <a:spLocks noGrp="1"/>
          </p:cNvSpPr>
          <p:nvPr>
            <p:ph type="sldNum" sz="quarter" idx="5"/>
          </p:nvPr>
        </p:nvSpPr>
        <p:spPr/>
        <p:txBody>
          <a:bodyPr/>
          <a:lstStyle/>
          <a:p>
            <a:fld id="{05E0E316-1220-9B49-8FCA-9FA32A4C6175}" type="slidenum">
              <a:rPr lang="en-US" smtClean="0"/>
              <a:t>16</a:t>
            </a:fld>
            <a:endParaRPr lang="en-US" dirty="0"/>
          </a:p>
        </p:txBody>
      </p:sp>
    </p:spTree>
    <p:extLst>
      <p:ext uri="{BB962C8B-B14F-4D97-AF65-F5344CB8AC3E}">
        <p14:creationId xmlns:p14="http://schemas.microsoft.com/office/powerpoint/2010/main" val="208768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7DAC3-31EA-C289-91B8-007340776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112FF-2982-2263-25FC-24CE23C30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63277-F509-F9F6-3610-DE2C02CA6A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“Narrative inquiry centers on the exploration of individuals’ life stories to understand their experiences and the meaning they derive from them,” (Microsoft Copilot Communication, March 24, 2025).</a:t>
            </a:r>
            <a:endParaRPr lang="en-US" sz="1200" dirty="0">
              <a:solidFill>
                <a:srgbClr val="002060"/>
              </a:solidFill>
            </a:endParaRPr>
          </a:p>
          <a:p>
            <a:endParaRPr lang="en-US" dirty="0"/>
          </a:p>
          <a:p>
            <a:r>
              <a:rPr lang="en-US" dirty="0"/>
              <a:t>“… Humans of New York (Brandon Stanton) … is a widely known project where everyday individuals share their personal stories through interviews and photographs. It embodies narrative inquiry principles by focusing on people's lived experiences, revealing universal themes of humanity, resilience, and connection. Stanton's work resonates with audiences precisely because it unearths the profound meaning within ordinary lives.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[HNY] reflect the power of narrative to connect us and deepen understanding. If you'd like to integrate this into your class, I can help you brainstorm activities or discussion prompts! Just say the word,” (Microsoft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CE1B9983-EC94-9BDF-A8D6-2E222A1D3F9C}"/>
              </a:ext>
            </a:extLst>
          </p:cNvPr>
          <p:cNvSpPr>
            <a:spLocks noGrp="1"/>
          </p:cNvSpPr>
          <p:nvPr>
            <p:ph type="sldNum" sz="quarter" idx="5"/>
          </p:nvPr>
        </p:nvSpPr>
        <p:spPr/>
        <p:txBody>
          <a:bodyPr/>
          <a:lstStyle/>
          <a:p>
            <a:fld id="{05E0E316-1220-9B49-8FCA-9FA32A4C6175}" type="slidenum">
              <a:rPr lang="en-US" smtClean="0"/>
              <a:t>17</a:t>
            </a:fld>
            <a:endParaRPr lang="en-US" dirty="0"/>
          </a:p>
        </p:txBody>
      </p:sp>
    </p:spTree>
    <p:extLst>
      <p:ext uri="{BB962C8B-B14F-4D97-AF65-F5344CB8AC3E}">
        <p14:creationId xmlns:p14="http://schemas.microsoft.com/office/powerpoint/2010/main" val="379251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2DFEC-E295-F79A-0471-E3919023B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4817E-4449-4409-A37F-1BE1B0A70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EB8A6-9A5E-3E65-C92B-BEF0706B03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“Narrative inquiry centers on the exploration of individuals’ life stories to understand their experiences and the meaning they derive from them,” (Microsoft Copilot Communication, March 24, 2025).</a:t>
            </a:r>
            <a:endParaRPr lang="en-US" sz="1200" dirty="0">
              <a:solidFill>
                <a:srgbClr val="002060"/>
              </a:solidFill>
            </a:endParaRPr>
          </a:p>
          <a:p>
            <a:endParaRPr lang="en-US" dirty="0"/>
          </a:p>
          <a:p>
            <a:r>
              <a:rPr lang="en-US" dirty="0"/>
              <a:t>“… Humans of New York (Brandon Stanton) … is a widely known project where everyday individuals share their personal stories through interviews and photographs. It embodies narrative inquiry principles by focusing on people's lived experiences, revealing universal themes of humanity, resilience, and connection. Stanton's work resonates with audiences precisely because it unearths the profound meaning within ordinary lives.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[HNY] reflect the power of narrative to connect us and deepen understanding. If you'd like to integrate this into your class, I can help you brainstorm activities or discussion prompts! Just say the word,” (Microsoft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F120DE34-1120-BB92-2CFB-5C115B20E2BC}"/>
              </a:ext>
            </a:extLst>
          </p:cNvPr>
          <p:cNvSpPr>
            <a:spLocks noGrp="1"/>
          </p:cNvSpPr>
          <p:nvPr>
            <p:ph type="sldNum" sz="quarter" idx="5"/>
          </p:nvPr>
        </p:nvSpPr>
        <p:spPr/>
        <p:txBody>
          <a:bodyPr/>
          <a:lstStyle/>
          <a:p>
            <a:fld id="{05E0E316-1220-9B49-8FCA-9FA32A4C6175}" type="slidenum">
              <a:rPr lang="en-US" smtClean="0"/>
              <a:t>18</a:t>
            </a:fld>
            <a:endParaRPr lang="en-US" dirty="0"/>
          </a:p>
        </p:txBody>
      </p:sp>
    </p:spTree>
    <p:extLst>
      <p:ext uri="{BB962C8B-B14F-4D97-AF65-F5344CB8AC3E}">
        <p14:creationId xmlns:p14="http://schemas.microsoft.com/office/powerpoint/2010/main" val="369649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8E1F0-C499-E5A9-63F1-63EFE47C3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4A052-83CB-F958-EF4D-F1B0A3ABC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753090-2B83-CAC0-F1C6-234579368C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“Narrative inquiry centers on the exploration of individuals’ life stories to understand their experiences and the meaning they derive from them,” (Microsoft Copilot Communication, March 24, 2025).</a:t>
            </a:r>
            <a:endParaRPr lang="en-US" sz="1200" dirty="0">
              <a:solidFill>
                <a:srgbClr val="002060"/>
              </a:solidFill>
            </a:endParaRPr>
          </a:p>
          <a:p>
            <a:endParaRPr lang="en-US" dirty="0"/>
          </a:p>
          <a:p>
            <a:r>
              <a:rPr lang="en-US" dirty="0"/>
              <a:t>“… Humans of New York (Brandon Stanton) … is a widely known project where everyday individuals share their personal stories through interviews and photographs. It embodies narrative inquiry principles by focusing on people's lived experiences, revealing universal themes of humanity, resilience, and connection. Stanton's work resonates with audiences precisely because it unearths the profound meaning within ordinary lives.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[HNY] reflect the power of narrative to connect us and deepen understanding. If you'd like to integrate this into your class, I can help you brainstorm activities or discussion prompts! Just say the word,” (Microsoft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E0A70BF7-8A16-9A20-97D9-99FEDB19F72B}"/>
              </a:ext>
            </a:extLst>
          </p:cNvPr>
          <p:cNvSpPr>
            <a:spLocks noGrp="1"/>
          </p:cNvSpPr>
          <p:nvPr>
            <p:ph type="sldNum" sz="quarter" idx="5"/>
          </p:nvPr>
        </p:nvSpPr>
        <p:spPr/>
        <p:txBody>
          <a:bodyPr/>
          <a:lstStyle/>
          <a:p>
            <a:fld id="{05E0E316-1220-9B49-8FCA-9FA32A4C6175}" type="slidenum">
              <a:rPr lang="en-US" smtClean="0"/>
              <a:t>19</a:t>
            </a:fld>
            <a:endParaRPr lang="en-US" dirty="0"/>
          </a:p>
        </p:txBody>
      </p:sp>
    </p:spTree>
    <p:extLst>
      <p:ext uri="{BB962C8B-B14F-4D97-AF65-F5344CB8AC3E}">
        <p14:creationId xmlns:p14="http://schemas.microsoft.com/office/powerpoint/2010/main" val="54784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5920C-A8A2-1BF2-CF55-7DDD146FD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E8D38-2ADE-CD1B-B508-CBF14656B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F7708-1041-02C1-1A35-E202A46F3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DECCFA7F-D522-48EE-0260-4AA08359C241}"/>
              </a:ext>
            </a:extLst>
          </p:cNvPr>
          <p:cNvSpPr>
            <a:spLocks noGrp="1"/>
          </p:cNvSpPr>
          <p:nvPr>
            <p:ph type="sldNum" sz="quarter" idx="5"/>
          </p:nvPr>
        </p:nvSpPr>
        <p:spPr/>
        <p:txBody>
          <a:bodyPr/>
          <a:lstStyle/>
          <a:p>
            <a:fld id="{05E0E316-1220-9B49-8FCA-9FA32A4C6175}" type="slidenum">
              <a:rPr lang="en-US" smtClean="0"/>
              <a:t>20</a:t>
            </a:fld>
            <a:endParaRPr lang="en-US" dirty="0"/>
          </a:p>
        </p:txBody>
      </p:sp>
    </p:spTree>
    <p:extLst>
      <p:ext uri="{BB962C8B-B14F-4D97-AF65-F5344CB8AC3E}">
        <p14:creationId xmlns:p14="http://schemas.microsoft.com/office/powerpoint/2010/main" val="3721629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9C590-AC0B-884A-482B-BFD90F0000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9E558-D61D-2350-FF9D-441C4C95E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F2FCE-4E19-C950-59B2-4D635DB3FA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EDB5F4C4-9B81-0896-FBB4-B307ED6AF87F}"/>
              </a:ext>
            </a:extLst>
          </p:cNvPr>
          <p:cNvSpPr>
            <a:spLocks noGrp="1"/>
          </p:cNvSpPr>
          <p:nvPr>
            <p:ph type="sldNum" sz="quarter" idx="5"/>
          </p:nvPr>
        </p:nvSpPr>
        <p:spPr/>
        <p:txBody>
          <a:bodyPr/>
          <a:lstStyle/>
          <a:p>
            <a:fld id="{05E0E316-1220-9B49-8FCA-9FA32A4C6175}" type="slidenum">
              <a:rPr lang="en-US" smtClean="0"/>
              <a:t>21</a:t>
            </a:fld>
            <a:endParaRPr lang="en-US" dirty="0"/>
          </a:p>
        </p:txBody>
      </p:sp>
    </p:spTree>
    <p:extLst>
      <p:ext uri="{BB962C8B-B14F-4D97-AF65-F5344CB8AC3E}">
        <p14:creationId xmlns:p14="http://schemas.microsoft.com/office/powerpoint/2010/main" val="3373382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0130E-FA17-9507-80BD-6914E1D5F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7CCEF-F991-BCE7-900D-3047E83C7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7D351-77C0-5071-53B2-572BC28F2C34}"/>
              </a:ext>
            </a:extLst>
          </p:cNvPr>
          <p:cNvSpPr>
            <a:spLocks noGrp="1"/>
          </p:cNvSpPr>
          <p:nvPr>
            <p:ph type="body" idx="1"/>
          </p:nvPr>
        </p:nvSpPr>
        <p:spPr/>
        <p:txBody>
          <a:bodyPr/>
          <a:lstStyle/>
          <a:p>
            <a:r>
              <a:rPr lang="en-US" dirty="0"/>
              <a:t>“Ethnography focuses on immersing oneself in a cultural or social environment to understand behaviors, practices, and perspectives.</a:t>
            </a:r>
          </a:p>
          <a:p>
            <a:endParaRPr lang="en-US" dirty="0"/>
          </a:p>
          <a:p>
            <a:r>
              <a:rPr lang="en-US" dirty="0"/>
              <a:t>…Jane Goodall's work is an exemplary model of ethnographic research—though more specifically, </a:t>
            </a:r>
            <a:r>
              <a:rPr lang="en-US" i="1" dirty="0"/>
              <a:t>primatological ethnography</a:t>
            </a:r>
            <a:r>
              <a:rPr lang="en-US" dirty="0"/>
              <a:t>. Her decades-long immersion with chimpanzees in Gombe Stream National Park in Tanzania demonstrates key ethnographic principles: prolonged engagement, deep observation, and the ability to interpret behaviors within a cultural and social context.</a:t>
            </a:r>
          </a:p>
          <a:p>
            <a:endParaRPr lang="en-US" dirty="0"/>
          </a:p>
          <a:p>
            <a:r>
              <a:rPr lang="en-US" dirty="0"/>
              <a:t>Goodall didn’t just study chimpanzees from a distance; she integrated herself into their environment, documenting their social structures, emotions, and relationships. Her findings challenged long-standing assumptions about primates and humans, such as her discovery that chimpanzees use tools—a behavior previously thought to be uniquely human.</a:t>
            </a:r>
          </a:p>
          <a:p>
            <a:r>
              <a:rPr lang="en-US" dirty="0"/>
              <a:t>While her primary focus was on animals, her method of observing and understanding the lived realities of a distinct community aligns closely with ethnographic principles, making her work both iconic and transformative.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5D08A123-0318-0F98-B956-588ECDDFE0E3}"/>
              </a:ext>
            </a:extLst>
          </p:cNvPr>
          <p:cNvSpPr>
            <a:spLocks noGrp="1"/>
          </p:cNvSpPr>
          <p:nvPr>
            <p:ph type="sldNum" sz="quarter" idx="5"/>
          </p:nvPr>
        </p:nvSpPr>
        <p:spPr/>
        <p:txBody>
          <a:bodyPr/>
          <a:lstStyle/>
          <a:p>
            <a:fld id="{05E0E316-1220-9B49-8FCA-9FA32A4C6175}" type="slidenum">
              <a:rPr lang="en-US" smtClean="0"/>
              <a:t>22</a:t>
            </a:fld>
            <a:endParaRPr lang="en-US" dirty="0"/>
          </a:p>
        </p:txBody>
      </p:sp>
    </p:spTree>
    <p:extLst>
      <p:ext uri="{BB962C8B-B14F-4D97-AF65-F5344CB8AC3E}">
        <p14:creationId xmlns:p14="http://schemas.microsoft.com/office/powerpoint/2010/main" val="3073572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DBBEF-CC83-CF0A-3992-1EB9993C1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EF628-DF87-AD20-E561-31C0CCABD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96D1F-F28C-FFDC-D996-4D53FC15012F}"/>
              </a:ext>
            </a:extLst>
          </p:cNvPr>
          <p:cNvSpPr>
            <a:spLocks noGrp="1"/>
          </p:cNvSpPr>
          <p:nvPr>
            <p:ph type="body" idx="1"/>
          </p:nvPr>
        </p:nvSpPr>
        <p:spPr/>
        <p:txBody>
          <a:bodyPr/>
          <a:lstStyle/>
          <a:p>
            <a:r>
              <a:rPr lang="en-US" dirty="0"/>
              <a:t>"The Boy in the Bubble" could be considered a compelling example of a case study in science, as it focuses on the real-life experiences of David Vetter, a boy born with severe combined immunodeficiency (SCID). This rare genetic disorder left him without an effective immune system, requiring him to live in a sterile environment ("the bubble") to avoid life-threatening infections.</a:t>
            </a:r>
          </a:p>
          <a:p>
            <a:endParaRPr lang="en-US" dirty="0"/>
          </a:p>
          <a:p>
            <a:r>
              <a:rPr lang="en-US" dirty="0"/>
              <a:t>David's story has been extensively documented and analyzed, providing valuable insights into the medical, psychological, and ethical dimensions of living with SCID. The case also contributed significantly to advancements in medical science, including bone marrow transplants and gene therapy, which are now standard treatments for SCID. At the same time, it raises important ethical questions about experimental treatments, quality of life, and the limits of medical intervention.</a:t>
            </a:r>
          </a:p>
          <a:p>
            <a:r>
              <a:rPr lang="en-US" dirty="0"/>
              <a:t>Because it is such a personal and widely discussed example, David's story resonates with people emotionally while also offering a concrete example of how case studies can drive medical progress. It’s an excellent choice for discussing the intersection of science, ethics, and human experience. “</a:t>
            </a:r>
          </a:p>
        </p:txBody>
      </p:sp>
      <p:sp>
        <p:nvSpPr>
          <p:cNvPr id="4" name="Slide Number Placeholder 3">
            <a:extLst>
              <a:ext uri="{FF2B5EF4-FFF2-40B4-BE49-F238E27FC236}">
                <a16:creationId xmlns:a16="http://schemas.microsoft.com/office/drawing/2014/main" id="{917E9A57-0E49-53A7-AEF1-D2D4E5184C22}"/>
              </a:ext>
            </a:extLst>
          </p:cNvPr>
          <p:cNvSpPr>
            <a:spLocks noGrp="1"/>
          </p:cNvSpPr>
          <p:nvPr>
            <p:ph type="sldNum" sz="quarter" idx="5"/>
          </p:nvPr>
        </p:nvSpPr>
        <p:spPr/>
        <p:txBody>
          <a:bodyPr/>
          <a:lstStyle/>
          <a:p>
            <a:fld id="{05E0E316-1220-9B49-8FCA-9FA32A4C6175}" type="slidenum">
              <a:rPr lang="en-US" smtClean="0"/>
              <a:t>23</a:t>
            </a:fld>
            <a:endParaRPr lang="en-US" dirty="0"/>
          </a:p>
        </p:txBody>
      </p:sp>
    </p:spTree>
    <p:extLst>
      <p:ext uri="{BB962C8B-B14F-4D97-AF65-F5344CB8AC3E}">
        <p14:creationId xmlns:p14="http://schemas.microsoft.com/office/powerpoint/2010/main" val="2484548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9680A-D062-9D51-3E12-E3D0B4055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E6DD4-A761-C6BB-28D9-44E80E070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93ECA-4D49-B31C-B73B-2D8444B10499}"/>
              </a:ext>
            </a:extLst>
          </p:cNvPr>
          <p:cNvSpPr>
            <a:spLocks noGrp="1"/>
          </p:cNvSpPr>
          <p:nvPr>
            <p:ph type="body" idx="1"/>
          </p:nvPr>
        </p:nvSpPr>
        <p:spPr/>
        <p:txBody>
          <a:bodyPr/>
          <a:lstStyle/>
          <a:p>
            <a:r>
              <a:rPr lang="en-US" dirty="0"/>
              <a:t>"The Boy in the Bubble" could be considered a compelling example of a case study in science, as it focuses on the real-life experiences of David Vetter, a boy born with severe combined immunodeficiency (SCID). This rare genetic disorder left him without an effective immune system, requiring him to live in a sterile environment ("the bubble") to avoid life-threatening infections.</a:t>
            </a:r>
          </a:p>
          <a:p>
            <a:endParaRPr lang="en-US" dirty="0"/>
          </a:p>
          <a:p>
            <a:r>
              <a:rPr lang="en-US" dirty="0"/>
              <a:t>David's story has been extensively documented and analyzed, providing valuable insights into the medical, psychological, and ethical dimensions of living with SCID. The case also contributed significantly to advancements in medical science, including bone marrow transplants and gene therapy, which are now standard treatments for SCID. At the same time, it raises important ethical questions about experimental treatments, quality of life, and the limits of medical intervention.</a:t>
            </a:r>
          </a:p>
          <a:p>
            <a:r>
              <a:rPr lang="en-US" dirty="0"/>
              <a:t>Because it is such a personal and widely discussed example, David's story resonates with people emotionally while also offering a concrete example of how case studies can drive medical progress. It’s an excellent choice for discussing the intersection of science, ethics, and human experience. “</a:t>
            </a:r>
          </a:p>
        </p:txBody>
      </p:sp>
      <p:sp>
        <p:nvSpPr>
          <p:cNvPr id="4" name="Slide Number Placeholder 3">
            <a:extLst>
              <a:ext uri="{FF2B5EF4-FFF2-40B4-BE49-F238E27FC236}">
                <a16:creationId xmlns:a16="http://schemas.microsoft.com/office/drawing/2014/main" id="{0A8A7FFD-D33A-7B60-119D-A9FF280CA655}"/>
              </a:ext>
            </a:extLst>
          </p:cNvPr>
          <p:cNvSpPr>
            <a:spLocks noGrp="1"/>
          </p:cNvSpPr>
          <p:nvPr>
            <p:ph type="sldNum" sz="quarter" idx="5"/>
          </p:nvPr>
        </p:nvSpPr>
        <p:spPr/>
        <p:txBody>
          <a:bodyPr/>
          <a:lstStyle/>
          <a:p>
            <a:fld id="{05E0E316-1220-9B49-8FCA-9FA32A4C6175}" type="slidenum">
              <a:rPr lang="en-US" smtClean="0"/>
              <a:t>24</a:t>
            </a:fld>
            <a:endParaRPr lang="en-US" dirty="0"/>
          </a:p>
        </p:txBody>
      </p:sp>
    </p:spTree>
    <p:extLst>
      <p:ext uri="{BB962C8B-B14F-4D97-AF65-F5344CB8AC3E}">
        <p14:creationId xmlns:p14="http://schemas.microsoft.com/office/powerpoint/2010/main" val="3227609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0D483-C897-F827-6668-BB6B3578E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A8C81-6CCA-08CE-41E0-5A6846CAC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5703B-FCF2-8B7F-CFBF-41D536522310}"/>
              </a:ext>
            </a:extLst>
          </p:cNvPr>
          <p:cNvSpPr>
            <a:spLocks noGrp="1"/>
          </p:cNvSpPr>
          <p:nvPr>
            <p:ph type="body" idx="1"/>
          </p:nvPr>
        </p:nvSpPr>
        <p:spPr/>
        <p:txBody>
          <a:bodyPr/>
          <a:lstStyle/>
          <a:p>
            <a:r>
              <a:rPr lang="en-US" dirty="0"/>
              <a:t>"The Boy in the Bubble" could be considered a compelling example of a case study in science, as it focuses on the real-life experiences of David Vetter, a boy born with severe combined immunodeficiency (SCID). This rare genetic disorder left him without an effective immune system, requiring him to live in a sterile environment ("the bubble") to avoid life-threatening infections.</a:t>
            </a:r>
          </a:p>
          <a:p>
            <a:endParaRPr lang="en-US" dirty="0"/>
          </a:p>
          <a:p>
            <a:r>
              <a:rPr lang="en-US" dirty="0"/>
              <a:t>David's story has been extensively documented and analyzed, providing valuable insights into the medical, psychological, and ethical dimensions of living with SCID. The case also contributed significantly to advancements in medical science, including bone marrow transplants and gene therapy, which are now standard treatments for SCID. At the same time, it raises important ethical questions about experimental treatments, quality of life, and the limits of medical intervention.</a:t>
            </a:r>
          </a:p>
          <a:p>
            <a:r>
              <a:rPr lang="en-US" dirty="0"/>
              <a:t>Because it is such a personal and widely discussed example, David's story resonates with people emotionally while also offering a concrete example of how case studies can drive medical progress. It’s an excellent choice for discussing the intersection of science, ethics, and human experience. “</a:t>
            </a:r>
          </a:p>
        </p:txBody>
      </p:sp>
      <p:sp>
        <p:nvSpPr>
          <p:cNvPr id="4" name="Slide Number Placeholder 3">
            <a:extLst>
              <a:ext uri="{FF2B5EF4-FFF2-40B4-BE49-F238E27FC236}">
                <a16:creationId xmlns:a16="http://schemas.microsoft.com/office/drawing/2014/main" id="{56C371B4-A533-92DE-878F-D1D303B5B82A}"/>
              </a:ext>
            </a:extLst>
          </p:cNvPr>
          <p:cNvSpPr>
            <a:spLocks noGrp="1"/>
          </p:cNvSpPr>
          <p:nvPr>
            <p:ph type="sldNum" sz="quarter" idx="5"/>
          </p:nvPr>
        </p:nvSpPr>
        <p:spPr/>
        <p:txBody>
          <a:bodyPr/>
          <a:lstStyle/>
          <a:p>
            <a:fld id="{05E0E316-1220-9B49-8FCA-9FA32A4C6175}" type="slidenum">
              <a:rPr lang="en-US" smtClean="0"/>
              <a:t>25</a:t>
            </a:fld>
            <a:endParaRPr lang="en-US" dirty="0"/>
          </a:p>
        </p:txBody>
      </p:sp>
    </p:spTree>
    <p:extLst>
      <p:ext uri="{BB962C8B-B14F-4D97-AF65-F5344CB8AC3E}">
        <p14:creationId xmlns:p14="http://schemas.microsoft.com/office/powerpoint/2010/main" val="394928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D480E-FB90-7B47-3DEB-F6B4AB2D0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B890F-F452-C5BC-4492-665CE1374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9B869-E6F6-4302-04C3-62FA292C25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“Phenomenology focuses on understanding lived experiences from the perspective of those who live them. One example that may resonate with many is Viktor Frankl's seminal work </a:t>
            </a:r>
            <a:r>
              <a:rPr lang="en-US" i="1" dirty="0"/>
              <a:t>Man's Search for Meaning</a:t>
            </a:r>
            <a:r>
              <a:rPr lang="en-US" dirty="0"/>
              <a:t>. While it's more philosophical and memoir-like, Frankl captures the phenomenological essence by describing his and others' lived experiences in concentration camps during the Holocaust. He explores how individuals find meaning in suffering, a deeply subjective and universal human experience,” (Microsoft Copilot Communication, March 24, 2025).</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00BECD50-8842-82F1-2D30-15C165536F97}"/>
              </a:ext>
            </a:extLst>
          </p:cNvPr>
          <p:cNvSpPr>
            <a:spLocks noGrp="1"/>
          </p:cNvSpPr>
          <p:nvPr>
            <p:ph type="sldNum" sz="quarter" idx="5"/>
          </p:nvPr>
        </p:nvSpPr>
        <p:spPr/>
        <p:txBody>
          <a:bodyPr/>
          <a:lstStyle/>
          <a:p>
            <a:fld id="{05E0E316-1220-9B49-8FCA-9FA32A4C6175}" type="slidenum">
              <a:rPr lang="en-US" smtClean="0"/>
              <a:t>8</a:t>
            </a:fld>
            <a:endParaRPr lang="en-US" dirty="0"/>
          </a:p>
        </p:txBody>
      </p:sp>
    </p:spTree>
    <p:extLst>
      <p:ext uri="{BB962C8B-B14F-4D97-AF65-F5344CB8AC3E}">
        <p14:creationId xmlns:p14="http://schemas.microsoft.com/office/powerpoint/2010/main" val="1268063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13736-D1B3-5437-282F-A53C508F9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62D87-AC4A-5510-4B7E-9ECD3369E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BB0B4-A00B-5426-605E-29957B8B6980}"/>
              </a:ext>
            </a:extLst>
          </p:cNvPr>
          <p:cNvSpPr>
            <a:spLocks noGrp="1"/>
          </p:cNvSpPr>
          <p:nvPr>
            <p:ph type="body" idx="1"/>
          </p:nvPr>
        </p:nvSpPr>
        <p:spPr/>
        <p:txBody>
          <a:bodyPr/>
          <a:lstStyle/>
          <a:p>
            <a:r>
              <a:rPr lang="en-US" dirty="0"/>
              <a:t>"The Boy in the Bubble" could be considered a compelling example of a case study in science, as it focuses on the real-life experiences of David Vetter, a boy born with severe combined immunodeficiency (SCID). This rare genetic disorder left him without an effective immune system, requiring him to live in a sterile environment ("the bubble") to avoid life-threatening infections.</a:t>
            </a:r>
          </a:p>
          <a:p>
            <a:endParaRPr lang="en-US" dirty="0"/>
          </a:p>
          <a:p>
            <a:r>
              <a:rPr lang="en-US" dirty="0"/>
              <a:t>David's story has been extensively documented and analyzed, providing valuable insights into the medical, psychological, and ethical dimensions of living with SCID. The case also contributed significantly to advancements in medical science, including bone marrow transplants and gene therapy, which are now standard treatments for SCID. At the same time, it raises important ethical questions about experimental treatments, quality of life, and the limits of medical intervention.</a:t>
            </a:r>
          </a:p>
          <a:p>
            <a:r>
              <a:rPr lang="en-US" dirty="0"/>
              <a:t>Because it is such a personal and widely discussed example, David's story resonates with people emotionally while also offering a concrete example of how case studies can drive medical progress. It’s an excellent choice for discussing the intersection of science, ethics, and human experience. “</a:t>
            </a:r>
          </a:p>
        </p:txBody>
      </p:sp>
      <p:sp>
        <p:nvSpPr>
          <p:cNvPr id="4" name="Slide Number Placeholder 3">
            <a:extLst>
              <a:ext uri="{FF2B5EF4-FFF2-40B4-BE49-F238E27FC236}">
                <a16:creationId xmlns:a16="http://schemas.microsoft.com/office/drawing/2014/main" id="{C73DA3C8-F694-EA8E-2B27-395E2704B9F6}"/>
              </a:ext>
            </a:extLst>
          </p:cNvPr>
          <p:cNvSpPr>
            <a:spLocks noGrp="1"/>
          </p:cNvSpPr>
          <p:nvPr>
            <p:ph type="sldNum" sz="quarter" idx="5"/>
          </p:nvPr>
        </p:nvSpPr>
        <p:spPr/>
        <p:txBody>
          <a:bodyPr/>
          <a:lstStyle/>
          <a:p>
            <a:fld id="{05E0E316-1220-9B49-8FCA-9FA32A4C6175}" type="slidenum">
              <a:rPr lang="en-US" smtClean="0"/>
              <a:t>26</a:t>
            </a:fld>
            <a:endParaRPr lang="en-US" dirty="0"/>
          </a:p>
        </p:txBody>
      </p:sp>
    </p:spTree>
    <p:extLst>
      <p:ext uri="{BB962C8B-B14F-4D97-AF65-F5344CB8AC3E}">
        <p14:creationId xmlns:p14="http://schemas.microsoft.com/office/powerpoint/2010/main" val="1820972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52FDB-95CD-37F6-DACC-C7F41FBA6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D5528-06E5-DC0F-C289-E861B5063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38BCF-A7FA-425B-1735-80933A75C21F}"/>
              </a:ext>
            </a:extLst>
          </p:cNvPr>
          <p:cNvSpPr>
            <a:spLocks noGrp="1"/>
          </p:cNvSpPr>
          <p:nvPr>
            <p:ph type="body" idx="1"/>
          </p:nvPr>
        </p:nvSpPr>
        <p:spPr/>
        <p:txBody>
          <a:bodyPr/>
          <a:lstStyle/>
          <a:p>
            <a:r>
              <a:rPr lang="en-US" dirty="0"/>
              <a:t>"The Boy in the Bubble" could be considered a compelling example of a case study in science, as it focuses on the real-life experiences of David Vetter, a boy born with severe combined immunodeficiency (SCID). This rare genetic disorder left him without an effective immune system, requiring him to live in a sterile environment ("the bubble") to avoid life-threatening infections.</a:t>
            </a:r>
          </a:p>
          <a:p>
            <a:endParaRPr lang="en-US" dirty="0"/>
          </a:p>
          <a:p>
            <a:r>
              <a:rPr lang="en-US" dirty="0"/>
              <a:t>David's story has been extensively documented and analyzed, providing valuable insights into the medical, psychological, and ethical dimensions of living with SCID. The case also contributed significantly to advancements in medical science, including bone marrow transplants and gene therapy, which are now standard treatments for SCID. At the same time, it raises important ethical questions about experimental treatments, quality of life, and the limits of medical intervention.</a:t>
            </a:r>
          </a:p>
          <a:p>
            <a:r>
              <a:rPr lang="en-US" dirty="0"/>
              <a:t>Because it is such a personal and widely discussed example, David's story resonates with people emotionally while also offering a concrete example of how case studies can drive medical progress. It’s an excellent choice for discussing the intersection of science, ethics, and human experience. “</a:t>
            </a:r>
          </a:p>
        </p:txBody>
      </p:sp>
      <p:sp>
        <p:nvSpPr>
          <p:cNvPr id="4" name="Slide Number Placeholder 3">
            <a:extLst>
              <a:ext uri="{FF2B5EF4-FFF2-40B4-BE49-F238E27FC236}">
                <a16:creationId xmlns:a16="http://schemas.microsoft.com/office/drawing/2014/main" id="{A933E1DA-8829-A01F-0F9B-1EE1AC7D5856}"/>
              </a:ext>
            </a:extLst>
          </p:cNvPr>
          <p:cNvSpPr>
            <a:spLocks noGrp="1"/>
          </p:cNvSpPr>
          <p:nvPr>
            <p:ph type="sldNum" sz="quarter" idx="5"/>
          </p:nvPr>
        </p:nvSpPr>
        <p:spPr/>
        <p:txBody>
          <a:bodyPr/>
          <a:lstStyle/>
          <a:p>
            <a:fld id="{05E0E316-1220-9B49-8FCA-9FA32A4C6175}" type="slidenum">
              <a:rPr lang="en-US" smtClean="0"/>
              <a:t>27</a:t>
            </a:fld>
            <a:endParaRPr lang="en-US" dirty="0"/>
          </a:p>
        </p:txBody>
      </p:sp>
    </p:spTree>
    <p:extLst>
      <p:ext uri="{BB962C8B-B14F-4D97-AF65-F5344CB8AC3E}">
        <p14:creationId xmlns:p14="http://schemas.microsoft.com/office/powerpoint/2010/main" val="3993067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0059D-F8ED-75B6-CA30-2EBF9634A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03D0A-563F-E0E7-83F2-9E4F9C63E8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D8F6B-C3BD-8FFB-773A-B97386DCA18C}"/>
              </a:ext>
            </a:extLst>
          </p:cNvPr>
          <p:cNvSpPr>
            <a:spLocks noGrp="1"/>
          </p:cNvSpPr>
          <p:nvPr>
            <p:ph type="body" idx="1"/>
          </p:nvPr>
        </p:nvSpPr>
        <p:spPr/>
        <p:txBody>
          <a:bodyPr/>
          <a:lstStyle/>
          <a:p>
            <a:r>
              <a:rPr lang="en-US" dirty="0"/>
              <a:t>"The Boy in the Bubble" could be considered a compelling example of a case study in science, as it focuses on the real-life experiences of David Vetter, a boy born with severe combined immunodeficiency (SCID). This rare genetic disorder left him without an effective immune system, requiring him to live in a sterile environment ("the bubble") to avoid life-threatening infections.</a:t>
            </a:r>
          </a:p>
          <a:p>
            <a:endParaRPr lang="en-US" dirty="0"/>
          </a:p>
          <a:p>
            <a:r>
              <a:rPr lang="en-US" dirty="0"/>
              <a:t>David's story has been extensively documented and analyzed, providing valuable insights into the medical, psychological, and ethical dimensions of living with SCID. The case also contributed significantly to advancements in medical science, including bone marrow transplants and gene therapy, which are now standard treatments for SCID. At the same time, it raises important ethical questions about experimental treatments, quality of life, and the limits of medical intervention.</a:t>
            </a:r>
          </a:p>
          <a:p>
            <a:r>
              <a:rPr lang="en-US" dirty="0"/>
              <a:t>Because it is such a personal and widely discussed example, David's story resonates with people emotionally while also offering a concrete example of how case studies can drive medical progress. It’s an excellent choice for discussing the intersection of science, ethics, and human experience. “</a:t>
            </a:r>
          </a:p>
        </p:txBody>
      </p:sp>
      <p:sp>
        <p:nvSpPr>
          <p:cNvPr id="4" name="Slide Number Placeholder 3">
            <a:extLst>
              <a:ext uri="{FF2B5EF4-FFF2-40B4-BE49-F238E27FC236}">
                <a16:creationId xmlns:a16="http://schemas.microsoft.com/office/drawing/2014/main" id="{CA46800E-A823-6026-AEB3-945518F09C99}"/>
              </a:ext>
            </a:extLst>
          </p:cNvPr>
          <p:cNvSpPr>
            <a:spLocks noGrp="1"/>
          </p:cNvSpPr>
          <p:nvPr>
            <p:ph type="sldNum" sz="quarter" idx="5"/>
          </p:nvPr>
        </p:nvSpPr>
        <p:spPr/>
        <p:txBody>
          <a:bodyPr/>
          <a:lstStyle/>
          <a:p>
            <a:fld id="{05E0E316-1220-9B49-8FCA-9FA32A4C6175}" type="slidenum">
              <a:rPr lang="en-US" smtClean="0"/>
              <a:t>28</a:t>
            </a:fld>
            <a:endParaRPr lang="en-US" dirty="0"/>
          </a:p>
        </p:txBody>
      </p:sp>
    </p:spTree>
    <p:extLst>
      <p:ext uri="{BB962C8B-B14F-4D97-AF65-F5344CB8AC3E}">
        <p14:creationId xmlns:p14="http://schemas.microsoft.com/office/powerpoint/2010/main" val="160942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4C729-D2FD-F8C9-6720-08DA2CF16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E79DA-6300-836C-77A0-0487951A4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C6260-430D-07B6-7D85-6499B3E19389}"/>
              </a:ext>
            </a:extLst>
          </p:cNvPr>
          <p:cNvSpPr>
            <a:spLocks noGrp="1"/>
          </p:cNvSpPr>
          <p:nvPr>
            <p:ph type="body" idx="1"/>
          </p:nvPr>
        </p:nvSpPr>
        <p:spPr/>
        <p:txBody>
          <a:bodyPr/>
          <a:lstStyle/>
          <a:p>
            <a:r>
              <a:rPr lang="en-US" dirty="0"/>
              <a:t>"The Boy in the Bubble" could be considered a compelling example of a case study in science, as it focuses on the real-life experiences of David Vetter, a boy born with severe combined immunodeficiency (SCID). This rare genetic disorder left him without an effective immune system, requiring him to live in a sterile environment ("the bubble") to avoid life-threatening infections.</a:t>
            </a:r>
          </a:p>
          <a:p>
            <a:endParaRPr lang="en-US" dirty="0"/>
          </a:p>
          <a:p>
            <a:r>
              <a:rPr lang="en-US" dirty="0"/>
              <a:t>David's story has been extensively documented and analyzed, providing valuable insights into the medical, psychological, and ethical dimensions of living with SCID. The case also contributed significantly to advancements in medical science, including bone marrow transplants and gene therapy, which are now standard treatments for SCID. At the same time, it raises important ethical questions about experimental treatments, quality of life, and the limits of medical intervention.</a:t>
            </a:r>
          </a:p>
          <a:p>
            <a:r>
              <a:rPr lang="en-US" dirty="0"/>
              <a:t>Because it is such a personal and widely discussed example, David's story resonates with people emotionally while also offering a concrete example of how case studies can drive medical progress. It’s an excellent choice for discussing the intersection of science, ethics, and human experience. “</a:t>
            </a:r>
          </a:p>
        </p:txBody>
      </p:sp>
      <p:sp>
        <p:nvSpPr>
          <p:cNvPr id="4" name="Slide Number Placeholder 3">
            <a:extLst>
              <a:ext uri="{FF2B5EF4-FFF2-40B4-BE49-F238E27FC236}">
                <a16:creationId xmlns:a16="http://schemas.microsoft.com/office/drawing/2014/main" id="{259229C0-F4DA-1196-69AF-A7B69E6C0120}"/>
              </a:ext>
            </a:extLst>
          </p:cNvPr>
          <p:cNvSpPr>
            <a:spLocks noGrp="1"/>
          </p:cNvSpPr>
          <p:nvPr>
            <p:ph type="sldNum" sz="quarter" idx="5"/>
          </p:nvPr>
        </p:nvSpPr>
        <p:spPr/>
        <p:txBody>
          <a:bodyPr/>
          <a:lstStyle/>
          <a:p>
            <a:fld id="{05E0E316-1220-9B49-8FCA-9FA32A4C6175}" type="slidenum">
              <a:rPr lang="en-US" smtClean="0"/>
              <a:t>29</a:t>
            </a:fld>
            <a:endParaRPr lang="en-US" dirty="0"/>
          </a:p>
        </p:txBody>
      </p:sp>
    </p:spTree>
    <p:extLst>
      <p:ext uri="{BB962C8B-B14F-4D97-AF65-F5344CB8AC3E}">
        <p14:creationId xmlns:p14="http://schemas.microsoft.com/office/powerpoint/2010/main" val="23923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38E9C-9246-A844-7290-A97ADB9A7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805A1-1E45-3F66-E895-B3E8F22B5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BC045-8383-AFDC-C39C-36744E9FB6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example, drawn from media, could be the movie </a:t>
            </a:r>
            <a:r>
              <a:rPr lang="en-US" i="1" dirty="0"/>
              <a:t>Inside Out</a:t>
            </a:r>
            <a:r>
              <a:rPr lang="en-US" dirty="0"/>
              <a:t>. While it's animated, the film delves into the internal, emotional world of a young girl named Riley. It explores her lived experience of dealing with change, growth, and emotion. The movie beautifully captures subjective emotional experiences in a way that's accessible and relatable to all ages,” (Microsoft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A029C0CA-C2D5-5F91-81BE-C0223383A8E4}"/>
              </a:ext>
            </a:extLst>
          </p:cNvPr>
          <p:cNvSpPr>
            <a:spLocks noGrp="1"/>
          </p:cNvSpPr>
          <p:nvPr>
            <p:ph type="sldNum" sz="quarter" idx="5"/>
          </p:nvPr>
        </p:nvSpPr>
        <p:spPr/>
        <p:txBody>
          <a:bodyPr/>
          <a:lstStyle/>
          <a:p>
            <a:fld id="{05E0E316-1220-9B49-8FCA-9FA32A4C6175}" type="slidenum">
              <a:rPr lang="en-US" smtClean="0"/>
              <a:t>9</a:t>
            </a:fld>
            <a:endParaRPr lang="en-US" dirty="0"/>
          </a:p>
        </p:txBody>
      </p:sp>
    </p:spTree>
    <p:extLst>
      <p:ext uri="{BB962C8B-B14F-4D97-AF65-F5344CB8AC3E}">
        <p14:creationId xmlns:p14="http://schemas.microsoft.com/office/powerpoint/2010/main" val="155440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E76C7-50A9-B045-8E1B-D872A3903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EDAA4-B177-4668-67D1-CE70D9A6B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7363A-C0A6-983C-0B46-7310B17A3003}"/>
              </a:ext>
            </a:extLst>
          </p:cNvPr>
          <p:cNvSpPr>
            <a:spLocks noGrp="1"/>
          </p:cNvSpPr>
          <p:nvPr>
            <p:ph type="body" idx="1"/>
          </p:nvPr>
        </p:nvSpPr>
        <p:spPr/>
        <p:txBody>
          <a:bodyPr/>
          <a:lstStyle/>
          <a:p>
            <a:r>
              <a:rPr lang="en-US" dirty="0"/>
              <a:t>Max van Manen's research in </a:t>
            </a:r>
            <a:r>
              <a:rPr lang="en-US" i="1" dirty="0"/>
              <a:t>Phenomenology of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well-known example of phenomenology using in-depth interviews is Max van Manen's research in </a:t>
            </a:r>
            <a:r>
              <a:rPr lang="en-US" i="1" dirty="0"/>
              <a:t>Phenomenology of Practice</a:t>
            </a:r>
            <a:r>
              <a:rPr lang="en-US" dirty="0"/>
              <a:t>. His work explores lived experiences through deep and reflective interviews, particularly with individuals in healthcare and education settings. By engaging participants in sharing their firsthand experiences, he aims to uncover the essence of what it feels like to be in particular situations—like being a patient or a caregiver.” (Microsoft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FA547A1A-57E0-B4A8-7E2F-0D4A505FBFCA}"/>
              </a:ext>
            </a:extLst>
          </p:cNvPr>
          <p:cNvSpPr>
            <a:spLocks noGrp="1"/>
          </p:cNvSpPr>
          <p:nvPr>
            <p:ph type="sldNum" sz="quarter" idx="5"/>
          </p:nvPr>
        </p:nvSpPr>
        <p:spPr/>
        <p:txBody>
          <a:bodyPr/>
          <a:lstStyle/>
          <a:p>
            <a:fld id="{05E0E316-1220-9B49-8FCA-9FA32A4C6175}" type="slidenum">
              <a:rPr lang="en-US" smtClean="0"/>
              <a:t>10</a:t>
            </a:fld>
            <a:endParaRPr lang="en-US" dirty="0"/>
          </a:p>
        </p:txBody>
      </p:sp>
    </p:spTree>
    <p:extLst>
      <p:ext uri="{BB962C8B-B14F-4D97-AF65-F5344CB8AC3E}">
        <p14:creationId xmlns:p14="http://schemas.microsoft.com/office/powerpoint/2010/main" val="17536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50627-E2B0-2D39-7679-CF7C2D282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D8726-01E2-DEAB-59C7-1D7365E28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1CBF6-2A99-CD49-CD19-D97EE054A6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p:txBody>
      </p:sp>
      <p:sp>
        <p:nvSpPr>
          <p:cNvPr id="4" name="Slide Number Placeholder 3">
            <a:extLst>
              <a:ext uri="{FF2B5EF4-FFF2-40B4-BE49-F238E27FC236}">
                <a16:creationId xmlns:a16="http://schemas.microsoft.com/office/drawing/2014/main" id="{3B073827-CEEF-4C8C-08D4-16F9F0111869}"/>
              </a:ext>
            </a:extLst>
          </p:cNvPr>
          <p:cNvSpPr>
            <a:spLocks noGrp="1"/>
          </p:cNvSpPr>
          <p:nvPr>
            <p:ph type="sldNum" sz="quarter" idx="5"/>
          </p:nvPr>
        </p:nvSpPr>
        <p:spPr/>
        <p:txBody>
          <a:bodyPr/>
          <a:lstStyle/>
          <a:p>
            <a:fld id="{05E0E316-1220-9B49-8FCA-9FA32A4C6175}" type="slidenum">
              <a:rPr lang="en-US" smtClean="0"/>
              <a:t>11</a:t>
            </a:fld>
            <a:endParaRPr lang="en-US" dirty="0"/>
          </a:p>
        </p:txBody>
      </p:sp>
    </p:spTree>
    <p:extLst>
      <p:ext uri="{BB962C8B-B14F-4D97-AF65-F5344CB8AC3E}">
        <p14:creationId xmlns:p14="http://schemas.microsoft.com/office/powerpoint/2010/main" val="186063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DCFB7-0391-9F40-2D9E-7A9256BC7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D1D78-37CD-A492-9222-8A715B5B9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BADDE-0BA7-1DD5-4A71-3F9A6C7F44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https://doi.org/10.1191/1478088706qp063oa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545F6ABF-E344-5FD1-5794-BE82D0D48AF0}"/>
              </a:ext>
            </a:extLst>
          </p:cNvPr>
          <p:cNvSpPr>
            <a:spLocks noGrp="1"/>
          </p:cNvSpPr>
          <p:nvPr>
            <p:ph type="sldNum" sz="quarter" idx="5"/>
          </p:nvPr>
        </p:nvSpPr>
        <p:spPr/>
        <p:txBody>
          <a:bodyPr/>
          <a:lstStyle/>
          <a:p>
            <a:fld id="{05E0E316-1220-9B49-8FCA-9FA32A4C6175}" type="slidenum">
              <a:rPr lang="en-US" smtClean="0"/>
              <a:t>12</a:t>
            </a:fld>
            <a:endParaRPr lang="en-US" dirty="0"/>
          </a:p>
        </p:txBody>
      </p:sp>
    </p:spTree>
    <p:extLst>
      <p:ext uri="{BB962C8B-B14F-4D97-AF65-F5344CB8AC3E}">
        <p14:creationId xmlns:p14="http://schemas.microsoft.com/office/powerpoint/2010/main" val="400626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3DA2-BA72-4352-FCAB-8162DC9B1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2679F-3445-DE27-8DF6-6BB0D3AA3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C87B2-2F4A-7393-CA89-3B2563DF42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“Grounded theory focuses on developing a theory directly from data through an iterative process of coding, analysis, and comparison. … For a media-related example, consider the TV show </a:t>
            </a:r>
            <a:r>
              <a:rPr lang="en-US" i="1" dirty="0"/>
              <a:t>Undercover Boss</a:t>
            </a:r>
            <a:r>
              <a:rPr lang="en-US" dirty="0"/>
              <a:t>. In each episode, a high-level executive works incognito within their company, experiencing daily operations from an employee's perspective. While the show isn't formal research, it loosely follows grounded theory principles: the executive gathers firsthand observations, identifies recurring patterns in employee experiences, and develops changes or policies based on these insights.” (Microsoft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58ED4CEC-223C-7F4C-D82C-09702B95E869}"/>
              </a:ext>
            </a:extLst>
          </p:cNvPr>
          <p:cNvSpPr>
            <a:spLocks noGrp="1"/>
          </p:cNvSpPr>
          <p:nvPr>
            <p:ph type="sldNum" sz="quarter" idx="5"/>
          </p:nvPr>
        </p:nvSpPr>
        <p:spPr/>
        <p:txBody>
          <a:bodyPr/>
          <a:lstStyle/>
          <a:p>
            <a:fld id="{05E0E316-1220-9B49-8FCA-9FA32A4C6175}" type="slidenum">
              <a:rPr lang="en-US" smtClean="0"/>
              <a:t>13</a:t>
            </a:fld>
            <a:endParaRPr lang="en-US" dirty="0"/>
          </a:p>
        </p:txBody>
      </p:sp>
    </p:spTree>
    <p:extLst>
      <p:ext uri="{BB962C8B-B14F-4D97-AF65-F5344CB8AC3E}">
        <p14:creationId xmlns:p14="http://schemas.microsoft.com/office/powerpoint/2010/main" val="263329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7D38-EFB4-20DE-C296-11240D600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1FF4E-F8E1-2605-35FB-73BD8FFA0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0FCD6-AFC1-98C7-C06F-B18D6B47D5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“Grounded theory focuses on developing a theory directly from data through an iterative process of coding, analysis, and comparison. … For a media-related example, consider the TV show </a:t>
            </a:r>
            <a:r>
              <a:rPr lang="en-US" i="1" dirty="0"/>
              <a:t>Undercover Boss</a:t>
            </a:r>
            <a:r>
              <a:rPr lang="en-US" dirty="0"/>
              <a:t>. In each episode, a high-level executive works incognito within their company, experiencing daily operations from an employee's perspective. While the show isn't formal research, it loosely follows grounded theory principles: the executive gathers firsthand observations, identifies recurring patterns in employee experiences, and develops changes or policies based on these insights.” (Microsoft Copilot Communication, March 24, 2025).</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0335469E-97E6-E131-45B5-7D200829756C}"/>
              </a:ext>
            </a:extLst>
          </p:cNvPr>
          <p:cNvSpPr>
            <a:spLocks noGrp="1"/>
          </p:cNvSpPr>
          <p:nvPr>
            <p:ph type="sldNum" sz="quarter" idx="5"/>
          </p:nvPr>
        </p:nvSpPr>
        <p:spPr/>
        <p:txBody>
          <a:bodyPr/>
          <a:lstStyle/>
          <a:p>
            <a:fld id="{05E0E316-1220-9B49-8FCA-9FA32A4C6175}" type="slidenum">
              <a:rPr lang="en-US" smtClean="0"/>
              <a:t>14</a:t>
            </a:fld>
            <a:endParaRPr lang="en-US" dirty="0"/>
          </a:p>
        </p:txBody>
      </p:sp>
    </p:spTree>
    <p:extLst>
      <p:ext uri="{BB962C8B-B14F-4D97-AF65-F5344CB8AC3E}">
        <p14:creationId xmlns:p14="http://schemas.microsoft.com/office/powerpoint/2010/main" val="1111083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2135-4919-5720-2D44-E8D92B40C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88ED1-2700-A067-8612-810A55654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74DC4-6694-3B8E-0445-CEA2D5B447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“Grounded theory focuses on developing a theory directly from data through an iterative process of coding, analysis, and comparison. A well-known research example is </a:t>
            </a:r>
            <a:r>
              <a:rPr lang="en-US" b="1" dirty="0"/>
              <a:t>Barney Glaser and Anselm Strauss's original study in their book </a:t>
            </a:r>
            <a:r>
              <a:rPr lang="en-US" b="1" i="1" dirty="0"/>
              <a:t>Awareness of Dying</a:t>
            </a:r>
            <a:r>
              <a:rPr lang="en-US" dirty="0"/>
              <a:t>. They used grounded theory to develop a framework about how medical staff manage and communicate with terminally ill patients. The insights emerged directly from observing and interviewing patients, nurses, and doctors, capturing the reality of their interactions.” (Microsoft Copilot Communication, March 24, 2025).</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17F597D9-991A-D20E-DFD9-3974A03F445E}"/>
              </a:ext>
            </a:extLst>
          </p:cNvPr>
          <p:cNvSpPr>
            <a:spLocks noGrp="1"/>
          </p:cNvSpPr>
          <p:nvPr>
            <p:ph type="sldNum" sz="quarter" idx="5"/>
          </p:nvPr>
        </p:nvSpPr>
        <p:spPr/>
        <p:txBody>
          <a:bodyPr/>
          <a:lstStyle/>
          <a:p>
            <a:fld id="{05E0E316-1220-9B49-8FCA-9FA32A4C6175}" type="slidenum">
              <a:rPr lang="en-US" smtClean="0"/>
              <a:t>15</a:t>
            </a:fld>
            <a:endParaRPr lang="en-US" dirty="0"/>
          </a:p>
        </p:txBody>
      </p:sp>
    </p:spTree>
    <p:extLst>
      <p:ext uri="{BB962C8B-B14F-4D97-AF65-F5344CB8AC3E}">
        <p14:creationId xmlns:p14="http://schemas.microsoft.com/office/powerpoint/2010/main" val="227122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A0C0-5E55-E54C-ABF4-C489FAE1E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356FA8-9063-114B-BFB1-1A439918D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0BCF76-8201-714D-9E78-06516F331EE1}"/>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B72D04EC-C7AA-7B4F-859A-7F09D9F839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20DD0E-5A92-8B47-91FC-1ACCF9D14776}"/>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3196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52B0-0D0A-0C46-8EC0-1B7461D49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205EB2-F9D8-DA4E-95C6-DDE9F8BA29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9BE2B-30BB-8F41-9E4B-536E08FF8DC6}"/>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5BB917F5-8E1F-EC43-B5CE-CDDDD0C81F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642243-094C-3F4A-BB82-820FC23D946F}"/>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2171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326FD1-605E-8B4E-80E0-3D4832F11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0ED63-6151-8545-A930-F0ABA9D56D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F2EC8-8D64-7641-BC31-476610A573F1}"/>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BE859495-E577-8345-9EF0-690F6B327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40FCC3-99D0-9A44-9820-62D8AAFE5708}"/>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48197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174116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0518"/>
            <a:ext cx="6970824"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4" y="2222065"/>
            <a:ext cx="6970825"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Text Placeholder 2">
            <a:extLst>
              <a:ext uri="{FF2B5EF4-FFF2-40B4-BE49-F238E27FC236}">
                <a16:creationId xmlns:a16="http://schemas.microsoft.com/office/drawing/2014/main" id="{D7745948-92EA-3E8A-1DBC-45422E918504}"/>
              </a:ext>
            </a:extLst>
          </p:cNvPr>
          <p:cNvSpPr>
            <a:spLocks noGrp="1"/>
          </p:cNvSpPr>
          <p:nvPr>
            <p:ph type="body" idx="13"/>
          </p:nvPr>
        </p:nvSpPr>
        <p:spPr>
          <a:xfrm>
            <a:off x="1580323" y="3143243"/>
            <a:ext cx="6139069"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a:extLst>
              <a:ext uri="{FF2B5EF4-FFF2-40B4-BE49-F238E27FC236}">
                <a16:creationId xmlns:a16="http://schemas.microsoft.com/office/drawing/2014/main" id="{87155554-9334-F8D5-FA7F-80CF2FB3BC78}"/>
              </a:ext>
            </a:extLst>
          </p:cNvPr>
          <p:cNvSpPr>
            <a:spLocks noGrp="1"/>
          </p:cNvSpPr>
          <p:nvPr>
            <p:ph type="body" sz="half" idx="14"/>
          </p:nvPr>
        </p:nvSpPr>
        <p:spPr>
          <a:xfrm>
            <a:off x="1580323" y="3754790"/>
            <a:ext cx="6139068"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2">
            <a:extLst>
              <a:ext uri="{FF2B5EF4-FFF2-40B4-BE49-F238E27FC236}">
                <a16:creationId xmlns:a16="http://schemas.microsoft.com/office/drawing/2014/main" id="{A44C718E-DBD5-B640-39D2-7860AFE27FFB}"/>
              </a:ext>
            </a:extLst>
          </p:cNvPr>
          <p:cNvSpPr>
            <a:spLocks noGrp="1"/>
          </p:cNvSpPr>
          <p:nvPr>
            <p:ph type="body" idx="15"/>
          </p:nvPr>
        </p:nvSpPr>
        <p:spPr>
          <a:xfrm>
            <a:off x="960666" y="4717060"/>
            <a:ext cx="6970823"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a:extLst>
              <a:ext uri="{FF2B5EF4-FFF2-40B4-BE49-F238E27FC236}">
                <a16:creationId xmlns:a16="http://schemas.microsoft.com/office/drawing/2014/main" id="{BB073C5F-2FFF-4B6A-E630-E112FB5B952B}"/>
              </a:ext>
            </a:extLst>
          </p:cNvPr>
          <p:cNvSpPr>
            <a:spLocks noGrp="1"/>
          </p:cNvSpPr>
          <p:nvPr>
            <p:ph type="body" sz="half" idx="16"/>
          </p:nvPr>
        </p:nvSpPr>
        <p:spPr>
          <a:xfrm>
            <a:off x="960666" y="5328607"/>
            <a:ext cx="6970822"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16" name="Date Placeholder 15">
            <a:extLst>
              <a:ext uri="{FF2B5EF4-FFF2-40B4-BE49-F238E27FC236}">
                <a16:creationId xmlns:a16="http://schemas.microsoft.com/office/drawing/2014/main" id="{30843267-C01A-455A-D8A3-E8A7C6CFB0F6}"/>
              </a:ext>
            </a:extLst>
          </p:cNvPr>
          <p:cNvSpPr>
            <a:spLocks noGrp="1"/>
          </p:cNvSpPr>
          <p:nvPr>
            <p:ph type="dt" sz="half" idx="18"/>
          </p:nvPr>
        </p:nvSpPr>
        <p:spPr/>
        <p:txBody>
          <a:bodyPr/>
          <a:lstStyle/>
          <a:p>
            <a:fld id="{AA8A0EC6-5648-844A-8827-911B00959032}" type="datetimeFigureOut">
              <a:rPr lang="en-US" smtClean="0"/>
              <a:t>3/30/25</a:t>
            </a:fld>
            <a:endParaRPr lang="en-US" dirty="0"/>
          </a:p>
        </p:txBody>
      </p:sp>
      <p:sp>
        <p:nvSpPr>
          <p:cNvPr id="17" name="Footer Placeholder 16">
            <a:extLst>
              <a:ext uri="{FF2B5EF4-FFF2-40B4-BE49-F238E27FC236}">
                <a16:creationId xmlns:a16="http://schemas.microsoft.com/office/drawing/2014/main" id="{1DAE6A71-9FA2-20A0-D992-DEBF7FF3301E}"/>
              </a:ext>
            </a:extLst>
          </p:cNvPr>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0985D3E6-EA9D-9DE8-6317-6DF86AEEDB42}"/>
              </a:ext>
            </a:extLst>
          </p:cNvPr>
          <p:cNvSpPr>
            <a:spLocks noGrp="1"/>
          </p:cNvSpPr>
          <p:nvPr>
            <p:ph type="body" sz="quarter" idx="20"/>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482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3" name="Text Placeholder 2">
            <a:extLst>
              <a:ext uri="{FF2B5EF4-FFF2-40B4-BE49-F238E27FC236}">
                <a16:creationId xmlns:a16="http://schemas.microsoft.com/office/drawing/2014/main" id="{0ED2C780-6C1C-A81B-5B9E-735DFD6F43D1}"/>
              </a:ext>
            </a:extLst>
          </p:cNvPr>
          <p:cNvSpPr>
            <a:spLocks noGrp="1"/>
          </p:cNvSpPr>
          <p:nvPr>
            <p:ph type="body" idx="18"/>
          </p:nvPr>
        </p:nvSpPr>
        <p:spPr>
          <a:xfrm>
            <a:off x="4369902"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3">
            <a:extLst>
              <a:ext uri="{FF2B5EF4-FFF2-40B4-BE49-F238E27FC236}">
                <a16:creationId xmlns:a16="http://schemas.microsoft.com/office/drawing/2014/main" id="{F29AB7CE-949B-41D7-A673-06B30968CD01}"/>
              </a:ext>
            </a:extLst>
          </p:cNvPr>
          <p:cNvSpPr>
            <a:spLocks noGrp="1"/>
          </p:cNvSpPr>
          <p:nvPr>
            <p:ph type="body" sz="half" idx="19"/>
          </p:nvPr>
        </p:nvSpPr>
        <p:spPr>
          <a:xfrm>
            <a:off x="4369902"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2" name="Text Placeholder 2">
            <a:extLst>
              <a:ext uri="{FF2B5EF4-FFF2-40B4-BE49-F238E27FC236}">
                <a16:creationId xmlns:a16="http://schemas.microsoft.com/office/drawing/2014/main" id="{AC6C789A-7FB2-432A-6019-3F62E5386F29}"/>
              </a:ext>
            </a:extLst>
          </p:cNvPr>
          <p:cNvSpPr>
            <a:spLocks noGrp="1"/>
          </p:cNvSpPr>
          <p:nvPr>
            <p:ph type="body" idx="21"/>
          </p:nvPr>
        </p:nvSpPr>
        <p:spPr>
          <a:xfrm>
            <a:off x="7987745"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F672CBAF-4BDE-95E9-99A1-9EDDBDEF84DC}"/>
              </a:ext>
            </a:extLst>
          </p:cNvPr>
          <p:cNvSpPr>
            <a:spLocks noGrp="1"/>
          </p:cNvSpPr>
          <p:nvPr>
            <p:ph type="body" sz="half" idx="22"/>
          </p:nvPr>
        </p:nvSpPr>
        <p:spPr>
          <a:xfrm>
            <a:off x="7987745"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7" y="2185521"/>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609600" y="5692875"/>
            <a:ext cx="10972800" cy="539496"/>
          </a:xfrm>
        </p:spPr>
        <p:txBody>
          <a:bodyPr/>
          <a:lstStyle/>
          <a:p>
            <a:endParaRPr lang="en-US" dirty="0"/>
          </a:p>
        </p:txBody>
      </p:sp>
    </p:spTree>
    <p:extLst>
      <p:ext uri="{BB962C8B-B14F-4D97-AF65-F5344CB8AC3E}">
        <p14:creationId xmlns:p14="http://schemas.microsoft.com/office/powerpoint/2010/main" val="352154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1728"/>
            <a:ext cx="6922301" cy="562749"/>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178669"/>
            <a:ext cx="6922300" cy="83701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1146198" y="3092460"/>
            <a:ext cx="6736768" cy="622646"/>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1146197" y="3689968"/>
            <a:ext cx="6736767" cy="92610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1378113" y="4763061"/>
            <a:ext cx="6504852" cy="581992"/>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1378112" y="5380382"/>
            <a:ext cx="6504851" cy="8656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4">
            <a:extLst>
              <a:ext uri="{FF2B5EF4-FFF2-40B4-BE49-F238E27FC236}">
                <a16:creationId xmlns:a16="http://schemas.microsoft.com/office/drawing/2014/main" id="{231F54DF-E984-A005-B56B-B62147C13B6C}"/>
              </a:ext>
            </a:extLst>
          </p:cNvPr>
          <p:cNvSpPr>
            <a:spLocks noGrp="1"/>
          </p:cNvSpPr>
          <p:nvPr>
            <p:ph type="body" sz="quarter" idx="22"/>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07160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2439"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2439"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6426387"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6426387"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61C98F61-9164-7CDA-F0A4-B90327F23F7A}"/>
              </a:ext>
            </a:extLst>
          </p:cNvPr>
          <p:cNvSpPr>
            <a:spLocks noGrp="1"/>
          </p:cNvSpPr>
          <p:nvPr>
            <p:ph type="pic" sz="quarter" idx="22"/>
          </p:nvPr>
        </p:nvSpPr>
        <p:spPr>
          <a:xfrm>
            <a:off x="6426200" y="3752850"/>
            <a:ext cx="5156200" cy="2457450"/>
          </a:xfrm>
        </p:spPr>
        <p:txBody>
          <a:bodyPr/>
          <a:lstStyle/>
          <a:p>
            <a:endParaRPr lang="en-US" dirty="0"/>
          </a:p>
        </p:txBody>
      </p:sp>
    </p:spTree>
    <p:extLst>
      <p:ext uri="{BB962C8B-B14F-4D97-AF65-F5344CB8AC3E}">
        <p14:creationId xmlns:p14="http://schemas.microsoft.com/office/powerpoint/2010/main" val="159072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362553"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537496"/>
            <a:ext cx="3259180" cy="1215184"/>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4712973"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4712973" y="2537495"/>
            <a:ext cx="3259180" cy="1197477"/>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7011488"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7011488"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BBB6EDE2-F53E-7B97-FF80-7764EECA4CCF}"/>
              </a:ext>
            </a:extLst>
          </p:cNvPr>
          <p:cNvSpPr>
            <a:spLocks noGrp="1"/>
          </p:cNvSpPr>
          <p:nvPr>
            <p:ph type="pic" sz="quarter" idx="22"/>
          </p:nvPr>
        </p:nvSpPr>
        <p:spPr>
          <a:xfrm>
            <a:off x="8485188" y="0"/>
            <a:ext cx="3706812" cy="6858000"/>
          </a:xfrm>
        </p:spPr>
        <p:txBody>
          <a:bodyPr/>
          <a:lstStyle/>
          <a:p>
            <a:endParaRPr lang="en-US" dirty="0"/>
          </a:p>
        </p:txBody>
      </p:sp>
    </p:spTree>
    <p:extLst>
      <p:ext uri="{BB962C8B-B14F-4D97-AF65-F5344CB8AC3E}">
        <p14:creationId xmlns:p14="http://schemas.microsoft.com/office/powerpoint/2010/main" val="726621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81E5-DE3E-1E52-3179-344AB5B2A570}"/>
              </a:ext>
            </a:extLst>
          </p:cNvPr>
          <p:cNvSpPr>
            <a:spLocks noGrp="1"/>
          </p:cNvSpPr>
          <p:nvPr>
            <p:ph type="title"/>
          </p:nvPr>
        </p:nvSpPr>
        <p:spPr>
          <a:xfrm>
            <a:off x="609600" y="363537"/>
            <a:ext cx="10972800" cy="123048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9A41B8-CF99-8A7C-E16D-CFEF1E099C4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4" name="Footer Placeholder 3">
            <a:extLst>
              <a:ext uri="{FF2B5EF4-FFF2-40B4-BE49-F238E27FC236}">
                <a16:creationId xmlns:a16="http://schemas.microsoft.com/office/drawing/2014/main" id="{F9989524-6BA7-0F2E-1749-175C6928696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18657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6759F-66EA-8EE3-A2F4-F15BA2F9B5C8}"/>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3" name="Footer Placeholder 2">
            <a:extLst>
              <a:ext uri="{FF2B5EF4-FFF2-40B4-BE49-F238E27FC236}">
                <a16:creationId xmlns:a16="http://schemas.microsoft.com/office/drawing/2014/main" id="{46548357-3F2C-483C-C0FC-FD9FB673CE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05803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0CD6-03F2-F840-A4A6-788B07CBA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63C64-A355-CD47-9445-B480C0BB3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0087-E51E-B846-835D-85AA399479CD}"/>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94D4F354-0D4E-4D47-993F-2986867D63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0AD1CA-B22C-B441-969D-552D9923B131}"/>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1601180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350309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C07C-620F-0443-B939-CCE239B18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DA27EA-0DCC-EF43-AFC0-5A98B6886E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C8E52-850B-764B-8E0A-A9A683C7A6F3}"/>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0EDE6637-F2D2-354E-960B-7961D951ED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04148B-F471-544E-AFB7-8FF1E240AC91}"/>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170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DE7C-CB88-B743-93BE-065A45869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36534-E73C-0A43-8A87-858C3CB43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3A5AD9-17B6-1E49-87C6-8162FD85D7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FEDC1E-6462-1A4C-A39A-0910CCE3A351}"/>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6" name="Footer Placeholder 5">
            <a:extLst>
              <a:ext uri="{FF2B5EF4-FFF2-40B4-BE49-F238E27FC236}">
                <a16:creationId xmlns:a16="http://schemas.microsoft.com/office/drawing/2014/main" id="{C8C1D380-5553-714C-B027-47C46387CB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3C940-F29A-9D42-B8A2-10EF77A327BF}"/>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47075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6441-2675-5A42-8DC0-9B5A6B59E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209FF3-492D-8546-8731-BDE00D41D2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D1BB3B-0C87-BA4B-A3CC-301E9B44F3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868F50-589C-9843-83A6-3163F8B46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0F37A3-B2E7-384C-A9EF-F05D0E9BDA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F8216-ED9D-6D47-A6EA-D62034C09F00}"/>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8" name="Footer Placeholder 7">
            <a:extLst>
              <a:ext uri="{FF2B5EF4-FFF2-40B4-BE49-F238E27FC236}">
                <a16:creationId xmlns:a16="http://schemas.microsoft.com/office/drawing/2014/main" id="{F9C4385A-A6AA-CA45-B43D-82DF555159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3C38E0-C746-114D-B7BC-5BD6BF3AA278}"/>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96456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6E6C-9D20-684A-8A64-5A8A0024D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68F85-73E4-374A-BDD4-5605D9E9ABBA}"/>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4" name="Footer Placeholder 3">
            <a:extLst>
              <a:ext uri="{FF2B5EF4-FFF2-40B4-BE49-F238E27FC236}">
                <a16:creationId xmlns:a16="http://schemas.microsoft.com/office/drawing/2014/main" id="{7D1AFFD6-B219-5B45-922E-C810CCD82F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89775C-4AE8-8048-B3D1-A64A590C9857}"/>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115491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15C95-4DB2-364F-8103-703D29E1FBBE}"/>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3" name="Footer Placeholder 2">
            <a:extLst>
              <a:ext uri="{FF2B5EF4-FFF2-40B4-BE49-F238E27FC236}">
                <a16:creationId xmlns:a16="http://schemas.microsoft.com/office/drawing/2014/main" id="{ABFB0612-B548-774E-86EC-A1509D72D5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E3D358-6DB9-6F4A-8CEB-A00B3642C1EA}"/>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0911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E22B-C660-414B-B8D0-F4E7B60B2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A083D-E145-AA42-B89E-38CC2A27B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DA727B-97B3-C646-AF5F-C911B5927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17529-203D-7640-BED2-CC5B3E7DC0AF}"/>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6" name="Footer Placeholder 5">
            <a:extLst>
              <a:ext uri="{FF2B5EF4-FFF2-40B4-BE49-F238E27FC236}">
                <a16:creationId xmlns:a16="http://schemas.microsoft.com/office/drawing/2014/main" id="{DC6B69C3-930A-B04A-AB67-C31A75A39F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88E043-75D7-6343-9B7F-738ECA6809C3}"/>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26252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70B9-E744-0045-93A5-22ADB0CDD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E8DFF8-6B2A-4945-8C9B-D0D6B313F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F70815-64E5-0E46-B6F4-097D6057F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707F17-2413-3046-B4C3-E15F294AB347}"/>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6" name="Footer Placeholder 5">
            <a:extLst>
              <a:ext uri="{FF2B5EF4-FFF2-40B4-BE49-F238E27FC236}">
                <a16:creationId xmlns:a16="http://schemas.microsoft.com/office/drawing/2014/main" id="{06C4C2F8-B81E-4A45-9C22-F769AA48D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034E87-6A64-8B4D-BE7F-76FDF6F0B39F}"/>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92021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F6E2B-6A7A-6E44-B039-19000C364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9074C-367C-B648-B3D1-601601BB5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747D7-0E78-2A41-8D3A-A78F9C47A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A59B073C-7E94-6642-94F7-DCA658C79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E5B21F0-B403-1F49-B4F8-88F117E65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2FE3F-8AC0-1444-BA93-7500E00BED86}" type="slidenum">
              <a:rPr lang="en-US" smtClean="0"/>
              <a:t>‹#›</a:t>
            </a:fld>
            <a:endParaRPr lang="en-US" dirty="0"/>
          </a:p>
        </p:txBody>
      </p:sp>
    </p:spTree>
    <p:extLst>
      <p:ext uri="{BB962C8B-B14F-4D97-AF65-F5344CB8AC3E}">
        <p14:creationId xmlns:p14="http://schemas.microsoft.com/office/powerpoint/2010/main" val="473752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57E25-C674-3745-6594-912F15B9826E}"/>
              </a:ext>
            </a:extLst>
          </p:cNvPr>
          <p:cNvSpPr>
            <a:spLocks noGrp="1"/>
          </p:cNvSpPr>
          <p:nvPr>
            <p:ph type="body" idx="1"/>
          </p:nvPr>
        </p:nvSpPr>
        <p:spPr>
          <a:xfrm>
            <a:off x="952500" y="1847056"/>
            <a:ext cx="106299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F64DF9-DAEC-F283-848F-16438F855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0EC6-5648-844A-8827-911B00959032}" type="datetimeFigureOut">
              <a:rPr lang="en-US" smtClean="0"/>
              <a:t>3/30/25</a:t>
            </a:fld>
            <a:endParaRPr lang="en-US" dirty="0"/>
          </a:p>
        </p:txBody>
      </p:sp>
      <p:sp>
        <p:nvSpPr>
          <p:cNvPr id="10" name="Title Placeholder 9">
            <a:extLst>
              <a:ext uri="{FF2B5EF4-FFF2-40B4-BE49-F238E27FC236}">
                <a16:creationId xmlns:a16="http://schemas.microsoft.com/office/drawing/2014/main" id="{2390A06B-2D1F-A145-446B-BF268052479A}"/>
              </a:ext>
            </a:extLst>
          </p:cNvPr>
          <p:cNvSpPr>
            <a:spLocks noGrp="1"/>
          </p:cNvSpPr>
          <p:nvPr>
            <p:ph type="title"/>
          </p:nvPr>
        </p:nvSpPr>
        <p:spPr>
          <a:xfrm>
            <a:off x="952500" y="363537"/>
            <a:ext cx="10629900" cy="1236663"/>
          </a:xfrm>
          <a:prstGeom prst="rect">
            <a:avLst/>
          </a:prstGeom>
        </p:spPr>
        <p:txBody>
          <a:bodyPr vert="horz" lIns="91440" tIns="45720" rIns="91440" bIns="45720" rtlCol="0" anchor="ctr">
            <a:normAutofit/>
          </a:bodyPr>
          <a:lstStyle/>
          <a:p>
            <a:r>
              <a:rPr lang="en-US" dirty="0"/>
              <a:t>Click to edit Master title style</a:t>
            </a:r>
          </a:p>
        </p:txBody>
      </p:sp>
      <p:sp>
        <p:nvSpPr>
          <p:cNvPr id="13" name="Footer Placeholder 12">
            <a:extLst>
              <a:ext uri="{FF2B5EF4-FFF2-40B4-BE49-F238E27FC236}">
                <a16:creationId xmlns:a16="http://schemas.microsoft.com/office/drawing/2014/main" id="{2D227A9A-BF27-C878-C29C-004A9358C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071395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60" r:id="rId9"/>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V Boli" panose="0200050003020009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p15:clr>
            <a:srgbClr val="F26B43"/>
          </p15:clr>
        </p15:guide>
        <p15:guide id="2" pos="384">
          <p15:clr>
            <a:srgbClr val="F26B43"/>
          </p15:clr>
        </p15:guide>
        <p15:guide id="3" pos="600">
          <p15:clr>
            <a:srgbClr val="F26B43"/>
          </p15:clr>
        </p15:guide>
        <p15:guide id="4" pos="7296">
          <p15:clr>
            <a:srgbClr val="F26B43"/>
          </p15:clr>
        </p15:guide>
        <p15:guide id="5" orient="horz" pos="3912">
          <p15:clr>
            <a:srgbClr val="F26B43"/>
          </p15:clr>
        </p15:guide>
        <p15:guide id="6"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14413582241264619"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aylorfrancis.com/books/mono/10.4324/9781315108933/practical-approaches-applied-research-program-evaluation-helping-professionals-casey-barrio-minton-stephen-lenz"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aylorfrancis.com/books/mono/10.4324/9781315108933/practical-approaches-applied-research-program-evaluation-helping-professionals-casey-barrio-minton-stephen-lenz"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1177/14413582241264619" TargetMode="Externa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s://www.taylorfrancis.com/books/mono/10.4324/9781315108933/practical-approaches-applied-research-program-evaluation-helping-professionals-casey-barrio-minton-stephen-lenz"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2C80740-F8AC-B54E-0A43-E40437939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852B254-429D-B058-B109-F21B3ABCB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A1DB32B-EB5E-E22D-D02E-ED058B02B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27EBB09-61DF-F394-4BD0-AE657287B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0C203F74-1994-6C9B-B9A2-B3BBDBFC2C09}"/>
              </a:ext>
            </a:extLst>
          </p:cNvPr>
          <p:cNvSpPr>
            <a:spLocks noGrp="1"/>
          </p:cNvSpPr>
          <p:nvPr>
            <p:ph type="title"/>
          </p:nvPr>
        </p:nvSpPr>
        <p:spPr>
          <a:xfrm>
            <a:off x="0" y="255737"/>
            <a:ext cx="12191998" cy="1029053"/>
          </a:xfrm>
        </p:spPr>
        <p:txBody>
          <a:bodyPr vert="horz" lIns="91440" tIns="45720" rIns="91440" bIns="45720" rtlCol="0" anchor="ctr">
            <a:normAutofit fontScale="90000"/>
          </a:bodyPr>
          <a:lstStyle/>
          <a:p>
            <a:pPr algn="ctr">
              <a:lnSpc>
                <a:spcPct val="130000"/>
              </a:lnSpc>
            </a:pPr>
            <a:r>
              <a:rPr lang="en-US" sz="4500" kern="1200" dirty="0">
                <a:solidFill>
                  <a:srgbClr val="FFFFFF"/>
                </a:solidFill>
                <a:latin typeface="Times New Roman" panose="02020603050405020304" pitchFamily="18" charset="0"/>
                <a:cs typeface="Times New Roman" panose="02020603050405020304" pitchFamily="18" charset="0"/>
              </a:rPr>
              <a:t>BRIDG Micro-Course </a:t>
            </a:r>
            <a:br>
              <a:rPr lang="en-US" sz="4500" kern="1200" dirty="0">
                <a:solidFill>
                  <a:srgbClr val="FFFFFF"/>
                </a:solidFill>
                <a:latin typeface="Times New Roman" panose="02020603050405020304" pitchFamily="18" charset="0"/>
                <a:cs typeface="Times New Roman" panose="02020603050405020304" pitchFamily="18" charset="0"/>
              </a:rPr>
            </a:br>
            <a:r>
              <a:rPr lang="en-US" sz="4500" kern="1200" dirty="0">
                <a:solidFill>
                  <a:srgbClr val="FFFFFF"/>
                </a:solidFill>
                <a:latin typeface="Times New Roman" panose="02020603050405020304" pitchFamily="18" charset="0"/>
                <a:cs typeface="Times New Roman" panose="02020603050405020304" pitchFamily="18" charset="0"/>
              </a:rPr>
              <a:t>Qualitative Research and Analysis </a:t>
            </a:r>
          </a:p>
        </p:txBody>
      </p:sp>
      <p:sp>
        <p:nvSpPr>
          <p:cNvPr id="10" name="TextBox 9">
            <a:extLst>
              <a:ext uri="{FF2B5EF4-FFF2-40B4-BE49-F238E27FC236}">
                <a16:creationId xmlns:a16="http://schemas.microsoft.com/office/drawing/2014/main" id="{EF1C08B8-5A8E-15DA-491A-25AD9AA3E615}"/>
              </a:ext>
            </a:extLst>
          </p:cNvPr>
          <p:cNvSpPr txBox="1"/>
          <p:nvPr/>
        </p:nvSpPr>
        <p:spPr>
          <a:xfrm>
            <a:off x="124770" y="3846624"/>
            <a:ext cx="12192000" cy="873509"/>
          </a:xfrm>
          <a:prstGeom prst="rect">
            <a:avLst/>
          </a:prstGeom>
          <a:noFill/>
        </p:spPr>
        <p:txBody>
          <a:bodyPr wrap="square">
            <a:spAutoFit/>
          </a:bodyPr>
          <a:lstStyle/>
          <a:p>
            <a:pPr marL="0" marR="0" algn="ctr" hangingPunct="0">
              <a:lnSpc>
                <a:spcPct val="150000"/>
              </a:lnSpc>
              <a:spcBef>
                <a:spcPts val="0"/>
              </a:spcBef>
              <a:spcAft>
                <a:spcPts val="0"/>
              </a:spcAft>
            </a:pPr>
            <a:r>
              <a:rPr lang="it-IT"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National University of Natural Medicine (NUNM) University of Washington (UW)</a:t>
            </a:r>
          </a:p>
          <a:p>
            <a:pPr algn="ctr" hangingPunct="0">
              <a:lnSpc>
                <a:spcPct val="150000"/>
              </a:lnSpc>
            </a:pPr>
            <a:r>
              <a:rPr lang="it-IT" sz="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NourishED Research Foundation (Boulder, CO, USA | Wilmington, DE, USA)</a:t>
            </a:r>
          </a:p>
        </p:txBody>
      </p:sp>
      <p:pic>
        <p:nvPicPr>
          <p:cNvPr id="11" name="Picture 10" descr="A logo with a tree in the middle&#10;&#10;Description automatically generated">
            <a:extLst>
              <a:ext uri="{FF2B5EF4-FFF2-40B4-BE49-F238E27FC236}">
                <a16:creationId xmlns:a16="http://schemas.microsoft.com/office/drawing/2014/main" id="{15A3D0A2-5851-C00A-E575-18A967BCF307}"/>
              </a:ext>
            </a:extLst>
          </p:cNvPr>
          <p:cNvPicPr>
            <a:picLocks noChangeAspect="1"/>
          </p:cNvPicPr>
          <p:nvPr/>
        </p:nvPicPr>
        <p:blipFill>
          <a:blip r:embed="rId2"/>
          <a:stretch>
            <a:fillRect/>
          </a:stretch>
        </p:blipFill>
        <p:spPr>
          <a:xfrm>
            <a:off x="4267155" y="5652689"/>
            <a:ext cx="2990195" cy="903872"/>
          </a:xfrm>
          <a:prstGeom prst="rect">
            <a:avLst/>
          </a:prstGeom>
          <a:ln>
            <a:solidFill>
              <a:srgbClr val="002060"/>
            </a:solidFill>
          </a:ln>
        </p:spPr>
      </p:pic>
      <p:sp>
        <p:nvSpPr>
          <p:cNvPr id="12" name="TextBox 11">
            <a:extLst>
              <a:ext uri="{FF2B5EF4-FFF2-40B4-BE49-F238E27FC236}">
                <a16:creationId xmlns:a16="http://schemas.microsoft.com/office/drawing/2014/main" id="{2348056A-A2E9-B7D2-F89A-41338D196DA0}"/>
              </a:ext>
            </a:extLst>
          </p:cNvPr>
          <p:cNvSpPr txBox="1"/>
          <p:nvPr/>
        </p:nvSpPr>
        <p:spPr>
          <a:xfrm>
            <a:off x="0" y="1827696"/>
            <a:ext cx="12192000" cy="1841851"/>
          </a:xfrm>
          <a:prstGeom prst="rect">
            <a:avLst/>
          </a:prstGeom>
          <a:noFill/>
        </p:spPr>
        <p:txBody>
          <a:bodyPr wrap="square">
            <a:spAutoFit/>
          </a:bodyPr>
          <a:lstStyle/>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Brenna Bray, PhD</a:t>
            </a:r>
          </a:p>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BRIDG T90/R90 Fellowship Postdoctoral Training Program</a:t>
            </a:r>
          </a:p>
          <a:p>
            <a:pPr marL="0" marR="0" algn="ctr" hangingPunct="0">
              <a:lnSpc>
                <a:spcPct val="150000"/>
              </a:lnSpc>
              <a:spcBef>
                <a:spcPts val="0"/>
              </a:spcBef>
              <a:spcAft>
                <a:spcPts val="0"/>
              </a:spcAft>
            </a:pPr>
            <a:r>
              <a:rPr lang="it-IT"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NCCIH, Grant AT008924</a:t>
            </a:r>
          </a:p>
        </p:txBody>
      </p:sp>
      <p:pic>
        <p:nvPicPr>
          <p:cNvPr id="13" name="Picture 12">
            <a:extLst>
              <a:ext uri="{FF2B5EF4-FFF2-40B4-BE49-F238E27FC236}">
                <a16:creationId xmlns:a16="http://schemas.microsoft.com/office/drawing/2014/main" id="{01A3DC3E-504E-BE32-7AB8-CC63BA5306AB}"/>
              </a:ext>
            </a:extLst>
          </p:cNvPr>
          <p:cNvPicPr>
            <a:picLocks noChangeAspect="1"/>
          </p:cNvPicPr>
          <p:nvPr/>
        </p:nvPicPr>
        <p:blipFill>
          <a:blip r:embed="rId3"/>
          <a:stretch>
            <a:fillRect/>
          </a:stretch>
        </p:blipFill>
        <p:spPr>
          <a:xfrm>
            <a:off x="124770" y="4940134"/>
            <a:ext cx="1828800" cy="1828800"/>
          </a:xfrm>
          <a:prstGeom prst="rect">
            <a:avLst/>
          </a:prstGeom>
        </p:spPr>
      </p:pic>
      <p:pic>
        <p:nvPicPr>
          <p:cNvPr id="14" name="Picture 13" descr="A logo for a university&#10;&#10;Description automatically generated">
            <a:extLst>
              <a:ext uri="{FF2B5EF4-FFF2-40B4-BE49-F238E27FC236}">
                <a16:creationId xmlns:a16="http://schemas.microsoft.com/office/drawing/2014/main" id="{EF5FD549-45DF-B7EB-5955-91A4C29FBDFF}"/>
              </a:ext>
            </a:extLst>
          </p:cNvPr>
          <p:cNvPicPr>
            <a:picLocks noChangeAspect="1"/>
          </p:cNvPicPr>
          <p:nvPr/>
        </p:nvPicPr>
        <p:blipFill>
          <a:blip r:embed="rId4"/>
          <a:stretch>
            <a:fillRect/>
          </a:stretch>
        </p:blipFill>
        <p:spPr>
          <a:xfrm>
            <a:off x="7861050" y="5376492"/>
            <a:ext cx="2173828" cy="1225771"/>
          </a:xfrm>
          <a:prstGeom prst="rect">
            <a:avLst/>
          </a:prstGeom>
          <a:ln>
            <a:solidFill>
              <a:srgbClr val="002060"/>
            </a:solidFill>
          </a:ln>
        </p:spPr>
      </p:pic>
      <p:pic>
        <p:nvPicPr>
          <p:cNvPr id="15" name="Picture 14" descr="A close-up of logos&#10;&#10;AI-generated content may be incorrect.">
            <a:extLst>
              <a:ext uri="{FF2B5EF4-FFF2-40B4-BE49-F238E27FC236}">
                <a16:creationId xmlns:a16="http://schemas.microsoft.com/office/drawing/2014/main" id="{A5850182-AF0D-6126-92F8-72700590A988}"/>
              </a:ext>
            </a:extLst>
          </p:cNvPr>
          <p:cNvPicPr>
            <a:picLocks noChangeAspect="1"/>
          </p:cNvPicPr>
          <p:nvPr/>
        </p:nvPicPr>
        <p:blipFill>
          <a:blip r:embed="rId5"/>
          <a:srcRect r="45218"/>
          <a:stretch/>
        </p:blipFill>
        <p:spPr>
          <a:xfrm>
            <a:off x="411938" y="5115311"/>
            <a:ext cx="1334919" cy="1463915"/>
          </a:xfrm>
          <a:prstGeom prst="rect">
            <a:avLst/>
          </a:prstGeom>
        </p:spPr>
      </p:pic>
      <p:pic>
        <p:nvPicPr>
          <p:cNvPr id="16" name="Picture 15" descr="A close-up of logos&#10;&#10;AI-generated content may be incorrect.">
            <a:extLst>
              <a:ext uri="{FF2B5EF4-FFF2-40B4-BE49-F238E27FC236}">
                <a16:creationId xmlns:a16="http://schemas.microsoft.com/office/drawing/2014/main" id="{8FEEFD53-293F-4237-10C8-4C10C3029D53}"/>
              </a:ext>
            </a:extLst>
          </p:cNvPr>
          <p:cNvPicPr>
            <a:picLocks noChangeAspect="1"/>
          </p:cNvPicPr>
          <p:nvPr/>
        </p:nvPicPr>
        <p:blipFill>
          <a:blip r:embed="rId5"/>
          <a:srcRect l="54782" t="9761" b="16268"/>
          <a:stretch/>
        </p:blipFill>
        <p:spPr>
          <a:xfrm>
            <a:off x="2011175" y="5032288"/>
            <a:ext cx="1724972" cy="1695279"/>
          </a:xfrm>
          <a:prstGeom prst="rect">
            <a:avLst/>
          </a:prstGeom>
        </p:spPr>
      </p:pic>
      <p:pic>
        <p:nvPicPr>
          <p:cNvPr id="17" name="Picture 16" descr="A close-up of logos&#10;&#10;AI-generated content may be incorrect.">
            <a:extLst>
              <a:ext uri="{FF2B5EF4-FFF2-40B4-BE49-F238E27FC236}">
                <a16:creationId xmlns:a16="http://schemas.microsoft.com/office/drawing/2014/main" id="{17908585-D25C-9938-3DD4-FF51104C90BB}"/>
              </a:ext>
            </a:extLst>
          </p:cNvPr>
          <p:cNvPicPr>
            <a:picLocks noChangeAspect="1"/>
          </p:cNvPicPr>
          <p:nvPr/>
        </p:nvPicPr>
        <p:blipFill>
          <a:blip r:embed="rId5"/>
          <a:srcRect l="54782" t="9761" b="16268"/>
          <a:stretch/>
        </p:blipFill>
        <p:spPr>
          <a:xfrm>
            <a:off x="10160428" y="5102444"/>
            <a:ext cx="1724972" cy="1695279"/>
          </a:xfrm>
          <a:prstGeom prst="rect">
            <a:avLst/>
          </a:prstGeom>
        </p:spPr>
      </p:pic>
    </p:spTree>
    <p:extLst>
      <p:ext uri="{BB962C8B-B14F-4D97-AF65-F5344CB8AC3E}">
        <p14:creationId xmlns:p14="http://schemas.microsoft.com/office/powerpoint/2010/main" val="64344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CBEB7F-3C78-068C-FD7D-8DEE426BD15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268A11-C23E-8236-9717-7238F97B5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76432D-AEBF-4453-E7A3-3484FF260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6C0BC45-9126-A634-9C36-4B66A8CD7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7FB3645-468F-956D-1A93-EDCC4550E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1D1C1A-46B4-D260-9F6F-5158D12822E8}"/>
              </a:ext>
            </a:extLst>
          </p:cNvPr>
          <p:cNvSpPr txBox="1"/>
          <p:nvPr/>
        </p:nvSpPr>
        <p:spPr>
          <a:xfrm>
            <a:off x="3615070" y="1787048"/>
            <a:ext cx="8576930" cy="3634521"/>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Emphasis: </a:t>
            </a:r>
            <a:r>
              <a:rPr lang="en-US" sz="2600" dirty="0">
                <a:solidFill>
                  <a:srgbClr val="002060"/>
                </a:solidFill>
                <a:latin typeface="Arial" panose="020B0604020202020204" pitchFamily="34" charset="0"/>
                <a:ea typeface="+mj-ea"/>
                <a:cs typeface="Arial" panose="020B0604020202020204" pitchFamily="34" charset="0"/>
              </a:rPr>
              <a:t>Meaning-making related to lived experiences, distilling experiences to “essence.”</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Primary Data Source: </a:t>
            </a:r>
            <a:r>
              <a:rPr lang="en-US" sz="2600" dirty="0">
                <a:solidFill>
                  <a:srgbClr val="002060"/>
                </a:solidFill>
                <a:latin typeface="Arial" panose="020B0604020202020204" pitchFamily="34" charset="0"/>
                <a:ea typeface="+mj-ea"/>
                <a:cs typeface="Arial" panose="020B0604020202020204" pitchFamily="34" charset="0"/>
              </a:rPr>
              <a:t>In-depth interviews </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Participants:</a:t>
            </a:r>
            <a:r>
              <a:rPr lang="en-US" sz="2600" dirty="0">
                <a:solidFill>
                  <a:srgbClr val="002060"/>
                </a:solidFill>
                <a:latin typeface="Arial" panose="020B0604020202020204" pitchFamily="34" charset="0"/>
                <a:ea typeface="+mj-ea"/>
                <a:cs typeface="Arial" panose="020B0604020202020204" pitchFamily="34" charset="0"/>
              </a:rPr>
              <a:t> Shared experience of common events or phenomena.</a:t>
            </a:r>
          </a:p>
        </p:txBody>
      </p:sp>
      <p:sp>
        <p:nvSpPr>
          <p:cNvPr id="8" name="Title 1">
            <a:extLst>
              <a:ext uri="{FF2B5EF4-FFF2-40B4-BE49-F238E27FC236}">
                <a16:creationId xmlns:a16="http://schemas.microsoft.com/office/drawing/2014/main" id="{5A757514-1C00-DBCA-C9C7-E376E5150BDC}"/>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II.1. Phenomenology</a:t>
            </a:r>
          </a:p>
        </p:txBody>
      </p:sp>
      <p:sp>
        <p:nvSpPr>
          <p:cNvPr id="4" name="TextBox 3">
            <a:extLst>
              <a:ext uri="{FF2B5EF4-FFF2-40B4-BE49-F238E27FC236}">
                <a16:creationId xmlns:a16="http://schemas.microsoft.com/office/drawing/2014/main" id="{DB342C49-6A9C-B1AF-FC8B-816710AE036D}"/>
              </a:ext>
            </a:extLst>
          </p:cNvPr>
          <p:cNvSpPr txBox="1"/>
          <p:nvPr/>
        </p:nvSpPr>
        <p:spPr>
          <a:xfrm>
            <a:off x="3615070" y="5482510"/>
            <a:ext cx="8576930" cy="1218475"/>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E.g.</a:t>
            </a:r>
            <a:r>
              <a:rPr lang="en-US" sz="2600" b="1" baseline="-25000" dirty="0">
                <a:solidFill>
                  <a:srgbClr val="002060"/>
                </a:solidFill>
                <a:latin typeface="Arial" panose="020B0604020202020204" pitchFamily="34" charset="0"/>
                <a:ea typeface="+mj-ea"/>
                <a:cs typeface="Arial" panose="020B0604020202020204" pitchFamily="34" charset="0"/>
              </a:rPr>
              <a:t>3</a:t>
            </a:r>
            <a:r>
              <a:rPr lang="en-US" sz="2600" b="1" dirty="0">
                <a:solidFill>
                  <a:srgbClr val="002060"/>
                </a:solidFill>
                <a:latin typeface="Arial" panose="020B0604020202020204" pitchFamily="34" charset="0"/>
                <a:ea typeface="+mj-ea"/>
                <a:cs typeface="Arial" panose="020B0604020202020204" pitchFamily="34" charset="0"/>
              </a:rPr>
              <a:t>: Phenomenology of Practice: </a:t>
            </a:r>
            <a:r>
              <a:rPr lang="en-US" sz="2600" dirty="0">
                <a:solidFill>
                  <a:srgbClr val="002060"/>
                </a:solidFill>
                <a:latin typeface="Arial" panose="020B0604020202020204" pitchFamily="34" charset="0"/>
                <a:ea typeface="+mj-ea"/>
                <a:cs typeface="Arial" panose="020B0604020202020204" pitchFamily="34" charset="0"/>
              </a:rPr>
              <a:t>Explores lived experiences, including healthcare &amp; education settings</a:t>
            </a:r>
          </a:p>
        </p:txBody>
      </p:sp>
      <p:pic>
        <p:nvPicPr>
          <p:cNvPr id="20484" name="Picture 4" descr="Phenomenology of Practice: Meaning-Giving Methods in Phenomenological ...">
            <a:extLst>
              <a:ext uri="{FF2B5EF4-FFF2-40B4-BE49-F238E27FC236}">
                <a16:creationId xmlns:a16="http://schemas.microsoft.com/office/drawing/2014/main" id="{91DAC95E-5CCE-5D86-DFD2-49D804DEE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5" y="1882537"/>
            <a:ext cx="3060228" cy="45887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95A208-86CC-CB4E-6709-70B0536653ED}"/>
              </a:ext>
            </a:extLst>
          </p:cNvPr>
          <p:cNvSpPr txBox="1"/>
          <p:nvPr/>
        </p:nvSpPr>
        <p:spPr>
          <a:xfrm>
            <a:off x="359255" y="6495054"/>
            <a:ext cx="3058632" cy="230832"/>
          </a:xfrm>
          <a:prstGeom prst="rect">
            <a:avLst/>
          </a:prstGeom>
          <a:noFill/>
        </p:spPr>
        <p:txBody>
          <a:bodyPr wrap="square">
            <a:spAutoFit/>
          </a:bodyPr>
          <a:lstStyle/>
          <a:p>
            <a:r>
              <a:rPr lang="en-US" sz="900" dirty="0"/>
              <a:t>https://a.co/d/6kADkR3</a:t>
            </a:r>
          </a:p>
        </p:txBody>
      </p:sp>
      <p:pic>
        <p:nvPicPr>
          <p:cNvPr id="2" name="Picture 1" descr="A close-up of logos&#10;&#10;AI-generated content may be incorrect.">
            <a:extLst>
              <a:ext uri="{FF2B5EF4-FFF2-40B4-BE49-F238E27FC236}">
                <a16:creationId xmlns:a16="http://schemas.microsoft.com/office/drawing/2014/main" id="{19CCF713-C4B8-A5DC-A4D5-9B63E2A5345B}"/>
              </a:ext>
            </a:extLst>
          </p:cNvPr>
          <p:cNvPicPr>
            <a:picLocks noChangeAspect="1"/>
          </p:cNvPicPr>
          <p:nvPr/>
        </p:nvPicPr>
        <p:blipFill>
          <a:blip r:embed="rId4"/>
          <a:srcRect r="45218"/>
          <a:stretch/>
        </p:blipFill>
        <p:spPr>
          <a:xfrm>
            <a:off x="10211210" y="384407"/>
            <a:ext cx="768200" cy="842433"/>
          </a:xfrm>
          <a:prstGeom prst="rect">
            <a:avLst/>
          </a:prstGeom>
        </p:spPr>
      </p:pic>
      <p:pic>
        <p:nvPicPr>
          <p:cNvPr id="5" name="Picture 4" descr="A close-up of logos&#10;&#10;AI-generated content may be incorrect.">
            <a:extLst>
              <a:ext uri="{FF2B5EF4-FFF2-40B4-BE49-F238E27FC236}">
                <a16:creationId xmlns:a16="http://schemas.microsoft.com/office/drawing/2014/main" id="{2C663DFE-9BA1-9BE9-0AC1-8E72DC4D8B97}"/>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110993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FA2233-4670-4F8F-1387-7ECB662E925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0C861C-B2EB-A80B-F2D8-330111C64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907F608-8382-7974-E759-D214B73D6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A19F8D-7658-B344-0616-E0C790AB6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6A87416-E14A-1F05-2AC2-5B9069E35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FB1145A-DEB5-B400-8313-9686DFA5FA90}"/>
              </a:ext>
            </a:extLst>
          </p:cNvPr>
          <p:cNvSpPr txBox="1"/>
          <p:nvPr/>
        </p:nvSpPr>
        <p:spPr>
          <a:xfrm>
            <a:off x="3615070" y="1765783"/>
            <a:ext cx="8576930" cy="4871334"/>
          </a:xfrm>
          <a:prstGeom prst="rect">
            <a:avLst/>
          </a:prstGeom>
          <a:noFill/>
        </p:spPr>
        <p:txBody>
          <a:bodyPr wrap="square">
            <a:spAutoFit/>
          </a:bodyPr>
          <a:lstStyle/>
          <a:p>
            <a:pPr marL="365760" indent="-365760">
              <a:lnSpc>
                <a:spcPct val="150000"/>
              </a:lnSpc>
              <a:spcBef>
                <a:spcPts val="600"/>
              </a:spcBef>
              <a:spcAft>
                <a:spcPts val="1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In-depth interviews with participants who have experienced common events or phenomena.</a:t>
            </a:r>
          </a:p>
          <a:p>
            <a:pPr marL="365760" indent="-365760">
              <a:lnSpc>
                <a:spcPct val="150000"/>
              </a:lnSpc>
              <a:spcBef>
                <a:spcPts val="600"/>
              </a:spcBef>
              <a:spcAft>
                <a:spcPts val="1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Uncover individual experiences and </a:t>
            </a:r>
            <a:r>
              <a:rPr lang="en-US" sz="2600" b="1" u="sng" dirty="0">
                <a:solidFill>
                  <a:srgbClr val="002060"/>
                </a:solidFill>
                <a:latin typeface="Arial" panose="020B0604020202020204" pitchFamily="34" charset="0"/>
                <a:ea typeface="+mj-ea"/>
                <a:cs typeface="Arial" panose="020B0604020202020204" pitchFamily="34" charset="0"/>
              </a:rPr>
              <a:t>meaning-making</a:t>
            </a:r>
            <a:r>
              <a:rPr lang="en-US" sz="2600" dirty="0">
                <a:solidFill>
                  <a:srgbClr val="002060"/>
                </a:solidFill>
                <a:latin typeface="Arial" panose="020B0604020202020204" pitchFamily="34" charset="0"/>
                <a:ea typeface="+mj-ea"/>
                <a:cs typeface="Arial" panose="020B0604020202020204" pitchFamily="34" charset="0"/>
              </a:rPr>
              <a:t> processes in-depth.</a:t>
            </a:r>
          </a:p>
          <a:p>
            <a:pPr marL="365760" indent="-365760">
              <a:lnSpc>
                <a:spcPct val="150000"/>
              </a:lnSpc>
              <a:spcBef>
                <a:spcPts val="600"/>
              </a:spcBef>
              <a:spcAft>
                <a:spcPts val="1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Work across cases to uncover shared elements of these experiences.</a:t>
            </a:r>
          </a:p>
          <a:p>
            <a:pPr marL="365760" indent="-365760">
              <a:lnSpc>
                <a:spcPct val="150000"/>
              </a:lnSpc>
              <a:spcBef>
                <a:spcPts val="600"/>
              </a:spcBef>
              <a:spcAft>
                <a:spcPts val="1200"/>
              </a:spcAft>
              <a:buFont typeface="Arial" panose="020B0604020202020204" pitchFamily="34" charset="0"/>
              <a:buChar char="•"/>
            </a:pPr>
            <a:r>
              <a:rPr lang="en-US" sz="2400" b="1" dirty="0">
                <a:solidFill>
                  <a:srgbClr val="002060"/>
                </a:solidFill>
                <a:latin typeface="Arial" panose="020B0604020202020204" pitchFamily="34" charset="0"/>
                <a:ea typeface="+mj-ea"/>
                <a:cs typeface="Arial" panose="020B0604020202020204" pitchFamily="34" charset="0"/>
              </a:rPr>
              <a:t>Phenomenology of Practice</a:t>
            </a:r>
            <a:r>
              <a:rPr lang="en-US" sz="2400" dirty="0">
                <a:solidFill>
                  <a:srgbClr val="002060"/>
                </a:solidFill>
                <a:latin typeface="Arial" panose="020B0604020202020204" pitchFamily="34" charset="0"/>
                <a:ea typeface="+mj-ea"/>
                <a:cs typeface="Arial" panose="020B0604020202020204" pitchFamily="34" charset="0"/>
              </a:rPr>
              <a:t>: “</a:t>
            </a:r>
            <a:r>
              <a:rPr lang="en-US" sz="2400" b="1" u="sng" dirty="0">
                <a:solidFill>
                  <a:srgbClr val="002060"/>
                </a:solidFill>
                <a:latin typeface="Arial" panose="020B0604020202020204" pitchFamily="34" charset="0"/>
                <a:ea typeface="+mj-ea"/>
                <a:cs typeface="Arial" panose="020B0604020202020204" pitchFamily="34" charset="0"/>
              </a:rPr>
              <a:t>Meaning Giving</a:t>
            </a:r>
            <a:r>
              <a:rPr lang="en-US" sz="2400" b="1" dirty="0">
                <a:solidFill>
                  <a:srgbClr val="002060"/>
                </a:solidFill>
                <a:latin typeface="Arial" panose="020B0604020202020204" pitchFamily="34" charset="0"/>
                <a:ea typeface="+mj-ea"/>
                <a:cs typeface="Arial" panose="020B0604020202020204" pitchFamily="34" charset="0"/>
              </a:rPr>
              <a:t> </a:t>
            </a:r>
            <a:r>
              <a:rPr lang="en-US" sz="2400" dirty="0">
                <a:solidFill>
                  <a:srgbClr val="002060"/>
                </a:solidFill>
                <a:latin typeface="Arial" panose="020B0604020202020204" pitchFamily="34" charset="0"/>
                <a:ea typeface="+mj-ea"/>
                <a:cs typeface="Arial" panose="020B0604020202020204" pitchFamily="34" charset="0"/>
              </a:rPr>
              <a:t>Methods”</a:t>
            </a:r>
          </a:p>
        </p:txBody>
      </p:sp>
      <p:sp>
        <p:nvSpPr>
          <p:cNvPr id="8" name="Title 1">
            <a:extLst>
              <a:ext uri="{FF2B5EF4-FFF2-40B4-BE49-F238E27FC236}">
                <a16:creationId xmlns:a16="http://schemas.microsoft.com/office/drawing/2014/main" id="{82820987-C949-2236-DADC-3BE02318D321}"/>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II.1. Phenomenology</a:t>
            </a:r>
          </a:p>
        </p:txBody>
      </p:sp>
      <p:pic>
        <p:nvPicPr>
          <p:cNvPr id="2" name="Picture 4" descr="Phenomenology of Practice: Meaning-Giving Methods in Phenomenological ...">
            <a:extLst>
              <a:ext uri="{FF2B5EF4-FFF2-40B4-BE49-F238E27FC236}">
                <a16:creationId xmlns:a16="http://schemas.microsoft.com/office/drawing/2014/main" id="{7A00F096-FEB6-8023-D164-9E1196467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5" y="1882537"/>
            <a:ext cx="3060228" cy="4588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DAAFDB-BD24-852E-4EA6-2703E4B9567A}"/>
              </a:ext>
            </a:extLst>
          </p:cNvPr>
          <p:cNvSpPr txBox="1"/>
          <p:nvPr/>
        </p:nvSpPr>
        <p:spPr>
          <a:xfrm>
            <a:off x="359255" y="6495054"/>
            <a:ext cx="3058632" cy="230832"/>
          </a:xfrm>
          <a:prstGeom prst="rect">
            <a:avLst/>
          </a:prstGeom>
          <a:noFill/>
        </p:spPr>
        <p:txBody>
          <a:bodyPr wrap="square">
            <a:spAutoFit/>
          </a:bodyPr>
          <a:lstStyle/>
          <a:p>
            <a:r>
              <a:rPr lang="en-US" sz="900" dirty="0"/>
              <a:t>https://a.co/d/6kADkR3</a:t>
            </a:r>
          </a:p>
        </p:txBody>
      </p:sp>
      <p:pic>
        <p:nvPicPr>
          <p:cNvPr id="5" name="Picture 4" descr="A close-up of logos&#10;&#10;AI-generated content may be incorrect.">
            <a:extLst>
              <a:ext uri="{FF2B5EF4-FFF2-40B4-BE49-F238E27FC236}">
                <a16:creationId xmlns:a16="http://schemas.microsoft.com/office/drawing/2014/main" id="{6C00E50D-5BD2-BA3A-2D82-B167F176D9BC}"/>
              </a:ext>
            </a:extLst>
          </p:cNvPr>
          <p:cNvPicPr>
            <a:picLocks noChangeAspect="1"/>
          </p:cNvPicPr>
          <p:nvPr/>
        </p:nvPicPr>
        <p:blipFill>
          <a:blip r:embed="rId4"/>
          <a:srcRect r="45218"/>
          <a:stretch/>
        </p:blipFill>
        <p:spPr>
          <a:xfrm>
            <a:off x="10211210" y="384407"/>
            <a:ext cx="768200" cy="842433"/>
          </a:xfrm>
          <a:prstGeom prst="rect">
            <a:avLst/>
          </a:prstGeom>
        </p:spPr>
      </p:pic>
      <p:pic>
        <p:nvPicPr>
          <p:cNvPr id="6" name="Picture 5" descr="A close-up of logos&#10;&#10;AI-generated content may be incorrect.">
            <a:extLst>
              <a:ext uri="{FF2B5EF4-FFF2-40B4-BE49-F238E27FC236}">
                <a16:creationId xmlns:a16="http://schemas.microsoft.com/office/drawing/2014/main" id="{B669D7D4-33A3-054F-6520-733F15EF05B0}"/>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19911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902114-71AE-1F3E-1D6A-B681F787DE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36B96-044F-C583-85F7-FB5C6152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9F1172-93B0-6BA3-352D-43E141E46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F5BCED9-9A9F-C75E-A09B-685D0A745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02EFFBB-4C35-D853-AB78-10B9BBC02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2F4FD73-856B-84A7-55A4-BB4F3244C0CA}"/>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FFFFFF"/>
                </a:solidFill>
                <a:latin typeface="Times New Roman" panose="02020603050405020304" pitchFamily="18" charset="0"/>
                <a:cs typeface="Times New Roman" panose="02020603050405020304" pitchFamily="18" charset="0"/>
              </a:rPr>
              <a:t>II.1 Phenomenology (Deep Dive)</a:t>
            </a:r>
          </a:p>
        </p:txBody>
      </p:sp>
      <p:sp>
        <p:nvSpPr>
          <p:cNvPr id="8" name="TextBox 7">
            <a:extLst>
              <a:ext uri="{FF2B5EF4-FFF2-40B4-BE49-F238E27FC236}">
                <a16:creationId xmlns:a16="http://schemas.microsoft.com/office/drawing/2014/main" id="{CD0AF8A4-70FC-E099-5FC2-3D666B0CF274}"/>
              </a:ext>
            </a:extLst>
          </p:cNvPr>
          <p:cNvSpPr txBox="1"/>
          <p:nvPr/>
        </p:nvSpPr>
        <p:spPr>
          <a:xfrm>
            <a:off x="127105" y="6508888"/>
            <a:ext cx="11937788" cy="215444"/>
          </a:xfrm>
          <a:prstGeom prst="rect">
            <a:avLst/>
          </a:prstGeom>
          <a:noFill/>
        </p:spPr>
        <p:txBody>
          <a:bodyPr wrap="square">
            <a:spAutoFit/>
          </a:bodyPr>
          <a:lstStyle/>
          <a:p>
            <a:r>
              <a:rPr lang="en-US" sz="800" dirty="0">
                <a:solidFill>
                  <a:srgbClr val="002060"/>
                </a:solidFill>
                <a:effectLst/>
                <a:latin typeface="Arial" panose="020B0604020202020204" pitchFamily="34" charset="0"/>
                <a:cs typeface="Arial" panose="020B0604020202020204" pitchFamily="34" charset="0"/>
              </a:rPr>
              <a:t>Figure from: Lim, W. M. (2024). What Is Qualitative Research? An Overview and Guidelines. </a:t>
            </a:r>
            <a:r>
              <a:rPr lang="en-US" sz="800" i="1" dirty="0">
                <a:solidFill>
                  <a:srgbClr val="002060"/>
                </a:solidFill>
                <a:effectLst/>
                <a:latin typeface="Arial" panose="020B0604020202020204" pitchFamily="34" charset="0"/>
                <a:cs typeface="Arial" panose="020B0604020202020204" pitchFamily="34" charset="0"/>
              </a:rPr>
              <a:t>Australasian Marketing Journal, 0</a:t>
            </a:r>
            <a:r>
              <a:rPr lang="en-US" sz="800" dirty="0">
                <a:solidFill>
                  <a:srgbClr val="002060"/>
                </a:solidFill>
                <a:effectLst/>
                <a:latin typeface="Arial" panose="020B0604020202020204" pitchFamily="34" charset="0"/>
                <a:cs typeface="Arial" panose="020B0604020202020204" pitchFamily="34" charset="0"/>
              </a:rPr>
              <a:t>(0), 14413582241264619. </a:t>
            </a:r>
            <a:r>
              <a:rPr lang="en-US" sz="800" dirty="0">
                <a:solidFill>
                  <a:srgbClr val="0020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https://doi.org/10.1177/14413582241264619</a:t>
            </a:r>
            <a:r>
              <a:rPr lang="en-US" sz="800" dirty="0">
                <a:solidFill>
                  <a:srgbClr val="002060"/>
                </a:solidFill>
                <a:effectLst/>
                <a:latin typeface="Arial" panose="020B0604020202020204" pitchFamily="34" charset="0"/>
                <a:cs typeface="Arial" panose="020B0604020202020204" pitchFamily="34" charset="0"/>
              </a:rPr>
              <a:t> </a:t>
            </a:r>
          </a:p>
        </p:txBody>
      </p:sp>
      <p:pic>
        <p:nvPicPr>
          <p:cNvPr id="4" name="Picture 3" descr="A diagram of a person's experience&#10;&#10;AI-generated content may be incorrect.">
            <a:extLst>
              <a:ext uri="{FF2B5EF4-FFF2-40B4-BE49-F238E27FC236}">
                <a16:creationId xmlns:a16="http://schemas.microsoft.com/office/drawing/2014/main" id="{842F54A3-FE82-EAA2-4871-13105CD6E8CB}"/>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rcRect l="3109" t="2364" b="10964"/>
          <a:stretch/>
        </p:blipFill>
        <p:spPr>
          <a:xfrm>
            <a:off x="127104" y="1805396"/>
            <a:ext cx="9435352" cy="4703491"/>
          </a:xfrm>
          <a:prstGeom prst="rect">
            <a:avLst/>
          </a:prstGeom>
        </p:spPr>
      </p:pic>
      <p:sp>
        <p:nvSpPr>
          <p:cNvPr id="5" name="TextBox 4">
            <a:extLst>
              <a:ext uri="{FF2B5EF4-FFF2-40B4-BE49-F238E27FC236}">
                <a16:creationId xmlns:a16="http://schemas.microsoft.com/office/drawing/2014/main" id="{A892E03A-85C4-5D99-CB06-80B44C6CD631}"/>
              </a:ext>
            </a:extLst>
          </p:cNvPr>
          <p:cNvSpPr txBox="1"/>
          <p:nvPr/>
        </p:nvSpPr>
        <p:spPr>
          <a:xfrm>
            <a:off x="7885969" y="2182242"/>
            <a:ext cx="4178923" cy="2384948"/>
          </a:xfrm>
          <a:prstGeom prst="rect">
            <a:avLst/>
          </a:prstGeom>
          <a:solidFill>
            <a:schemeClr val="bg1"/>
          </a:solidFill>
          <a:ln>
            <a:solidFill>
              <a:srgbClr val="002060"/>
            </a:solidFill>
          </a:ln>
        </p:spPr>
        <p:txBody>
          <a:bodyPr wrap="square">
            <a:spAutoFit/>
          </a:bodyPr>
          <a:lstStyle/>
          <a:p>
            <a:pPr>
              <a:lnSpc>
                <a:spcPct val="150000"/>
              </a:lnSpc>
              <a:spcBef>
                <a:spcPts val="600"/>
              </a:spcBef>
              <a:spcAft>
                <a:spcPts val="600"/>
              </a:spcAft>
            </a:pPr>
            <a:r>
              <a:rPr lang="en-US" sz="1900" b="1" dirty="0">
                <a:solidFill>
                  <a:srgbClr val="002060"/>
                </a:solidFill>
                <a:latin typeface="Arial" panose="020B0604020202020204" pitchFamily="34" charset="0"/>
                <a:ea typeface="+mj-ea"/>
                <a:cs typeface="Arial" panose="020B0604020202020204" pitchFamily="34" charset="0"/>
              </a:rPr>
              <a:t>Fig 3: Foundations of Phenomenology. </a:t>
            </a:r>
            <a:r>
              <a:rPr lang="en-US" sz="1900" dirty="0">
                <a:solidFill>
                  <a:srgbClr val="002060"/>
                </a:solidFill>
                <a:latin typeface="Arial" panose="020B0604020202020204" pitchFamily="34" charset="0"/>
                <a:ea typeface="+mj-ea"/>
                <a:cs typeface="Arial" panose="020B0604020202020204" pitchFamily="34" charset="0"/>
              </a:rPr>
              <a:t>Informed through personal reflexivity from readings by Husserl (1913) and Smith (2018).</a:t>
            </a:r>
          </a:p>
          <a:p>
            <a:pPr>
              <a:lnSpc>
                <a:spcPct val="150000"/>
              </a:lnSpc>
              <a:spcBef>
                <a:spcPts val="600"/>
              </a:spcBef>
              <a:spcAft>
                <a:spcPts val="600"/>
              </a:spcAft>
            </a:pPr>
            <a:r>
              <a:rPr lang="en-US" sz="1900" dirty="0">
                <a:solidFill>
                  <a:srgbClr val="002060"/>
                </a:solidFill>
                <a:latin typeface="Arial" panose="020B0604020202020204" pitchFamily="34" charset="0"/>
                <a:ea typeface="+mj-ea"/>
                <a:cs typeface="Arial" panose="020B0604020202020204" pitchFamily="34" charset="0"/>
              </a:rPr>
              <a:t>Fig. 3 in Lim (2024).</a:t>
            </a:r>
          </a:p>
        </p:txBody>
      </p:sp>
      <p:grpSp>
        <p:nvGrpSpPr>
          <p:cNvPr id="2" name="Group 1">
            <a:extLst>
              <a:ext uri="{FF2B5EF4-FFF2-40B4-BE49-F238E27FC236}">
                <a16:creationId xmlns:a16="http://schemas.microsoft.com/office/drawing/2014/main" id="{650436B3-4E3A-9301-2FDE-6042F9F598F2}"/>
              </a:ext>
            </a:extLst>
          </p:cNvPr>
          <p:cNvGrpSpPr/>
          <p:nvPr/>
        </p:nvGrpSpPr>
        <p:grpSpPr>
          <a:xfrm>
            <a:off x="9651344" y="5451737"/>
            <a:ext cx="2312386" cy="1240499"/>
            <a:chOff x="10199689" y="5755904"/>
            <a:chExt cx="1755648" cy="941832"/>
          </a:xfrm>
        </p:grpSpPr>
        <p:sp>
          <p:nvSpPr>
            <p:cNvPr id="3" name="Rectangle 2">
              <a:extLst>
                <a:ext uri="{FF2B5EF4-FFF2-40B4-BE49-F238E27FC236}">
                  <a16:creationId xmlns:a16="http://schemas.microsoft.com/office/drawing/2014/main" id="{B2E42FDC-E85C-D99D-1361-5BEA128190C7}"/>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logos&#10;&#10;AI-generated content may be incorrect.">
              <a:extLst>
                <a:ext uri="{FF2B5EF4-FFF2-40B4-BE49-F238E27FC236}">
                  <a16:creationId xmlns:a16="http://schemas.microsoft.com/office/drawing/2014/main" id="{CC547F4A-7FE8-E8DE-F79D-5ACE10859206}"/>
                </a:ext>
              </a:extLst>
            </p:cNvPr>
            <p:cNvPicPr>
              <a:picLocks noChangeAspect="1"/>
            </p:cNvPicPr>
            <p:nvPr/>
          </p:nvPicPr>
          <p:blipFill>
            <a:blip r:embed="rId6"/>
            <a:srcRect r="45218"/>
            <a:stretch/>
          </p:blipFill>
          <p:spPr>
            <a:xfrm>
              <a:off x="10239243" y="5798434"/>
              <a:ext cx="772473" cy="847119"/>
            </a:xfrm>
            <a:prstGeom prst="rect">
              <a:avLst/>
            </a:prstGeom>
          </p:spPr>
        </p:pic>
        <p:pic>
          <p:nvPicPr>
            <p:cNvPr id="7" name="Picture 6" descr="A close-up of logos&#10;&#10;AI-generated content may be incorrect.">
              <a:extLst>
                <a:ext uri="{FF2B5EF4-FFF2-40B4-BE49-F238E27FC236}">
                  <a16:creationId xmlns:a16="http://schemas.microsoft.com/office/drawing/2014/main" id="{8A989C4E-7FC2-4379-4AB0-8EAF69740D93}"/>
                </a:ext>
              </a:extLst>
            </p:cNvPr>
            <p:cNvPicPr>
              <a:picLocks noChangeAspect="1"/>
            </p:cNvPicPr>
            <p:nvPr/>
          </p:nvPicPr>
          <p:blipFill>
            <a:blip r:embed="rId6"/>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128622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2BCE7-5E8A-10B6-A739-2F78BA0801F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DB3748-227A-6287-28FC-16F7A05C9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DB4C701-E6E3-A40A-065B-C22231F3D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4C25AF-73CE-61EE-F746-1DEE39DE3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9376B9-9542-5B79-10B3-258C022AE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884338D-EE17-D9F0-9B6E-F9A93A549D56}"/>
              </a:ext>
            </a:extLst>
          </p:cNvPr>
          <p:cNvSpPr txBox="1"/>
          <p:nvPr/>
        </p:nvSpPr>
        <p:spPr>
          <a:xfrm>
            <a:off x="3615070" y="1787048"/>
            <a:ext cx="8576930" cy="4542462"/>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Focus:</a:t>
            </a:r>
            <a:r>
              <a:rPr lang="en-US" sz="2600" dirty="0">
                <a:solidFill>
                  <a:srgbClr val="002060"/>
                </a:solidFill>
                <a:latin typeface="Arial" panose="020B0604020202020204" pitchFamily="34" charset="0"/>
                <a:ea typeface="+mj-ea"/>
                <a:cs typeface="Arial" panose="020B0604020202020204" pitchFamily="34" charset="0"/>
              </a:rPr>
              <a:t> Developing a theory directly from data through iterative process of coding, analysis, &amp; comparison.</a:t>
            </a:r>
            <a:endParaRPr lang="en-US" sz="2600" b="1" dirty="0">
              <a:solidFill>
                <a:srgbClr val="002060"/>
              </a:solidFill>
              <a:latin typeface="Arial" panose="020B0604020202020204" pitchFamily="34" charset="0"/>
              <a:ea typeface="+mj-ea"/>
              <a:cs typeface="Arial" panose="020B0604020202020204" pitchFamily="34" charset="0"/>
            </a:endParaRP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Emphasis:</a:t>
            </a:r>
            <a:r>
              <a:rPr lang="en-US" sz="2600" dirty="0">
                <a:solidFill>
                  <a:srgbClr val="002060"/>
                </a:solidFill>
                <a:latin typeface="Arial" panose="020B0604020202020204" pitchFamily="34" charset="0"/>
                <a:ea typeface="+mj-ea"/>
                <a:cs typeface="Arial" panose="020B0604020202020204" pitchFamily="34" charset="0"/>
              </a:rPr>
              <a:t> Using data to build a substantive theory about a process or phenomenon.</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Primary Data Source:</a:t>
            </a:r>
            <a:r>
              <a:rPr lang="en-US" sz="2600" dirty="0">
                <a:solidFill>
                  <a:srgbClr val="002060"/>
                </a:solidFill>
                <a:latin typeface="Arial" panose="020B0604020202020204" pitchFamily="34" charset="0"/>
                <a:ea typeface="+mj-ea"/>
                <a:cs typeface="Arial" panose="020B0604020202020204" pitchFamily="34" charset="0"/>
              </a:rPr>
              <a:t> Semi-structured interviews.</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May Also Include:</a:t>
            </a:r>
            <a:r>
              <a:rPr lang="en-US" sz="2600" dirty="0">
                <a:solidFill>
                  <a:srgbClr val="002060"/>
                </a:solidFill>
                <a:latin typeface="Arial" panose="020B0604020202020204" pitchFamily="34" charset="0"/>
                <a:ea typeface="+mj-ea"/>
                <a:cs typeface="Arial" panose="020B0604020202020204" pitchFamily="34" charset="0"/>
              </a:rPr>
              <a:t> Observations, document reviews.</a:t>
            </a:r>
          </a:p>
        </p:txBody>
      </p:sp>
      <p:sp>
        <p:nvSpPr>
          <p:cNvPr id="8" name="Title 1">
            <a:extLst>
              <a:ext uri="{FF2B5EF4-FFF2-40B4-BE49-F238E27FC236}">
                <a16:creationId xmlns:a16="http://schemas.microsoft.com/office/drawing/2014/main" id="{B7456214-DA57-3164-B36C-B1946E8B8BF5}"/>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II.2. Grounded Theory</a:t>
            </a:r>
          </a:p>
        </p:txBody>
      </p:sp>
      <p:pic>
        <p:nvPicPr>
          <p:cNvPr id="2" name="Picture 4" descr="IN THE KNOW WITH RO: UNDERCOVER BOSS">
            <a:extLst>
              <a:ext uri="{FF2B5EF4-FFF2-40B4-BE49-F238E27FC236}">
                <a16:creationId xmlns:a16="http://schemas.microsoft.com/office/drawing/2014/main" id="{122EE440-272C-4624-0985-222B4D352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61" y="1958985"/>
            <a:ext cx="3024143" cy="44466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AC62E-0499-8840-7047-695F8F3776B4}"/>
              </a:ext>
            </a:extLst>
          </p:cNvPr>
          <p:cNvSpPr txBox="1"/>
          <p:nvPr/>
        </p:nvSpPr>
        <p:spPr>
          <a:xfrm>
            <a:off x="295461" y="6459567"/>
            <a:ext cx="3024143" cy="223138"/>
          </a:xfrm>
          <a:prstGeom prst="rect">
            <a:avLst/>
          </a:prstGeom>
          <a:noFill/>
        </p:spPr>
        <p:txBody>
          <a:bodyPr wrap="square">
            <a:spAutoFit/>
          </a:bodyPr>
          <a:lstStyle/>
          <a:p>
            <a:r>
              <a:rPr lang="en-US" sz="850" dirty="0"/>
              <a:t>https://artworks.thetvdb.com/banners/posters/140141-3.jpg</a:t>
            </a:r>
          </a:p>
        </p:txBody>
      </p:sp>
      <p:pic>
        <p:nvPicPr>
          <p:cNvPr id="4" name="Picture 3" descr="A close-up of logos&#10;&#10;AI-generated content may be incorrect.">
            <a:extLst>
              <a:ext uri="{FF2B5EF4-FFF2-40B4-BE49-F238E27FC236}">
                <a16:creationId xmlns:a16="http://schemas.microsoft.com/office/drawing/2014/main" id="{D942ACBC-B2B3-F99C-C52A-EBEC8C405F93}"/>
              </a:ext>
            </a:extLst>
          </p:cNvPr>
          <p:cNvPicPr>
            <a:picLocks noChangeAspect="1"/>
          </p:cNvPicPr>
          <p:nvPr/>
        </p:nvPicPr>
        <p:blipFill>
          <a:blip r:embed="rId4"/>
          <a:srcRect r="45218"/>
          <a:stretch/>
        </p:blipFill>
        <p:spPr>
          <a:xfrm>
            <a:off x="10211210" y="384407"/>
            <a:ext cx="768200" cy="842433"/>
          </a:xfrm>
          <a:prstGeom prst="rect">
            <a:avLst/>
          </a:prstGeom>
        </p:spPr>
      </p:pic>
      <p:pic>
        <p:nvPicPr>
          <p:cNvPr id="6" name="Picture 5" descr="A close-up of logos&#10;&#10;AI-generated content may be incorrect.">
            <a:extLst>
              <a:ext uri="{FF2B5EF4-FFF2-40B4-BE49-F238E27FC236}">
                <a16:creationId xmlns:a16="http://schemas.microsoft.com/office/drawing/2014/main" id="{B793101F-B2CA-E55D-657B-C1B5C7FAC9D2}"/>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334719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465228-6DA6-60E3-266A-0DF994ADEF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621FA6-B2A0-7E3D-8E99-AB4D60035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F81AE77-2CEC-98FC-2E3A-B44DD60BA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A78E6A-3EFB-2022-E697-E26B338B0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983C5FE-FC45-7CB7-B347-A04AF3E63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9FF6EFF-82D3-7E0C-161C-BFCC03368C31}"/>
              </a:ext>
            </a:extLst>
          </p:cNvPr>
          <p:cNvSpPr txBox="1"/>
          <p:nvPr/>
        </p:nvSpPr>
        <p:spPr>
          <a:xfrm>
            <a:off x="3615070" y="1787048"/>
            <a:ext cx="8576930" cy="4834850"/>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E.g.1: Undercover Boss</a:t>
            </a:r>
            <a:r>
              <a:rPr lang="en-US" sz="2600" dirty="0">
                <a:solidFill>
                  <a:srgbClr val="002060"/>
                </a:solidFill>
                <a:latin typeface="Arial" panose="020B0604020202020204" pitchFamily="34" charset="0"/>
                <a:ea typeface="+mj-ea"/>
                <a:cs typeface="Arial" panose="020B0604020202020204" pitchFamily="34" charset="0"/>
              </a:rPr>
              <a:t>. </a:t>
            </a:r>
            <a:r>
              <a:rPr lang="en-US" sz="2600" b="1" dirty="0">
                <a:solidFill>
                  <a:srgbClr val="002060"/>
                </a:solidFill>
                <a:latin typeface="Arial" panose="020B0604020202020204" pitchFamily="34" charset="0"/>
                <a:ea typeface="+mj-ea"/>
                <a:cs typeface="Arial" panose="020B0604020202020204" pitchFamily="34" charset="0"/>
              </a:rPr>
              <a:t>(Loose GT Principles) </a:t>
            </a:r>
            <a:r>
              <a:rPr lang="en-US" sz="2600" dirty="0">
                <a:solidFill>
                  <a:srgbClr val="002060"/>
                </a:solidFill>
                <a:latin typeface="Arial" panose="020B0604020202020204" pitchFamily="34" charset="0"/>
                <a:ea typeface="+mj-ea"/>
                <a:cs typeface="Arial" panose="020B0604020202020204" pitchFamily="34" charset="0"/>
              </a:rPr>
              <a:t>Exec works incognito in their company, experiencing daily operations from an employees’ perspective.</a:t>
            </a:r>
          </a:p>
          <a:p>
            <a:pPr marL="365760" indent="-365760">
              <a:lnSpc>
                <a:spcPct val="150000"/>
              </a:lnSpc>
              <a:spcBef>
                <a:spcPts val="600"/>
              </a:spcBef>
              <a:spcAft>
                <a:spcPts val="2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Loosely follows GT Principles:</a:t>
            </a:r>
            <a:r>
              <a:rPr lang="en-US" sz="2600" dirty="0">
                <a:solidFill>
                  <a:srgbClr val="002060"/>
                </a:solidFill>
                <a:latin typeface="Arial" panose="020B0604020202020204" pitchFamily="34" charset="0"/>
                <a:ea typeface="+mj-ea"/>
                <a:cs typeface="Arial" panose="020B0604020202020204" pitchFamily="34" charset="0"/>
              </a:rPr>
              <a:t> Executive: </a:t>
            </a:r>
          </a:p>
          <a:p>
            <a:pPr marL="822960" lvl="1" indent="-365760">
              <a:lnSpc>
                <a:spcPct val="150000"/>
              </a:lnSpc>
              <a:spcBef>
                <a:spcPts val="600"/>
              </a:spcBef>
              <a:spcAft>
                <a:spcPts val="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Gathers firsthand observations, </a:t>
            </a:r>
          </a:p>
          <a:p>
            <a:pPr marL="822960" lvl="1" indent="-365760">
              <a:lnSpc>
                <a:spcPct val="150000"/>
              </a:lnSpc>
              <a:spcBef>
                <a:spcPts val="600"/>
              </a:spcBef>
              <a:spcAft>
                <a:spcPts val="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Identifies patterns in employee experiences, </a:t>
            </a:r>
          </a:p>
          <a:p>
            <a:pPr marL="822960" lvl="1" indent="-365760">
              <a:lnSpc>
                <a:spcPct val="150000"/>
              </a:lnSpc>
              <a:spcBef>
                <a:spcPts val="600"/>
              </a:spcBef>
              <a:spcAft>
                <a:spcPts val="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Develops policies or changes based on insights.</a:t>
            </a:r>
          </a:p>
        </p:txBody>
      </p:sp>
      <p:sp>
        <p:nvSpPr>
          <p:cNvPr id="8" name="Title 1">
            <a:extLst>
              <a:ext uri="{FF2B5EF4-FFF2-40B4-BE49-F238E27FC236}">
                <a16:creationId xmlns:a16="http://schemas.microsoft.com/office/drawing/2014/main" id="{143F8C3B-1C52-0825-D50E-6820C5732D70}"/>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II.2. Grounded Theory</a:t>
            </a:r>
          </a:p>
        </p:txBody>
      </p:sp>
      <p:pic>
        <p:nvPicPr>
          <p:cNvPr id="2" name="Picture 4" descr="IN THE KNOW WITH RO: UNDERCOVER BOSS">
            <a:extLst>
              <a:ext uri="{FF2B5EF4-FFF2-40B4-BE49-F238E27FC236}">
                <a16:creationId xmlns:a16="http://schemas.microsoft.com/office/drawing/2014/main" id="{D0DA49F6-3E9D-EBA2-1756-A2E4623E4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61" y="1958985"/>
            <a:ext cx="3024143" cy="44466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BEC730-9939-09E0-703B-874C84BBEBCC}"/>
              </a:ext>
            </a:extLst>
          </p:cNvPr>
          <p:cNvSpPr txBox="1"/>
          <p:nvPr/>
        </p:nvSpPr>
        <p:spPr>
          <a:xfrm>
            <a:off x="295461" y="6459567"/>
            <a:ext cx="3024143" cy="223138"/>
          </a:xfrm>
          <a:prstGeom prst="rect">
            <a:avLst/>
          </a:prstGeom>
          <a:noFill/>
        </p:spPr>
        <p:txBody>
          <a:bodyPr wrap="square">
            <a:spAutoFit/>
          </a:bodyPr>
          <a:lstStyle/>
          <a:p>
            <a:r>
              <a:rPr lang="en-US" sz="850" dirty="0"/>
              <a:t>https://artworks.thetvdb.com/banners/posters/140141-3.jpg</a:t>
            </a:r>
          </a:p>
        </p:txBody>
      </p:sp>
      <p:pic>
        <p:nvPicPr>
          <p:cNvPr id="4" name="Picture 3" descr="A close-up of logos&#10;&#10;AI-generated content may be incorrect.">
            <a:extLst>
              <a:ext uri="{FF2B5EF4-FFF2-40B4-BE49-F238E27FC236}">
                <a16:creationId xmlns:a16="http://schemas.microsoft.com/office/drawing/2014/main" id="{B2D1626B-A257-7806-E24E-52A80404A782}"/>
              </a:ext>
            </a:extLst>
          </p:cNvPr>
          <p:cNvPicPr>
            <a:picLocks noChangeAspect="1"/>
          </p:cNvPicPr>
          <p:nvPr/>
        </p:nvPicPr>
        <p:blipFill>
          <a:blip r:embed="rId4"/>
          <a:srcRect r="45218"/>
          <a:stretch/>
        </p:blipFill>
        <p:spPr>
          <a:xfrm>
            <a:off x="10211210" y="384407"/>
            <a:ext cx="768200" cy="842433"/>
          </a:xfrm>
          <a:prstGeom prst="rect">
            <a:avLst/>
          </a:prstGeom>
        </p:spPr>
      </p:pic>
      <p:pic>
        <p:nvPicPr>
          <p:cNvPr id="6" name="Picture 5" descr="A close-up of logos&#10;&#10;AI-generated content may be incorrect.">
            <a:extLst>
              <a:ext uri="{FF2B5EF4-FFF2-40B4-BE49-F238E27FC236}">
                <a16:creationId xmlns:a16="http://schemas.microsoft.com/office/drawing/2014/main" id="{D89C7CF0-646B-D837-5153-90C347B788A3}"/>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251730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692914-D4D8-F258-F8AA-FC0FAF9B158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E1B761-0DC9-B10E-B1A3-050CA62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F46FBD-4F32-3905-8A39-DFF3F2A5F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1C90129-E634-5846-14B2-53D664F76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4E9F622-1433-B4C4-3867-FFA8270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356E8D8-D61F-A7EF-F683-923DCB412868}"/>
              </a:ext>
            </a:extLst>
          </p:cNvPr>
          <p:cNvSpPr txBox="1"/>
          <p:nvPr/>
        </p:nvSpPr>
        <p:spPr>
          <a:xfrm>
            <a:off x="3615070" y="1787048"/>
            <a:ext cx="8576930" cy="4578369"/>
          </a:xfrm>
          <a:prstGeom prst="rect">
            <a:avLst/>
          </a:prstGeom>
          <a:noFill/>
        </p:spPr>
        <p:txBody>
          <a:bodyPr wrap="square">
            <a:spAutoFit/>
          </a:bodyPr>
          <a:lstStyle/>
          <a:p>
            <a:pPr marL="365760" indent="-365760">
              <a:lnSpc>
                <a:spcPct val="150000"/>
              </a:lnSpc>
              <a:spcBef>
                <a:spcPts val="600"/>
              </a:spcBef>
              <a:spcAft>
                <a:spcPts val="6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E.g.2: Glaser &amp; Strauss’ Awareness of Dying. </a:t>
            </a:r>
          </a:p>
          <a:p>
            <a:pPr marL="822960" lvl="1" indent="-365760">
              <a:lnSpc>
                <a:spcPct val="150000"/>
              </a:lnSpc>
              <a:spcBef>
                <a:spcPts val="600"/>
              </a:spcBef>
              <a:spcAft>
                <a:spcPts val="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Uses grounded theory to develop framework about how medical staff manage and communicate with terminally ill patients.</a:t>
            </a:r>
          </a:p>
          <a:p>
            <a:pPr marL="822960" lvl="1" indent="-365760">
              <a:lnSpc>
                <a:spcPct val="150000"/>
              </a:lnSpc>
              <a:spcBef>
                <a:spcPts val="600"/>
              </a:spcBef>
              <a:spcAft>
                <a:spcPts val="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Insights emerge directly from observing and interviewing patients, nurses, and doctors.</a:t>
            </a:r>
          </a:p>
          <a:p>
            <a:pPr marL="822960" lvl="1" indent="-365760">
              <a:lnSpc>
                <a:spcPct val="150000"/>
              </a:lnSpc>
              <a:spcBef>
                <a:spcPts val="600"/>
              </a:spcBef>
              <a:spcAft>
                <a:spcPts val="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Captures the reality of their interactions.</a:t>
            </a:r>
          </a:p>
        </p:txBody>
      </p:sp>
      <p:sp>
        <p:nvSpPr>
          <p:cNvPr id="8" name="Title 1">
            <a:extLst>
              <a:ext uri="{FF2B5EF4-FFF2-40B4-BE49-F238E27FC236}">
                <a16:creationId xmlns:a16="http://schemas.microsoft.com/office/drawing/2014/main" id="{3D445CEB-3F74-92C7-0BF5-3EEEEDFE453E}"/>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II.2. Grounded Theory</a:t>
            </a:r>
          </a:p>
        </p:txBody>
      </p:sp>
      <p:sp>
        <p:nvSpPr>
          <p:cNvPr id="5" name="TextBox 4">
            <a:extLst>
              <a:ext uri="{FF2B5EF4-FFF2-40B4-BE49-F238E27FC236}">
                <a16:creationId xmlns:a16="http://schemas.microsoft.com/office/drawing/2014/main" id="{A8463057-C099-4586-FD9A-355A759DDB09}"/>
              </a:ext>
            </a:extLst>
          </p:cNvPr>
          <p:cNvSpPr txBox="1"/>
          <p:nvPr/>
        </p:nvSpPr>
        <p:spPr>
          <a:xfrm>
            <a:off x="295461" y="6459567"/>
            <a:ext cx="3024143" cy="223138"/>
          </a:xfrm>
          <a:prstGeom prst="rect">
            <a:avLst/>
          </a:prstGeom>
          <a:noFill/>
        </p:spPr>
        <p:txBody>
          <a:bodyPr wrap="square">
            <a:spAutoFit/>
          </a:bodyPr>
          <a:lstStyle/>
          <a:p>
            <a:r>
              <a:rPr lang="en-US" sz="850" dirty="0"/>
              <a:t>https://amzn.eu/d/7hILS2r</a:t>
            </a:r>
          </a:p>
        </p:txBody>
      </p:sp>
      <p:pic>
        <p:nvPicPr>
          <p:cNvPr id="4" name="Picture 2" descr="Awareness of Dying eBook : Glaser, Barney G., Strauss, Anselm L ...">
            <a:extLst>
              <a:ext uri="{FF2B5EF4-FFF2-40B4-BE49-F238E27FC236}">
                <a16:creationId xmlns:a16="http://schemas.microsoft.com/office/drawing/2014/main" id="{4D0665C0-F1F9-92C7-60B0-E95106707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21" y="1903802"/>
            <a:ext cx="3024143" cy="44735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up of logos&#10;&#10;AI-generated content may be incorrect.">
            <a:extLst>
              <a:ext uri="{FF2B5EF4-FFF2-40B4-BE49-F238E27FC236}">
                <a16:creationId xmlns:a16="http://schemas.microsoft.com/office/drawing/2014/main" id="{0C5D5148-24CA-C1DB-528F-856147D5FAD3}"/>
              </a:ext>
            </a:extLst>
          </p:cNvPr>
          <p:cNvPicPr>
            <a:picLocks noChangeAspect="1"/>
          </p:cNvPicPr>
          <p:nvPr/>
        </p:nvPicPr>
        <p:blipFill>
          <a:blip r:embed="rId4"/>
          <a:srcRect r="45218"/>
          <a:stretch/>
        </p:blipFill>
        <p:spPr>
          <a:xfrm>
            <a:off x="10211210" y="384407"/>
            <a:ext cx="768200" cy="842433"/>
          </a:xfrm>
          <a:prstGeom prst="rect">
            <a:avLst/>
          </a:prstGeom>
        </p:spPr>
      </p:pic>
      <p:pic>
        <p:nvPicPr>
          <p:cNvPr id="6" name="Picture 5" descr="A close-up of logos&#10;&#10;AI-generated content may be incorrect.">
            <a:extLst>
              <a:ext uri="{FF2B5EF4-FFF2-40B4-BE49-F238E27FC236}">
                <a16:creationId xmlns:a16="http://schemas.microsoft.com/office/drawing/2014/main" id="{3891788D-E1ED-2ACA-7D31-FF89D419DECD}"/>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120225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4AF0EC-E436-F639-4CE6-BF4F0599279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63F415-7069-0A3F-6178-3AB288E37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D26C20-A76B-51C0-1267-50F4DCE23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5917372-B597-FBED-16CE-D1089E582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631DD66-0505-C9F9-284D-1978562A1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92D6EE8-768D-7975-282A-0E74EE49ACAD}"/>
              </a:ext>
            </a:extLst>
          </p:cNvPr>
          <p:cNvSpPr txBox="1"/>
          <p:nvPr/>
        </p:nvSpPr>
        <p:spPr>
          <a:xfrm>
            <a:off x="3615070" y="1872108"/>
            <a:ext cx="8576930" cy="4801635"/>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Semi-structured interviews used to build a substantive theory about a process or phenomenon.</a:t>
            </a:r>
          </a:p>
          <a:p>
            <a:pPr marL="365760" indent="-365760">
              <a:lnSpc>
                <a:spcPct val="150000"/>
              </a:lnSpc>
              <a:spcBef>
                <a:spcPts val="600"/>
              </a:spcBef>
              <a:spcAft>
                <a:spcPts val="18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Constant comparative analysis to understand units of meaning within and across cases.</a:t>
            </a:r>
          </a:p>
          <a:p>
            <a:pPr marL="365760" indent="-365760">
              <a:lnSpc>
                <a:spcPct val="150000"/>
              </a:lnSpc>
              <a:spcBef>
                <a:spcPts val="600"/>
              </a:spcBef>
              <a:spcAft>
                <a:spcPts val="1800"/>
              </a:spcAft>
              <a:buFont typeface="Arial" panose="020B0604020202020204" pitchFamily="34" charset="0"/>
              <a:buChar char="•"/>
            </a:pPr>
            <a:r>
              <a:rPr lang="en-US" sz="2550" dirty="0">
                <a:solidFill>
                  <a:srgbClr val="002060"/>
                </a:solidFill>
                <a:latin typeface="Arial" panose="020B0604020202020204" pitchFamily="34" charset="0"/>
                <a:ea typeface="+mj-ea"/>
                <a:cs typeface="Arial" panose="020B0604020202020204" pitchFamily="34" charset="0"/>
              </a:rPr>
              <a:t>Categories/Themes (groups of units) are identified to create theories that explain relationships &amp; processing among categories/themes.</a:t>
            </a:r>
          </a:p>
        </p:txBody>
      </p:sp>
      <p:sp>
        <p:nvSpPr>
          <p:cNvPr id="8" name="Title 1">
            <a:extLst>
              <a:ext uri="{FF2B5EF4-FFF2-40B4-BE49-F238E27FC236}">
                <a16:creationId xmlns:a16="http://schemas.microsoft.com/office/drawing/2014/main" id="{3FF9C1A9-69CC-9177-B7E6-9C08A0D7A001}"/>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II.2. Grounded Theory</a:t>
            </a:r>
          </a:p>
        </p:txBody>
      </p:sp>
      <p:pic>
        <p:nvPicPr>
          <p:cNvPr id="25602" name="Picture 2" descr="Awareness of Dying eBook : Glaser, Barney G., Strauss, Anselm L ...">
            <a:extLst>
              <a:ext uri="{FF2B5EF4-FFF2-40B4-BE49-F238E27FC236}">
                <a16:creationId xmlns:a16="http://schemas.microsoft.com/office/drawing/2014/main" id="{2E83776E-97D6-6D77-0DAB-8D4250F5D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21" y="1903802"/>
            <a:ext cx="3024143" cy="4473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D27CE6-5C29-5159-C476-31EECA7697C3}"/>
              </a:ext>
            </a:extLst>
          </p:cNvPr>
          <p:cNvSpPr txBox="1"/>
          <p:nvPr/>
        </p:nvSpPr>
        <p:spPr>
          <a:xfrm>
            <a:off x="295461" y="6459567"/>
            <a:ext cx="3024143" cy="223138"/>
          </a:xfrm>
          <a:prstGeom prst="rect">
            <a:avLst/>
          </a:prstGeom>
          <a:noFill/>
        </p:spPr>
        <p:txBody>
          <a:bodyPr wrap="square">
            <a:spAutoFit/>
          </a:bodyPr>
          <a:lstStyle/>
          <a:p>
            <a:r>
              <a:rPr lang="en-US" sz="850" dirty="0"/>
              <a:t>https://amzn.eu/d/7hILS2r</a:t>
            </a:r>
          </a:p>
        </p:txBody>
      </p:sp>
      <p:pic>
        <p:nvPicPr>
          <p:cNvPr id="2" name="Picture 1" descr="A close-up of logos&#10;&#10;AI-generated content may be incorrect.">
            <a:extLst>
              <a:ext uri="{FF2B5EF4-FFF2-40B4-BE49-F238E27FC236}">
                <a16:creationId xmlns:a16="http://schemas.microsoft.com/office/drawing/2014/main" id="{4812654E-9A04-9E71-9FF9-A95746B78A53}"/>
              </a:ext>
            </a:extLst>
          </p:cNvPr>
          <p:cNvPicPr>
            <a:picLocks noChangeAspect="1"/>
          </p:cNvPicPr>
          <p:nvPr/>
        </p:nvPicPr>
        <p:blipFill>
          <a:blip r:embed="rId4"/>
          <a:srcRect r="45218"/>
          <a:stretch/>
        </p:blipFill>
        <p:spPr>
          <a:xfrm>
            <a:off x="10211210" y="384407"/>
            <a:ext cx="768200" cy="842433"/>
          </a:xfrm>
          <a:prstGeom prst="rect">
            <a:avLst/>
          </a:prstGeom>
        </p:spPr>
      </p:pic>
      <p:pic>
        <p:nvPicPr>
          <p:cNvPr id="4" name="Picture 3" descr="A close-up of logos&#10;&#10;AI-generated content may be incorrect.">
            <a:extLst>
              <a:ext uri="{FF2B5EF4-FFF2-40B4-BE49-F238E27FC236}">
                <a16:creationId xmlns:a16="http://schemas.microsoft.com/office/drawing/2014/main" id="{D3848F78-990B-7713-3A67-588A0EFE0B5C}"/>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389866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6A5FB3-EA48-A62F-BA20-542E14BC057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B363FF-A466-9C50-7D6A-06A302B3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F3B7C2D-0540-F062-3FF0-CFC2593B1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2A292F7-37F4-D850-1A55-2D8D5F12C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B11FC24-00E8-685C-336F-A6943379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42A7562-53D4-4B2C-9570-BB63861F0B91}"/>
              </a:ext>
            </a:extLst>
          </p:cNvPr>
          <p:cNvSpPr txBox="1"/>
          <p:nvPr/>
        </p:nvSpPr>
        <p:spPr>
          <a:xfrm>
            <a:off x="3945498" y="1787048"/>
            <a:ext cx="8246502" cy="4542462"/>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Emphasis:</a:t>
            </a:r>
            <a:r>
              <a:rPr lang="en-US" sz="2600" dirty="0">
                <a:solidFill>
                  <a:srgbClr val="002060"/>
                </a:solidFill>
                <a:latin typeface="Arial" panose="020B0604020202020204" pitchFamily="34" charset="0"/>
                <a:ea typeface="+mj-ea"/>
                <a:cs typeface="Arial" panose="020B0604020202020204" pitchFamily="34" charset="0"/>
              </a:rPr>
              <a:t> Using story to illustrate meaning and experience.</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Primary Data Source:</a:t>
            </a:r>
            <a:r>
              <a:rPr lang="en-US" sz="2600" dirty="0">
                <a:solidFill>
                  <a:srgbClr val="002060"/>
                </a:solidFill>
                <a:latin typeface="Arial" panose="020B0604020202020204" pitchFamily="34" charset="0"/>
                <a:ea typeface="+mj-ea"/>
                <a:cs typeface="Arial" panose="020B0604020202020204" pitchFamily="34" charset="0"/>
              </a:rPr>
              <a:t> Oral and written word.</a:t>
            </a:r>
          </a:p>
          <a:p>
            <a:pPr marL="822960" lvl="1" indent="-365760">
              <a:lnSpc>
                <a:spcPct val="150000"/>
              </a:lnSpc>
              <a:spcBef>
                <a:spcPts val="600"/>
              </a:spcBef>
              <a:spcAft>
                <a:spcPts val="18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Primarily semi-structured interviews.</a:t>
            </a:r>
          </a:p>
          <a:p>
            <a:pPr marL="822960" lvl="1" indent="-365760">
              <a:lnSpc>
                <a:spcPct val="150000"/>
              </a:lnSpc>
              <a:spcBef>
                <a:spcPts val="600"/>
              </a:spcBef>
              <a:spcAft>
                <a:spcPts val="18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May incorporate experiences conveyed in autobiographical writings and other documents.</a:t>
            </a:r>
          </a:p>
        </p:txBody>
      </p:sp>
      <p:sp>
        <p:nvSpPr>
          <p:cNvPr id="8" name="Title 1">
            <a:extLst>
              <a:ext uri="{FF2B5EF4-FFF2-40B4-BE49-F238E27FC236}">
                <a16:creationId xmlns:a16="http://schemas.microsoft.com/office/drawing/2014/main" id="{0C431A04-DB56-1D31-9E2F-F877C2CD19B7}"/>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II.3. Narrative Inquiry</a:t>
            </a:r>
          </a:p>
        </p:txBody>
      </p:sp>
      <p:pic>
        <p:nvPicPr>
          <p:cNvPr id="27650" name="Picture 2" descr="Book Review: Humans of New York by Brandon Stanton">
            <a:extLst>
              <a:ext uri="{FF2B5EF4-FFF2-40B4-BE49-F238E27FC236}">
                <a16:creationId xmlns:a16="http://schemas.microsoft.com/office/drawing/2014/main" id="{DA01FCBD-2BFF-A131-8FAA-4F371C234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63" y="1979276"/>
            <a:ext cx="3354572" cy="43130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B9626A-D9FC-AB5D-2871-62EB3A78D924}"/>
              </a:ext>
            </a:extLst>
          </p:cNvPr>
          <p:cNvSpPr txBox="1"/>
          <p:nvPr/>
        </p:nvSpPr>
        <p:spPr>
          <a:xfrm>
            <a:off x="148855" y="6464800"/>
            <a:ext cx="3650035" cy="230832"/>
          </a:xfrm>
          <a:prstGeom prst="rect">
            <a:avLst/>
          </a:prstGeom>
          <a:noFill/>
        </p:spPr>
        <p:txBody>
          <a:bodyPr wrap="square">
            <a:spAutoFit/>
          </a:bodyPr>
          <a:lstStyle/>
          <a:p>
            <a:pPr algn="ctr"/>
            <a:r>
              <a:rPr lang="en-US" sz="900" dirty="0">
                <a:solidFill>
                  <a:srgbClr val="002060"/>
                </a:solidFill>
              </a:rPr>
              <a:t>https://images.huffingtonpost.com/2014-01-25-humansofnewyork.jpg</a:t>
            </a:r>
          </a:p>
        </p:txBody>
      </p:sp>
      <p:pic>
        <p:nvPicPr>
          <p:cNvPr id="5" name="Picture 2" descr="Humans of New York: Stories by Brandon Stanton · Readings.com.au">
            <a:extLst>
              <a:ext uri="{FF2B5EF4-FFF2-40B4-BE49-F238E27FC236}">
                <a16:creationId xmlns:a16="http://schemas.microsoft.com/office/drawing/2014/main" id="{4D9A709C-A2CE-FF31-A006-3FC10C65B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93" y="1874345"/>
            <a:ext cx="3503427" cy="44764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990C83A-1FD2-2260-E759-068E9D31B98C}"/>
              </a:ext>
            </a:extLst>
          </p:cNvPr>
          <p:cNvSpPr txBox="1"/>
          <p:nvPr/>
        </p:nvSpPr>
        <p:spPr>
          <a:xfrm>
            <a:off x="295463" y="6467735"/>
            <a:ext cx="3545957" cy="200055"/>
          </a:xfrm>
          <a:prstGeom prst="rect">
            <a:avLst/>
          </a:prstGeom>
          <a:noFill/>
        </p:spPr>
        <p:txBody>
          <a:bodyPr wrap="square">
            <a:spAutoFit/>
          </a:bodyPr>
          <a:lstStyle/>
          <a:p>
            <a:r>
              <a:rPr lang="en-US" sz="700" dirty="0"/>
              <a:t>https://d30a6s96kk7rhm.cloudfront.net/original/readings/978/125/005/9781250058904.jpg</a:t>
            </a:r>
          </a:p>
        </p:txBody>
      </p:sp>
      <p:pic>
        <p:nvPicPr>
          <p:cNvPr id="2" name="Picture 1" descr="A close-up of logos&#10;&#10;AI-generated content may be incorrect.">
            <a:extLst>
              <a:ext uri="{FF2B5EF4-FFF2-40B4-BE49-F238E27FC236}">
                <a16:creationId xmlns:a16="http://schemas.microsoft.com/office/drawing/2014/main" id="{94043707-BD32-4219-6A69-E1EAFC3A876D}"/>
              </a:ext>
            </a:extLst>
          </p:cNvPr>
          <p:cNvPicPr>
            <a:picLocks noChangeAspect="1"/>
          </p:cNvPicPr>
          <p:nvPr/>
        </p:nvPicPr>
        <p:blipFill>
          <a:blip r:embed="rId5"/>
          <a:srcRect r="45218"/>
          <a:stretch/>
        </p:blipFill>
        <p:spPr>
          <a:xfrm>
            <a:off x="10211210" y="384407"/>
            <a:ext cx="768200" cy="842433"/>
          </a:xfrm>
          <a:prstGeom prst="rect">
            <a:avLst/>
          </a:prstGeom>
        </p:spPr>
      </p:pic>
      <p:pic>
        <p:nvPicPr>
          <p:cNvPr id="6" name="Picture 5" descr="A close-up of logos&#10;&#10;AI-generated content may be incorrect.">
            <a:extLst>
              <a:ext uri="{FF2B5EF4-FFF2-40B4-BE49-F238E27FC236}">
                <a16:creationId xmlns:a16="http://schemas.microsoft.com/office/drawing/2014/main" id="{3E79FC49-FF6A-4835-C612-03324F2692EA}"/>
              </a:ext>
            </a:extLst>
          </p:cNvPr>
          <p:cNvPicPr>
            <a:picLocks noChangeAspect="1"/>
          </p:cNvPicPr>
          <p:nvPr/>
        </p:nvPicPr>
        <p:blipFill>
          <a:blip r:embed="rId5"/>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34952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155472-66A8-C96D-AD65-AC80FB83D6F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946C78-14D4-DFA0-29AF-681EA366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A05EFBF-025F-7AC0-985D-E88FF304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3AD77C1-57F7-45C8-7AF5-127252763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056C3B9-CFBC-DA2C-9FC2-46AF982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2F800F8-AD63-67D8-4CD0-6830EF18901B}"/>
              </a:ext>
            </a:extLst>
          </p:cNvPr>
          <p:cNvSpPr txBox="1"/>
          <p:nvPr/>
        </p:nvSpPr>
        <p:spPr>
          <a:xfrm>
            <a:off x="4179412" y="1723253"/>
            <a:ext cx="8012587" cy="5065682"/>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E.g.: Brandon Stanton’s Humans of New York. </a:t>
            </a:r>
            <a:r>
              <a:rPr lang="en-US" sz="2600" dirty="0">
                <a:solidFill>
                  <a:srgbClr val="002060"/>
                </a:solidFill>
                <a:latin typeface="Arial" panose="020B0604020202020204" pitchFamily="34" charset="0"/>
                <a:ea typeface="+mj-ea"/>
                <a:cs typeface="Arial" panose="020B0604020202020204" pitchFamily="34" charset="0"/>
              </a:rPr>
              <a:t>Widely known project: Everyday individuals share personal stories through interviews &amp; photographs.</a:t>
            </a:r>
          </a:p>
          <a:p>
            <a:pPr marL="365760" indent="-365760">
              <a:lnSpc>
                <a:spcPct val="150000"/>
              </a:lnSpc>
              <a:spcBef>
                <a:spcPts val="600"/>
              </a:spcBef>
              <a:spcAft>
                <a:spcPts val="12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Embodies Narrative Inquiry Principles:</a:t>
            </a:r>
          </a:p>
          <a:p>
            <a:pPr marL="971550" lvl="1" indent="-51435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Focus on Lived Experiences.</a:t>
            </a:r>
          </a:p>
          <a:p>
            <a:pPr marL="971550" lvl="1" indent="-51435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Reveals Universal Themes </a:t>
            </a:r>
          </a:p>
          <a:p>
            <a:pPr lvl="1">
              <a:lnSpc>
                <a:spcPct val="150000"/>
              </a:lnSpc>
              <a:spcBef>
                <a:spcPts val="600"/>
              </a:spcBef>
              <a:spcAft>
                <a:spcPts val="600"/>
              </a:spcAft>
            </a:pPr>
            <a:r>
              <a:rPr lang="en-US" sz="2600" dirty="0">
                <a:solidFill>
                  <a:srgbClr val="002060"/>
                </a:solidFill>
                <a:latin typeface="Arial" panose="020B0604020202020204" pitchFamily="34" charset="0"/>
                <a:ea typeface="+mj-ea"/>
                <a:cs typeface="Arial" panose="020B0604020202020204" pitchFamily="34" charset="0"/>
              </a:rPr>
              <a:t>	(Re: Humanity, Resilience, Connection).</a:t>
            </a:r>
          </a:p>
        </p:txBody>
      </p:sp>
      <p:sp>
        <p:nvSpPr>
          <p:cNvPr id="8" name="Title 1">
            <a:extLst>
              <a:ext uri="{FF2B5EF4-FFF2-40B4-BE49-F238E27FC236}">
                <a16:creationId xmlns:a16="http://schemas.microsoft.com/office/drawing/2014/main" id="{112A5444-22C8-7A1F-B15D-F02B09623145}"/>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II.3. Narrative Inquiry</a:t>
            </a:r>
          </a:p>
        </p:txBody>
      </p:sp>
      <p:pic>
        <p:nvPicPr>
          <p:cNvPr id="5" name="Picture 2" descr="Humans of New York: Stories by Brandon Stanton · Readings.com.au">
            <a:extLst>
              <a:ext uri="{FF2B5EF4-FFF2-40B4-BE49-F238E27FC236}">
                <a16:creationId xmlns:a16="http://schemas.microsoft.com/office/drawing/2014/main" id="{27D06D4E-67C6-8FF6-3D37-F89ADE1F7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93" y="1874345"/>
            <a:ext cx="3503427" cy="44764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7B22DE1-95F3-DF26-5C10-0EA1685C9FCB}"/>
              </a:ext>
            </a:extLst>
          </p:cNvPr>
          <p:cNvSpPr txBox="1"/>
          <p:nvPr/>
        </p:nvSpPr>
        <p:spPr>
          <a:xfrm>
            <a:off x="295463" y="6467735"/>
            <a:ext cx="3545957" cy="200055"/>
          </a:xfrm>
          <a:prstGeom prst="rect">
            <a:avLst/>
          </a:prstGeom>
          <a:noFill/>
        </p:spPr>
        <p:txBody>
          <a:bodyPr wrap="square">
            <a:spAutoFit/>
          </a:bodyPr>
          <a:lstStyle/>
          <a:p>
            <a:r>
              <a:rPr lang="en-US" sz="700" dirty="0"/>
              <a:t>https://d30a6s96kk7rhm.cloudfront.net/original/readings/978/125/005/9781250058904.jpg</a:t>
            </a:r>
          </a:p>
        </p:txBody>
      </p:sp>
      <p:pic>
        <p:nvPicPr>
          <p:cNvPr id="2" name="Picture 1" descr="A close-up of logos&#10;&#10;AI-generated content may be incorrect.">
            <a:extLst>
              <a:ext uri="{FF2B5EF4-FFF2-40B4-BE49-F238E27FC236}">
                <a16:creationId xmlns:a16="http://schemas.microsoft.com/office/drawing/2014/main" id="{1C464EE5-E0AB-4338-856C-5BCB22596F49}"/>
              </a:ext>
            </a:extLst>
          </p:cNvPr>
          <p:cNvPicPr>
            <a:picLocks noChangeAspect="1"/>
          </p:cNvPicPr>
          <p:nvPr/>
        </p:nvPicPr>
        <p:blipFill>
          <a:blip r:embed="rId4"/>
          <a:srcRect r="45218"/>
          <a:stretch/>
        </p:blipFill>
        <p:spPr>
          <a:xfrm>
            <a:off x="10211210" y="384407"/>
            <a:ext cx="768200" cy="842433"/>
          </a:xfrm>
          <a:prstGeom prst="rect">
            <a:avLst/>
          </a:prstGeom>
        </p:spPr>
      </p:pic>
      <p:pic>
        <p:nvPicPr>
          <p:cNvPr id="4" name="Picture 3" descr="A close-up of logos&#10;&#10;AI-generated content may be incorrect.">
            <a:extLst>
              <a:ext uri="{FF2B5EF4-FFF2-40B4-BE49-F238E27FC236}">
                <a16:creationId xmlns:a16="http://schemas.microsoft.com/office/drawing/2014/main" id="{1FDE4C71-F56C-936B-DEC0-76759AF42C1B}"/>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1107635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7FDD99-86D8-7A84-43D2-71F633644C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5D2D6-560B-E6B9-CBB7-38B04A136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1EEAA4A-6055-D8F4-CFE7-4BE48E812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FB5506E-1451-5752-EF7E-B1DAE44E1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207C96-5A1C-1291-A435-3CBAC05BA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11DF967-CC55-CFB3-A221-13350FA1B1EF}"/>
              </a:ext>
            </a:extLst>
          </p:cNvPr>
          <p:cNvSpPr txBox="1"/>
          <p:nvPr/>
        </p:nvSpPr>
        <p:spPr>
          <a:xfrm>
            <a:off x="4179412" y="1999698"/>
            <a:ext cx="8012587" cy="4388574"/>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Narrative Inquiry: </a:t>
            </a:r>
            <a:r>
              <a:rPr lang="en-US" sz="2600" dirty="0">
                <a:solidFill>
                  <a:srgbClr val="002060"/>
                </a:solidFill>
                <a:latin typeface="Arial" panose="020B0604020202020204" pitchFamily="34" charset="0"/>
                <a:ea typeface="+mj-ea"/>
                <a:cs typeface="Arial" panose="020B0604020202020204" pitchFamily="34" charset="0"/>
              </a:rPr>
              <a:t>Semi-structured interviews used to illustrate meaning and experience.</a:t>
            </a:r>
          </a:p>
          <a:p>
            <a:pPr marL="365760" indent="-365760">
              <a:lnSpc>
                <a:spcPct val="150000"/>
              </a:lnSpc>
              <a:spcBef>
                <a:spcPts val="600"/>
              </a:spcBef>
              <a:spcAft>
                <a:spcPts val="6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Process: </a:t>
            </a:r>
          </a:p>
          <a:p>
            <a:pPr marL="971550" lvl="1" indent="-514350">
              <a:lnSpc>
                <a:spcPct val="150000"/>
              </a:lnSpc>
              <a:spcBef>
                <a:spcPts val="600"/>
              </a:spcBef>
              <a:spcAft>
                <a:spcPts val="600"/>
              </a:spcAft>
              <a:buFont typeface="+mj-lt"/>
              <a:buAutoNum type="arabicParenR"/>
            </a:pPr>
            <a:r>
              <a:rPr lang="en-US" sz="2600" dirty="0">
                <a:solidFill>
                  <a:srgbClr val="002060"/>
                </a:solidFill>
                <a:latin typeface="Arial" panose="020B0604020202020204" pitchFamily="34" charset="0"/>
                <a:ea typeface="+mj-ea"/>
                <a:cs typeface="Arial" panose="020B0604020202020204" pitchFamily="34" charset="0"/>
              </a:rPr>
              <a:t>Collecting stories and experiences.</a:t>
            </a:r>
          </a:p>
          <a:p>
            <a:pPr marL="971550" lvl="1" indent="-514350">
              <a:lnSpc>
                <a:spcPct val="150000"/>
              </a:lnSpc>
              <a:spcBef>
                <a:spcPts val="600"/>
              </a:spcBef>
              <a:spcAft>
                <a:spcPts val="600"/>
              </a:spcAft>
              <a:buFont typeface="+mj-lt"/>
              <a:buAutoNum type="arabicParenR"/>
            </a:pPr>
            <a:r>
              <a:rPr lang="en-US" sz="2600" dirty="0">
                <a:solidFill>
                  <a:srgbClr val="002060"/>
                </a:solidFill>
                <a:latin typeface="Arial" panose="020B0604020202020204" pitchFamily="34" charset="0"/>
                <a:ea typeface="+mj-ea"/>
                <a:cs typeface="Arial" panose="020B0604020202020204" pitchFamily="34" charset="0"/>
              </a:rPr>
              <a:t>Analyzing for themes.</a:t>
            </a:r>
          </a:p>
          <a:p>
            <a:pPr marL="971550" lvl="1" indent="-514350">
              <a:lnSpc>
                <a:spcPct val="150000"/>
              </a:lnSpc>
              <a:spcBef>
                <a:spcPts val="600"/>
              </a:spcBef>
              <a:spcAft>
                <a:spcPts val="600"/>
              </a:spcAft>
              <a:buFont typeface="+mj-lt"/>
              <a:buAutoNum type="arabicParenR"/>
            </a:pPr>
            <a:r>
              <a:rPr lang="en-US" sz="2600" dirty="0">
                <a:solidFill>
                  <a:srgbClr val="002060"/>
                </a:solidFill>
                <a:latin typeface="Arial" panose="020B0604020202020204" pitchFamily="34" charset="0"/>
                <a:ea typeface="+mj-ea"/>
                <a:cs typeface="Arial" panose="020B0604020202020204" pitchFamily="34" charset="0"/>
              </a:rPr>
              <a:t>Constructing a common shared story.</a:t>
            </a:r>
          </a:p>
        </p:txBody>
      </p:sp>
      <p:sp>
        <p:nvSpPr>
          <p:cNvPr id="8" name="Title 1">
            <a:extLst>
              <a:ext uri="{FF2B5EF4-FFF2-40B4-BE49-F238E27FC236}">
                <a16:creationId xmlns:a16="http://schemas.microsoft.com/office/drawing/2014/main" id="{61FD7C90-D1C3-E152-68F9-B14B821E8022}"/>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II.3. Narrative Inquiry</a:t>
            </a:r>
          </a:p>
        </p:txBody>
      </p:sp>
      <p:pic>
        <p:nvPicPr>
          <p:cNvPr id="5" name="Picture 2" descr="Humans of New York: Stories by Brandon Stanton · Readings.com.au">
            <a:extLst>
              <a:ext uri="{FF2B5EF4-FFF2-40B4-BE49-F238E27FC236}">
                <a16:creationId xmlns:a16="http://schemas.microsoft.com/office/drawing/2014/main" id="{686F2793-ABAF-3074-F48A-210CEEB7A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93" y="1874345"/>
            <a:ext cx="3503427" cy="44764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C5EF48-AF88-00CB-8B20-B99EA51B8A9A}"/>
              </a:ext>
            </a:extLst>
          </p:cNvPr>
          <p:cNvSpPr txBox="1"/>
          <p:nvPr/>
        </p:nvSpPr>
        <p:spPr>
          <a:xfrm>
            <a:off x="295463" y="6467735"/>
            <a:ext cx="3545957" cy="200055"/>
          </a:xfrm>
          <a:prstGeom prst="rect">
            <a:avLst/>
          </a:prstGeom>
          <a:noFill/>
        </p:spPr>
        <p:txBody>
          <a:bodyPr wrap="square">
            <a:spAutoFit/>
          </a:bodyPr>
          <a:lstStyle/>
          <a:p>
            <a:r>
              <a:rPr lang="en-US" sz="700" dirty="0"/>
              <a:t>https://d30a6s96kk7rhm.cloudfront.net/original/readings/978/125/005/9781250058904.jpg</a:t>
            </a:r>
          </a:p>
        </p:txBody>
      </p:sp>
      <p:pic>
        <p:nvPicPr>
          <p:cNvPr id="2" name="Picture 1" descr="A close-up of logos&#10;&#10;AI-generated content may be incorrect.">
            <a:extLst>
              <a:ext uri="{FF2B5EF4-FFF2-40B4-BE49-F238E27FC236}">
                <a16:creationId xmlns:a16="http://schemas.microsoft.com/office/drawing/2014/main" id="{206F0D9C-3AE2-30CF-ED85-15F6278106F1}"/>
              </a:ext>
            </a:extLst>
          </p:cNvPr>
          <p:cNvPicPr>
            <a:picLocks noChangeAspect="1"/>
          </p:cNvPicPr>
          <p:nvPr/>
        </p:nvPicPr>
        <p:blipFill>
          <a:blip r:embed="rId4"/>
          <a:srcRect r="45218"/>
          <a:stretch/>
        </p:blipFill>
        <p:spPr>
          <a:xfrm>
            <a:off x="10211210" y="384407"/>
            <a:ext cx="768200" cy="842433"/>
          </a:xfrm>
          <a:prstGeom prst="rect">
            <a:avLst/>
          </a:prstGeom>
        </p:spPr>
      </p:pic>
      <p:pic>
        <p:nvPicPr>
          <p:cNvPr id="4" name="Picture 3" descr="A close-up of logos&#10;&#10;AI-generated content may be incorrect.">
            <a:extLst>
              <a:ext uri="{FF2B5EF4-FFF2-40B4-BE49-F238E27FC236}">
                <a16:creationId xmlns:a16="http://schemas.microsoft.com/office/drawing/2014/main" id="{5B7EC118-0496-3652-92A9-2AB99D627DFD}"/>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422859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C9BDE63-9C93-DDEF-8E21-90272C593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5B6F618-2529-1DBB-41BD-35D6C39E0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D48E96-A403-78F2-27DB-E4674C90E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7D83114-E419-3CCD-8D82-12F8DBE2C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36D778B-202C-8207-A504-AAC593E47215}"/>
              </a:ext>
            </a:extLst>
          </p:cNvPr>
          <p:cNvSpPr>
            <a:spLocks noGrp="1"/>
          </p:cNvSpPr>
          <p:nvPr>
            <p:ph type="title"/>
          </p:nvPr>
        </p:nvSpPr>
        <p:spPr>
          <a:xfrm>
            <a:off x="0" y="255737"/>
            <a:ext cx="12191998" cy="1029053"/>
          </a:xfrm>
        </p:spPr>
        <p:txBody>
          <a:bodyPr vert="horz" lIns="91440" tIns="45720" rIns="91440" bIns="45720" rtlCol="0" anchor="ctr">
            <a:normAutofit fontScale="90000"/>
          </a:bodyPr>
          <a:lstStyle/>
          <a:p>
            <a:pPr algn="ctr">
              <a:lnSpc>
                <a:spcPct val="130000"/>
              </a:lnSpc>
            </a:pPr>
            <a:r>
              <a:rPr lang="en-US" sz="4500" kern="1200" dirty="0">
                <a:solidFill>
                  <a:srgbClr val="FFFFFF"/>
                </a:solidFill>
                <a:latin typeface="Times New Roman" panose="02020603050405020304" pitchFamily="18" charset="0"/>
                <a:cs typeface="Times New Roman" panose="02020603050405020304" pitchFamily="18" charset="0"/>
              </a:rPr>
              <a:t>BRIDG Micro-Course </a:t>
            </a:r>
            <a:br>
              <a:rPr lang="en-US" sz="4500" kern="1200" dirty="0">
                <a:solidFill>
                  <a:srgbClr val="FFFFFF"/>
                </a:solidFill>
                <a:latin typeface="Times New Roman" panose="02020603050405020304" pitchFamily="18" charset="0"/>
                <a:cs typeface="Times New Roman" panose="02020603050405020304" pitchFamily="18" charset="0"/>
              </a:rPr>
            </a:br>
            <a:r>
              <a:rPr lang="en-US" sz="4500" kern="1200" dirty="0">
                <a:solidFill>
                  <a:srgbClr val="FFFFFF"/>
                </a:solidFill>
                <a:latin typeface="Times New Roman" panose="02020603050405020304" pitchFamily="18" charset="0"/>
                <a:cs typeface="Times New Roman" panose="02020603050405020304" pitchFamily="18" charset="0"/>
              </a:rPr>
              <a:t>Module 2: Classic Types of Qualitative Designs</a:t>
            </a:r>
          </a:p>
        </p:txBody>
      </p:sp>
      <p:sp>
        <p:nvSpPr>
          <p:cNvPr id="10" name="TextBox 9">
            <a:extLst>
              <a:ext uri="{FF2B5EF4-FFF2-40B4-BE49-F238E27FC236}">
                <a16:creationId xmlns:a16="http://schemas.microsoft.com/office/drawing/2014/main" id="{C41967AE-E0D3-80E6-1BA4-C15AD6E06674}"/>
              </a:ext>
            </a:extLst>
          </p:cNvPr>
          <p:cNvSpPr txBox="1"/>
          <p:nvPr/>
        </p:nvSpPr>
        <p:spPr>
          <a:xfrm>
            <a:off x="124770" y="3846624"/>
            <a:ext cx="12192000" cy="873509"/>
          </a:xfrm>
          <a:prstGeom prst="rect">
            <a:avLst/>
          </a:prstGeom>
          <a:noFill/>
        </p:spPr>
        <p:txBody>
          <a:bodyPr wrap="square">
            <a:spAutoFit/>
          </a:bodyPr>
          <a:lstStyle/>
          <a:p>
            <a:pPr marL="0" marR="0" algn="ctr" hangingPunct="0">
              <a:lnSpc>
                <a:spcPct val="150000"/>
              </a:lnSpc>
              <a:spcBef>
                <a:spcPts val="0"/>
              </a:spcBef>
              <a:spcAft>
                <a:spcPts val="0"/>
              </a:spcAft>
            </a:pPr>
            <a:r>
              <a:rPr lang="it-IT"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National University of Natural Medicine (NUNM) University of Washington (UW)</a:t>
            </a:r>
          </a:p>
          <a:p>
            <a:pPr algn="ctr" hangingPunct="0">
              <a:lnSpc>
                <a:spcPct val="150000"/>
              </a:lnSpc>
            </a:pPr>
            <a:r>
              <a:rPr lang="it-IT" sz="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NourishED Research Foundation (Boulder, CO, USA | Wilmington, DE, USA)</a:t>
            </a:r>
          </a:p>
        </p:txBody>
      </p:sp>
      <p:pic>
        <p:nvPicPr>
          <p:cNvPr id="11" name="Picture 10" descr="A logo with a tree in the middle&#10;&#10;Description automatically generated">
            <a:extLst>
              <a:ext uri="{FF2B5EF4-FFF2-40B4-BE49-F238E27FC236}">
                <a16:creationId xmlns:a16="http://schemas.microsoft.com/office/drawing/2014/main" id="{6429C4A6-349A-46BE-3EB8-AD162CE0DEFC}"/>
              </a:ext>
            </a:extLst>
          </p:cNvPr>
          <p:cNvPicPr>
            <a:picLocks noChangeAspect="1"/>
          </p:cNvPicPr>
          <p:nvPr/>
        </p:nvPicPr>
        <p:blipFill>
          <a:blip r:embed="rId2"/>
          <a:stretch>
            <a:fillRect/>
          </a:stretch>
        </p:blipFill>
        <p:spPr>
          <a:xfrm>
            <a:off x="4267155" y="5652689"/>
            <a:ext cx="2990195" cy="903872"/>
          </a:xfrm>
          <a:prstGeom prst="rect">
            <a:avLst/>
          </a:prstGeom>
          <a:ln>
            <a:solidFill>
              <a:srgbClr val="002060"/>
            </a:solidFill>
          </a:ln>
        </p:spPr>
      </p:pic>
      <p:sp>
        <p:nvSpPr>
          <p:cNvPr id="12" name="TextBox 11">
            <a:extLst>
              <a:ext uri="{FF2B5EF4-FFF2-40B4-BE49-F238E27FC236}">
                <a16:creationId xmlns:a16="http://schemas.microsoft.com/office/drawing/2014/main" id="{A7EF7D30-CE58-2A13-CBAA-53690DB26991}"/>
              </a:ext>
            </a:extLst>
          </p:cNvPr>
          <p:cNvSpPr txBox="1"/>
          <p:nvPr/>
        </p:nvSpPr>
        <p:spPr>
          <a:xfrm>
            <a:off x="0" y="1827696"/>
            <a:ext cx="12192000" cy="1841851"/>
          </a:xfrm>
          <a:prstGeom prst="rect">
            <a:avLst/>
          </a:prstGeom>
          <a:noFill/>
        </p:spPr>
        <p:txBody>
          <a:bodyPr wrap="square">
            <a:spAutoFit/>
          </a:bodyPr>
          <a:lstStyle/>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Brenna Bray, PhD</a:t>
            </a:r>
          </a:p>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BRIDG T90/R90 Fellowship Postdoctoral Training Program</a:t>
            </a:r>
          </a:p>
          <a:p>
            <a:pPr marL="0" marR="0" algn="ctr" hangingPunct="0">
              <a:lnSpc>
                <a:spcPct val="150000"/>
              </a:lnSpc>
              <a:spcBef>
                <a:spcPts val="0"/>
              </a:spcBef>
              <a:spcAft>
                <a:spcPts val="0"/>
              </a:spcAft>
            </a:pPr>
            <a:r>
              <a:rPr lang="it-IT"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NCCIH, Grant AT008924</a:t>
            </a:r>
          </a:p>
        </p:txBody>
      </p:sp>
      <p:pic>
        <p:nvPicPr>
          <p:cNvPr id="13" name="Picture 12">
            <a:extLst>
              <a:ext uri="{FF2B5EF4-FFF2-40B4-BE49-F238E27FC236}">
                <a16:creationId xmlns:a16="http://schemas.microsoft.com/office/drawing/2014/main" id="{417896F9-2D5F-DEEC-697E-4CFF731597BB}"/>
              </a:ext>
            </a:extLst>
          </p:cNvPr>
          <p:cNvPicPr>
            <a:picLocks noChangeAspect="1"/>
          </p:cNvPicPr>
          <p:nvPr/>
        </p:nvPicPr>
        <p:blipFill>
          <a:blip r:embed="rId3"/>
          <a:stretch>
            <a:fillRect/>
          </a:stretch>
        </p:blipFill>
        <p:spPr>
          <a:xfrm>
            <a:off x="124770" y="4940134"/>
            <a:ext cx="1828800" cy="1828800"/>
          </a:xfrm>
          <a:prstGeom prst="rect">
            <a:avLst/>
          </a:prstGeom>
        </p:spPr>
      </p:pic>
      <p:pic>
        <p:nvPicPr>
          <p:cNvPr id="14" name="Picture 13" descr="A logo for a university&#10;&#10;Description automatically generated">
            <a:extLst>
              <a:ext uri="{FF2B5EF4-FFF2-40B4-BE49-F238E27FC236}">
                <a16:creationId xmlns:a16="http://schemas.microsoft.com/office/drawing/2014/main" id="{D14823B9-B60F-3B64-36D9-B6542D119CE8}"/>
              </a:ext>
            </a:extLst>
          </p:cNvPr>
          <p:cNvPicPr>
            <a:picLocks noChangeAspect="1"/>
          </p:cNvPicPr>
          <p:nvPr/>
        </p:nvPicPr>
        <p:blipFill>
          <a:blip r:embed="rId4"/>
          <a:stretch>
            <a:fillRect/>
          </a:stretch>
        </p:blipFill>
        <p:spPr>
          <a:xfrm>
            <a:off x="7861050" y="5376492"/>
            <a:ext cx="2173828" cy="1225771"/>
          </a:xfrm>
          <a:prstGeom prst="rect">
            <a:avLst/>
          </a:prstGeom>
          <a:ln>
            <a:solidFill>
              <a:srgbClr val="002060"/>
            </a:solidFill>
          </a:ln>
        </p:spPr>
      </p:pic>
      <p:pic>
        <p:nvPicPr>
          <p:cNvPr id="15" name="Picture 14" descr="A close-up of logos&#10;&#10;AI-generated content may be incorrect.">
            <a:extLst>
              <a:ext uri="{FF2B5EF4-FFF2-40B4-BE49-F238E27FC236}">
                <a16:creationId xmlns:a16="http://schemas.microsoft.com/office/drawing/2014/main" id="{FD49388C-5BA8-903C-E370-B2BAB2716A93}"/>
              </a:ext>
            </a:extLst>
          </p:cNvPr>
          <p:cNvPicPr>
            <a:picLocks noChangeAspect="1"/>
          </p:cNvPicPr>
          <p:nvPr/>
        </p:nvPicPr>
        <p:blipFill>
          <a:blip r:embed="rId5"/>
          <a:srcRect r="45218"/>
          <a:stretch/>
        </p:blipFill>
        <p:spPr>
          <a:xfrm>
            <a:off x="411938" y="5115311"/>
            <a:ext cx="1334919" cy="1463915"/>
          </a:xfrm>
          <a:prstGeom prst="rect">
            <a:avLst/>
          </a:prstGeom>
        </p:spPr>
      </p:pic>
      <p:pic>
        <p:nvPicPr>
          <p:cNvPr id="16" name="Picture 15" descr="A close-up of logos&#10;&#10;AI-generated content may be incorrect.">
            <a:extLst>
              <a:ext uri="{FF2B5EF4-FFF2-40B4-BE49-F238E27FC236}">
                <a16:creationId xmlns:a16="http://schemas.microsoft.com/office/drawing/2014/main" id="{B8EC4BF2-B936-3FA2-1637-620FE67D28EC}"/>
              </a:ext>
            </a:extLst>
          </p:cNvPr>
          <p:cNvPicPr>
            <a:picLocks noChangeAspect="1"/>
          </p:cNvPicPr>
          <p:nvPr/>
        </p:nvPicPr>
        <p:blipFill>
          <a:blip r:embed="rId5"/>
          <a:srcRect l="54782" t="9761" b="16268"/>
          <a:stretch/>
        </p:blipFill>
        <p:spPr>
          <a:xfrm>
            <a:off x="2011175" y="5032288"/>
            <a:ext cx="1724972" cy="1695279"/>
          </a:xfrm>
          <a:prstGeom prst="rect">
            <a:avLst/>
          </a:prstGeom>
        </p:spPr>
      </p:pic>
      <p:pic>
        <p:nvPicPr>
          <p:cNvPr id="17" name="Picture 16" descr="A close-up of logos&#10;&#10;AI-generated content may be incorrect.">
            <a:extLst>
              <a:ext uri="{FF2B5EF4-FFF2-40B4-BE49-F238E27FC236}">
                <a16:creationId xmlns:a16="http://schemas.microsoft.com/office/drawing/2014/main" id="{9E0C7933-A62A-0CFC-DC28-9331FE2C6F0F}"/>
              </a:ext>
            </a:extLst>
          </p:cNvPr>
          <p:cNvPicPr>
            <a:picLocks noChangeAspect="1"/>
          </p:cNvPicPr>
          <p:nvPr/>
        </p:nvPicPr>
        <p:blipFill>
          <a:blip r:embed="rId5"/>
          <a:srcRect l="54782" t="9761" b="16268"/>
          <a:stretch/>
        </p:blipFill>
        <p:spPr>
          <a:xfrm>
            <a:off x="10160428" y="5102444"/>
            <a:ext cx="1724972" cy="1695279"/>
          </a:xfrm>
          <a:prstGeom prst="rect">
            <a:avLst/>
          </a:prstGeom>
        </p:spPr>
      </p:pic>
    </p:spTree>
    <p:extLst>
      <p:ext uri="{BB962C8B-B14F-4D97-AF65-F5344CB8AC3E}">
        <p14:creationId xmlns:p14="http://schemas.microsoft.com/office/powerpoint/2010/main" val="1792553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6698B9-75EA-C880-C017-377B0D45980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EDF80C-8863-0A73-8A29-4010ACBD4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38B0DDC-1455-7A6F-5F02-EF10E7666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EA1D5E-5A14-C1D0-5BD1-DCC97A17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B4EC60B-1C2A-60CC-5387-DC918E746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20B1506-2F5E-4755-BA77-10BB7438BD3B}"/>
              </a:ext>
            </a:extLst>
          </p:cNvPr>
          <p:cNvSpPr txBox="1"/>
          <p:nvPr/>
        </p:nvSpPr>
        <p:spPr>
          <a:xfrm>
            <a:off x="0" y="6514312"/>
            <a:ext cx="12192000" cy="261610"/>
          </a:xfrm>
          <a:prstGeom prst="rect">
            <a:avLst/>
          </a:prstGeom>
          <a:noFill/>
        </p:spPr>
        <p:txBody>
          <a:bodyPr wrap="square">
            <a:spAutoFit/>
          </a:bodyPr>
          <a:lstStyle/>
          <a:p>
            <a:pPr algn="ctr"/>
            <a:r>
              <a:rPr lang="en-US" sz="1100" dirty="0">
                <a:solidFill>
                  <a:srgbClr val="002060"/>
                </a:solidFill>
                <a:hlinkClick r:id="rId3"/>
              </a:rPr>
              <a:t>https://www.taylorfrancis.com/books/mono/10.4324/9781315108933/practical-approaches-applied-research-program-evaluation-helping-professionals-casey-barrio-minton-stephen-lenz</a:t>
            </a:r>
            <a:endParaRPr lang="en-US" sz="1100" dirty="0">
              <a:solidFill>
                <a:srgbClr val="002060"/>
              </a:solidFill>
            </a:endParaRPr>
          </a:p>
        </p:txBody>
      </p:sp>
      <p:sp>
        <p:nvSpPr>
          <p:cNvPr id="3" name="TextBox 2">
            <a:extLst>
              <a:ext uri="{FF2B5EF4-FFF2-40B4-BE49-F238E27FC236}">
                <a16:creationId xmlns:a16="http://schemas.microsoft.com/office/drawing/2014/main" id="{A85A8CEA-339C-2069-8982-FAAC2D1E4153}"/>
              </a:ext>
            </a:extLst>
          </p:cNvPr>
          <p:cNvSpPr txBox="1"/>
          <p:nvPr/>
        </p:nvSpPr>
        <p:spPr>
          <a:xfrm>
            <a:off x="5656358" y="1804430"/>
            <a:ext cx="6535642" cy="4311630"/>
          </a:xfrm>
          <a:prstGeom prst="rect">
            <a:avLst/>
          </a:prstGeom>
          <a:noFill/>
        </p:spPr>
        <p:txBody>
          <a:bodyPr wrap="square">
            <a:spAutoFit/>
          </a:bodyPr>
          <a:lstStyle/>
          <a:p>
            <a:pPr>
              <a:lnSpc>
                <a:spcPct val="150000"/>
              </a:lnSpc>
              <a:spcBef>
                <a:spcPts val="600"/>
              </a:spcBef>
              <a:spcAft>
                <a:spcPts val="1200"/>
              </a:spcAft>
            </a:pPr>
            <a:r>
              <a:rPr lang="en-US" sz="2600" b="1" dirty="0">
                <a:solidFill>
                  <a:srgbClr val="002060"/>
                </a:solidFill>
                <a:latin typeface="Arial" panose="020B0604020202020204" pitchFamily="34" charset="0"/>
                <a:ea typeface="+mj-ea"/>
                <a:cs typeface="Arial" panose="020B0604020202020204" pitchFamily="34" charset="0"/>
              </a:rPr>
              <a:t>Focus:</a:t>
            </a:r>
            <a:r>
              <a:rPr lang="en-US" sz="2600" dirty="0">
                <a:solidFill>
                  <a:srgbClr val="002060"/>
                </a:solidFill>
                <a:latin typeface="Arial" panose="020B0604020202020204" pitchFamily="34" charset="0"/>
                <a:ea typeface="+mj-ea"/>
                <a:cs typeface="Arial" panose="020B0604020202020204" pitchFamily="34" charset="0"/>
              </a:rPr>
              <a:t> </a:t>
            </a:r>
          </a:p>
          <a:p>
            <a:pPr marL="365760" indent="-365760">
              <a:lnSpc>
                <a:spcPct val="150000"/>
              </a:lnSpc>
              <a:spcBef>
                <a:spcPts val="600"/>
              </a:spcBef>
              <a:spcAft>
                <a:spcPts val="1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Understanding cultural groups or phenomenon.</a:t>
            </a:r>
          </a:p>
          <a:p>
            <a:pPr marL="365760" indent="-365760">
              <a:lnSpc>
                <a:spcPct val="150000"/>
              </a:lnSpc>
              <a:spcBef>
                <a:spcPts val="600"/>
              </a:spcBef>
              <a:spcAft>
                <a:spcPts val="1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Uncover greater cultural meaning.</a:t>
            </a:r>
          </a:p>
          <a:p>
            <a:pPr marL="365760" indent="-365760">
              <a:lnSpc>
                <a:spcPct val="150000"/>
              </a:lnSpc>
              <a:spcBef>
                <a:spcPts val="600"/>
              </a:spcBef>
              <a:spcAft>
                <a:spcPts val="1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Prolonged immersion, observation, &amp; engagement in a site (e.g., mos. to yrs).</a:t>
            </a:r>
          </a:p>
        </p:txBody>
      </p:sp>
      <p:sp>
        <p:nvSpPr>
          <p:cNvPr id="8" name="Title 1">
            <a:extLst>
              <a:ext uri="{FF2B5EF4-FFF2-40B4-BE49-F238E27FC236}">
                <a16:creationId xmlns:a16="http://schemas.microsoft.com/office/drawing/2014/main" id="{AEB6D1D9-BDC2-0EA7-D279-9BD79F6ECAE1}"/>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II.4. Ethnography</a:t>
            </a:r>
          </a:p>
        </p:txBody>
      </p:sp>
      <p:pic>
        <p:nvPicPr>
          <p:cNvPr id="4" name="Picture 3" descr="A person sitting next to a monkey&#10;&#10;AI-generated content may be incorrect.">
            <a:extLst>
              <a:ext uri="{FF2B5EF4-FFF2-40B4-BE49-F238E27FC236}">
                <a16:creationId xmlns:a16="http://schemas.microsoft.com/office/drawing/2014/main" id="{CD1F7401-571C-1C8D-9D1E-0C125E79D9A9}"/>
              </a:ext>
            </a:extLst>
          </p:cNvPr>
          <p:cNvPicPr>
            <a:picLocks noChangeAspect="1"/>
          </p:cNvPicPr>
          <p:nvPr/>
        </p:nvPicPr>
        <p:blipFill>
          <a:blip r:embed="rId4"/>
          <a:srcRect r="15258"/>
          <a:stretch/>
        </p:blipFill>
        <p:spPr>
          <a:xfrm>
            <a:off x="295463" y="1891253"/>
            <a:ext cx="5065432" cy="3997600"/>
          </a:xfrm>
          <a:prstGeom prst="rect">
            <a:avLst/>
          </a:prstGeom>
        </p:spPr>
      </p:pic>
      <p:sp>
        <p:nvSpPr>
          <p:cNvPr id="9" name="TextBox 8">
            <a:extLst>
              <a:ext uri="{FF2B5EF4-FFF2-40B4-BE49-F238E27FC236}">
                <a16:creationId xmlns:a16="http://schemas.microsoft.com/office/drawing/2014/main" id="{A872E48C-543F-03A6-5FEA-8A275E777E5A}"/>
              </a:ext>
            </a:extLst>
          </p:cNvPr>
          <p:cNvSpPr txBox="1"/>
          <p:nvPr/>
        </p:nvSpPr>
        <p:spPr>
          <a:xfrm>
            <a:off x="295463" y="5905320"/>
            <a:ext cx="5065432" cy="461665"/>
          </a:xfrm>
          <a:prstGeom prst="rect">
            <a:avLst/>
          </a:prstGeom>
          <a:noFill/>
        </p:spPr>
        <p:txBody>
          <a:bodyPr wrap="square">
            <a:spAutoFit/>
          </a:bodyPr>
          <a:lstStyle/>
          <a:p>
            <a:r>
              <a:rPr lang="en-US" sz="1200" dirty="0">
                <a:solidFill>
                  <a:srgbClr val="002060"/>
                </a:solidFill>
              </a:rPr>
              <a:t>https://spyscape.com/article/jane-goodall-from-champion-of-chimpanzees-to-environmental-superhero</a:t>
            </a:r>
          </a:p>
        </p:txBody>
      </p:sp>
      <p:pic>
        <p:nvPicPr>
          <p:cNvPr id="2" name="Picture 1" descr="A close-up of logos&#10;&#10;AI-generated content may be incorrect.">
            <a:extLst>
              <a:ext uri="{FF2B5EF4-FFF2-40B4-BE49-F238E27FC236}">
                <a16:creationId xmlns:a16="http://schemas.microsoft.com/office/drawing/2014/main" id="{94628F2F-62D5-C035-4A88-1C9BD6625445}"/>
              </a:ext>
            </a:extLst>
          </p:cNvPr>
          <p:cNvPicPr>
            <a:picLocks noChangeAspect="1"/>
          </p:cNvPicPr>
          <p:nvPr/>
        </p:nvPicPr>
        <p:blipFill>
          <a:blip r:embed="rId5"/>
          <a:srcRect r="45218"/>
          <a:stretch/>
        </p:blipFill>
        <p:spPr>
          <a:xfrm>
            <a:off x="10211210" y="384407"/>
            <a:ext cx="768200" cy="842433"/>
          </a:xfrm>
          <a:prstGeom prst="rect">
            <a:avLst/>
          </a:prstGeom>
        </p:spPr>
      </p:pic>
      <p:pic>
        <p:nvPicPr>
          <p:cNvPr id="5" name="Picture 4" descr="A close-up of logos&#10;&#10;AI-generated content may be incorrect.">
            <a:extLst>
              <a:ext uri="{FF2B5EF4-FFF2-40B4-BE49-F238E27FC236}">
                <a16:creationId xmlns:a16="http://schemas.microsoft.com/office/drawing/2014/main" id="{A95DBD09-CCD6-3432-9DF2-52D24FEA49A6}"/>
              </a:ext>
            </a:extLst>
          </p:cNvPr>
          <p:cNvPicPr>
            <a:picLocks noChangeAspect="1"/>
          </p:cNvPicPr>
          <p:nvPr/>
        </p:nvPicPr>
        <p:blipFill>
          <a:blip r:embed="rId5"/>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331800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E42FE8-2296-8127-0423-386E3A8CB02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E3777B-EB3C-A4A0-9C25-8D40CB5C7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373159-00F0-3344-16A6-1CB352A0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2BB158D-72A0-647F-064E-F293F0454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181631-FEF9-E8A4-E24C-DE49E0812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246EB33-B9FA-6910-912B-30DD6B9239BD}"/>
              </a:ext>
            </a:extLst>
          </p:cNvPr>
          <p:cNvSpPr txBox="1"/>
          <p:nvPr/>
        </p:nvSpPr>
        <p:spPr>
          <a:xfrm>
            <a:off x="3605684" y="1891253"/>
            <a:ext cx="8586316" cy="4542462"/>
          </a:xfrm>
          <a:prstGeom prst="rect">
            <a:avLst/>
          </a:prstGeom>
          <a:noFill/>
        </p:spPr>
        <p:txBody>
          <a:bodyPr wrap="square">
            <a:spAutoFit/>
          </a:bodyPr>
          <a:lstStyle/>
          <a:p>
            <a:pPr>
              <a:lnSpc>
                <a:spcPct val="150000"/>
              </a:lnSpc>
              <a:spcBef>
                <a:spcPts val="600"/>
              </a:spcBef>
              <a:spcAft>
                <a:spcPts val="1200"/>
              </a:spcAft>
            </a:pPr>
            <a:r>
              <a:rPr lang="en-US" sz="2600" b="1" dirty="0">
                <a:solidFill>
                  <a:srgbClr val="002060"/>
                </a:solidFill>
                <a:latin typeface="Arial" panose="020B0604020202020204" pitchFamily="34" charset="0"/>
                <a:ea typeface="+mj-ea"/>
                <a:cs typeface="Arial" panose="020B0604020202020204" pitchFamily="34" charset="0"/>
              </a:rPr>
              <a:t>Focus:</a:t>
            </a:r>
            <a:r>
              <a:rPr lang="en-US" sz="2600" dirty="0">
                <a:solidFill>
                  <a:srgbClr val="002060"/>
                </a:solidFill>
                <a:latin typeface="Arial" panose="020B0604020202020204" pitchFamily="34" charset="0"/>
                <a:ea typeface="+mj-ea"/>
                <a:cs typeface="Arial" panose="020B0604020202020204" pitchFamily="34" charset="0"/>
              </a:rPr>
              <a:t> Understanding cultural groups, phenomenon.</a:t>
            </a:r>
          </a:p>
          <a:p>
            <a:pPr>
              <a:lnSpc>
                <a:spcPct val="150000"/>
              </a:lnSpc>
              <a:spcBef>
                <a:spcPts val="600"/>
              </a:spcBef>
              <a:spcAft>
                <a:spcPts val="1200"/>
              </a:spcAft>
            </a:pPr>
            <a:r>
              <a:rPr lang="en-US" sz="2600" b="1" dirty="0">
                <a:solidFill>
                  <a:srgbClr val="002060"/>
                </a:solidFill>
                <a:latin typeface="Arial" panose="020B0604020202020204" pitchFamily="34" charset="0"/>
                <a:ea typeface="+mj-ea"/>
                <a:cs typeface="Arial" panose="020B0604020202020204" pitchFamily="34" charset="0"/>
              </a:rPr>
              <a:t>Primary Data Source: </a:t>
            </a:r>
          </a:p>
          <a:p>
            <a:pPr marL="822960" lvl="1" indent="-365760">
              <a:lnSpc>
                <a:spcPct val="150000"/>
              </a:lnSpc>
              <a:spcBef>
                <a:spcPts val="600"/>
              </a:spcBef>
              <a:spcAft>
                <a:spcPts val="1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Observations of Individuals &amp; Interactions.</a:t>
            </a:r>
          </a:p>
          <a:p>
            <a:pPr marL="822960" lvl="1" indent="-365760">
              <a:lnSpc>
                <a:spcPct val="150000"/>
              </a:lnSpc>
              <a:spcBef>
                <a:spcPts val="600"/>
              </a:spcBef>
              <a:spcAft>
                <a:spcPts val="1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 Artifact Notes: Photos, Documents, Everyday Items</a:t>
            </a:r>
          </a:p>
          <a:p>
            <a:pPr marL="822960" lvl="1" indent="-365760">
              <a:lnSpc>
                <a:spcPct val="150000"/>
              </a:lnSpc>
              <a:spcBef>
                <a:spcPts val="600"/>
              </a:spcBef>
              <a:spcAft>
                <a:spcPts val="12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Interviews with Community Members.</a:t>
            </a:r>
          </a:p>
        </p:txBody>
      </p:sp>
      <p:sp>
        <p:nvSpPr>
          <p:cNvPr id="8" name="Title 1">
            <a:extLst>
              <a:ext uri="{FF2B5EF4-FFF2-40B4-BE49-F238E27FC236}">
                <a16:creationId xmlns:a16="http://schemas.microsoft.com/office/drawing/2014/main" id="{62206C28-919B-86C3-0E04-0B863411ED66}"/>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II.4. Ethnography</a:t>
            </a:r>
          </a:p>
        </p:txBody>
      </p:sp>
      <p:pic>
        <p:nvPicPr>
          <p:cNvPr id="1026" name="Picture 2" descr="Jane Goodall | Biography, Awards, Books, &amp; Facts | Britannica">
            <a:extLst>
              <a:ext uri="{FF2B5EF4-FFF2-40B4-BE49-F238E27FC236}">
                <a16:creationId xmlns:a16="http://schemas.microsoft.com/office/drawing/2014/main" id="{BCB25527-7292-D0AD-91AC-ADF5DE7429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73"/>
          <a:stretch/>
        </p:blipFill>
        <p:spPr bwMode="auto">
          <a:xfrm>
            <a:off x="220821" y="2011859"/>
            <a:ext cx="3268119" cy="4326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F46929-5EF4-3A4A-9276-C53BCA0D8AB8}"/>
              </a:ext>
            </a:extLst>
          </p:cNvPr>
          <p:cNvSpPr txBox="1"/>
          <p:nvPr/>
        </p:nvSpPr>
        <p:spPr>
          <a:xfrm>
            <a:off x="167872" y="6352337"/>
            <a:ext cx="3669479" cy="246221"/>
          </a:xfrm>
          <a:prstGeom prst="rect">
            <a:avLst/>
          </a:prstGeom>
          <a:noFill/>
        </p:spPr>
        <p:txBody>
          <a:bodyPr wrap="square">
            <a:spAutoFit/>
          </a:bodyPr>
          <a:lstStyle/>
          <a:p>
            <a:r>
              <a:rPr lang="en-US" sz="1000" dirty="0">
                <a:solidFill>
                  <a:srgbClr val="002060"/>
                </a:solidFill>
              </a:rPr>
              <a:t>https://www.britannica.com/biography/Jane-Goodall</a:t>
            </a:r>
          </a:p>
        </p:txBody>
      </p:sp>
      <p:pic>
        <p:nvPicPr>
          <p:cNvPr id="2" name="Picture 1" descr="A close-up of logos&#10;&#10;AI-generated content may be incorrect.">
            <a:extLst>
              <a:ext uri="{FF2B5EF4-FFF2-40B4-BE49-F238E27FC236}">
                <a16:creationId xmlns:a16="http://schemas.microsoft.com/office/drawing/2014/main" id="{2527EF4F-DA44-57E1-59BB-5342E0D6BF26}"/>
              </a:ext>
            </a:extLst>
          </p:cNvPr>
          <p:cNvPicPr>
            <a:picLocks noChangeAspect="1"/>
          </p:cNvPicPr>
          <p:nvPr/>
        </p:nvPicPr>
        <p:blipFill>
          <a:blip r:embed="rId4"/>
          <a:srcRect r="45218"/>
          <a:stretch/>
        </p:blipFill>
        <p:spPr>
          <a:xfrm>
            <a:off x="10211210" y="384407"/>
            <a:ext cx="768200" cy="842433"/>
          </a:xfrm>
          <a:prstGeom prst="rect">
            <a:avLst/>
          </a:prstGeom>
        </p:spPr>
      </p:pic>
      <p:pic>
        <p:nvPicPr>
          <p:cNvPr id="4" name="Picture 3" descr="A close-up of logos&#10;&#10;AI-generated content may be incorrect.">
            <a:extLst>
              <a:ext uri="{FF2B5EF4-FFF2-40B4-BE49-F238E27FC236}">
                <a16:creationId xmlns:a16="http://schemas.microsoft.com/office/drawing/2014/main" id="{D72D665E-2544-D8E8-C168-525ABDDFC575}"/>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345860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E81597-2CE9-0DA7-3600-ED8130C1678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4339F9-49D6-793D-D55D-1C148D6EF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64F90F1-5F24-8DF3-BB88-B9CF34B7F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FE7F070-C56B-69D8-0173-DDE10A6A6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E4EEBA-8831-8FF2-E1E8-98C006058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D1D3169-7F85-AF84-5114-C528F0C18EF9}"/>
              </a:ext>
            </a:extLst>
          </p:cNvPr>
          <p:cNvSpPr txBox="1"/>
          <p:nvPr/>
        </p:nvSpPr>
        <p:spPr>
          <a:xfrm>
            <a:off x="3837350" y="1806193"/>
            <a:ext cx="8479991" cy="4911794"/>
          </a:xfrm>
          <a:prstGeom prst="rect">
            <a:avLst/>
          </a:prstGeom>
          <a:noFill/>
        </p:spPr>
        <p:txBody>
          <a:bodyPr wrap="square">
            <a:spAutoFit/>
          </a:bodyPr>
          <a:lstStyle/>
          <a:p>
            <a:pPr>
              <a:lnSpc>
                <a:spcPct val="150000"/>
              </a:lnSpc>
              <a:spcBef>
                <a:spcPts val="600"/>
              </a:spcBef>
              <a:spcAft>
                <a:spcPts val="1200"/>
              </a:spcAft>
            </a:pPr>
            <a:r>
              <a:rPr lang="en-US" sz="2600" b="1" dirty="0">
                <a:solidFill>
                  <a:srgbClr val="002060"/>
                </a:solidFill>
                <a:latin typeface="Arial" panose="020B0604020202020204" pitchFamily="34" charset="0"/>
                <a:ea typeface="+mj-ea"/>
                <a:cs typeface="Arial" panose="020B0604020202020204" pitchFamily="34" charset="0"/>
              </a:rPr>
              <a:t>E.g.: Jane Goodall’s </a:t>
            </a:r>
            <a:r>
              <a:rPr lang="en-US" sz="2600" b="1" i="1" dirty="0">
                <a:solidFill>
                  <a:srgbClr val="002060"/>
                </a:solidFill>
                <a:latin typeface="Arial" panose="020B0604020202020204" pitchFamily="34" charset="0"/>
                <a:ea typeface="+mj-ea"/>
                <a:cs typeface="Arial" panose="020B0604020202020204" pitchFamily="34" charset="0"/>
              </a:rPr>
              <a:t>Primatological Ethnography</a:t>
            </a:r>
            <a:r>
              <a:rPr lang="en-US" sz="2600" b="1" dirty="0">
                <a:solidFill>
                  <a:srgbClr val="002060"/>
                </a:solidFill>
                <a:latin typeface="Arial" panose="020B0604020202020204" pitchFamily="34" charset="0"/>
                <a:ea typeface="+mj-ea"/>
                <a:cs typeface="Arial" panose="020B0604020202020204" pitchFamily="34" charset="0"/>
              </a:rPr>
              <a:t>. </a:t>
            </a:r>
            <a:r>
              <a:rPr lang="en-US" sz="2600" dirty="0">
                <a:solidFill>
                  <a:srgbClr val="002060"/>
                </a:solidFill>
                <a:latin typeface="Arial" panose="020B0604020202020204" pitchFamily="34" charset="0"/>
                <a:ea typeface="+mj-ea"/>
                <a:cs typeface="Arial" panose="020B0604020202020204" pitchFamily="34" charset="0"/>
              </a:rPr>
              <a:t>Decades-long immersion with chimpanzees in Tanzania.</a:t>
            </a:r>
          </a:p>
          <a:p>
            <a:pPr>
              <a:lnSpc>
                <a:spcPct val="150000"/>
              </a:lnSpc>
              <a:spcBef>
                <a:spcPts val="600"/>
              </a:spcBef>
              <a:spcAft>
                <a:spcPts val="600"/>
              </a:spcAft>
            </a:pPr>
            <a:r>
              <a:rPr lang="en-US" sz="2600" b="1" dirty="0">
                <a:solidFill>
                  <a:srgbClr val="002060"/>
                </a:solidFill>
                <a:latin typeface="Arial" panose="020B0604020202020204" pitchFamily="34" charset="0"/>
                <a:ea typeface="+mj-ea"/>
                <a:cs typeface="Arial" panose="020B0604020202020204" pitchFamily="34" charset="0"/>
              </a:rPr>
              <a:t>Key Ethnographic Principles:</a:t>
            </a:r>
          </a:p>
          <a:p>
            <a:pPr marL="822960" lvl="1" indent="-36576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Prolonged Engagement.</a:t>
            </a:r>
          </a:p>
          <a:p>
            <a:pPr marL="822960" lvl="1" indent="-36576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Deep Observation.</a:t>
            </a:r>
          </a:p>
          <a:p>
            <a:pPr marL="822960" lvl="1" indent="-36576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Ability to Interpret Behaviors within Cultural and Social Contexts</a:t>
            </a:r>
          </a:p>
        </p:txBody>
      </p:sp>
      <p:sp>
        <p:nvSpPr>
          <p:cNvPr id="8" name="Title 1">
            <a:extLst>
              <a:ext uri="{FF2B5EF4-FFF2-40B4-BE49-F238E27FC236}">
                <a16:creationId xmlns:a16="http://schemas.microsoft.com/office/drawing/2014/main" id="{56AA9D67-A1F6-0121-AEBA-E95B2DABE5DC}"/>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II.4. Ethnography</a:t>
            </a:r>
          </a:p>
        </p:txBody>
      </p:sp>
      <p:pic>
        <p:nvPicPr>
          <p:cNvPr id="1026" name="Picture 2" descr="Jane Goodall | Biography, Awards, Books, &amp; Facts | Britannica">
            <a:extLst>
              <a:ext uri="{FF2B5EF4-FFF2-40B4-BE49-F238E27FC236}">
                <a16:creationId xmlns:a16="http://schemas.microsoft.com/office/drawing/2014/main" id="{6CDD9257-2273-5C68-918B-7180BA2D4E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73"/>
          <a:stretch/>
        </p:blipFill>
        <p:spPr bwMode="auto">
          <a:xfrm>
            <a:off x="220821" y="2011859"/>
            <a:ext cx="3268119" cy="4326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BF932E-0CDB-FFC3-9A22-30B06807EADD}"/>
              </a:ext>
            </a:extLst>
          </p:cNvPr>
          <p:cNvSpPr txBox="1"/>
          <p:nvPr/>
        </p:nvSpPr>
        <p:spPr>
          <a:xfrm>
            <a:off x="167872" y="6352337"/>
            <a:ext cx="3669479" cy="246221"/>
          </a:xfrm>
          <a:prstGeom prst="rect">
            <a:avLst/>
          </a:prstGeom>
          <a:noFill/>
        </p:spPr>
        <p:txBody>
          <a:bodyPr wrap="square">
            <a:spAutoFit/>
          </a:bodyPr>
          <a:lstStyle/>
          <a:p>
            <a:r>
              <a:rPr lang="en-US" sz="1000" dirty="0">
                <a:solidFill>
                  <a:srgbClr val="002060"/>
                </a:solidFill>
              </a:rPr>
              <a:t>https://www.britannica.com/biography/Jane-Goodall</a:t>
            </a:r>
          </a:p>
        </p:txBody>
      </p:sp>
      <p:pic>
        <p:nvPicPr>
          <p:cNvPr id="2" name="Picture 1" descr="A close-up of logos&#10;&#10;AI-generated content may be incorrect.">
            <a:extLst>
              <a:ext uri="{FF2B5EF4-FFF2-40B4-BE49-F238E27FC236}">
                <a16:creationId xmlns:a16="http://schemas.microsoft.com/office/drawing/2014/main" id="{A45514F5-223A-0C55-974A-08C266407685}"/>
              </a:ext>
            </a:extLst>
          </p:cNvPr>
          <p:cNvPicPr>
            <a:picLocks noChangeAspect="1"/>
          </p:cNvPicPr>
          <p:nvPr/>
        </p:nvPicPr>
        <p:blipFill>
          <a:blip r:embed="rId4"/>
          <a:srcRect r="45218"/>
          <a:stretch/>
        </p:blipFill>
        <p:spPr>
          <a:xfrm>
            <a:off x="10211210" y="384407"/>
            <a:ext cx="768200" cy="842433"/>
          </a:xfrm>
          <a:prstGeom prst="rect">
            <a:avLst/>
          </a:prstGeom>
        </p:spPr>
      </p:pic>
      <p:pic>
        <p:nvPicPr>
          <p:cNvPr id="4" name="Picture 3" descr="A close-up of logos&#10;&#10;AI-generated content may be incorrect.">
            <a:extLst>
              <a:ext uri="{FF2B5EF4-FFF2-40B4-BE49-F238E27FC236}">
                <a16:creationId xmlns:a16="http://schemas.microsoft.com/office/drawing/2014/main" id="{A9C7C659-E302-E9FE-AD35-F3C61B700D34}"/>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1362085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9652BC-96BE-A7DD-4550-F5182FEA1E2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2EA17F-3281-B72D-9284-9375020A3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8256AF2-9602-E5A9-B63D-E9252299B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E0C0188-4456-21C8-A275-07719C8A0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054E41D-E019-1B91-0340-5B0D0D1AE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CF4AA6E-B908-83D7-EA15-DD05642827D4}"/>
              </a:ext>
            </a:extLst>
          </p:cNvPr>
          <p:cNvSpPr txBox="1"/>
          <p:nvPr/>
        </p:nvSpPr>
        <p:spPr>
          <a:xfrm>
            <a:off x="5563896" y="1853394"/>
            <a:ext cx="6628103" cy="4604017"/>
          </a:xfrm>
          <a:prstGeom prst="rect">
            <a:avLst/>
          </a:prstGeom>
          <a:noFill/>
        </p:spPr>
        <p:txBody>
          <a:bodyPr wrap="square">
            <a:spAutoFit/>
          </a:bodyPr>
          <a:lstStyle/>
          <a:p>
            <a:pPr marL="365760" indent="-365760">
              <a:lnSpc>
                <a:spcPct val="150000"/>
              </a:lnSpc>
              <a:spcBef>
                <a:spcPts val="600"/>
              </a:spcBef>
              <a:spcAft>
                <a:spcPts val="24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Emphasis:</a:t>
            </a:r>
            <a:r>
              <a:rPr lang="en-US" sz="2600" dirty="0">
                <a:solidFill>
                  <a:srgbClr val="002060"/>
                </a:solidFill>
                <a:latin typeface="Arial" panose="020B0604020202020204" pitchFamily="34" charset="0"/>
                <a:ea typeface="+mj-ea"/>
                <a:cs typeface="Arial" panose="020B0604020202020204" pitchFamily="34" charset="0"/>
              </a:rPr>
              <a:t> Understanding one [</a:t>
            </a:r>
            <a:r>
              <a:rPr lang="en-US" sz="2600" i="1" dirty="0">
                <a:solidFill>
                  <a:srgbClr val="002060"/>
                </a:solidFill>
                <a:latin typeface="Arial" panose="020B0604020202020204" pitchFamily="34" charset="0"/>
                <a:ea typeface="+mj-ea"/>
                <a:cs typeface="Arial" panose="020B0604020202020204" pitchFamily="34" charset="0"/>
              </a:rPr>
              <a:t>thing</a:t>
            </a:r>
            <a:r>
              <a:rPr lang="en-US" sz="2600" dirty="0">
                <a:solidFill>
                  <a:srgbClr val="002060"/>
                </a:solidFill>
                <a:latin typeface="Arial" panose="020B0604020202020204" pitchFamily="34" charset="0"/>
                <a:ea typeface="+mj-ea"/>
                <a:cs typeface="Arial" panose="020B0604020202020204" pitchFamily="34" charset="0"/>
              </a:rPr>
              <a:t>] well, often from multiple perspectives [e.g., one </a:t>
            </a:r>
            <a:r>
              <a:rPr lang="en-US" sz="2600" i="1" dirty="0">
                <a:solidFill>
                  <a:srgbClr val="002060"/>
                </a:solidFill>
                <a:latin typeface="Arial" panose="020B0604020202020204" pitchFamily="34" charset="0"/>
                <a:ea typeface="+mj-ea"/>
                <a:cs typeface="Arial" panose="020B0604020202020204" pitchFamily="34" charset="0"/>
              </a:rPr>
              <a:t>phenomenon, pathology, program, unit</a:t>
            </a:r>
            <a:r>
              <a:rPr lang="en-US" sz="2600" dirty="0">
                <a:solidFill>
                  <a:srgbClr val="002060"/>
                </a:solidFill>
                <a:latin typeface="Arial" panose="020B0604020202020204" pitchFamily="34" charset="0"/>
                <a:ea typeface="+mj-ea"/>
                <a:cs typeface="Arial" panose="020B0604020202020204" pitchFamily="34" charset="0"/>
              </a:rPr>
              <a:t>].</a:t>
            </a:r>
          </a:p>
          <a:p>
            <a:pPr marL="365760" indent="-365760">
              <a:lnSpc>
                <a:spcPct val="150000"/>
              </a:lnSpc>
              <a:spcBef>
                <a:spcPts val="600"/>
              </a:spcBef>
              <a:spcAft>
                <a:spcPts val="24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Unit of analysis:</a:t>
            </a:r>
            <a:r>
              <a:rPr lang="en-US" sz="2600" dirty="0">
                <a:solidFill>
                  <a:srgbClr val="002060"/>
                </a:solidFill>
                <a:latin typeface="Arial" panose="020B0604020202020204" pitchFamily="34" charset="0"/>
                <a:ea typeface="+mj-ea"/>
                <a:cs typeface="Arial" panose="020B0604020202020204" pitchFamily="34" charset="0"/>
              </a:rPr>
              <a:t> “Bounded system” (e.g., individual, program, organization) in its own context.</a:t>
            </a:r>
          </a:p>
        </p:txBody>
      </p:sp>
      <p:sp>
        <p:nvSpPr>
          <p:cNvPr id="8" name="Title 1">
            <a:extLst>
              <a:ext uri="{FF2B5EF4-FFF2-40B4-BE49-F238E27FC236}">
                <a16:creationId xmlns:a16="http://schemas.microsoft.com/office/drawing/2014/main" id="{C08094A6-C82C-52C0-6FCA-0BA3ED1DED92}"/>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II.5. Case Study</a:t>
            </a:r>
          </a:p>
        </p:txBody>
      </p:sp>
      <p:pic>
        <p:nvPicPr>
          <p:cNvPr id="34818" name="Picture 2" descr="The Legacy Of The ‘Boy In The Bubble,’ One Of Houston’s Most Famous ...">
            <a:extLst>
              <a:ext uri="{FF2B5EF4-FFF2-40B4-BE49-F238E27FC236}">
                <a16:creationId xmlns:a16="http://schemas.microsoft.com/office/drawing/2014/main" id="{55B9A27D-9B17-467C-E922-0A457CD00C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53" r="2383"/>
          <a:stretch/>
        </p:blipFill>
        <p:spPr bwMode="auto">
          <a:xfrm>
            <a:off x="296951" y="1967459"/>
            <a:ext cx="5098009" cy="39813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7508CE6-BF3F-38FD-D88B-C974D607CF4F}"/>
              </a:ext>
            </a:extLst>
          </p:cNvPr>
          <p:cNvSpPr txBox="1"/>
          <p:nvPr/>
        </p:nvSpPr>
        <p:spPr>
          <a:xfrm>
            <a:off x="296950" y="6178875"/>
            <a:ext cx="5266945" cy="537391"/>
          </a:xfrm>
          <a:prstGeom prst="rect">
            <a:avLst/>
          </a:prstGeom>
          <a:noFill/>
        </p:spPr>
        <p:txBody>
          <a:bodyPr wrap="square">
            <a:spAutoFit/>
          </a:bodyPr>
          <a:lstStyle/>
          <a:p>
            <a:pPr>
              <a:lnSpc>
                <a:spcPct val="150000"/>
              </a:lnSpc>
              <a:spcBef>
                <a:spcPts val="600"/>
              </a:spcBef>
              <a:spcAft>
                <a:spcPts val="1800"/>
              </a:spcAft>
            </a:pPr>
            <a:r>
              <a:rPr lang="en-US" sz="2200" b="1" dirty="0">
                <a:solidFill>
                  <a:srgbClr val="002060"/>
                </a:solidFill>
                <a:latin typeface="Arial" panose="020B0604020202020204" pitchFamily="34" charset="0"/>
                <a:ea typeface="+mj-ea"/>
                <a:cs typeface="Arial" panose="020B0604020202020204" pitchFamily="34" charset="0"/>
              </a:rPr>
              <a:t>  E.g., David Vetter, Case of (SCID)</a:t>
            </a:r>
            <a:endParaRPr lang="en-US" sz="2200" dirty="0">
              <a:solidFill>
                <a:srgbClr val="002060"/>
              </a:solidFill>
              <a:latin typeface="Arial" panose="020B0604020202020204" pitchFamily="34" charset="0"/>
              <a:ea typeface="+mj-ea"/>
              <a:cs typeface="Arial" panose="020B0604020202020204" pitchFamily="34" charset="0"/>
            </a:endParaRPr>
          </a:p>
        </p:txBody>
      </p:sp>
      <p:sp>
        <p:nvSpPr>
          <p:cNvPr id="15" name="TextBox 14">
            <a:extLst>
              <a:ext uri="{FF2B5EF4-FFF2-40B4-BE49-F238E27FC236}">
                <a16:creationId xmlns:a16="http://schemas.microsoft.com/office/drawing/2014/main" id="{60B0B523-3710-7F62-3132-F5553D87C3F1}"/>
              </a:ext>
            </a:extLst>
          </p:cNvPr>
          <p:cNvSpPr txBox="1"/>
          <p:nvPr/>
        </p:nvSpPr>
        <p:spPr>
          <a:xfrm>
            <a:off x="296951" y="5984007"/>
            <a:ext cx="5098009" cy="184666"/>
          </a:xfrm>
          <a:prstGeom prst="rect">
            <a:avLst/>
          </a:prstGeom>
          <a:noFill/>
        </p:spPr>
        <p:txBody>
          <a:bodyPr wrap="square">
            <a:spAutoFit/>
          </a:bodyPr>
          <a:lstStyle/>
          <a:p>
            <a:r>
              <a:rPr lang="en-US" sz="600" dirty="0">
                <a:solidFill>
                  <a:srgbClr val="002060"/>
                </a:solidFill>
              </a:rPr>
              <a:t>https://cdn.houstonpublicmedia.org/wp-content/uploads/2016/05/13154629/David-Vetter-the-Bubble-Boy-at-5-years-old-Dec.-1976--1200x800.jpg</a:t>
            </a:r>
          </a:p>
        </p:txBody>
      </p:sp>
      <p:pic>
        <p:nvPicPr>
          <p:cNvPr id="2" name="Picture 1" descr="A close-up of logos&#10;&#10;AI-generated content may be incorrect.">
            <a:extLst>
              <a:ext uri="{FF2B5EF4-FFF2-40B4-BE49-F238E27FC236}">
                <a16:creationId xmlns:a16="http://schemas.microsoft.com/office/drawing/2014/main" id="{B129D979-8261-4EAE-197D-8AB74BF7EF89}"/>
              </a:ext>
            </a:extLst>
          </p:cNvPr>
          <p:cNvPicPr>
            <a:picLocks noChangeAspect="1"/>
          </p:cNvPicPr>
          <p:nvPr/>
        </p:nvPicPr>
        <p:blipFill>
          <a:blip r:embed="rId4"/>
          <a:srcRect r="45218"/>
          <a:stretch/>
        </p:blipFill>
        <p:spPr>
          <a:xfrm>
            <a:off x="10211210" y="384407"/>
            <a:ext cx="768200" cy="842433"/>
          </a:xfrm>
          <a:prstGeom prst="rect">
            <a:avLst/>
          </a:prstGeom>
        </p:spPr>
      </p:pic>
      <p:pic>
        <p:nvPicPr>
          <p:cNvPr id="4" name="Picture 3" descr="A close-up of logos&#10;&#10;AI-generated content may be incorrect.">
            <a:extLst>
              <a:ext uri="{FF2B5EF4-FFF2-40B4-BE49-F238E27FC236}">
                <a16:creationId xmlns:a16="http://schemas.microsoft.com/office/drawing/2014/main" id="{DBA2B019-A7A4-2030-0E0C-E73438D3B50D}"/>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2198147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12EB0D-1D1A-17E4-E1A5-6EE58CE29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E68AA7-A4FF-AA4E-6091-7376D19BD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CC5005B-6995-3256-47A3-5951AFECA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2BF3F9F-FC62-3BAC-85C4-71AC25C9A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DA3367-7E1A-B1C9-1362-1B1AE94A4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F62C5E0-D0CF-5466-DB81-A73DFE7AC528}"/>
              </a:ext>
            </a:extLst>
          </p:cNvPr>
          <p:cNvSpPr txBox="1"/>
          <p:nvPr/>
        </p:nvSpPr>
        <p:spPr>
          <a:xfrm>
            <a:off x="5563896" y="1853394"/>
            <a:ext cx="6628103" cy="4834850"/>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David Vetter, “Boy in the Bubble”</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Case Study in Science: </a:t>
            </a:r>
            <a:r>
              <a:rPr lang="en-US" sz="2600" dirty="0">
                <a:solidFill>
                  <a:srgbClr val="002060"/>
                </a:solidFill>
                <a:latin typeface="Arial" panose="020B0604020202020204" pitchFamily="34" charset="0"/>
                <a:ea typeface="+mj-ea"/>
                <a:cs typeface="Arial" panose="020B0604020202020204" pitchFamily="34" charset="0"/>
              </a:rPr>
              <a:t>Focuses on real-life experiences of Severe Combined Immunodeficiency Disorder (SCID).</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SCID: </a:t>
            </a:r>
            <a:r>
              <a:rPr lang="en-US" sz="2600" dirty="0">
                <a:solidFill>
                  <a:srgbClr val="002060"/>
                </a:solidFill>
                <a:latin typeface="Arial" panose="020B0604020202020204" pitchFamily="34" charset="0"/>
                <a:ea typeface="+mj-ea"/>
                <a:cs typeface="Arial" panose="020B0604020202020204" pitchFamily="34" charset="0"/>
              </a:rPr>
              <a:t>Rare genetic disorder resulting in no effective immune system, requiring sterile living environment (“bubble”).</a:t>
            </a:r>
          </a:p>
        </p:txBody>
      </p:sp>
      <p:sp>
        <p:nvSpPr>
          <p:cNvPr id="8" name="Title 1">
            <a:extLst>
              <a:ext uri="{FF2B5EF4-FFF2-40B4-BE49-F238E27FC236}">
                <a16:creationId xmlns:a16="http://schemas.microsoft.com/office/drawing/2014/main" id="{60048D45-6A4A-18F6-034A-F1036D9E8C33}"/>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II.5. Case Study</a:t>
            </a:r>
          </a:p>
        </p:txBody>
      </p:sp>
      <p:pic>
        <p:nvPicPr>
          <p:cNvPr id="34818" name="Picture 2" descr="The Legacy Of The ‘Boy In The Bubble,’ One Of Houston’s Most Famous ...">
            <a:extLst>
              <a:ext uri="{FF2B5EF4-FFF2-40B4-BE49-F238E27FC236}">
                <a16:creationId xmlns:a16="http://schemas.microsoft.com/office/drawing/2014/main" id="{F1819640-6C53-E807-8B9D-0ED5A9FE2E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53" r="2383"/>
          <a:stretch/>
        </p:blipFill>
        <p:spPr bwMode="auto">
          <a:xfrm>
            <a:off x="296951" y="1967459"/>
            <a:ext cx="5098009" cy="3981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B7BD01-3667-6C48-AA0D-ED4961065BBB}"/>
              </a:ext>
            </a:extLst>
          </p:cNvPr>
          <p:cNvSpPr txBox="1"/>
          <p:nvPr/>
        </p:nvSpPr>
        <p:spPr>
          <a:xfrm>
            <a:off x="296951" y="6057159"/>
            <a:ext cx="5098009" cy="184666"/>
          </a:xfrm>
          <a:prstGeom prst="rect">
            <a:avLst/>
          </a:prstGeom>
          <a:noFill/>
        </p:spPr>
        <p:txBody>
          <a:bodyPr wrap="square">
            <a:spAutoFit/>
          </a:bodyPr>
          <a:lstStyle/>
          <a:p>
            <a:r>
              <a:rPr lang="en-US" sz="600" dirty="0">
                <a:solidFill>
                  <a:srgbClr val="002060"/>
                </a:solidFill>
              </a:rPr>
              <a:t>https://cdn.houstonpublicmedia.org/wp-content/uploads/2016/05/13154629/David-Vetter-the-Bubble-Boy-at-5-years-old-Dec.-1976--1200x800.jpg</a:t>
            </a:r>
          </a:p>
        </p:txBody>
      </p:sp>
      <p:pic>
        <p:nvPicPr>
          <p:cNvPr id="4" name="Picture 3" descr="A close-up of logos&#10;&#10;AI-generated content may be incorrect.">
            <a:extLst>
              <a:ext uri="{FF2B5EF4-FFF2-40B4-BE49-F238E27FC236}">
                <a16:creationId xmlns:a16="http://schemas.microsoft.com/office/drawing/2014/main" id="{CF12EFC2-E6AF-6112-AB6D-593B82FBBC34}"/>
              </a:ext>
            </a:extLst>
          </p:cNvPr>
          <p:cNvPicPr>
            <a:picLocks noChangeAspect="1"/>
          </p:cNvPicPr>
          <p:nvPr/>
        </p:nvPicPr>
        <p:blipFill>
          <a:blip r:embed="rId4"/>
          <a:srcRect r="45218"/>
          <a:stretch/>
        </p:blipFill>
        <p:spPr>
          <a:xfrm>
            <a:off x="10211210" y="384407"/>
            <a:ext cx="768200" cy="842433"/>
          </a:xfrm>
          <a:prstGeom prst="rect">
            <a:avLst/>
          </a:prstGeom>
        </p:spPr>
      </p:pic>
      <p:pic>
        <p:nvPicPr>
          <p:cNvPr id="5" name="Picture 4" descr="A close-up of logos&#10;&#10;AI-generated content may be incorrect.">
            <a:extLst>
              <a:ext uri="{FF2B5EF4-FFF2-40B4-BE49-F238E27FC236}">
                <a16:creationId xmlns:a16="http://schemas.microsoft.com/office/drawing/2014/main" id="{8AD92F5D-4009-0A73-5440-C541C9881A42}"/>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84685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CFF95A-CBF8-59AE-5091-44A1079691C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3B4CE1-13FF-1BE4-875D-5391412B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8084CB-5F98-F901-4E8D-09598D2F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0D85BB1-4438-2B17-F226-9DC5EF3EC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D5536CB-3FC7-E758-98B0-0F4839B40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5D7742F-09DD-4A0F-7468-508A0733B48E}"/>
              </a:ext>
            </a:extLst>
          </p:cNvPr>
          <p:cNvSpPr txBox="1"/>
          <p:nvPr/>
        </p:nvSpPr>
        <p:spPr>
          <a:xfrm>
            <a:off x="5655335" y="1761954"/>
            <a:ext cx="6500088" cy="4911794"/>
          </a:xfrm>
          <a:prstGeom prst="rect">
            <a:avLst/>
          </a:prstGeom>
          <a:noFill/>
        </p:spPr>
        <p:txBody>
          <a:bodyPr wrap="square">
            <a:spAutoFit/>
          </a:bodyPr>
          <a:lstStyle/>
          <a:p>
            <a:pPr>
              <a:lnSpc>
                <a:spcPct val="150000"/>
              </a:lnSpc>
              <a:spcBef>
                <a:spcPts val="600"/>
              </a:spcBef>
              <a:spcAft>
                <a:spcPts val="1200"/>
              </a:spcAft>
            </a:pPr>
            <a:r>
              <a:rPr lang="en-US" sz="2600" b="1" dirty="0">
                <a:solidFill>
                  <a:srgbClr val="002060"/>
                </a:solidFill>
                <a:latin typeface="Arial" panose="020B0604020202020204" pitchFamily="34" charset="0"/>
                <a:ea typeface="+mj-ea"/>
                <a:cs typeface="Arial" panose="020B0604020202020204" pitchFamily="34" charset="0"/>
              </a:rPr>
              <a:t>David Vetter, Case Study of SCID:</a:t>
            </a:r>
            <a:endParaRPr lang="en-US" sz="2600" dirty="0">
              <a:solidFill>
                <a:srgbClr val="002060"/>
              </a:solidFill>
              <a:latin typeface="Arial" panose="020B0604020202020204" pitchFamily="34" charset="0"/>
              <a:ea typeface="+mj-ea"/>
              <a:cs typeface="Arial" panose="020B0604020202020204" pitchFamily="34" charset="0"/>
            </a:endParaRPr>
          </a:p>
          <a:p>
            <a:pPr marL="365760" indent="-365760">
              <a:lnSpc>
                <a:spcPct val="150000"/>
              </a:lnSpc>
              <a:spcBef>
                <a:spcPts val="600"/>
              </a:spcBef>
              <a:spcAft>
                <a:spcPts val="1200"/>
              </a:spcAft>
              <a:buFont typeface="+mj-lt"/>
              <a:buAutoNum type="arabicParenR"/>
            </a:pPr>
            <a:r>
              <a:rPr lang="en-US" sz="2600" dirty="0">
                <a:solidFill>
                  <a:srgbClr val="002060"/>
                </a:solidFill>
                <a:latin typeface="Arial" panose="020B0604020202020204" pitchFamily="34" charset="0"/>
                <a:ea typeface="+mj-ea"/>
                <a:cs typeface="Arial" panose="020B0604020202020204" pitchFamily="34" charset="0"/>
              </a:rPr>
              <a:t> Insights into medical, psychological, &amp; ethical aspects of living with SCID.</a:t>
            </a:r>
          </a:p>
          <a:p>
            <a:pPr marL="365760" indent="-365760">
              <a:lnSpc>
                <a:spcPct val="150000"/>
              </a:lnSpc>
              <a:spcBef>
                <a:spcPts val="600"/>
              </a:spcBef>
              <a:spcAft>
                <a:spcPts val="1200"/>
              </a:spcAft>
              <a:buFont typeface="+mj-lt"/>
              <a:buAutoNum type="arabicParenR"/>
            </a:pPr>
            <a:r>
              <a:rPr lang="en-US" sz="2600" dirty="0">
                <a:solidFill>
                  <a:srgbClr val="002060"/>
                </a:solidFill>
                <a:latin typeface="Arial" panose="020B0604020202020204" pitchFamily="34" charset="0"/>
                <a:ea typeface="+mj-ea"/>
                <a:cs typeface="Arial" panose="020B0604020202020204" pitchFamily="34" charset="0"/>
              </a:rPr>
              <a:t> Medical advancements in SCID SoC (bone marrow transplant, gene therapy).</a:t>
            </a:r>
          </a:p>
          <a:p>
            <a:pPr marL="365760" indent="-365760">
              <a:lnSpc>
                <a:spcPct val="150000"/>
              </a:lnSpc>
              <a:spcBef>
                <a:spcPts val="600"/>
              </a:spcBef>
              <a:spcAft>
                <a:spcPts val="1200"/>
              </a:spcAft>
              <a:buFont typeface="+mj-lt"/>
              <a:buAutoNum type="arabicParenR"/>
            </a:pPr>
            <a:r>
              <a:rPr lang="en-US" sz="2600" dirty="0">
                <a:solidFill>
                  <a:srgbClr val="002060"/>
                </a:solidFill>
                <a:latin typeface="Arial" panose="020B0604020202020204" pitchFamily="34" charset="0"/>
                <a:ea typeface="+mj-ea"/>
                <a:cs typeface="Arial" panose="020B0604020202020204" pitchFamily="34" charset="0"/>
              </a:rPr>
              <a:t>Ethical Questions: Experimental tx, QoL, &amp; Limits of Ethical Medical Intervention.</a:t>
            </a:r>
          </a:p>
        </p:txBody>
      </p:sp>
      <p:sp>
        <p:nvSpPr>
          <p:cNvPr id="8" name="Title 1">
            <a:extLst>
              <a:ext uri="{FF2B5EF4-FFF2-40B4-BE49-F238E27FC236}">
                <a16:creationId xmlns:a16="http://schemas.microsoft.com/office/drawing/2014/main" id="{7D2E8707-7813-7EAF-12C7-A9DF7B9DEA07}"/>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II.5. Case Study</a:t>
            </a:r>
          </a:p>
        </p:txBody>
      </p:sp>
      <p:pic>
        <p:nvPicPr>
          <p:cNvPr id="34818" name="Picture 2" descr="The Legacy Of The ‘Boy In The Bubble,’ One Of Houston’s Most Famous ...">
            <a:extLst>
              <a:ext uri="{FF2B5EF4-FFF2-40B4-BE49-F238E27FC236}">
                <a16:creationId xmlns:a16="http://schemas.microsoft.com/office/drawing/2014/main" id="{BE371F90-A111-DEF1-7FE4-FAA2A1C6EA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53" r="2383"/>
          <a:stretch/>
        </p:blipFill>
        <p:spPr bwMode="auto">
          <a:xfrm>
            <a:off x="296951" y="1967459"/>
            <a:ext cx="5098009" cy="3981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D367A8-DF0E-C72E-2FCD-75C111332D49}"/>
              </a:ext>
            </a:extLst>
          </p:cNvPr>
          <p:cNvSpPr txBox="1"/>
          <p:nvPr/>
        </p:nvSpPr>
        <p:spPr>
          <a:xfrm>
            <a:off x="296951" y="6057159"/>
            <a:ext cx="5098009" cy="184666"/>
          </a:xfrm>
          <a:prstGeom prst="rect">
            <a:avLst/>
          </a:prstGeom>
          <a:noFill/>
        </p:spPr>
        <p:txBody>
          <a:bodyPr wrap="square">
            <a:spAutoFit/>
          </a:bodyPr>
          <a:lstStyle/>
          <a:p>
            <a:r>
              <a:rPr lang="en-US" sz="600" dirty="0">
                <a:solidFill>
                  <a:srgbClr val="002060"/>
                </a:solidFill>
              </a:rPr>
              <a:t>https://cdn.houstonpublicmedia.org/wp-content/uploads/2016/05/13154629/David-Vetter-the-Bubble-Boy-at-5-years-old-Dec.-1976--1200x800.jpg</a:t>
            </a:r>
          </a:p>
        </p:txBody>
      </p:sp>
      <p:pic>
        <p:nvPicPr>
          <p:cNvPr id="4" name="Picture 3" descr="A close-up of logos&#10;&#10;AI-generated content may be incorrect.">
            <a:extLst>
              <a:ext uri="{FF2B5EF4-FFF2-40B4-BE49-F238E27FC236}">
                <a16:creationId xmlns:a16="http://schemas.microsoft.com/office/drawing/2014/main" id="{0A14409A-1E40-9BCA-FEF4-C664B28E0D7E}"/>
              </a:ext>
            </a:extLst>
          </p:cNvPr>
          <p:cNvPicPr>
            <a:picLocks noChangeAspect="1"/>
          </p:cNvPicPr>
          <p:nvPr/>
        </p:nvPicPr>
        <p:blipFill>
          <a:blip r:embed="rId4"/>
          <a:srcRect r="45218"/>
          <a:stretch/>
        </p:blipFill>
        <p:spPr>
          <a:xfrm>
            <a:off x="10211210" y="384407"/>
            <a:ext cx="768200" cy="842433"/>
          </a:xfrm>
          <a:prstGeom prst="rect">
            <a:avLst/>
          </a:prstGeom>
        </p:spPr>
      </p:pic>
      <p:pic>
        <p:nvPicPr>
          <p:cNvPr id="5" name="Picture 4" descr="A close-up of logos&#10;&#10;AI-generated content may be incorrect.">
            <a:extLst>
              <a:ext uri="{FF2B5EF4-FFF2-40B4-BE49-F238E27FC236}">
                <a16:creationId xmlns:a16="http://schemas.microsoft.com/office/drawing/2014/main" id="{7BA5FD56-9160-82AE-D21F-A82EA02A8827}"/>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231758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B9382C-16BB-489E-8FD4-39DDC5F8B43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232CCA-F1C0-F3E0-73A0-EE4041C29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22C9CF-ADF2-7C79-CE99-AAFDD7678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4F5F491-A601-CD67-FB55-2E8C6B936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850D3C2-E649-C7C1-109D-C5F6FB8D3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0482E1C-2E70-628F-66C3-0B59506E5688}"/>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II.5. Case Study</a:t>
            </a:r>
          </a:p>
        </p:txBody>
      </p:sp>
      <p:pic>
        <p:nvPicPr>
          <p:cNvPr id="34818" name="Picture 2" descr="The Legacy Of The ‘Boy In The Bubble,’ One Of Houston’s Most Famous ...">
            <a:extLst>
              <a:ext uri="{FF2B5EF4-FFF2-40B4-BE49-F238E27FC236}">
                <a16:creationId xmlns:a16="http://schemas.microsoft.com/office/drawing/2014/main" id="{34DFE043-10C7-EB55-0A1A-BAFC0C405D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53" r="2383"/>
          <a:stretch/>
        </p:blipFill>
        <p:spPr bwMode="auto">
          <a:xfrm>
            <a:off x="296951" y="1967459"/>
            <a:ext cx="5098009" cy="3981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CD67F7-2926-566D-24C7-D664F75B2C66}"/>
              </a:ext>
            </a:extLst>
          </p:cNvPr>
          <p:cNvSpPr txBox="1"/>
          <p:nvPr/>
        </p:nvSpPr>
        <p:spPr>
          <a:xfrm>
            <a:off x="296951" y="6057159"/>
            <a:ext cx="5098009" cy="184666"/>
          </a:xfrm>
          <a:prstGeom prst="rect">
            <a:avLst/>
          </a:prstGeom>
          <a:noFill/>
        </p:spPr>
        <p:txBody>
          <a:bodyPr wrap="square">
            <a:spAutoFit/>
          </a:bodyPr>
          <a:lstStyle/>
          <a:p>
            <a:r>
              <a:rPr lang="en-US" sz="600" dirty="0">
                <a:solidFill>
                  <a:srgbClr val="002060"/>
                </a:solidFill>
              </a:rPr>
              <a:t>https://cdn.houstonpublicmedia.org/wp-content/uploads/2016/05/13154629/David-Vetter-the-Bubble-Boy-at-5-years-old-Dec.-1976--1200x800.jpg</a:t>
            </a:r>
          </a:p>
        </p:txBody>
      </p:sp>
      <p:sp>
        <p:nvSpPr>
          <p:cNvPr id="4" name="TextBox 3">
            <a:extLst>
              <a:ext uri="{FF2B5EF4-FFF2-40B4-BE49-F238E27FC236}">
                <a16:creationId xmlns:a16="http://schemas.microsoft.com/office/drawing/2014/main" id="{B33ACAEB-E6A2-AB93-2845-63C70970ACEC}"/>
              </a:ext>
            </a:extLst>
          </p:cNvPr>
          <p:cNvSpPr txBox="1"/>
          <p:nvPr/>
        </p:nvSpPr>
        <p:spPr>
          <a:xfrm>
            <a:off x="5691911" y="1764453"/>
            <a:ext cx="6500089" cy="4834850"/>
          </a:xfrm>
          <a:prstGeom prst="rect">
            <a:avLst/>
          </a:prstGeom>
          <a:noFill/>
        </p:spPr>
        <p:txBody>
          <a:bodyPr wrap="square">
            <a:spAutoFit/>
          </a:bodyPr>
          <a:lstStyle/>
          <a:p>
            <a:pPr>
              <a:lnSpc>
                <a:spcPct val="150000"/>
              </a:lnSpc>
              <a:spcBef>
                <a:spcPts val="600"/>
              </a:spcBef>
              <a:spcAft>
                <a:spcPts val="1800"/>
              </a:spcAft>
            </a:pPr>
            <a:r>
              <a:rPr lang="en-US" sz="2600" b="1" dirty="0">
                <a:solidFill>
                  <a:srgbClr val="002060"/>
                </a:solidFill>
                <a:latin typeface="Arial" panose="020B0604020202020204" pitchFamily="34" charset="0"/>
                <a:ea typeface="+mj-ea"/>
                <a:cs typeface="Arial" panose="020B0604020202020204" pitchFamily="34" charset="0"/>
              </a:rPr>
              <a:t>Primary Data Source: </a:t>
            </a:r>
            <a:r>
              <a:rPr lang="en-US" sz="2600" dirty="0">
                <a:solidFill>
                  <a:srgbClr val="002060"/>
                </a:solidFill>
                <a:latin typeface="Arial" panose="020B0604020202020204" pitchFamily="34" charset="0"/>
                <a:ea typeface="+mj-ea"/>
                <a:cs typeface="Arial" panose="020B0604020202020204" pitchFamily="34" charset="0"/>
              </a:rPr>
              <a:t>N/A.</a:t>
            </a:r>
          </a:p>
          <a:p>
            <a:pPr>
              <a:lnSpc>
                <a:spcPct val="150000"/>
              </a:lnSpc>
              <a:spcBef>
                <a:spcPts val="600"/>
              </a:spcBef>
              <a:spcAft>
                <a:spcPts val="1800"/>
              </a:spcAft>
            </a:pPr>
            <a:r>
              <a:rPr lang="en-US" sz="2600" b="1" dirty="0">
                <a:solidFill>
                  <a:srgbClr val="002060"/>
                </a:solidFill>
                <a:latin typeface="Arial" panose="020B0604020202020204" pitchFamily="34" charset="0"/>
                <a:ea typeface="+mj-ea"/>
                <a:cs typeface="Arial" panose="020B0604020202020204" pitchFamily="34" charset="0"/>
              </a:rPr>
              <a:t>Multiple data sources</a:t>
            </a:r>
            <a:r>
              <a:rPr lang="en-US" sz="2600" dirty="0">
                <a:solidFill>
                  <a:srgbClr val="002060"/>
                </a:solidFill>
                <a:latin typeface="Arial" panose="020B0604020202020204" pitchFamily="34" charset="0"/>
                <a:ea typeface="+mj-ea"/>
                <a:cs typeface="Arial" panose="020B0604020202020204" pitchFamily="34" charset="0"/>
              </a:rPr>
              <a:t> triangulated within the bounded case.</a:t>
            </a:r>
          </a:p>
          <a:p>
            <a:pPr>
              <a:lnSpc>
                <a:spcPct val="150000"/>
              </a:lnSpc>
              <a:spcBef>
                <a:spcPts val="600"/>
              </a:spcBef>
              <a:spcAft>
                <a:spcPts val="1800"/>
              </a:spcAft>
            </a:pPr>
            <a:r>
              <a:rPr lang="en-US" sz="2600" dirty="0">
                <a:solidFill>
                  <a:srgbClr val="002060"/>
                </a:solidFill>
                <a:latin typeface="Arial" panose="020B0604020202020204" pitchFamily="34" charset="0"/>
                <a:ea typeface="+mj-ea"/>
                <a:cs typeface="Arial" panose="020B0604020202020204" pitchFamily="34" charset="0"/>
              </a:rPr>
              <a:t>E.g., case study of SCID may conduct observations, review of medical records, interview patient, parents, experts in ethics, science, medicine, psychology.</a:t>
            </a:r>
          </a:p>
        </p:txBody>
      </p:sp>
      <p:pic>
        <p:nvPicPr>
          <p:cNvPr id="3" name="Picture 2" descr="A close-up of logos&#10;&#10;AI-generated content may be incorrect.">
            <a:extLst>
              <a:ext uri="{FF2B5EF4-FFF2-40B4-BE49-F238E27FC236}">
                <a16:creationId xmlns:a16="http://schemas.microsoft.com/office/drawing/2014/main" id="{6FC2B3E8-1AB9-2DD2-8819-10E9142CC08D}"/>
              </a:ext>
            </a:extLst>
          </p:cNvPr>
          <p:cNvPicPr>
            <a:picLocks noChangeAspect="1"/>
          </p:cNvPicPr>
          <p:nvPr/>
        </p:nvPicPr>
        <p:blipFill>
          <a:blip r:embed="rId4"/>
          <a:srcRect r="45218"/>
          <a:stretch/>
        </p:blipFill>
        <p:spPr>
          <a:xfrm>
            <a:off x="10211210" y="384407"/>
            <a:ext cx="768200" cy="842433"/>
          </a:xfrm>
          <a:prstGeom prst="rect">
            <a:avLst/>
          </a:prstGeom>
        </p:spPr>
      </p:pic>
      <p:pic>
        <p:nvPicPr>
          <p:cNvPr id="5" name="Picture 4" descr="A close-up of logos&#10;&#10;AI-generated content may be incorrect.">
            <a:extLst>
              <a:ext uri="{FF2B5EF4-FFF2-40B4-BE49-F238E27FC236}">
                <a16:creationId xmlns:a16="http://schemas.microsoft.com/office/drawing/2014/main" id="{714E9C02-9A56-28A3-8F24-3F051B570441}"/>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339048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89CCF5-1F1A-F64B-DF26-4F4E1594A98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D58946E-9742-2197-BC70-B52E54729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C13BD98-5D36-BB21-6306-B0B87480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FC3CDE5-7713-1E13-83AC-F87468490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15B2844-7C95-EC96-61B9-CCD2850C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B6C2C92-D246-D99F-1677-7E0EFC665E2F}"/>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II.5. Case Study</a:t>
            </a:r>
          </a:p>
        </p:txBody>
      </p:sp>
      <p:pic>
        <p:nvPicPr>
          <p:cNvPr id="34818" name="Picture 2" descr="The Legacy Of The ‘Boy In The Bubble,’ One Of Houston’s Most Famous ...">
            <a:extLst>
              <a:ext uri="{FF2B5EF4-FFF2-40B4-BE49-F238E27FC236}">
                <a16:creationId xmlns:a16="http://schemas.microsoft.com/office/drawing/2014/main" id="{8AA94E4E-BCF3-0186-BDF0-394149C05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53" r="2383"/>
          <a:stretch/>
        </p:blipFill>
        <p:spPr bwMode="auto">
          <a:xfrm>
            <a:off x="296951" y="1967459"/>
            <a:ext cx="5098009" cy="3981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4CE6FC-A7D1-2A2F-A030-C63022FC310A}"/>
              </a:ext>
            </a:extLst>
          </p:cNvPr>
          <p:cNvSpPr txBox="1"/>
          <p:nvPr/>
        </p:nvSpPr>
        <p:spPr>
          <a:xfrm>
            <a:off x="296951" y="6057159"/>
            <a:ext cx="5098009" cy="184666"/>
          </a:xfrm>
          <a:prstGeom prst="rect">
            <a:avLst/>
          </a:prstGeom>
          <a:noFill/>
        </p:spPr>
        <p:txBody>
          <a:bodyPr wrap="square">
            <a:spAutoFit/>
          </a:bodyPr>
          <a:lstStyle/>
          <a:p>
            <a:r>
              <a:rPr lang="en-US" sz="600" dirty="0">
                <a:solidFill>
                  <a:srgbClr val="002060"/>
                </a:solidFill>
              </a:rPr>
              <a:t>https://cdn.houstonpublicmedia.org/wp-content/uploads/2016/05/13154629/David-Vetter-the-Bubble-Boy-at-5-years-old-Dec.-1976--1200x800.jpg</a:t>
            </a:r>
          </a:p>
        </p:txBody>
      </p:sp>
      <p:sp>
        <p:nvSpPr>
          <p:cNvPr id="4" name="TextBox 3">
            <a:extLst>
              <a:ext uri="{FF2B5EF4-FFF2-40B4-BE49-F238E27FC236}">
                <a16:creationId xmlns:a16="http://schemas.microsoft.com/office/drawing/2014/main" id="{F8D11A32-59AE-86DD-F556-D4977BF13A50}"/>
              </a:ext>
            </a:extLst>
          </p:cNvPr>
          <p:cNvSpPr txBox="1"/>
          <p:nvPr/>
        </p:nvSpPr>
        <p:spPr>
          <a:xfrm>
            <a:off x="5691911" y="1782741"/>
            <a:ext cx="6500089" cy="4542462"/>
          </a:xfrm>
          <a:prstGeom prst="rect">
            <a:avLst/>
          </a:prstGeom>
          <a:noFill/>
        </p:spPr>
        <p:txBody>
          <a:bodyPr wrap="square">
            <a:spAutoFit/>
          </a:bodyPr>
          <a:lstStyle/>
          <a:p>
            <a:pPr>
              <a:lnSpc>
                <a:spcPct val="150000"/>
              </a:lnSpc>
              <a:spcBef>
                <a:spcPts val="600"/>
              </a:spcBef>
              <a:spcAft>
                <a:spcPts val="1800"/>
              </a:spcAft>
            </a:pPr>
            <a:r>
              <a:rPr lang="en-US" sz="2600" b="1" dirty="0">
                <a:solidFill>
                  <a:srgbClr val="002060"/>
                </a:solidFill>
                <a:latin typeface="Arial" panose="020B0604020202020204" pitchFamily="34" charset="0"/>
                <a:ea typeface="+mj-ea"/>
                <a:cs typeface="Arial" panose="020B0604020202020204" pitchFamily="34" charset="0"/>
              </a:rPr>
              <a:t>Primary Data Source: </a:t>
            </a:r>
            <a:r>
              <a:rPr lang="en-US" sz="2600" dirty="0">
                <a:solidFill>
                  <a:srgbClr val="002060"/>
                </a:solidFill>
                <a:latin typeface="Arial" panose="020B0604020202020204" pitchFamily="34" charset="0"/>
                <a:ea typeface="+mj-ea"/>
                <a:cs typeface="Arial" panose="020B0604020202020204" pitchFamily="34" charset="0"/>
              </a:rPr>
              <a:t>N/A.</a:t>
            </a:r>
          </a:p>
          <a:p>
            <a:pPr>
              <a:lnSpc>
                <a:spcPct val="150000"/>
              </a:lnSpc>
              <a:spcBef>
                <a:spcPts val="600"/>
              </a:spcBef>
              <a:spcAft>
                <a:spcPts val="1800"/>
              </a:spcAft>
            </a:pPr>
            <a:r>
              <a:rPr lang="en-US" sz="2600" b="1" dirty="0">
                <a:solidFill>
                  <a:srgbClr val="002060"/>
                </a:solidFill>
                <a:latin typeface="Arial" panose="020B0604020202020204" pitchFamily="34" charset="0"/>
                <a:ea typeface="+mj-ea"/>
                <a:cs typeface="Arial" panose="020B0604020202020204" pitchFamily="34" charset="0"/>
              </a:rPr>
              <a:t>Multiple data sources</a:t>
            </a:r>
            <a:r>
              <a:rPr lang="en-US" sz="2600" dirty="0">
                <a:solidFill>
                  <a:srgbClr val="002060"/>
                </a:solidFill>
                <a:latin typeface="Arial" panose="020B0604020202020204" pitchFamily="34" charset="0"/>
                <a:ea typeface="+mj-ea"/>
                <a:cs typeface="Arial" panose="020B0604020202020204" pitchFamily="34" charset="0"/>
              </a:rPr>
              <a:t> triangulated within the bounded case.</a:t>
            </a:r>
          </a:p>
          <a:p>
            <a:pPr>
              <a:lnSpc>
                <a:spcPct val="150000"/>
              </a:lnSpc>
              <a:spcBef>
                <a:spcPts val="600"/>
              </a:spcBef>
              <a:spcAft>
                <a:spcPts val="1800"/>
              </a:spcAft>
            </a:pPr>
            <a:r>
              <a:rPr lang="en-US" sz="2600" b="1" dirty="0">
                <a:solidFill>
                  <a:srgbClr val="002060"/>
                </a:solidFill>
                <a:latin typeface="Arial" panose="020B0604020202020204" pitchFamily="34" charset="0"/>
                <a:ea typeface="+mj-ea"/>
                <a:cs typeface="Arial" panose="020B0604020202020204" pitchFamily="34" charset="0"/>
              </a:rPr>
              <a:t>May incorporate quantitative data</a:t>
            </a:r>
            <a:r>
              <a:rPr lang="en-US" sz="2600" dirty="0">
                <a:solidFill>
                  <a:srgbClr val="002060"/>
                </a:solidFill>
                <a:latin typeface="Arial" panose="020B0604020202020204" pitchFamily="34" charset="0"/>
                <a:ea typeface="+mj-ea"/>
                <a:cs typeface="Arial" panose="020B0604020202020204" pitchFamily="34" charset="0"/>
              </a:rPr>
              <a:t>.</a:t>
            </a:r>
          </a:p>
          <a:p>
            <a:pPr>
              <a:lnSpc>
                <a:spcPct val="150000"/>
              </a:lnSpc>
              <a:spcBef>
                <a:spcPts val="600"/>
              </a:spcBef>
              <a:spcAft>
                <a:spcPts val="1800"/>
              </a:spcAft>
            </a:pPr>
            <a:r>
              <a:rPr lang="en-US" sz="2600" b="1" dirty="0">
                <a:solidFill>
                  <a:srgbClr val="002060"/>
                </a:solidFill>
                <a:latin typeface="Arial" panose="020B0604020202020204" pitchFamily="34" charset="0"/>
                <a:ea typeface="+mj-ea"/>
                <a:cs typeface="Arial" panose="020B0604020202020204" pitchFamily="34" charset="0"/>
              </a:rPr>
              <a:t>Focus:</a:t>
            </a:r>
            <a:r>
              <a:rPr lang="en-US" sz="2600" dirty="0">
                <a:solidFill>
                  <a:srgbClr val="002060"/>
                </a:solidFill>
                <a:latin typeface="Arial" panose="020B0604020202020204" pitchFamily="34" charset="0"/>
                <a:ea typeface="+mj-ea"/>
                <a:cs typeface="Arial" panose="020B0604020202020204" pitchFamily="34" charset="0"/>
              </a:rPr>
              <a:t> Using multiple data sources to </a:t>
            </a:r>
            <a:r>
              <a:rPr lang="en-US" sz="2600" b="1" dirty="0">
                <a:solidFill>
                  <a:srgbClr val="002060"/>
                </a:solidFill>
                <a:latin typeface="Arial" panose="020B0604020202020204" pitchFamily="34" charset="0"/>
                <a:ea typeface="+mj-ea"/>
                <a:cs typeface="Arial" panose="020B0604020202020204" pitchFamily="34" charset="0"/>
              </a:rPr>
              <a:t>describe a case and central themes</a:t>
            </a:r>
            <a:r>
              <a:rPr lang="en-US" sz="2600" dirty="0">
                <a:solidFill>
                  <a:srgbClr val="002060"/>
                </a:solidFill>
                <a:latin typeface="Arial" panose="020B0604020202020204" pitchFamily="34" charset="0"/>
                <a:ea typeface="+mj-ea"/>
                <a:cs typeface="Arial" panose="020B0604020202020204" pitchFamily="34" charset="0"/>
              </a:rPr>
              <a:t>.</a:t>
            </a:r>
          </a:p>
        </p:txBody>
      </p:sp>
      <p:pic>
        <p:nvPicPr>
          <p:cNvPr id="3" name="Picture 2" descr="A close-up of logos&#10;&#10;AI-generated content may be incorrect.">
            <a:extLst>
              <a:ext uri="{FF2B5EF4-FFF2-40B4-BE49-F238E27FC236}">
                <a16:creationId xmlns:a16="http://schemas.microsoft.com/office/drawing/2014/main" id="{168E7F0B-C4CC-6E4C-C85A-CE75D79279A0}"/>
              </a:ext>
            </a:extLst>
          </p:cNvPr>
          <p:cNvPicPr>
            <a:picLocks noChangeAspect="1"/>
          </p:cNvPicPr>
          <p:nvPr/>
        </p:nvPicPr>
        <p:blipFill>
          <a:blip r:embed="rId4"/>
          <a:srcRect r="45218"/>
          <a:stretch/>
        </p:blipFill>
        <p:spPr>
          <a:xfrm>
            <a:off x="10211210" y="384407"/>
            <a:ext cx="768200" cy="842433"/>
          </a:xfrm>
          <a:prstGeom prst="rect">
            <a:avLst/>
          </a:prstGeom>
        </p:spPr>
      </p:pic>
      <p:pic>
        <p:nvPicPr>
          <p:cNvPr id="5" name="Picture 4" descr="A close-up of logos&#10;&#10;AI-generated content may be incorrect.">
            <a:extLst>
              <a:ext uri="{FF2B5EF4-FFF2-40B4-BE49-F238E27FC236}">
                <a16:creationId xmlns:a16="http://schemas.microsoft.com/office/drawing/2014/main" id="{B36F9FCB-5B6D-A1E7-E8A3-48D381357109}"/>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3640402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31B180-05DD-FFA0-3CA1-C3648224A90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8C23A3-1E87-4722-A89C-B9EA3594F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AF016B2-8F09-25A5-F006-6BFDD318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6F32208-A49F-875F-5DB6-5259C45F1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4D360EA-9B78-BF37-9D3C-9EEE556DE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49C29E38-1D02-5D0D-B862-8DCEEFD4304B}"/>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II.5. Case Study</a:t>
            </a:r>
          </a:p>
        </p:txBody>
      </p:sp>
      <p:pic>
        <p:nvPicPr>
          <p:cNvPr id="5" name="Picture 4" descr="A document with text and images&#10;&#10;AI-generated content may be incorrect.">
            <a:extLst>
              <a:ext uri="{FF2B5EF4-FFF2-40B4-BE49-F238E27FC236}">
                <a16:creationId xmlns:a16="http://schemas.microsoft.com/office/drawing/2014/main" id="{E61C0101-4D6F-9907-13D4-DFA5D5F82CBB}"/>
              </a:ext>
            </a:extLst>
          </p:cNvPr>
          <p:cNvPicPr>
            <a:picLocks noChangeAspect="1"/>
          </p:cNvPicPr>
          <p:nvPr/>
        </p:nvPicPr>
        <p:blipFill>
          <a:blip r:embed="rId3"/>
          <a:srcRect l="5927" t="26155" r="7245" b="49477"/>
          <a:stretch/>
        </p:blipFill>
        <p:spPr>
          <a:xfrm>
            <a:off x="400919" y="3771167"/>
            <a:ext cx="3888201" cy="1300661"/>
          </a:xfrm>
          <a:prstGeom prst="rect">
            <a:avLst/>
          </a:prstGeom>
        </p:spPr>
      </p:pic>
      <p:pic>
        <p:nvPicPr>
          <p:cNvPr id="13" name="Picture 12" descr="A document with text and images&#10;&#10;AI-generated content may be incorrect.">
            <a:extLst>
              <a:ext uri="{FF2B5EF4-FFF2-40B4-BE49-F238E27FC236}">
                <a16:creationId xmlns:a16="http://schemas.microsoft.com/office/drawing/2014/main" id="{E7CF8E60-8847-F59F-FBBC-D76EF1D27DB8}"/>
              </a:ext>
            </a:extLst>
          </p:cNvPr>
          <p:cNvPicPr>
            <a:picLocks noChangeAspect="1"/>
          </p:cNvPicPr>
          <p:nvPr/>
        </p:nvPicPr>
        <p:blipFill>
          <a:blip r:embed="rId3"/>
          <a:srcRect l="10354" t="54449" r="8595" b="23044"/>
          <a:stretch/>
        </p:blipFill>
        <p:spPr>
          <a:xfrm>
            <a:off x="4289120" y="3736843"/>
            <a:ext cx="7361958" cy="2436850"/>
          </a:xfrm>
          <a:prstGeom prst="rect">
            <a:avLst/>
          </a:prstGeom>
        </p:spPr>
      </p:pic>
      <p:pic>
        <p:nvPicPr>
          <p:cNvPr id="15" name="Picture 14" descr="A document with text and images&#10;&#10;AI-generated content may be incorrect.">
            <a:extLst>
              <a:ext uri="{FF2B5EF4-FFF2-40B4-BE49-F238E27FC236}">
                <a16:creationId xmlns:a16="http://schemas.microsoft.com/office/drawing/2014/main" id="{3C9E81CC-6DBE-2DA1-B9A2-C23BD82DA917}"/>
              </a:ext>
            </a:extLst>
          </p:cNvPr>
          <p:cNvPicPr>
            <a:picLocks noChangeAspect="1"/>
          </p:cNvPicPr>
          <p:nvPr/>
        </p:nvPicPr>
        <p:blipFill>
          <a:blip r:embed="rId3"/>
          <a:srcRect t="2166" b="86340"/>
          <a:stretch/>
        </p:blipFill>
        <p:spPr>
          <a:xfrm>
            <a:off x="208648" y="1810021"/>
            <a:ext cx="7587130" cy="1039505"/>
          </a:xfrm>
          <a:prstGeom prst="rect">
            <a:avLst/>
          </a:prstGeom>
        </p:spPr>
      </p:pic>
      <p:pic>
        <p:nvPicPr>
          <p:cNvPr id="17" name="Picture 16" descr="A document with text and images&#10;&#10;AI-generated content may be incorrect.">
            <a:extLst>
              <a:ext uri="{FF2B5EF4-FFF2-40B4-BE49-F238E27FC236}">
                <a16:creationId xmlns:a16="http://schemas.microsoft.com/office/drawing/2014/main" id="{C19EF8D3-2720-B6C3-CF69-86D1D200B80F}"/>
              </a:ext>
            </a:extLst>
          </p:cNvPr>
          <p:cNvPicPr>
            <a:picLocks noChangeAspect="1"/>
          </p:cNvPicPr>
          <p:nvPr/>
        </p:nvPicPr>
        <p:blipFill>
          <a:blip r:embed="rId3"/>
          <a:srcRect l="82824" t="2166" b="80403"/>
          <a:stretch/>
        </p:blipFill>
        <p:spPr>
          <a:xfrm>
            <a:off x="6934200" y="1811129"/>
            <a:ext cx="5226952" cy="1576446"/>
          </a:xfrm>
          <a:prstGeom prst="rect">
            <a:avLst/>
          </a:prstGeom>
        </p:spPr>
      </p:pic>
      <p:pic>
        <p:nvPicPr>
          <p:cNvPr id="18" name="Picture 17" descr="A document with text and images&#10;&#10;AI-generated content may be incorrect.">
            <a:extLst>
              <a:ext uri="{FF2B5EF4-FFF2-40B4-BE49-F238E27FC236}">
                <a16:creationId xmlns:a16="http://schemas.microsoft.com/office/drawing/2014/main" id="{B8A13845-658F-F91B-346A-5997CF5961D1}"/>
              </a:ext>
            </a:extLst>
          </p:cNvPr>
          <p:cNvPicPr>
            <a:picLocks noChangeAspect="1"/>
          </p:cNvPicPr>
          <p:nvPr/>
        </p:nvPicPr>
        <p:blipFill>
          <a:blip r:embed="rId3"/>
          <a:srcRect l="22822" t="78074" r="15115" b="13474"/>
          <a:stretch/>
        </p:blipFill>
        <p:spPr>
          <a:xfrm>
            <a:off x="510647" y="5678424"/>
            <a:ext cx="3347279" cy="543346"/>
          </a:xfrm>
          <a:prstGeom prst="rect">
            <a:avLst/>
          </a:prstGeom>
        </p:spPr>
      </p:pic>
      <p:pic>
        <p:nvPicPr>
          <p:cNvPr id="19" name="Picture 18" descr="A document with text and images&#10;&#10;AI-generated content may be incorrect.">
            <a:extLst>
              <a:ext uri="{FF2B5EF4-FFF2-40B4-BE49-F238E27FC236}">
                <a16:creationId xmlns:a16="http://schemas.microsoft.com/office/drawing/2014/main" id="{CE6370F0-F15D-33D2-7896-DD20D534676A}"/>
              </a:ext>
            </a:extLst>
          </p:cNvPr>
          <p:cNvPicPr>
            <a:picLocks noChangeAspect="1"/>
          </p:cNvPicPr>
          <p:nvPr/>
        </p:nvPicPr>
        <p:blipFill>
          <a:blip r:embed="rId3"/>
          <a:srcRect l="8216" t="21774" r="15657" b="74881"/>
          <a:stretch/>
        </p:blipFill>
        <p:spPr>
          <a:xfrm>
            <a:off x="658367" y="3044101"/>
            <a:ext cx="10756420" cy="563232"/>
          </a:xfrm>
          <a:prstGeom prst="rect">
            <a:avLst/>
          </a:prstGeom>
        </p:spPr>
      </p:pic>
      <p:pic>
        <p:nvPicPr>
          <p:cNvPr id="20" name="Picture 19" descr="A document with text and images&#10;&#10;AI-generated content may be incorrect.">
            <a:extLst>
              <a:ext uri="{FF2B5EF4-FFF2-40B4-BE49-F238E27FC236}">
                <a16:creationId xmlns:a16="http://schemas.microsoft.com/office/drawing/2014/main" id="{8142921B-D999-2503-3314-5FB1D79D9423}"/>
              </a:ext>
            </a:extLst>
          </p:cNvPr>
          <p:cNvPicPr>
            <a:picLocks noChangeAspect="1"/>
          </p:cNvPicPr>
          <p:nvPr/>
        </p:nvPicPr>
        <p:blipFill>
          <a:blip r:embed="rId3"/>
          <a:srcRect l="7776" t="13163" r="31108" b="82076"/>
          <a:stretch/>
        </p:blipFill>
        <p:spPr>
          <a:xfrm>
            <a:off x="492359" y="5209327"/>
            <a:ext cx="3377830" cy="313650"/>
          </a:xfrm>
          <a:prstGeom prst="rect">
            <a:avLst/>
          </a:prstGeom>
        </p:spPr>
      </p:pic>
      <p:grpSp>
        <p:nvGrpSpPr>
          <p:cNvPr id="41" name="Group 40">
            <a:extLst>
              <a:ext uri="{FF2B5EF4-FFF2-40B4-BE49-F238E27FC236}">
                <a16:creationId xmlns:a16="http://schemas.microsoft.com/office/drawing/2014/main" id="{4FA11CFE-2C4D-C080-DE04-99B4A7152737}"/>
              </a:ext>
            </a:extLst>
          </p:cNvPr>
          <p:cNvGrpSpPr/>
          <p:nvPr/>
        </p:nvGrpSpPr>
        <p:grpSpPr>
          <a:xfrm>
            <a:off x="4416550" y="4251960"/>
            <a:ext cx="6838190" cy="591312"/>
            <a:chOff x="4416550" y="4251960"/>
            <a:chExt cx="6838190" cy="591312"/>
          </a:xfrm>
        </p:grpSpPr>
        <p:grpSp>
          <p:nvGrpSpPr>
            <p:cNvPr id="30" name="Group 29">
              <a:extLst>
                <a:ext uri="{FF2B5EF4-FFF2-40B4-BE49-F238E27FC236}">
                  <a16:creationId xmlns:a16="http://schemas.microsoft.com/office/drawing/2014/main" id="{1042E1B5-0E7A-02D2-D732-64C50DBEBFBE}"/>
                </a:ext>
              </a:extLst>
            </p:cNvPr>
            <p:cNvGrpSpPr/>
            <p:nvPr/>
          </p:nvGrpSpPr>
          <p:grpSpPr>
            <a:xfrm>
              <a:off x="4416550" y="4264152"/>
              <a:ext cx="6812282" cy="579120"/>
              <a:chOff x="4416550" y="4264152"/>
              <a:chExt cx="6812282" cy="579120"/>
            </a:xfrm>
          </p:grpSpPr>
          <p:cxnSp>
            <p:nvCxnSpPr>
              <p:cNvPr id="23" name="Straight Connector 22">
                <a:extLst>
                  <a:ext uri="{FF2B5EF4-FFF2-40B4-BE49-F238E27FC236}">
                    <a16:creationId xmlns:a16="http://schemas.microsoft.com/office/drawing/2014/main" id="{E8D4DA35-660A-9895-2002-658E81563356}"/>
                  </a:ext>
                </a:extLst>
              </p:cNvPr>
              <p:cNvCxnSpPr/>
              <p:nvPr/>
            </p:nvCxnSpPr>
            <p:spPr>
              <a:xfrm>
                <a:off x="7388352" y="4279392"/>
                <a:ext cx="384048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89C053-F88D-B299-3C38-660DB684065F}"/>
                  </a:ext>
                </a:extLst>
              </p:cNvPr>
              <p:cNvCxnSpPr/>
              <p:nvPr/>
            </p:nvCxnSpPr>
            <p:spPr>
              <a:xfrm>
                <a:off x="4434839" y="4815840"/>
                <a:ext cx="630936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36F33D-13B9-83ED-8A13-870F4B0F29B2}"/>
                  </a:ext>
                </a:extLst>
              </p:cNvPr>
              <p:cNvCxnSpPr/>
              <p:nvPr/>
            </p:nvCxnSpPr>
            <p:spPr>
              <a:xfrm>
                <a:off x="4434839" y="4559808"/>
                <a:ext cx="297180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51BADB4-7661-F80B-1362-48525EB2A5B8}"/>
                  </a:ext>
                </a:extLst>
              </p:cNvPr>
              <p:cNvCxnSpPr>
                <a:cxnSpLocks/>
              </p:cNvCxnSpPr>
              <p:nvPr/>
            </p:nvCxnSpPr>
            <p:spPr>
              <a:xfrm rot="5400000">
                <a:off x="7234427" y="4424172"/>
                <a:ext cx="32004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A3A3D-45BC-F544-D87A-46F0F0AC5049}"/>
                  </a:ext>
                </a:extLst>
              </p:cNvPr>
              <p:cNvCxnSpPr>
                <a:cxnSpLocks/>
              </p:cNvCxnSpPr>
              <p:nvPr/>
            </p:nvCxnSpPr>
            <p:spPr>
              <a:xfrm rot="5400000">
                <a:off x="4265674" y="4692396"/>
                <a:ext cx="301752"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B2107AFD-B63F-5E9C-1527-781D47E5BBD1}"/>
                </a:ext>
              </a:extLst>
            </p:cNvPr>
            <p:cNvCxnSpPr>
              <a:cxnSpLocks/>
            </p:cNvCxnSpPr>
            <p:nvPr/>
          </p:nvCxnSpPr>
          <p:spPr>
            <a:xfrm rot="5400000">
              <a:off x="11081003" y="4411980"/>
              <a:ext cx="32004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9C0D41-BEF3-0EF2-9795-D029AD5B266D}"/>
                </a:ext>
              </a:extLst>
            </p:cNvPr>
            <p:cNvCxnSpPr>
              <a:cxnSpLocks/>
            </p:cNvCxnSpPr>
            <p:nvPr/>
          </p:nvCxnSpPr>
          <p:spPr>
            <a:xfrm rot="5400000">
              <a:off x="10588750" y="4687824"/>
              <a:ext cx="27432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B237FF6-A269-D36A-E7F6-56730CD27248}"/>
                </a:ext>
              </a:extLst>
            </p:cNvPr>
            <p:cNvCxnSpPr/>
            <p:nvPr/>
          </p:nvCxnSpPr>
          <p:spPr>
            <a:xfrm>
              <a:off x="10706100" y="4550664"/>
              <a:ext cx="54864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DC9B2D5-2DB3-1AEC-0628-E8993A41ED3D}"/>
              </a:ext>
            </a:extLst>
          </p:cNvPr>
          <p:cNvGrpSpPr/>
          <p:nvPr/>
        </p:nvGrpSpPr>
        <p:grpSpPr>
          <a:xfrm>
            <a:off x="4421121" y="4514093"/>
            <a:ext cx="7153657" cy="829056"/>
            <a:chOff x="4416550" y="4507992"/>
            <a:chExt cx="7153657" cy="829056"/>
          </a:xfrm>
        </p:grpSpPr>
        <p:grpSp>
          <p:nvGrpSpPr>
            <p:cNvPr id="53" name="Group 52">
              <a:extLst>
                <a:ext uri="{FF2B5EF4-FFF2-40B4-BE49-F238E27FC236}">
                  <a16:creationId xmlns:a16="http://schemas.microsoft.com/office/drawing/2014/main" id="{08C0E408-3EA4-E9D2-5A5C-EFDE784E8646}"/>
                </a:ext>
              </a:extLst>
            </p:cNvPr>
            <p:cNvGrpSpPr/>
            <p:nvPr/>
          </p:nvGrpSpPr>
          <p:grpSpPr>
            <a:xfrm>
              <a:off x="4416550" y="4797552"/>
              <a:ext cx="7150609" cy="539496"/>
              <a:chOff x="4416550" y="4797552"/>
              <a:chExt cx="7150609" cy="539496"/>
            </a:xfrm>
          </p:grpSpPr>
          <p:cxnSp>
            <p:nvCxnSpPr>
              <p:cNvPr id="57" name="Straight Connector 56">
                <a:extLst>
                  <a:ext uri="{FF2B5EF4-FFF2-40B4-BE49-F238E27FC236}">
                    <a16:creationId xmlns:a16="http://schemas.microsoft.com/office/drawing/2014/main" id="{24CE602F-D153-EFFA-76FB-93EFABBDB4BB}"/>
                  </a:ext>
                </a:extLst>
              </p:cNvPr>
              <p:cNvCxnSpPr/>
              <p:nvPr/>
            </p:nvCxnSpPr>
            <p:spPr>
              <a:xfrm>
                <a:off x="4434839" y="4815840"/>
                <a:ext cx="630936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DFF829-3292-4ABE-90F2-A4D581467D9A}"/>
                  </a:ext>
                </a:extLst>
              </p:cNvPr>
              <p:cNvCxnSpPr/>
              <p:nvPr/>
            </p:nvCxnSpPr>
            <p:spPr>
              <a:xfrm>
                <a:off x="4434839" y="5327904"/>
                <a:ext cx="713232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8CB1E1-D28E-3199-1336-91C4031E3830}"/>
                  </a:ext>
                </a:extLst>
              </p:cNvPr>
              <p:cNvCxnSpPr>
                <a:cxnSpLocks/>
              </p:cNvCxnSpPr>
              <p:nvPr/>
            </p:nvCxnSpPr>
            <p:spPr>
              <a:xfrm rot="5400000">
                <a:off x="4146802" y="5067300"/>
                <a:ext cx="539496"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D3956634-B848-7FDF-2916-4C159E6C8988}"/>
                </a:ext>
              </a:extLst>
            </p:cNvPr>
            <p:cNvCxnSpPr>
              <a:cxnSpLocks/>
            </p:cNvCxnSpPr>
            <p:nvPr/>
          </p:nvCxnSpPr>
          <p:spPr>
            <a:xfrm rot="5400000">
              <a:off x="11158727" y="4919472"/>
              <a:ext cx="82296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7D8FB0-08DD-9B40-FCA3-5FDF1D3A08FB}"/>
                </a:ext>
              </a:extLst>
            </p:cNvPr>
            <p:cNvCxnSpPr>
              <a:cxnSpLocks/>
            </p:cNvCxnSpPr>
            <p:nvPr/>
          </p:nvCxnSpPr>
          <p:spPr>
            <a:xfrm rot="5400000">
              <a:off x="10588750" y="4687824"/>
              <a:ext cx="274320"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C926A1-FFD2-182D-A603-CC014DA62AC7}"/>
                </a:ext>
              </a:extLst>
            </p:cNvPr>
            <p:cNvCxnSpPr/>
            <p:nvPr/>
          </p:nvCxnSpPr>
          <p:spPr>
            <a:xfrm>
              <a:off x="10706100" y="4550664"/>
              <a:ext cx="841248" cy="0"/>
            </a:xfrm>
            <a:prstGeom prst="line">
              <a:avLst/>
            </a:prstGeom>
            <a:ln w="38100">
              <a:solidFill>
                <a:srgbClr val="FF2F92"/>
              </a:solidFill>
            </a:ln>
          </p:spPr>
          <p:style>
            <a:lnRef idx="1">
              <a:schemeClr val="accent1"/>
            </a:lnRef>
            <a:fillRef idx="0">
              <a:schemeClr val="accent1"/>
            </a:fillRef>
            <a:effectRef idx="0">
              <a:schemeClr val="accent1"/>
            </a:effectRef>
            <a:fontRef idx="minor">
              <a:schemeClr val="tx1"/>
            </a:fontRef>
          </p:style>
        </p:cxnSp>
      </p:grpSp>
      <p:pic>
        <p:nvPicPr>
          <p:cNvPr id="2" name="Picture 1" descr="A close-up of logos&#10;&#10;AI-generated content may be incorrect.">
            <a:extLst>
              <a:ext uri="{FF2B5EF4-FFF2-40B4-BE49-F238E27FC236}">
                <a16:creationId xmlns:a16="http://schemas.microsoft.com/office/drawing/2014/main" id="{766398F3-45E4-D5ED-4926-CEA15C83268F}"/>
              </a:ext>
            </a:extLst>
          </p:cNvPr>
          <p:cNvPicPr>
            <a:picLocks noChangeAspect="1"/>
          </p:cNvPicPr>
          <p:nvPr/>
        </p:nvPicPr>
        <p:blipFill>
          <a:blip r:embed="rId4"/>
          <a:srcRect r="45218"/>
          <a:stretch/>
        </p:blipFill>
        <p:spPr>
          <a:xfrm>
            <a:off x="10211210" y="384407"/>
            <a:ext cx="768200" cy="842433"/>
          </a:xfrm>
          <a:prstGeom prst="rect">
            <a:avLst/>
          </a:prstGeom>
        </p:spPr>
      </p:pic>
      <p:pic>
        <p:nvPicPr>
          <p:cNvPr id="3" name="Picture 2" descr="A close-up of logos&#10;&#10;AI-generated content may be incorrect.">
            <a:extLst>
              <a:ext uri="{FF2B5EF4-FFF2-40B4-BE49-F238E27FC236}">
                <a16:creationId xmlns:a16="http://schemas.microsoft.com/office/drawing/2014/main" id="{19554EF9-DE08-7E94-02D7-D1718BC2F862}"/>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304842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1A1D67-682B-0B28-CC3C-BE05E23E6C6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FC1F88-ECFC-A016-FA52-51F33E8F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EBB2304-6660-05C8-F983-B8AB2402D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70C3187-FA61-31E3-4696-6C32548EF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FDB2610-3ED7-1393-5E7E-10DB5B1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8987CC8E-E259-66A1-DB7E-E75C23A734CE}"/>
              </a:ext>
            </a:extLst>
          </p:cNvPr>
          <p:cNvGrpSpPr/>
          <p:nvPr/>
        </p:nvGrpSpPr>
        <p:grpSpPr>
          <a:xfrm>
            <a:off x="6043809" y="266321"/>
            <a:ext cx="5603589" cy="6325358"/>
            <a:chOff x="6043809" y="266321"/>
            <a:chExt cx="5603589" cy="6325358"/>
          </a:xfrm>
        </p:grpSpPr>
        <p:grpSp>
          <p:nvGrpSpPr>
            <p:cNvPr id="31" name="Group 30">
              <a:extLst>
                <a:ext uri="{FF2B5EF4-FFF2-40B4-BE49-F238E27FC236}">
                  <a16:creationId xmlns:a16="http://schemas.microsoft.com/office/drawing/2014/main" id="{D586596F-7333-9582-981E-2385982BA47F}"/>
                </a:ext>
              </a:extLst>
            </p:cNvPr>
            <p:cNvGrpSpPr/>
            <p:nvPr/>
          </p:nvGrpSpPr>
          <p:grpSpPr>
            <a:xfrm>
              <a:off x="6369495" y="295586"/>
              <a:ext cx="5277903" cy="5967268"/>
              <a:chOff x="5990096" y="295586"/>
              <a:chExt cx="5277903" cy="5967268"/>
            </a:xfrm>
          </p:grpSpPr>
          <p:pic>
            <p:nvPicPr>
              <p:cNvPr id="6" name="Picture 5" descr="A close-up of a paper&#10;&#10;AI-generated content may be incorrect.">
                <a:extLst>
                  <a:ext uri="{FF2B5EF4-FFF2-40B4-BE49-F238E27FC236}">
                    <a16:creationId xmlns:a16="http://schemas.microsoft.com/office/drawing/2014/main" id="{9A467400-416E-6D0E-7293-9E778844F5DF}"/>
                  </a:ext>
                </a:extLst>
              </p:cNvPr>
              <p:cNvPicPr>
                <a:picLocks noChangeAspect="1"/>
              </p:cNvPicPr>
              <p:nvPr/>
            </p:nvPicPr>
            <p:blipFill>
              <a:blip r:embed="rId3"/>
              <a:srcRect t="1" b="96933"/>
              <a:stretch/>
            </p:blipFill>
            <p:spPr>
              <a:xfrm>
                <a:off x="5990096" y="295586"/>
                <a:ext cx="5277903" cy="225409"/>
              </a:xfrm>
              <a:prstGeom prst="rect">
                <a:avLst/>
              </a:prstGeom>
            </p:spPr>
          </p:pic>
          <p:pic>
            <p:nvPicPr>
              <p:cNvPr id="22" name="Picture 21" descr="A close-up of a paper&#10;&#10;AI-generated content may be incorrect.">
                <a:extLst>
                  <a:ext uri="{FF2B5EF4-FFF2-40B4-BE49-F238E27FC236}">
                    <a16:creationId xmlns:a16="http://schemas.microsoft.com/office/drawing/2014/main" id="{E06B6F91-6B01-3843-6274-E00006346946}"/>
                  </a:ext>
                </a:extLst>
              </p:cNvPr>
              <p:cNvPicPr>
                <a:picLocks noChangeAspect="1"/>
              </p:cNvPicPr>
              <p:nvPr/>
            </p:nvPicPr>
            <p:blipFill>
              <a:blip r:embed="rId3"/>
              <a:srcRect t="4789" b="25639"/>
              <a:stretch/>
            </p:blipFill>
            <p:spPr>
              <a:xfrm>
                <a:off x="5990096" y="1148318"/>
                <a:ext cx="5277903" cy="5114536"/>
              </a:xfrm>
              <a:prstGeom prst="rect">
                <a:avLst/>
              </a:prstGeom>
            </p:spPr>
          </p:pic>
          <p:pic>
            <p:nvPicPr>
              <p:cNvPr id="29" name="Picture 28" descr="A close up of a text&#10;&#10;AI-generated content may be incorrect.">
                <a:extLst>
                  <a:ext uri="{FF2B5EF4-FFF2-40B4-BE49-F238E27FC236}">
                    <a16:creationId xmlns:a16="http://schemas.microsoft.com/office/drawing/2014/main" id="{B47544F4-F679-2805-A29E-077E0D311708}"/>
                  </a:ext>
                </a:extLst>
              </p:cNvPr>
              <p:cNvPicPr>
                <a:picLocks noChangeAspect="1"/>
              </p:cNvPicPr>
              <p:nvPr/>
            </p:nvPicPr>
            <p:blipFill>
              <a:blip r:embed="rId4"/>
              <a:stretch>
                <a:fillRect/>
              </a:stretch>
            </p:blipFill>
            <p:spPr>
              <a:xfrm>
                <a:off x="5993800" y="507987"/>
                <a:ext cx="5271813" cy="658977"/>
              </a:xfrm>
              <a:prstGeom prst="rect">
                <a:avLst/>
              </a:prstGeom>
            </p:spPr>
          </p:pic>
        </p:grpSp>
        <p:grpSp>
          <p:nvGrpSpPr>
            <p:cNvPr id="35" name="Group 34">
              <a:extLst>
                <a:ext uri="{FF2B5EF4-FFF2-40B4-BE49-F238E27FC236}">
                  <a16:creationId xmlns:a16="http://schemas.microsoft.com/office/drawing/2014/main" id="{28872B4F-4598-783E-2C2F-7A558C0F2FA1}"/>
                </a:ext>
              </a:extLst>
            </p:cNvPr>
            <p:cNvGrpSpPr/>
            <p:nvPr/>
          </p:nvGrpSpPr>
          <p:grpSpPr>
            <a:xfrm>
              <a:off x="6043809" y="266321"/>
              <a:ext cx="5599481" cy="6325358"/>
              <a:chOff x="6043809" y="266321"/>
              <a:chExt cx="5599481" cy="6325358"/>
            </a:xfrm>
          </p:grpSpPr>
          <p:pic>
            <p:nvPicPr>
              <p:cNvPr id="32" name="Picture 31" descr="A close-up of a paper&#10;&#10;AI-generated content may be incorrect.">
                <a:extLst>
                  <a:ext uri="{FF2B5EF4-FFF2-40B4-BE49-F238E27FC236}">
                    <a16:creationId xmlns:a16="http://schemas.microsoft.com/office/drawing/2014/main" id="{37A9CAE9-99F7-0165-F43F-EB73E102B0FA}"/>
                  </a:ext>
                </a:extLst>
              </p:cNvPr>
              <p:cNvPicPr>
                <a:picLocks noChangeAspect="1"/>
              </p:cNvPicPr>
              <p:nvPr/>
            </p:nvPicPr>
            <p:blipFill>
              <a:blip r:embed="rId3"/>
              <a:srcRect t="95145"/>
              <a:stretch/>
            </p:blipFill>
            <p:spPr>
              <a:xfrm>
                <a:off x="6043809" y="6234769"/>
                <a:ext cx="5277903" cy="356910"/>
              </a:xfrm>
              <a:prstGeom prst="rect">
                <a:avLst/>
              </a:prstGeom>
            </p:spPr>
          </p:pic>
          <p:sp>
            <p:nvSpPr>
              <p:cNvPr id="33" name="Rectangle 32">
                <a:extLst>
                  <a:ext uri="{FF2B5EF4-FFF2-40B4-BE49-F238E27FC236}">
                    <a16:creationId xmlns:a16="http://schemas.microsoft.com/office/drawing/2014/main" id="{F10D46F9-0201-7E7D-F567-3437F63DE8ED}"/>
                  </a:ext>
                </a:extLst>
              </p:cNvPr>
              <p:cNvSpPr/>
              <p:nvPr/>
            </p:nvSpPr>
            <p:spPr>
              <a:xfrm>
                <a:off x="6348914" y="266321"/>
                <a:ext cx="5294376" cy="6325358"/>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 name="Group 35">
            <a:extLst>
              <a:ext uri="{FF2B5EF4-FFF2-40B4-BE49-F238E27FC236}">
                <a16:creationId xmlns:a16="http://schemas.microsoft.com/office/drawing/2014/main" id="{514EC922-B704-3E29-8F61-BD02B31F6276}"/>
              </a:ext>
            </a:extLst>
          </p:cNvPr>
          <p:cNvGrpSpPr/>
          <p:nvPr/>
        </p:nvGrpSpPr>
        <p:grpSpPr>
          <a:xfrm>
            <a:off x="544603" y="291079"/>
            <a:ext cx="5280289" cy="6325358"/>
            <a:chOff x="380568" y="291079"/>
            <a:chExt cx="5280289" cy="6325358"/>
          </a:xfrm>
        </p:grpSpPr>
        <p:pic>
          <p:nvPicPr>
            <p:cNvPr id="21" name="Picture 20" descr="A document with text and images&#10;&#10;AI-generated content may be incorrect.">
              <a:extLst>
                <a:ext uri="{FF2B5EF4-FFF2-40B4-BE49-F238E27FC236}">
                  <a16:creationId xmlns:a16="http://schemas.microsoft.com/office/drawing/2014/main" id="{2EE2FF6F-E458-8F56-4A87-0C567475D7AF}"/>
                </a:ext>
              </a:extLst>
            </p:cNvPr>
            <p:cNvPicPr>
              <a:picLocks noChangeAspect="1"/>
            </p:cNvPicPr>
            <p:nvPr/>
          </p:nvPicPr>
          <p:blipFill>
            <a:blip r:embed="rId5"/>
            <a:stretch>
              <a:fillRect/>
            </a:stretch>
          </p:blipFill>
          <p:spPr>
            <a:xfrm>
              <a:off x="382954" y="292608"/>
              <a:ext cx="5277903" cy="6291072"/>
            </a:xfrm>
            <a:prstGeom prst="rect">
              <a:avLst/>
            </a:prstGeom>
          </p:spPr>
        </p:pic>
        <p:sp>
          <p:nvSpPr>
            <p:cNvPr id="34" name="Rectangle 33">
              <a:extLst>
                <a:ext uri="{FF2B5EF4-FFF2-40B4-BE49-F238E27FC236}">
                  <a16:creationId xmlns:a16="http://schemas.microsoft.com/office/drawing/2014/main" id="{45CEF22B-12AF-F620-6BE2-04E36AB4F021}"/>
                </a:ext>
              </a:extLst>
            </p:cNvPr>
            <p:cNvSpPr/>
            <p:nvPr/>
          </p:nvSpPr>
          <p:spPr>
            <a:xfrm>
              <a:off x="380568" y="291079"/>
              <a:ext cx="5275517" cy="6325358"/>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0BAF8E68-653C-531A-92DA-B00AD50610B7}"/>
              </a:ext>
            </a:extLst>
          </p:cNvPr>
          <p:cNvSpPr/>
          <p:nvPr/>
        </p:nvSpPr>
        <p:spPr>
          <a:xfrm>
            <a:off x="6698512" y="520995"/>
            <a:ext cx="1148316" cy="316480"/>
          </a:xfrm>
          <a:prstGeom prst="rect">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766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5F2D8F7-9B5A-8D70-DFF6-5BD33E69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CD44A99-55FA-AC80-0392-8CA079E05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F07D204-F49C-BA44-081D-C9A6B6F35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0A707B1-F76D-3D72-C776-923AFA625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9200EC3-E1A0-1D08-588F-AEDB591538B1}"/>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Module 2 Overview</a:t>
            </a:r>
            <a:endParaRPr lang="en-US" sz="5400" kern="1200" dirty="0">
              <a:solidFill>
                <a:srgbClr val="FFFFFF"/>
              </a:solidFill>
              <a:latin typeface="Times New Roman" panose="02020603050405020304" pitchFamily="18" charset="0"/>
              <a:cs typeface="Times New Roman" panose="02020603050405020304" pitchFamily="18" charset="0"/>
            </a:endParaRPr>
          </a:p>
        </p:txBody>
      </p:sp>
      <p:pic>
        <p:nvPicPr>
          <p:cNvPr id="10" name="Picture 2" descr="Practical Approaches to Applied Research and Program Evaluation for Helping Professionals">
            <a:hlinkClick r:id="rId2"/>
            <a:extLst>
              <a:ext uri="{FF2B5EF4-FFF2-40B4-BE49-F238E27FC236}">
                <a16:creationId xmlns:a16="http://schemas.microsoft.com/office/drawing/2014/main" id="{F7DDD888-C805-E761-830B-FACC61E2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63" y="1999698"/>
            <a:ext cx="3024144" cy="43178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4F545FC-50B4-D2F5-AF79-A4C57E7B6A58}"/>
              </a:ext>
            </a:extLst>
          </p:cNvPr>
          <p:cNvSpPr txBox="1"/>
          <p:nvPr/>
        </p:nvSpPr>
        <p:spPr>
          <a:xfrm>
            <a:off x="3648988" y="1804814"/>
            <a:ext cx="8213631" cy="4773294"/>
          </a:xfrm>
          <a:prstGeom prst="rect">
            <a:avLst/>
          </a:prstGeom>
          <a:noFill/>
        </p:spPr>
        <p:txBody>
          <a:bodyPr wrap="square">
            <a:spAutoFit/>
          </a:bodyPr>
          <a:lstStyle/>
          <a:p>
            <a:pPr marL="571500" indent="-57150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Overview of Qualitative Research</a:t>
            </a:r>
          </a:p>
          <a:p>
            <a:pPr marL="514350" indent="-514350">
              <a:lnSpc>
                <a:spcPct val="150000"/>
              </a:lnSpc>
              <a:spcBef>
                <a:spcPts val="600"/>
              </a:spcBef>
              <a:spcAft>
                <a:spcPts val="1200"/>
              </a:spcAft>
              <a:buFont typeface="+mj-lt"/>
              <a:buAutoNum type="romanUcPeriod"/>
            </a:pPr>
            <a:r>
              <a:rPr lang="en-US" sz="2600" b="1" dirty="0">
                <a:solidFill>
                  <a:srgbClr val="002060"/>
                </a:solidFill>
                <a:latin typeface="Arial" panose="020B0604020202020204" pitchFamily="34" charset="0"/>
                <a:ea typeface="+mj-ea"/>
                <a:cs typeface="Arial" panose="020B0604020202020204" pitchFamily="34" charset="0"/>
              </a:rPr>
              <a:t>Classic Types of Qualitative Research Designs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Qualitative Evaluation Process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Qualitative Data Analysis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Reporting Findings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Guidelines</a:t>
            </a:r>
          </a:p>
        </p:txBody>
      </p:sp>
      <p:sp>
        <p:nvSpPr>
          <p:cNvPr id="14" name="TextBox 13">
            <a:extLst>
              <a:ext uri="{FF2B5EF4-FFF2-40B4-BE49-F238E27FC236}">
                <a16:creationId xmlns:a16="http://schemas.microsoft.com/office/drawing/2014/main" id="{8D9CDECD-E452-D9FB-2E0C-2689C7C3FF68}"/>
              </a:ext>
            </a:extLst>
          </p:cNvPr>
          <p:cNvSpPr txBox="1"/>
          <p:nvPr/>
        </p:nvSpPr>
        <p:spPr>
          <a:xfrm>
            <a:off x="215747" y="6365927"/>
            <a:ext cx="3103860" cy="246221"/>
          </a:xfrm>
          <a:prstGeom prst="rect">
            <a:avLst/>
          </a:prstGeom>
          <a:noFill/>
        </p:spPr>
        <p:txBody>
          <a:bodyPr wrap="square">
            <a:spAutoFit/>
          </a:bodyPr>
          <a:lstStyle/>
          <a:p>
            <a:r>
              <a:rPr lang="en-US" sz="500" dirty="0">
                <a:solidFill>
                  <a:srgbClr val="002060"/>
                </a:solidFill>
                <a:hlinkClick r:id="rId2"/>
              </a:rPr>
              <a:t>https://</a:t>
            </a:r>
            <a:r>
              <a:rPr lang="en-US" sz="500" dirty="0" err="1">
                <a:solidFill>
                  <a:srgbClr val="002060"/>
                </a:solidFill>
                <a:hlinkClick r:id="rId2"/>
              </a:rPr>
              <a:t>www.taylorfrancis.com</a:t>
            </a:r>
            <a:r>
              <a:rPr lang="en-US" sz="500" dirty="0">
                <a:solidFill>
                  <a:srgbClr val="002060"/>
                </a:solidFill>
                <a:hlinkClick r:id="rId2"/>
              </a:rPr>
              <a:t>/books/mono/10.4324/9781315108933/practical-approaches-applied-research-program-evaluation-helping-professionals-casey-barrio-minton-stephen-lenz</a:t>
            </a:r>
            <a:endParaRPr lang="en-US" sz="500" dirty="0">
              <a:solidFill>
                <a:srgbClr val="002060"/>
              </a:solidFill>
            </a:endParaRPr>
          </a:p>
        </p:txBody>
      </p:sp>
      <p:pic>
        <p:nvPicPr>
          <p:cNvPr id="15" name="Picture 14" descr="A close-up of logos&#10;&#10;AI-generated content may be incorrect.">
            <a:extLst>
              <a:ext uri="{FF2B5EF4-FFF2-40B4-BE49-F238E27FC236}">
                <a16:creationId xmlns:a16="http://schemas.microsoft.com/office/drawing/2014/main" id="{B51F483A-6CF7-197C-635B-1E1B5EBA6C3E}"/>
              </a:ext>
            </a:extLst>
          </p:cNvPr>
          <p:cNvPicPr>
            <a:picLocks noChangeAspect="1"/>
          </p:cNvPicPr>
          <p:nvPr/>
        </p:nvPicPr>
        <p:blipFill>
          <a:blip r:embed="rId4"/>
          <a:srcRect r="45218"/>
          <a:stretch/>
        </p:blipFill>
        <p:spPr>
          <a:xfrm>
            <a:off x="9944099" y="5648023"/>
            <a:ext cx="893725" cy="980088"/>
          </a:xfrm>
          <a:prstGeom prst="rect">
            <a:avLst/>
          </a:prstGeom>
        </p:spPr>
      </p:pic>
      <p:pic>
        <p:nvPicPr>
          <p:cNvPr id="16" name="Picture 15" descr="A close-up of logos&#10;&#10;AI-generated content may be incorrect.">
            <a:extLst>
              <a:ext uri="{FF2B5EF4-FFF2-40B4-BE49-F238E27FC236}">
                <a16:creationId xmlns:a16="http://schemas.microsoft.com/office/drawing/2014/main" id="{17254860-4ACC-8630-EA10-F9651F6D7A3B}"/>
              </a:ext>
            </a:extLst>
          </p:cNvPr>
          <p:cNvPicPr>
            <a:picLocks noChangeAspect="1"/>
          </p:cNvPicPr>
          <p:nvPr/>
        </p:nvPicPr>
        <p:blipFill>
          <a:blip r:embed="rId4"/>
          <a:srcRect l="54782" t="9761" b="16268"/>
          <a:stretch/>
        </p:blipFill>
        <p:spPr>
          <a:xfrm>
            <a:off x="10888674" y="5595040"/>
            <a:ext cx="1087579" cy="1068858"/>
          </a:xfrm>
          <a:prstGeom prst="rect">
            <a:avLst/>
          </a:prstGeom>
        </p:spPr>
      </p:pic>
      <p:grpSp>
        <p:nvGrpSpPr>
          <p:cNvPr id="21" name="Group 20">
            <a:extLst>
              <a:ext uri="{FF2B5EF4-FFF2-40B4-BE49-F238E27FC236}">
                <a16:creationId xmlns:a16="http://schemas.microsoft.com/office/drawing/2014/main" id="{F63A03DA-ED44-8BC8-4F3E-775EB809069B}"/>
              </a:ext>
            </a:extLst>
          </p:cNvPr>
          <p:cNvGrpSpPr/>
          <p:nvPr/>
        </p:nvGrpSpPr>
        <p:grpSpPr>
          <a:xfrm>
            <a:off x="9651344" y="5400937"/>
            <a:ext cx="2312386" cy="1240499"/>
            <a:chOff x="10199689" y="5755904"/>
            <a:chExt cx="1755648" cy="941832"/>
          </a:xfrm>
        </p:grpSpPr>
        <p:sp>
          <p:nvSpPr>
            <p:cNvPr id="22" name="Rectangle 21">
              <a:extLst>
                <a:ext uri="{FF2B5EF4-FFF2-40B4-BE49-F238E27FC236}">
                  <a16:creationId xmlns:a16="http://schemas.microsoft.com/office/drawing/2014/main" id="{A9C8EE9A-322E-A415-3020-5AEC84C935F0}"/>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close-up of logos&#10;&#10;AI-generated content may be incorrect.">
              <a:extLst>
                <a:ext uri="{FF2B5EF4-FFF2-40B4-BE49-F238E27FC236}">
                  <a16:creationId xmlns:a16="http://schemas.microsoft.com/office/drawing/2014/main" id="{29AA8A79-B972-C694-D571-90135C919EEB}"/>
                </a:ext>
              </a:extLst>
            </p:cNvPr>
            <p:cNvPicPr>
              <a:picLocks noChangeAspect="1"/>
            </p:cNvPicPr>
            <p:nvPr/>
          </p:nvPicPr>
          <p:blipFill>
            <a:blip r:embed="rId4"/>
            <a:srcRect r="45218"/>
            <a:stretch/>
          </p:blipFill>
          <p:spPr>
            <a:xfrm>
              <a:off x="10239243" y="5798434"/>
              <a:ext cx="772473" cy="847119"/>
            </a:xfrm>
            <a:prstGeom prst="rect">
              <a:avLst/>
            </a:prstGeom>
          </p:spPr>
        </p:pic>
        <p:pic>
          <p:nvPicPr>
            <p:cNvPr id="24" name="Picture 23" descr="A close-up of logos&#10;&#10;AI-generated content may be incorrect.">
              <a:extLst>
                <a:ext uri="{FF2B5EF4-FFF2-40B4-BE49-F238E27FC236}">
                  <a16:creationId xmlns:a16="http://schemas.microsoft.com/office/drawing/2014/main" id="{EB63B4C0-6660-DCC8-5FE1-5052FFB4C312}"/>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118076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59943-7149-CF73-2BA3-F69744681FA2}"/>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E7419BB-6FFD-99D8-AA0E-A06DCF80A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AB058F-9CEC-2A87-BEB7-8EEFA8A3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32B3F5B-AF5A-A94F-4186-AE41C9909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1E23B1B-5175-61F8-5E7F-5BBBCAD5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C62FB5D-48F8-D463-03E9-DA682DFE4D6C}"/>
              </a:ext>
            </a:extLst>
          </p:cNvPr>
          <p:cNvSpPr>
            <a:spLocks noGrp="1"/>
          </p:cNvSpPr>
          <p:nvPr>
            <p:ph type="title"/>
          </p:nvPr>
        </p:nvSpPr>
        <p:spPr>
          <a:xfrm>
            <a:off x="0" y="349112"/>
            <a:ext cx="12191998" cy="877729"/>
          </a:xfrm>
        </p:spPr>
        <p:txBody>
          <a:bodyPr vert="horz" lIns="91440" tIns="45720" rIns="91440" bIns="45720" rtlCol="0" anchor="ctr">
            <a:noAutofit/>
          </a:bodyPr>
          <a:lstStyle/>
          <a:p>
            <a:pPr algn="ctr"/>
            <a:r>
              <a:rPr lang="en-US" sz="8000" kern="1200" dirty="0">
                <a:solidFill>
                  <a:srgbClr val="FFFFFF"/>
                </a:solidFill>
                <a:latin typeface="Times New Roman" panose="02020603050405020304" pitchFamily="18" charset="0"/>
                <a:cs typeface="Times New Roman" panose="02020603050405020304" pitchFamily="18" charset="0"/>
              </a:rPr>
              <a:t>WE DID IT! </a:t>
            </a:r>
            <a:r>
              <a:rPr lang="en-US" sz="8000" kern="1200" dirty="0">
                <a:solidFill>
                  <a:srgbClr val="FFFFFF"/>
                </a:solidFill>
                <a:latin typeface="Times New Roman" panose="02020603050405020304" pitchFamily="18" charset="0"/>
                <a:cs typeface="Times New Roman" panose="02020603050405020304" pitchFamily="18" charset="0"/>
                <a:sym typeface="Wingdings" pitchFamily="2" charset="2"/>
              </a:rPr>
              <a:t> </a:t>
            </a:r>
            <a:endParaRPr lang="en-US" sz="8000" kern="1200" dirty="0">
              <a:solidFill>
                <a:srgbClr val="FFFFFF"/>
              </a:solidFill>
              <a:latin typeface="Times New Roman" panose="02020603050405020304" pitchFamily="18" charset="0"/>
              <a:cs typeface="Times New Roman" panose="02020603050405020304" pitchFamily="18" charset="0"/>
            </a:endParaRPr>
          </a:p>
        </p:txBody>
      </p:sp>
      <p:pic>
        <p:nvPicPr>
          <p:cNvPr id="3" name="Picture 2" descr="A person jumping in the air at the beach&#10;&#10;Description automatically generated">
            <a:extLst>
              <a:ext uri="{FF2B5EF4-FFF2-40B4-BE49-F238E27FC236}">
                <a16:creationId xmlns:a16="http://schemas.microsoft.com/office/drawing/2014/main" id="{FFCD3730-A5CB-E5AD-4A58-E7F018FFC643}"/>
              </a:ext>
            </a:extLst>
          </p:cNvPr>
          <p:cNvPicPr>
            <a:picLocks noChangeAspect="1"/>
          </p:cNvPicPr>
          <p:nvPr/>
        </p:nvPicPr>
        <p:blipFill rotWithShape="1">
          <a:blip r:embed="rId2"/>
          <a:srcRect t="11228" b="22807"/>
          <a:stretch/>
        </p:blipFill>
        <p:spPr>
          <a:xfrm>
            <a:off x="3365658" y="1809978"/>
            <a:ext cx="5460683" cy="4523874"/>
          </a:xfrm>
          <a:prstGeom prst="rect">
            <a:avLst/>
          </a:prstGeom>
        </p:spPr>
      </p:pic>
      <p:grpSp>
        <p:nvGrpSpPr>
          <p:cNvPr id="2" name="Group 1">
            <a:extLst>
              <a:ext uri="{FF2B5EF4-FFF2-40B4-BE49-F238E27FC236}">
                <a16:creationId xmlns:a16="http://schemas.microsoft.com/office/drawing/2014/main" id="{82C64C5F-9BF8-BFEE-8C03-3FC501B0431E}"/>
              </a:ext>
            </a:extLst>
          </p:cNvPr>
          <p:cNvGrpSpPr/>
          <p:nvPr/>
        </p:nvGrpSpPr>
        <p:grpSpPr>
          <a:xfrm>
            <a:off x="9651344" y="5451737"/>
            <a:ext cx="2312386" cy="1240499"/>
            <a:chOff x="10199689" y="5755904"/>
            <a:chExt cx="1755648" cy="941832"/>
          </a:xfrm>
        </p:grpSpPr>
        <p:sp>
          <p:nvSpPr>
            <p:cNvPr id="4" name="Rectangle 3">
              <a:extLst>
                <a:ext uri="{FF2B5EF4-FFF2-40B4-BE49-F238E27FC236}">
                  <a16:creationId xmlns:a16="http://schemas.microsoft.com/office/drawing/2014/main" id="{426945C4-12E1-D010-746A-0516B157EA8B}"/>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logos&#10;&#10;AI-generated content may be incorrect.">
              <a:extLst>
                <a:ext uri="{FF2B5EF4-FFF2-40B4-BE49-F238E27FC236}">
                  <a16:creationId xmlns:a16="http://schemas.microsoft.com/office/drawing/2014/main" id="{91ECCF4C-5D72-E058-B8F4-8F3AA708A66B}"/>
                </a:ext>
              </a:extLst>
            </p:cNvPr>
            <p:cNvPicPr>
              <a:picLocks noChangeAspect="1"/>
            </p:cNvPicPr>
            <p:nvPr/>
          </p:nvPicPr>
          <p:blipFill>
            <a:blip r:embed="rId3"/>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DA3D7933-B3EF-850E-7AB6-2438728A4006}"/>
                </a:ext>
              </a:extLst>
            </p:cNvPr>
            <p:cNvPicPr>
              <a:picLocks noChangeAspect="1"/>
            </p:cNvPicPr>
            <p:nvPr/>
          </p:nvPicPr>
          <p:blipFill>
            <a:blip r:embed="rId3"/>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895073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24F87-4156-85E9-9650-81A540487455}"/>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226AC3F-188F-C273-D66C-B9A0D541A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9746A6A-802A-7B28-974F-E80D392E2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19F2407-E6A1-9C83-94CF-D58A11591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C83BFF5-CABB-CBB4-2226-B10A73DBE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49C8EC4-2BA3-BFD2-899B-E0B862B0DB12}"/>
              </a:ext>
            </a:extLst>
          </p:cNvPr>
          <p:cNvSpPr>
            <a:spLocks noGrp="1"/>
          </p:cNvSpPr>
          <p:nvPr>
            <p:ph type="title"/>
          </p:nvPr>
        </p:nvSpPr>
        <p:spPr>
          <a:xfrm>
            <a:off x="0" y="255737"/>
            <a:ext cx="12191998" cy="1029053"/>
          </a:xfrm>
        </p:spPr>
        <p:txBody>
          <a:bodyPr vert="horz" lIns="91440" tIns="45720" rIns="91440" bIns="45720" rtlCol="0" anchor="ctr">
            <a:normAutofit fontScale="90000"/>
          </a:bodyPr>
          <a:lstStyle/>
          <a:p>
            <a:pPr algn="ctr">
              <a:lnSpc>
                <a:spcPct val="130000"/>
              </a:lnSpc>
            </a:pPr>
            <a:r>
              <a:rPr lang="en-US" sz="4500" kern="1200" dirty="0">
                <a:solidFill>
                  <a:srgbClr val="FFFFFF"/>
                </a:solidFill>
                <a:latin typeface="Times New Roman" panose="02020603050405020304" pitchFamily="18" charset="0"/>
                <a:cs typeface="Times New Roman" panose="02020603050405020304" pitchFamily="18" charset="0"/>
              </a:rPr>
              <a:t>BRIDG Micro-Course </a:t>
            </a:r>
            <a:br>
              <a:rPr lang="en-US" sz="4500" kern="1200" dirty="0">
                <a:solidFill>
                  <a:srgbClr val="FFFFFF"/>
                </a:solidFill>
                <a:latin typeface="Times New Roman" panose="02020603050405020304" pitchFamily="18" charset="0"/>
                <a:cs typeface="Times New Roman" panose="02020603050405020304" pitchFamily="18" charset="0"/>
              </a:rPr>
            </a:br>
            <a:r>
              <a:rPr lang="en-US" sz="4500" kern="1200" dirty="0">
                <a:solidFill>
                  <a:srgbClr val="FFFFFF"/>
                </a:solidFill>
                <a:latin typeface="Times New Roman" panose="02020603050405020304" pitchFamily="18" charset="0"/>
                <a:cs typeface="Times New Roman" panose="02020603050405020304" pitchFamily="18" charset="0"/>
              </a:rPr>
              <a:t>Qualitative Research and Analysis </a:t>
            </a:r>
          </a:p>
        </p:txBody>
      </p:sp>
      <p:sp>
        <p:nvSpPr>
          <p:cNvPr id="10" name="TextBox 9">
            <a:extLst>
              <a:ext uri="{FF2B5EF4-FFF2-40B4-BE49-F238E27FC236}">
                <a16:creationId xmlns:a16="http://schemas.microsoft.com/office/drawing/2014/main" id="{CA762713-05B5-B05B-7368-0B2165E58564}"/>
              </a:ext>
            </a:extLst>
          </p:cNvPr>
          <p:cNvSpPr txBox="1"/>
          <p:nvPr/>
        </p:nvSpPr>
        <p:spPr>
          <a:xfrm>
            <a:off x="124770" y="3846624"/>
            <a:ext cx="12192000" cy="873509"/>
          </a:xfrm>
          <a:prstGeom prst="rect">
            <a:avLst/>
          </a:prstGeom>
          <a:noFill/>
        </p:spPr>
        <p:txBody>
          <a:bodyPr wrap="square">
            <a:spAutoFit/>
          </a:bodyPr>
          <a:lstStyle/>
          <a:p>
            <a:pPr marL="0" marR="0" algn="ctr" hangingPunct="0">
              <a:lnSpc>
                <a:spcPct val="150000"/>
              </a:lnSpc>
              <a:spcBef>
                <a:spcPts val="0"/>
              </a:spcBef>
              <a:spcAft>
                <a:spcPts val="0"/>
              </a:spcAft>
            </a:pPr>
            <a:r>
              <a:rPr lang="it-IT"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National University of Natural Medicine (NUNM) University of Washington (UW)</a:t>
            </a:r>
          </a:p>
          <a:p>
            <a:pPr algn="ctr" hangingPunct="0">
              <a:lnSpc>
                <a:spcPct val="150000"/>
              </a:lnSpc>
            </a:pPr>
            <a:r>
              <a:rPr lang="it-IT" sz="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NourishED Research Foundation (Boulder, CO, USA | Wilmington, DE, USA)</a:t>
            </a:r>
          </a:p>
        </p:txBody>
      </p:sp>
      <p:pic>
        <p:nvPicPr>
          <p:cNvPr id="11" name="Picture 10" descr="A logo with a tree in the middle&#10;&#10;Description automatically generated">
            <a:extLst>
              <a:ext uri="{FF2B5EF4-FFF2-40B4-BE49-F238E27FC236}">
                <a16:creationId xmlns:a16="http://schemas.microsoft.com/office/drawing/2014/main" id="{75899C88-08BB-783A-1712-6D268E6BAA07}"/>
              </a:ext>
            </a:extLst>
          </p:cNvPr>
          <p:cNvPicPr>
            <a:picLocks noChangeAspect="1"/>
          </p:cNvPicPr>
          <p:nvPr/>
        </p:nvPicPr>
        <p:blipFill>
          <a:blip r:embed="rId2"/>
          <a:stretch>
            <a:fillRect/>
          </a:stretch>
        </p:blipFill>
        <p:spPr>
          <a:xfrm>
            <a:off x="4267155" y="5652689"/>
            <a:ext cx="2990195" cy="903872"/>
          </a:xfrm>
          <a:prstGeom prst="rect">
            <a:avLst/>
          </a:prstGeom>
          <a:ln>
            <a:solidFill>
              <a:srgbClr val="002060"/>
            </a:solidFill>
          </a:ln>
        </p:spPr>
      </p:pic>
      <p:sp>
        <p:nvSpPr>
          <p:cNvPr id="12" name="TextBox 11">
            <a:extLst>
              <a:ext uri="{FF2B5EF4-FFF2-40B4-BE49-F238E27FC236}">
                <a16:creationId xmlns:a16="http://schemas.microsoft.com/office/drawing/2014/main" id="{0F693538-DE30-7AA9-689E-75303B0E8BDB}"/>
              </a:ext>
            </a:extLst>
          </p:cNvPr>
          <p:cNvSpPr txBox="1"/>
          <p:nvPr/>
        </p:nvSpPr>
        <p:spPr>
          <a:xfrm>
            <a:off x="0" y="1827696"/>
            <a:ext cx="12192000" cy="1841851"/>
          </a:xfrm>
          <a:prstGeom prst="rect">
            <a:avLst/>
          </a:prstGeom>
          <a:noFill/>
        </p:spPr>
        <p:txBody>
          <a:bodyPr wrap="square">
            <a:spAutoFit/>
          </a:bodyPr>
          <a:lstStyle/>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Brenna Bray, PhD</a:t>
            </a:r>
          </a:p>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BRIDG T90/R90 Fellowship Postdoctoral Training Program</a:t>
            </a:r>
          </a:p>
          <a:p>
            <a:pPr marL="0" marR="0" algn="ctr" hangingPunct="0">
              <a:lnSpc>
                <a:spcPct val="150000"/>
              </a:lnSpc>
              <a:spcBef>
                <a:spcPts val="0"/>
              </a:spcBef>
              <a:spcAft>
                <a:spcPts val="0"/>
              </a:spcAft>
            </a:pPr>
            <a:r>
              <a:rPr lang="it-IT"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NCCIH, Grant AT008924</a:t>
            </a:r>
          </a:p>
        </p:txBody>
      </p:sp>
      <p:pic>
        <p:nvPicPr>
          <p:cNvPr id="13" name="Picture 12">
            <a:extLst>
              <a:ext uri="{FF2B5EF4-FFF2-40B4-BE49-F238E27FC236}">
                <a16:creationId xmlns:a16="http://schemas.microsoft.com/office/drawing/2014/main" id="{DF29431F-2667-F572-6944-CD0C806DEFF0}"/>
              </a:ext>
            </a:extLst>
          </p:cNvPr>
          <p:cNvPicPr>
            <a:picLocks noChangeAspect="1"/>
          </p:cNvPicPr>
          <p:nvPr/>
        </p:nvPicPr>
        <p:blipFill>
          <a:blip r:embed="rId3"/>
          <a:stretch>
            <a:fillRect/>
          </a:stretch>
        </p:blipFill>
        <p:spPr>
          <a:xfrm>
            <a:off x="124770" y="4940134"/>
            <a:ext cx="1828800" cy="1828800"/>
          </a:xfrm>
          <a:prstGeom prst="rect">
            <a:avLst/>
          </a:prstGeom>
        </p:spPr>
      </p:pic>
      <p:pic>
        <p:nvPicPr>
          <p:cNvPr id="14" name="Picture 13" descr="A logo for a university&#10;&#10;Description automatically generated">
            <a:extLst>
              <a:ext uri="{FF2B5EF4-FFF2-40B4-BE49-F238E27FC236}">
                <a16:creationId xmlns:a16="http://schemas.microsoft.com/office/drawing/2014/main" id="{139D5A53-6202-395B-0D21-F8BABF3B25B4}"/>
              </a:ext>
            </a:extLst>
          </p:cNvPr>
          <p:cNvPicPr>
            <a:picLocks noChangeAspect="1"/>
          </p:cNvPicPr>
          <p:nvPr/>
        </p:nvPicPr>
        <p:blipFill>
          <a:blip r:embed="rId4"/>
          <a:stretch>
            <a:fillRect/>
          </a:stretch>
        </p:blipFill>
        <p:spPr>
          <a:xfrm>
            <a:off x="7861050" y="5376492"/>
            <a:ext cx="2173828" cy="1225771"/>
          </a:xfrm>
          <a:prstGeom prst="rect">
            <a:avLst/>
          </a:prstGeom>
          <a:ln>
            <a:solidFill>
              <a:srgbClr val="002060"/>
            </a:solidFill>
          </a:ln>
        </p:spPr>
      </p:pic>
      <p:pic>
        <p:nvPicPr>
          <p:cNvPr id="15" name="Picture 14" descr="A close-up of logos&#10;&#10;AI-generated content may be incorrect.">
            <a:extLst>
              <a:ext uri="{FF2B5EF4-FFF2-40B4-BE49-F238E27FC236}">
                <a16:creationId xmlns:a16="http://schemas.microsoft.com/office/drawing/2014/main" id="{1506D829-3F41-2018-8B76-457A059C79F3}"/>
              </a:ext>
            </a:extLst>
          </p:cNvPr>
          <p:cNvPicPr>
            <a:picLocks noChangeAspect="1"/>
          </p:cNvPicPr>
          <p:nvPr/>
        </p:nvPicPr>
        <p:blipFill>
          <a:blip r:embed="rId5"/>
          <a:srcRect r="45218"/>
          <a:stretch/>
        </p:blipFill>
        <p:spPr>
          <a:xfrm>
            <a:off x="411938" y="5115311"/>
            <a:ext cx="1334919" cy="1463915"/>
          </a:xfrm>
          <a:prstGeom prst="rect">
            <a:avLst/>
          </a:prstGeom>
        </p:spPr>
      </p:pic>
      <p:pic>
        <p:nvPicPr>
          <p:cNvPr id="16" name="Picture 15" descr="A close-up of logos&#10;&#10;AI-generated content may be incorrect.">
            <a:extLst>
              <a:ext uri="{FF2B5EF4-FFF2-40B4-BE49-F238E27FC236}">
                <a16:creationId xmlns:a16="http://schemas.microsoft.com/office/drawing/2014/main" id="{D6FC927E-0C5D-980A-55D6-C05775D46F6C}"/>
              </a:ext>
            </a:extLst>
          </p:cNvPr>
          <p:cNvPicPr>
            <a:picLocks noChangeAspect="1"/>
          </p:cNvPicPr>
          <p:nvPr/>
        </p:nvPicPr>
        <p:blipFill>
          <a:blip r:embed="rId5"/>
          <a:srcRect l="54782" t="9761" b="16268"/>
          <a:stretch/>
        </p:blipFill>
        <p:spPr>
          <a:xfrm>
            <a:off x="2011175" y="5032288"/>
            <a:ext cx="1724972" cy="1695279"/>
          </a:xfrm>
          <a:prstGeom prst="rect">
            <a:avLst/>
          </a:prstGeom>
        </p:spPr>
      </p:pic>
      <p:pic>
        <p:nvPicPr>
          <p:cNvPr id="17" name="Picture 16" descr="A close-up of logos&#10;&#10;AI-generated content may be incorrect.">
            <a:extLst>
              <a:ext uri="{FF2B5EF4-FFF2-40B4-BE49-F238E27FC236}">
                <a16:creationId xmlns:a16="http://schemas.microsoft.com/office/drawing/2014/main" id="{8F4C5D5C-C9DD-5D8F-5267-E18CC06C9666}"/>
              </a:ext>
            </a:extLst>
          </p:cNvPr>
          <p:cNvPicPr>
            <a:picLocks noChangeAspect="1"/>
          </p:cNvPicPr>
          <p:nvPr/>
        </p:nvPicPr>
        <p:blipFill>
          <a:blip r:embed="rId5"/>
          <a:srcRect l="54782" t="9761" b="16268"/>
          <a:stretch/>
        </p:blipFill>
        <p:spPr>
          <a:xfrm>
            <a:off x="10160428" y="5102444"/>
            <a:ext cx="1724972" cy="1695279"/>
          </a:xfrm>
          <a:prstGeom prst="rect">
            <a:avLst/>
          </a:prstGeom>
        </p:spPr>
      </p:pic>
    </p:spTree>
    <p:extLst>
      <p:ext uri="{BB962C8B-B14F-4D97-AF65-F5344CB8AC3E}">
        <p14:creationId xmlns:p14="http://schemas.microsoft.com/office/powerpoint/2010/main" val="273674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BD753-6427-707B-AE2D-C8CFD5203A32}"/>
            </a:ext>
          </a:extLst>
        </p:cNvPr>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D82DE16D-032F-FFC2-E0BF-D8A4D8071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80285BD-FA18-09D9-117E-E40333A76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518F003-5FC7-3306-907A-071464E54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4B1B1AC-1534-0EBC-77E6-C0CF490A7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21A5FA30-0A0F-991F-813E-A87B5DBAEEC3}"/>
              </a:ext>
            </a:extLst>
          </p:cNvPr>
          <p:cNvSpPr>
            <a:spLocks noGrp="1"/>
          </p:cNvSpPr>
          <p:nvPr>
            <p:ph type="title"/>
          </p:nvPr>
        </p:nvSpPr>
        <p:spPr>
          <a:xfrm>
            <a:off x="-33917"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Module 2 Overview</a:t>
            </a:r>
          </a:p>
        </p:txBody>
      </p:sp>
      <p:pic>
        <p:nvPicPr>
          <p:cNvPr id="7" name="Picture 2" descr="Practical Approaches to Applied Research and Program Evaluation for Helping Professionals">
            <a:hlinkClick r:id="rId2"/>
            <a:extLst>
              <a:ext uri="{FF2B5EF4-FFF2-40B4-BE49-F238E27FC236}">
                <a16:creationId xmlns:a16="http://schemas.microsoft.com/office/drawing/2014/main" id="{90A1FA3C-EFDB-3E91-BF76-2925AAE08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63" y="1999698"/>
            <a:ext cx="3024144" cy="43178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670E84-7D03-561E-C911-3E4D8B6E348D}"/>
              </a:ext>
            </a:extLst>
          </p:cNvPr>
          <p:cNvSpPr txBox="1"/>
          <p:nvPr/>
        </p:nvSpPr>
        <p:spPr>
          <a:xfrm>
            <a:off x="3615070" y="1787940"/>
            <a:ext cx="8281467" cy="4659865"/>
          </a:xfrm>
          <a:prstGeom prst="rect">
            <a:avLst/>
          </a:prstGeom>
          <a:noFill/>
        </p:spPr>
        <p:txBody>
          <a:bodyPr wrap="square">
            <a:spAutoFit/>
          </a:bodyPr>
          <a:lstStyle/>
          <a:p>
            <a:pPr>
              <a:lnSpc>
                <a:spcPct val="150000"/>
              </a:lnSpc>
              <a:spcBef>
                <a:spcPts val="600"/>
              </a:spcBef>
              <a:spcAft>
                <a:spcPts val="600"/>
              </a:spcAft>
            </a:pPr>
            <a:r>
              <a:rPr lang="en-US" sz="2800" dirty="0">
                <a:solidFill>
                  <a:srgbClr val="002060"/>
                </a:solidFill>
                <a:latin typeface="Arial" panose="020B0604020202020204" pitchFamily="34" charset="0"/>
                <a:ea typeface="+mj-ea"/>
                <a:cs typeface="Arial" panose="020B0604020202020204" pitchFamily="34" charset="0"/>
              </a:rPr>
              <a:t>II.  Classic Types of Qualitative Research Designs</a:t>
            </a:r>
          </a:p>
          <a:p>
            <a:pPr marL="914400" lvl="1" indent="-457200">
              <a:lnSpc>
                <a:spcPct val="150000"/>
              </a:lnSpc>
              <a:spcBef>
                <a:spcPts val="600"/>
              </a:spcBef>
              <a:spcAft>
                <a:spcPts val="600"/>
              </a:spcAft>
              <a:buFont typeface="+mj-lt"/>
              <a:buAutoNum type="arabicPeriod"/>
            </a:pPr>
            <a:r>
              <a:rPr lang="en-US" sz="2800" dirty="0">
                <a:solidFill>
                  <a:srgbClr val="002060"/>
                </a:solidFill>
                <a:latin typeface="Arial" panose="020B0604020202020204" pitchFamily="34" charset="0"/>
                <a:ea typeface="+mj-ea"/>
                <a:cs typeface="Arial" panose="020B0604020202020204" pitchFamily="34" charset="0"/>
              </a:rPr>
              <a:t>Phenomenology</a:t>
            </a:r>
          </a:p>
          <a:p>
            <a:pPr marL="914400" lvl="1" indent="-457200">
              <a:lnSpc>
                <a:spcPct val="150000"/>
              </a:lnSpc>
              <a:spcBef>
                <a:spcPts val="600"/>
              </a:spcBef>
              <a:spcAft>
                <a:spcPts val="600"/>
              </a:spcAft>
              <a:buFont typeface="+mj-lt"/>
              <a:buAutoNum type="arabicPeriod"/>
            </a:pPr>
            <a:r>
              <a:rPr lang="en-US" sz="2800" dirty="0">
                <a:solidFill>
                  <a:srgbClr val="002060"/>
                </a:solidFill>
                <a:latin typeface="Arial" panose="020B0604020202020204" pitchFamily="34" charset="0"/>
                <a:ea typeface="+mj-ea"/>
                <a:cs typeface="Arial" panose="020B0604020202020204" pitchFamily="34" charset="0"/>
              </a:rPr>
              <a:t>Grounded Theory</a:t>
            </a:r>
          </a:p>
          <a:p>
            <a:pPr marL="914400" lvl="1" indent="-457200">
              <a:lnSpc>
                <a:spcPct val="150000"/>
              </a:lnSpc>
              <a:spcBef>
                <a:spcPts val="600"/>
              </a:spcBef>
              <a:spcAft>
                <a:spcPts val="600"/>
              </a:spcAft>
              <a:buFont typeface="+mj-lt"/>
              <a:buAutoNum type="arabicPeriod"/>
            </a:pPr>
            <a:r>
              <a:rPr lang="en-US" sz="2800" dirty="0">
                <a:solidFill>
                  <a:srgbClr val="002060"/>
                </a:solidFill>
                <a:latin typeface="Arial" panose="020B0604020202020204" pitchFamily="34" charset="0"/>
                <a:ea typeface="+mj-ea"/>
                <a:cs typeface="Arial" panose="020B0604020202020204" pitchFamily="34" charset="0"/>
              </a:rPr>
              <a:t>Narrative Inquiry</a:t>
            </a:r>
          </a:p>
          <a:p>
            <a:pPr marL="914400" lvl="1" indent="-457200">
              <a:lnSpc>
                <a:spcPct val="150000"/>
              </a:lnSpc>
              <a:spcBef>
                <a:spcPts val="600"/>
              </a:spcBef>
              <a:spcAft>
                <a:spcPts val="600"/>
              </a:spcAft>
              <a:buFont typeface="+mj-lt"/>
              <a:buAutoNum type="arabicPeriod"/>
            </a:pPr>
            <a:r>
              <a:rPr lang="en-US" sz="2800" dirty="0">
                <a:solidFill>
                  <a:srgbClr val="002060"/>
                </a:solidFill>
                <a:latin typeface="Arial" panose="020B0604020202020204" pitchFamily="34" charset="0"/>
                <a:ea typeface="+mj-ea"/>
                <a:cs typeface="Arial" panose="020B0604020202020204" pitchFamily="34" charset="0"/>
              </a:rPr>
              <a:t>Ethnography</a:t>
            </a:r>
          </a:p>
          <a:p>
            <a:pPr marL="914400" lvl="1" indent="-457200">
              <a:lnSpc>
                <a:spcPct val="150000"/>
              </a:lnSpc>
              <a:spcBef>
                <a:spcPts val="600"/>
              </a:spcBef>
              <a:spcAft>
                <a:spcPts val="600"/>
              </a:spcAft>
              <a:buFont typeface="+mj-lt"/>
              <a:buAutoNum type="arabicPeriod"/>
            </a:pPr>
            <a:r>
              <a:rPr lang="en-US" sz="2800" dirty="0">
                <a:solidFill>
                  <a:srgbClr val="002060"/>
                </a:solidFill>
                <a:latin typeface="Arial" panose="020B0604020202020204" pitchFamily="34" charset="0"/>
                <a:ea typeface="+mj-ea"/>
                <a:cs typeface="Arial" panose="020B0604020202020204" pitchFamily="34" charset="0"/>
              </a:rPr>
              <a:t>Case Study</a:t>
            </a:r>
          </a:p>
        </p:txBody>
      </p:sp>
      <p:sp>
        <p:nvSpPr>
          <p:cNvPr id="14" name="TextBox 13">
            <a:extLst>
              <a:ext uri="{FF2B5EF4-FFF2-40B4-BE49-F238E27FC236}">
                <a16:creationId xmlns:a16="http://schemas.microsoft.com/office/drawing/2014/main" id="{E55F1BD4-1D4F-FF8A-563F-5C2562B52CE2}"/>
              </a:ext>
            </a:extLst>
          </p:cNvPr>
          <p:cNvSpPr txBox="1"/>
          <p:nvPr/>
        </p:nvSpPr>
        <p:spPr>
          <a:xfrm>
            <a:off x="215747" y="6365927"/>
            <a:ext cx="3103860" cy="246221"/>
          </a:xfrm>
          <a:prstGeom prst="rect">
            <a:avLst/>
          </a:prstGeom>
          <a:noFill/>
        </p:spPr>
        <p:txBody>
          <a:bodyPr wrap="square">
            <a:spAutoFit/>
          </a:bodyPr>
          <a:lstStyle/>
          <a:p>
            <a:r>
              <a:rPr lang="en-US" sz="500" dirty="0">
                <a:solidFill>
                  <a:srgbClr val="002060"/>
                </a:solidFill>
                <a:hlinkClick r:id="rId2"/>
              </a:rPr>
              <a:t>https://</a:t>
            </a:r>
            <a:r>
              <a:rPr lang="en-US" sz="500" dirty="0" err="1">
                <a:solidFill>
                  <a:srgbClr val="002060"/>
                </a:solidFill>
                <a:hlinkClick r:id="rId2"/>
              </a:rPr>
              <a:t>www.taylorfrancis.com</a:t>
            </a:r>
            <a:r>
              <a:rPr lang="en-US" sz="500" dirty="0">
                <a:solidFill>
                  <a:srgbClr val="002060"/>
                </a:solidFill>
                <a:hlinkClick r:id="rId2"/>
              </a:rPr>
              <a:t>/books/mono/10.4324/9781315108933/practical-approaches-applied-research-program-evaluation-helping-professionals-casey-barrio-minton-stephen-lenz</a:t>
            </a:r>
            <a:endParaRPr lang="en-US" sz="500" dirty="0">
              <a:solidFill>
                <a:srgbClr val="002060"/>
              </a:solidFill>
            </a:endParaRPr>
          </a:p>
        </p:txBody>
      </p:sp>
      <p:grpSp>
        <p:nvGrpSpPr>
          <p:cNvPr id="17" name="Group 16">
            <a:extLst>
              <a:ext uri="{FF2B5EF4-FFF2-40B4-BE49-F238E27FC236}">
                <a16:creationId xmlns:a16="http://schemas.microsoft.com/office/drawing/2014/main" id="{B4852E4F-9E82-1CD8-3FFF-34B9D02EE716}"/>
              </a:ext>
            </a:extLst>
          </p:cNvPr>
          <p:cNvGrpSpPr/>
          <p:nvPr/>
        </p:nvGrpSpPr>
        <p:grpSpPr>
          <a:xfrm>
            <a:off x="9651344" y="5400937"/>
            <a:ext cx="2312386" cy="1240499"/>
            <a:chOff x="10199689" y="5755904"/>
            <a:chExt cx="1755648" cy="941832"/>
          </a:xfrm>
        </p:grpSpPr>
        <p:sp>
          <p:nvSpPr>
            <p:cNvPr id="18" name="Rectangle 17">
              <a:extLst>
                <a:ext uri="{FF2B5EF4-FFF2-40B4-BE49-F238E27FC236}">
                  <a16:creationId xmlns:a16="http://schemas.microsoft.com/office/drawing/2014/main" id="{AA58D4BE-CA9C-8F94-B5AB-920774EE2053}"/>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close-up of logos&#10;&#10;AI-generated content may be incorrect.">
              <a:extLst>
                <a:ext uri="{FF2B5EF4-FFF2-40B4-BE49-F238E27FC236}">
                  <a16:creationId xmlns:a16="http://schemas.microsoft.com/office/drawing/2014/main" id="{BF99575A-45B6-C8A2-9CF4-AF3E0BE6082A}"/>
                </a:ext>
              </a:extLst>
            </p:cNvPr>
            <p:cNvPicPr>
              <a:picLocks noChangeAspect="1"/>
            </p:cNvPicPr>
            <p:nvPr/>
          </p:nvPicPr>
          <p:blipFill>
            <a:blip r:embed="rId4"/>
            <a:srcRect r="45218"/>
            <a:stretch/>
          </p:blipFill>
          <p:spPr>
            <a:xfrm>
              <a:off x="10239243" y="5798434"/>
              <a:ext cx="772473" cy="847119"/>
            </a:xfrm>
            <a:prstGeom prst="rect">
              <a:avLst/>
            </a:prstGeom>
          </p:spPr>
        </p:pic>
        <p:pic>
          <p:nvPicPr>
            <p:cNvPr id="20" name="Picture 19" descr="A close-up of logos&#10;&#10;AI-generated content may be incorrect.">
              <a:extLst>
                <a:ext uri="{FF2B5EF4-FFF2-40B4-BE49-F238E27FC236}">
                  <a16:creationId xmlns:a16="http://schemas.microsoft.com/office/drawing/2014/main" id="{0BB01B9F-C061-4D47-20AB-9DAE310E7927}"/>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386662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17EE0A0-B304-7B18-490F-68476DCC4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9CF9B0D-AF84-3882-4ED5-CFECC5AE7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CC2BDF1-23D0-E583-908A-17113FBC4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C0499E8-748E-B840-4F75-E86336F1A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0AAB8DF3-7B15-24F6-A90F-CB5199851070}"/>
              </a:ext>
            </a:extLst>
          </p:cNvPr>
          <p:cNvSpPr>
            <a:spLocks noGrp="1"/>
          </p:cNvSpPr>
          <p:nvPr>
            <p:ph type="title"/>
          </p:nvPr>
        </p:nvSpPr>
        <p:spPr>
          <a:xfrm>
            <a:off x="-33917"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Content Overview: Module 2</a:t>
            </a:r>
          </a:p>
        </p:txBody>
      </p:sp>
      <p:graphicFrame>
        <p:nvGraphicFramePr>
          <p:cNvPr id="17" name="Table 16">
            <a:extLst>
              <a:ext uri="{FF2B5EF4-FFF2-40B4-BE49-F238E27FC236}">
                <a16:creationId xmlns:a16="http://schemas.microsoft.com/office/drawing/2014/main" id="{A7440670-461F-E3FB-7A32-78030D75D9E0}"/>
              </a:ext>
            </a:extLst>
          </p:cNvPr>
          <p:cNvGraphicFramePr>
            <a:graphicFrameLocks noGrp="1"/>
          </p:cNvGraphicFramePr>
          <p:nvPr>
            <p:extLst>
              <p:ext uri="{D42A27DB-BD31-4B8C-83A1-F6EECF244321}">
                <p14:modId xmlns:p14="http://schemas.microsoft.com/office/powerpoint/2010/main" val="1609754726"/>
              </p:ext>
            </p:extLst>
          </p:nvPr>
        </p:nvGraphicFramePr>
        <p:xfrm>
          <a:off x="329380" y="1371601"/>
          <a:ext cx="11465403" cy="5314950"/>
        </p:xfrm>
        <a:graphic>
          <a:graphicData uri="http://schemas.openxmlformats.org/drawingml/2006/table">
            <a:tbl>
              <a:tblPr firstRow="1" bandRow="1">
                <a:tableStyleId>{5C22544A-7EE6-4342-B048-85BDC9FD1C3A}</a:tableStyleId>
              </a:tblPr>
              <a:tblGrid>
                <a:gridCol w="4547420">
                  <a:extLst>
                    <a:ext uri="{9D8B030D-6E8A-4147-A177-3AD203B41FA5}">
                      <a16:colId xmlns:a16="http://schemas.microsoft.com/office/drawing/2014/main" val="1170662359"/>
                    </a:ext>
                  </a:extLst>
                </a:gridCol>
                <a:gridCol w="3096182">
                  <a:extLst>
                    <a:ext uri="{9D8B030D-6E8A-4147-A177-3AD203B41FA5}">
                      <a16:colId xmlns:a16="http://schemas.microsoft.com/office/drawing/2014/main" val="3203863604"/>
                    </a:ext>
                  </a:extLst>
                </a:gridCol>
                <a:gridCol w="3821801">
                  <a:extLst>
                    <a:ext uri="{9D8B030D-6E8A-4147-A177-3AD203B41FA5}">
                      <a16:colId xmlns:a16="http://schemas.microsoft.com/office/drawing/2014/main" val="387725161"/>
                    </a:ext>
                  </a:extLst>
                </a:gridCol>
              </a:tblGrid>
              <a:tr h="833990">
                <a:tc gridSpan="3">
                  <a:txBody>
                    <a:bodyPr/>
                    <a:lstStyle/>
                    <a:p>
                      <a:pPr algn="ctr">
                        <a:lnSpc>
                          <a:spcPct val="150000"/>
                        </a:lnSpc>
                      </a:pPr>
                      <a:r>
                        <a:rPr lang="en-US" sz="2400" dirty="0">
                          <a:ln>
                            <a:noFill/>
                          </a:ln>
                          <a:solidFill>
                            <a:srgbClr val="002060"/>
                          </a:solidFill>
                        </a:rPr>
                        <a:t>Module 2: Classic Types of Qualitative Research Designs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B686"/>
                    </a:solidFill>
                  </a:tcPr>
                </a:tc>
                <a:tc hMerge="1">
                  <a:txBody>
                    <a:bodyPr/>
                    <a:lstStyle/>
                    <a:p>
                      <a:endParaRPr lang="en-US" dirty="0">
                        <a:ln>
                          <a:solidFill>
                            <a:srgbClr val="002060"/>
                          </a:solidFill>
                        </a:ln>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B686"/>
                    </a:solidFill>
                  </a:tcPr>
                </a:tc>
                <a:tc hMerge="1">
                  <a:txBody>
                    <a:bodyPr/>
                    <a:lstStyle/>
                    <a:p>
                      <a:endParaRPr lang="en-US" dirty="0">
                        <a:ln>
                          <a:solidFill>
                            <a:srgbClr val="002060"/>
                          </a:solidFill>
                        </a:ln>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B686"/>
                    </a:solidFill>
                  </a:tcPr>
                </a:tc>
                <a:extLst>
                  <a:ext uri="{0D108BD9-81ED-4DB2-BD59-A6C34878D82A}">
                    <a16:rowId xmlns:a16="http://schemas.microsoft.com/office/drawing/2014/main" val="2584294997"/>
                  </a:ext>
                </a:extLst>
              </a:tr>
              <a:tr h="514138">
                <a:tc>
                  <a:txBody>
                    <a:bodyPr/>
                    <a:lstStyle/>
                    <a:p>
                      <a:pPr algn="ctr"/>
                      <a:r>
                        <a:rPr lang="en-US" b="1" dirty="0">
                          <a:ln>
                            <a:noFill/>
                          </a:ln>
                          <a:solidFill>
                            <a:srgbClr val="002060"/>
                          </a:solidFill>
                        </a:rPr>
                        <a:t>Module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F85F"/>
                    </a:solidFill>
                  </a:tcPr>
                </a:tc>
                <a:tc>
                  <a:txBody>
                    <a:bodyPr/>
                    <a:lstStyle/>
                    <a:p>
                      <a:pPr algn="ctr"/>
                      <a:r>
                        <a:rPr lang="en-US" b="1" dirty="0">
                          <a:ln>
                            <a:noFill/>
                          </a:ln>
                          <a:solidFill>
                            <a:srgbClr val="002060"/>
                          </a:solidFill>
                        </a:rPr>
                        <a:t>Readings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F85F"/>
                    </a:solidFill>
                  </a:tcPr>
                </a:tc>
                <a:tc>
                  <a:txBody>
                    <a:bodyPr/>
                    <a:lstStyle/>
                    <a:p>
                      <a:pPr algn="ctr"/>
                      <a:r>
                        <a:rPr lang="en-US" b="1" dirty="0">
                          <a:ln>
                            <a:noFill/>
                          </a:ln>
                          <a:solidFill>
                            <a:srgbClr val="002060"/>
                          </a:solidFill>
                        </a:rPr>
                        <a:t>Course Objectives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F85F"/>
                    </a:solidFill>
                  </a:tcPr>
                </a:tc>
                <a:extLst>
                  <a:ext uri="{0D108BD9-81ED-4DB2-BD59-A6C34878D82A}">
                    <a16:rowId xmlns:a16="http://schemas.microsoft.com/office/drawing/2014/main" val="348235673"/>
                  </a:ext>
                </a:extLst>
              </a:tr>
              <a:tr h="3966822">
                <a:tc>
                  <a:txBody>
                    <a:bodyPr/>
                    <a:lstStyle/>
                    <a:p>
                      <a:pPr marL="400050" lvl="0" indent="-400050">
                        <a:lnSpc>
                          <a:spcPct val="120000"/>
                        </a:lnSpc>
                        <a:buFont typeface="+mj-lt"/>
                        <a:buAutoNum type="romanUcPeriod"/>
                      </a:pPr>
                      <a:r>
                        <a:rPr lang="en-US" sz="2000" b="1" kern="1200" dirty="0">
                          <a:solidFill>
                            <a:srgbClr val="002060"/>
                          </a:solidFill>
                          <a:effectLst/>
                          <a:latin typeface="+mn-lt"/>
                          <a:ea typeface="+mn-ea"/>
                          <a:cs typeface="+mn-cs"/>
                        </a:rPr>
                        <a:t>Video//PowerPoint Lecture</a:t>
                      </a:r>
                      <a:endParaRPr lang="en-US" sz="2000" kern="1200" dirty="0">
                        <a:solidFill>
                          <a:srgbClr val="002060"/>
                        </a:solidFill>
                        <a:effectLst/>
                        <a:latin typeface="+mn-lt"/>
                        <a:ea typeface="+mn-ea"/>
                        <a:cs typeface="+mn-cs"/>
                      </a:endParaRPr>
                    </a:p>
                    <a:p>
                      <a:pPr marL="857250" lvl="1" indent="-400050">
                        <a:lnSpc>
                          <a:spcPct val="120000"/>
                        </a:lnSpc>
                        <a:buFont typeface="+mj-lt"/>
                        <a:buAutoNum type="arabicPeriod"/>
                      </a:pPr>
                      <a:r>
                        <a:rPr lang="en-US" sz="2000" kern="1200" dirty="0">
                          <a:solidFill>
                            <a:srgbClr val="002060"/>
                          </a:solidFill>
                          <a:effectLst/>
                          <a:latin typeface="+mn-lt"/>
                          <a:ea typeface="+mn-ea"/>
                          <a:cs typeface="+mn-cs"/>
                        </a:rPr>
                        <a:t>Phenomenology</a:t>
                      </a:r>
                    </a:p>
                    <a:p>
                      <a:pPr marL="857250" lvl="1" indent="-400050">
                        <a:lnSpc>
                          <a:spcPct val="120000"/>
                        </a:lnSpc>
                        <a:buFont typeface="+mj-lt"/>
                        <a:buAutoNum type="arabicPeriod"/>
                      </a:pPr>
                      <a:r>
                        <a:rPr lang="en-US" sz="2000" kern="1200" dirty="0">
                          <a:solidFill>
                            <a:srgbClr val="002060"/>
                          </a:solidFill>
                          <a:effectLst/>
                          <a:latin typeface="+mn-lt"/>
                          <a:ea typeface="+mn-ea"/>
                          <a:cs typeface="+mn-cs"/>
                        </a:rPr>
                        <a:t>Grounded Theory</a:t>
                      </a:r>
                    </a:p>
                    <a:p>
                      <a:pPr marL="857250" lvl="1" indent="-400050">
                        <a:lnSpc>
                          <a:spcPct val="120000"/>
                        </a:lnSpc>
                        <a:buFont typeface="+mj-lt"/>
                        <a:buAutoNum type="arabicPeriod"/>
                      </a:pPr>
                      <a:r>
                        <a:rPr lang="en-US" sz="2000" kern="1200" dirty="0">
                          <a:solidFill>
                            <a:srgbClr val="002060"/>
                          </a:solidFill>
                          <a:effectLst/>
                          <a:latin typeface="+mn-lt"/>
                          <a:ea typeface="+mn-ea"/>
                          <a:cs typeface="+mn-cs"/>
                        </a:rPr>
                        <a:t>Narrative Inquiry</a:t>
                      </a:r>
                    </a:p>
                    <a:p>
                      <a:pPr marL="857250" lvl="1" indent="-400050">
                        <a:lnSpc>
                          <a:spcPct val="120000"/>
                        </a:lnSpc>
                        <a:buFont typeface="+mj-lt"/>
                        <a:buAutoNum type="arabicPeriod"/>
                      </a:pPr>
                      <a:r>
                        <a:rPr lang="en-US" sz="2000" kern="1200" dirty="0">
                          <a:solidFill>
                            <a:srgbClr val="002060"/>
                          </a:solidFill>
                          <a:effectLst/>
                          <a:latin typeface="+mn-lt"/>
                          <a:ea typeface="+mn-ea"/>
                          <a:cs typeface="+mn-cs"/>
                        </a:rPr>
                        <a:t>Ethnography</a:t>
                      </a:r>
                    </a:p>
                    <a:p>
                      <a:pPr marL="857250" lvl="1" indent="-400050">
                        <a:lnSpc>
                          <a:spcPct val="120000"/>
                        </a:lnSpc>
                        <a:buFont typeface="+mj-lt"/>
                        <a:buAutoNum type="arabicPeriod"/>
                      </a:pPr>
                      <a:r>
                        <a:rPr lang="en-US" sz="2000" kern="1200" dirty="0">
                          <a:solidFill>
                            <a:srgbClr val="002060"/>
                          </a:solidFill>
                          <a:effectLst/>
                          <a:latin typeface="+mn-lt"/>
                          <a:ea typeface="+mn-ea"/>
                          <a:cs typeface="+mn-cs"/>
                        </a:rPr>
                        <a:t>Case Study</a:t>
                      </a:r>
                    </a:p>
                    <a:p>
                      <a:pPr marL="400050" indent="-400050">
                        <a:lnSpc>
                          <a:spcPct val="120000"/>
                        </a:lnSpc>
                        <a:buFont typeface="+mj-lt"/>
                        <a:buAutoNum type="romanUcPeriod"/>
                      </a:pPr>
                      <a:r>
                        <a:rPr lang="en-US" sz="2000" b="1" kern="1200" dirty="0">
                          <a:solidFill>
                            <a:srgbClr val="002060"/>
                          </a:solidFill>
                          <a:effectLst/>
                          <a:latin typeface="+mn-lt"/>
                          <a:ea typeface="+mn-ea"/>
                          <a:cs typeface="+mn-cs"/>
                        </a:rPr>
                        <a:t>Module 2 Quiz</a:t>
                      </a:r>
                      <a:endParaRPr lang="en-US" sz="2000" dirty="0">
                        <a:solidFill>
                          <a:srgbClr val="002060"/>
                        </a:solidFill>
                        <a:effectLst/>
                      </a:endParaRPr>
                    </a:p>
                    <a:p>
                      <a:pPr marL="457200" lvl="1" indent="0">
                        <a:lnSpc>
                          <a:spcPct val="120000"/>
                        </a:lnSpc>
                        <a:buFont typeface="+mj-lt"/>
                        <a:buNone/>
                      </a:pPr>
                      <a:r>
                        <a:rPr lang="en-US" sz="2000" dirty="0">
                          <a:solidFill>
                            <a:srgbClr val="002060"/>
                          </a:solidFill>
                          <a:effectLst/>
                        </a:rPr>
                        <a:t>3 Questions</a:t>
                      </a:r>
                    </a:p>
                    <a:p>
                      <a:pPr marL="457200" lvl="1" indent="0">
                        <a:lnSpc>
                          <a:spcPct val="120000"/>
                        </a:lnSpc>
                        <a:buFont typeface="+mj-lt"/>
                        <a:buNone/>
                      </a:pPr>
                      <a:r>
                        <a:rPr lang="en-US" sz="2000" dirty="0">
                          <a:solidFill>
                            <a:srgbClr val="002060"/>
                          </a:solidFill>
                          <a:effectLst/>
                        </a:rPr>
                        <a:t>6 Points</a:t>
                      </a:r>
                    </a:p>
                    <a:p>
                      <a:pPr marL="457200" lvl="1" indent="0">
                        <a:lnSpc>
                          <a:spcPct val="120000"/>
                        </a:lnSpc>
                        <a:buFont typeface="+mj-lt"/>
                        <a:buNone/>
                      </a:pPr>
                      <a:r>
                        <a:rPr lang="en-US" sz="2000" dirty="0">
                          <a:solidFill>
                            <a:srgbClr val="002060"/>
                          </a:solidFill>
                          <a:effectLst/>
                        </a:rPr>
                        <a:t>6% of Total Course Grade</a:t>
                      </a:r>
                      <a:endParaRPr lang="en-US" sz="2000" dirty="0">
                        <a:ln>
                          <a:solidFill>
                            <a:srgbClr val="002060"/>
                          </a:solidFill>
                        </a:ln>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nSpc>
                          <a:spcPct val="120000"/>
                        </a:lnSpc>
                        <a:buFont typeface="+mj-lt"/>
                        <a:buNone/>
                      </a:pPr>
                      <a:r>
                        <a:rPr lang="en-US" sz="1600" b="1" u="sng" kern="1200" dirty="0">
                          <a:solidFill>
                            <a:srgbClr val="002060"/>
                          </a:solidFill>
                          <a:effectLst/>
                          <a:latin typeface="+mn-lt"/>
                          <a:ea typeface="+mn-ea"/>
                          <a:cs typeface="+mn-cs"/>
                        </a:rPr>
                        <a:t>Barrio Minton &amp; Lenz (2019). </a:t>
                      </a:r>
                      <a:endParaRPr lang="en-US" sz="1600" b="0" u="sng" kern="1200" dirty="0">
                        <a:solidFill>
                          <a:srgbClr val="002060"/>
                        </a:solidFill>
                        <a:effectLst/>
                        <a:latin typeface="+mn-lt"/>
                        <a:ea typeface="+mn-ea"/>
                        <a:cs typeface="+mn-cs"/>
                      </a:endParaRPr>
                    </a:p>
                    <a:p>
                      <a:pPr marL="285750" indent="-285750">
                        <a:lnSpc>
                          <a:spcPct val="120000"/>
                        </a:lnSpc>
                        <a:buFont typeface="Arial" panose="020B0604020202020204" pitchFamily="34" charset="0"/>
                        <a:buChar char="•"/>
                      </a:pPr>
                      <a:r>
                        <a:rPr lang="en-US" sz="1600" b="1" kern="1200" dirty="0">
                          <a:solidFill>
                            <a:srgbClr val="002060"/>
                          </a:solidFill>
                          <a:effectLst/>
                          <a:latin typeface="+mn-lt"/>
                          <a:ea typeface="+mn-ea"/>
                          <a:cs typeface="+mn-cs"/>
                        </a:rPr>
                        <a:t>Ch. 7, Section 2 </a:t>
                      </a:r>
                      <a:r>
                        <a:rPr lang="en-US" sz="1600" kern="1200" dirty="0">
                          <a:solidFill>
                            <a:srgbClr val="002060"/>
                          </a:solidFill>
                          <a:effectLst/>
                          <a:latin typeface="+mn-lt"/>
                          <a:ea typeface="+mn-ea"/>
                          <a:cs typeface="+mn-cs"/>
                        </a:rPr>
                        <a:t>(Classic Types of Qualitative Research Designs).</a:t>
                      </a:r>
                    </a:p>
                    <a:p>
                      <a:pPr marL="0" indent="0">
                        <a:lnSpc>
                          <a:spcPct val="120000"/>
                        </a:lnSpc>
                        <a:buFont typeface="+mj-lt"/>
                        <a:buNone/>
                      </a:pPr>
                      <a:endParaRPr lang="en-US" sz="1600" kern="1200" dirty="0">
                        <a:solidFill>
                          <a:srgbClr val="002060"/>
                        </a:solidFill>
                        <a:effectLst/>
                        <a:latin typeface="+mn-lt"/>
                        <a:ea typeface="+mn-ea"/>
                        <a:cs typeface="+mn-cs"/>
                      </a:endParaRPr>
                    </a:p>
                    <a:p>
                      <a:pPr marL="0" indent="0">
                        <a:lnSpc>
                          <a:spcPct val="120000"/>
                        </a:lnSpc>
                        <a:buFont typeface="+mj-lt"/>
                        <a:buNone/>
                      </a:pPr>
                      <a:r>
                        <a:rPr lang="en-US" sz="1600" b="1" u="sng" kern="1200" dirty="0">
                          <a:solidFill>
                            <a:srgbClr val="002060"/>
                          </a:solidFill>
                          <a:effectLst/>
                          <a:latin typeface="+mn-lt"/>
                          <a:ea typeface="+mn-ea"/>
                          <a:cs typeface="+mn-cs"/>
                          <a:hlinkClick r:id="rId2">
                            <a:extLst>
                              <a:ext uri="{A12FA001-AC4F-418D-AE19-62706E023703}">
                                <ahyp:hlinkClr xmlns:ahyp="http://schemas.microsoft.com/office/drawing/2018/hyperlinkcolor" val="tx"/>
                              </a:ext>
                            </a:extLst>
                          </a:hlinkClick>
                        </a:rPr>
                        <a:t>Lim, (2024).</a:t>
                      </a:r>
                      <a:r>
                        <a:rPr lang="en-US" sz="1600" kern="1200" dirty="0">
                          <a:solidFill>
                            <a:srgbClr val="002060"/>
                          </a:solidFill>
                          <a:effectLst/>
                          <a:latin typeface="+mn-lt"/>
                          <a:ea typeface="+mn-ea"/>
                          <a:cs typeface="+mn-cs"/>
                        </a:rPr>
                        <a:t> </a:t>
                      </a:r>
                    </a:p>
                    <a:p>
                      <a:pPr marL="285750" lvl="0" indent="-285750">
                        <a:lnSpc>
                          <a:spcPct val="120000"/>
                        </a:lnSpc>
                        <a:buFont typeface="Arial" panose="020B0604020202020204" pitchFamily="34" charset="0"/>
                        <a:buChar char="•"/>
                      </a:pPr>
                      <a:r>
                        <a:rPr lang="en-US" sz="1600" b="0" u="none" dirty="0">
                          <a:ln>
                            <a:noFill/>
                          </a:ln>
                          <a:solidFill>
                            <a:srgbClr val="002060"/>
                          </a:solidFill>
                          <a:effectLst/>
                        </a:rPr>
                        <a:t>Pages 6 – 16 (scan)</a:t>
                      </a:r>
                    </a:p>
                    <a:p>
                      <a:pPr marL="285750" lvl="0" indent="-285750">
                        <a:lnSpc>
                          <a:spcPct val="120000"/>
                        </a:lnSpc>
                        <a:buFont typeface="Arial" panose="020B0604020202020204" pitchFamily="34" charset="0"/>
                        <a:buChar char="•"/>
                      </a:pPr>
                      <a:r>
                        <a:rPr lang="en-US" sz="1600" b="0" u="none" dirty="0">
                          <a:ln>
                            <a:noFill/>
                          </a:ln>
                          <a:solidFill>
                            <a:srgbClr val="002060"/>
                          </a:solidFill>
                          <a:effectLst/>
                        </a:rPr>
                        <a:t>Table 4.</a:t>
                      </a:r>
                      <a:endParaRPr lang="en-US" sz="1600" b="0" u="none" dirty="0">
                        <a:ln>
                          <a:noFill/>
                        </a:ln>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pPr>
                      <a:r>
                        <a:rPr lang="en-US" sz="1600" kern="1200" dirty="0">
                          <a:solidFill>
                            <a:srgbClr val="002060"/>
                          </a:solidFill>
                          <a:effectLst/>
                          <a:latin typeface="+mn-lt"/>
                          <a:ea typeface="+mn-ea"/>
                          <a:cs typeface="+mn-cs"/>
                        </a:rPr>
                        <a:t>Articulate key features, uses, strengths, limitations, and resource needs of different types of qualitative research designs</a:t>
                      </a:r>
                      <a:r>
                        <a:rPr lang="en-US" sz="1600" dirty="0">
                          <a:solidFill>
                            <a:srgbClr val="002060"/>
                          </a:solidFill>
                          <a:effectLst/>
                        </a:rPr>
                        <a:t> </a:t>
                      </a:r>
                      <a:endParaRPr lang="en-US" sz="1600" dirty="0">
                        <a:ln>
                          <a:solidFill>
                            <a:srgbClr val="002060"/>
                          </a:solidFill>
                        </a:ln>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1768440"/>
                  </a:ext>
                </a:extLst>
              </a:tr>
            </a:tbl>
          </a:graphicData>
        </a:graphic>
      </p:graphicFrame>
      <p:grpSp>
        <p:nvGrpSpPr>
          <p:cNvPr id="22" name="Group 21">
            <a:extLst>
              <a:ext uri="{FF2B5EF4-FFF2-40B4-BE49-F238E27FC236}">
                <a16:creationId xmlns:a16="http://schemas.microsoft.com/office/drawing/2014/main" id="{863001B4-C357-3D34-182A-BF6E5EABE053}"/>
              </a:ext>
            </a:extLst>
          </p:cNvPr>
          <p:cNvGrpSpPr/>
          <p:nvPr/>
        </p:nvGrpSpPr>
        <p:grpSpPr>
          <a:xfrm>
            <a:off x="9651344" y="5451737"/>
            <a:ext cx="2312386" cy="1240499"/>
            <a:chOff x="10199689" y="5755904"/>
            <a:chExt cx="1755648" cy="941832"/>
          </a:xfrm>
        </p:grpSpPr>
        <p:sp>
          <p:nvSpPr>
            <p:cNvPr id="23" name="Rectangle 22">
              <a:extLst>
                <a:ext uri="{FF2B5EF4-FFF2-40B4-BE49-F238E27FC236}">
                  <a16:creationId xmlns:a16="http://schemas.microsoft.com/office/drawing/2014/main" id="{4129709A-97AD-5713-049B-E93B04E24F91}"/>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close-up of logos&#10;&#10;AI-generated content may be incorrect.">
              <a:extLst>
                <a:ext uri="{FF2B5EF4-FFF2-40B4-BE49-F238E27FC236}">
                  <a16:creationId xmlns:a16="http://schemas.microsoft.com/office/drawing/2014/main" id="{FE9C36A0-8AD2-12D1-9C50-064F5F784777}"/>
                </a:ext>
              </a:extLst>
            </p:cNvPr>
            <p:cNvPicPr>
              <a:picLocks noChangeAspect="1"/>
            </p:cNvPicPr>
            <p:nvPr/>
          </p:nvPicPr>
          <p:blipFill>
            <a:blip r:embed="rId3"/>
            <a:srcRect r="45218"/>
            <a:stretch/>
          </p:blipFill>
          <p:spPr>
            <a:xfrm>
              <a:off x="10239243" y="5798434"/>
              <a:ext cx="772473" cy="847119"/>
            </a:xfrm>
            <a:prstGeom prst="rect">
              <a:avLst/>
            </a:prstGeom>
          </p:spPr>
        </p:pic>
        <p:pic>
          <p:nvPicPr>
            <p:cNvPr id="25" name="Picture 24" descr="A close-up of logos&#10;&#10;AI-generated content may be incorrect.">
              <a:extLst>
                <a:ext uri="{FF2B5EF4-FFF2-40B4-BE49-F238E27FC236}">
                  <a16:creationId xmlns:a16="http://schemas.microsoft.com/office/drawing/2014/main" id="{0E55730E-107A-CD3B-7B54-D3B337B09676}"/>
                </a:ext>
              </a:extLst>
            </p:cNvPr>
            <p:cNvPicPr>
              <a:picLocks noChangeAspect="1"/>
            </p:cNvPicPr>
            <p:nvPr/>
          </p:nvPicPr>
          <p:blipFill>
            <a:blip r:embed="rId3"/>
            <a:srcRect l="54781" t="9761" r="3189" b="22411"/>
            <a:stretch/>
          </p:blipFill>
          <p:spPr>
            <a:xfrm>
              <a:off x="11027631" y="5798434"/>
              <a:ext cx="873745" cy="847119"/>
            </a:xfrm>
            <a:prstGeom prst="rect">
              <a:avLst/>
            </a:prstGeom>
          </p:spPr>
        </p:pic>
      </p:grpSp>
      <p:grpSp>
        <p:nvGrpSpPr>
          <p:cNvPr id="26" name="Group 25">
            <a:extLst>
              <a:ext uri="{FF2B5EF4-FFF2-40B4-BE49-F238E27FC236}">
                <a16:creationId xmlns:a16="http://schemas.microsoft.com/office/drawing/2014/main" id="{64250A9E-0D52-DF09-8665-54051E1593D5}"/>
              </a:ext>
            </a:extLst>
          </p:cNvPr>
          <p:cNvGrpSpPr/>
          <p:nvPr/>
        </p:nvGrpSpPr>
        <p:grpSpPr>
          <a:xfrm>
            <a:off x="5193614" y="5170351"/>
            <a:ext cx="2449165" cy="1435913"/>
            <a:chOff x="5193614" y="5170351"/>
            <a:chExt cx="2449165" cy="1435913"/>
          </a:xfrm>
        </p:grpSpPr>
        <p:pic>
          <p:nvPicPr>
            <p:cNvPr id="27" name="Picture 26" descr="A close-up of a document&#10;&#10;AI-generated content may be incorrect.">
              <a:extLst>
                <a:ext uri="{FF2B5EF4-FFF2-40B4-BE49-F238E27FC236}">
                  <a16:creationId xmlns:a16="http://schemas.microsoft.com/office/drawing/2014/main" id="{51F897F2-65A1-222F-4D55-BD1BB716952E}"/>
                </a:ext>
              </a:extLst>
            </p:cNvPr>
            <p:cNvPicPr>
              <a:picLocks noChangeAspect="1"/>
            </p:cNvPicPr>
            <p:nvPr/>
          </p:nvPicPr>
          <p:blipFill>
            <a:blip r:embed="rId4"/>
            <a:srcRect l="4058" r="4042" b="45979"/>
            <a:stretch/>
          </p:blipFill>
          <p:spPr>
            <a:xfrm>
              <a:off x="6343570" y="5170351"/>
              <a:ext cx="1260260" cy="989158"/>
            </a:xfrm>
            <a:prstGeom prst="rect">
              <a:avLst/>
            </a:prstGeom>
            <a:ln>
              <a:solidFill>
                <a:srgbClr val="002060"/>
              </a:solidFill>
            </a:ln>
          </p:spPr>
        </p:pic>
        <p:pic>
          <p:nvPicPr>
            <p:cNvPr id="28" name="Picture 2" descr="Practical Approaches to Applied Research and Program Evaluation for Helping Professionals">
              <a:hlinkClick r:id="rId5"/>
              <a:extLst>
                <a:ext uri="{FF2B5EF4-FFF2-40B4-BE49-F238E27FC236}">
                  <a16:creationId xmlns:a16="http://schemas.microsoft.com/office/drawing/2014/main" id="{9189B298-42DF-896A-C0F5-DF7E8433F1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3614" y="5170351"/>
              <a:ext cx="994535" cy="14199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08521E9-806B-CDFB-1D92-80F60864F3BA}"/>
                </a:ext>
              </a:extLst>
            </p:cNvPr>
            <p:cNvSpPr txBox="1"/>
            <p:nvPr/>
          </p:nvSpPr>
          <p:spPr>
            <a:xfrm>
              <a:off x="6304621" y="6267710"/>
              <a:ext cx="1338158" cy="338554"/>
            </a:xfrm>
            <a:prstGeom prst="rect">
              <a:avLst/>
            </a:prstGeom>
            <a:noFill/>
          </p:spPr>
          <p:txBody>
            <a:bodyPr wrap="square">
              <a:spAutoFit/>
            </a:bodyPr>
            <a:lstStyle/>
            <a:p>
              <a:r>
                <a:rPr lang="en-US" sz="400" dirty="0">
                  <a:solidFill>
                    <a:srgbClr val="002060"/>
                  </a:solidFill>
                  <a:hlinkClick r:id="rId5"/>
                </a:rPr>
                <a:t>https://</a:t>
              </a:r>
              <a:r>
                <a:rPr lang="en-US" sz="400" dirty="0" err="1">
                  <a:solidFill>
                    <a:srgbClr val="002060"/>
                  </a:solidFill>
                  <a:hlinkClick r:id="rId5"/>
                </a:rPr>
                <a:t>www.taylorfrancis.com</a:t>
              </a:r>
              <a:r>
                <a:rPr lang="en-US" sz="400" dirty="0">
                  <a:solidFill>
                    <a:srgbClr val="002060"/>
                  </a:solidFill>
                  <a:hlinkClick r:id="rId5"/>
                </a:rPr>
                <a:t>/books/mono/10.4324/9781315108933/practical-approaches-applied-research-program-evaluation-helping-professionals-casey-barrio-minton-stephen-lenz</a:t>
              </a:r>
              <a:endParaRPr lang="en-US" sz="400" dirty="0">
                <a:solidFill>
                  <a:srgbClr val="002060"/>
                </a:solidFill>
              </a:endParaRPr>
            </a:p>
          </p:txBody>
        </p:sp>
      </p:grpSp>
    </p:spTree>
    <p:extLst>
      <p:ext uri="{BB962C8B-B14F-4D97-AF65-F5344CB8AC3E}">
        <p14:creationId xmlns:p14="http://schemas.microsoft.com/office/powerpoint/2010/main" val="132617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6C59F-252D-7D4E-91F0-053AF643F7A0}"/>
            </a:ext>
          </a:extLst>
        </p:cNvPr>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69B4D05D-EBD2-1F85-E686-9003397C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9A8659C-CD80-0FBA-D3CA-1200BEFF7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30C0CAD-5D3D-3114-5646-E2BD4A5A5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A581C12-372D-E9CE-5540-15CE7100A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70CF522-3208-3181-33DB-6A61C0B900E3}"/>
              </a:ext>
            </a:extLst>
          </p:cNvPr>
          <p:cNvSpPr>
            <a:spLocks noGrp="1"/>
          </p:cNvSpPr>
          <p:nvPr>
            <p:ph type="title"/>
          </p:nvPr>
        </p:nvSpPr>
        <p:spPr>
          <a:xfrm>
            <a:off x="-33917"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Content Overview: Module Examinations</a:t>
            </a:r>
          </a:p>
        </p:txBody>
      </p:sp>
      <p:pic>
        <p:nvPicPr>
          <p:cNvPr id="7" name="Picture 6" descr="A screenshot of a course&#10;&#10;AI-generated content may be incorrect.">
            <a:extLst>
              <a:ext uri="{FF2B5EF4-FFF2-40B4-BE49-F238E27FC236}">
                <a16:creationId xmlns:a16="http://schemas.microsoft.com/office/drawing/2014/main" id="{49F71972-A66C-3FAB-2C52-A67FE2BA23AA}"/>
              </a:ext>
            </a:extLst>
          </p:cNvPr>
          <p:cNvPicPr>
            <a:picLocks noChangeAspect="1"/>
          </p:cNvPicPr>
          <p:nvPr/>
        </p:nvPicPr>
        <p:blipFill>
          <a:blip r:embed="rId2"/>
          <a:stretch>
            <a:fillRect/>
          </a:stretch>
        </p:blipFill>
        <p:spPr>
          <a:xfrm>
            <a:off x="3490331" y="1925067"/>
            <a:ext cx="5143500" cy="4800600"/>
          </a:xfrm>
          <a:prstGeom prst="rect">
            <a:avLst/>
          </a:prstGeom>
        </p:spPr>
      </p:pic>
      <p:sp>
        <p:nvSpPr>
          <p:cNvPr id="8" name="Rectangle 7">
            <a:extLst>
              <a:ext uri="{FF2B5EF4-FFF2-40B4-BE49-F238E27FC236}">
                <a16:creationId xmlns:a16="http://schemas.microsoft.com/office/drawing/2014/main" id="{597F8686-0800-30FF-FCBA-3CBC4D13D6C3}"/>
              </a:ext>
            </a:extLst>
          </p:cNvPr>
          <p:cNvSpPr/>
          <p:nvPr/>
        </p:nvSpPr>
        <p:spPr>
          <a:xfrm>
            <a:off x="3490330" y="1782699"/>
            <a:ext cx="5143500" cy="4942968"/>
          </a:xfrm>
          <a:prstGeom prst="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3E0710-0B1F-08FF-A00C-CA04215471ED}"/>
              </a:ext>
            </a:extLst>
          </p:cNvPr>
          <p:cNvSpPr/>
          <p:nvPr/>
        </p:nvSpPr>
        <p:spPr>
          <a:xfrm>
            <a:off x="3886200" y="3903854"/>
            <a:ext cx="4416552" cy="192024"/>
          </a:xfrm>
          <a:prstGeom prst="rect">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CA9E4D9-8113-4064-EB6A-EB80B1876D9B}"/>
              </a:ext>
            </a:extLst>
          </p:cNvPr>
          <p:cNvGrpSpPr/>
          <p:nvPr/>
        </p:nvGrpSpPr>
        <p:grpSpPr>
          <a:xfrm>
            <a:off x="9651344" y="5451737"/>
            <a:ext cx="2312386" cy="1240499"/>
            <a:chOff x="10199689" y="5755904"/>
            <a:chExt cx="1755648" cy="941832"/>
          </a:xfrm>
        </p:grpSpPr>
        <p:sp>
          <p:nvSpPr>
            <p:cNvPr id="11" name="Rectangle 10">
              <a:extLst>
                <a:ext uri="{FF2B5EF4-FFF2-40B4-BE49-F238E27FC236}">
                  <a16:creationId xmlns:a16="http://schemas.microsoft.com/office/drawing/2014/main" id="{1262DF70-3DB1-1E35-CE61-04E09629E75F}"/>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up of logos&#10;&#10;AI-generated content may be incorrect.">
              <a:extLst>
                <a:ext uri="{FF2B5EF4-FFF2-40B4-BE49-F238E27FC236}">
                  <a16:creationId xmlns:a16="http://schemas.microsoft.com/office/drawing/2014/main" id="{60B5A157-24AD-B649-02ED-8911D217281D}"/>
                </a:ext>
              </a:extLst>
            </p:cNvPr>
            <p:cNvPicPr>
              <a:picLocks noChangeAspect="1"/>
            </p:cNvPicPr>
            <p:nvPr/>
          </p:nvPicPr>
          <p:blipFill>
            <a:blip r:embed="rId3"/>
            <a:srcRect r="45218"/>
            <a:stretch/>
          </p:blipFill>
          <p:spPr>
            <a:xfrm>
              <a:off x="10239243" y="5798434"/>
              <a:ext cx="772473" cy="847119"/>
            </a:xfrm>
            <a:prstGeom prst="rect">
              <a:avLst/>
            </a:prstGeom>
          </p:spPr>
        </p:pic>
        <p:pic>
          <p:nvPicPr>
            <p:cNvPr id="13" name="Picture 12" descr="A close-up of logos&#10;&#10;AI-generated content may be incorrect.">
              <a:extLst>
                <a:ext uri="{FF2B5EF4-FFF2-40B4-BE49-F238E27FC236}">
                  <a16:creationId xmlns:a16="http://schemas.microsoft.com/office/drawing/2014/main" id="{F9A45978-2017-4F35-6C36-9454F176B2A6}"/>
                </a:ext>
              </a:extLst>
            </p:cNvPr>
            <p:cNvPicPr>
              <a:picLocks noChangeAspect="1"/>
            </p:cNvPicPr>
            <p:nvPr/>
          </p:nvPicPr>
          <p:blipFill>
            <a:blip r:embed="rId3"/>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86477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FDD2D9-8E5D-9CE4-B448-E0F72AD393B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C7D27-D84D-F7E0-367D-A454C00A5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0B9147-4888-4188-3D0D-48F6E8292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7D896C-A88B-766B-F5E8-72622FF4E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2FBCF1B-F4BD-6EE3-EFBF-645963C86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3CAF1CAC-4353-C1AC-D091-D03A6546CEEE}"/>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 Classic Types of Qualitative Research</a:t>
            </a:r>
          </a:p>
        </p:txBody>
      </p:sp>
      <p:pic>
        <p:nvPicPr>
          <p:cNvPr id="14338" name="Picture 2" descr="qualitative research approaches">
            <a:extLst>
              <a:ext uri="{FF2B5EF4-FFF2-40B4-BE49-F238E27FC236}">
                <a16:creationId xmlns:a16="http://schemas.microsoft.com/office/drawing/2014/main" id="{F663E06B-B962-5382-2D06-AFD40832F7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14" t="17377" r="9744" b="15437"/>
          <a:stretch/>
        </p:blipFill>
        <p:spPr bwMode="auto">
          <a:xfrm>
            <a:off x="1541546" y="1584827"/>
            <a:ext cx="9108907" cy="458382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546C6CC-2FD1-5795-9B94-D240C278A9EA}"/>
              </a:ext>
            </a:extLst>
          </p:cNvPr>
          <p:cNvSpPr/>
          <p:nvPr/>
        </p:nvSpPr>
        <p:spPr>
          <a:xfrm>
            <a:off x="4805916" y="1584827"/>
            <a:ext cx="2424224" cy="860663"/>
          </a:xfrm>
          <a:prstGeom prst="ellipse">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A213EF6-7A3A-ECBA-ADBF-C60762C71540}"/>
              </a:ext>
            </a:extLst>
          </p:cNvPr>
          <p:cNvSpPr/>
          <p:nvPr/>
        </p:nvSpPr>
        <p:spPr>
          <a:xfrm>
            <a:off x="8619460" y="4671813"/>
            <a:ext cx="2094788" cy="860663"/>
          </a:xfrm>
          <a:prstGeom prst="ellipse">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9923246-2CAC-B510-41F5-E674E142479D}"/>
              </a:ext>
            </a:extLst>
          </p:cNvPr>
          <p:cNvSpPr/>
          <p:nvPr/>
        </p:nvSpPr>
        <p:spPr>
          <a:xfrm>
            <a:off x="2466754" y="2658428"/>
            <a:ext cx="1680118" cy="860663"/>
          </a:xfrm>
          <a:prstGeom prst="ellipse">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941701E-F52C-CCAA-F018-61220C5E31BE}"/>
              </a:ext>
            </a:extLst>
          </p:cNvPr>
          <p:cNvSpPr/>
          <p:nvPr/>
        </p:nvSpPr>
        <p:spPr>
          <a:xfrm>
            <a:off x="1584165" y="4706967"/>
            <a:ext cx="1680118" cy="860663"/>
          </a:xfrm>
          <a:prstGeom prst="ellipse">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0B32010-A03E-9F83-A195-52E5123C355E}"/>
              </a:ext>
            </a:extLst>
          </p:cNvPr>
          <p:cNvSpPr/>
          <p:nvPr/>
        </p:nvSpPr>
        <p:spPr>
          <a:xfrm>
            <a:off x="7986736" y="2658428"/>
            <a:ext cx="1680118" cy="860663"/>
          </a:xfrm>
          <a:prstGeom prst="ellipse">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8D3BB14-0D54-B5F1-326C-79ACDE4459D9}"/>
              </a:ext>
            </a:extLst>
          </p:cNvPr>
          <p:cNvSpPr txBox="1"/>
          <p:nvPr/>
        </p:nvSpPr>
        <p:spPr>
          <a:xfrm>
            <a:off x="0" y="6101764"/>
            <a:ext cx="12192000" cy="658770"/>
          </a:xfrm>
          <a:prstGeom prst="rect">
            <a:avLst/>
          </a:prstGeom>
          <a:noFill/>
        </p:spPr>
        <p:txBody>
          <a:bodyPr wrap="square">
            <a:spAutoFit/>
          </a:bodyPr>
          <a:lstStyle/>
          <a:p>
            <a:pPr algn="ctr">
              <a:lnSpc>
                <a:spcPct val="150000"/>
              </a:lnSpc>
              <a:spcBef>
                <a:spcPts val="600"/>
              </a:spcBef>
              <a:spcAft>
                <a:spcPts val="1800"/>
              </a:spcAft>
            </a:pPr>
            <a:r>
              <a:rPr lang="en-US" sz="2800" dirty="0">
                <a:solidFill>
                  <a:srgbClr val="002060"/>
                </a:solidFill>
                <a:latin typeface="Arial" panose="020B0604020202020204" pitchFamily="34" charset="0"/>
                <a:ea typeface="+mj-ea"/>
                <a:cs typeface="Arial" panose="020B0604020202020204" pitchFamily="34" charset="0"/>
              </a:rPr>
              <a:t>Frameworks for Designing and Implementing Qualitative Research</a:t>
            </a:r>
          </a:p>
        </p:txBody>
      </p:sp>
    </p:spTree>
    <p:extLst>
      <p:ext uri="{BB962C8B-B14F-4D97-AF65-F5344CB8AC3E}">
        <p14:creationId xmlns:p14="http://schemas.microsoft.com/office/powerpoint/2010/main" val="95333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F66ADE-F40B-74BF-C27B-12A1710BA8E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CA68B4-CB87-5A70-8107-CC3F9F248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DB22171-9052-34F8-5EF7-36CDC7576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A558BDA-4482-90B0-9A4C-A369C9DE8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A72F005-A756-3D82-8E82-50E4AF1D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5350C51-1CB1-4111-C693-61887A6BCFB3}"/>
              </a:ext>
            </a:extLst>
          </p:cNvPr>
          <p:cNvSpPr txBox="1"/>
          <p:nvPr/>
        </p:nvSpPr>
        <p:spPr>
          <a:xfrm>
            <a:off x="3615070" y="1787048"/>
            <a:ext cx="8576930" cy="3634521"/>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Emphasis: </a:t>
            </a:r>
            <a:r>
              <a:rPr lang="en-US" sz="2600" dirty="0">
                <a:solidFill>
                  <a:srgbClr val="002060"/>
                </a:solidFill>
                <a:latin typeface="Arial" panose="020B0604020202020204" pitchFamily="34" charset="0"/>
                <a:ea typeface="+mj-ea"/>
                <a:cs typeface="Arial" panose="020B0604020202020204" pitchFamily="34" charset="0"/>
              </a:rPr>
              <a:t>Meaning-making related to lived experiences, distilling experiences to “essence.”</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Primary Data Source: </a:t>
            </a:r>
            <a:r>
              <a:rPr lang="en-US" sz="2600" dirty="0">
                <a:solidFill>
                  <a:srgbClr val="002060"/>
                </a:solidFill>
                <a:latin typeface="Arial" panose="020B0604020202020204" pitchFamily="34" charset="0"/>
                <a:ea typeface="+mj-ea"/>
                <a:cs typeface="Arial" panose="020B0604020202020204" pitchFamily="34" charset="0"/>
              </a:rPr>
              <a:t>In-depth interviews </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Participants:</a:t>
            </a:r>
            <a:r>
              <a:rPr lang="en-US" sz="2600" dirty="0">
                <a:solidFill>
                  <a:srgbClr val="002060"/>
                </a:solidFill>
                <a:latin typeface="Arial" panose="020B0604020202020204" pitchFamily="34" charset="0"/>
                <a:ea typeface="+mj-ea"/>
                <a:cs typeface="Arial" panose="020B0604020202020204" pitchFamily="34" charset="0"/>
              </a:rPr>
              <a:t> Shared experience of common events or phenomena.</a:t>
            </a:r>
          </a:p>
        </p:txBody>
      </p:sp>
      <p:sp>
        <p:nvSpPr>
          <p:cNvPr id="8" name="Title 1">
            <a:extLst>
              <a:ext uri="{FF2B5EF4-FFF2-40B4-BE49-F238E27FC236}">
                <a16:creationId xmlns:a16="http://schemas.microsoft.com/office/drawing/2014/main" id="{B79E5F5D-67F4-D1EC-02F1-A95A22950598}"/>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II.1. Phenomenology</a:t>
            </a:r>
          </a:p>
        </p:txBody>
      </p:sp>
      <p:pic>
        <p:nvPicPr>
          <p:cNvPr id="2" name="Picture 2" descr="Man's Search for Meaning: Young Adult Edition">
            <a:extLst>
              <a:ext uri="{FF2B5EF4-FFF2-40B4-BE49-F238E27FC236}">
                <a16:creationId xmlns:a16="http://schemas.microsoft.com/office/drawing/2014/main" id="{B3B76700-9BE1-9C0E-6B1F-355120991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62" y="1836560"/>
            <a:ext cx="3024143" cy="4542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C28C12-C9CC-8EBA-7155-B04D12B7F09D}"/>
              </a:ext>
            </a:extLst>
          </p:cNvPr>
          <p:cNvSpPr txBox="1"/>
          <p:nvPr/>
        </p:nvSpPr>
        <p:spPr>
          <a:xfrm>
            <a:off x="3615070" y="5482510"/>
            <a:ext cx="8576930" cy="1218475"/>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E.g.</a:t>
            </a:r>
            <a:r>
              <a:rPr lang="en-US" sz="2600" b="1" baseline="-25000" dirty="0">
                <a:solidFill>
                  <a:srgbClr val="002060"/>
                </a:solidFill>
                <a:latin typeface="Arial" panose="020B0604020202020204" pitchFamily="34" charset="0"/>
                <a:ea typeface="+mj-ea"/>
                <a:cs typeface="Arial" panose="020B0604020202020204" pitchFamily="34" charset="0"/>
              </a:rPr>
              <a:t>1</a:t>
            </a:r>
            <a:r>
              <a:rPr lang="en-US" sz="2600" b="1" dirty="0">
                <a:solidFill>
                  <a:srgbClr val="002060"/>
                </a:solidFill>
                <a:latin typeface="Arial" panose="020B0604020202020204" pitchFamily="34" charset="0"/>
                <a:ea typeface="+mj-ea"/>
                <a:cs typeface="Arial" panose="020B0604020202020204" pitchFamily="34" charset="0"/>
              </a:rPr>
              <a:t>: Man’s Search for Meaning: </a:t>
            </a:r>
            <a:r>
              <a:rPr lang="en-US" sz="2600" dirty="0">
                <a:solidFill>
                  <a:srgbClr val="002060"/>
                </a:solidFill>
                <a:latin typeface="Arial" panose="020B0604020202020204" pitchFamily="34" charset="0"/>
                <a:ea typeface="+mj-ea"/>
                <a:cs typeface="Arial" panose="020B0604020202020204" pitchFamily="34" charset="0"/>
              </a:rPr>
              <a:t>Describes shared lived experience of life in a concentration camp.</a:t>
            </a:r>
          </a:p>
        </p:txBody>
      </p:sp>
      <p:sp>
        <p:nvSpPr>
          <p:cNvPr id="5" name="TextBox 4">
            <a:extLst>
              <a:ext uri="{FF2B5EF4-FFF2-40B4-BE49-F238E27FC236}">
                <a16:creationId xmlns:a16="http://schemas.microsoft.com/office/drawing/2014/main" id="{6EA2E3F5-6B00-2587-ECA0-C7486F5DD3D8}"/>
              </a:ext>
            </a:extLst>
          </p:cNvPr>
          <p:cNvSpPr txBox="1"/>
          <p:nvPr/>
        </p:nvSpPr>
        <p:spPr>
          <a:xfrm>
            <a:off x="268061" y="6451126"/>
            <a:ext cx="3051544" cy="369332"/>
          </a:xfrm>
          <a:prstGeom prst="rect">
            <a:avLst/>
          </a:prstGeom>
          <a:noFill/>
        </p:spPr>
        <p:txBody>
          <a:bodyPr wrap="square">
            <a:spAutoFit/>
          </a:bodyPr>
          <a:lstStyle/>
          <a:p>
            <a:r>
              <a:rPr lang="en-US" sz="900" dirty="0">
                <a:solidFill>
                  <a:srgbClr val="182847"/>
                </a:solidFill>
              </a:rPr>
              <a:t>https://www.thenile.com.au/books/viktor-e-frankl/mans-search-for-meaning-young-adult-edition/9780807067994</a:t>
            </a:r>
          </a:p>
        </p:txBody>
      </p:sp>
      <p:pic>
        <p:nvPicPr>
          <p:cNvPr id="6" name="Picture 5" descr="A close-up of logos&#10;&#10;AI-generated content may be incorrect.">
            <a:extLst>
              <a:ext uri="{FF2B5EF4-FFF2-40B4-BE49-F238E27FC236}">
                <a16:creationId xmlns:a16="http://schemas.microsoft.com/office/drawing/2014/main" id="{2D931476-DFA2-A04A-E5DD-DB4361993F0B}"/>
              </a:ext>
            </a:extLst>
          </p:cNvPr>
          <p:cNvPicPr>
            <a:picLocks noChangeAspect="1"/>
          </p:cNvPicPr>
          <p:nvPr/>
        </p:nvPicPr>
        <p:blipFill>
          <a:blip r:embed="rId4"/>
          <a:srcRect r="45218"/>
          <a:stretch/>
        </p:blipFill>
        <p:spPr>
          <a:xfrm>
            <a:off x="10211210" y="384407"/>
            <a:ext cx="768200" cy="842433"/>
          </a:xfrm>
          <a:prstGeom prst="rect">
            <a:avLst/>
          </a:prstGeom>
        </p:spPr>
      </p:pic>
      <p:pic>
        <p:nvPicPr>
          <p:cNvPr id="7" name="Picture 6" descr="A close-up of logos&#10;&#10;AI-generated content may be incorrect.">
            <a:extLst>
              <a:ext uri="{FF2B5EF4-FFF2-40B4-BE49-F238E27FC236}">
                <a16:creationId xmlns:a16="http://schemas.microsoft.com/office/drawing/2014/main" id="{BF6DB85D-CB51-1E1E-00E6-51FD68223FA9}"/>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412457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582DDB-0789-27FD-164B-007042E24D5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5E4F57-A467-0F50-6494-8376A8288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619987-F1F3-A28C-C5D1-DF71CC594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4E77B20-B6F3-B202-E2B4-8CD7C48C8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37B0A6-D0BB-9E54-84E3-4FC5ECFE9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AEA7922-1B51-DA7F-980A-33A5E548ABEA}"/>
              </a:ext>
            </a:extLst>
          </p:cNvPr>
          <p:cNvSpPr txBox="1"/>
          <p:nvPr/>
        </p:nvSpPr>
        <p:spPr>
          <a:xfrm>
            <a:off x="3615070" y="1787048"/>
            <a:ext cx="8576930" cy="3634521"/>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Emphasis: </a:t>
            </a:r>
            <a:r>
              <a:rPr lang="en-US" sz="2600" dirty="0">
                <a:solidFill>
                  <a:srgbClr val="002060"/>
                </a:solidFill>
                <a:latin typeface="Arial" panose="020B0604020202020204" pitchFamily="34" charset="0"/>
                <a:ea typeface="+mj-ea"/>
                <a:cs typeface="Arial" panose="020B0604020202020204" pitchFamily="34" charset="0"/>
              </a:rPr>
              <a:t>Meaning-making related to lived experiences, distilling experiences to “essence.”</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Primary Data Source: </a:t>
            </a:r>
            <a:r>
              <a:rPr lang="en-US" sz="2600" dirty="0">
                <a:solidFill>
                  <a:srgbClr val="002060"/>
                </a:solidFill>
                <a:latin typeface="Arial" panose="020B0604020202020204" pitchFamily="34" charset="0"/>
                <a:ea typeface="+mj-ea"/>
                <a:cs typeface="Arial" panose="020B0604020202020204" pitchFamily="34" charset="0"/>
              </a:rPr>
              <a:t>In-depth interviews </a:t>
            </a:r>
          </a:p>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Participants:</a:t>
            </a:r>
            <a:r>
              <a:rPr lang="en-US" sz="2600" dirty="0">
                <a:solidFill>
                  <a:srgbClr val="002060"/>
                </a:solidFill>
                <a:latin typeface="Arial" panose="020B0604020202020204" pitchFamily="34" charset="0"/>
                <a:ea typeface="+mj-ea"/>
                <a:cs typeface="Arial" panose="020B0604020202020204" pitchFamily="34" charset="0"/>
              </a:rPr>
              <a:t> Shared experience of common events or phenomena.</a:t>
            </a:r>
          </a:p>
        </p:txBody>
      </p:sp>
      <p:sp>
        <p:nvSpPr>
          <p:cNvPr id="8" name="Title 1">
            <a:extLst>
              <a:ext uri="{FF2B5EF4-FFF2-40B4-BE49-F238E27FC236}">
                <a16:creationId xmlns:a16="http://schemas.microsoft.com/office/drawing/2014/main" id="{585E7BA8-B309-8D89-D5FD-457007B15B7F}"/>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II.1. Phenomenology</a:t>
            </a:r>
          </a:p>
        </p:txBody>
      </p:sp>
      <p:sp>
        <p:nvSpPr>
          <p:cNvPr id="4" name="TextBox 3">
            <a:extLst>
              <a:ext uri="{FF2B5EF4-FFF2-40B4-BE49-F238E27FC236}">
                <a16:creationId xmlns:a16="http://schemas.microsoft.com/office/drawing/2014/main" id="{86B4A7C4-CD4D-F5F4-2060-854DC48A1414}"/>
              </a:ext>
            </a:extLst>
          </p:cNvPr>
          <p:cNvSpPr txBox="1"/>
          <p:nvPr/>
        </p:nvSpPr>
        <p:spPr>
          <a:xfrm>
            <a:off x="3615070" y="5482510"/>
            <a:ext cx="8576930" cy="1218475"/>
          </a:xfrm>
          <a:prstGeom prst="rect">
            <a:avLst/>
          </a:prstGeom>
          <a:noFill/>
        </p:spPr>
        <p:txBody>
          <a:bodyPr wrap="square">
            <a:spAutoFit/>
          </a:bodyPr>
          <a:lstStyle/>
          <a:p>
            <a:pPr marL="365760" indent="-365760">
              <a:lnSpc>
                <a:spcPct val="150000"/>
              </a:lnSpc>
              <a:spcBef>
                <a:spcPts val="600"/>
              </a:spcBef>
              <a:spcAft>
                <a:spcPts val="1800"/>
              </a:spcAft>
              <a:buFont typeface="Arial" panose="020B0604020202020204" pitchFamily="34" charset="0"/>
              <a:buChar char="•"/>
            </a:pPr>
            <a:r>
              <a:rPr lang="en-US" sz="2600" b="1" dirty="0">
                <a:solidFill>
                  <a:srgbClr val="002060"/>
                </a:solidFill>
                <a:latin typeface="Arial" panose="020B0604020202020204" pitchFamily="34" charset="0"/>
                <a:ea typeface="+mj-ea"/>
                <a:cs typeface="Arial" panose="020B0604020202020204" pitchFamily="34" charset="0"/>
              </a:rPr>
              <a:t>E.g.</a:t>
            </a:r>
            <a:r>
              <a:rPr lang="en-US" sz="2600" b="1" baseline="-25000" dirty="0">
                <a:solidFill>
                  <a:srgbClr val="002060"/>
                </a:solidFill>
                <a:latin typeface="Arial" panose="020B0604020202020204" pitchFamily="34" charset="0"/>
                <a:ea typeface="+mj-ea"/>
                <a:cs typeface="Arial" panose="020B0604020202020204" pitchFamily="34" charset="0"/>
              </a:rPr>
              <a:t>2</a:t>
            </a:r>
            <a:r>
              <a:rPr lang="en-US" sz="2600" b="1" dirty="0">
                <a:solidFill>
                  <a:srgbClr val="002060"/>
                </a:solidFill>
                <a:latin typeface="Arial" panose="020B0604020202020204" pitchFamily="34" charset="0"/>
                <a:ea typeface="+mj-ea"/>
                <a:cs typeface="Arial" panose="020B0604020202020204" pitchFamily="34" charset="0"/>
              </a:rPr>
              <a:t>: Inside Out: </a:t>
            </a:r>
            <a:r>
              <a:rPr lang="en-US" sz="2600" dirty="0">
                <a:solidFill>
                  <a:srgbClr val="002060"/>
                </a:solidFill>
                <a:latin typeface="Arial" panose="020B0604020202020204" pitchFamily="34" charset="0"/>
                <a:ea typeface="+mj-ea"/>
                <a:cs typeface="Arial" panose="020B0604020202020204" pitchFamily="34" charset="0"/>
              </a:rPr>
              <a:t>Explores Riley’s lived internal emotional experience of change, growth, &amp; emotion.</a:t>
            </a:r>
          </a:p>
        </p:txBody>
      </p:sp>
      <p:pic>
        <p:nvPicPr>
          <p:cNvPr id="13" name="Picture 6" descr="Theatrical teaser poster for &quot;Inside Out&quot;, from Pixar.">
            <a:extLst>
              <a:ext uri="{FF2B5EF4-FFF2-40B4-BE49-F238E27FC236}">
                <a16:creationId xmlns:a16="http://schemas.microsoft.com/office/drawing/2014/main" id="{2723F4B7-FD8F-361A-1FDA-143A1E7A9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60" y="1942394"/>
            <a:ext cx="3058631" cy="45425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0FA76F5-79BE-981A-1917-C23C4696914C}"/>
              </a:ext>
            </a:extLst>
          </p:cNvPr>
          <p:cNvSpPr txBox="1"/>
          <p:nvPr/>
        </p:nvSpPr>
        <p:spPr>
          <a:xfrm>
            <a:off x="295460" y="6492551"/>
            <a:ext cx="3058631" cy="369332"/>
          </a:xfrm>
          <a:prstGeom prst="rect">
            <a:avLst/>
          </a:prstGeom>
          <a:noFill/>
        </p:spPr>
        <p:txBody>
          <a:bodyPr wrap="square">
            <a:spAutoFit/>
          </a:bodyPr>
          <a:lstStyle/>
          <a:p>
            <a:r>
              <a:rPr lang="en-US" sz="900" dirty="0">
                <a:solidFill>
                  <a:srgbClr val="142440"/>
                </a:solidFill>
              </a:rPr>
              <a:t>http://www.my-sf.com/2015/07/03/inside-out-animated-film-review/</a:t>
            </a:r>
          </a:p>
        </p:txBody>
      </p:sp>
      <p:pic>
        <p:nvPicPr>
          <p:cNvPr id="2" name="Picture 1" descr="A close-up of logos&#10;&#10;AI-generated content may be incorrect.">
            <a:extLst>
              <a:ext uri="{FF2B5EF4-FFF2-40B4-BE49-F238E27FC236}">
                <a16:creationId xmlns:a16="http://schemas.microsoft.com/office/drawing/2014/main" id="{4FCDAAED-16C1-053E-A375-55089E5C014D}"/>
              </a:ext>
            </a:extLst>
          </p:cNvPr>
          <p:cNvPicPr>
            <a:picLocks noChangeAspect="1"/>
          </p:cNvPicPr>
          <p:nvPr/>
        </p:nvPicPr>
        <p:blipFill>
          <a:blip r:embed="rId4"/>
          <a:srcRect r="45218"/>
          <a:stretch/>
        </p:blipFill>
        <p:spPr>
          <a:xfrm>
            <a:off x="10211210" y="384407"/>
            <a:ext cx="768200" cy="842433"/>
          </a:xfrm>
          <a:prstGeom prst="rect">
            <a:avLst/>
          </a:prstGeom>
        </p:spPr>
      </p:pic>
      <p:pic>
        <p:nvPicPr>
          <p:cNvPr id="6" name="Picture 5" descr="A close-up of logos&#10;&#10;AI-generated content may be incorrect.">
            <a:extLst>
              <a:ext uri="{FF2B5EF4-FFF2-40B4-BE49-F238E27FC236}">
                <a16:creationId xmlns:a16="http://schemas.microsoft.com/office/drawing/2014/main" id="{F9C23256-748E-3179-5703-FDB81FCB332A}"/>
              </a:ext>
            </a:extLst>
          </p:cNvPr>
          <p:cNvPicPr>
            <a:picLocks noChangeAspect="1"/>
          </p:cNvPicPr>
          <p:nvPr/>
        </p:nvPicPr>
        <p:blipFill>
          <a:blip r:embed="rId4"/>
          <a:srcRect l="54782" t="9761" b="16268"/>
          <a:stretch/>
        </p:blipFill>
        <p:spPr>
          <a:xfrm>
            <a:off x="11013329" y="384407"/>
            <a:ext cx="857189" cy="842433"/>
          </a:xfrm>
          <a:prstGeom prst="rect">
            <a:avLst/>
          </a:prstGeom>
        </p:spPr>
      </p:pic>
    </p:spTree>
    <p:extLst>
      <p:ext uri="{BB962C8B-B14F-4D97-AF65-F5344CB8AC3E}">
        <p14:creationId xmlns:p14="http://schemas.microsoft.com/office/powerpoint/2010/main" val="4066656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1" id="{19F6FF4A-BFB8-D448-81DB-A8F1C71F8E46}" vid="{CDCDF023-17A4-CF46-89DD-D6386F64A9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2D94FC4-944D-C543-834B-FE176CD13886}">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103F398-8A3A-4147-B43D-17DF3B01164D}">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{4B490B94-39BC-474A-AACE-E70EB941C43F}tf16401378</Template>
  <TotalTime>91284</TotalTime>
  <Words>4516</Words>
  <Application>Microsoft Macintosh PowerPoint</Application>
  <PresentationFormat>Widescreen</PresentationFormat>
  <Paragraphs>274</Paragraphs>
  <Slides>31</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-apple-system</vt:lpstr>
      <vt:lpstr>Arial</vt:lpstr>
      <vt:lpstr>Calibri</vt:lpstr>
      <vt:lpstr>Calibri Light</vt:lpstr>
      <vt:lpstr>Georgia</vt:lpstr>
      <vt:lpstr>Roboto</vt:lpstr>
      <vt:lpstr>Times New Roman</vt:lpstr>
      <vt:lpstr>Office Theme</vt:lpstr>
      <vt:lpstr>1_Office Theme</vt:lpstr>
      <vt:lpstr>BRIDG Micro-Course  Qualitative Research and Analysis </vt:lpstr>
      <vt:lpstr>BRIDG Micro-Course  Module 2: Classic Types of Qualitative Designs</vt:lpstr>
      <vt:lpstr>Module 2 Overview</vt:lpstr>
      <vt:lpstr>Module 2 Overview</vt:lpstr>
      <vt:lpstr>Content Overview: Module 2</vt:lpstr>
      <vt:lpstr>Content Overview: Module Examinations</vt:lpstr>
      <vt:lpstr>II. Classic Types of Qualitative Research</vt:lpstr>
      <vt:lpstr>II.1. Phenomenology</vt:lpstr>
      <vt:lpstr>II.1. Phenomenology</vt:lpstr>
      <vt:lpstr>II.1. Phenomenology</vt:lpstr>
      <vt:lpstr>II.1. Phenomenology</vt:lpstr>
      <vt:lpstr>PowerPoint Presentation</vt:lpstr>
      <vt:lpstr>II.2. Grounded Theory</vt:lpstr>
      <vt:lpstr>II.2. Grounded Theory</vt:lpstr>
      <vt:lpstr>II.2. Grounded Theory</vt:lpstr>
      <vt:lpstr>II.2. Grounded Theory</vt:lpstr>
      <vt:lpstr>II.3. Narrative Inquiry</vt:lpstr>
      <vt:lpstr>II.3. Narrative Inquiry</vt:lpstr>
      <vt:lpstr>II.3. Narrative Inquiry</vt:lpstr>
      <vt:lpstr>II.4. Ethnography</vt:lpstr>
      <vt:lpstr>II.4. Ethnography</vt:lpstr>
      <vt:lpstr>II.4. Ethnography</vt:lpstr>
      <vt:lpstr>II.5. Case Study</vt:lpstr>
      <vt:lpstr>II.5. Case Study</vt:lpstr>
      <vt:lpstr>II.5. Case Study</vt:lpstr>
      <vt:lpstr>II.5. Case Study</vt:lpstr>
      <vt:lpstr>II.5. Case Study</vt:lpstr>
      <vt:lpstr>II.5. Case Study</vt:lpstr>
      <vt:lpstr>PowerPoint Presentation</vt:lpstr>
      <vt:lpstr>WE DID IT!  </vt:lpstr>
      <vt:lpstr>BRIDG Micro-Course  Qualitative Research and Analysis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Brenna Bray’s  Research Goals</dc:title>
  <dc:creator>Brenna Bray</dc:creator>
  <cp:lastModifiedBy>Brenna Bray</cp:lastModifiedBy>
  <cp:revision>140</cp:revision>
  <dcterms:created xsi:type="dcterms:W3CDTF">2020-11-23T21:16:45Z</dcterms:created>
  <dcterms:modified xsi:type="dcterms:W3CDTF">2025-03-31T15:24:54Z</dcterms:modified>
</cp:coreProperties>
</file>