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61" r:id="rId2"/>
  </p:sldMasterIdLst>
  <p:notesMasterIdLst>
    <p:notesMasterId r:id="rId40"/>
  </p:notesMasterIdLst>
  <p:sldIdLst>
    <p:sldId id="1223" r:id="rId3"/>
    <p:sldId id="1226" r:id="rId4"/>
    <p:sldId id="1219" r:id="rId5"/>
    <p:sldId id="1221" r:id="rId6"/>
    <p:sldId id="1224" r:id="rId7"/>
    <p:sldId id="1225" r:id="rId8"/>
    <p:sldId id="897" r:id="rId9"/>
    <p:sldId id="865" r:id="rId10"/>
    <p:sldId id="998" r:id="rId11"/>
    <p:sldId id="999" r:id="rId12"/>
    <p:sldId id="811" r:id="rId13"/>
    <p:sldId id="812" r:id="rId14"/>
    <p:sldId id="814" r:id="rId15"/>
    <p:sldId id="1189" r:id="rId16"/>
    <p:sldId id="1188" r:id="rId17"/>
    <p:sldId id="815" r:id="rId18"/>
    <p:sldId id="1126" r:id="rId19"/>
    <p:sldId id="1023" r:id="rId20"/>
    <p:sldId id="817" r:id="rId21"/>
    <p:sldId id="1025" r:id="rId22"/>
    <p:sldId id="1021" r:id="rId23"/>
    <p:sldId id="1026" r:id="rId24"/>
    <p:sldId id="820" r:id="rId25"/>
    <p:sldId id="1028" r:id="rId26"/>
    <p:sldId id="1029" r:id="rId27"/>
    <p:sldId id="1032" r:id="rId28"/>
    <p:sldId id="822" r:id="rId29"/>
    <p:sldId id="1030" r:id="rId30"/>
    <p:sldId id="1140" r:id="rId31"/>
    <p:sldId id="1031" r:id="rId32"/>
    <p:sldId id="1034" r:id="rId33"/>
    <p:sldId id="1035" r:id="rId34"/>
    <p:sldId id="1036" r:id="rId35"/>
    <p:sldId id="825" r:id="rId36"/>
    <p:sldId id="1190" r:id="rId37"/>
    <p:sldId id="1218" r:id="rId38"/>
    <p:sldId id="1227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enna Bray" initials="BB" lastIdx="1" clrIdx="0">
    <p:extLst>
      <p:ext uri="{19B8F6BF-5375-455C-9EA6-DF929625EA0E}">
        <p15:presenceInfo xmlns:p15="http://schemas.microsoft.com/office/powerpoint/2012/main" userId="S::brenna.bray@nunm.edu::dd311ac4-a8db-415d-8299-7a76dc75461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92"/>
    <a:srgbClr val="172845"/>
    <a:srgbClr val="009051"/>
    <a:srgbClr val="008F00"/>
    <a:srgbClr val="00FA00"/>
    <a:srgbClr val="182847"/>
    <a:srgbClr val="142440"/>
    <a:srgbClr val="FFFFFF"/>
    <a:srgbClr val="131B2A"/>
    <a:srgbClr val="007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261"/>
    <p:restoredTop sz="87231"/>
  </p:normalViewPr>
  <p:slideViewPr>
    <p:cSldViewPr snapToGrid="0" snapToObjects="1">
      <p:cViewPr>
        <p:scale>
          <a:sx n="70" d="100"/>
          <a:sy n="70" d="100"/>
        </p:scale>
        <p:origin x="1008" y="6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97DB8-263B-894A-9B11-87496FC7362B}" type="datetimeFigureOut">
              <a:rPr lang="en-US" smtClean="0"/>
              <a:t>3/30/25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0E316-1220-9B49-8FCA-9FA32A4C6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728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86/s12888-018-1627-9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E8C8A3-668C-D2D8-476B-E60ADD389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264F9F-CD93-8649-97CC-5FDCB29FB1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C0E076-48CA-9991-266E-945F0557E8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261AA2-4442-D5B8-66E8-F776DF2A21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775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EC3EFE-05A8-2AEF-5ABB-1D25D6919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8090EE-B9BD-7CD7-E8AF-45EE10EB64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E80DAF-21A1-2CD0-9791-EA61D48B5B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from: </a:t>
            </a:r>
            <a:r>
              <a:rPr lang="en-US" sz="1200" dirty="0">
                <a:solidFill>
                  <a:srgbClr val="002060"/>
                </a:solidFill>
                <a:hlinkClick r:id="rId3"/>
              </a:rPr>
              <a:t>https://www.taylorfrancis.com/books/mono/10.4324/9781315108933/practical-approaches-applied-research-program-evaluation-helping-professionals-casey-barrio-minton-stephen-lenz</a:t>
            </a:r>
            <a:endParaRPr lang="en-US" sz="12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15610A-D328-6201-B3DE-86AAB3DC7A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886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CFC61-C156-018D-9F3D-87AB3B1BA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440FF9-E788-799A-44F3-317E2746A3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D8BEE6-5898-D9BC-B37C-2D0FA9B66A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from: </a:t>
            </a:r>
            <a:r>
              <a:rPr lang="en-US" sz="1200" dirty="0">
                <a:solidFill>
                  <a:srgbClr val="002060"/>
                </a:solidFill>
                <a:hlinkClick r:id="rId3"/>
              </a:rPr>
              <a:t>https://www.taylorfrancis.com/books/mono/10.4324/9781315108933/practical-approaches-applied-research-program-evaluation-helping-professionals-casey-barrio-minton-stephen-lenz</a:t>
            </a:r>
            <a:endParaRPr lang="en-US" sz="12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220134-FD12-AA1E-926F-E2C88E2B07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434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03646-8B8B-729A-8F31-55D0DD730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330BBA-4BA2-4F15-BAFC-86EC83ADF0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CB166F-BD28-7B86-0E67-41FF3A787E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from: </a:t>
            </a:r>
            <a:r>
              <a:rPr lang="en-US" sz="1200" dirty="0">
                <a:solidFill>
                  <a:srgbClr val="002060"/>
                </a:solidFill>
                <a:hlinkClick r:id="rId3"/>
              </a:rPr>
              <a:t>https://www.taylorfrancis.com/books/mono/10.4324/9781315108933/practical-approaches-applied-research-program-evaluation-helping-professionals-casey-barrio-minton-stephen-lenz</a:t>
            </a:r>
            <a:endParaRPr lang="en-US" sz="12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98EEE6-63A2-168B-F96E-D7A421FE99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0192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0A58F-3D04-CB00-40AC-630E8AA43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9CD712-7EBB-AD3D-C727-A8D2C6271A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FA3FC7-4E50-2449-DF8C-6A0B39C937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from: </a:t>
            </a:r>
            <a:r>
              <a:rPr lang="en-US" sz="1200" dirty="0">
                <a:solidFill>
                  <a:srgbClr val="002060"/>
                </a:solidFill>
                <a:hlinkClick r:id="rId3"/>
              </a:rPr>
              <a:t>https://www.taylorfrancis.com/books/mono/10.4324/9781315108933/practical-approaches-applied-research-program-evaluation-helping-professionals-casey-barrio-minton-stephen-lenz</a:t>
            </a:r>
            <a:endParaRPr lang="en-US" sz="12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F37F2-6A3A-9A5F-7ABB-DCE0E4195D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9539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AAB483-8666-F1BD-D8D4-23EE930653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2EC9A6-DC6D-D4A0-BDA4-5D57B606EC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84E1F6-98E1-D9DE-61A6-48125D7E55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692947-91F0-F615-7A94-423D33C389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2239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13CFC-97E2-505C-823F-A1AC2EA72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7445BF-2C19-39F7-C6DB-EA9BE6BD91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E4592A-3944-2E11-DED4-5064D8071F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from: </a:t>
            </a:r>
            <a:r>
              <a:rPr lang="en-US" sz="1200" dirty="0">
                <a:solidFill>
                  <a:srgbClr val="002060"/>
                </a:solidFill>
                <a:hlinkClick r:id="rId3"/>
              </a:rPr>
              <a:t>https://www.taylorfrancis.com/books/mono/10.4324/9781315108933/practical-approaches-applied-research-program-evaluation-helping-professionals-casey-barrio-minton-stephen-lenz</a:t>
            </a:r>
            <a:endParaRPr lang="en-US" sz="12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33962C-CF64-4A76-37C3-5CC5F4D48F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3114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F014B7-4CD4-DBCD-D499-97B57A92D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E3B451-A085-B82E-0315-BA81AB7C78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4BE88E-CCF1-857C-216B-A196A38328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from: </a:t>
            </a:r>
            <a:r>
              <a:rPr lang="en-US" sz="1200" dirty="0">
                <a:solidFill>
                  <a:srgbClr val="002060"/>
                </a:solidFill>
                <a:hlinkClick r:id="rId3"/>
              </a:rPr>
              <a:t>https://www.taylorfrancis.com/books/mono/10.4324/9781315108933/practical-approaches-applied-research-program-evaluation-helping-professionals-casey-barrio-minton-stephen-lenz</a:t>
            </a:r>
            <a:endParaRPr lang="en-US" sz="12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1F86F5-C638-AECA-D08C-7C7D19CB3F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0551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16E69-23B4-C082-7DFD-1BFBB901C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C6E548-CFDB-84A4-27FB-A74D1ED81E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570384-9F2E-F062-23D2-1DBC8D5CB8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Flynn, D., Kells, M., Joyce, M., Suarez, C., &amp; Gillespie, C. (2018, 02/26). Dialectical </a:t>
            </a:r>
            <a:r>
              <a:rPr lang="en-US" dirty="0" err="1">
                <a:solidFill>
                  <a:srgbClr val="000000"/>
                </a:solidFill>
                <a:effectLst/>
                <a:latin typeface="Helvetica" pitchFamily="2" charset="0"/>
              </a:rPr>
              <a:t>behaviour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 therapy for treating adults and adolescents with emotional and </a:t>
            </a:r>
            <a:r>
              <a:rPr lang="en-US" dirty="0" err="1">
                <a:solidFill>
                  <a:srgbClr val="000000"/>
                </a:solidFill>
                <a:effectLst/>
                <a:latin typeface="Helvetica" pitchFamily="2" charset="0"/>
              </a:rPr>
              <a:t>behavioural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 dysregulation: Study protocol of a coordinated implementation in a publicly funded health service. </a:t>
            </a:r>
            <a:r>
              <a:rPr lang="en-US" i="1" dirty="0">
                <a:solidFill>
                  <a:srgbClr val="000000"/>
                </a:solidFill>
                <a:effectLst/>
                <a:latin typeface="Helvetica" pitchFamily="2" charset="0"/>
              </a:rPr>
              <a:t>BMC Psychiatry, 18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. 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  <a:hlinkClick r:id="rId3"/>
              </a:rPr>
              <a:t>https://doi.org/10.1186/s12888-018-1627-9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5DF34-550E-B4C7-53CD-0F0BD57662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3644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D16E8-976F-6B34-2CF8-05C3DE370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44A658-F80C-B354-FE11-78BD3BC0B4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8F9EEE-B454-3588-6127-C91B90F621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49495-352E-218A-CB46-415AC633A0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9115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44B1BA-E857-394A-86E8-D36E82DB7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7BB2E9-A695-EC4A-2C5A-F997E862BC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4A2193-6BA9-5003-5F1F-33E041FA5E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A65489-5E75-1639-440C-94110ED8E9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593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C1149-A1B9-CB2B-7D65-EABD9EDA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5CD02C-1500-6F83-176E-3A1678E899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674A21-A585-095A-F8A0-4FF581738A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3BD1ED-4B84-7447-7215-320AEB2DA5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0400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9F8033-C577-AC09-578B-6334538E8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4D69A2-0D7F-A1CE-94C9-C005D22FA5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1687EF-DA4D-3213-9B6D-05F7C19ACF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15812F-2F1E-281F-11F6-FE9ECC4612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3036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D866F9-5FF0-120C-73F3-0AF7FDCCB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5AF632-E997-AF57-9C85-492EEBFE08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8125FF-19DA-DB60-64AE-10A3B5E45D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BB55DD-FB08-45FF-2C96-A8983B261B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4839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2898C-B83A-B47C-6ED3-F7CCE3CE2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366324-3124-D6EE-F31A-2AC2E1B17C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255D02-7100-FABB-D9E6-CFB5B8ED29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507B-5090-B1B4-2164-B7A102D4C9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3120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33B6B-80B5-098A-9B92-073C0F33C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A49E92-94D1-F00F-5A2A-F598A2A7B3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94F978-A0A5-ACC1-24AD-7ED3AB1268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from: </a:t>
            </a:r>
            <a:r>
              <a:rPr lang="en-US" sz="1200" dirty="0">
                <a:solidFill>
                  <a:srgbClr val="002060"/>
                </a:solidFill>
                <a:hlinkClick r:id="rId3"/>
              </a:rPr>
              <a:t>https://www.taylorfrancis.com/books/mono/10.4324/9781315108933/practical-approaches-applied-research-program-evaluation-helping-professionals-casey-barrio-minton-stephen-lenz</a:t>
            </a:r>
            <a:endParaRPr lang="en-US" sz="12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2426A-5548-9D47-DCEB-ABA6DE4534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3978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9441F-B38D-2121-5B4B-41CF248C5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BEAC8B-9B1E-14DF-6791-D3BCE9CB85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9E705D-AAB8-CACA-F430-41453CD551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from: </a:t>
            </a:r>
            <a:r>
              <a:rPr lang="en-US" sz="1200" dirty="0">
                <a:solidFill>
                  <a:srgbClr val="002060"/>
                </a:solidFill>
                <a:hlinkClick r:id="rId3"/>
              </a:rPr>
              <a:t>https://www.taylorfrancis.com/books/mono/10.4324/9781315108933/practical-approaches-applied-research-program-evaluation-helping-professionals-casey-barrio-minton-stephen-lenz</a:t>
            </a:r>
            <a:endParaRPr lang="en-US" sz="12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2774BE-C511-C8C5-FAD6-8A3DBA8A3D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753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977E9-FAB4-5C7C-5210-24CD11DDC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2FC124-A852-8E41-05F3-0FE1149D35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950714-983C-133D-D012-B4C4C6D770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from: </a:t>
            </a:r>
            <a:r>
              <a:rPr lang="en-US" sz="1200" dirty="0">
                <a:solidFill>
                  <a:srgbClr val="002060"/>
                </a:solidFill>
                <a:hlinkClick r:id="rId3"/>
              </a:rPr>
              <a:t>https://www.taylorfrancis.com/books/mono/10.4324/9781315108933/practical-approaches-applied-research-program-evaluation-helping-professionals-casey-barrio-minton-stephen-lenz</a:t>
            </a:r>
            <a:endParaRPr lang="en-US" sz="12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144EAC-434B-580D-9A94-91C9FE6F73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3507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C1FDF-EE52-EF37-AF19-4ED37CFF9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8DD3B0-26D2-FE52-493D-E648543E70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79EC06-948D-F6B1-C995-9C9A4320A4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13F1D7-442F-5AC4-2400-31584EEC65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7256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B38371-1F92-73CA-6370-BB1E0C501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CEED63-0C1F-FFA3-F497-EA628CF94A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DFF1D3-D6D8-970A-091A-A262E751F1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1E8107-ECFC-A06D-B8E2-B27C96962F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5528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7B97F-0E51-6942-FE7D-874B237B9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97ED4E-0002-86F1-DA35-8650E5ADF6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4626B5-F83D-B86A-2259-A98D49EE4D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9BFD61-BEF0-C5B9-86B5-DDFB56515A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264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97BF20-2437-7BFD-D92B-095B0D3A0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BAA1CA-BBCE-A309-B086-81E7F25942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C7A0F3-7064-F1A6-5401-D617EC7514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AB84E-7D18-BECA-49E1-91199972D6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25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1354F9-296D-8BAD-2C9A-98BCDCF8E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1B80B8-14D7-B082-F2BD-B8C0861A24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B99648-8E55-0CA7-DDD9-E8096E2A7C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23D2D5-1A22-FD2B-D329-FBC7D09FC0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571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F0C3E-729E-E423-814C-922515DE5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80090A-BF3A-062E-0E55-C8107E2FFE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33E2B9-18B1-A446-8A41-A9C5FFD7B1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401E17-093C-5948-25E9-6D702558D0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141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9A8EA-4945-6FDC-10B9-2937A6FF0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431EDE-A230-DE8E-66FA-5509DF6B8E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9A04A9-42D7-0663-BED3-56A3051B15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from: </a:t>
            </a:r>
            <a:r>
              <a:rPr lang="en-US" sz="1200" dirty="0">
                <a:solidFill>
                  <a:srgbClr val="002060"/>
                </a:solidFill>
                <a:hlinkClick r:id="rId3"/>
              </a:rPr>
              <a:t>https://www.taylorfrancis.com/books/mono/10.4324/9781315108933/practical-approaches-applied-research-program-evaluation-helping-professionals-casey-barrio-minton-stephen-lenz</a:t>
            </a:r>
            <a:endParaRPr lang="en-US" sz="12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42B9C8-A326-A010-0AD0-61CE11DAF4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523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DA42E-2C0B-3E88-3300-2DB29C731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E541F9-C8C8-CE5C-755C-2F7D8FE841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5F0A3C-E439-AA59-8536-35DCC11D1F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from: </a:t>
            </a:r>
            <a:r>
              <a:rPr lang="en-US" sz="1200" dirty="0">
                <a:solidFill>
                  <a:srgbClr val="002060"/>
                </a:solidFill>
                <a:hlinkClick r:id="rId3"/>
              </a:rPr>
              <a:t>https://www.taylorfrancis.com/books/mono/10.4324/9781315108933/practical-approaches-applied-research-program-evaluation-helping-professionals-casey-barrio-minton-stephen-lenz</a:t>
            </a:r>
            <a:endParaRPr lang="en-US" sz="12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F6F7B-569A-F24A-A55D-73096FDEBC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400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80185-678D-867A-A3E5-B19D2627D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A3C044-1F41-0BEB-F8B6-6B882C52C1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C4C8E2-9C33-1F33-667D-E05D41C748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from: </a:t>
            </a:r>
            <a:r>
              <a:rPr lang="en-US" sz="1200" dirty="0">
                <a:solidFill>
                  <a:srgbClr val="002060"/>
                </a:solidFill>
                <a:hlinkClick r:id="rId3"/>
              </a:rPr>
              <a:t>https://www.taylorfrancis.com/books/mono/10.4324/9781315108933/practical-approaches-applied-research-program-evaluation-helping-professionals-casey-barrio-minton-stephen-lenz</a:t>
            </a:r>
            <a:endParaRPr lang="en-US" sz="12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90E53E-0AE4-8405-821B-2F9BBEA3B1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497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652E5-EFCB-45CD-4AD4-B6F04DD66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4CFBD3-BCC9-CB0C-7F32-77D1ECE92A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57288B-F7FB-33FA-9A6E-44D5B0B90B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from: </a:t>
            </a:r>
            <a:r>
              <a:rPr lang="en-US" sz="1200" dirty="0">
                <a:solidFill>
                  <a:srgbClr val="002060"/>
                </a:solidFill>
                <a:hlinkClick r:id="rId3"/>
              </a:rPr>
              <a:t>https://www.taylorfrancis.com/books/mono/10.4324/9781315108933/practical-approaches-applied-research-program-evaluation-helping-professionals-casey-barrio-minton-stephen-lenz</a:t>
            </a:r>
            <a:endParaRPr lang="en-US" sz="12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EAF37F-7378-E010-E41C-AA818A5E07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876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CA0C0-5E55-E54C-ABF4-C489FAE1E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56FA8-9063-114B-BFB1-1A439918DE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BCF76-8201-714D-9E78-06516F331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7EEE-55C0-3F4F-886B-D6A2D29EC1F3}" type="datetimeFigureOut">
              <a:rPr lang="en-US" smtClean="0"/>
              <a:t>3/30/25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D04EC-C7AA-7B4F-859A-7F09D9F83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0DD0E-5A92-8B47-91FC-1ACCF9D14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FE3F-8AC0-1444-BA93-7500E00BE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962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52B0-0D0A-0C46-8EC0-1B7461D49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205EB2-F9D8-DA4E-95C6-DDE9F8BA29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9BE2B-30BB-8F41-9E4B-536E08FF8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7EEE-55C0-3F4F-886B-D6A2D29EC1F3}" type="datetimeFigureOut">
              <a:rPr lang="en-US" smtClean="0"/>
              <a:t>3/30/25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917F5-8E1F-EC43-B5CE-CDDDD0C81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42243-094C-3F4A-BB82-820FC23D9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FE3F-8AC0-1444-BA93-7500E00BE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710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326FD1-605E-8B4E-80E0-3D4832F11B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E0ED63-6151-8545-A930-F0ABA9D56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F2EC8-8D64-7641-BC31-476610A57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7EEE-55C0-3F4F-886B-D6A2D29EC1F3}" type="datetimeFigureOut">
              <a:rPr lang="en-US" smtClean="0"/>
              <a:t>3/30/25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59495-E577-8345-9EF0-690F6B327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0FCC3-99D0-9A44-9820-62D8AAFE5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FE3F-8AC0-1444-BA93-7500E00BE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971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A4A77-C0EC-E90C-087A-E71757299B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3926541"/>
            <a:ext cx="10972800" cy="1663044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5AB453-76B0-1DBA-9EE3-645CA9804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5735636"/>
            <a:ext cx="10972800" cy="474663"/>
          </a:xfrm>
        </p:spPr>
        <p:txBody>
          <a:bodyPr anchor="b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29D4B-20DA-C5A9-370C-5C556DC7C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0EC6-5648-844A-8827-911B00959032}" type="datetimeFigureOut">
              <a:rPr lang="en-US" smtClean="0"/>
              <a:t>3/30/25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23F1A-779F-4295-3160-E943DBC04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849934F-55C5-A548-E041-1CB8C42DF0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926541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41166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DBA23-25B7-954B-D646-B91AE0381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3537"/>
            <a:ext cx="10972800" cy="123048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21325FB-E0FE-AAA4-853C-618899B58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665" y="1610518"/>
            <a:ext cx="6970824" cy="59384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2B210CD-96D1-D9FB-6DF0-62266CCB6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664" y="2222065"/>
            <a:ext cx="6970825" cy="702959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7745948-92EA-3E8A-1DBC-45422E91850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580323" y="3143243"/>
            <a:ext cx="6139069" cy="59384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87155554-9334-F8D5-FA7F-80CF2FB3BC78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580323" y="3754790"/>
            <a:ext cx="6139068" cy="702959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44C718E-DBD5-B640-39D2-7860AFE27FFB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960666" y="4717060"/>
            <a:ext cx="6970823" cy="59384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BB073C5F-2FFF-4B6A-E630-E112FB5B952B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960666" y="5328607"/>
            <a:ext cx="6970822" cy="702959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D9276F28-A527-C906-EE7C-5440E0C56B8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931490" y="2031153"/>
            <a:ext cx="3650910" cy="3650910"/>
          </a:xfrm>
          <a:prstGeom prst="ellipse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30843267-C01A-455A-D8A3-E8A7C6CFB0F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A8A0EC6-5648-844A-8827-911B00959032}" type="datetimeFigureOut">
              <a:rPr lang="en-US" smtClean="0"/>
              <a:t>3/30/25</a:t>
            </a:fld>
            <a:endParaRPr lang="en-US" dirty="0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1DAE6A71-9FA2-20A0-D992-DEBF7FF3301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85D3E6-EA9D-9DE8-6317-6DF86AEEDB4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39138" y="6538913"/>
            <a:ext cx="3243262" cy="182562"/>
          </a:xfrm>
        </p:spPr>
        <p:txBody>
          <a:bodyPr>
            <a:noAutofit/>
          </a:bodyPr>
          <a:lstStyle>
            <a:lvl1pPr marL="0" indent="0" algn="r">
              <a:buNone/>
              <a:defRPr sz="100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4821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DBA23-25B7-954B-D646-B91AE0381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3537"/>
            <a:ext cx="10972800" cy="123048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791D4-7662-2DFB-077F-25FC6921C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0EC6-5648-844A-8827-911B00959032}" type="datetimeFigureOut">
              <a:rPr lang="en-US" smtClean="0"/>
              <a:t>3/30/25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87723-B8F5-CDD2-6B9D-229B99F03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D2C780-6C1C-A81B-5B9E-735DFD6F43D1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369902" y="2185522"/>
            <a:ext cx="3452196" cy="59384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29AB7CE-949B-41D7-A673-06B30968CD01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369902" y="2797069"/>
            <a:ext cx="3452194" cy="830639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C6C789A-7FB2-432A-6019-3F62E5386F29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7987745" y="2185522"/>
            <a:ext cx="3452196" cy="59384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672CBAF-4BDE-95E9-99A1-9EDDBDEF84D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7987745" y="2797069"/>
            <a:ext cx="3452194" cy="830639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F48CE7A-5E89-3480-B862-44BFAC429981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761997" y="2185521"/>
            <a:ext cx="3452196" cy="59384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8CF0CF5-EF6E-47A1-80D2-088122A0E64F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761997" y="2797068"/>
            <a:ext cx="3452194" cy="830639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EA2C811-2433-C4B8-E818-972740C4960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09600" y="5692875"/>
            <a:ext cx="10972800" cy="53949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543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DBA23-25B7-954B-D646-B91AE0381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3537"/>
            <a:ext cx="10972800" cy="123048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791D4-7662-2DFB-077F-25FC6921C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0EC6-5648-844A-8827-911B00959032}" type="datetimeFigureOut">
              <a:rPr lang="en-US" smtClean="0"/>
              <a:t>3/30/25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87723-B8F5-CDD2-6B9D-229B99F03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21325FB-E0FE-AAA4-853C-618899B58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665" y="1611728"/>
            <a:ext cx="6922301" cy="562749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2B210CD-96D1-D9FB-6DF0-62266CCB6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665" y="2178669"/>
            <a:ext cx="6922300" cy="837012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D9276F28-A527-C906-EE7C-5440E0C56B8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931490" y="2031153"/>
            <a:ext cx="3650910" cy="3650910"/>
          </a:xfrm>
          <a:prstGeom prst="ellipse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2E382-FE6E-A17E-2B3A-9F3E4C7A7D21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1146198" y="3092460"/>
            <a:ext cx="6736768" cy="622646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18A7E81-D817-3ABE-B656-52FF60EF0205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1146197" y="3689968"/>
            <a:ext cx="6736767" cy="926101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8347DD8-16D7-B434-07E6-BD26F45B6DEE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1378113" y="4763061"/>
            <a:ext cx="6504852" cy="5819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7114E8C-EF4A-11ED-19FB-2D8B5FEC3A69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1378112" y="5380382"/>
            <a:ext cx="6504851" cy="865633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31F54DF-E984-A005-B56B-B62147C13B6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39138" y="6538913"/>
            <a:ext cx="3243262" cy="182562"/>
          </a:xfrm>
        </p:spPr>
        <p:txBody>
          <a:bodyPr>
            <a:noAutofit/>
          </a:bodyPr>
          <a:lstStyle>
            <a:lvl1pPr marL="0" indent="0" algn="r">
              <a:buNone/>
              <a:defRPr sz="100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7160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DBA23-25B7-954B-D646-B91AE0381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3537"/>
            <a:ext cx="10972800" cy="123048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791D4-7662-2DFB-077F-25FC6921C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0EC6-5648-844A-8827-911B00959032}" type="datetimeFigureOut">
              <a:rPr lang="en-US" smtClean="0"/>
              <a:t>3/30/25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87723-B8F5-CDD2-6B9D-229B99F03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21325FB-E0FE-AAA4-853C-618899B58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2439" y="1925949"/>
            <a:ext cx="5157787" cy="59384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2B210CD-96D1-D9FB-6DF0-62266CCB6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2439" y="2537496"/>
            <a:ext cx="5157786" cy="88325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2E382-FE6E-A17E-2B3A-9F3E4C7A7D21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426387" y="1925949"/>
            <a:ext cx="5157787" cy="59384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18A7E81-D817-3ABE-B656-52FF60EF0205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426387" y="2537496"/>
            <a:ext cx="5157786" cy="88325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8347DD8-16D7-B434-07E6-BD26F45B6DEE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960665" y="3752680"/>
            <a:ext cx="5157787" cy="59384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7114E8C-EF4A-11ED-19FB-2D8B5FEC3A69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960665" y="4364227"/>
            <a:ext cx="5157786" cy="88325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1C98F61-9164-7CDA-F0A4-B90327F23F7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426200" y="3752850"/>
            <a:ext cx="5156200" cy="24574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72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DBA23-25B7-954B-D646-B91AE0381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3537"/>
            <a:ext cx="7362553" cy="123048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791D4-7662-2DFB-077F-25FC6921C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0EC6-5648-844A-8827-911B00959032}" type="datetimeFigureOut">
              <a:rPr lang="en-US" smtClean="0"/>
              <a:t>3/30/25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87723-B8F5-CDD2-6B9D-229B99F03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21325FB-E0FE-AAA4-853C-618899B58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665" y="1925949"/>
            <a:ext cx="3259182" cy="59384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2B210CD-96D1-D9FB-6DF0-62266CCB6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665" y="2537496"/>
            <a:ext cx="3259180" cy="1215184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2E382-FE6E-A17E-2B3A-9F3E4C7A7D21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712973" y="1925949"/>
            <a:ext cx="3259182" cy="59384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18A7E81-D817-3ABE-B656-52FF60EF0205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712973" y="2537495"/>
            <a:ext cx="3259180" cy="119747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8347DD8-16D7-B434-07E6-BD26F45B6DEE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960665" y="3752680"/>
            <a:ext cx="7011488" cy="59384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7114E8C-EF4A-11ED-19FB-2D8B5FEC3A69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960665" y="4364227"/>
            <a:ext cx="7011488" cy="88325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BB6EDE2-F53E-7B97-FF80-7764EECA4CC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485188" y="0"/>
            <a:ext cx="3706812" cy="6858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621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681E5-DE3E-1E52-3179-344AB5B2A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3537"/>
            <a:ext cx="10972800" cy="123048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9A41B8-CF99-8A7C-E16D-CFEF1E099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0EC6-5648-844A-8827-911B00959032}" type="datetimeFigureOut">
              <a:rPr lang="en-US" smtClean="0"/>
              <a:t>3/30/25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89524-6BA7-0F2E-1749-175C69286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574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E6759F-66EA-8EE3-A2F4-F15BA2F9B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0EC6-5648-844A-8827-911B00959032}" type="datetimeFigureOut">
              <a:rPr lang="en-US" smtClean="0"/>
              <a:t>3/30/25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548357-3F2C-483C-C0FC-FD9FB673C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03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80CD6-03F2-F840-A4A6-788B07CBA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63C64-A355-CD47-9445-B480C0BB3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90087-E51E-B846-835D-85AA39947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7EEE-55C0-3F4F-886B-D6A2D29EC1F3}" type="datetimeFigureOut">
              <a:rPr lang="en-US" smtClean="0"/>
              <a:t>3/30/25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4F354-0D4E-4D47-993F-2986867D6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AD1CA-B22C-B441-969D-552D9923B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FE3F-8AC0-1444-BA93-7500E00BE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1803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A4A77-C0EC-E90C-087A-E71757299B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3926541"/>
            <a:ext cx="10972800" cy="1663044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5AB453-76B0-1DBA-9EE3-645CA9804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5735636"/>
            <a:ext cx="10972800" cy="474663"/>
          </a:xfrm>
        </p:spPr>
        <p:txBody>
          <a:bodyPr anchor="b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29D4B-20DA-C5A9-370C-5C556DC7C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0EC6-5648-844A-8827-911B00959032}" type="datetimeFigureOut">
              <a:rPr lang="en-US" smtClean="0"/>
              <a:t>3/30/25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23F1A-779F-4295-3160-E943DBC04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849934F-55C5-A548-E041-1CB8C42DF0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926541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0309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5C07C-620F-0443-B939-CCE239B18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A27EA-0DCC-EF43-AFC0-5A98B6886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C8E52-850B-764B-8E0A-A9A683C7A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7EEE-55C0-3F4F-886B-D6A2D29EC1F3}" type="datetimeFigureOut">
              <a:rPr lang="en-US" smtClean="0"/>
              <a:t>3/30/25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E6637-F2D2-354E-960B-7961D951E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4148B-F471-544E-AFB7-8FF1E240A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FE3F-8AC0-1444-BA93-7500E00BE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0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6DE7C-CB88-B743-93BE-065A45869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36534-E73C-0A43-8A87-858C3CB434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3A5AD9-17B6-1E49-87C6-8162FD85D7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FEDC1E-6462-1A4C-A39A-0910CCE3A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7EEE-55C0-3F4F-886B-D6A2D29EC1F3}" type="datetimeFigureOut">
              <a:rPr lang="en-US" smtClean="0"/>
              <a:t>3/30/25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C1D380-5553-714C-B027-47C46387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3C940-F29A-9D42-B8A2-10EF77A32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FE3F-8AC0-1444-BA93-7500E00BE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759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A6441-2675-5A42-8DC0-9B5A6B59E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209FF3-492D-8546-8731-BDE00D41D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D1BB3B-0C87-BA4B-A3CC-301E9B44F3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868F50-589C-9843-83A6-3163F8B467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0F37A3-B2E7-384C-A9EF-F05D0E9BDA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EF8216-ED9D-6D47-A6EA-D62034C09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7EEE-55C0-3F4F-886B-D6A2D29EC1F3}" type="datetimeFigureOut">
              <a:rPr lang="en-US" smtClean="0"/>
              <a:t>3/30/25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C4385A-A6AA-CA45-B43D-82DF55515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3C38E0-C746-114D-B7BC-5BD6BF3AA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FE3F-8AC0-1444-BA93-7500E00BE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569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96E6C-9D20-684A-8A64-5A8A0024D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668F85-73E4-374A-BDD4-5605D9E9A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7EEE-55C0-3F4F-886B-D6A2D29EC1F3}" type="datetimeFigureOut">
              <a:rPr lang="en-US" smtClean="0"/>
              <a:t>3/30/25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1AFFD6-B219-5B45-922E-C810CCD82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89775C-4AE8-8048-B3D1-A64A590C9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FE3F-8AC0-1444-BA93-7500E00BE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918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15C95-4DB2-364F-8103-703D29E1F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7EEE-55C0-3F4F-886B-D6A2D29EC1F3}" type="datetimeFigureOut">
              <a:rPr lang="en-US" smtClean="0"/>
              <a:t>3/30/25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FB0612-B548-774E-86EC-A1509D72D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E3D358-6DB9-6F4A-8CEB-A00B3642C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FE3F-8AC0-1444-BA93-7500E00BE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117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6E22B-C660-414B-B8D0-F4E7B60B2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A083D-E145-AA42-B89E-38CC2A27B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DA727B-97B3-C646-AF5F-C911B5927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F17529-203D-7640-BED2-CC5B3E7DC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7EEE-55C0-3F4F-886B-D6A2D29EC1F3}" type="datetimeFigureOut">
              <a:rPr lang="en-US" smtClean="0"/>
              <a:t>3/30/25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B69C3-930A-B04A-AB67-C31A75A39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88E043-75D7-6343-9B7F-738ECA680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FE3F-8AC0-1444-BA93-7500E00BE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528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B70B9-E744-0045-93A5-22ADB0CDD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E8DFF8-6B2A-4945-8C9B-D0D6B313F5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F70815-64E5-0E46-B6F4-097D6057F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707F17-2413-3046-B4C3-E15F294AB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7EEE-55C0-3F4F-886B-D6A2D29EC1F3}" type="datetimeFigureOut">
              <a:rPr lang="en-US" smtClean="0"/>
              <a:t>3/30/25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4C2F8-B81E-4A45-9C22-F769AA48D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034E87-6A64-8B4D-BE7F-76FDF6F0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FE3F-8AC0-1444-BA93-7500E00BE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218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CF6E2B-6A7A-6E44-B039-19000C364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C9074C-367C-B648-B3D1-601601BB5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747D7-0E78-2A41-8D3A-A78F9C47A5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C7EEE-55C0-3F4F-886B-D6A2D29EC1F3}" type="datetimeFigureOut">
              <a:rPr lang="en-US" smtClean="0"/>
              <a:t>3/30/25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B073C-7E94-6642-94F7-DCA658C79E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B21F0-B403-1F49-B4F8-88F117E658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2FE3F-8AC0-1444-BA93-7500E00BE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75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57E25-C674-3745-6594-912F15B98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1847056"/>
            <a:ext cx="106299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64DF9-DAEC-F283-848F-16438F855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A0EC6-5648-844A-8827-911B00959032}" type="datetimeFigureOut">
              <a:rPr lang="en-US" smtClean="0"/>
              <a:t>3/30/25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2390A06B-2D1F-A145-446B-BF2680524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63537"/>
            <a:ext cx="10629900" cy="1236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2D227A9A-BF27-C878-C29C-004A9358CE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139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6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MV Boli" panose="0200050003020009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">
          <p15:clr>
            <a:srgbClr val="F26B43"/>
          </p15:clr>
        </p15:guide>
        <p15:guide id="2" pos="384">
          <p15:clr>
            <a:srgbClr val="F26B43"/>
          </p15:clr>
        </p15:guide>
        <p15:guide id="3" pos="600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3912">
          <p15:clr>
            <a:srgbClr val="F26B43"/>
          </p15:clr>
        </p15:guide>
        <p15:guide id="6" orient="horz" pos="1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hyperlink" Target="https://doi.org/10.1177/14413582241264619" TargetMode="Externa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hyperlink" Target="https://doi.org/10.1177/14413582241264619" TargetMode="Externa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hyperlink" Target="https://doi.org/10.1186/s12888-018-1627-9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Qc8NDKcnpM?si=-OwMiZzfaY7-hAeN&amp;t=58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6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hyperlink" Target="https://doi.org/10.1186/s12888-018-1627-9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hyperlink" Target="https://www.nccih.nih.gov/research/blog/exploring-patient-provider-relationships-to-improve-treatment-outcomes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7/14413582241264619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doi.org/10.1177/14413582241264619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288C0953-1FEF-F9D6-0073-0EA16372D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E486E9-A6B6-ACAE-A231-3600F9B9B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76F839-0C8C-9DCB-335C-CC3BFCE53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85CE45-343D-74A3-51BB-0C98E0A2B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7FF15E1-046C-5EB1-B078-5C28F2134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5737"/>
            <a:ext cx="12191998" cy="102905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30000"/>
              </a:lnSpc>
            </a:pPr>
            <a:r>
              <a:rPr lang="en-US" sz="45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BRIDG Micro-Course </a:t>
            </a:r>
            <a:br>
              <a:rPr lang="en-US" sz="45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5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Qualitative Research and Analysis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9495E6-1816-C3EB-56FA-A615CEA3B5F5}"/>
              </a:ext>
            </a:extLst>
          </p:cNvPr>
          <p:cNvSpPr txBox="1"/>
          <p:nvPr/>
        </p:nvSpPr>
        <p:spPr>
          <a:xfrm>
            <a:off x="124770" y="3846624"/>
            <a:ext cx="12192000" cy="873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National University of Natural Medicine (NUNM) University of Washington (UW)</a:t>
            </a:r>
          </a:p>
          <a:p>
            <a:pPr algn="ctr" hangingPunct="0">
              <a:lnSpc>
                <a:spcPct val="150000"/>
              </a:lnSpc>
            </a:pPr>
            <a:r>
              <a:rPr lang="it-IT" sz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NourishED Research Foundation (Boulder, CO, USA | Wilmington, DE, USA)</a:t>
            </a:r>
          </a:p>
        </p:txBody>
      </p:sp>
      <p:pic>
        <p:nvPicPr>
          <p:cNvPr id="11" name="Picture 10" descr="A logo with a tree in the middle&#10;&#10;Description automatically generated">
            <a:extLst>
              <a:ext uri="{FF2B5EF4-FFF2-40B4-BE49-F238E27FC236}">
                <a16:creationId xmlns:a16="http://schemas.microsoft.com/office/drawing/2014/main" id="{FC968CE7-135C-F038-C0F6-E4E5BFB97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155" y="5652689"/>
            <a:ext cx="2990195" cy="903872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8B537B1-1ACA-AC4A-F6FA-321576AEB25A}"/>
              </a:ext>
            </a:extLst>
          </p:cNvPr>
          <p:cNvSpPr txBox="1"/>
          <p:nvPr/>
        </p:nvSpPr>
        <p:spPr>
          <a:xfrm>
            <a:off x="0" y="1827696"/>
            <a:ext cx="12192000" cy="184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Brenna Bray, PhD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BRIDG T90/R90 Fellowship Postdoctoral Training Program</a:t>
            </a:r>
          </a:p>
          <a:p>
            <a:pPr marL="0" marR="0" algn="ctr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NCCIH, Grant AT008924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D0E9980-F9CF-29E1-14D2-06F8B007C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70" y="4940134"/>
            <a:ext cx="1828800" cy="1828800"/>
          </a:xfrm>
          <a:prstGeom prst="rect">
            <a:avLst/>
          </a:prstGeom>
        </p:spPr>
      </p:pic>
      <p:pic>
        <p:nvPicPr>
          <p:cNvPr id="14" name="Picture 13" descr="A logo for a university&#10;&#10;Description automatically generated">
            <a:extLst>
              <a:ext uri="{FF2B5EF4-FFF2-40B4-BE49-F238E27FC236}">
                <a16:creationId xmlns:a16="http://schemas.microsoft.com/office/drawing/2014/main" id="{25517EDB-A2E8-9810-4BA0-273F7FD3D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1050" y="5376492"/>
            <a:ext cx="2173828" cy="122577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6" name="Picture 15" descr="A close-up of logos&#10;&#10;AI-generated content may be incorrect.">
            <a:extLst>
              <a:ext uri="{FF2B5EF4-FFF2-40B4-BE49-F238E27FC236}">
                <a16:creationId xmlns:a16="http://schemas.microsoft.com/office/drawing/2014/main" id="{EE242376-DC4C-EA5A-BCC5-015519C65E6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45218"/>
          <a:stretch/>
        </p:blipFill>
        <p:spPr>
          <a:xfrm>
            <a:off x="411938" y="5115311"/>
            <a:ext cx="1334919" cy="1463915"/>
          </a:xfrm>
          <a:prstGeom prst="rect">
            <a:avLst/>
          </a:prstGeom>
        </p:spPr>
      </p:pic>
      <p:pic>
        <p:nvPicPr>
          <p:cNvPr id="17" name="Picture 16" descr="A close-up of logos&#10;&#10;AI-generated content may be incorrect.">
            <a:extLst>
              <a:ext uri="{FF2B5EF4-FFF2-40B4-BE49-F238E27FC236}">
                <a16:creationId xmlns:a16="http://schemas.microsoft.com/office/drawing/2014/main" id="{5C799E1D-123D-FF76-6194-437F0A40FBC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4782" t="9761" b="16268"/>
          <a:stretch/>
        </p:blipFill>
        <p:spPr>
          <a:xfrm>
            <a:off x="2011175" y="5032288"/>
            <a:ext cx="1724972" cy="1695279"/>
          </a:xfrm>
          <a:prstGeom prst="rect">
            <a:avLst/>
          </a:prstGeom>
        </p:spPr>
      </p:pic>
      <p:pic>
        <p:nvPicPr>
          <p:cNvPr id="18" name="Picture 17" descr="A close-up of logos&#10;&#10;AI-generated content may be incorrect.">
            <a:extLst>
              <a:ext uri="{FF2B5EF4-FFF2-40B4-BE49-F238E27FC236}">
                <a16:creationId xmlns:a16="http://schemas.microsoft.com/office/drawing/2014/main" id="{B6845E2E-2A96-6495-48FD-6621FBCA39D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4782" t="9761" b="16268"/>
          <a:stretch/>
        </p:blipFill>
        <p:spPr>
          <a:xfrm>
            <a:off x="10160428" y="5102444"/>
            <a:ext cx="1724972" cy="169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26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C93AD4-A99D-0AA6-388B-26273D10A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31F70E3-8CC9-36ED-0231-E019E08EC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779D-276D-85F7-4127-9BA18D825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4D3D2E-42E4-F9C2-7EB0-53D9C7EA6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D8FA8C-8307-6C22-0A32-CC8D51098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Quantitative vs Qualitative Research - Imgflip">
            <a:extLst>
              <a:ext uri="{FF2B5EF4-FFF2-40B4-BE49-F238E27FC236}">
                <a16:creationId xmlns:a16="http://schemas.microsoft.com/office/drawing/2014/main" id="{8EAF60FA-3B45-D671-2579-EAC69D594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8" y="1999698"/>
            <a:ext cx="5710518" cy="428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5D6E305-9789-0193-2914-510EA3E26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I.2 Qualitative Research: Core Characteristics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7FA390-1F70-F24D-08AA-E529CAC44DC2}"/>
              </a:ext>
            </a:extLst>
          </p:cNvPr>
          <p:cNvSpPr txBox="1"/>
          <p:nvPr/>
        </p:nvSpPr>
        <p:spPr>
          <a:xfrm>
            <a:off x="6309359" y="1901786"/>
            <a:ext cx="5710517" cy="3954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lvl="0" indent="-514350" defTabSz="533400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en-US" sz="2800" b="1" kern="1200" dirty="0">
                <a:solidFill>
                  <a:srgbClr val="002060"/>
                </a:solidFill>
              </a:rPr>
              <a:t>Inductive vs Deductive:</a:t>
            </a:r>
            <a:r>
              <a:rPr lang="en-US" sz="2800" kern="1200" dirty="0">
                <a:solidFill>
                  <a:srgbClr val="002060"/>
                </a:solidFill>
              </a:rPr>
              <a:t> </a:t>
            </a:r>
            <a:r>
              <a:rPr lang="en-US" sz="2600" kern="1200" dirty="0">
                <a:solidFill>
                  <a:srgbClr val="002060"/>
                </a:solidFill>
              </a:rPr>
              <a:t>Focused on building and expanding understanding &amp; frameworks (vs. deducing data to test hypotheses). </a:t>
            </a:r>
          </a:p>
          <a:p>
            <a:pPr marL="514350" lvl="0" indent="-514350" defTabSz="533400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en-US" sz="2800" b="1" kern="1200" dirty="0">
                <a:solidFill>
                  <a:srgbClr val="002060"/>
                </a:solidFill>
              </a:rPr>
              <a:t>Depth:</a:t>
            </a:r>
            <a:r>
              <a:rPr lang="en-US" sz="2800" kern="1200" dirty="0">
                <a:solidFill>
                  <a:srgbClr val="002060"/>
                </a:solidFill>
              </a:rPr>
              <a:t> </a:t>
            </a:r>
            <a:r>
              <a:rPr lang="en-US" sz="2600" kern="1200" dirty="0">
                <a:solidFill>
                  <a:srgbClr val="002060"/>
                </a:solidFill>
              </a:rPr>
              <a:t>Rich description of context, participants, data.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CD3D15-F7AF-7E2E-68EE-0EFE9E483CE1}"/>
              </a:ext>
            </a:extLst>
          </p:cNvPr>
          <p:cNvSpPr txBox="1"/>
          <p:nvPr/>
        </p:nvSpPr>
        <p:spPr>
          <a:xfrm>
            <a:off x="363299" y="6294861"/>
            <a:ext cx="58115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https://</a:t>
            </a:r>
            <a:r>
              <a:rPr lang="en-US" sz="1200" dirty="0" err="1">
                <a:solidFill>
                  <a:srgbClr val="002060"/>
                </a:solidFill>
              </a:rPr>
              <a:t>imgflip.com</a:t>
            </a:r>
            <a:r>
              <a:rPr lang="en-US" sz="1200" dirty="0">
                <a:solidFill>
                  <a:srgbClr val="002060"/>
                </a:solidFill>
              </a:rPr>
              <a:t>/</a:t>
            </a:r>
            <a:r>
              <a:rPr lang="en-US" sz="1200" dirty="0" err="1">
                <a:solidFill>
                  <a:srgbClr val="002060"/>
                </a:solidFill>
              </a:rPr>
              <a:t>i</a:t>
            </a:r>
            <a:r>
              <a:rPr lang="en-US" sz="1200" dirty="0">
                <a:solidFill>
                  <a:srgbClr val="002060"/>
                </a:solidFill>
              </a:rPr>
              <a:t>/83e6tt</a:t>
            </a:r>
          </a:p>
        </p:txBody>
      </p:sp>
      <p:pic>
        <p:nvPicPr>
          <p:cNvPr id="4" name="Picture 3" descr="A close-up of logos&#10;&#10;AI-generated content may be incorrect.">
            <a:extLst>
              <a:ext uri="{FF2B5EF4-FFF2-40B4-BE49-F238E27FC236}">
                <a16:creationId xmlns:a16="http://schemas.microsoft.com/office/drawing/2014/main" id="{3A261BC6-3D3E-08FA-B112-9B7A3333261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5218"/>
          <a:stretch/>
        </p:blipFill>
        <p:spPr>
          <a:xfrm>
            <a:off x="10239243" y="5798434"/>
            <a:ext cx="772473" cy="847119"/>
          </a:xfrm>
          <a:prstGeom prst="rect">
            <a:avLst/>
          </a:prstGeom>
        </p:spPr>
      </p:pic>
      <p:pic>
        <p:nvPicPr>
          <p:cNvPr id="5" name="Picture 4" descr="A close-up of logos&#10;&#10;AI-generated content may be incorrect.">
            <a:extLst>
              <a:ext uri="{FF2B5EF4-FFF2-40B4-BE49-F238E27FC236}">
                <a16:creationId xmlns:a16="http://schemas.microsoft.com/office/drawing/2014/main" id="{4D0B8474-AACC-ACE0-25CE-F7527DB175B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4782" t="9761" b="16268"/>
          <a:stretch/>
        </p:blipFill>
        <p:spPr>
          <a:xfrm>
            <a:off x="11027631" y="5798434"/>
            <a:ext cx="940027" cy="92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090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FBC93F-7854-D971-521A-DA904D4C2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764BF3E-0EEF-D5D5-5125-34B5B79C4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9AE145-37DA-0DE8-A310-41135D866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5400" b="1" kern="1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I.2. Qualitative vs. Quantitative Research</a:t>
            </a:r>
            <a:endParaRPr lang="en-US" sz="54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5C02EC6-05B0-ABFC-8E65-697B6CE1DB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716105"/>
              </p:ext>
            </p:extLst>
          </p:nvPr>
        </p:nvGraphicFramePr>
        <p:xfrm>
          <a:off x="311888" y="1427098"/>
          <a:ext cx="11568222" cy="4585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7118">
                  <a:extLst>
                    <a:ext uri="{9D8B030D-6E8A-4147-A177-3AD203B41FA5}">
                      <a16:colId xmlns:a16="http://schemas.microsoft.com/office/drawing/2014/main" val="1860542206"/>
                    </a:ext>
                  </a:extLst>
                </a:gridCol>
                <a:gridCol w="5152403">
                  <a:extLst>
                    <a:ext uri="{9D8B030D-6E8A-4147-A177-3AD203B41FA5}">
                      <a16:colId xmlns:a16="http://schemas.microsoft.com/office/drawing/2014/main" val="126283137"/>
                    </a:ext>
                  </a:extLst>
                </a:gridCol>
                <a:gridCol w="4178701">
                  <a:extLst>
                    <a:ext uri="{9D8B030D-6E8A-4147-A177-3AD203B41FA5}">
                      <a16:colId xmlns:a16="http://schemas.microsoft.com/office/drawing/2014/main" val="3103256622"/>
                    </a:ext>
                  </a:extLst>
                </a:gridCol>
              </a:tblGrid>
              <a:tr h="6969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lang="en-US" sz="2000" dirty="0"/>
                        <a:t>Feature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lang="en-US" sz="2000" dirty="0"/>
                        <a:t>Qualitative Research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2000" i="0" dirty="0"/>
                        <a:t>Quantitative Research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02409288"/>
                  </a:ext>
                </a:extLst>
              </a:tr>
              <a:tr h="62261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000" b="1" dirty="0"/>
                        <a:t>Research Focus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Quality (nature, essence)</a:t>
                      </a:r>
                      <a:endParaRPr lang="en-US" sz="2000" b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Quantity (how much/many)</a:t>
                      </a:r>
                      <a:endParaRPr lang="en-US" sz="2000" dirty="0">
                        <a:effectLst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72356901"/>
                  </a:ext>
                </a:extLst>
              </a:tr>
              <a:tr h="108875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000" b="1" dirty="0"/>
                        <a:t>Philosophical Roots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Phenomenology, symbolic interactionism, constructivism.</a:t>
                      </a:r>
                      <a:endParaRPr lang="en-US" sz="20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Positivism, logical empiricism, realism.</a:t>
                      </a:r>
                      <a:endParaRPr lang="en-US" sz="2000" dirty="0">
                        <a:effectLst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95551188"/>
                  </a:ext>
                </a:extLst>
              </a:tr>
              <a:tr h="108875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000" b="1" dirty="0"/>
                        <a:t>Associated Elements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>
                          <a:effectLst/>
                        </a:rPr>
                        <a:t>Fieldwork, ethnographic, naturalistic, grounded, constructivist.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>
                          <a:effectLst/>
                        </a:rPr>
                        <a:t>Experimental, empirical, statistical.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49550201"/>
                  </a:ext>
                </a:extLst>
              </a:tr>
              <a:tr h="108875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000" b="1" dirty="0"/>
                        <a:t>Methodological Goals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>
                          <a:effectLst/>
                        </a:rPr>
                        <a:t>Understanding, describing, discovery, meaning-making, </a:t>
                      </a:r>
                      <a:r>
                        <a:rPr lang="en-US" sz="2000" b="1" dirty="0">
                          <a:effectLst/>
                        </a:rPr>
                        <a:t>hypothesis </a:t>
                      </a:r>
                      <a:r>
                        <a:rPr lang="en-US" sz="2000" b="1" i="1" dirty="0">
                          <a:effectLst/>
                        </a:rPr>
                        <a:t>generating</a:t>
                      </a:r>
                      <a:r>
                        <a:rPr lang="en-US" sz="2000" b="1" dirty="0">
                          <a:effectLst/>
                        </a:rPr>
                        <a:t>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>
                          <a:effectLst/>
                        </a:rPr>
                        <a:t>Describing, predicting, mapping, confirming, </a:t>
                      </a:r>
                      <a:r>
                        <a:rPr lang="en-US" sz="2000" b="1" dirty="0">
                          <a:effectLst/>
                        </a:rPr>
                        <a:t>hypothesis </a:t>
                      </a:r>
                      <a:r>
                        <a:rPr lang="en-US" sz="2000" b="1" i="1" dirty="0">
                          <a:effectLst/>
                        </a:rPr>
                        <a:t>testing</a:t>
                      </a:r>
                      <a:r>
                        <a:rPr lang="en-US" sz="2000" b="1" dirty="0">
                          <a:effectLst/>
                        </a:rPr>
                        <a:t>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647331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B156FD3-0DEB-A4DB-E244-A08A14BF5B74}"/>
              </a:ext>
            </a:extLst>
          </p:cNvPr>
          <p:cNvSpPr txBox="1"/>
          <p:nvPr/>
        </p:nvSpPr>
        <p:spPr>
          <a:xfrm>
            <a:off x="311888" y="6139556"/>
            <a:ext cx="103652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2060"/>
                </a:solidFill>
              </a:rPr>
              <a:t>Merriam &amp; Tisdell, 2015; p. 20 as cited in Barrio, Minton, &amp; Lens, 2019.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C1B4A4-F2CC-7173-EEF9-96AF4AAB8618}"/>
              </a:ext>
            </a:extLst>
          </p:cNvPr>
          <p:cNvSpPr/>
          <p:nvPr/>
        </p:nvSpPr>
        <p:spPr>
          <a:xfrm>
            <a:off x="10217977" y="5755904"/>
            <a:ext cx="1755648" cy="94183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close-up of logos&#10;&#10;AI-generated content may be incorrect.">
            <a:extLst>
              <a:ext uri="{FF2B5EF4-FFF2-40B4-BE49-F238E27FC236}">
                <a16:creationId xmlns:a16="http://schemas.microsoft.com/office/drawing/2014/main" id="{9835157F-49A0-89AE-CEB1-789E65F6164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5218"/>
          <a:stretch/>
        </p:blipFill>
        <p:spPr>
          <a:xfrm>
            <a:off x="10239243" y="5798434"/>
            <a:ext cx="772473" cy="847119"/>
          </a:xfrm>
          <a:prstGeom prst="rect">
            <a:avLst/>
          </a:prstGeom>
        </p:spPr>
      </p:pic>
      <p:pic>
        <p:nvPicPr>
          <p:cNvPr id="13" name="Picture 12" descr="A close-up of logos&#10;&#10;AI-generated content may be incorrect.">
            <a:extLst>
              <a:ext uri="{FF2B5EF4-FFF2-40B4-BE49-F238E27FC236}">
                <a16:creationId xmlns:a16="http://schemas.microsoft.com/office/drawing/2014/main" id="{BCF2220C-2AB1-F0DC-987E-C7D399437D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4781" t="9761" r="3189" b="22411"/>
          <a:stretch/>
        </p:blipFill>
        <p:spPr>
          <a:xfrm>
            <a:off x="11027631" y="5798434"/>
            <a:ext cx="873745" cy="84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02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4550DE-4204-B346-145B-D15FB88F6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7DE8A8-4B38-30F0-F237-CBB575940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C1DDD7-C885-B4EA-0771-14D11B8C0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5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I.2. Qualitative vs. Quantitative Research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C1338BD-F890-C7B4-6E52-B0479F6212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589568"/>
              </p:ext>
            </p:extLst>
          </p:nvPr>
        </p:nvGraphicFramePr>
        <p:xfrm>
          <a:off x="311888" y="1384568"/>
          <a:ext cx="11568222" cy="4797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8540">
                  <a:extLst>
                    <a:ext uri="{9D8B030D-6E8A-4147-A177-3AD203B41FA5}">
                      <a16:colId xmlns:a16="http://schemas.microsoft.com/office/drawing/2014/main" val="1860542206"/>
                    </a:ext>
                  </a:extLst>
                </a:gridCol>
                <a:gridCol w="5018567">
                  <a:extLst>
                    <a:ext uri="{9D8B030D-6E8A-4147-A177-3AD203B41FA5}">
                      <a16:colId xmlns:a16="http://schemas.microsoft.com/office/drawing/2014/main" val="126283137"/>
                    </a:ext>
                  </a:extLst>
                </a:gridCol>
                <a:gridCol w="4501115">
                  <a:extLst>
                    <a:ext uri="{9D8B030D-6E8A-4147-A177-3AD203B41FA5}">
                      <a16:colId xmlns:a16="http://schemas.microsoft.com/office/drawing/2014/main" val="3103256622"/>
                    </a:ext>
                  </a:extLst>
                </a:gridCol>
              </a:tblGrid>
              <a:tr h="6969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lang="en-US" sz="2000" dirty="0"/>
                        <a:t>Feature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lang="en-US" sz="2000" dirty="0"/>
                        <a:t>Qualitative Research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2000" i="0" dirty="0"/>
                        <a:t>Quantitative Research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02409288"/>
                  </a:ext>
                </a:extLst>
              </a:tr>
              <a:tr h="62261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000" b="1" dirty="0"/>
                        <a:t>Design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dirty="0">
                          <a:effectLst/>
                        </a:rPr>
                        <a:t>Flexible, evolving, emergent.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dirty="0">
                          <a:effectLst/>
                        </a:rPr>
                        <a:t>Predetermined, structured.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72356901"/>
                  </a:ext>
                </a:extLst>
              </a:tr>
              <a:tr h="63445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000" b="1" dirty="0"/>
                        <a:t>Sample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Small, nonrandom, purposeful, theoretical.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Large, random, representative.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95551188"/>
                  </a:ext>
                </a:extLst>
              </a:tr>
              <a:tr h="108875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000" b="1" dirty="0"/>
                        <a:t>Data Collection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>
                          <a:effectLst/>
                        </a:rPr>
                        <a:t>Researcher as primary instrument.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>
                          <a:effectLst/>
                        </a:rPr>
                        <a:t>Interviews, observations, documents.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>
                          <a:effectLst/>
                        </a:rPr>
                        <a:t>Inanimate instruments (scales, tests, surveys, questionnaires, computers).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49550201"/>
                  </a:ext>
                </a:extLst>
              </a:tr>
              <a:tr h="66570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000" b="1" dirty="0"/>
                        <a:t>Analysis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>
                          <a:effectLst/>
                        </a:rPr>
                        <a:t>Inductive, constant, comparative methods.</a:t>
                      </a:r>
                      <a:endParaRPr lang="en-US" sz="20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>
                          <a:effectLst/>
                        </a:rPr>
                        <a:t>Deductive, statistical.</a:t>
                      </a:r>
                      <a:endParaRPr lang="en-US" sz="2000" b="1" dirty="0">
                        <a:effectLst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46473318"/>
                  </a:ext>
                </a:extLst>
              </a:tr>
              <a:tr h="108875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000" b="1" dirty="0"/>
                        <a:t>Findings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dirty="0">
                          <a:effectLst/>
                        </a:rPr>
                        <a:t>Comprehensive, holistic, expansive, descriptive (rich).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dirty="0">
                          <a:effectLst/>
                        </a:rPr>
                        <a:t>Precise, numerical.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690228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EC0D6A7-DBA4-1CBA-1F1F-E2C940C836AD}"/>
              </a:ext>
            </a:extLst>
          </p:cNvPr>
          <p:cNvSpPr txBox="1"/>
          <p:nvPr/>
        </p:nvSpPr>
        <p:spPr>
          <a:xfrm>
            <a:off x="404038" y="6345487"/>
            <a:ext cx="103652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Merriam &amp; Tisdell, 2015; p. 20 as cited in Barrio, Minton, &amp; Lens, 2019.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FB15AD-46D0-079B-B4C1-DBF57AC1AC43}"/>
              </a:ext>
            </a:extLst>
          </p:cNvPr>
          <p:cNvSpPr/>
          <p:nvPr/>
        </p:nvSpPr>
        <p:spPr>
          <a:xfrm>
            <a:off x="10217977" y="5755904"/>
            <a:ext cx="1755648" cy="94183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-up of logos&#10;&#10;AI-generated content may be incorrect.">
            <a:extLst>
              <a:ext uri="{FF2B5EF4-FFF2-40B4-BE49-F238E27FC236}">
                <a16:creationId xmlns:a16="http://schemas.microsoft.com/office/drawing/2014/main" id="{2B5374CD-FB7D-B535-4B0D-A0747E923A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5218"/>
          <a:stretch/>
        </p:blipFill>
        <p:spPr>
          <a:xfrm>
            <a:off x="10239243" y="5798434"/>
            <a:ext cx="772473" cy="847119"/>
          </a:xfrm>
          <a:prstGeom prst="rect">
            <a:avLst/>
          </a:prstGeom>
        </p:spPr>
      </p:pic>
      <p:pic>
        <p:nvPicPr>
          <p:cNvPr id="7" name="Picture 6" descr="A close-up of logos&#10;&#10;AI-generated content may be incorrect.">
            <a:extLst>
              <a:ext uri="{FF2B5EF4-FFF2-40B4-BE49-F238E27FC236}">
                <a16:creationId xmlns:a16="http://schemas.microsoft.com/office/drawing/2014/main" id="{BAE136C9-9C21-9398-2C57-A3DE3E6C9C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4781" t="9761" r="3189" b="22411"/>
          <a:stretch/>
        </p:blipFill>
        <p:spPr>
          <a:xfrm>
            <a:off x="11027631" y="5798434"/>
            <a:ext cx="873745" cy="84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89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9E297D-042F-AE8C-1104-771129397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9E0E11F-779B-39FA-66E5-D0648B3DC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6CB5D7-5F72-8544-D919-9F749D95E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1096EA-D986-37AA-6D65-72C67AFF1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9742BC-2AE8-F805-DCEF-3BB28DA2CB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C650CF7-1C02-25E5-2D62-3B183865D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I.2. What Qualitative Analysis Is &amp; Is Not</a:t>
            </a:r>
          </a:p>
        </p:txBody>
      </p:sp>
      <p:pic>
        <p:nvPicPr>
          <p:cNvPr id="17" name="Picture 16" descr="A paper with text on it&#10;&#10;AI-generated content may be incorrect.">
            <a:extLst>
              <a:ext uri="{FF2B5EF4-FFF2-40B4-BE49-F238E27FC236}">
                <a16:creationId xmlns:a16="http://schemas.microsoft.com/office/drawing/2014/main" id="{FEE22E11-D4E1-E4DB-3D20-1229D1BAC6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0143" y="1641807"/>
            <a:ext cx="8565014" cy="514985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CCC1263-8D10-1D28-537A-236A35DFCA2E}"/>
              </a:ext>
            </a:extLst>
          </p:cNvPr>
          <p:cNvSpPr txBox="1"/>
          <p:nvPr/>
        </p:nvSpPr>
        <p:spPr>
          <a:xfrm>
            <a:off x="9385300" y="1925067"/>
            <a:ext cx="2806698" cy="2632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Lim, W. M. (2024). What Is Research? An Overview and Guidelines. </a:t>
            </a:r>
            <a:r>
              <a:rPr lang="en-US" sz="1600" i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Australasian Marketing Journal, 0</a:t>
            </a:r>
            <a:r>
              <a:rPr lang="en-US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(0), 14413582241264619. </a:t>
            </a:r>
            <a:r>
              <a:rPr lang="en-US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https://doi.org/10.1177/14413582241264619</a:t>
            </a:r>
            <a:r>
              <a:rPr lang="en-US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A8E5E84-8E47-E7D2-CBB6-87460249AC06}"/>
              </a:ext>
            </a:extLst>
          </p:cNvPr>
          <p:cNvGrpSpPr/>
          <p:nvPr/>
        </p:nvGrpSpPr>
        <p:grpSpPr>
          <a:xfrm>
            <a:off x="10199689" y="5755904"/>
            <a:ext cx="1755648" cy="941832"/>
            <a:chOff x="10199689" y="5755904"/>
            <a:chExt cx="1755648" cy="94183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6B9004F-F589-E46C-5728-64D90F0A2B7F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A close-up of logos&#10;&#10;AI-generated content may be incorrect.">
              <a:extLst>
                <a:ext uri="{FF2B5EF4-FFF2-40B4-BE49-F238E27FC236}">
                  <a16:creationId xmlns:a16="http://schemas.microsoft.com/office/drawing/2014/main" id="{7B217127-5273-B860-6DB2-BB71BEB6E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4" name="Picture 3" descr="A close-up of logos&#10;&#10;AI-generated content may be incorrect.">
              <a:extLst>
                <a:ext uri="{FF2B5EF4-FFF2-40B4-BE49-F238E27FC236}">
                  <a16:creationId xmlns:a16="http://schemas.microsoft.com/office/drawing/2014/main" id="{6AE2173D-F595-F543-1821-76758BA51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4592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9D6706-B153-9FFF-BB65-0F74634F9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5C69E37-941C-6431-6E80-A69EB9611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3D0FBF-6793-9C08-7301-38EC0C16E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E0658C-039F-17CC-0242-652B331435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99E043-A045-7FA1-A7EE-97BF4E7BB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A769F0B-5405-84A2-2CB7-68919A01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I.2. Reasons for Qualitative Analysis</a:t>
            </a:r>
          </a:p>
        </p:txBody>
      </p:sp>
      <p:pic>
        <p:nvPicPr>
          <p:cNvPr id="13" name="Picture 12" descr="A list of words on a white background&#10;&#10;AI-generated content may be incorrect.">
            <a:extLst>
              <a:ext uri="{FF2B5EF4-FFF2-40B4-BE49-F238E27FC236}">
                <a16:creationId xmlns:a16="http://schemas.microsoft.com/office/drawing/2014/main" id="{03C24C6D-4B70-5B0F-E170-296A8D2263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5897" y="1742253"/>
            <a:ext cx="11278456" cy="47826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D70C75-7976-38BC-6D1A-B39B97CF3499}"/>
              </a:ext>
            </a:extLst>
          </p:cNvPr>
          <p:cNvSpPr txBox="1"/>
          <p:nvPr/>
        </p:nvSpPr>
        <p:spPr>
          <a:xfrm>
            <a:off x="215899" y="6503417"/>
            <a:ext cx="11976099" cy="335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Lim, W. M. (2024). What Is Research? An Overview and Guidelines. </a:t>
            </a:r>
            <a:r>
              <a:rPr lang="en-US" sz="1200" i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Australasian Marketing Journal, 0</a:t>
            </a:r>
            <a:r>
              <a:rPr lang="en-US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(0), 14413582241264619. </a:t>
            </a:r>
            <a:r>
              <a:rPr lang="en-US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https://doi.org/10.1177/14413582241264619</a:t>
            </a:r>
            <a:r>
              <a:rPr lang="en-US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73AFE28-AB2C-DB30-0946-FFC2646220CB}"/>
              </a:ext>
            </a:extLst>
          </p:cNvPr>
          <p:cNvGrpSpPr/>
          <p:nvPr/>
        </p:nvGrpSpPr>
        <p:grpSpPr>
          <a:xfrm>
            <a:off x="10185829" y="1925067"/>
            <a:ext cx="1755648" cy="941832"/>
            <a:chOff x="10205277" y="5755904"/>
            <a:chExt cx="1755648" cy="94183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AD87CF7-25AC-4923-C4DF-D2B05C9BE595}"/>
                </a:ext>
              </a:extLst>
            </p:cNvPr>
            <p:cNvSpPr/>
            <p:nvPr/>
          </p:nvSpPr>
          <p:spPr>
            <a:xfrm>
              <a:off x="10205277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A close-up of logos&#10;&#10;AI-generated content may be incorrect.">
              <a:extLst>
                <a:ext uri="{FF2B5EF4-FFF2-40B4-BE49-F238E27FC236}">
                  <a16:creationId xmlns:a16="http://schemas.microsoft.com/office/drawing/2014/main" id="{963726AB-02CB-96B2-5A65-0F86058F8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5" name="Picture 4" descr="A close-up of logos&#10;&#10;AI-generated content may be incorrect.">
              <a:extLst>
                <a:ext uri="{FF2B5EF4-FFF2-40B4-BE49-F238E27FC236}">
                  <a16:creationId xmlns:a16="http://schemas.microsoft.com/office/drawing/2014/main" id="{D075DE0B-A420-322B-EA3A-5D08A27E56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8714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1B7231-7541-9B2F-D6C3-CD70EE32C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918CC4D-438A-CAED-7799-9F40A8F15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8C8E9A-086D-9276-CC38-87CC917F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6206C1-82C9-D32C-4147-A2911A892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B251A0-A67B-CCF5-8E21-228736171C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ABCBF1-192D-29C0-11A4-8AF5D2F7BF33}"/>
              </a:ext>
            </a:extLst>
          </p:cNvPr>
          <p:cNvSpPr txBox="1"/>
          <p:nvPr/>
        </p:nvSpPr>
        <p:spPr>
          <a:xfrm>
            <a:off x="3615070" y="1761954"/>
            <a:ext cx="8576930" cy="4886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Understanding Experiences, Processes, Meaning-Making.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Development, Evaluation (Program, Intervention, Design).</a:t>
            </a:r>
          </a:p>
          <a:p>
            <a:pPr marL="971550" lvl="1" indent="-51435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Needs Assessments.</a:t>
            </a:r>
          </a:p>
          <a:p>
            <a:pPr marL="971550" lvl="1" indent="-51435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Process Evaluations.</a:t>
            </a:r>
          </a:p>
          <a:p>
            <a:pPr marL="971550" lvl="1" indent="-51435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Satisfaction Estimates.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Contextualizing quantitative findings.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79FC1DC-7503-A9CE-1F11-A3B4C4ED4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I.3. When ar</a:t>
            </a:r>
            <a:r>
              <a:rPr lang="en-US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Qualitative Designs Indicated?</a:t>
            </a:r>
            <a:endParaRPr lang="en-US" sz="5400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8629225-EE1B-2F3D-2184-2477DA53CAB1}"/>
              </a:ext>
            </a:extLst>
          </p:cNvPr>
          <p:cNvGrpSpPr/>
          <p:nvPr/>
        </p:nvGrpSpPr>
        <p:grpSpPr>
          <a:xfrm>
            <a:off x="424333" y="1936795"/>
            <a:ext cx="3190736" cy="3933654"/>
            <a:chOff x="424333" y="1936795"/>
            <a:chExt cx="3190736" cy="3933654"/>
          </a:xfrm>
        </p:grpSpPr>
        <p:pic>
          <p:nvPicPr>
            <p:cNvPr id="11266" name="Picture 2" descr="Knowledge and Artificial Intelligence: When Machines Know">
              <a:extLst>
                <a:ext uri="{FF2B5EF4-FFF2-40B4-BE49-F238E27FC236}">
                  <a16:creationId xmlns:a16="http://schemas.microsoft.com/office/drawing/2014/main" id="{4B3EC496-FA01-4C51-5E78-F5FAD80F9A4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931"/>
            <a:stretch/>
          </p:blipFill>
          <p:spPr bwMode="auto">
            <a:xfrm>
              <a:off x="424333" y="1936795"/>
              <a:ext cx="3127783" cy="3933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3AF1F0E-BB9E-BFF6-A112-942414B0BDEB}"/>
                </a:ext>
              </a:extLst>
            </p:cNvPr>
            <p:cNvSpPr/>
            <p:nvPr/>
          </p:nvSpPr>
          <p:spPr>
            <a:xfrm>
              <a:off x="2706624" y="2198405"/>
              <a:ext cx="908445" cy="12305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4426D88-1B1F-59DA-E10E-C8C3E6165367}"/>
              </a:ext>
            </a:extLst>
          </p:cNvPr>
          <p:cNvSpPr txBox="1"/>
          <p:nvPr/>
        </p:nvSpPr>
        <p:spPr>
          <a:xfrm>
            <a:off x="796471" y="5661411"/>
            <a:ext cx="23835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1800"/>
              </a:spcAft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Understanding Meaning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419BA6C-4D4A-06BD-9D82-090C9D2A4474}"/>
              </a:ext>
            </a:extLst>
          </p:cNvPr>
          <p:cNvGrpSpPr/>
          <p:nvPr/>
        </p:nvGrpSpPr>
        <p:grpSpPr>
          <a:xfrm>
            <a:off x="10199689" y="5755904"/>
            <a:ext cx="1755648" cy="941832"/>
            <a:chOff x="10199689" y="5755904"/>
            <a:chExt cx="1755648" cy="94183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8B68EC9-4A9B-9325-40D8-26167A494061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 descr="A close-up of logos&#10;&#10;AI-generated content may be incorrect.">
              <a:extLst>
                <a:ext uri="{FF2B5EF4-FFF2-40B4-BE49-F238E27FC236}">
                  <a16:creationId xmlns:a16="http://schemas.microsoft.com/office/drawing/2014/main" id="{211A3C40-993C-E2BB-67A9-6C8CF6B45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19" name="Picture 18" descr="A close-up of logos&#10;&#10;AI-generated content may be incorrect.">
              <a:extLst>
                <a:ext uri="{FF2B5EF4-FFF2-40B4-BE49-F238E27FC236}">
                  <a16:creationId xmlns:a16="http://schemas.microsoft.com/office/drawing/2014/main" id="{FC9F26ED-94C4-5276-F4C3-340F903E3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8030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73F3ED-D4BF-BE05-FBA2-ACA732642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49FF323-407C-B946-510C-E76EE23A6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02FBA4-4805-5BAE-2C0A-A5DE0733C7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973F21-4BBC-3876-B62A-1FE2F7254E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0C15E8-D76C-8904-BA39-89D8831B7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B6C131-F2C8-2EC6-7F08-12AEE04AAD77}"/>
              </a:ext>
            </a:extLst>
          </p:cNvPr>
          <p:cNvSpPr txBox="1"/>
          <p:nvPr/>
        </p:nvSpPr>
        <p:spPr>
          <a:xfrm>
            <a:off x="3615070" y="1999698"/>
            <a:ext cx="8576930" cy="4024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Understanding Experiences, Processes, Meaning-Making.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Development, Evaluation (Program, Intervention, Design).</a:t>
            </a:r>
          </a:p>
          <a:p>
            <a:pPr marL="971550" lvl="1" indent="-51435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Evaluating Needs, Processes, Satisfaction.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Contextualizing quantitative findings.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Answering questions about “What,” “why,” and “How?”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E93832-B0DE-13D2-5406-8C1BFFEA9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I.3. When ar</a:t>
            </a:r>
            <a:r>
              <a:rPr lang="en-US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Qualitative Designs Indicated?</a:t>
            </a:r>
            <a:endParaRPr lang="en-US" sz="5400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0BBB0C0-E8C9-0338-DAD7-357E77A3BFB2}"/>
              </a:ext>
            </a:extLst>
          </p:cNvPr>
          <p:cNvGrpSpPr/>
          <p:nvPr/>
        </p:nvGrpSpPr>
        <p:grpSpPr>
          <a:xfrm>
            <a:off x="424333" y="1936795"/>
            <a:ext cx="3190736" cy="3933654"/>
            <a:chOff x="424333" y="1936795"/>
            <a:chExt cx="3190736" cy="3933654"/>
          </a:xfrm>
        </p:grpSpPr>
        <p:pic>
          <p:nvPicPr>
            <p:cNvPr id="4" name="Picture 2" descr="Knowledge and Artificial Intelligence: When Machines Know">
              <a:extLst>
                <a:ext uri="{FF2B5EF4-FFF2-40B4-BE49-F238E27FC236}">
                  <a16:creationId xmlns:a16="http://schemas.microsoft.com/office/drawing/2014/main" id="{B80C88B9-5FAD-4C0B-7CA4-327DE9889B1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931"/>
            <a:stretch/>
          </p:blipFill>
          <p:spPr bwMode="auto">
            <a:xfrm>
              <a:off x="424333" y="1936795"/>
              <a:ext cx="3127783" cy="3933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3875B6D-3DC0-76D3-12FC-CC68696E9706}"/>
                </a:ext>
              </a:extLst>
            </p:cNvPr>
            <p:cNvSpPr/>
            <p:nvPr/>
          </p:nvSpPr>
          <p:spPr>
            <a:xfrm>
              <a:off x="2706624" y="2198405"/>
              <a:ext cx="908445" cy="12305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E4DD0A1-9B7D-398E-BFE2-8C0CC167B1D7}"/>
              </a:ext>
            </a:extLst>
          </p:cNvPr>
          <p:cNvSpPr txBox="1"/>
          <p:nvPr/>
        </p:nvSpPr>
        <p:spPr>
          <a:xfrm>
            <a:off x="796471" y="5661411"/>
            <a:ext cx="23835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1800"/>
              </a:spcAft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Understanding Meaning</a:t>
            </a:r>
          </a:p>
        </p:txBody>
      </p:sp>
    </p:spTree>
    <p:extLst>
      <p:ext uri="{BB962C8B-B14F-4D97-AF65-F5344CB8AC3E}">
        <p14:creationId xmlns:p14="http://schemas.microsoft.com/office/powerpoint/2010/main" val="2375461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1B2D29-0535-2162-741B-E63915FED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654E5A7-94E1-16FC-86AA-9973D98AC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CB9998-EBC9-F65C-073B-463EA4967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285F0B-95C0-AF56-6097-687830FBA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C2034D7-0568-6279-0B56-EBF2285DB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9CA8CB-3E8F-F37F-2C7C-6FF06F6AD48A}"/>
              </a:ext>
            </a:extLst>
          </p:cNvPr>
          <p:cNvSpPr txBox="1"/>
          <p:nvPr/>
        </p:nvSpPr>
        <p:spPr>
          <a:xfrm>
            <a:off x="3976448" y="1761954"/>
            <a:ext cx="8215551" cy="3521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Three Main Types of Assessments</a:t>
            </a:r>
          </a:p>
          <a:p>
            <a:pPr marL="971550" lvl="1" indent="-51435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Needs Assessments.</a:t>
            </a:r>
          </a:p>
          <a:p>
            <a:pPr marL="971550" lvl="1" indent="-51435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Process Evaluations.</a:t>
            </a:r>
          </a:p>
          <a:p>
            <a:pPr marL="971550" lvl="1" indent="-51435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Satisfaction Estimates.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E94AD95-9DF8-F050-1FBF-AA1AFE846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I.4. Types of Assessments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7F61E33-9B8D-93CB-8225-44E46B66BB93}"/>
              </a:ext>
            </a:extLst>
          </p:cNvPr>
          <p:cNvGrpSpPr/>
          <p:nvPr/>
        </p:nvGrpSpPr>
        <p:grpSpPr>
          <a:xfrm>
            <a:off x="424333" y="1936795"/>
            <a:ext cx="3190736" cy="3933654"/>
            <a:chOff x="424333" y="1936795"/>
            <a:chExt cx="3190736" cy="3933654"/>
          </a:xfrm>
        </p:grpSpPr>
        <p:pic>
          <p:nvPicPr>
            <p:cNvPr id="11266" name="Picture 2" descr="Knowledge and Artificial Intelligence: When Machines Know">
              <a:extLst>
                <a:ext uri="{FF2B5EF4-FFF2-40B4-BE49-F238E27FC236}">
                  <a16:creationId xmlns:a16="http://schemas.microsoft.com/office/drawing/2014/main" id="{196F4A43-FF8B-B850-CD3C-4ED1234A01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931"/>
            <a:stretch/>
          </p:blipFill>
          <p:spPr bwMode="auto">
            <a:xfrm>
              <a:off x="424333" y="1936795"/>
              <a:ext cx="3127783" cy="3933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C5AC1AE-3F29-515D-348D-20FDD1FC29A6}"/>
                </a:ext>
              </a:extLst>
            </p:cNvPr>
            <p:cNvSpPr/>
            <p:nvPr/>
          </p:nvSpPr>
          <p:spPr>
            <a:xfrm>
              <a:off x="2706624" y="2198405"/>
              <a:ext cx="908445" cy="12305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866FCD0-E03D-634B-C92C-5D79F2A5A1C7}"/>
              </a:ext>
            </a:extLst>
          </p:cNvPr>
          <p:cNvSpPr txBox="1"/>
          <p:nvPr/>
        </p:nvSpPr>
        <p:spPr>
          <a:xfrm>
            <a:off x="796471" y="5661411"/>
            <a:ext cx="23835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1800"/>
              </a:spcAft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Understanding Meaning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33C6FFB-CA97-15A4-CAD4-E35F3F139544}"/>
              </a:ext>
            </a:extLst>
          </p:cNvPr>
          <p:cNvGrpSpPr/>
          <p:nvPr/>
        </p:nvGrpSpPr>
        <p:grpSpPr>
          <a:xfrm>
            <a:off x="10160428" y="342408"/>
            <a:ext cx="1755648" cy="941832"/>
            <a:chOff x="10199689" y="5755904"/>
            <a:chExt cx="1755648" cy="94183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7BCEA14-FC4B-24D2-806C-19C794C41C50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 descr="A close-up of logos&#10;&#10;AI-generated content may be incorrect.">
              <a:extLst>
                <a:ext uri="{FF2B5EF4-FFF2-40B4-BE49-F238E27FC236}">
                  <a16:creationId xmlns:a16="http://schemas.microsoft.com/office/drawing/2014/main" id="{991C4DB2-4DC0-BE52-82DE-A859001B0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23" name="Picture 22" descr="A close-up of logos&#10;&#10;AI-generated content may be incorrect.">
              <a:extLst>
                <a:ext uri="{FF2B5EF4-FFF2-40B4-BE49-F238E27FC236}">
                  <a16:creationId xmlns:a16="http://schemas.microsoft.com/office/drawing/2014/main" id="{10EEC091-6222-13A1-7BD7-353503ECA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6591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EDBA84-F221-FD04-2A21-7ADB83E2C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93A1676-FD90-8CC4-4733-A0C8C0FCA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723EDF-819D-914B-60BB-6E020D292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491671-BB36-B271-0438-67958D19C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1330C5B-DA86-52F4-908E-1C0FD3B75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3E1465E-2687-E4E8-3002-1D99F41F7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I.5. Needs Assessments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2865E0-D289-C2FA-948E-995652816CA6}"/>
              </a:ext>
            </a:extLst>
          </p:cNvPr>
          <p:cNvSpPr txBox="1"/>
          <p:nvPr/>
        </p:nvSpPr>
        <p:spPr>
          <a:xfrm>
            <a:off x="4596197" y="1742298"/>
            <a:ext cx="7793944" cy="4773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&amp; Understand Gaps (in research, knowledge, clinical care, resources, outcomes).</a:t>
            </a:r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Determining (a) what the important needs are and (b) how to address them.</a:t>
            </a:r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when starting point is uncertain.</a:t>
            </a:r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Enables understanding of key needs or barriers.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BD13420-BB82-1722-EEF9-76A9BF5FD364}"/>
              </a:ext>
            </a:extLst>
          </p:cNvPr>
          <p:cNvGrpSpPr/>
          <p:nvPr/>
        </p:nvGrpSpPr>
        <p:grpSpPr>
          <a:xfrm>
            <a:off x="532020" y="1887388"/>
            <a:ext cx="3838994" cy="4690229"/>
            <a:chOff x="532020" y="1887388"/>
            <a:chExt cx="3838994" cy="4690229"/>
          </a:xfrm>
        </p:grpSpPr>
        <p:pic>
          <p:nvPicPr>
            <p:cNvPr id="9" name="Picture 4" descr="Taking a much needed break from Instagram. If you miss me....just send me a message. See you all ...">
              <a:extLst>
                <a:ext uri="{FF2B5EF4-FFF2-40B4-BE49-F238E27FC236}">
                  <a16:creationId xmlns:a16="http://schemas.microsoft.com/office/drawing/2014/main" id="{60E5B458-EF56-3557-1397-66F9094498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360" y="1887388"/>
              <a:ext cx="3769496" cy="4428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2486931-E580-4CBF-B99B-44D3D75B950F}"/>
                </a:ext>
              </a:extLst>
            </p:cNvPr>
            <p:cNvSpPr txBox="1"/>
            <p:nvPr/>
          </p:nvSpPr>
          <p:spPr>
            <a:xfrm>
              <a:off x="532020" y="6362173"/>
              <a:ext cx="3838994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800" dirty="0"/>
                <a:t>https://</a:t>
              </a:r>
              <a:r>
                <a:rPr lang="en-US" sz="800" dirty="0" err="1"/>
                <a:t>i.pinimg.com</a:t>
              </a:r>
              <a:r>
                <a:rPr lang="en-US" sz="800" dirty="0"/>
                <a:t>/736x/32/91/e1/3291e111f7e764be62193825c992a297.jpg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A0FED27-A724-63D8-A3EB-CB54C55D310A}"/>
              </a:ext>
            </a:extLst>
          </p:cNvPr>
          <p:cNvGrpSpPr/>
          <p:nvPr/>
        </p:nvGrpSpPr>
        <p:grpSpPr>
          <a:xfrm>
            <a:off x="278019" y="1920098"/>
            <a:ext cx="4153133" cy="4372361"/>
            <a:chOff x="24019" y="1869298"/>
            <a:chExt cx="4153133" cy="4372361"/>
          </a:xfrm>
        </p:grpSpPr>
        <p:pic>
          <p:nvPicPr>
            <p:cNvPr id="15" name="Picture 2" descr="What Is a Needs Assessment? (+5 Steps, Examples, &amp; Tools)">
              <a:extLst>
                <a:ext uri="{FF2B5EF4-FFF2-40B4-BE49-F238E27FC236}">
                  <a16:creationId xmlns:a16="http://schemas.microsoft.com/office/drawing/2014/main" id="{352F1FB2-AAD7-EBE0-B5FD-5FC4D5ECF68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2" t="2555" r="8346"/>
            <a:stretch/>
          </p:blipFill>
          <p:spPr bwMode="auto">
            <a:xfrm>
              <a:off x="24019" y="1869298"/>
              <a:ext cx="4153133" cy="4211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99149C7-85C5-23CF-65E3-1418AA85F58F}"/>
                </a:ext>
              </a:extLst>
            </p:cNvPr>
            <p:cNvSpPr txBox="1"/>
            <p:nvPr/>
          </p:nvSpPr>
          <p:spPr>
            <a:xfrm>
              <a:off x="431652" y="5995438"/>
              <a:ext cx="3470956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srgbClr val="002060"/>
                  </a:solidFill>
                </a:rPr>
                <a:t>https://</a:t>
              </a:r>
              <a:r>
                <a:rPr lang="en-US" sz="1000" dirty="0" err="1">
                  <a:solidFill>
                    <a:srgbClr val="002060"/>
                  </a:solidFill>
                </a:rPr>
                <a:t>www.teamly.com</a:t>
              </a:r>
              <a:r>
                <a:rPr lang="en-US" sz="1000" dirty="0">
                  <a:solidFill>
                    <a:srgbClr val="002060"/>
                  </a:solidFill>
                </a:rPr>
                <a:t>/blog/what-is-a-needs-assessment/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474DF6F-9826-CDD5-32B4-43E4D672FBD4}"/>
              </a:ext>
            </a:extLst>
          </p:cNvPr>
          <p:cNvGrpSpPr/>
          <p:nvPr/>
        </p:nvGrpSpPr>
        <p:grpSpPr>
          <a:xfrm>
            <a:off x="10160428" y="342408"/>
            <a:ext cx="1755648" cy="941832"/>
            <a:chOff x="10199689" y="5755904"/>
            <a:chExt cx="1755648" cy="94183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190A559-1DDC-A463-C098-D73BB5557329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A close-up of logos&#10;&#10;AI-generated content may be incorrect.">
              <a:extLst>
                <a:ext uri="{FF2B5EF4-FFF2-40B4-BE49-F238E27FC236}">
                  <a16:creationId xmlns:a16="http://schemas.microsoft.com/office/drawing/2014/main" id="{1DC8AE37-4E4B-81D3-B8B0-2D4CBDCCF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6" name="Picture 5" descr="A close-up of logos&#10;&#10;AI-generated content may be incorrect.">
              <a:extLst>
                <a:ext uri="{FF2B5EF4-FFF2-40B4-BE49-F238E27FC236}">
                  <a16:creationId xmlns:a16="http://schemas.microsoft.com/office/drawing/2014/main" id="{4F45327E-D2D0-1F44-8B8A-6A96B2513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452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F18310-C88F-9903-18E2-AB079A268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F04966-FB2A-1908-775B-4C8C63686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DDE402-8505-FDB6-8013-119FC252B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A8BFA4-73A5-8BDC-04CF-F25517DA75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C0415F-9317-6A86-685A-B9FD52474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EA40E4-CCB4-2609-8501-B39F36BCB096}"/>
              </a:ext>
            </a:extLst>
          </p:cNvPr>
          <p:cNvSpPr txBox="1"/>
          <p:nvPr/>
        </p:nvSpPr>
        <p:spPr>
          <a:xfrm>
            <a:off x="4481952" y="1842126"/>
            <a:ext cx="7984592" cy="45020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Include input from a variety of sources &amp; stakeholders</a:t>
            </a:r>
          </a:p>
          <a:p>
            <a:pPr marL="822960" lvl="1" indent="-36576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Patients, Consumers, Users.</a:t>
            </a:r>
          </a:p>
          <a:p>
            <a:pPr marL="822960" lvl="1" indent="-36576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Specific Subpopulations (e.g., children, elderly).</a:t>
            </a:r>
          </a:p>
          <a:p>
            <a:pPr marL="822960" lvl="1" indent="-36576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Community Members.</a:t>
            </a:r>
          </a:p>
          <a:p>
            <a:pPr marL="822960" lvl="1" indent="-36576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Providers, Clinical &amp; Organizational Staff &amp; Admin.</a:t>
            </a:r>
          </a:p>
          <a:p>
            <a:pPr marL="822960" lvl="1" indent="-36576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Health Issuers, Policy Makers, Donors/Funders.	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964AF1-C55D-311E-4AC5-D22CA8A2D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I.5. Needs Assessments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A440046-3E92-AE5D-4320-2D5F0C34B1D2}"/>
              </a:ext>
            </a:extLst>
          </p:cNvPr>
          <p:cNvGrpSpPr/>
          <p:nvPr/>
        </p:nvGrpSpPr>
        <p:grpSpPr>
          <a:xfrm>
            <a:off x="328819" y="1869298"/>
            <a:ext cx="4153133" cy="4372361"/>
            <a:chOff x="24019" y="1869298"/>
            <a:chExt cx="4153133" cy="4372361"/>
          </a:xfrm>
        </p:grpSpPr>
        <p:pic>
          <p:nvPicPr>
            <p:cNvPr id="11" name="Picture 2" descr="What Is a Needs Assessment? (+5 Steps, Examples, &amp; Tools)">
              <a:extLst>
                <a:ext uri="{FF2B5EF4-FFF2-40B4-BE49-F238E27FC236}">
                  <a16:creationId xmlns:a16="http://schemas.microsoft.com/office/drawing/2014/main" id="{CA909983-3974-94B7-B073-909C5AFA81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2" t="2555" r="8346"/>
            <a:stretch/>
          </p:blipFill>
          <p:spPr bwMode="auto">
            <a:xfrm>
              <a:off x="24019" y="1869298"/>
              <a:ext cx="4153133" cy="4211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D8FF4D6-2B0F-EB1C-289B-A20C5256DA91}"/>
                </a:ext>
              </a:extLst>
            </p:cNvPr>
            <p:cNvSpPr txBox="1"/>
            <p:nvPr/>
          </p:nvSpPr>
          <p:spPr>
            <a:xfrm>
              <a:off x="431652" y="5995438"/>
              <a:ext cx="3470956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srgbClr val="002060"/>
                  </a:solidFill>
                </a:rPr>
                <a:t>https://</a:t>
              </a:r>
              <a:r>
                <a:rPr lang="en-US" sz="1000" dirty="0" err="1">
                  <a:solidFill>
                    <a:srgbClr val="002060"/>
                  </a:solidFill>
                </a:rPr>
                <a:t>www.teamly.com</a:t>
              </a:r>
              <a:r>
                <a:rPr lang="en-US" sz="1000" dirty="0">
                  <a:solidFill>
                    <a:srgbClr val="002060"/>
                  </a:solidFill>
                </a:rPr>
                <a:t>/blog/what-is-a-needs-assessment/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5DBF2E0-F7B4-F4DF-C3EC-011686F7B3D7}"/>
              </a:ext>
            </a:extLst>
          </p:cNvPr>
          <p:cNvGrpSpPr/>
          <p:nvPr/>
        </p:nvGrpSpPr>
        <p:grpSpPr>
          <a:xfrm>
            <a:off x="10160428" y="342408"/>
            <a:ext cx="1755648" cy="941832"/>
            <a:chOff x="10199689" y="5755904"/>
            <a:chExt cx="1755648" cy="94183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73D038E-3000-271A-53DD-9D3F7F80E6EC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A close-up of logos&#10;&#10;AI-generated content may be incorrect.">
              <a:extLst>
                <a:ext uri="{FF2B5EF4-FFF2-40B4-BE49-F238E27FC236}">
                  <a16:creationId xmlns:a16="http://schemas.microsoft.com/office/drawing/2014/main" id="{614F00E4-9BE0-5726-287D-CFB80CE78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18" name="Picture 17" descr="A close-up of logos&#10;&#10;AI-generated content may be incorrect.">
              <a:extLst>
                <a:ext uri="{FF2B5EF4-FFF2-40B4-BE49-F238E27FC236}">
                  <a16:creationId xmlns:a16="http://schemas.microsoft.com/office/drawing/2014/main" id="{6F4DF2E6-F0A7-32C2-9146-6AC0DD30A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264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18183B-3E04-0945-CC39-BFBF689F0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ACCD7F19-14F1-E365-4E8B-FD8A4BC1D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BCE262-9B55-1759-6ECA-9E8AC5889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B46AE5-17C8-7C6C-45FC-F3B408DB6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180FC9-E3F3-0F7F-EA5D-6E5F2DB3B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4E373A8-F3BA-322C-1639-0953621B5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5737"/>
            <a:ext cx="12191998" cy="102905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30000"/>
              </a:lnSpc>
            </a:pPr>
            <a:r>
              <a:rPr lang="en-US" sz="45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BRIDG Micro-Course </a:t>
            </a:r>
            <a:br>
              <a:rPr lang="en-US" sz="45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5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 1: Overview of Qualitative Research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386B13-5BD0-1BE4-D5B8-96B284AABCE7}"/>
              </a:ext>
            </a:extLst>
          </p:cNvPr>
          <p:cNvSpPr txBox="1"/>
          <p:nvPr/>
        </p:nvSpPr>
        <p:spPr>
          <a:xfrm>
            <a:off x="124770" y="3846624"/>
            <a:ext cx="12192000" cy="873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National University of Natural Medicine (NUNM) University of Washington (UW)</a:t>
            </a:r>
          </a:p>
          <a:p>
            <a:pPr algn="ctr" hangingPunct="0">
              <a:lnSpc>
                <a:spcPct val="150000"/>
              </a:lnSpc>
            </a:pPr>
            <a:r>
              <a:rPr lang="it-IT" sz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NourishED Research Foundation (Boulder, CO, USA | Wilmington, DE, USA)</a:t>
            </a:r>
          </a:p>
        </p:txBody>
      </p:sp>
      <p:pic>
        <p:nvPicPr>
          <p:cNvPr id="11" name="Picture 10" descr="A logo with a tree in the middle&#10;&#10;Description automatically generated">
            <a:extLst>
              <a:ext uri="{FF2B5EF4-FFF2-40B4-BE49-F238E27FC236}">
                <a16:creationId xmlns:a16="http://schemas.microsoft.com/office/drawing/2014/main" id="{EA2D5C6B-C0A6-F1B9-48B4-F480D6C10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155" y="5652689"/>
            <a:ext cx="2990195" cy="903872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30AB8CD-EE5C-A475-4E91-0DB659EBF29D}"/>
              </a:ext>
            </a:extLst>
          </p:cNvPr>
          <p:cNvSpPr txBox="1"/>
          <p:nvPr/>
        </p:nvSpPr>
        <p:spPr>
          <a:xfrm>
            <a:off x="0" y="1827696"/>
            <a:ext cx="12192000" cy="184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Brenna Bray, PhD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BRIDG T90/R90 Fellowship Postdoctoral Training Program</a:t>
            </a:r>
          </a:p>
          <a:p>
            <a:pPr marL="0" marR="0" algn="ctr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NCCIH, Grant AT008924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B84AC39-F760-693E-69B7-EA296C075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70" y="4940134"/>
            <a:ext cx="1828800" cy="1828800"/>
          </a:xfrm>
          <a:prstGeom prst="rect">
            <a:avLst/>
          </a:prstGeom>
        </p:spPr>
      </p:pic>
      <p:pic>
        <p:nvPicPr>
          <p:cNvPr id="14" name="Picture 13" descr="A logo for a university&#10;&#10;Description automatically generated">
            <a:extLst>
              <a:ext uri="{FF2B5EF4-FFF2-40B4-BE49-F238E27FC236}">
                <a16:creationId xmlns:a16="http://schemas.microsoft.com/office/drawing/2014/main" id="{853EA639-C464-EB31-0104-0E5D26AE7F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1050" y="5376492"/>
            <a:ext cx="2173828" cy="122577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6" name="Picture 15" descr="A close-up of logos&#10;&#10;AI-generated content may be incorrect.">
            <a:extLst>
              <a:ext uri="{FF2B5EF4-FFF2-40B4-BE49-F238E27FC236}">
                <a16:creationId xmlns:a16="http://schemas.microsoft.com/office/drawing/2014/main" id="{271884EA-BF61-6D3C-2D66-8E5E6B362D5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45218"/>
          <a:stretch/>
        </p:blipFill>
        <p:spPr>
          <a:xfrm>
            <a:off x="411938" y="5115311"/>
            <a:ext cx="1334919" cy="1463915"/>
          </a:xfrm>
          <a:prstGeom prst="rect">
            <a:avLst/>
          </a:prstGeom>
        </p:spPr>
      </p:pic>
      <p:pic>
        <p:nvPicPr>
          <p:cNvPr id="17" name="Picture 16" descr="A close-up of logos&#10;&#10;AI-generated content may be incorrect.">
            <a:extLst>
              <a:ext uri="{FF2B5EF4-FFF2-40B4-BE49-F238E27FC236}">
                <a16:creationId xmlns:a16="http://schemas.microsoft.com/office/drawing/2014/main" id="{0767CF1E-FCF0-BC68-2DA1-6964BC6FE14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4782" t="9761" b="16268"/>
          <a:stretch/>
        </p:blipFill>
        <p:spPr>
          <a:xfrm>
            <a:off x="2011175" y="5032288"/>
            <a:ext cx="1724972" cy="1695279"/>
          </a:xfrm>
          <a:prstGeom prst="rect">
            <a:avLst/>
          </a:prstGeom>
        </p:spPr>
      </p:pic>
      <p:pic>
        <p:nvPicPr>
          <p:cNvPr id="18" name="Picture 17" descr="A close-up of logos&#10;&#10;AI-generated content may be incorrect.">
            <a:extLst>
              <a:ext uri="{FF2B5EF4-FFF2-40B4-BE49-F238E27FC236}">
                <a16:creationId xmlns:a16="http://schemas.microsoft.com/office/drawing/2014/main" id="{7AD20A96-B825-3F2A-D387-C3CF2BE130B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4782" t="9761" b="16268"/>
          <a:stretch/>
        </p:blipFill>
        <p:spPr>
          <a:xfrm>
            <a:off x="10160428" y="5102444"/>
            <a:ext cx="1724972" cy="169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550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9A694E-F0DE-CA81-56EE-D469AD2E1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28E723E-3B92-989C-73D6-AC57373FE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67D564-D573-1E01-AEC4-3F7256B1D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FEFE75-5E69-4D89-3088-39B40F019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EB832F-2D92-78FD-2BC5-B1EB11D2B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34F38A7-FF39-8894-D022-FBF696256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I.5. Needs Assessments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59EFAC-55EF-92FF-92E8-3C062C7E9CFD}"/>
              </a:ext>
            </a:extLst>
          </p:cNvPr>
          <p:cNvSpPr txBox="1"/>
          <p:nvPr/>
        </p:nvSpPr>
        <p:spPr>
          <a:xfrm>
            <a:off x="4685155" y="1793098"/>
            <a:ext cx="7506843" cy="4773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 input from variety of sources.</a:t>
            </a:r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what data sources best align with target audience and intended use.</a:t>
            </a:r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include data from surveys, records, focus groups, interviews, Delphi Panels…</a:t>
            </a:r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key SH perceptions of needs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FDAC222-04D6-ABE7-1595-4C380182C684}"/>
              </a:ext>
            </a:extLst>
          </p:cNvPr>
          <p:cNvGrpSpPr/>
          <p:nvPr/>
        </p:nvGrpSpPr>
        <p:grpSpPr>
          <a:xfrm>
            <a:off x="328819" y="1920098"/>
            <a:ext cx="4153133" cy="4372361"/>
            <a:chOff x="24019" y="1869298"/>
            <a:chExt cx="4153133" cy="4372361"/>
          </a:xfrm>
        </p:grpSpPr>
        <p:pic>
          <p:nvPicPr>
            <p:cNvPr id="3" name="Picture 2" descr="What Is a Needs Assessment? (+5 Steps, Examples, &amp; Tools)">
              <a:extLst>
                <a:ext uri="{FF2B5EF4-FFF2-40B4-BE49-F238E27FC236}">
                  <a16:creationId xmlns:a16="http://schemas.microsoft.com/office/drawing/2014/main" id="{76B29273-8B39-0223-504C-959A63B6A9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2" t="2555" r="8346"/>
            <a:stretch/>
          </p:blipFill>
          <p:spPr bwMode="auto">
            <a:xfrm>
              <a:off x="24019" y="1869298"/>
              <a:ext cx="4153133" cy="4211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84F693C-6B48-43CF-5A3F-E2DA768B17EA}"/>
                </a:ext>
              </a:extLst>
            </p:cNvPr>
            <p:cNvSpPr txBox="1"/>
            <p:nvPr/>
          </p:nvSpPr>
          <p:spPr>
            <a:xfrm>
              <a:off x="431652" y="5995438"/>
              <a:ext cx="3470956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srgbClr val="002060"/>
                  </a:solidFill>
                </a:rPr>
                <a:t>https://</a:t>
              </a:r>
              <a:r>
                <a:rPr lang="en-US" sz="1000" dirty="0" err="1">
                  <a:solidFill>
                    <a:srgbClr val="002060"/>
                  </a:solidFill>
                </a:rPr>
                <a:t>www.teamly.com</a:t>
              </a:r>
              <a:r>
                <a:rPr lang="en-US" sz="1000" dirty="0">
                  <a:solidFill>
                    <a:srgbClr val="002060"/>
                  </a:solidFill>
                </a:rPr>
                <a:t>/blog/what-is-a-needs-assessment/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440E850-157B-7456-E991-7CC6FDD7E1D7}"/>
              </a:ext>
            </a:extLst>
          </p:cNvPr>
          <p:cNvGrpSpPr/>
          <p:nvPr/>
        </p:nvGrpSpPr>
        <p:grpSpPr>
          <a:xfrm>
            <a:off x="10160428" y="342408"/>
            <a:ext cx="1755648" cy="941832"/>
            <a:chOff x="10199689" y="5755904"/>
            <a:chExt cx="1755648" cy="94183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5035D47-235D-C4EE-71B7-DA7B4C0C55EB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 descr="A close-up of logos&#10;&#10;AI-generated content may be incorrect.">
              <a:extLst>
                <a:ext uri="{FF2B5EF4-FFF2-40B4-BE49-F238E27FC236}">
                  <a16:creationId xmlns:a16="http://schemas.microsoft.com/office/drawing/2014/main" id="{25B69F3C-8D0A-484D-52B9-F084B08F1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19" name="Picture 18" descr="A close-up of logos&#10;&#10;AI-generated content may be incorrect.">
              <a:extLst>
                <a:ext uri="{FF2B5EF4-FFF2-40B4-BE49-F238E27FC236}">
                  <a16:creationId xmlns:a16="http://schemas.microsoft.com/office/drawing/2014/main" id="{05073619-0146-B80C-7AD5-B47933E2B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3045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7A2FBC-E695-03AB-0EE8-489255052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0CD99D-2693-F7F7-9BC1-D4065F0BD0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4D095E-7FCA-5572-4DDA-AD6F7B593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982A0F-C9AD-D52F-6F9B-64FA49EAC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A1CCC2-E230-8B52-738A-093C89C6F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173890-4A45-41B8-B7F6-4E57351EC38E}"/>
              </a:ext>
            </a:extLst>
          </p:cNvPr>
          <p:cNvSpPr txBox="1"/>
          <p:nvPr/>
        </p:nvSpPr>
        <p:spPr>
          <a:xfrm>
            <a:off x="4530372" y="1988272"/>
            <a:ext cx="7705962" cy="4250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US" sz="26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Four Primary Uses:</a:t>
            </a:r>
          </a:p>
          <a:p>
            <a:pPr marL="914400" indent="-54864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Secure or Advocate for Resources.</a:t>
            </a:r>
          </a:p>
          <a:p>
            <a:pPr marL="914400" indent="-54864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Modify Policy or Advocate for Policy Change.</a:t>
            </a:r>
          </a:p>
          <a:p>
            <a:pPr marL="914400" indent="-54864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Improve Services.</a:t>
            </a:r>
          </a:p>
          <a:p>
            <a:pPr marL="914400" indent="-54864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Establish or Strengthen Partnerships.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FD0F296-249F-0930-05CA-23A5F2470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I.5. Needs Assessments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6CFA23-2B11-F946-847D-80F019C9F1EC}"/>
              </a:ext>
            </a:extLst>
          </p:cNvPr>
          <p:cNvSpPr txBox="1"/>
          <p:nvPr/>
        </p:nvSpPr>
        <p:spPr>
          <a:xfrm>
            <a:off x="736452" y="6046238"/>
            <a:ext cx="34709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</a:rPr>
              <a:t>https://</a:t>
            </a:r>
            <a:r>
              <a:rPr lang="en-US" sz="1000" dirty="0" err="1">
                <a:solidFill>
                  <a:srgbClr val="002060"/>
                </a:solidFill>
              </a:rPr>
              <a:t>www.teamly.com</a:t>
            </a:r>
            <a:r>
              <a:rPr lang="en-US" sz="1000" dirty="0">
                <a:solidFill>
                  <a:srgbClr val="002060"/>
                </a:solidFill>
              </a:rPr>
              <a:t>/blog/what-is-a-needs-assessment/</a:t>
            </a:r>
          </a:p>
        </p:txBody>
      </p:sp>
      <p:pic>
        <p:nvPicPr>
          <p:cNvPr id="6" name="Picture 5" descr="What Is a Needs Assessment? (+5 Steps, Examples, &amp; Tools)">
            <a:extLst>
              <a:ext uri="{FF2B5EF4-FFF2-40B4-BE49-F238E27FC236}">
                <a16:creationId xmlns:a16="http://schemas.microsoft.com/office/drawing/2014/main" id="{4A6ECFA9-4719-D690-401B-EC9B8AB00A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2" t="2555" r="8346"/>
          <a:stretch/>
        </p:blipFill>
        <p:spPr bwMode="auto">
          <a:xfrm>
            <a:off x="328819" y="1920098"/>
            <a:ext cx="4153133" cy="421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980D339-5486-6350-0188-368FEA2A12D0}"/>
              </a:ext>
            </a:extLst>
          </p:cNvPr>
          <p:cNvGrpSpPr/>
          <p:nvPr/>
        </p:nvGrpSpPr>
        <p:grpSpPr>
          <a:xfrm>
            <a:off x="10160428" y="342408"/>
            <a:ext cx="1755648" cy="941832"/>
            <a:chOff x="10199689" y="5755904"/>
            <a:chExt cx="1755648" cy="94183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AD4E30F-34B0-50DE-57D2-0D59C0026C40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A close-up of logos&#10;&#10;AI-generated content may be incorrect.">
              <a:extLst>
                <a:ext uri="{FF2B5EF4-FFF2-40B4-BE49-F238E27FC236}">
                  <a16:creationId xmlns:a16="http://schemas.microsoft.com/office/drawing/2014/main" id="{1980D72C-A5B5-943D-4642-C625EDD7A8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18" name="Picture 17" descr="A close-up of logos&#10;&#10;AI-generated content may be incorrect.">
              <a:extLst>
                <a:ext uri="{FF2B5EF4-FFF2-40B4-BE49-F238E27FC236}">
                  <a16:creationId xmlns:a16="http://schemas.microsoft.com/office/drawing/2014/main" id="{91801FC6-F02C-376A-79E5-B9AF01902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1472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0BAD55-45B3-90BC-9968-FC44F322C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7AD81E3-6BAD-4C6E-529E-E24F1FD4B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5EAC6F-D6BD-9321-7CE8-C2C5D4149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822687-0E0D-ED60-4BCE-EEF424038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51CD13-B3E3-733D-0FD7-E816291E38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4C3B641-4FC9-FBC0-AFCD-CF7D4AF44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I.5. Needs Assessments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74A6F3-7BEE-10A3-A50A-CE9CC4973E36}"/>
              </a:ext>
            </a:extLst>
          </p:cNvPr>
          <p:cNvSpPr txBox="1"/>
          <p:nvPr/>
        </p:nvSpPr>
        <p:spPr>
          <a:xfrm>
            <a:off x="736452" y="6046238"/>
            <a:ext cx="34709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</a:rPr>
              <a:t>https://</a:t>
            </a:r>
            <a:r>
              <a:rPr lang="en-US" sz="1000" dirty="0" err="1">
                <a:solidFill>
                  <a:srgbClr val="002060"/>
                </a:solidFill>
              </a:rPr>
              <a:t>www.teamly.com</a:t>
            </a:r>
            <a:r>
              <a:rPr lang="en-US" sz="1000" dirty="0">
                <a:solidFill>
                  <a:srgbClr val="002060"/>
                </a:solidFill>
              </a:rPr>
              <a:t>/blog/what-is-a-needs-assessment/</a:t>
            </a:r>
          </a:p>
        </p:txBody>
      </p:sp>
      <p:pic>
        <p:nvPicPr>
          <p:cNvPr id="6" name="Picture 5" descr="What Is a Needs Assessment? (+5 Steps, Examples, &amp; Tools)">
            <a:extLst>
              <a:ext uri="{FF2B5EF4-FFF2-40B4-BE49-F238E27FC236}">
                <a16:creationId xmlns:a16="http://schemas.microsoft.com/office/drawing/2014/main" id="{28D394B9-76FA-5290-A442-FDEC076CB3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2" t="2555" r="8346"/>
          <a:stretch/>
        </p:blipFill>
        <p:spPr bwMode="auto">
          <a:xfrm>
            <a:off x="328819" y="1920098"/>
            <a:ext cx="4153133" cy="421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5B295A-DFF6-5C86-467C-DCBFB686EEB1}"/>
              </a:ext>
            </a:extLst>
          </p:cNvPr>
          <p:cNvSpPr txBox="1"/>
          <p:nvPr/>
        </p:nvSpPr>
        <p:spPr>
          <a:xfrm>
            <a:off x="4207407" y="1652756"/>
            <a:ext cx="8039527" cy="48713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6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Four Types of Needs:</a:t>
            </a:r>
          </a:p>
          <a:p>
            <a:pPr marL="914400" indent="-54864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Normative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(Determined by experts).</a:t>
            </a:r>
          </a:p>
          <a:p>
            <a:pPr marL="914400" indent="-54864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Expressed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(Noted in consumer requests for services and engagement in services).</a:t>
            </a:r>
          </a:p>
          <a:p>
            <a:pPr marL="914400" indent="-54864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Felt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(Expressed by consumers).</a:t>
            </a:r>
          </a:p>
          <a:p>
            <a:pPr marL="914400" indent="-54864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Comparative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(Seen when comparing population info to services within an agency).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11D3A84-5484-7390-DF26-C10682975B9F}"/>
              </a:ext>
            </a:extLst>
          </p:cNvPr>
          <p:cNvGrpSpPr/>
          <p:nvPr/>
        </p:nvGrpSpPr>
        <p:grpSpPr>
          <a:xfrm>
            <a:off x="10160428" y="342408"/>
            <a:ext cx="1755648" cy="941832"/>
            <a:chOff x="10199689" y="5755904"/>
            <a:chExt cx="1755648" cy="94183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3A32A0E-D715-051C-297C-261CB329A3FD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A close-up of logos&#10;&#10;AI-generated content may be incorrect.">
              <a:extLst>
                <a:ext uri="{FF2B5EF4-FFF2-40B4-BE49-F238E27FC236}">
                  <a16:creationId xmlns:a16="http://schemas.microsoft.com/office/drawing/2014/main" id="{2B34D165-49C1-22D2-FF62-01E44B8E3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18" name="Picture 17" descr="A close-up of logos&#10;&#10;AI-generated content may be incorrect.">
              <a:extLst>
                <a:ext uri="{FF2B5EF4-FFF2-40B4-BE49-F238E27FC236}">
                  <a16:creationId xmlns:a16="http://schemas.microsoft.com/office/drawing/2014/main" id="{D9E9F211-1CA5-BD2F-52A1-84282FF9C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7425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A76135-FFC2-4FDB-AB29-3BAD42009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EE66838-E92B-60A5-4262-5BBA297FD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112E4C-FADC-5545-AEA0-8F4D2E1AA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EA9B0C-0FBD-D356-7C47-4F4170AAF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B693A0-1B28-2256-371D-4769809DE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9D8BC25-9FC7-F705-7370-79269762F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9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I.6. Process or Implementation Evaluations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A1845275-1375-FC00-514E-B39DB2CC63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t="2722" r="1597"/>
          <a:stretch/>
        </p:blipFill>
        <p:spPr bwMode="auto">
          <a:xfrm>
            <a:off x="3236422" y="1696407"/>
            <a:ext cx="5719157" cy="481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4391D6C-883C-9597-4594-B30C71AF5A45}"/>
              </a:ext>
            </a:extLst>
          </p:cNvPr>
          <p:cNvSpPr txBox="1"/>
          <p:nvPr/>
        </p:nvSpPr>
        <p:spPr>
          <a:xfrm>
            <a:off x="7419062" y="5842689"/>
            <a:ext cx="42686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solidFill>
                  <a:srgbClr val="000000"/>
                </a:solidFill>
                <a:effectLst/>
              </a:rPr>
              <a:t>Flynn et al. (2018). DBT for treating adults and adolescents with emotional and </a:t>
            </a:r>
            <a:r>
              <a:rPr lang="en-US" sz="1200" dirty="0" err="1">
                <a:solidFill>
                  <a:srgbClr val="000000"/>
                </a:solidFill>
                <a:effectLst/>
              </a:rPr>
              <a:t>behavioural</a:t>
            </a:r>
            <a:r>
              <a:rPr lang="en-US" sz="1200" dirty="0">
                <a:solidFill>
                  <a:srgbClr val="000000"/>
                </a:solidFill>
                <a:effectLst/>
              </a:rPr>
              <a:t> dysregulation: Study protocol of a coordinated implementation in a publicly funded health service. </a:t>
            </a:r>
            <a:r>
              <a:rPr lang="en-US" sz="1200" i="1" dirty="0">
                <a:solidFill>
                  <a:srgbClr val="000000"/>
                </a:solidFill>
                <a:effectLst/>
              </a:rPr>
              <a:t>BMC Psychiatry, 18</a:t>
            </a:r>
            <a:r>
              <a:rPr lang="en-US" sz="1200" dirty="0">
                <a:solidFill>
                  <a:srgbClr val="000000"/>
                </a:solidFill>
                <a:effectLst/>
              </a:rPr>
              <a:t>. </a:t>
            </a:r>
            <a:r>
              <a:rPr lang="en-US" sz="1200" dirty="0">
                <a:solidFill>
                  <a:srgbClr val="000000"/>
                </a:solidFill>
                <a:effectLst/>
                <a:hlinkClick r:id="rId4"/>
              </a:rPr>
              <a:t>https://doi.org/10.1186/s12888-018-1627-9</a:t>
            </a:r>
            <a:r>
              <a:rPr lang="en-US" sz="1200" dirty="0">
                <a:solidFill>
                  <a:srgbClr val="000000"/>
                </a:solidFill>
                <a:effectLst/>
              </a:rPr>
              <a:t> 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06EDE77-6D3A-B1B0-2BA5-072F5BDDA11C}"/>
              </a:ext>
            </a:extLst>
          </p:cNvPr>
          <p:cNvGrpSpPr/>
          <p:nvPr/>
        </p:nvGrpSpPr>
        <p:grpSpPr>
          <a:xfrm>
            <a:off x="9766114" y="4716543"/>
            <a:ext cx="1755648" cy="941832"/>
            <a:chOff x="10199689" y="5755904"/>
            <a:chExt cx="1755648" cy="94183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2372694-BB96-CB5E-A242-B0C39509DDD9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A close-up of logos&#10;&#10;AI-generated content may be incorrect.">
              <a:extLst>
                <a:ext uri="{FF2B5EF4-FFF2-40B4-BE49-F238E27FC236}">
                  <a16:creationId xmlns:a16="http://schemas.microsoft.com/office/drawing/2014/main" id="{C1A07EEE-3C74-4D71-F37E-B1CF2304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5" name="Picture 4" descr="A close-up of logos&#10;&#10;AI-generated content may be incorrect.">
              <a:extLst>
                <a:ext uri="{FF2B5EF4-FFF2-40B4-BE49-F238E27FC236}">
                  <a16:creationId xmlns:a16="http://schemas.microsoft.com/office/drawing/2014/main" id="{3EA68484-75F6-C43F-4DD5-91A57C2F8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82978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9403C0-2A2D-DE7E-3B7B-DD8D4F1D0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A4DA4B2-D2D3-4868-73B7-E968BC7EE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A59C92-3368-65F2-CEAA-9C4AC7F68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4BB1AB-B1A0-A1CC-AFD3-4AF78558F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2DF4E1-6528-B620-90E0-E40818295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BA5DE7E-49A0-192C-45CB-462ED58E1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9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I.6. Process or Implementation Evaluations</a:t>
            </a:r>
          </a:p>
        </p:txBody>
      </p:sp>
      <p:pic>
        <p:nvPicPr>
          <p:cNvPr id="2" name="Picture 2" descr="PPT - „Preventative actions – strategic planning and evaluation” PowerPoint Presentation - ID ...">
            <a:extLst>
              <a:ext uri="{FF2B5EF4-FFF2-40B4-BE49-F238E27FC236}">
                <a16:creationId xmlns:a16="http://schemas.microsoft.com/office/drawing/2014/main" id="{CC156390-42C5-0D51-54BF-F2E4008192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8" t="215" r="6642" b="88418"/>
          <a:stretch/>
        </p:blipFill>
        <p:spPr bwMode="auto">
          <a:xfrm>
            <a:off x="402061" y="1925067"/>
            <a:ext cx="4526367" cy="44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PT - „Preventative actions – strategic planning and evaluation” PowerPoint Presentation - ID ...">
            <a:extLst>
              <a:ext uri="{FF2B5EF4-FFF2-40B4-BE49-F238E27FC236}">
                <a16:creationId xmlns:a16="http://schemas.microsoft.com/office/drawing/2014/main" id="{74A1F14D-EA5E-E917-F62D-60DD448741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1" t="14740" r="9010" b="10007"/>
          <a:stretch/>
        </p:blipFill>
        <p:spPr bwMode="auto">
          <a:xfrm>
            <a:off x="402062" y="2482603"/>
            <a:ext cx="4526367" cy="333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PT - „Preventative actions – strategic planning and evaluation” PowerPoint Presentation - ID ...">
            <a:extLst>
              <a:ext uri="{FF2B5EF4-FFF2-40B4-BE49-F238E27FC236}">
                <a16:creationId xmlns:a16="http://schemas.microsoft.com/office/drawing/2014/main" id="{4B43F94B-8E9B-3D1E-9689-7197A87691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17" t="83753"/>
          <a:stretch/>
        </p:blipFill>
        <p:spPr bwMode="auto">
          <a:xfrm>
            <a:off x="3445208" y="5504391"/>
            <a:ext cx="1474459" cy="97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FC9426-F0E6-3070-9BD0-9B7BC87BFCFD}"/>
              </a:ext>
            </a:extLst>
          </p:cNvPr>
          <p:cNvSpPr txBox="1"/>
          <p:nvPr/>
        </p:nvSpPr>
        <p:spPr>
          <a:xfrm>
            <a:off x="402062" y="5952051"/>
            <a:ext cx="299327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</a:t>
            </a:r>
            <a:r>
              <a:rPr lang="en-US" sz="900" dirty="0" err="1"/>
              <a:t>www.slideserve.com</a:t>
            </a:r>
            <a:r>
              <a:rPr lang="en-US" sz="900" dirty="0"/>
              <a:t>/</a:t>
            </a:r>
            <a:r>
              <a:rPr lang="en-US" sz="900" dirty="0" err="1"/>
              <a:t>kendall</a:t>
            </a:r>
            <a:r>
              <a:rPr lang="en-US" sz="900" dirty="0"/>
              <a:t>/preventative-actions-strategic-planning-and-evaluation-powerpoint-ppt-presentation#google_vignette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C5763C-301C-5360-6BCB-CE7AAED4554C}"/>
              </a:ext>
            </a:extLst>
          </p:cNvPr>
          <p:cNvSpPr txBox="1"/>
          <p:nvPr/>
        </p:nvSpPr>
        <p:spPr>
          <a:xfrm>
            <a:off x="5181502" y="1791773"/>
            <a:ext cx="7135999" cy="4753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760" indent="-36576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Assess if implementation occurs as planned</a:t>
            </a:r>
          </a:p>
          <a:p>
            <a:pPr marL="365760" indent="-36576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Formative: </a:t>
            </a:r>
            <a:r>
              <a:rPr lang="en-US" sz="25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Assess implementation fidelity, program activities, timelines, number reached.</a:t>
            </a:r>
          </a:p>
          <a:p>
            <a:pPr marL="365760" indent="-36576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Occurs during Rollout:</a:t>
            </a:r>
            <a:r>
              <a:rPr lang="en-US" sz="25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Enables troubleshooting, adjustments, &amp; responsivity for long-term success.</a:t>
            </a:r>
          </a:p>
          <a:p>
            <a:pPr marL="365760" indent="-36576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Gives context to outcome data.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2E434EA-70B8-81AF-696C-3B310528E9D5}"/>
              </a:ext>
            </a:extLst>
          </p:cNvPr>
          <p:cNvGrpSpPr/>
          <p:nvPr/>
        </p:nvGrpSpPr>
        <p:grpSpPr>
          <a:xfrm>
            <a:off x="10565321" y="5952050"/>
            <a:ext cx="1390015" cy="745685"/>
            <a:chOff x="10199689" y="5755904"/>
            <a:chExt cx="1755648" cy="94183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AEAC5ED-BDD7-D9D1-2F3C-757319690B40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A close-up of logos&#10;&#10;AI-generated content may be incorrect.">
              <a:extLst>
                <a:ext uri="{FF2B5EF4-FFF2-40B4-BE49-F238E27FC236}">
                  <a16:creationId xmlns:a16="http://schemas.microsoft.com/office/drawing/2014/main" id="{B796DE51-3B88-33A3-C16C-3F6667A44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13" name="Picture 12" descr="A close-up of logos&#10;&#10;AI-generated content may be incorrect.">
              <a:extLst>
                <a:ext uri="{FF2B5EF4-FFF2-40B4-BE49-F238E27FC236}">
                  <a16:creationId xmlns:a16="http://schemas.microsoft.com/office/drawing/2014/main" id="{B09A8562-4752-1436-22ED-28B8558363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11929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726FA6-F720-7342-3C81-2A58A25A7B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7B9D98F-04D3-1959-2805-235BE2AB0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61FB20-10F8-238E-ACE0-FD2E3C8A1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CCF7CF-B761-D69F-170F-77164F67B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2B7448-D1B5-E8B7-0566-0635A4E01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4E9F0E3-E68A-150B-3E4E-AE0389698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900" kern="1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I.6. Process or Implementation Evaluations</a:t>
            </a:r>
            <a:endParaRPr lang="en-US" sz="4900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2">
            <a:hlinkClick r:id="rId3"/>
            <a:extLst>
              <a:ext uri="{FF2B5EF4-FFF2-40B4-BE49-F238E27FC236}">
                <a16:creationId xmlns:a16="http://schemas.microsoft.com/office/drawing/2014/main" id="{92EA6FDA-6C9F-B0C9-50BB-579347BF7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995" y="1404168"/>
            <a:ext cx="8546007" cy="481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A8EF65-544D-A5C4-3F7E-138DDDA2B076}"/>
              </a:ext>
            </a:extLst>
          </p:cNvPr>
          <p:cNvSpPr txBox="1"/>
          <p:nvPr/>
        </p:nvSpPr>
        <p:spPr>
          <a:xfrm>
            <a:off x="3045227" y="6170953"/>
            <a:ext cx="61015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>
                <a:solidFill>
                  <a:srgbClr val="002060"/>
                </a:solidFill>
              </a:rPr>
              <a:t>https://youtu.be/LQc8NDKcnpM?si=-OwMiZzfaY7-hAeN&amp;t=58</a:t>
            </a:r>
            <a:endParaRPr lang="en-US" sz="1200" dirty="0">
              <a:solidFill>
                <a:srgbClr val="00206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E09930B-974F-34B7-8768-341C08860A69}"/>
              </a:ext>
            </a:extLst>
          </p:cNvPr>
          <p:cNvGrpSpPr/>
          <p:nvPr/>
        </p:nvGrpSpPr>
        <p:grpSpPr>
          <a:xfrm>
            <a:off x="10199689" y="5755904"/>
            <a:ext cx="1755648" cy="941832"/>
            <a:chOff x="10199689" y="5755904"/>
            <a:chExt cx="1755648" cy="94183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6C7BBF5-4567-5160-D60A-05BFA0DFFA47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A close-up of logos&#10;&#10;AI-generated content may be incorrect.">
              <a:extLst>
                <a:ext uri="{FF2B5EF4-FFF2-40B4-BE49-F238E27FC236}">
                  <a16:creationId xmlns:a16="http://schemas.microsoft.com/office/drawing/2014/main" id="{40EB9830-0D9E-51A2-C1DE-A604C0F7D9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5" name="Picture 4" descr="A close-up of logos&#10;&#10;AI-generated content may be incorrect.">
              <a:extLst>
                <a:ext uri="{FF2B5EF4-FFF2-40B4-BE49-F238E27FC236}">
                  <a16:creationId xmlns:a16="http://schemas.microsoft.com/office/drawing/2014/main" id="{B50128D7-84F8-35A0-AA7C-D8100884FD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75464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1E03F8-D030-DB19-7FCC-408BD3DA0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C9E35FE-7255-98CD-763C-16074919F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847B56-4665-0C3A-B082-38E7AC7D1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C9DBF3-5190-EF43-A27A-6EF075089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0BEF04-99C9-32B3-411E-306A0A6E71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D8C73C1-9A90-584C-0AE6-74B2DA2D8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9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I.6. Process Evaluations (User-Focused)</a:t>
            </a:r>
          </a:p>
        </p:txBody>
      </p:sp>
      <p:pic>
        <p:nvPicPr>
          <p:cNvPr id="2" name="Picture 2" descr="PPT - „Preventative actions – strategic planning and evaluation” PowerPoint Presentation - ID ...">
            <a:extLst>
              <a:ext uri="{FF2B5EF4-FFF2-40B4-BE49-F238E27FC236}">
                <a16:creationId xmlns:a16="http://schemas.microsoft.com/office/drawing/2014/main" id="{6E0FF04A-CBE8-2BC7-368B-7F5C375525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8" t="215" r="6642" b="88418"/>
          <a:stretch/>
        </p:blipFill>
        <p:spPr bwMode="auto">
          <a:xfrm>
            <a:off x="295462" y="2016168"/>
            <a:ext cx="3927402" cy="38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PT - „Preventative actions – strategic planning and evaluation” PowerPoint Presentation - ID ...">
            <a:extLst>
              <a:ext uri="{FF2B5EF4-FFF2-40B4-BE49-F238E27FC236}">
                <a16:creationId xmlns:a16="http://schemas.microsoft.com/office/drawing/2014/main" id="{EEFE3466-5A13-3ADE-A8F8-A6A421E56F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1" t="14740" r="9010" b="10007"/>
          <a:stretch/>
        </p:blipFill>
        <p:spPr bwMode="auto">
          <a:xfrm>
            <a:off x="295461" y="2450941"/>
            <a:ext cx="3927403" cy="289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PT - „Preventative actions – strategic planning and evaluation” PowerPoint Presentation - ID ...">
            <a:extLst>
              <a:ext uri="{FF2B5EF4-FFF2-40B4-BE49-F238E27FC236}">
                <a16:creationId xmlns:a16="http://schemas.microsoft.com/office/drawing/2014/main" id="{CE203765-1086-166D-9F8D-7C0AFF3558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17" t="83753"/>
          <a:stretch/>
        </p:blipFill>
        <p:spPr bwMode="auto">
          <a:xfrm>
            <a:off x="2822502" y="5043954"/>
            <a:ext cx="1341748" cy="88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B67ED1-0689-EF45-B164-184B9FB13E23}"/>
              </a:ext>
            </a:extLst>
          </p:cNvPr>
          <p:cNvSpPr txBox="1"/>
          <p:nvPr/>
        </p:nvSpPr>
        <p:spPr>
          <a:xfrm>
            <a:off x="313629" y="5440144"/>
            <a:ext cx="2195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</a:t>
            </a:r>
            <a:r>
              <a:rPr lang="en-US" sz="900" dirty="0" err="1"/>
              <a:t>www.slideserve.com</a:t>
            </a:r>
            <a:r>
              <a:rPr lang="en-US" sz="900" dirty="0"/>
              <a:t>/</a:t>
            </a:r>
            <a:r>
              <a:rPr lang="en-US" sz="900" dirty="0" err="1"/>
              <a:t>kendall</a:t>
            </a:r>
            <a:r>
              <a:rPr lang="en-US" sz="900" dirty="0"/>
              <a:t>/preventative-actions-strategic-planning-and-evaluation-powerpoint-ppt-presentation#google_vignette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2A2E8-D1D7-98A7-2FD1-1415B4804344}"/>
              </a:ext>
            </a:extLst>
          </p:cNvPr>
          <p:cNvSpPr txBox="1"/>
          <p:nvPr/>
        </p:nvSpPr>
        <p:spPr>
          <a:xfrm>
            <a:off x="4477878" y="1867973"/>
            <a:ext cx="7714120" cy="3829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760" indent="-36576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Assess How &amp; Why a Program Works (or Doesn’t).</a:t>
            </a:r>
          </a:p>
          <a:p>
            <a:pPr marL="365760" indent="-36576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Understand what keeps users engaged.</a:t>
            </a:r>
          </a:p>
          <a:p>
            <a:pPr marL="365760" indent="-36576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Identify meaningful program/intervention aspects.</a:t>
            </a:r>
          </a:p>
          <a:p>
            <a:pPr marL="365760" indent="-36576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Identify confusing or frustrating aspects.</a:t>
            </a:r>
          </a:p>
          <a:p>
            <a:pPr marL="365760" indent="-36576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Identify how are users’ lives are impacted.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7747BB9-30BF-B81E-95DC-1A1D609DC093}"/>
              </a:ext>
            </a:extLst>
          </p:cNvPr>
          <p:cNvGrpSpPr/>
          <p:nvPr/>
        </p:nvGrpSpPr>
        <p:grpSpPr>
          <a:xfrm>
            <a:off x="10306339" y="5813118"/>
            <a:ext cx="1648997" cy="884618"/>
            <a:chOff x="10199689" y="5755904"/>
            <a:chExt cx="1755648" cy="94183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295FE99-1F13-3A18-012B-18935019B8A0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A close-up of logos&#10;&#10;AI-generated content may be incorrect.">
              <a:extLst>
                <a:ext uri="{FF2B5EF4-FFF2-40B4-BE49-F238E27FC236}">
                  <a16:creationId xmlns:a16="http://schemas.microsoft.com/office/drawing/2014/main" id="{36B92C8B-482C-A282-F786-0DB937E25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15" name="Picture 14" descr="A close-up of logos&#10;&#10;AI-generated content may be incorrect.">
              <a:extLst>
                <a:ext uri="{FF2B5EF4-FFF2-40B4-BE49-F238E27FC236}">
                  <a16:creationId xmlns:a16="http://schemas.microsoft.com/office/drawing/2014/main" id="{A385F6BB-8A01-D85C-5156-32F455583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64187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E0E62E-F193-4666-9E7F-B8D95B09F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D767FB6-CCA2-40CB-75AD-1205D1922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1FDED7-254B-C39C-1083-F1ADDFE49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6F5BF7-9DA5-F73D-7491-7141099C7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A832A1E-ECCF-979D-67F8-4D678F06D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628CF5-AAA0-C916-E828-859F5B37C70A}"/>
              </a:ext>
            </a:extLst>
          </p:cNvPr>
          <p:cNvSpPr txBox="1"/>
          <p:nvPr/>
        </p:nvSpPr>
        <p:spPr>
          <a:xfrm>
            <a:off x="4755066" y="1999698"/>
            <a:ext cx="7436933" cy="2880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760" indent="-36576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Understand what is and is not working.</a:t>
            </a:r>
          </a:p>
          <a:p>
            <a:pPr marL="365760" indent="-36576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Observations about participant response.</a:t>
            </a:r>
          </a:p>
          <a:p>
            <a:pPr marL="365760" indent="-36576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Obstacles or barriers to implementing programs as intended.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55DF6DF-C1ED-045C-75C7-FACE63F15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I.6. Process Evaluations (Provider-Focused)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64D508AC-8FCB-C55D-CDDA-E8B97E84CD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t="2722" r="1597"/>
          <a:stretch/>
        </p:blipFill>
        <p:spPr bwMode="auto">
          <a:xfrm>
            <a:off x="421504" y="2025884"/>
            <a:ext cx="3912059" cy="329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234CA6-6AEA-38CA-FFA3-ACE799B02DD8}"/>
              </a:ext>
            </a:extLst>
          </p:cNvPr>
          <p:cNvSpPr txBox="1"/>
          <p:nvPr/>
        </p:nvSpPr>
        <p:spPr>
          <a:xfrm>
            <a:off x="295462" y="5513059"/>
            <a:ext cx="42048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effectLst/>
              </a:rPr>
              <a:t>Flynn et al. (2018). DBT for treating adults and adolescents with emotional and </a:t>
            </a:r>
            <a:r>
              <a:rPr lang="en-US" sz="1200" dirty="0" err="1">
                <a:solidFill>
                  <a:srgbClr val="000000"/>
                </a:solidFill>
                <a:effectLst/>
              </a:rPr>
              <a:t>behavioural</a:t>
            </a:r>
            <a:r>
              <a:rPr lang="en-US" sz="1200" dirty="0">
                <a:solidFill>
                  <a:srgbClr val="000000"/>
                </a:solidFill>
                <a:effectLst/>
              </a:rPr>
              <a:t> dysregulation: Study protocol of a coordinated implementation in a publicly funded health service. </a:t>
            </a:r>
            <a:r>
              <a:rPr lang="en-US" sz="1200" i="1" dirty="0">
                <a:solidFill>
                  <a:srgbClr val="000000"/>
                </a:solidFill>
                <a:effectLst/>
              </a:rPr>
              <a:t>BMC Psychiatry, 18</a:t>
            </a:r>
            <a:r>
              <a:rPr lang="en-US" sz="1200" dirty="0">
                <a:solidFill>
                  <a:srgbClr val="000000"/>
                </a:solidFill>
                <a:effectLst/>
              </a:rPr>
              <a:t>. </a:t>
            </a:r>
            <a:r>
              <a:rPr lang="en-US" sz="1200" dirty="0">
                <a:solidFill>
                  <a:srgbClr val="000000"/>
                </a:solidFill>
                <a:effectLst/>
                <a:hlinkClick r:id="rId4"/>
              </a:rPr>
              <a:t>https://doi.org/10.1186/s12888-018-1627-9</a:t>
            </a:r>
            <a:r>
              <a:rPr lang="en-US" sz="1200" dirty="0">
                <a:solidFill>
                  <a:srgbClr val="000000"/>
                </a:solidFill>
                <a:effectLst/>
              </a:rPr>
              <a:t> 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C24AD31-9737-A5A8-6652-25EE2A8F4BB8}"/>
              </a:ext>
            </a:extLst>
          </p:cNvPr>
          <p:cNvGrpSpPr/>
          <p:nvPr/>
        </p:nvGrpSpPr>
        <p:grpSpPr>
          <a:xfrm>
            <a:off x="10199689" y="5755904"/>
            <a:ext cx="1755648" cy="941832"/>
            <a:chOff x="10199689" y="5755904"/>
            <a:chExt cx="1755648" cy="94183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071826F-D0AD-D2D3-240D-F96E7CC3B787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A close-up of logos&#10;&#10;AI-generated content may be incorrect.">
              <a:extLst>
                <a:ext uri="{FF2B5EF4-FFF2-40B4-BE49-F238E27FC236}">
                  <a16:creationId xmlns:a16="http://schemas.microsoft.com/office/drawing/2014/main" id="{03E47591-F163-E85A-060F-92C5634E0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11" name="Picture 10" descr="A close-up of logos&#10;&#10;AI-generated content may be incorrect.">
              <a:extLst>
                <a:ext uri="{FF2B5EF4-FFF2-40B4-BE49-F238E27FC236}">
                  <a16:creationId xmlns:a16="http://schemas.microsoft.com/office/drawing/2014/main" id="{FD15C94B-DAC3-7B18-1ECC-5B5249B6F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15594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521730-1D6E-DEAE-7812-BB69DA34C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AC70033-C5E3-4F60-68DE-0C6EA0D70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D2A4F1-1B55-B4BA-CABB-8E6FB5065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7487D6-2477-708F-3BDC-ACF493CDF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6DF8550-77DF-7E9D-072D-EB4364539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EF59941-C478-BF9E-1FF7-9F8CA7A86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I.6. Process or Implementation Considerations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7EDA1F-C37B-FD9D-F6FF-AF5C34A37D09}"/>
              </a:ext>
            </a:extLst>
          </p:cNvPr>
          <p:cNvSpPr txBox="1"/>
          <p:nvPr/>
        </p:nvSpPr>
        <p:spPr>
          <a:xfrm>
            <a:off x="3998423" y="1751921"/>
            <a:ext cx="8121443" cy="4919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lnSpc>
                <a:spcPct val="14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Service/program location (e.g., rural, urban, online).</a:t>
            </a:r>
          </a:p>
          <a:p>
            <a:pPr marL="274320" indent="-274320">
              <a:lnSpc>
                <a:spcPct val="14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&amp; </a:t>
            </a:r>
            <a:r>
              <a:rPr lang="en-US" sz="22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sociodemographic background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folks served.</a:t>
            </a:r>
          </a:p>
          <a:p>
            <a:pPr marL="274320" indent="-274320">
              <a:lnSpc>
                <a:spcPct val="14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of services.</a:t>
            </a:r>
          </a:p>
          <a:p>
            <a:pPr marL="274320" indent="-274320">
              <a:lnSpc>
                <a:spcPct val="14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events that occur while the services are delivered.</a:t>
            </a:r>
          </a:p>
          <a:p>
            <a:pPr marL="274320" indent="-274320">
              <a:lnSpc>
                <a:spcPct val="14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Amount of money the project is using.</a:t>
            </a:r>
          </a:p>
          <a:p>
            <a:pPr marL="274320" indent="-274320">
              <a:lnSpc>
                <a:spcPct val="14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and in-kind funding for services.</a:t>
            </a:r>
          </a:p>
          <a:p>
            <a:pPr marL="274320" indent="-274320">
              <a:lnSpc>
                <a:spcPct val="14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Staffing for services or programs.</a:t>
            </a:r>
          </a:p>
          <a:p>
            <a:pPr marL="274320" indent="-274320">
              <a:lnSpc>
                <a:spcPct val="14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activities and meetings.</a:t>
            </a:r>
          </a:p>
          <a:p>
            <a:pPr marL="274320" indent="-274320">
              <a:lnSpc>
                <a:spcPct val="14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training sessions conducted.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F2DA76-8D9B-680F-8F23-DD746D7E85B4}"/>
              </a:ext>
            </a:extLst>
          </p:cNvPr>
          <p:cNvSpPr txBox="1"/>
          <p:nvPr/>
        </p:nvSpPr>
        <p:spPr>
          <a:xfrm rot="16200000">
            <a:off x="-1275675" y="4995672"/>
            <a:ext cx="30742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CDC, as cited in Barrio Minton &amp; Lenz, 2020</a:t>
            </a:r>
          </a:p>
        </p:txBody>
      </p:sp>
      <p:pic>
        <p:nvPicPr>
          <p:cNvPr id="9" name="Picture 2" descr="The Spirit Catches You and You Fall Down">
            <a:extLst>
              <a:ext uri="{FF2B5EF4-FFF2-40B4-BE49-F238E27FC236}">
                <a16:creationId xmlns:a16="http://schemas.microsoft.com/office/drawing/2014/main" id="{3552531B-D3A8-1249-4B45-88E29D453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86" y="1838520"/>
            <a:ext cx="3158837" cy="4756423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8E9474E-869C-6231-DDA6-E67CCA5AC835}"/>
              </a:ext>
            </a:extLst>
          </p:cNvPr>
          <p:cNvGrpSpPr/>
          <p:nvPr/>
        </p:nvGrpSpPr>
        <p:grpSpPr>
          <a:xfrm>
            <a:off x="10199689" y="5755904"/>
            <a:ext cx="1755648" cy="941832"/>
            <a:chOff x="10199689" y="5755904"/>
            <a:chExt cx="1755648" cy="94183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8E4C87A-C331-7A5A-493C-24468FC8074B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A close-up of logos&#10;&#10;AI-generated content may be incorrect.">
              <a:extLst>
                <a:ext uri="{FF2B5EF4-FFF2-40B4-BE49-F238E27FC236}">
                  <a16:creationId xmlns:a16="http://schemas.microsoft.com/office/drawing/2014/main" id="{0A666B3B-AD99-12E1-9651-4F02FDEF5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7" name="Picture 6" descr="A close-up of logos&#10;&#10;AI-generated content may be incorrect.">
              <a:extLst>
                <a:ext uri="{FF2B5EF4-FFF2-40B4-BE49-F238E27FC236}">
                  <a16:creationId xmlns:a16="http://schemas.microsoft.com/office/drawing/2014/main" id="{060BF0FB-F601-58FE-9920-26E03A0D1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40959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BCB3C9-7AE7-40B9-18A9-F0355EE01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33858D8-C448-CF33-3BCB-B18E6F169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3EC6D0-3DD6-0D59-ACAE-FFDF57942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D4AF8C-0FFA-6E3F-0F0D-1B31A9BBB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D48466-D625-0C79-3862-29E62931AC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ABD5BFA-E57C-A7E2-4D2A-44FCD48C6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I.7. Satisfaction Estimations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6F1DA7-A78B-AD63-22DE-8FE82A87D543}"/>
              </a:ext>
            </a:extLst>
          </p:cNvPr>
          <p:cNvSpPr txBox="1"/>
          <p:nvPr/>
        </p:nvSpPr>
        <p:spPr>
          <a:xfrm>
            <a:off x="239660" y="6543933"/>
            <a:ext cx="37694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https://</a:t>
            </a:r>
            <a:r>
              <a:rPr lang="en-US" sz="1200" dirty="0" err="1">
                <a:solidFill>
                  <a:srgbClr val="002060"/>
                </a:solidFill>
              </a:rPr>
              <a:t>www.questionpro.com</a:t>
            </a:r>
            <a:r>
              <a:rPr lang="en-US" sz="1200" dirty="0">
                <a:solidFill>
                  <a:srgbClr val="002060"/>
                </a:solidFill>
              </a:rPr>
              <a:t>/blog/surveys/</a:t>
            </a:r>
          </a:p>
        </p:txBody>
      </p:sp>
      <p:pic>
        <p:nvPicPr>
          <p:cNvPr id="6" name="Picture 2" descr="How to Create Effective Customer Satisfaction Surveys">
            <a:extLst>
              <a:ext uri="{FF2B5EF4-FFF2-40B4-BE49-F238E27FC236}">
                <a16:creationId xmlns:a16="http://schemas.microsoft.com/office/drawing/2014/main" id="{A102C668-3F7D-8733-0D53-6F4F2E008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230" y="1779309"/>
            <a:ext cx="6349539" cy="507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860EC41-30FA-6857-3394-116B72E51C34}"/>
              </a:ext>
            </a:extLst>
          </p:cNvPr>
          <p:cNvGrpSpPr/>
          <p:nvPr/>
        </p:nvGrpSpPr>
        <p:grpSpPr>
          <a:xfrm>
            <a:off x="10199689" y="5755904"/>
            <a:ext cx="1755648" cy="941832"/>
            <a:chOff x="10199689" y="5755904"/>
            <a:chExt cx="1755648" cy="94183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E351012-0989-9494-2995-2E6A62C2EBF7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A close-up of logos&#10;&#10;AI-generated content may be incorrect.">
              <a:extLst>
                <a:ext uri="{FF2B5EF4-FFF2-40B4-BE49-F238E27FC236}">
                  <a16:creationId xmlns:a16="http://schemas.microsoft.com/office/drawing/2014/main" id="{B836556F-F078-CCB5-1FEE-844808B44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7" name="Picture 6" descr="A close-up of logos&#10;&#10;AI-generated content may be incorrect.">
              <a:extLst>
                <a:ext uri="{FF2B5EF4-FFF2-40B4-BE49-F238E27FC236}">
                  <a16:creationId xmlns:a16="http://schemas.microsoft.com/office/drawing/2014/main" id="{FDD4D748-BA67-86C4-CAFE-86E94153F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5123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8762D8D9-4DF5-DE9E-5FA5-01981CDBA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E588BD-F8B0-EB52-EDD3-581472181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50FBF8-DBC3-3402-61A7-85E285E3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1E4004-BD6E-50FA-D783-148F47D05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27872A0-3459-F8E7-10C0-386B88476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Overview</a:t>
            </a:r>
            <a:endParaRPr lang="en-US" sz="5400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Practical Approaches to Applied Research and Program Evaluation for Helping Professionals">
            <a:hlinkClick r:id="rId2"/>
            <a:extLst>
              <a:ext uri="{FF2B5EF4-FFF2-40B4-BE49-F238E27FC236}">
                <a16:creationId xmlns:a16="http://schemas.microsoft.com/office/drawing/2014/main" id="{D4A3E98D-CB42-70BE-C7EB-375191B51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63" y="1999698"/>
            <a:ext cx="3024144" cy="431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324E9D3-D414-E4AE-6594-6D84C0C5FA54}"/>
              </a:ext>
            </a:extLst>
          </p:cNvPr>
          <p:cNvSpPr txBox="1"/>
          <p:nvPr/>
        </p:nvSpPr>
        <p:spPr>
          <a:xfrm>
            <a:off x="3648988" y="1804814"/>
            <a:ext cx="8213631" cy="4773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romanUcPeriod"/>
            </a:pP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Overview of Qualitative Research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romanUcPeriod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Classic Types of Qualitative Research Designs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romanUcPeriod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Qualitative Evaluation Process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romanUcPeriod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Qualitative Data Analysis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romanUcPeriod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Reporting Findings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romanUcPeriod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Guidelines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605191-ABB7-0B94-92DA-CF8C691B17F5}"/>
              </a:ext>
            </a:extLst>
          </p:cNvPr>
          <p:cNvSpPr txBox="1"/>
          <p:nvPr/>
        </p:nvSpPr>
        <p:spPr>
          <a:xfrm>
            <a:off x="215747" y="6365927"/>
            <a:ext cx="31038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>
                <a:solidFill>
                  <a:srgbClr val="002060"/>
                </a:solidFill>
                <a:hlinkClick r:id="rId2"/>
              </a:rPr>
              <a:t>https://</a:t>
            </a:r>
            <a:r>
              <a:rPr lang="en-US" sz="500" dirty="0" err="1">
                <a:solidFill>
                  <a:srgbClr val="002060"/>
                </a:solidFill>
                <a:hlinkClick r:id="rId2"/>
              </a:rPr>
              <a:t>www.taylorfrancis.com</a:t>
            </a:r>
            <a:r>
              <a:rPr lang="en-US" sz="500" dirty="0">
                <a:solidFill>
                  <a:srgbClr val="002060"/>
                </a:solidFill>
                <a:hlinkClick r:id="rId2"/>
              </a:rPr>
              <a:t>/books/mono/10.4324/9781315108933/practical-approaches-applied-research-program-evaluation-helping-professionals-casey-barrio-minton-stephen-lenz</a:t>
            </a:r>
            <a:endParaRPr lang="en-US" sz="500" dirty="0">
              <a:solidFill>
                <a:srgbClr val="002060"/>
              </a:solidFill>
            </a:endParaRPr>
          </a:p>
        </p:txBody>
      </p:sp>
      <p:pic>
        <p:nvPicPr>
          <p:cNvPr id="3" name="Picture 2" descr="A close-up of logos&#10;&#10;AI-generated content may be incorrect.">
            <a:extLst>
              <a:ext uri="{FF2B5EF4-FFF2-40B4-BE49-F238E27FC236}">
                <a16:creationId xmlns:a16="http://schemas.microsoft.com/office/drawing/2014/main" id="{441A1162-8E38-48FB-BCEC-3EF7078B393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5218"/>
          <a:stretch/>
        </p:blipFill>
        <p:spPr>
          <a:xfrm>
            <a:off x="9944099" y="5648023"/>
            <a:ext cx="893725" cy="980088"/>
          </a:xfrm>
          <a:prstGeom prst="rect">
            <a:avLst/>
          </a:prstGeom>
        </p:spPr>
      </p:pic>
      <p:pic>
        <p:nvPicPr>
          <p:cNvPr id="4" name="Picture 3" descr="A close-up of logos&#10;&#10;AI-generated content may be incorrect.">
            <a:extLst>
              <a:ext uri="{FF2B5EF4-FFF2-40B4-BE49-F238E27FC236}">
                <a16:creationId xmlns:a16="http://schemas.microsoft.com/office/drawing/2014/main" id="{701F4DF0-0611-167E-BD60-547799C84E3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4782" t="9761" b="16268"/>
          <a:stretch/>
        </p:blipFill>
        <p:spPr>
          <a:xfrm>
            <a:off x="10888674" y="5595040"/>
            <a:ext cx="1087579" cy="106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906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3816D4-0B7A-DD68-CC23-3463BD4A3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021629F-D0E9-EEA3-E0C1-E139C288B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773389-4268-E626-6BD6-5F64714D2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407908-749A-BF6D-CB40-EC36540ED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49AA63-772E-CBC2-FADF-BF77676EB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59F66FF-A6C4-8DAA-1185-386CAF743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I.7. Satisfaction Estimations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92ECD2-EB6C-4D72-AFA5-86C29754873D}"/>
              </a:ext>
            </a:extLst>
          </p:cNvPr>
          <p:cNvSpPr txBox="1"/>
          <p:nvPr/>
        </p:nvSpPr>
        <p:spPr>
          <a:xfrm>
            <a:off x="4523635" y="1897881"/>
            <a:ext cx="7668365" cy="4234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Satisfaction Data </a:t>
            </a:r>
            <a:r>
              <a:rPr lang="en-US" sz="2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Complements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Outcome Data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…(but does not </a:t>
            </a:r>
            <a:r>
              <a:rPr lang="en-US" sz="2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outcome data).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Enables Patient/Consumer-Driven Responses &amp; Care (validates consumer experiences).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quality assessments (QA):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Federally mandated (in some cases).</a:t>
            </a:r>
          </a:p>
        </p:txBody>
      </p:sp>
      <p:pic>
        <p:nvPicPr>
          <p:cNvPr id="6" name="Picture 2" descr="How to Create Effective Customer Satisfaction Surveys">
            <a:extLst>
              <a:ext uri="{FF2B5EF4-FFF2-40B4-BE49-F238E27FC236}">
                <a16:creationId xmlns:a16="http://schemas.microsoft.com/office/drawing/2014/main" id="{13B5180A-99EF-D714-91FB-4CCA8333CD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7" t="9109" r="7930"/>
          <a:stretch/>
        </p:blipFill>
        <p:spPr bwMode="auto">
          <a:xfrm>
            <a:off x="200514" y="2331467"/>
            <a:ext cx="4122607" cy="356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4F4F9C-C716-8B99-8A8C-C68355611C69}"/>
              </a:ext>
            </a:extLst>
          </p:cNvPr>
          <p:cNvSpPr txBox="1"/>
          <p:nvPr/>
        </p:nvSpPr>
        <p:spPr>
          <a:xfrm>
            <a:off x="200514" y="5961666"/>
            <a:ext cx="412260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</a:rPr>
              <a:t>https://</a:t>
            </a:r>
            <a:r>
              <a:rPr lang="en-US" sz="1200" dirty="0" err="1">
                <a:solidFill>
                  <a:srgbClr val="002060"/>
                </a:solidFill>
              </a:rPr>
              <a:t>www.questionpro.com</a:t>
            </a:r>
            <a:r>
              <a:rPr lang="en-US" sz="1200" dirty="0">
                <a:solidFill>
                  <a:srgbClr val="002060"/>
                </a:solidFill>
              </a:rPr>
              <a:t>/blog/surveys/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E81311B-1F14-E5AC-6C7E-693DC56E1322}"/>
              </a:ext>
            </a:extLst>
          </p:cNvPr>
          <p:cNvGrpSpPr/>
          <p:nvPr/>
        </p:nvGrpSpPr>
        <p:grpSpPr>
          <a:xfrm>
            <a:off x="10199689" y="5755904"/>
            <a:ext cx="1755648" cy="941832"/>
            <a:chOff x="10199689" y="5755904"/>
            <a:chExt cx="1755648" cy="94183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A0F0F84-012D-F877-15CF-3F63DCBEFE84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A close-up of logos&#10;&#10;AI-generated content may be incorrect.">
              <a:extLst>
                <a:ext uri="{FF2B5EF4-FFF2-40B4-BE49-F238E27FC236}">
                  <a16:creationId xmlns:a16="http://schemas.microsoft.com/office/drawing/2014/main" id="{5CC056BC-25FE-F6A8-C671-53EA9812A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7" name="Picture 6" descr="A close-up of logos&#10;&#10;AI-generated content may be incorrect.">
              <a:extLst>
                <a:ext uri="{FF2B5EF4-FFF2-40B4-BE49-F238E27FC236}">
                  <a16:creationId xmlns:a16="http://schemas.microsoft.com/office/drawing/2014/main" id="{4EEBB4C8-33FB-851E-2F0A-3529356F1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80887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215130-8FAB-B64D-843B-EDC4EDBC4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93D348-B093-2E1F-1289-7B44EB833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770FC7-E7FE-753A-D92E-AAEEACE3B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A7C702-725C-DD74-0BD5-6E9532DB4D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731BC7-8553-B52F-2FE4-1CA61D95B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3466FA9-B030-E06D-C0E7-F55F5AE05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I.7. Satisfaction Estimations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F08673-AF7B-04B4-4ECB-E38FF7612F0C}"/>
              </a:ext>
            </a:extLst>
          </p:cNvPr>
          <p:cNvSpPr txBox="1"/>
          <p:nvPr/>
        </p:nvSpPr>
        <p:spPr>
          <a:xfrm>
            <a:off x="4523635" y="1593081"/>
            <a:ext cx="7668365" cy="5142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US" sz="2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 to Include in Satisfaction Estimates: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Interpersonal Satisfaction: 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E.g., with relational quality between patient &amp; provider.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Administrative Satisfaction: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E.g., with scheduling, wait times, registration, etc.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Technical/Clinical Satisfaction: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E.g., with clinical experience &amp; progress toward outcome.</a:t>
            </a:r>
          </a:p>
        </p:txBody>
      </p:sp>
      <p:pic>
        <p:nvPicPr>
          <p:cNvPr id="2" name="Picture 2" descr="How to Create Effective Customer Satisfaction Surveys">
            <a:extLst>
              <a:ext uri="{FF2B5EF4-FFF2-40B4-BE49-F238E27FC236}">
                <a16:creationId xmlns:a16="http://schemas.microsoft.com/office/drawing/2014/main" id="{4696A91E-4EDA-98F0-FE55-0C4EE7D0A7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7" t="9109" r="7930"/>
          <a:stretch/>
        </p:blipFill>
        <p:spPr bwMode="auto">
          <a:xfrm>
            <a:off x="200514" y="2331467"/>
            <a:ext cx="4122607" cy="356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37A9AA-9370-A05B-76E5-A06D67CF8C67}"/>
              </a:ext>
            </a:extLst>
          </p:cNvPr>
          <p:cNvSpPr txBox="1"/>
          <p:nvPr/>
        </p:nvSpPr>
        <p:spPr>
          <a:xfrm>
            <a:off x="200514" y="5961666"/>
            <a:ext cx="412260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</a:rPr>
              <a:t>https://</a:t>
            </a:r>
            <a:r>
              <a:rPr lang="en-US" sz="1200" dirty="0" err="1">
                <a:solidFill>
                  <a:srgbClr val="002060"/>
                </a:solidFill>
              </a:rPr>
              <a:t>www.questionpro.com</a:t>
            </a:r>
            <a:r>
              <a:rPr lang="en-US" sz="1200" dirty="0">
                <a:solidFill>
                  <a:srgbClr val="002060"/>
                </a:solidFill>
              </a:rPr>
              <a:t>/blog/surveys/</a:t>
            </a:r>
          </a:p>
        </p:txBody>
      </p:sp>
    </p:spTree>
    <p:extLst>
      <p:ext uri="{BB962C8B-B14F-4D97-AF65-F5344CB8AC3E}">
        <p14:creationId xmlns:p14="http://schemas.microsoft.com/office/powerpoint/2010/main" val="16984458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977A2D-85C6-2A5F-2F26-E2757E2882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35C8D18-151A-0DF0-7D09-92A16C82A2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12F0B4-C81E-4A38-8615-99054BDB0D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1B814F-ECE7-37C0-A550-3AD895DB2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ED4AA2-EF8A-42D6-F25B-E35226047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C0C374-5734-3F37-CD3E-610841DF8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I.7. Satisfaction Estimation Factors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ECEB771-02E4-DD93-C9E4-B0B22D953C8B}"/>
              </a:ext>
            </a:extLst>
          </p:cNvPr>
          <p:cNvGrpSpPr/>
          <p:nvPr/>
        </p:nvGrpSpPr>
        <p:grpSpPr>
          <a:xfrm>
            <a:off x="2301932" y="1757401"/>
            <a:ext cx="7588136" cy="4936640"/>
            <a:chOff x="2092342" y="1757401"/>
            <a:chExt cx="7588136" cy="4936640"/>
          </a:xfrm>
        </p:grpSpPr>
        <p:pic>
          <p:nvPicPr>
            <p:cNvPr id="4" name="Picture 3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D09C49EA-41D4-D88C-C5F7-CB17DCD61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b="75530"/>
            <a:stretch/>
          </p:blipFill>
          <p:spPr>
            <a:xfrm>
              <a:off x="2092342" y="1757401"/>
              <a:ext cx="7588136" cy="1212856"/>
            </a:xfrm>
            <a:prstGeom prst="rect">
              <a:avLst/>
            </a:prstGeom>
          </p:spPr>
        </p:pic>
        <p:pic>
          <p:nvPicPr>
            <p:cNvPr id="6" name="Picture 5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69438B51-D432-0725-174F-F7E47C016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496" t="38042" r="25190" b="2912"/>
            <a:stretch/>
          </p:blipFill>
          <p:spPr>
            <a:xfrm>
              <a:off x="2321052" y="2942820"/>
              <a:ext cx="7130716" cy="3751221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927CA26-FC29-EBB8-B74D-4BEEA0A5F179}"/>
              </a:ext>
            </a:extLst>
          </p:cNvPr>
          <p:cNvSpPr txBox="1"/>
          <p:nvPr/>
        </p:nvSpPr>
        <p:spPr>
          <a:xfrm rot="16200000">
            <a:off x="-2342699" y="4100715"/>
            <a:ext cx="529574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Exploring Patient-Provider Relationships To Improve Treatment Outcomes | NCCIH (nih.gov)</a:t>
            </a:r>
            <a:endParaRPr lang="en-US" sz="100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462F8C-3CEB-8B13-F577-5E95776222E7}"/>
              </a:ext>
            </a:extLst>
          </p:cNvPr>
          <p:cNvSpPr txBox="1"/>
          <p:nvPr/>
        </p:nvSpPr>
        <p:spPr>
          <a:xfrm rot="16200000">
            <a:off x="-2926155" y="3716561"/>
            <a:ext cx="608800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50" dirty="0">
                <a:hlinkClick r:id="rId4"/>
              </a:rPr>
              <a:t>https://www.nccih.nih.gov/research/blog/exploring-patient-provider-relationships-to-improve-treatment-outcomes</a:t>
            </a:r>
            <a:endParaRPr lang="en-US" sz="85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EC947CB-8990-D96B-CA9C-DE3617AEAF5A}"/>
              </a:ext>
            </a:extLst>
          </p:cNvPr>
          <p:cNvGrpSpPr/>
          <p:nvPr/>
        </p:nvGrpSpPr>
        <p:grpSpPr>
          <a:xfrm>
            <a:off x="10199689" y="5755904"/>
            <a:ext cx="1755648" cy="941832"/>
            <a:chOff x="10199689" y="5755904"/>
            <a:chExt cx="1755648" cy="94183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7ADE8A8-E77C-A3E1-12CF-6AF3C2E64154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 close-up of logos&#10;&#10;AI-generated content may be incorrect.">
              <a:extLst>
                <a:ext uri="{FF2B5EF4-FFF2-40B4-BE49-F238E27FC236}">
                  <a16:creationId xmlns:a16="http://schemas.microsoft.com/office/drawing/2014/main" id="{0B8ABCDE-5835-D973-4DAD-AD60C80AD3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11" name="Picture 10" descr="A close-up of logos&#10;&#10;AI-generated content may be incorrect.">
              <a:extLst>
                <a:ext uri="{FF2B5EF4-FFF2-40B4-BE49-F238E27FC236}">
                  <a16:creationId xmlns:a16="http://schemas.microsoft.com/office/drawing/2014/main" id="{A71628CB-0954-1C99-C44D-319BF8FE9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67052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E5ACDD-F64B-8D30-E2C1-B7EE48966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EE162F7-8741-5687-517D-42C40FFFE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6EE8F7-34D1-95A4-4E5B-062B15110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85F2F7-3525-70C9-795F-3B1CA1A490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916BC9-AE47-A753-52C8-FE761763A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3D7F8E-6398-5E69-74E1-CBD790B78982}"/>
              </a:ext>
            </a:extLst>
          </p:cNvPr>
          <p:cNvSpPr txBox="1"/>
          <p:nvPr/>
        </p:nvSpPr>
        <p:spPr>
          <a:xfrm>
            <a:off x="3615070" y="1761954"/>
            <a:ext cx="8576930" cy="4886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Understanding Experiences, Processes, Meaning-Making.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Development, Evaluation (Program, Intervention, Design).</a:t>
            </a:r>
          </a:p>
          <a:p>
            <a:pPr marL="971550" lvl="1" indent="-51435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Needs Assessments.</a:t>
            </a:r>
          </a:p>
          <a:p>
            <a:pPr marL="971550" lvl="1" indent="-51435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Process Evaluations.</a:t>
            </a:r>
          </a:p>
          <a:p>
            <a:pPr marL="971550" lvl="1" indent="-51435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Satisfaction Estimates.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Contextualizing quantitative findings.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7814365-015B-0E93-CD83-5F926EBF0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I.3. When ar</a:t>
            </a:r>
            <a:r>
              <a:rPr lang="en-US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Qualitative Designs Indicated?</a:t>
            </a:r>
            <a:endParaRPr lang="en-US" sz="5400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835EAAA-77DD-F8C8-D9DC-ACA18C883BF5}"/>
              </a:ext>
            </a:extLst>
          </p:cNvPr>
          <p:cNvGrpSpPr/>
          <p:nvPr/>
        </p:nvGrpSpPr>
        <p:grpSpPr>
          <a:xfrm>
            <a:off x="424333" y="1936795"/>
            <a:ext cx="3190736" cy="3933654"/>
            <a:chOff x="424333" y="1936795"/>
            <a:chExt cx="3190736" cy="3933654"/>
          </a:xfrm>
        </p:grpSpPr>
        <p:pic>
          <p:nvPicPr>
            <p:cNvPr id="11266" name="Picture 2" descr="Knowledge and Artificial Intelligence: When Machines Know">
              <a:extLst>
                <a:ext uri="{FF2B5EF4-FFF2-40B4-BE49-F238E27FC236}">
                  <a16:creationId xmlns:a16="http://schemas.microsoft.com/office/drawing/2014/main" id="{3BBD1356-B6B5-5444-EB12-F938C09FF9F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931"/>
            <a:stretch/>
          </p:blipFill>
          <p:spPr bwMode="auto">
            <a:xfrm>
              <a:off x="424333" y="1936795"/>
              <a:ext cx="3127783" cy="3933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FD1067A-427A-F9E4-4C03-A735019F698E}"/>
                </a:ext>
              </a:extLst>
            </p:cNvPr>
            <p:cNvSpPr/>
            <p:nvPr/>
          </p:nvSpPr>
          <p:spPr>
            <a:xfrm>
              <a:off x="2706624" y="2198405"/>
              <a:ext cx="908445" cy="12305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3CCB5E3-0435-491B-8BF5-5148753DCC2F}"/>
              </a:ext>
            </a:extLst>
          </p:cNvPr>
          <p:cNvSpPr txBox="1"/>
          <p:nvPr/>
        </p:nvSpPr>
        <p:spPr>
          <a:xfrm>
            <a:off x="796471" y="5661411"/>
            <a:ext cx="23835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1800"/>
              </a:spcAft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Understanding Meaning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42F1477-A880-7CD2-2F82-DCAAC83F1C0C}"/>
              </a:ext>
            </a:extLst>
          </p:cNvPr>
          <p:cNvGrpSpPr/>
          <p:nvPr/>
        </p:nvGrpSpPr>
        <p:grpSpPr>
          <a:xfrm>
            <a:off x="10199689" y="5755904"/>
            <a:ext cx="1755648" cy="941832"/>
            <a:chOff x="10199689" y="5755904"/>
            <a:chExt cx="1755648" cy="94183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9024A68-8093-68C9-9439-118DD0F2B1A7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A close-up of logos&#10;&#10;AI-generated content may be incorrect.">
              <a:extLst>
                <a:ext uri="{FF2B5EF4-FFF2-40B4-BE49-F238E27FC236}">
                  <a16:creationId xmlns:a16="http://schemas.microsoft.com/office/drawing/2014/main" id="{31CA23C1-5BFA-2AE3-A4F9-04D874A30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13" name="Picture 12" descr="A close-up of logos&#10;&#10;AI-generated content may be incorrect.">
              <a:extLst>
                <a:ext uri="{FF2B5EF4-FFF2-40B4-BE49-F238E27FC236}">
                  <a16:creationId xmlns:a16="http://schemas.microsoft.com/office/drawing/2014/main" id="{77E3260E-D398-B8DF-692C-99163FD20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27526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A1A638-0D80-8BB0-72D4-EBBE86DC7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4139DD9-5717-BD05-E473-A1D0D69C1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60B1F7-776C-790D-6E28-B3978E245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0972DD-FC56-A0FB-4AB2-30E917EFA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4EC72E-54A2-11D4-EEA5-5F83553A5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E2F6F2-96EC-A893-CE13-E7145B395F80}"/>
              </a:ext>
            </a:extLst>
          </p:cNvPr>
          <p:cNvSpPr txBox="1"/>
          <p:nvPr/>
        </p:nvSpPr>
        <p:spPr>
          <a:xfrm>
            <a:off x="4071300" y="1999698"/>
            <a:ext cx="8120699" cy="4250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760" indent="-36576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Complement/supplement quantitative data.</a:t>
            </a:r>
          </a:p>
          <a:p>
            <a:pPr marL="822960" lvl="1" indent="-36576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(Support, contrast, illuminate, understand)</a:t>
            </a:r>
          </a:p>
          <a:p>
            <a:pPr marL="822960" lvl="1" indent="-36576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Add context and richness.</a:t>
            </a:r>
          </a:p>
          <a:p>
            <a:pPr marL="822960" lvl="1" indent="-36576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Illuminate specific takeaway.</a:t>
            </a:r>
          </a:p>
          <a:p>
            <a:pPr marL="822960" lvl="1" indent="-36576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Add human touch, enable connection to data.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054B30C-954D-770C-6042-B0F54B144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I.8. Contextualizing Quantitative Data</a:t>
            </a:r>
          </a:p>
        </p:txBody>
      </p:sp>
      <p:pic>
        <p:nvPicPr>
          <p:cNvPr id="2" name="Picture 2" descr="The Spirit Catches You and You Fall Down">
            <a:extLst>
              <a:ext uri="{FF2B5EF4-FFF2-40B4-BE49-F238E27FC236}">
                <a16:creationId xmlns:a16="http://schemas.microsoft.com/office/drawing/2014/main" id="{BF268ABD-DBC3-C4EB-C370-CD979FCE9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43" y="1904291"/>
            <a:ext cx="3022074" cy="4550492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16A2CC8-3BEB-4C6D-60DE-7F7156CC67A7}"/>
              </a:ext>
            </a:extLst>
          </p:cNvPr>
          <p:cNvGrpSpPr/>
          <p:nvPr/>
        </p:nvGrpSpPr>
        <p:grpSpPr>
          <a:xfrm>
            <a:off x="159577" y="5778856"/>
            <a:ext cx="1755648" cy="941832"/>
            <a:chOff x="10199689" y="5755904"/>
            <a:chExt cx="1755648" cy="94183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EF3057C-20C7-F919-6DCD-8019F7F314FB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 close-up of logos&#10;&#10;AI-generated content may be incorrect.">
              <a:extLst>
                <a:ext uri="{FF2B5EF4-FFF2-40B4-BE49-F238E27FC236}">
                  <a16:creationId xmlns:a16="http://schemas.microsoft.com/office/drawing/2014/main" id="{BFBF47E2-EAF7-7DEB-28B9-3393A545D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9" name="Picture 8" descr="A close-up of logos&#10;&#10;AI-generated content may be incorrect.">
              <a:extLst>
                <a:ext uri="{FF2B5EF4-FFF2-40B4-BE49-F238E27FC236}">
                  <a16:creationId xmlns:a16="http://schemas.microsoft.com/office/drawing/2014/main" id="{62125DE8-7E90-E85D-E4E3-87122F464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25726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18DE01-A0DF-AF90-8A35-2FC88C9D3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4382A33B-9F56-EE69-12A6-BD8925169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4DB9C1-A958-BAC3-0F3F-76B29D2AB3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CE385F-4946-841A-375E-C7EA0765A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6E33AB-0932-1592-1A59-0B7BA65AF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6D31F23-43F9-B6CE-ADE9-0672559C2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7672"/>
            <a:ext cx="12191998" cy="87772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42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9. Strengths &amp; Limitations of Qualitative Research</a:t>
            </a:r>
          </a:p>
        </p:txBody>
      </p:sp>
      <p:pic>
        <p:nvPicPr>
          <p:cNvPr id="17" name="Picture 16" descr="A diagram of different characteristics of a research&#10;&#10;AI-generated content may be incorrect.">
            <a:extLst>
              <a:ext uri="{FF2B5EF4-FFF2-40B4-BE49-F238E27FC236}">
                <a16:creationId xmlns:a16="http://schemas.microsoft.com/office/drawing/2014/main" id="{07FFCD08-A3ED-7F00-5F4C-700447A87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04" y="1833627"/>
            <a:ext cx="8992095" cy="488657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F389809-D53D-9F06-D335-096D0F52AD21}"/>
              </a:ext>
            </a:extLst>
          </p:cNvPr>
          <p:cNvSpPr txBox="1"/>
          <p:nvPr/>
        </p:nvSpPr>
        <p:spPr>
          <a:xfrm>
            <a:off x="9505702" y="1985536"/>
            <a:ext cx="2515095" cy="1997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Lim, W. M. (2024). What Is Research? An Overview and Guidelines. </a:t>
            </a:r>
            <a:r>
              <a:rPr lang="en-US" sz="1200" i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Australasian Marketing Journal, 0</a:t>
            </a:r>
            <a:r>
              <a:rPr lang="en-US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(0), 14413582241264619. </a:t>
            </a:r>
            <a:r>
              <a:rPr lang="en-US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https://doi.org/10.1177/14413582241264619</a:t>
            </a:r>
            <a:r>
              <a:rPr lang="en-US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7734CF8-5047-DBB2-02A9-46D8B75252A8}"/>
              </a:ext>
            </a:extLst>
          </p:cNvPr>
          <p:cNvGrpSpPr/>
          <p:nvPr/>
        </p:nvGrpSpPr>
        <p:grpSpPr>
          <a:xfrm>
            <a:off x="10199689" y="5755904"/>
            <a:ext cx="1755648" cy="941832"/>
            <a:chOff x="10199689" y="5755904"/>
            <a:chExt cx="1755648" cy="94183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786D848-B616-0A37-C4E8-8B1848B9726C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A close-up of logos&#10;&#10;AI-generated content may be incorrect.">
              <a:extLst>
                <a:ext uri="{FF2B5EF4-FFF2-40B4-BE49-F238E27FC236}">
                  <a16:creationId xmlns:a16="http://schemas.microsoft.com/office/drawing/2014/main" id="{31425A4A-6ADE-6279-B1E1-381188A21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9" name="Picture 8" descr="A close-up of logos&#10;&#10;AI-generated content may be incorrect.">
              <a:extLst>
                <a:ext uri="{FF2B5EF4-FFF2-40B4-BE49-F238E27FC236}">
                  <a16:creationId xmlns:a16="http://schemas.microsoft.com/office/drawing/2014/main" id="{22A86FF1-2F98-7B6C-71EB-3767579C8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14803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59943-7149-CF73-2BA3-F69744681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2E7419BB-6FFD-99D8-AA0E-A06DCF80A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AB058F-9CEC-2A87-BEB7-8EEFA8A32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2B3F5B-AF5A-A94F-4186-AE41C9909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E23B1B-5175-61F8-5E7F-5BBBCAD57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C62FB5D-48F8-D463-03E9-DA682DFE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80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DID IT! </a:t>
            </a:r>
            <a:r>
              <a:rPr lang="en-US" sz="80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 </a:t>
            </a:r>
            <a:endParaRPr lang="en-US" sz="8000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erson jumping in the air at the beach&#10;&#10;Description automatically generated">
            <a:extLst>
              <a:ext uri="{FF2B5EF4-FFF2-40B4-BE49-F238E27FC236}">
                <a16:creationId xmlns:a16="http://schemas.microsoft.com/office/drawing/2014/main" id="{FFCD3730-A5CB-E5AD-4A58-E7F018FFC6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28" b="22807"/>
          <a:stretch/>
        </p:blipFill>
        <p:spPr>
          <a:xfrm>
            <a:off x="3365658" y="1809978"/>
            <a:ext cx="5460683" cy="452387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20A08E2-C7CC-9946-4BB5-45039F05CBE5}"/>
              </a:ext>
            </a:extLst>
          </p:cNvPr>
          <p:cNvGrpSpPr/>
          <p:nvPr/>
        </p:nvGrpSpPr>
        <p:grpSpPr>
          <a:xfrm>
            <a:off x="10199689" y="5755904"/>
            <a:ext cx="1755648" cy="941832"/>
            <a:chOff x="10199689" y="5755904"/>
            <a:chExt cx="1755648" cy="9418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D5F57E1-FB77-9ACA-4939-507EF833AA82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close-up of logos&#10;&#10;AI-generated content may be incorrect.">
              <a:extLst>
                <a:ext uri="{FF2B5EF4-FFF2-40B4-BE49-F238E27FC236}">
                  <a16:creationId xmlns:a16="http://schemas.microsoft.com/office/drawing/2014/main" id="{A2B585BC-8B39-E43D-3393-FA497736A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11" name="Picture 10" descr="A close-up of logos&#10;&#10;AI-generated content may be incorrect.">
              <a:extLst>
                <a:ext uri="{FF2B5EF4-FFF2-40B4-BE49-F238E27FC236}">
                  <a16:creationId xmlns:a16="http://schemas.microsoft.com/office/drawing/2014/main" id="{1ABD1408-EED9-7DD3-137D-F3DBDFE80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50738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C0F78-BA07-8B3D-A27C-ED246B9EC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8F573515-E6FF-EBD6-0BB9-BB60B994C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6397D3-2E9F-4BDC-DDB3-4A524C8E8A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3CD1B5-CDF8-D750-EEE3-AA93D024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E26522-7AB7-6BBB-7DAF-29787E2E4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1263FB2-A8CA-2BA4-F1E3-29BED2805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5737"/>
            <a:ext cx="12191998" cy="102905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30000"/>
              </a:lnSpc>
            </a:pPr>
            <a:r>
              <a:rPr lang="en-US" sz="45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BRIDG Micro-Course </a:t>
            </a:r>
            <a:br>
              <a:rPr lang="en-US" sz="45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5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Qualitative Research and Analysis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B8F91D-8732-6289-D423-AAC25DA37A2F}"/>
              </a:ext>
            </a:extLst>
          </p:cNvPr>
          <p:cNvSpPr txBox="1"/>
          <p:nvPr/>
        </p:nvSpPr>
        <p:spPr>
          <a:xfrm>
            <a:off x="124770" y="3846624"/>
            <a:ext cx="12192000" cy="873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National University of Natural Medicine (NUNM) University of Washington (UW)</a:t>
            </a:r>
          </a:p>
          <a:p>
            <a:pPr algn="ctr" hangingPunct="0">
              <a:lnSpc>
                <a:spcPct val="150000"/>
              </a:lnSpc>
            </a:pPr>
            <a:r>
              <a:rPr lang="it-IT" sz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NourishED Research Foundation (Boulder, CO, USA | Wilmington, DE, USA)</a:t>
            </a:r>
          </a:p>
        </p:txBody>
      </p:sp>
      <p:pic>
        <p:nvPicPr>
          <p:cNvPr id="11" name="Picture 10" descr="A logo with a tree in the middle&#10;&#10;Description automatically generated">
            <a:extLst>
              <a:ext uri="{FF2B5EF4-FFF2-40B4-BE49-F238E27FC236}">
                <a16:creationId xmlns:a16="http://schemas.microsoft.com/office/drawing/2014/main" id="{C1AA99B8-44BD-D2FA-E7E4-30A9641C9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155" y="5652689"/>
            <a:ext cx="2990195" cy="903872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7673F84-D2EF-A773-0228-85A3D8F74738}"/>
              </a:ext>
            </a:extLst>
          </p:cNvPr>
          <p:cNvSpPr txBox="1"/>
          <p:nvPr/>
        </p:nvSpPr>
        <p:spPr>
          <a:xfrm>
            <a:off x="0" y="1827696"/>
            <a:ext cx="12192000" cy="184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Brenna Bray, PhD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BRIDG T90/R90 Fellowship Postdoctoral Training Program</a:t>
            </a:r>
          </a:p>
          <a:p>
            <a:pPr marL="0" marR="0" algn="ctr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NCCIH, Grant AT008924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2588BA5-8650-EADD-7077-0E58E5E70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70" y="4940134"/>
            <a:ext cx="1828800" cy="1828800"/>
          </a:xfrm>
          <a:prstGeom prst="rect">
            <a:avLst/>
          </a:prstGeom>
        </p:spPr>
      </p:pic>
      <p:pic>
        <p:nvPicPr>
          <p:cNvPr id="14" name="Picture 13" descr="A logo for a university&#10;&#10;Description automatically generated">
            <a:extLst>
              <a:ext uri="{FF2B5EF4-FFF2-40B4-BE49-F238E27FC236}">
                <a16:creationId xmlns:a16="http://schemas.microsoft.com/office/drawing/2014/main" id="{E672178C-9E68-5B41-AA58-6E1F0D173A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1050" y="5376492"/>
            <a:ext cx="2173828" cy="122577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6" name="Picture 15" descr="A close-up of logos&#10;&#10;AI-generated content may be incorrect.">
            <a:extLst>
              <a:ext uri="{FF2B5EF4-FFF2-40B4-BE49-F238E27FC236}">
                <a16:creationId xmlns:a16="http://schemas.microsoft.com/office/drawing/2014/main" id="{F9BC0CE4-75D4-C303-F205-9A2814FB1DE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45218"/>
          <a:stretch/>
        </p:blipFill>
        <p:spPr>
          <a:xfrm>
            <a:off x="411938" y="5115311"/>
            <a:ext cx="1334919" cy="1463915"/>
          </a:xfrm>
          <a:prstGeom prst="rect">
            <a:avLst/>
          </a:prstGeom>
        </p:spPr>
      </p:pic>
      <p:pic>
        <p:nvPicPr>
          <p:cNvPr id="17" name="Picture 16" descr="A close-up of logos&#10;&#10;AI-generated content may be incorrect.">
            <a:extLst>
              <a:ext uri="{FF2B5EF4-FFF2-40B4-BE49-F238E27FC236}">
                <a16:creationId xmlns:a16="http://schemas.microsoft.com/office/drawing/2014/main" id="{8EADA708-2240-7868-109E-861CC7556DF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4782" t="9761" b="16268"/>
          <a:stretch/>
        </p:blipFill>
        <p:spPr>
          <a:xfrm>
            <a:off x="2011175" y="5032288"/>
            <a:ext cx="1724972" cy="1695279"/>
          </a:xfrm>
          <a:prstGeom prst="rect">
            <a:avLst/>
          </a:prstGeom>
        </p:spPr>
      </p:pic>
      <p:pic>
        <p:nvPicPr>
          <p:cNvPr id="18" name="Picture 17" descr="A close-up of logos&#10;&#10;AI-generated content may be incorrect.">
            <a:extLst>
              <a:ext uri="{FF2B5EF4-FFF2-40B4-BE49-F238E27FC236}">
                <a16:creationId xmlns:a16="http://schemas.microsoft.com/office/drawing/2014/main" id="{01BA88D0-ACB1-BDCB-54A6-84DD8A6D305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4782" t="9761" b="16268"/>
          <a:stretch/>
        </p:blipFill>
        <p:spPr>
          <a:xfrm>
            <a:off x="10160428" y="5102444"/>
            <a:ext cx="1724972" cy="169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3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F7B2D5-FC86-B19F-8FBE-531F8E56E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7B3AED86-E34A-E4B5-3050-86AABA50A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0BB1F9-F3C3-0C0D-A411-931E2D21D3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CCFBE1-C87F-E3F3-4A47-CA3BEC457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F82E32-4126-775D-BD95-BDD34EFCD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856BDB1-E391-E439-7344-40CA36082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917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Overview: Module 1</a:t>
            </a:r>
          </a:p>
        </p:txBody>
      </p:sp>
      <p:pic>
        <p:nvPicPr>
          <p:cNvPr id="7" name="Picture 2" descr="Practical Approaches to Applied Research and Program Evaluation for Helping Professionals">
            <a:hlinkClick r:id="rId2"/>
            <a:extLst>
              <a:ext uri="{FF2B5EF4-FFF2-40B4-BE49-F238E27FC236}">
                <a16:creationId xmlns:a16="http://schemas.microsoft.com/office/drawing/2014/main" id="{4A31A487-2490-6D76-12AA-426E4F492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63" y="1999698"/>
            <a:ext cx="3024144" cy="431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1E9E92-03EB-29C6-4A22-890ABA70A076}"/>
              </a:ext>
            </a:extLst>
          </p:cNvPr>
          <p:cNvSpPr txBox="1"/>
          <p:nvPr/>
        </p:nvSpPr>
        <p:spPr>
          <a:xfrm>
            <a:off x="3615070" y="1847808"/>
            <a:ext cx="7910623" cy="4539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I.  Overview of Qualitative Research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 is Qualitative Research?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When Are Qualitative Designs Indicated?</a:t>
            </a:r>
          </a:p>
          <a:p>
            <a:pPr marL="1371600" lvl="2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Understanding Lived Experiences</a:t>
            </a:r>
          </a:p>
          <a:p>
            <a:pPr marL="1371600" lvl="2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Development, Evaluation (Program, Intervention, Design)</a:t>
            </a:r>
          </a:p>
          <a:p>
            <a:pPr marL="1828800" lvl="3" indent="-457200">
              <a:lnSpc>
                <a:spcPct val="150000"/>
              </a:lnSpc>
              <a:buFont typeface="+mj-lt"/>
              <a:buAutoNum type="romanLcPeriod"/>
            </a:pP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Needs Assessment</a:t>
            </a:r>
          </a:p>
          <a:p>
            <a:pPr marL="1828800" lvl="3" indent="-457200">
              <a:lnSpc>
                <a:spcPct val="150000"/>
              </a:lnSpc>
              <a:buFont typeface="+mj-lt"/>
              <a:buAutoNum type="romanLcPeriod"/>
            </a:pP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Process Evaluation</a:t>
            </a:r>
          </a:p>
          <a:p>
            <a:pPr marL="1828800" lvl="3" indent="-457200">
              <a:lnSpc>
                <a:spcPct val="150000"/>
              </a:lnSpc>
              <a:buFont typeface="+mj-lt"/>
              <a:buAutoNum type="romanLcPeriod"/>
            </a:pP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Satisfaction Estimate</a:t>
            </a:r>
          </a:p>
          <a:p>
            <a:pPr marL="1371600" lvl="2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Giving Context to Quantitative Findings</a:t>
            </a:r>
          </a:p>
          <a:p>
            <a:pPr marL="1371600" lvl="2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Understanding “What,” “Why,” “How?”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97ACE4-9A96-9A1F-0416-684CD1DBB17E}"/>
              </a:ext>
            </a:extLst>
          </p:cNvPr>
          <p:cNvSpPr txBox="1"/>
          <p:nvPr/>
        </p:nvSpPr>
        <p:spPr>
          <a:xfrm>
            <a:off x="215747" y="6365927"/>
            <a:ext cx="31038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>
                <a:solidFill>
                  <a:srgbClr val="002060"/>
                </a:solidFill>
                <a:hlinkClick r:id="rId2"/>
              </a:rPr>
              <a:t>https://</a:t>
            </a:r>
            <a:r>
              <a:rPr lang="en-US" sz="500" dirty="0" err="1">
                <a:solidFill>
                  <a:srgbClr val="002060"/>
                </a:solidFill>
                <a:hlinkClick r:id="rId2"/>
              </a:rPr>
              <a:t>www.taylorfrancis.com</a:t>
            </a:r>
            <a:r>
              <a:rPr lang="en-US" sz="500" dirty="0">
                <a:solidFill>
                  <a:srgbClr val="002060"/>
                </a:solidFill>
                <a:hlinkClick r:id="rId2"/>
              </a:rPr>
              <a:t>/books/mono/10.4324/9781315108933/practical-approaches-applied-research-program-evaluation-helping-professionals-casey-barrio-minton-stephen-lenz</a:t>
            </a:r>
            <a:endParaRPr lang="en-US" sz="500" dirty="0">
              <a:solidFill>
                <a:srgbClr val="002060"/>
              </a:solidFill>
            </a:endParaRPr>
          </a:p>
        </p:txBody>
      </p:sp>
      <p:pic>
        <p:nvPicPr>
          <p:cNvPr id="11" name="Picture 10" descr="A close-up of logos&#10;&#10;AI-generated content may be incorrect.">
            <a:extLst>
              <a:ext uri="{FF2B5EF4-FFF2-40B4-BE49-F238E27FC236}">
                <a16:creationId xmlns:a16="http://schemas.microsoft.com/office/drawing/2014/main" id="{4DDB546B-87A4-2B49-D0D2-57CDA7B4E0D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5218"/>
          <a:stretch/>
        </p:blipFill>
        <p:spPr>
          <a:xfrm>
            <a:off x="9944099" y="5648023"/>
            <a:ext cx="893725" cy="980088"/>
          </a:xfrm>
          <a:prstGeom prst="rect">
            <a:avLst/>
          </a:prstGeom>
        </p:spPr>
      </p:pic>
      <p:pic>
        <p:nvPicPr>
          <p:cNvPr id="12" name="Picture 11" descr="A close-up of logos&#10;&#10;AI-generated content may be incorrect.">
            <a:extLst>
              <a:ext uri="{FF2B5EF4-FFF2-40B4-BE49-F238E27FC236}">
                <a16:creationId xmlns:a16="http://schemas.microsoft.com/office/drawing/2014/main" id="{D451D6F6-BC8E-CBF8-8D37-4C28E1BEFF7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4782" t="9761" b="16268"/>
          <a:stretch/>
        </p:blipFill>
        <p:spPr>
          <a:xfrm>
            <a:off x="10888674" y="5595040"/>
            <a:ext cx="1087579" cy="106885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B70BB3B-27E2-0160-C695-0D9601713781}"/>
              </a:ext>
            </a:extLst>
          </p:cNvPr>
          <p:cNvSpPr txBox="1"/>
          <p:nvPr/>
        </p:nvSpPr>
        <p:spPr>
          <a:xfrm>
            <a:off x="368147" y="6518327"/>
            <a:ext cx="31038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>
                <a:solidFill>
                  <a:srgbClr val="002060"/>
                </a:solidFill>
                <a:hlinkClick r:id="rId2"/>
              </a:rPr>
              <a:t>https://</a:t>
            </a:r>
            <a:r>
              <a:rPr lang="en-US" sz="500" dirty="0" err="1">
                <a:solidFill>
                  <a:srgbClr val="002060"/>
                </a:solidFill>
                <a:hlinkClick r:id="rId2"/>
              </a:rPr>
              <a:t>www.taylorfrancis.com</a:t>
            </a:r>
            <a:r>
              <a:rPr lang="en-US" sz="500" dirty="0">
                <a:solidFill>
                  <a:srgbClr val="002060"/>
                </a:solidFill>
                <a:hlinkClick r:id="rId2"/>
              </a:rPr>
              <a:t>/books/mono/10.4324/9781315108933/practical-approaches-applied-research-program-evaluation-helping-professionals-casey-barrio-minton-stephen-lenz</a:t>
            </a:r>
            <a:endParaRPr lang="en-US" sz="500" dirty="0">
              <a:solidFill>
                <a:srgbClr val="002060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E5CCA4-272E-0903-64B3-783740672A91}"/>
              </a:ext>
            </a:extLst>
          </p:cNvPr>
          <p:cNvGrpSpPr/>
          <p:nvPr/>
        </p:nvGrpSpPr>
        <p:grpSpPr>
          <a:xfrm>
            <a:off x="9651344" y="5400937"/>
            <a:ext cx="2312386" cy="1240499"/>
            <a:chOff x="10199689" y="5755904"/>
            <a:chExt cx="1755648" cy="94183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5E3AC64-D790-8F8E-C9AA-15736BEF9443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 descr="A close-up of logos&#10;&#10;AI-generated content may be incorrect.">
              <a:extLst>
                <a:ext uri="{FF2B5EF4-FFF2-40B4-BE49-F238E27FC236}">
                  <a16:creationId xmlns:a16="http://schemas.microsoft.com/office/drawing/2014/main" id="{EA14A082-9E3D-F821-6F00-CA6E21F07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23" name="Picture 22" descr="A close-up of logos&#10;&#10;AI-generated content may be incorrect.">
              <a:extLst>
                <a:ext uri="{FF2B5EF4-FFF2-40B4-BE49-F238E27FC236}">
                  <a16:creationId xmlns:a16="http://schemas.microsoft.com/office/drawing/2014/main" id="{FFB62EDC-DB3E-B344-D798-3B086043C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6565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5AFCD962-796E-9500-B8D6-C84650931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ABFBEE-D8E8-A1F5-72AF-27BC48786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210DBB-689D-350D-3362-29F6B1C5B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2DF8E6-94A4-02AA-E267-DF3D5053FC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B3F6590-DE0A-A1F3-29BC-E78697D92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917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Overview: Module 1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2A83545-4415-E4C2-5035-9C9A0F47FF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149036"/>
              </p:ext>
            </p:extLst>
          </p:nvPr>
        </p:nvGraphicFramePr>
        <p:xfrm>
          <a:off x="329380" y="1371601"/>
          <a:ext cx="11465403" cy="5255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7420">
                  <a:extLst>
                    <a:ext uri="{9D8B030D-6E8A-4147-A177-3AD203B41FA5}">
                      <a16:colId xmlns:a16="http://schemas.microsoft.com/office/drawing/2014/main" val="1170662359"/>
                    </a:ext>
                  </a:extLst>
                </a:gridCol>
                <a:gridCol w="3096182">
                  <a:extLst>
                    <a:ext uri="{9D8B030D-6E8A-4147-A177-3AD203B41FA5}">
                      <a16:colId xmlns:a16="http://schemas.microsoft.com/office/drawing/2014/main" val="3203863604"/>
                    </a:ext>
                  </a:extLst>
                </a:gridCol>
                <a:gridCol w="3821801">
                  <a:extLst>
                    <a:ext uri="{9D8B030D-6E8A-4147-A177-3AD203B41FA5}">
                      <a16:colId xmlns:a16="http://schemas.microsoft.com/office/drawing/2014/main" val="387725161"/>
                    </a:ext>
                  </a:extLst>
                </a:gridCol>
              </a:tblGrid>
              <a:tr h="723899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Module 1: Overview of Qualitative Research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6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6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6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294997"/>
                  </a:ext>
                </a:extLst>
              </a:tr>
              <a:tr h="51413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Module Content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8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Readings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8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Course Objectives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8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35673"/>
                  </a:ext>
                </a:extLst>
              </a:tr>
              <a:tr h="3966822">
                <a:tc>
                  <a:txBody>
                    <a:bodyPr/>
                    <a:lstStyle/>
                    <a:p>
                      <a:pPr marL="400050" lvl="0" indent="-400050">
                        <a:lnSpc>
                          <a:spcPct val="120000"/>
                        </a:lnSpc>
                        <a:buFont typeface="+mj-lt"/>
                        <a:buAutoNum type="romanUcPeriod"/>
                      </a:pPr>
                      <a:r>
                        <a:rPr lang="en-US" sz="20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Video//PowerPoint Lecture</a:t>
                      </a:r>
                      <a:endParaRPr lang="en-US" sz="20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57250" lvl="1" indent="-400050">
                        <a:lnSpc>
                          <a:spcPct val="120000"/>
                        </a:lnSpc>
                        <a:buFont typeface="+mj-lt"/>
                        <a:buAutoNum type="arabicPeriod"/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is Qualitative Research?</a:t>
                      </a:r>
                    </a:p>
                    <a:p>
                      <a:pPr marL="857250" lvl="1" indent="-400050">
                        <a:lnSpc>
                          <a:spcPct val="120000"/>
                        </a:lnSpc>
                        <a:buFont typeface="+mj-lt"/>
                        <a:buAutoNum type="arabicPeriod"/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Qualitative vs. Quantitative Research</a:t>
                      </a:r>
                    </a:p>
                    <a:p>
                      <a:pPr marL="857250" lvl="1" indent="-400050">
                        <a:lnSpc>
                          <a:spcPct val="120000"/>
                        </a:lnSpc>
                        <a:buFont typeface="+mj-lt"/>
                        <a:buAutoNum type="arabicPeriod"/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When are Qualitative Designs Indicated?</a:t>
                      </a:r>
                    </a:p>
                    <a:p>
                      <a:pPr marL="1314450" lvl="2" indent="-400050">
                        <a:lnSpc>
                          <a:spcPct val="120000"/>
                        </a:lnSpc>
                        <a:buFont typeface="+mj-lt"/>
                        <a:buAutoNum type="alphaUcPeriod"/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Understanding Lived Experiences</a:t>
                      </a:r>
                    </a:p>
                    <a:p>
                      <a:pPr marL="1314450" lvl="2" indent="-400050">
                        <a:lnSpc>
                          <a:spcPct val="120000"/>
                        </a:lnSpc>
                        <a:buFont typeface="+mj-lt"/>
                        <a:buAutoNum type="alphaUcPeriod"/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Development &amp; Evaluation</a:t>
                      </a:r>
                    </a:p>
                    <a:p>
                      <a:pPr marL="1771650" lvl="3" indent="-400050">
                        <a:lnSpc>
                          <a:spcPct val="120000"/>
                        </a:lnSpc>
                        <a:buFont typeface="+mj-lt"/>
                        <a:buAutoNum type="romanLcPeriod"/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Needs Assessment</a:t>
                      </a:r>
                    </a:p>
                    <a:p>
                      <a:pPr marL="1771650" lvl="3" indent="-400050">
                        <a:lnSpc>
                          <a:spcPct val="120000"/>
                        </a:lnSpc>
                        <a:buFont typeface="+mj-lt"/>
                        <a:buAutoNum type="romanLcPeriod"/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 Evaluation</a:t>
                      </a:r>
                    </a:p>
                    <a:p>
                      <a:pPr marL="1771650" lvl="3" indent="-400050">
                        <a:lnSpc>
                          <a:spcPct val="120000"/>
                        </a:lnSpc>
                        <a:buFont typeface="+mj-lt"/>
                        <a:buAutoNum type="romanLcPeriod"/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Satisfaction Estimates</a:t>
                      </a:r>
                    </a:p>
                    <a:p>
                      <a:pPr marL="1314450" lvl="2" indent="-400050">
                        <a:lnSpc>
                          <a:spcPct val="120000"/>
                        </a:lnSpc>
                        <a:buFont typeface="+mj-lt"/>
                        <a:buAutoNum type="alphaUcPeriod"/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Contextualizing Quantitative Data</a:t>
                      </a:r>
                    </a:p>
                    <a:p>
                      <a:pPr marL="1314450" lvl="2" indent="-400050">
                        <a:lnSpc>
                          <a:spcPct val="120000"/>
                        </a:lnSpc>
                        <a:buFont typeface="+mj-lt"/>
                        <a:buAutoNum type="alphaUcPeriod"/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Exploring “What,” “Why,” “How?”</a:t>
                      </a:r>
                    </a:p>
                    <a:p>
                      <a:pPr marL="857250" lvl="1" indent="-400050">
                        <a:lnSpc>
                          <a:spcPct val="120000"/>
                        </a:lnSpc>
                        <a:buFont typeface="+mj-lt"/>
                        <a:buAutoNum type="arabicPeriod"/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Strengths &amp; Limitations</a:t>
                      </a:r>
                    </a:p>
                    <a:p>
                      <a:pPr marL="400050" indent="-400050">
                        <a:lnSpc>
                          <a:spcPct val="120000"/>
                        </a:lnSpc>
                        <a:buFont typeface="+mj-lt"/>
                        <a:buAutoNum type="romanUcPeriod"/>
                      </a:pPr>
                      <a:r>
                        <a:rPr lang="en-US" sz="20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Exam 1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 (7 Questions; 14 points, 14%) </a:t>
                      </a:r>
                      <a:endParaRPr lang="en-US" sz="20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buFont typeface="+mj-lt"/>
                        <a:buNone/>
                      </a:pPr>
                      <a:r>
                        <a:rPr lang="en-US" sz="1600" b="1" u="sng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Barrio Minton &amp; Lenz (2019). </a:t>
                      </a:r>
                      <a:endParaRPr lang="en-US" sz="1600" b="0" u="sng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Ch. 7, Section 1 </a:t>
                      </a: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(Overview of Qualitative Research Designs).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Ch. 6, Section 3 </a:t>
                      </a: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(Types of Survey Designs).</a:t>
                      </a:r>
                    </a:p>
                    <a:p>
                      <a:pPr marL="0" indent="0">
                        <a:lnSpc>
                          <a:spcPct val="120000"/>
                        </a:lnSpc>
                        <a:buFont typeface="+mj-lt"/>
                        <a:buNone/>
                      </a:pPr>
                      <a:endParaRPr lang="en-US" sz="16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lnSpc>
                          <a:spcPct val="120000"/>
                        </a:lnSpc>
                        <a:buFont typeface="+mj-lt"/>
                        <a:buNone/>
                      </a:pPr>
                      <a:r>
                        <a:rPr lang="en-US" sz="1600" b="1" u="sng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Lim, (2024).</a:t>
                      </a: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lvl="0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u="non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Pages 1 – 6 (column 1 on pg. 6).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20000"/>
                        </a:lnSpc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 research questions consistent with use of qualitative methodology</a:t>
                      </a:r>
                    </a:p>
                    <a:p>
                      <a:pPr marL="285750" indent="-285750" algn="l">
                        <a:lnSpc>
                          <a:spcPct val="120000"/>
                        </a:lnSpc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Understand when qualitative methods may be appropriate for use in applied research and program evaluation endeavors</a:t>
                      </a:r>
                    </a:p>
                    <a:p>
                      <a:pPr marL="285750" indent="-285750" algn="l">
                        <a:lnSpc>
                          <a:spcPct val="120000"/>
                        </a:lnSpc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Articulate key features of needs assessments, process assessments, and satisfaction estimation</a:t>
                      </a:r>
                    </a:p>
                    <a:p>
                      <a:pPr marL="285750" indent="-285750" algn="l">
                        <a:lnSpc>
                          <a:spcPct val="120000"/>
                        </a:lnSpc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 strengths and limitations of qualitative designs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768440"/>
                  </a:ext>
                </a:extLst>
              </a:tr>
            </a:tbl>
          </a:graphicData>
        </a:graphic>
      </p:graphicFrame>
      <p:pic>
        <p:nvPicPr>
          <p:cNvPr id="11" name="Picture 10" descr="A close-up of logos&#10;&#10;AI-generated content may be incorrect.">
            <a:extLst>
              <a:ext uri="{FF2B5EF4-FFF2-40B4-BE49-F238E27FC236}">
                <a16:creationId xmlns:a16="http://schemas.microsoft.com/office/drawing/2014/main" id="{1E49E35B-F938-D544-79BB-CDBBF925845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5218"/>
          <a:stretch/>
        </p:blipFill>
        <p:spPr>
          <a:xfrm>
            <a:off x="10338210" y="384407"/>
            <a:ext cx="768200" cy="842433"/>
          </a:xfrm>
          <a:prstGeom prst="rect">
            <a:avLst/>
          </a:prstGeom>
        </p:spPr>
      </p:pic>
      <p:pic>
        <p:nvPicPr>
          <p:cNvPr id="12" name="Picture 11" descr="A close-up of logos&#10;&#10;AI-generated content may be incorrect.">
            <a:extLst>
              <a:ext uri="{FF2B5EF4-FFF2-40B4-BE49-F238E27FC236}">
                <a16:creationId xmlns:a16="http://schemas.microsoft.com/office/drawing/2014/main" id="{D877D361-6607-7B27-3ABF-96569484A2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4782" t="9761" b="16268"/>
          <a:stretch/>
        </p:blipFill>
        <p:spPr>
          <a:xfrm>
            <a:off x="11140329" y="384407"/>
            <a:ext cx="857189" cy="84243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F0B6673-A328-492B-6A8C-C85C7B5B701F}"/>
              </a:ext>
            </a:extLst>
          </p:cNvPr>
          <p:cNvGrpSpPr/>
          <p:nvPr/>
        </p:nvGrpSpPr>
        <p:grpSpPr>
          <a:xfrm>
            <a:off x="5193614" y="5170351"/>
            <a:ext cx="2449165" cy="1435913"/>
            <a:chOff x="5193614" y="5170351"/>
            <a:chExt cx="2449165" cy="1435913"/>
          </a:xfrm>
        </p:grpSpPr>
        <p:pic>
          <p:nvPicPr>
            <p:cNvPr id="14" name="Picture 13" descr="A close-up of a document&#10;&#10;AI-generated content may be incorrect.">
              <a:extLst>
                <a:ext uri="{FF2B5EF4-FFF2-40B4-BE49-F238E27FC236}">
                  <a16:creationId xmlns:a16="http://schemas.microsoft.com/office/drawing/2014/main" id="{A57744F8-E58C-5DC1-D8F3-62FAB551D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4058" r="4042" b="45979"/>
            <a:stretch/>
          </p:blipFill>
          <p:spPr>
            <a:xfrm>
              <a:off x="6343570" y="5170351"/>
              <a:ext cx="1260260" cy="989158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pic>
          <p:nvPicPr>
            <p:cNvPr id="15" name="Picture 2" descr="Practical Approaches to Applied Research and Program Evaluation for Helping Professionals">
              <a:hlinkClick r:id="rId5"/>
              <a:extLst>
                <a:ext uri="{FF2B5EF4-FFF2-40B4-BE49-F238E27FC236}">
                  <a16:creationId xmlns:a16="http://schemas.microsoft.com/office/drawing/2014/main" id="{6910B3AA-49EA-95B7-A30C-65C1BAF707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3614" y="5170351"/>
              <a:ext cx="994535" cy="1419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41D2A32-2F3B-4374-E8D3-699F742916E5}"/>
                </a:ext>
              </a:extLst>
            </p:cNvPr>
            <p:cNvSpPr txBox="1"/>
            <p:nvPr/>
          </p:nvSpPr>
          <p:spPr>
            <a:xfrm>
              <a:off x="6304621" y="6267710"/>
              <a:ext cx="133815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" dirty="0">
                  <a:solidFill>
                    <a:srgbClr val="002060"/>
                  </a:solidFill>
                  <a:hlinkClick r:id="rId5"/>
                </a:rPr>
                <a:t>https://</a:t>
              </a:r>
              <a:r>
                <a:rPr lang="en-US" sz="400" dirty="0" err="1">
                  <a:solidFill>
                    <a:srgbClr val="002060"/>
                  </a:solidFill>
                  <a:hlinkClick r:id="rId5"/>
                </a:rPr>
                <a:t>www.taylorfrancis.com</a:t>
              </a:r>
              <a:r>
                <a:rPr lang="en-US" sz="400" dirty="0">
                  <a:solidFill>
                    <a:srgbClr val="002060"/>
                  </a:solidFill>
                  <a:hlinkClick r:id="rId5"/>
                </a:rPr>
                <a:t>/books/mono/10.4324/9781315108933/practical-approaches-applied-research-program-evaluation-helping-professionals-casey-barrio-minton-stephen-lenz</a:t>
              </a:r>
              <a:endParaRPr lang="en-US" sz="4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6256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679772-DF61-12F4-8D83-D72D49DB4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C87D9E7B-659A-9562-6BE2-8EDAF213C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810316-D886-2006-F15E-0E9156923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113334-09E9-6457-C59F-77212E5AA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655DD9-D5C5-C1EB-771D-80544354F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CC4D2D-BDDE-A8C5-707F-43A8428EF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917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Overview: Module Examinations</a:t>
            </a:r>
          </a:p>
        </p:txBody>
      </p:sp>
      <p:pic>
        <p:nvPicPr>
          <p:cNvPr id="7" name="Picture 6" descr="A screenshot of a course&#10;&#10;AI-generated content may be incorrect.">
            <a:extLst>
              <a:ext uri="{FF2B5EF4-FFF2-40B4-BE49-F238E27FC236}">
                <a16:creationId xmlns:a16="http://schemas.microsoft.com/office/drawing/2014/main" id="{E968C6D3-C63C-0416-9868-75C8D806A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331" y="1925067"/>
            <a:ext cx="5143500" cy="4800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B1F04B2-3018-A83E-2E71-2DBD1AC92FDB}"/>
              </a:ext>
            </a:extLst>
          </p:cNvPr>
          <p:cNvSpPr/>
          <p:nvPr/>
        </p:nvSpPr>
        <p:spPr>
          <a:xfrm>
            <a:off x="3490330" y="1782699"/>
            <a:ext cx="5143500" cy="494296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B45644-5807-2D23-CBA7-CFF99824E894}"/>
              </a:ext>
            </a:extLst>
          </p:cNvPr>
          <p:cNvSpPr/>
          <p:nvPr/>
        </p:nvSpPr>
        <p:spPr>
          <a:xfrm>
            <a:off x="3897086" y="3759200"/>
            <a:ext cx="4419600" cy="181429"/>
          </a:xfrm>
          <a:prstGeom prst="rect">
            <a:avLst/>
          </a:prstGeom>
          <a:noFill/>
          <a:ln w="38100">
            <a:solidFill>
              <a:srgbClr val="FF2F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-up of logos&#10;&#10;AI-generated content may be incorrect.">
            <a:extLst>
              <a:ext uri="{FF2B5EF4-FFF2-40B4-BE49-F238E27FC236}">
                <a16:creationId xmlns:a16="http://schemas.microsoft.com/office/drawing/2014/main" id="{9E392F0F-CD95-5182-4841-26B17CE5942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5218"/>
          <a:stretch/>
        </p:blipFill>
        <p:spPr>
          <a:xfrm>
            <a:off x="9944099" y="5648023"/>
            <a:ext cx="893725" cy="980088"/>
          </a:xfrm>
          <a:prstGeom prst="rect">
            <a:avLst/>
          </a:prstGeom>
        </p:spPr>
      </p:pic>
      <p:pic>
        <p:nvPicPr>
          <p:cNvPr id="11" name="Picture 10" descr="A close-up of logos&#10;&#10;AI-generated content may be incorrect.">
            <a:extLst>
              <a:ext uri="{FF2B5EF4-FFF2-40B4-BE49-F238E27FC236}">
                <a16:creationId xmlns:a16="http://schemas.microsoft.com/office/drawing/2014/main" id="{56A8EAE6-6586-6CB7-7871-D041568F83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4782" t="9761" b="16268"/>
          <a:stretch/>
        </p:blipFill>
        <p:spPr>
          <a:xfrm>
            <a:off x="10888674" y="5595040"/>
            <a:ext cx="1087579" cy="106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214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0D8D82-4211-1851-18B8-38C1068B5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84113B8-F62A-8159-BB77-2CB413121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F0194B-9E97-D891-7FB1-F4FD11FE4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213462-3D8C-2692-FE32-DF48362E3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2879F3-E8CE-9C9E-DEF5-660BE4521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D0F8D6-B70D-FC10-2BAD-94801962A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Overview of Qualitative Research</a:t>
            </a:r>
            <a:endParaRPr lang="en-US" sz="5400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Practical Approaches to Applied Research and Program Evaluation for Helping Professionals">
            <a:hlinkClick r:id="rId3"/>
            <a:extLst>
              <a:ext uri="{FF2B5EF4-FFF2-40B4-BE49-F238E27FC236}">
                <a16:creationId xmlns:a16="http://schemas.microsoft.com/office/drawing/2014/main" id="{C2B7BB45-AEEF-8541-D348-C75C403D1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63" y="1999698"/>
            <a:ext cx="3024144" cy="431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666564-44C7-E6A7-FCB6-242228EE33F4}"/>
              </a:ext>
            </a:extLst>
          </p:cNvPr>
          <p:cNvSpPr txBox="1"/>
          <p:nvPr/>
        </p:nvSpPr>
        <p:spPr>
          <a:xfrm>
            <a:off x="3648988" y="1999698"/>
            <a:ext cx="8213631" cy="4475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 is Qualitative Research? 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When are Qualitative Designs Indicated?</a:t>
            </a:r>
          </a:p>
          <a:p>
            <a:pPr marL="971550" lvl="1" indent="-51435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Understanding Lived Experiences</a:t>
            </a:r>
          </a:p>
          <a:p>
            <a:pPr marL="971550" lvl="1" indent="-51435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Needs, Process, &amp; Satisfaction Evaluations</a:t>
            </a:r>
          </a:p>
          <a:p>
            <a:pPr marL="971550" lvl="1" indent="-51435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Giving Context to Quantitative Findings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930DCC-534D-FCA9-81AF-65028E9261F7}"/>
              </a:ext>
            </a:extLst>
          </p:cNvPr>
          <p:cNvSpPr txBox="1"/>
          <p:nvPr/>
        </p:nvSpPr>
        <p:spPr>
          <a:xfrm>
            <a:off x="215747" y="6365927"/>
            <a:ext cx="31038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>
                <a:solidFill>
                  <a:srgbClr val="002060"/>
                </a:solidFill>
                <a:hlinkClick r:id="rId3"/>
              </a:rPr>
              <a:t>https://</a:t>
            </a:r>
            <a:r>
              <a:rPr lang="en-US" sz="500" dirty="0" err="1">
                <a:solidFill>
                  <a:srgbClr val="002060"/>
                </a:solidFill>
                <a:hlinkClick r:id="rId3"/>
              </a:rPr>
              <a:t>www.taylorfrancis.com</a:t>
            </a:r>
            <a:r>
              <a:rPr lang="en-US" sz="500" dirty="0">
                <a:solidFill>
                  <a:srgbClr val="002060"/>
                </a:solidFill>
                <a:hlinkClick r:id="rId3"/>
              </a:rPr>
              <a:t>/books/mono/10.4324/9781315108933/practical-approaches-applied-research-program-evaluation-helping-professionals-casey-barrio-minton-stephen-lenz</a:t>
            </a:r>
            <a:endParaRPr lang="en-US" sz="500" dirty="0">
              <a:solidFill>
                <a:srgbClr val="002060"/>
              </a:solidFill>
            </a:endParaRPr>
          </a:p>
        </p:txBody>
      </p:sp>
      <p:pic>
        <p:nvPicPr>
          <p:cNvPr id="5" name="Picture 4" descr="A close-up of logos&#10;&#10;AI-generated content may be incorrect.">
            <a:extLst>
              <a:ext uri="{FF2B5EF4-FFF2-40B4-BE49-F238E27FC236}">
                <a16:creationId xmlns:a16="http://schemas.microsoft.com/office/drawing/2014/main" id="{6B47C468-C151-17C9-4EF5-013D63AC56C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45218"/>
          <a:stretch/>
        </p:blipFill>
        <p:spPr>
          <a:xfrm>
            <a:off x="9687559" y="1798932"/>
            <a:ext cx="893725" cy="980088"/>
          </a:xfrm>
          <a:prstGeom prst="rect">
            <a:avLst/>
          </a:prstGeom>
        </p:spPr>
      </p:pic>
      <p:pic>
        <p:nvPicPr>
          <p:cNvPr id="8" name="Picture 7" descr="A close-up of logos&#10;&#10;AI-generated content may be incorrect.">
            <a:extLst>
              <a:ext uri="{FF2B5EF4-FFF2-40B4-BE49-F238E27FC236}">
                <a16:creationId xmlns:a16="http://schemas.microsoft.com/office/drawing/2014/main" id="{6A818E70-11BE-F760-BAB2-369FF2BADDA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4782" t="9761" b="16268"/>
          <a:stretch/>
        </p:blipFill>
        <p:spPr>
          <a:xfrm>
            <a:off x="10632134" y="1745949"/>
            <a:ext cx="1087579" cy="106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420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E5D6F3-B348-9A75-9CF4-511AE190E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E5EF10-95D7-3539-B202-C38C3D69AA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295CEA-3D19-97E1-9BC4-A070B347C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299946-8CF1-36A0-695D-10B535302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9A7D47-D45F-1F05-3B2C-BD25C454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5AC3B4-D581-8F94-B18C-C95365764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I.1. What is Qualitative Research?</a:t>
            </a:r>
          </a:p>
        </p:txBody>
      </p:sp>
      <p:pic>
        <p:nvPicPr>
          <p:cNvPr id="2050" name="Picture 2" descr="Quantitative vs Qualitative Research - Imgflip">
            <a:extLst>
              <a:ext uri="{FF2B5EF4-FFF2-40B4-BE49-F238E27FC236}">
                <a16:creationId xmlns:a16="http://schemas.microsoft.com/office/drawing/2014/main" id="{F49BA444-9E5D-7747-E726-610281298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8" y="1999698"/>
            <a:ext cx="5710518" cy="428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51993E1-E748-0DC3-E083-9EACA74800D0}"/>
              </a:ext>
            </a:extLst>
          </p:cNvPr>
          <p:cNvSpPr txBox="1"/>
          <p:nvPr/>
        </p:nvSpPr>
        <p:spPr>
          <a:xfrm>
            <a:off x="6309359" y="1901786"/>
            <a:ext cx="5710517" cy="3635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533400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b="1" kern="1200" dirty="0">
                <a:solidFill>
                  <a:srgbClr val="002060"/>
                </a:solidFill>
              </a:rPr>
              <a:t>Quantitative Methods: </a:t>
            </a:r>
          </a:p>
          <a:p>
            <a:pPr lvl="1" defTabSz="533400">
              <a:lnSpc>
                <a:spcPct val="13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2600" kern="1200" dirty="0">
                <a:solidFill>
                  <a:srgbClr val="002060"/>
                </a:solidFill>
              </a:rPr>
              <a:t>Understanding through numbers (numerical or categorical data).</a:t>
            </a:r>
          </a:p>
          <a:p>
            <a:pPr marL="285750" lvl="0" indent="-285750" defTabSz="533400">
              <a:lnSpc>
                <a:spcPct val="130000"/>
              </a:lnSpc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kern="1200" dirty="0">
                <a:solidFill>
                  <a:srgbClr val="002060"/>
                </a:solidFill>
              </a:rPr>
              <a:t>Qualitative Research:  </a:t>
            </a:r>
            <a:r>
              <a:rPr lang="en-US" sz="2600" kern="1200" dirty="0">
                <a:solidFill>
                  <a:srgbClr val="002060"/>
                </a:solidFill>
              </a:rPr>
              <a:t>Understanding experience &amp; meaning through words,   contextual content.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44C27E-1B78-6B28-9F4A-F0D47E10B441}"/>
              </a:ext>
            </a:extLst>
          </p:cNvPr>
          <p:cNvSpPr txBox="1"/>
          <p:nvPr/>
        </p:nvSpPr>
        <p:spPr>
          <a:xfrm>
            <a:off x="363299" y="6294861"/>
            <a:ext cx="58115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https://</a:t>
            </a:r>
            <a:r>
              <a:rPr lang="en-US" sz="1200" dirty="0" err="1">
                <a:solidFill>
                  <a:srgbClr val="002060"/>
                </a:solidFill>
              </a:rPr>
              <a:t>imgflip.com</a:t>
            </a:r>
            <a:r>
              <a:rPr lang="en-US" sz="1200" dirty="0">
                <a:solidFill>
                  <a:srgbClr val="002060"/>
                </a:solidFill>
              </a:rPr>
              <a:t>/</a:t>
            </a:r>
            <a:r>
              <a:rPr lang="en-US" sz="1200" dirty="0" err="1">
                <a:solidFill>
                  <a:srgbClr val="002060"/>
                </a:solidFill>
              </a:rPr>
              <a:t>i</a:t>
            </a:r>
            <a:r>
              <a:rPr lang="en-US" sz="1200" dirty="0">
                <a:solidFill>
                  <a:srgbClr val="002060"/>
                </a:solidFill>
              </a:rPr>
              <a:t>/83e6tt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2CE6A6-0E62-CF80-2057-41D9A8ABF248}"/>
              </a:ext>
            </a:extLst>
          </p:cNvPr>
          <p:cNvSpPr txBox="1"/>
          <p:nvPr/>
        </p:nvSpPr>
        <p:spPr>
          <a:xfrm>
            <a:off x="215747" y="6399332"/>
            <a:ext cx="268275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>
                <a:solidFill>
                  <a:srgbClr val="002060"/>
                </a:solidFill>
                <a:hlinkClick r:id="rId4"/>
              </a:rPr>
              <a:t>https://</a:t>
            </a:r>
            <a:r>
              <a:rPr lang="en-US" sz="500" dirty="0" err="1">
                <a:solidFill>
                  <a:srgbClr val="002060"/>
                </a:solidFill>
                <a:hlinkClick r:id="rId4"/>
              </a:rPr>
              <a:t>www.taylorfrancis.com</a:t>
            </a:r>
            <a:r>
              <a:rPr lang="en-US" sz="500" dirty="0">
                <a:solidFill>
                  <a:srgbClr val="002060"/>
                </a:solidFill>
                <a:hlinkClick r:id="rId4"/>
              </a:rPr>
              <a:t>/books/mono/10.4324/9781315108933/practical-approaches-applied-research-program-evaluation-helping-professionals-casey-barrio-minton-stephen-lenz</a:t>
            </a:r>
            <a:endParaRPr lang="en-US" sz="500" dirty="0">
              <a:solidFill>
                <a:srgbClr val="002060"/>
              </a:solidFill>
            </a:endParaRPr>
          </a:p>
        </p:txBody>
      </p:sp>
      <p:pic>
        <p:nvPicPr>
          <p:cNvPr id="4" name="Picture 3" descr="A close-up of logos&#10;&#10;AI-generated content may be incorrect.">
            <a:extLst>
              <a:ext uri="{FF2B5EF4-FFF2-40B4-BE49-F238E27FC236}">
                <a16:creationId xmlns:a16="http://schemas.microsoft.com/office/drawing/2014/main" id="{274978A9-CDE1-B9AB-7CFD-C862985AF05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45218"/>
          <a:stretch/>
        </p:blipFill>
        <p:spPr>
          <a:xfrm>
            <a:off x="10239243" y="5798434"/>
            <a:ext cx="772473" cy="847119"/>
          </a:xfrm>
          <a:prstGeom prst="rect">
            <a:avLst/>
          </a:prstGeom>
        </p:spPr>
      </p:pic>
      <p:pic>
        <p:nvPicPr>
          <p:cNvPr id="5" name="Picture 4" descr="A close-up of logos&#10;&#10;AI-generated content may be incorrect.">
            <a:extLst>
              <a:ext uri="{FF2B5EF4-FFF2-40B4-BE49-F238E27FC236}">
                <a16:creationId xmlns:a16="http://schemas.microsoft.com/office/drawing/2014/main" id="{15B4DFB3-E5F3-095A-CF9C-28BFDC77299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4782" t="9761" b="16268"/>
          <a:stretch/>
        </p:blipFill>
        <p:spPr>
          <a:xfrm>
            <a:off x="11027631" y="5798434"/>
            <a:ext cx="940027" cy="92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576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3438DD-7303-1B9A-E3FA-9D90E0872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D40036B-7B35-6E72-4691-25C71A58E0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644A9E-CB24-5F30-AB90-C1CD4AE2A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6C0B60-D4C2-2EBD-7FE5-841527E38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1ADB38-D231-06B6-DE3C-F185FF6C7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Quantitative vs Qualitative Research - Imgflip">
            <a:extLst>
              <a:ext uri="{FF2B5EF4-FFF2-40B4-BE49-F238E27FC236}">
                <a16:creationId xmlns:a16="http://schemas.microsoft.com/office/drawing/2014/main" id="{4FBADAD6-53A4-9320-6F63-F9BB9B490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8" y="1999698"/>
            <a:ext cx="5710518" cy="428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92AA621-304E-22AD-3832-71AEE7FB2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I.2 Qualitative Research: Core Characteristics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FC8D6B-5EC2-DAD0-C407-D8CFFED0A092}"/>
              </a:ext>
            </a:extLst>
          </p:cNvPr>
          <p:cNvSpPr txBox="1"/>
          <p:nvPr/>
        </p:nvSpPr>
        <p:spPr>
          <a:xfrm>
            <a:off x="6309359" y="1901786"/>
            <a:ext cx="5710517" cy="3450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lvl="0" indent="-514350" defTabSz="533400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b="1" kern="1200" dirty="0">
                <a:solidFill>
                  <a:srgbClr val="002060"/>
                </a:solidFill>
              </a:rPr>
              <a:t>Focus:</a:t>
            </a:r>
            <a:r>
              <a:rPr lang="en-US" sz="2800" kern="1200" dirty="0">
                <a:solidFill>
                  <a:srgbClr val="002060"/>
                </a:solidFill>
              </a:rPr>
              <a:t> </a:t>
            </a:r>
            <a:r>
              <a:rPr lang="en-US" sz="2600" kern="1200" dirty="0">
                <a:solidFill>
                  <a:srgbClr val="002060"/>
                </a:solidFill>
              </a:rPr>
              <a:t>Understanding meaning </a:t>
            </a:r>
            <a:r>
              <a:rPr lang="en-US" sz="2600" i="1" kern="1200" dirty="0">
                <a:solidFill>
                  <a:srgbClr val="002060"/>
                </a:solidFill>
              </a:rPr>
              <a:t>of and from </a:t>
            </a:r>
            <a:r>
              <a:rPr lang="en-US" sz="2600" kern="1200" dirty="0">
                <a:solidFill>
                  <a:srgbClr val="002060"/>
                </a:solidFill>
              </a:rPr>
              <a:t>participants’ perspectives.</a:t>
            </a:r>
          </a:p>
          <a:p>
            <a:pPr marL="514350" lvl="0" indent="-514350" defTabSz="533400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b="1" kern="1200" dirty="0">
                <a:solidFill>
                  <a:srgbClr val="002060"/>
                </a:solidFill>
              </a:rPr>
              <a:t>Researcher(s):</a:t>
            </a:r>
            <a:r>
              <a:rPr lang="en-US" sz="2800" kern="1200" dirty="0">
                <a:solidFill>
                  <a:srgbClr val="002060"/>
                </a:solidFill>
              </a:rPr>
              <a:t> </a:t>
            </a:r>
            <a:r>
              <a:rPr lang="en-US" sz="2600" kern="1200" dirty="0">
                <a:solidFill>
                  <a:srgbClr val="002060"/>
                </a:solidFill>
              </a:rPr>
              <a:t>Primary instrument for data collection and analysis.</a:t>
            </a:r>
          </a:p>
          <a:p>
            <a:pPr lvl="0" defTabSz="533400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950" dirty="0">
                <a:solidFill>
                  <a:srgbClr val="002060"/>
                </a:solidFill>
              </a:rPr>
              <a:t>(Merriam &amp; Tisdell, 2015; Barrio Minton &amp; Lenz, 2019).</a:t>
            </a:r>
            <a:endParaRPr lang="en-US" sz="1950" kern="1200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3111BE-8E75-16AF-38DB-4DDCD0AC37B7}"/>
              </a:ext>
            </a:extLst>
          </p:cNvPr>
          <p:cNvSpPr txBox="1"/>
          <p:nvPr/>
        </p:nvSpPr>
        <p:spPr>
          <a:xfrm>
            <a:off x="363299" y="6294861"/>
            <a:ext cx="58115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https://</a:t>
            </a:r>
            <a:r>
              <a:rPr lang="en-US" sz="1200" dirty="0" err="1">
                <a:solidFill>
                  <a:srgbClr val="002060"/>
                </a:solidFill>
              </a:rPr>
              <a:t>imgflip.com</a:t>
            </a:r>
            <a:r>
              <a:rPr lang="en-US" sz="1200" dirty="0">
                <a:solidFill>
                  <a:srgbClr val="002060"/>
                </a:solidFill>
              </a:rPr>
              <a:t>/</a:t>
            </a:r>
            <a:r>
              <a:rPr lang="en-US" sz="1200" dirty="0" err="1">
                <a:solidFill>
                  <a:srgbClr val="002060"/>
                </a:solidFill>
              </a:rPr>
              <a:t>i</a:t>
            </a:r>
            <a:r>
              <a:rPr lang="en-US" sz="1200" dirty="0">
                <a:solidFill>
                  <a:srgbClr val="002060"/>
                </a:solidFill>
              </a:rPr>
              <a:t>/83e6tt</a:t>
            </a:r>
          </a:p>
        </p:txBody>
      </p:sp>
      <p:pic>
        <p:nvPicPr>
          <p:cNvPr id="4" name="Picture 3" descr="A close-up of logos&#10;&#10;AI-generated content may be incorrect.">
            <a:extLst>
              <a:ext uri="{FF2B5EF4-FFF2-40B4-BE49-F238E27FC236}">
                <a16:creationId xmlns:a16="http://schemas.microsoft.com/office/drawing/2014/main" id="{CD115BDB-393F-912A-8450-952D4218FC7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5218"/>
          <a:stretch/>
        </p:blipFill>
        <p:spPr>
          <a:xfrm>
            <a:off x="10239243" y="5798434"/>
            <a:ext cx="772473" cy="847119"/>
          </a:xfrm>
          <a:prstGeom prst="rect">
            <a:avLst/>
          </a:prstGeom>
        </p:spPr>
      </p:pic>
      <p:pic>
        <p:nvPicPr>
          <p:cNvPr id="5" name="Picture 4" descr="A close-up of logos&#10;&#10;AI-generated content may be incorrect.">
            <a:extLst>
              <a:ext uri="{FF2B5EF4-FFF2-40B4-BE49-F238E27FC236}">
                <a16:creationId xmlns:a16="http://schemas.microsoft.com/office/drawing/2014/main" id="{9A8B8848-43DB-87CE-506D-38EBBD3D43A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4782" t="9761" b="16268"/>
          <a:stretch/>
        </p:blipFill>
        <p:spPr>
          <a:xfrm>
            <a:off x="11027631" y="5798434"/>
            <a:ext cx="940027" cy="92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356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2.1" id="{19F6FF4A-BFB8-D448-81DB-A8F1C71F8E46}" vid="{CDCDF023-17A4-CF46-89DD-D6386F64A9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52D94FC4-944D-C543-834B-FE176CD13886}">
  <we:reference id="wa200005566" version="3.0.0.2" store="en-US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3103F398-8A3A-4147-B43D-17DF3B01164D}">
  <we:reference id="wa200005669" version="2.0.0.0" store="en-US" storeType="OMEX"/>
  <we:alternateReferences>
    <we:reference id="wa200005669" version="2.0.0.0" store="wa200005669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{4B490B94-39BC-474A-AACE-E70EB941C43F}tf16401378</Template>
  <TotalTime>90162</TotalTime>
  <Words>2435</Words>
  <Application>Microsoft Macintosh PowerPoint</Application>
  <PresentationFormat>Widescreen</PresentationFormat>
  <Paragraphs>297</Paragraphs>
  <Slides>37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Calibri Light</vt:lpstr>
      <vt:lpstr>Helvetica</vt:lpstr>
      <vt:lpstr>Roboto</vt:lpstr>
      <vt:lpstr>Times New Roman</vt:lpstr>
      <vt:lpstr>Office Theme</vt:lpstr>
      <vt:lpstr>1_Office Theme</vt:lpstr>
      <vt:lpstr>BRIDG Micro-Course  Qualitative Research and Analysis </vt:lpstr>
      <vt:lpstr>BRIDG Micro-Course  Module 1: Overview of Qualitative Research</vt:lpstr>
      <vt:lpstr>Content Overview</vt:lpstr>
      <vt:lpstr>Content Overview: Module 1</vt:lpstr>
      <vt:lpstr>Content Overview: Module 1</vt:lpstr>
      <vt:lpstr>Content Overview: Module Examinations</vt:lpstr>
      <vt:lpstr>I. Overview of Qualitative Research</vt:lpstr>
      <vt:lpstr>I.1. What is Qualitative Research?</vt:lpstr>
      <vt:lpstr>I.2 Qualitative Research: Core Characteristics</vt:lpstr>
      <vt:lpstr>I.2 Qualitative Research: Core Characteristics</vt:lpstr>
      <vt:lpstr>I.2. Qualitative vs. Quantitative Research</vt:lpstr>
      <vt:lpstr>I.2. Qualitative vs. Quantitative Research</vt:lpstr>
      <vt:lpstr>I.2. What Qualitative Analysis Is &amp; Is Not</vt:lpstr>
      <vt:lpstr>I.2. Reasons for Qualitative Analysis</vt:lpstr>
      <vt:lpstr>I.3. When are Qualitative Designs Indicated?</vt:lpstr>
      <vt:lpstr>I.3. When are Qualitative Designs Indicated?</vt:lpstr>
      <vt:lpstr>I.4. Types of Assessments</vt:lpstr>
      <vt:lpstr>I.5. Needs Assessments</vt:lpstr>
      <vt:lpstr>I.5. Needs Assessments</vt:lpstr>
      <vt:lpstr>I.5. Needs Assessments</vt:lpstr>
      <vt:lpstr>I.5. Needs Assessments</vt:lpstr>
      <vt:lpstr>I.5. Needs Assessments</vt:lpstr>
      <vt:lpstr>I.6. Process or Implementation Evaluations</vt:lpstr>
      <vt:lpstr>I.6. Process or Implementation Evaluations</vt:lpstr>
      <vt:lpstr>I.6. Process or Implementation Evaluations</vt:lpstr>
      <vt:lpstr>I.6. Process Evaluations (User-Focused)</vt:lpstr>
      <vt:lpstr>I.6. Process Evaluations (Provider-Focused)</vt:lpstr>
      <vt:lpstr>I.6. Process or Implementation Considerations</vt:lpstr>
      <vt:lpstr>I.7. Satisfaction Estimations</vt:lpstr>
      <vt:lpstr>I.7. Satisfaction Estimations</vt:lpstr>
      <vt:lpstr>I.7. Satisfaction Estimations</vt:lpstr>
      <vt:lpstr>I.7. Satisfaction Estimation Factors</vt:lpstr>
      <vt:lpstr>I.3. When are Qualitative Designs Indicated?</vt:lpstr>
      <vt:lpstr>I.8. Contextualizing Quantitative Data</vt:lpstr>
      <vt:lpstr>I. 9. Strengths &amp; Limitations of Qualitative Research</vt:lpstr>
      <vt:lpstr>WE DID IT!  </vt:lpstr>
      <vt:lpstr>BRIDG Micro-Course  Qualitative Research and Analysis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Brenna Bray’s  Research Goals</dc:title>
  <dc:creator>Brenna Bray</dc:creator>
  <cp:lastModifiedBy>Brenna Bray</cp:lastModifiedBy>
  <cp:revision>140</cp:revision>
  <dcterms:created xsi:type="dcterms:W3CDTF">2020-11-23T21:16:45Z</dcterms:created>
  <dcterms:modified xsi:type="dcterms:W3CDTF">2025-03-31T15:01:43Z</dcterms:modified>
</cp:coreProperties>
</file>