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1"/>
  </p:notesMasterIdLst>
  <p:sldIdLst>
    <p:sldId id="256" r:id="rId2"/>
    <p:sldId id="263" r:id="rId3"/>
    <p:sldId id="262" r:id="rId4"/>
    <p:sldId id="272" r:id="rId5"/>
    <p:sldId id="257" r:id="rId6"/>
    <p:sldId id="271" r:id="rId7"/>
    <p:sldId id="259" r:id="rId8"/>
    <p:sldId id="274" r:id="rId9"/>
    <p:sldId id="27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E4F2ED-25E1-433A-B876-6E354230A963}">
          <p14:sldIdLst>
            <p14:sldId id="256"/>
            <p14:sldId id="263"/>
            <p14:sldId id="262"/>
            <p14:sldId id="272"/>
            <p14:sldId id="257"/>
          </p14:sldIdLst>
        </p14:section>
        <p14:section name="Untitled Section" id="{D1274084-8F9D-4B1D-8C3F-93B3AC44C702}">
          <p14:sldIdLst>
            <p14:sldId id="271"/>
            <p14:sldId id="259"/>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7032C-6855-4165-A1EE-560FEF181CC2}" v="18" dt="2025-12-03T01:56:55.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93447" autoAdjust="0"/>
  </p:normalViewPr>
  <p:slideViewPr>
    <p:cSldViewPr snapToGrid="0">
      <p:cViewPr varScale="1">
        <p:scale>
          <a:sx n="37" d="100"/>
          <a:sy n="37" d="100"/>
        </p:scale>
        <p:origin x="56" y="5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Alvarado" userId="6044521bd1771cbe" providerId="LiveId" clId="{DD41860B-E081-41AA-A064-FDF0797D60E7}"/>
    <pc:docChg chg="delSld modSld modSection">
      <pc:chgData name="Alyssa Alvarado" userId="6044521bd1771cbe" providerId="LiveId" clId="{DD41860B-E081-41AA-A064-FDF0797D60E7}" dt="2026-01-13T16:43:12.436" v="1" actId="2696"/>
      <pc:docMkLst>
        <pc:docMk/>
      </pc:docMkLst>
      <pc:sldChg chg="del mod modShow">
        <pc:chgData name="Alyssa Alvarado" userId="6044521bd1771cbe" providerId="LiveId" clId="{DD41860B-E081-41AA-A064-FDF0797D60E7}" dt="2026-01-13T16:43:12.436" v="1" actId="2696"/>
        <pc:sldMkLst>
          <pc:docMk/>
          <pc:sldMk cId="3011683988"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CAEC2-3996-4993-B82B-E30755C0088A}"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876-05B8-40F3-9815-96F6C85C2A69}" type="slidenum">
              <a:rPr lang="en-US" smtClean="0"/>
              <a:t>‹#›</a:t>
            </a:fld>
            <a:endParaRPr lang="en-US"/>
          </a:p>
        </p:txBody>
      </p:sp>
    </p:spTree>
    <p:extLst>
      <p:ext uri="{BB962C8B-B14F-4D97-AF65-F5344CB8AC3E}">
        <p14:creationId xmlns:p14="http://schemas.microsoft.com/office/powerpoint/2010/main" val="105608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E8876-05B8-40F3-9815-96F6C85C2A69}" type="slidenum">
              <a:rPr lang="en-US" smtClean="0"/>
              <a:t>1</a:t>
            </a:fld>
            <a:endParaRPr lang="en-US"/>
          </a:p>
        </p:txBody>
      </p:sp>
    </p:spTree>
    <p:extLst>
      <p:ext uri="{BB962C8B-B14F-4D97-AF65-F5344CB8AC3E}">
        <p14:creationId xmlns:p14="http://schemas.microsoft.com/office/powerpoint/2010/main" val="257409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E8876-05B8-40F3-9815-96F6C85C2A69}" type="slidenum">
              <a:rPr lang="en-US" smtClean="0"/>
              <a:t>2</a:t>
            </a:fld>
            <a:endParaRPr lang="en-US"/>
          </a:p>
        </p:txBody>
      </p:sp>
    </p:spTree>
    <p:extLst>
      <p:ext uri="{BB962C8B-B14F-4D97-AF65-F5344CB8AC3E}">
        <p14:creationId xmlns:p14="http://schemas.microsoft.com/office/powerpoint/2010/main" val="184401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E8876-05B8-40F3-9815-96F6C85C2A69}" type="slidenum">
              <a:rPr lang="en-US" smtClean="0"/>
              <a:t>3</a:t>
            </a:fld>
            <a:endParaRPr lang="en-US"/>
          </a:p>
        </p:txBody>
      </p:sp>
    </p:spTree>
    <p:extLst>
      <p:ext uri="{BB962C8B-B14F-4D97-AF65-F5344CB8AC3E}">
        <p14:creationId xmlns:p14="http://schemas.microsoft.com/office/powerpoint/2010/main" val="137967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Hospice nurse interviews reveal deep compassion and dedication to patient comfort. Nurses discuss the importance of communication with both patients and families during end-of-life care. They also share how building trust helps them provide emotional support, manage pain, and ensure dignity in their patients’ final days.</a:t>
            </a:r>
          </a:p>
        </p:txBody>
      </p:sp>
      <p:sp>
        <p:nvSpPr>
          <p:cNvPr id="4" name="Slide Number Placeholder 3"/>
          <p:cNvSpPr>
            <a:spLocks noGrp="1"/>
          </p:cNvSpPr>
          <p:nvPr>
            <p:ph type="sldNum" sz="quarter" idx="5"/>
          </p:nvPr>
        </p:nvSpPr>
        <p:spPr/>
        <p:txBody>
          <a:bodyPr/>
          <a:lstStyle/>
          <a:p>
            <a:fld id="{36EE8876-05B8-40F3-9815-96F6C85C2A69}" type="slidenum">
              <a:rPr lang="en-US" smtClean="0"/>
              <a:t>4</a:t>
            </a:fld>
            <a:endParaRPr lang="en-US"/>
          </a:p>
        </p:txBody>
      </p:sp>
    </p:spTree>
    <p:extLst>
      <p:ext uri="{BB962C8B-B14F-4D97-AF65-F5344CB8AC3E}">
        <p14:creationId xmlns:p14="http://schemas.microsoft.com/office/powerpoint/2010/main" val="415714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E8876-05B8-40F3-9815-96F6C85C2A69}" type="slidenum">
              <a:rPr lang="en-US" smtClean="0"/>
              <a:t>5</a:t>
            </a:fld>
            <a:endParaRPr lang="en-US"/>
          </a:p>
        </p:txBody>
      </p:sp>
    </p:spTree>
    <p:extLst>
      <p:ext uri="{BB962C8B-B14F-4D97-AF65-F5344CB8AC3E}">
        <p14:creationId xmlns:p14="http://schemas.microsoft.com/office/powerpoint/2010/main" val="230123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society where religion and spirituality and state are separated leads one to question how beliefs and practices are incorporated and handled within the medical field especially in palliative and hospice care where there is an innate form of behavior when death and dying are present. Due to the barriers and the complexity of use of religion and </a:t>
            </a:r>
            <a:r>
              <a:rPr lang="en-US" dirty="0" err="1"/>
              <a:t>spirtuality</a:t>
            </a:r>
            <a:r>
              <a:rPr lang="en-US" dirty="0"/>
              <a:t> in such environments creating and using ritual can provide connection to the environment, patient and can be utilized as protocol and a resourceful in end-of-life care. </a:t>
            </a:r>
          </a:p>
        </p:txBody>
      </p:sp>
      <p:sp>
        <p:nvSpPr>
          <p:cNvPr id="4" name="Slide Number Placeholder 3"/>
          <p:cNvSpPr>
            <a:spLocks noGrp="1"/>
          </p:cNvSpPr>
          <p:nvPr>
            <p:ph type="sldNum" sz="quarter" idx="5"/>
          </p:nvPr>
        </p:nvSpPr>
        <p:spPr/>
        <p:txBody>
          <a:bodyPr/>
          <a:lstStyle/>
          <a:p>
            <a:fld id="{36EE8876-05B8-40F3-9815-96F6C85C2A69}" type="slidenum">
              <a:rPr lang="en-US" smtClean="0"/>
              <a:t>6</a:t>
            </a:fld>
            <a:endParaRPr lang="en-US"/>
          </a:p>
        </p:txBody>
      </p:sp>
    </p:spTree>
    <p:extLst>
      <p:ext uri="{BB962C8B-B14F-4D97-AF65-F5344CB8AC3E}">
        <p14:creationId xmlns:p14="http://schemas.microsoft.com/office/powerpoint/2010/main" val="394744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EE8876-05B8-40F3-9815-96F6C85C2A69}" type="slidenum">
              <a:rPr lang="en-US" smtClean="0"/>
              <a:t>8</a:t>
            </a:fld>
            <a:endParaRPr lang="en-US"/>
          </a:p>
        </p:txBody>
      </p:sp>
    </p:spTree>
    <p:extLst>
      <p:ext uri="{BB962C8B-B14F-4D97-AF65-F5344CB8AC3E}">
        <p14:creationId xmlns:p14="http://schemas.microsoft.com/office/powerpoint/2010/main" val="29722305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BB6FA4-1E8F-47C8-8332-3A0878E11A18}"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2B54D60-CB85-4172-87A8-CC4F7574B18A}" type="slidenum">
              <a:rPr lang="en-US" smtClean="0"/>
              <a:t>‹#›</a:t>
            </a:fld>
            <a:endParaRPr lang="en-US"/>
          </a:p>
        </p:txBody>
      </p:sp>
    </p:spTree>
    <p:extLst>
      <p:ext uri="{BB962C8B-B14F-4D97-AF65-F5344CB8AC3E}">
        <p14:creationId xmlns:p14="http://schemas.microsoft.com/office/powerpoint/2010/main" val="177007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B6FA4-1E8F-47C8-8332-3A0878E11A18}"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24993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B6FA4-1E8F-47C8-8332-3A0878E11A18}"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385156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BB6FA4-1E8F-47C8-8332-3A0878E11A18}"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337685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FBB6FA4-1E8F-47C8-8332-3A0878E11A18}" type="datetimeFigureOut">
              <a:rPr lang="en-US" smtClean="0"/>
              <a:t>1/13/2026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2B54D60-CB85-4172-87A8-CC4F7574B18A}" type="slidenum">
              <a:rPr lang="en-US" smtClean="0"/>
              <a:t>‹#›</a:t>
            </a:fld>
            <a:endParaRPr lang="en-US"/>
          </a:p>
        </p:txBody>
      </p:sp>
    </p:spTree>
    <p:extLst>
      <p:ext uri="{BB962C8B-B14F-4D97-AF65-F5344CB8AC3E}">
        <p14:creationId xmlns:p14="http://schemas.microsoft.com/office/powerpoint/2010/main" val="292419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BB6FA4-1E8F-47C8-8332-3A0878E11A18}"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83429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BB6FA4-1E8F-47C8-8332-3A0878E11A18}"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382998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BB6FA4-1E8F-47C8-8332-3A0878E11A18}"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420390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B6FA4-1E8F-47C8-8332-3A0878E11A18}"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40151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BB6FA4-1E8F-47C8-8332-3A0878E11A18}"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254252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BB6FA4-1E8F-47C8-8332-3A0878E11A18}" type="datetimeFigureOut">
              <a:rPr lang="en-US" smtClean="0"/>
              <a:t>1/13/2026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2B54D60-CB85-4172-87A8-CC4F7574B18A}" type="slidenum">
              <a:rPr lang="en-US" smtClean="0"/>
              <a:t>‹#›</a:t>
            </a:fld>
            <a:endParaRPr lang="en-US"/>
          </a:p>
        </p:txBody>
      </p:sp>
    </p:spTree>
    <p:extLst>
      <p:ext uri="{BB962C8B-B14F-4D97-AF65-F5344CB8AC3E}">
        <p14:creationId xmlns:p14="http://schemas.microsoft.com/office/powerpoint/2010/main" val="288558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FBB6FA4-1E8F-47C8-8332-3A0878E11A18}" type="datetimeFigureOut">
              <a:rPr lang="en-US" smtClean="0"/>
              <a:t>1/13/2026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2B54D60-CB85-4172-87A8-CC4F7574B18A}" type="slidenum">
              <a:rPr lang="en-US" smtClean="0"/>
              <a:t>‹#›</a:t>
            </a:fld>
            <a:endParaRPr lang="en-US"/>
          </a:p>
        </p:txBody>
      </p:sp>
    </p:spTree>
    <p:extLst>
      <p:ext uri="{BB962C8B-B14F-4D97-AF65-F5344CB8AC3E}">
        <p14:creationId xmlns:p14="http://schemas.microsoft.com/office/powerpoint/2010/main" val="8034842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pmc.ncbi.nlm.nih.gov/articles/PMC6453491/"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ttps://scholarworks.calstate.edu/downloads/js956g99b" TargetMode="Externa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pic>
        <p:nvPicPr>
          <p:cNvPr id="4" name="Picture 3" descr="A white flower next to a candle&#10;&#10;AI-generated content may be incorrect.">
            <a:extLst>
              <a:ext uri="{FF2B5EF4-FFF2-40B4-BE49-F238E27FC236}">
                <a16:creationId xmlns:a16="http://schemas.microsoft.com/office/drawing/2014/main" id="{4EEA4761-FB48-2B84-D91C-EB8F58D34E9E}"/>
              </a:ext>
            </a:extLst>
          </p:cNvPr>
          <p:cNvPicPr>
            <a:picLocks noChangeAspect="1"/>
          </p:cNvPicPr>
          <p:nvPr/>
        </p:nvPicPr>
        <p:blipFill>
          <a:blip r:embed="rId5"/>
          <a:srcRect l="6667"/>
          <a:stretch>
            <a:fillRect/>
          </a:stretch>
        </p:blipFill>
        <p:spPr>
          <a:xfrm>
            <a:off x="20" y="10"/>
            <a:ext cx="12191980" cy="6857989"/>
          </a:xfrm>
          <a:prstGeom prst="rect">
            <a:avLst/>
          </a:prstGeom>
        </p:spPr>
      </p:pic>
      <p:sp>
        <p:nvSpPr>
          <p:cNvPr id="35" name="Rectangle 34">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6">
              <a:alphaModFix amt="30000"/>
              <a:duotone>
                <a:prstClr val="black"/>
                <a:schemeClr val="accent1">
                  <a:tint val="45000"/>
                  <a:satMod val="400000"/>
                </a:schemeClr>
              </a:duotone>
              <a:extLst>
                <a:ext uri="{BEBA8EAE-BF5A-486C-A8C5-ECC9F3942E4B}">
                  <a14:imgProps xmlns:a14="http://schemas.microsoft.com/office/drawing/2010/main">
                    <a14:imgLayer r:embed="rId7">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7C5CFC-EC39-6394-3BA2-5AC658682F2B}"/>
              </a:ext>
            </a:extLst>
          </p:cNvPr>
          <p:cNvSpPr>
            <a:spLocks noGrp="1"/>
          </p:cNvSpPr>
          <p:nvPr>
            <p:ph type="ctrTitle"/>
          </p:nvPr>
        </p:nvSpPr>
        <p:spPr>
          <a:xfrm>
            <a:off x="1069848" y="484632"/>
            <a:ext cx="10058400" cy="1609344"/>
          </a:xfrm>
        </p:spPr>
        <p:txBody>
          <a:bodyPr vert="horz" lIns="91440" tIns="45720" rIns="91440" bIns="45720" rtlCol="0" anchor="ctr">
            <a:normAutofit/>
          </a:bodyPr>
          <a:lstStyle/>
          <a:p>
            <a:pPr>
              <a:lnSpc>
                <a:spcPct val="90000"/>
              </a:lnSpc>
            </a:pPr>
            <a:r>
              <a:rPr lang="en-US" sz="3400" dirty="0">
                <a:solidFill>
                  <a:schemeClr val="tx1"/>
                </a:solidFill>
              </a:rPr>
              <a:t>Threshold technologies: Ritualizing Death and Dignity in Hospice caregiving</a:t>
            </a:r>
            <a:br>
              <a:rPr lang="en-US" sz="3400" dirty="0">
                <a:solidFill>
                  <a:schemeClr val="tx1"/>
                </a:solidFill>
              </a:rPr>
            </a:br>
            <a:r>
              <a:rPr lang="en-US" sz="3400" dirty="0">
                <a:solidFill>
                  <a:schemeClr val="tx1"/>
                </a:solidFill>
              </a:rPr>
              <a:t>                                                   </a:t>
            </a:r>
          </a:p>
        </p:txBody>
      </p:sp>
      <p:sp>
        <p:nvSpPr>
          <p:cNvPr id="3" name="Subtitle 2">
            <a:extLst>
              <a:ext uri="{FF2B5EF4-FFF2-40B4-BE49-F238E27FC236}">
                <a16:creationId xmlns:a16="http://schemas.microsoft.com/office/drawing/2014/main" id="{0BF4AC5D-E2BE-9B8F-068E-857E7B9DA121}"/>
              </a:ext>
            </a:extLst>
          </p:cNvPr>
          <p:cNvSpPr>
            <a:spLocks noGrp="1"/>
          </p:cNvSpPr>
          <p:nvPr>
            <p:ph type="subTitle" idx="1"/>
          </p:nvPr>
        </p:nvSpPr>
        <p:spPr>
          <a:xfrm>
            <a:off x="1069848" y="2121408"/>
            <a:ext cx="10058400" cy="4050792"/>
          </a:xfrm>
        </p:spPr>
        <p:txBody>
          <a:bodyPr vert="horz" lIns="91440" tIns="45720" rIns="91440" bIns="45720" rtlCol="0">
            <a:normAutofit/>
          </a:bodyPr>
          <a:lstStyle/>
          <a:p>
            <a:pPr indent="-182880">
              <a:spcAft>
                <a:spcPts val="600"/>
              </a:spcAft>
              <a:buFont typeface="Wingdings" pitchFamily="2" charset="2"/>
              <a:buChar char="§"/>
            </a:pPr>
            <a:r>
              <a:rPr lang="en-US" dirty="0"/>
              <a:t>By Alyssa Alvarado</a:t>
            </a:r>
          </a:p>
          <a:p>
            <a:pPr indent="-182880">
              <a:spcAft>
                <a:spcPts val="600"/>
              </a:spcAft>
              <a:buFont typeface="Wingdings" pitchFamily="2" charset="2"/>
              <a:buChar char="§"/>
            </a:pPr>
            <a:r>
              <a:rPr lang="en-US" dirty="0"/>
              <a:t>Dr. Casteneda</a:t>
            </a:r>
          </a:p>
          <a:p>
            <a:pPr indent="-182880">
              <a:spcAft>
                <a:spcPts val="600"/>
              </a:spcAft>
              <a:buFont typeface="Wingdings" pitchFamily="2" charset="2"/>
              <a:buChar char="§"/>
            </a:pPr>
            <a:r>
              <a:rPr lang="en-US" dirty="0"/>
              <a:t>ANT4462</a:t>
            </a:r>
          </a:p>
          <a:p>
            <a:pPr indent="-182880">
              <a:spcAft>
                <a:spcPts val="600"/>
              </a:spcAft>
              <a:buFont typeface="Wingdings" pitchFamily="2" charset="2"/>
              <a:buChar char="§"/>
            </a:pPr>
            <a:r>
              <a:rPr lang="en-US" dirty="0"/>
              <a:t>University Of South Floridia</a:t>
            </a:r>
          </a:p>
        </p:txBody>
      </p:sp>
      <p:grpSp>
        <p:nvGrpSpPr>
          <p:cNvPr id="26" name="Group 25">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532551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7670FA4-EF55-C373-5698-0E07E73D18E8}"/>
              </a:ext>
            </a:extLst>
          </p:cNvPr>
          <p:cNvSpPr>
            <a:spLocks noGrp="1"/>
          </p:cNvSpPr>
          <p:nvPr>
            <p:ph type="title"/>
          </p:nvPr>
        </p:nvSpPr>
        <p:spPr>
          <a:xfrm>
            <a:off x="1069848" y="484632"/>
            <a:ext cx="10058400" cy="988613"/>
          </a:xfrm>
        </p:spPr>
        <p:txBody>
          <a:bodyPr>
            <a:normAutofit/>
          </a:bodyPr>
          <a:lstStyle/>
          <a:p>
            <a:pPr algn="ctr"/>
            <a:r>
              <a:rPr lang="en-US" dirty="0"/>
              <a:t>Introduction</a:t>
            </a:r>
          </a:p>
        </p:txBody>
      </p:sp>
      <p:sp>
        <p:nvSpPr>
          <p:cNvPr id="21" name="Content Placeholder 2">
            <a:extLst>
              <a:ext uri="{FF2B5EF4-FFF2-40B4-BE49-F238E27FC236}">
                <a16:creationId xmlns:a16="http://schemas.microsoft.com/office/drawing/2014/main" id="{047D802C-6DF7-77E4-04E1-45A06F6F9F4E}"/>
              </a:ext>
            </a:extLst>
          </p:cNvPr>
          <p:cNvSpPr>
            <a:spLocks noGrp="1"/>
          </p:cNvSpPr>
          <p:nvPr>
            <p:ph idx="1"/>
          </p:nvPr>
        </p:nvSpPr>
        <p:spPr>
          <a:xfrm>
            <a:off x="163629" y="2229243"/>
            <a:ext cx="11695296" cy="4518852"/>
          </a:xfrm>
        </p:spPr>
        <p:txBody>
          <a:bodyPr>
            <a:normAutofit/>
          </a:bodyPr>
          <a:lstStyle/>
          <a:p>
            <a:r>
              <a:rPr lang="en-US" sz="1600" b="1" u="sng" dirty="0">
                <a:latin typeface="+mj-lt"/>
              </a:rPr>
              <a:t>Caregiving and Ritual :</a:t>
            </a:r>
          </a:p>
          <a:p>
            <a:r>
              <a:rPr lang="en-US" sz="1600" dirty="0">
                <a:latin typeface="+mj-lt"/>
              </a:rPr>
              <a:t>Death and dying can be perceived and practiced as a rite of passage that historically has been shaped by societal, environmental and cultural belief systems. </a:t>
            </a:r>
          </a:p>
          <a:p>
            <a:r>
              <a:rPr lang="en-US" sz="1600" dirty="0">
                <a:latin typeface="+mj-lt"/>
              </a:rPr>
              <a:t>There are many different practices, rituals and customs that aid in this process; it often involves community and specific people who are the gate keepers, healers or ceremonial leaders for the processes surrounding death.</a:t>
            </a:r>
          </a:p>
          <a:p>
            <a:r>
              <a:rPr lang="en-US" sz="1600" dirty="0">
                <a:latin typeface="+mj-lt"/>
              </a:rPr>
              <a:t>Hospice nurses are modern medical gate keepers that provide both holistic and clinical caregiving in the dying process. </a:t>
            </a:r>
          </a:p>
          <a:p>
            <a:pPr marL="0" indent="0">
              <a:buNone/>
            </a:pPr>
            <a:r>
              <a:rPr lang="en-US" sz="1600" b="1" u="sng" dirty="0">
                <a:latin typeface="+mj-lt"/>
              </a:rPr>
              <a:t>Investigation goals:</a:t>
            </a:r>
          </a:p>
          <a:p>
            <a:pPr marL="0" indent="0">
              <a:buNone/>
            </a:pPr>
            <a:r>
              <a:rPr lang="en-US" sz="1600" dirty="0">
                <a:latin typeface="+mj-lt"/>
              </a:rPr>
              <a:t>How these specialized nurses experience Death and dying</a:t>
            </a:r>
          </a:p>
          <a:p>
            <a:pPr marL="0" indent="0">
              <a:buNone/>
            </a:pPr>
            <a:r>
              <a:rPr lang="en-US" sz="1600" dirty="0">
                <a:latin typeface="+mj-lt"/>
              </a:rPr>
              <a:t>Navigating technology in end-of-life stages </a:t>
            </a:r>
          </a:p>
          <a:p>
            <a:pPr marL="0" indent="0">
              <a:buNone/>
            </a:pPr>
            <a:r>
              <a:rPr lang="en-US" sz="1600" dirty="0">
                <a:latin typeface="+mj-lt"/>
              </a:rPr>
              <a:t>Medicalization and desensitization within the hospice environment</a:t>
            </a:r>
          </a:p>
          <a:p>
            <a:pPr marL="0" indent="0">
              <a:buNone/>
            </a:pPr>
            <a:r>
              <a:rPr lang="en-US" sz="1600" dirty="0">
                <a:latin typeface="+mj-lt"/>
              </a:rPr>
              <a:t>What barriers were implemented and experienced?</a:t>
            </a:r>
          </a:p>
          <a:p>
            <a:pPr marL="0" indent="0">
              <a:buNone/>
            </a:pPr>
            <a:r>
              <a:rPr lang="en-US" sz="1600" dirty="0">
                <a:latin typeface="+mj-lt"/>
              </a:rPr>
              <a:t>How Hospice and caregivers experience physical and emotional burnout</a:t>
            </a:r>
          </a:p>
          <a:p>
            <a:pPr marL="0" indent="0">
              <a:buNone/>
            </a:pPr>
            <a:r>
              <a:rPr lang="en-US" sz="1600" dirty="0">
                <a:latin typeface="+mj-lt"/>
              </a:rPr>
              <a:t>Why Ritual is essential to maintaining ethical human-centered healthcare within modern medicine environments and technologies.</a:t>
            </a:r>
          </a:p>
          <a:p>
            <a:endParaRPr lang="en-US" sz="1300" dirty="0">
              <a:latin typeface="+mj-lt"/>
            </a:endParaRPr>
          </a:p>
          <a:p>
            <a:endParaRPr lang="en-US" sz="1300" dirty="0"/>
          </a:p>
          <a:p>
            <a:endParaRPr lang="en-US" sz="1300" dirty="0"/>
          </a:p>
        </p:txBody>
      </p:sp>
      <p:sp>
        <p:nvSpPr>
          <p:cNvPr id="34" name="Oval 33">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939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C718E-13C8-5A41-5AFB-977A9DC5BA5F}"/>
              </a:ext>
            </a:extLst>
          </p:cNvPr>
          <p:cNvSpPr>
            <a:spLocks noGrp="1"/>
          </p:cNvSpPr>
          <p:nvPr>
            <p:ph type="title" idx="4294967295"/>
          </p:nvPr>
        </p:nvSpPr>
        <p:spPr>
          <a:xfrm>
            <a:off x="0" y="125413"/>
            <a:ext cx="9793288" cy="1527175"/>
          </a:xfrm>
        </p:spPr>
        <p:txBody>
          <a:bodyPr vert="horz" lIns="91440" tIns="45720" rIns="91440" bIns="45720" rtlCol="0" anchor="ctr">
            <a:normAutofit/>
          </a:bodyPr>
          <a:lstStyle/>
          <a:p>
            <a:r>
              <a:rPr lang="en-US" dirty="0"/>
              <a:t> </a:t>
            </a:r>
            <a:r>
              <a:rPr lang="en-US" sz="3200" dirty="0"/>
              <a:t>Theoretical framework:</a:t>
            </a:r>
          </a:p>
        </p:txBody>
      </p:sp>
      <p:sp>
        <p:nvSpPr>
          <p:cNvPr id="3" name="Content Placeholder 2">
            <a:extLst>
              <a:ext uri="{FF2B5EF4-FFF2-40B4-BE49-F238E27FC236}">
                <a16:creationId xmlns:a16="http://schemas.microsoft.com/office/drawing/2014/main" id="{ABE092C1-CD5F-24F2-1C30-A02DF425FA21}"/>
              </a:ext>
            </a:extLst>
          </p:cNvPr>
          <p:cNvSpPr>
            <a:spLocks noGrp="1"/>
          </p:cNvSpPr>
          <p:nvPr>
            <p:ph idx="4294967295"/>
          </p:nvPr>
        </p:nvSpPr>
        <p:spPr>
          <a:xfrm>
            <a:off x="0" y="1376363"/>
            <a:ext cx="12052300" cy="5106987"/>
          </a:xfrm>
        </p:spPr>
        <p:txBody>
          <a:bodyPr vert="horz" lIns="91440" tIns="45720" rIns="91440" bIns="45720" rtlCol="0">
            <a:normAutofit fontScale="40000" lnSpcReduction="20000"/>
          </a:bodyPr>
          <a:lstStyle/>
          <a:p>
            <a:pPr>
              <a:lnSpc>
                <a:spcPct val="90000"/>
              </a:lnSpc>
            </a:pPr>
            <a:r>
              <a:rPr lang="en-US" sz="5000" b="1" u="sng" dirty="0">
                <a:latin typeface="+mj-lt"/>
              </a:rPr>
              <a:t>Research Focus:</a:t>
            </a:r>
          </a:p>
          <a:p>
            <a:pPr>
              <a:lnSpc>
                <a:spcPct val="170000"/>
              </a:lnSpc>
            </a:pPr>
            <a:r>
              <a:rPr lang="en-US" sz="5000" b="1" i="1" dirty="0">
                <a:latin typeface="+mj-lt"/>
              </a:rPr>
              <a:t>Science and technology studies and symbolic anthropology </a:t>
            </a:r>
            <a:r>
              <a:rPr lang="en-US" sz="5000" dirty="0">
                <a:latin typeface="+mj-lt"/>
              </a:rPr>
              <a:t>to explore hospice care as a technoscientific system and symbolic system and focus on how these specialized caregivers ritualize protocols and integrate emerging technologies to maintain compassionate care and patients' dignity during the dying process. </a:t>
            </a:r>
          </a:p>
          <a:p>
            <a:pPr>
              <a:lnSpc>
                <a:spcPct val="170000"/>
              </a:lnSpc>
            </a:pPr>
            <a:r>
              <a:rPr lang="en-US" sz="5000" b="1" dirty="0">
                <a:latin typeface="+mj-lt"/>
              </a:rPr>
              <a:t>What are technoscientific and symbolic systems?</a:t>
            </a:r>
          </a:p>
          <a:p>
            <a:pPr>
              <a:lnSpc>
                <a:spcPct val="170000"/>
              </a:lnSpc>
            </a:pPr>
            <a:r>
              <a:rPr lang="en-US" sz="5000" b="1" i="1" dirty="0">
                <a:latin typeface="+mj-lt"/>
              </a:rPr>
              <a:t>Technoscientific systems </a:t>
            </a:r>
            <a:r>
              <a:rPr lang="en-US" sz="5000" dirty="0">
                <a:latin typeface="+mj-lt"/>
              </a:rPr>
              <a:t>in hospice focus on how caregivers utilize emerging technologies while maintaining compassionate care. Such as telemedicine or procedures such as pain management, or washing, dressing and preparation of the body after death. These are procedural systems that provide respect, dignity and symbolic meaning.</a:t>
            </a:r>
          </a:p>
          <a:p>
            <a:pPr>
              <a:lnSpc>
                <a:spcPct val="170000"/>
              </a:lnSpc>
            </a:pPr>
            <a:r>
              <a:rPr lang="en-US" sz="5000" b="1" i="1" dirty="0">
                <a:latin typeface="+mj-lt"/>
              </a:rPr>
              <a:t>Symbolic systems</a:t>
            </a:r>
            <a:r>
              <a:rPr lang="en-US" sz="5000" dirty="0">
                <a:latin typeface="+mj-lt"/>
              </a:rPr>
              <a:t> in hospice explore how caregivers ritualize the protocols and practices to create meaning in their work that is often emotionally and physically draining. </a:t>
            </a:r>
          </a:p>
          <a:p>
            <a:pPr>
              <a:lnSpc>
                <a:spcPct val="90000"/>
              </a:lnSpc>
            </a:pPr>
            <a:endParaRPr lang="en-US" dirty="0"/>
          </a:p>
        </p:txBody>
      </p:sp>
    </p:spTree>
    <p:extLst>
      <p:ext uri="{BB962C8B-B14F-4D97-AF65-F5344CB8AC3E}">
        <p14:creationId xmlns:p14="http://schemas.microsoft.com/office/powerpoint/2010/main" val="173654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 name="Oval 29">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8" name="Oval 27">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33" name="Rectangle 32">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48B2A-CB8F-C44A-0B15-01127972A325}"/>
              </a:ext>
            </a:extLst>
          </p:cNvPr>
          <p:cNvSpPr>
            <a:spLocks noGrp="1"/>
          </p:cNvSpPr>
          <p:nvPr>
            <p:ph type="title"/>
          </p:nvPr>
        </p:nvSpPr>
        <p:spPr>
          <a:xfrm>
            <a:off x="6332518" y="-127000"/>
            <a:ext cx="4920019" cy="2021553"/>
          </a:xfrm>
        </p:spPr>
        <p:txBody>
          <a:bodyPr vert="horz" lIns="91440" tIns="45720" rIns="91440" bIns="45720" rtlCol="0" anchor="ctr">
            <a:normAutofit/>
          </a:bodyPr>
          <a:lstStyle/>
          <a:p>
            <a:r>
              <a:rPr lang="en-US" dirty="0">
                <a:solidFill>
                  <a:schemeClr val="tx1"/>
                </a:solidFill>
              </a:rPr>
              <a:t>Insights from Hospice Nurses</a:t>
            </a:r>
          </a:p>
        </p:txBody>
      </p:sp>
      <p:sp>
        <p:nvSpPr>
          <p:cNvPr id="35" name="Freeform: Shape 34">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Content Placeholder 18" descr="A person in a hospital bed holding a hand of a person&#10;&#10;AI-generated content may be incorrect.">
            <a:extLst>
              <a:ext uri="{FF2B5EF4-FFF2-40B4-BE49-F238E27FC236}">
                <a16:creationId xmlns:a16="http://schemas.microsoft.com/office/drawing/2014/main" id="{65CC8DE7-B2C2-5B77-9227-7E0DB2ADDEA0}"/>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rcRect r="11116"/>
          <a:stretch>
            <a:fillRect/>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Content Placeholder 3">
            <a:extLst>
              <a:ext uri="{FF2B5EF4-FFF2-40B4-BE49-F238E27FC236}">
                <a16:creationId xmlns:a16="http://schemas.microsoft.com/office/drawing/2014/main" id="{A90DBDA6-06B7-9FC8-CC1B-5B981A9DA76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696" y="1727200"/>
            <a:ext cx="6095695" cy="5130800"/>
          </a:xfrm>
        </p:spPr>
        <p:txBody>
          <a:bodyPr>
            <a:normAutofit fontScale="70000" lnSpcReduction="20000"/>
          </a:bodyPr>
          <a:lstStyle/>
          <a:p>
            <a:pPr marL="0" indent="0">
              <a:spcBef>
                <a:spcPts val="2500"/>
              </a:spcBef>
              <a:buNone/>
            </a:pPr>
            <a:r>
              <a:rPr lang="en-US" sz="2300" u="sng" dirty="0"/>
              <a:t>Methods: </a:t>
            </a:r>
          </a:p>
          <a:p>
            <a:pPr marL="0" indent="0">
              <a:spcBef>
                <a:spcPts val="2500"/>
              </a:spcBef>
              <a:buNone/>
            </a:pPr>
            <a:r>
              <a:rPr lang="en-US" sz="2300" dirty="0"/>
              <a:t>Interviewed four nurses who had diverse backgrounds within the health care field in a semi-structured interviews utilizing Zoom Virtual Meeting and one in person interview with the consent to video record. </a:t>
            </a:r>
          </a:p>
          <a:p>
            <a:pPr marL="0" indent="0">
              <a:spcBef>
                <a:spcPts val="2500"/>
              </a:spcBef>
              <a:buNone/>
            </a:pPr>
            <a:r>
              <a:rPr lang="en-US" sz="2300" u="sng" dirty="0"/>
              <a:t>Criteria:</a:t>
            </a:r>
            <a:r>
              <a:rPr lang="en-US" sz="2300" dirty="0"/>
              <a:t> </a:t>
            </a:r>
          </a:p>
          <a:p>
            <a:pPr marL="0" indent="0">
              <a:spcBef>
                <a:spcPts val="2500"/>
              </a:spcBef>
              <a:buNone/>
            </a:pPr>
            <a:r>
              <a:rPr lang="en-US" sz="2300" dirty="0"/>
              <a:t>Participants worked in hospice or have experienced hospice personally </a:t>
            </a:r>
          </a:p>
          <a:p>
            <a:pPr marL="0" indent="0">
              <a:spcBef>
                <a:spcPts val="2500"/>
              </a:spcBef>
              <a:buNone/>
            </a:pPr>
            <a:r>
              <a:rPr lang="en-US" sz="2300" dirty="0"/>
              <a:t>Interviewee 1: BA in history / RN/worked in med-surg in hospitals, in oncology, and two years in hospice. Retired two years ago. </a:t>
            </a:r>
          </a:p>
          <a:p>
            <a:pPr marL="0" indent="0">
              <a:spcBef>
                <a:spcPts val="2500"/>
              </a:spcBef>
              <a:buNone/>
            </a:pPr>
            <a:r>
              <a:rPr lang="en-US" sz="2300" dirty="0"/>
              <a:t>Interviewee 2:. Advanced practice RN, CRNA (home hospice experience during first Covid-19 outbreak)</a:t>
            </a:r>
          </a:p>
          <a:p>
            <a:pPr marL="0" indent="0">
              <a:spcBef>
                <a:spcPts val="2500"/>
              </a:spcBef>
              <a:buNone/>
            </a:pPr>
            <a:r>
              <a:rPr lang="en-US" sz="2300" dirty="0"/>
              <a:t>Interviewee 3: LPN/Death Doula</a:t>
            </a:r>
          </a:p>
          <a:p>
            <a:pPr marL="0" indent="0">
              <a:spcBef>
                <a:spcPts val="2500"/>
              </a:spcBef>
              <a:buNone/>
            </a:pPr>
            <a:r>
              <a:rPr lang="en-US" sz="2300" dirty="0"/>
              <a:t>Interviewee 4: Hospice Nurse</a:t>
            </a:r>
          </a:p>
          <a:p>
            <a:pPr marL="0" indent="0">
              <a:spcBef>
                <a:spcPts val="2500"/>
              </a:spcBef>
              <a:buNone/>
            </a:pPr>
            <a:endParaRPr lang="en-US" sz="1100" b="1" dirty="0"/>
          </a:p>
        </p:txBody>
      </p:sp>
    </p:spTree>
    <p:extLst>
      <p:ext uri="{BB962C8B-B14F-4D97-AF65-F5344CB8AC3E}">
        <p14:creationId xmlns:p14="http://schemas.microsoft.com/office/powerpoint/2010/main" val="889747691"/>
      </p:ext>
    </p:extLst>
  </p:cSld>
  <p:clrMapOvr>
    <a:overrideClrMapping bg1="dk1" tx1="lt1" bg2="dk2" tx2="lt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B8E79E-4C29-477D-8DD3-4879C357EA30}"/>
              </a:ext>
            </a:extLst>
          </p:cNvPr>
          <p:cNvSpPr>
            <a:spLocks noGrp="1"/>
          </p:cNvSpPr>
          <p:nvPr>
            <p:ph type="title"/>
          </p:nvPr>
        </p:nvSpPr>
        <p:spPr>
          <a:xfrm>
            <a:off x="3730925" y="364342"/>
            <a:ext cx="10058400" cy="1609344"/>
          </a:xfrm>
        </p:spPr>
        <p:txBody>
          <a:bodyPr>
            <a:normAutofit/>
          </a:bodyPr>
          <a:lstStyle/>
          <a:p>
            <a:r>
              <a:rPr lang="en-US" dirty="0"/>
              <a:t>What is Hospice?</a:t>
            </a:r>
          </a:p>
        </p:txBody>
      </p:sp>
      <p:sp>
        <p:nvSpPr>
          <p:cNvPr id="9" name="Text Placeholder 3">
            <a:extLst>
              <a:ext uri="{FF2B5EF4-FFF2-40B4-BE49-F238E27FC236}">
                <a16:creationId xmlns:a16="http://schemas.microsoft.com/office/drawing/2014/main" id="{7D5BD155-9A98-5ADB-6B5C-C59E6EE13CD6}"/>
              </a:ext>
            </a:extLst>
          </p:cNvPr>
          <p:cNvSpPr>
            <a:spLocks noGrp="1"/>
          </p:cNvSpPr>
          <p:nvPr>
            <p:ph idx="1"/>
          </p:nvPr>
        </p:nvSpPr>
        <p:spPr>
          <a:xfrm>
            <a:off x="-29194" y="1768690"/>
            <a:ext cx="12221194" cy="4918191"/>
          </a:xfrm>
        </p:spPr>
        <p:txBody>
          <a:bodyPr anchor="ctr">
            <a:normAutofit fontScale="92500" lnSpcReduction="10000"/>
          </a:bodyPr>
          <a:lstStyle/>
          <a:p>
            <a:pPr marL="0" indent="0">
              <a:buNone/>
            </a:pPr>
            <a:endParaRPr lang="en-US" sz="1300" dirty="0"/>
          </a:p>
          <a:p>
            <a:r>
              <a:rPr lang="en-US" sz="2400" b="1" dirty="0">
                <a:latin typeface="+mj-lt"/>
              </a:rPr>
              <a:t>Hospice Care</a:t>
            </a:r>
            <a:r>
              <a:rPr lang="en-US" sz="2400" dirty="0">
                <a:latin typeface="+mj-lt"/>
              </a:rPr>
              <a:t>: supports patients primarily at the end-of life, prioritizing comfort and dignity.</a:t>
            </a:r>
          </a:p>
          <a:p>
            <a:r>
              <a:rPr lang="en-US" sz="2400" b="1" dirty="0">
                <a:latin typeface="+mj-lt"/>
              </a:rPr>
              <a:t>Environments:</a:t>
            </a:r>
            <a:r>
              <a:rPr lang="en-US" sz="2400" dirty="0">
                <a:latin typeface="+mj-lt"/>
              </a:rPr>
              <a:t> Include Home/Residential hospice and Clinical institutions catered to the dying often called Hospice Houses</a:t>
            </a:r>
          </a:p>
          <a:p>
            <a:r>
              <a:rPr lang="en-US" sz="2400" b="1" dirty="0">
                <a:latin typeface="+mj-lt"/>
              </a:rPr>
              <a:t>Knowledge required: </a:t>
            </a:r>
            <a:r>
              <a:rPr lang="en-US" sz="2400" dirty="0">
                <a:latin typeface="+mj-lt"/>
              </a:rPr>
              <a:t>end-of-life nutrition, pain management, wound care and holistic caregiving practices such as </a:t>
            </a:r>
            <a:r>
              <a:rPr lang="en-US" sz="2400" dirty="0" err="1">
                <a:latin typeface="+mj-lt"/>
              </a:rPr>
              <a:t>riki</a:t>
            </a:r>
            <a:r>
              <a:rPr lang="en-US" sz="2400" dirty="0">
                <a:latin typeface="+mj-lt"/>
              </a:rPr>
              <a:t> (energy healing/regulation) and massage.</a:t>
            </a:r>
          </a:p>
          <a:p>
            <a:r>
              <a:rPr lang="en-US" sz="2400" dirty="0">
                <a:latin typeface="+mj-lt"/>
              </a:rPr>
              <a:t>Provide 24hr availability because death is often unpredictable. Assigned to patients and families; in cases such as home hospice most of the caregiving is left to the family, with stand by hospice assistance.</a:t>
            </a:r>
          </a:p>
          <a:p>
            <a:r>
              <a:rPr lang="en-US" sz="2400" b="1" dirty="0">
                <a:latin typeface="+mj-lt"/>
              </a:rPr>
              <a:t>Hospice Nurses and caregivers </a:t>
            </a:r>
            <a:r>
              <a:rPr lang="en-US" sz="2400" dirty="0">
                <a:latin typeface="+mj-lt"/>
              </a:rPr>
              <a:t>are the central figures in the End-of-Life process. Providing clinical, emotional, social and spiritual guidance for patients and families. </a:t>
            </a:r>
          </a:p>
          <a:p>
            <a:pPr marL="0" indent="0">
              <a:buNone/>
            </a:pPr>
            <a:endParaRPr lang="en-US" i="1" dirty="0">
              <a:latin typeface="+mj-lt"/>
            </a:endParaRPr>
          </a:p>
          <a:p>
            <a:r>
              <a:rPr lang="en-US" sz="2800" i="1" dirty="0">
                <a:latin typeface="+mj-lt"/>
              </a:rPr>
              <a:t>“Hospice care is ideally patient-led, so we would do whatever we could to accommodate the patient’s wishes setting, music, food, tv, medications, some wanted their pets. If the patient couldn’t make certain decisions, then the family would make some of them” (Jordana, RN). </a:t>
            </a:r>
          </a:p>
        </p:txBody>
      </p:sp>
      <p:sp>
        <p:nvSpPr>
          <p:cNvPr id="22" name="Oval 2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8012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B845EDE-127C-F13F-3420-16A000041ABE}"/>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sz="5000"/>
              <a:t>Existing Research on ritual in Hospice</a:t>
            </a:r>
            <a:br>
              <a:rPr lang="en-US" sz="5000"/>
            </a:br>
            <a:endParaRPr lang="en-US" sz="5000"/>
          </a:p>
        </p:txBody>
      </p:sp>
      <p:sp>
        <p:nvSpPr>
          <p:cNvPr id="6" name="Content Placeholder 5">
            <a:extLst>
              <a:ext uri="{FF2B5EF4-FFF2-40B4-BE49-F238E27FC236}">
                <a16:creationId xmlns:a16="http://schemas.microsoft.com/office/drawing/2014/main" id="{FF55A11B-E43F-543A-1266-53F5640EFC36}"/>
              </a:ext>
            </a:extLst>
          </p:cNvPr>
          <p:cNvSpPr>
            <a:spLocks noGrp="1"/>
          </p:cNvSpPr>
          <p:nvPr>
            <p:ph idx="1"/>
          </p:nvPr>
        </p:nvSpPr>
        <p:spPr>
          <a:xfrm>
            <a:off x="1069848" y="2320412"/>
            <a:ext cx="10058400" cy="4456905"/>
          </a:xfrm>
        </p:spPr>
        <p:txBody>
          <a:bodyPr>
            <a:normAutofit fontScale="92500" lnSpcReduction="10000"/>
          </a:bodyPr>
          <a:lstStyle/>
          <a:p>
            <a:pPr>
              <a:lnSpc>
                <a:spcPct val="150000"/>
              </a:lnSpc>
            </a:pPr>
            <a:r>
              <a:rPr lang="en-US" dirty="0"/>
              <a:t>Death Ritual among nurses was abundant; it was often considered a nursing tradition to pass down rituals that were important to honor death within the clinical setting. Such as a silent pause, body preparation for the family and funeral homes, lighting of a candle at the end of the bed are rituals done within the hospice setting. This was confirmed in many of my interviews, yet it was not seen or practiced as ritual but as procedural or routine tasks that needed to be done. </a:t>
            </a:r>
          </a:p>
          <a:p>
            <a:pPr>
              <a:lnSpc>
                <a:spcPct val="150000"/>
              </a:lnSpc>
            </a:pPr>
            <a:r>
              <a:rPr lang="en-US" dirty="0"/>
              <a:t>Research Barriers presented: System pressures, workload and the desensitization and medicalization of death in the medical setting. </a:t>
            </a:r>
          </a:p>
          <a:p>
            <a:pPr>
              <a:lnSpc>
                <a:spcPct val="150000"/>
              </a:lnSpc>
            </a:pPr>
            <a:r>
              <a:rPr lang="en-US" dirty="0"/>
              <a:t>There was gaps in Ritual and how hospice nurses identified with new technologies as ritual in their daily work.</a:t>
            </a:r>
          </a:p>
          <a:p>
            <a:endParaRPr lang="en-US" dirty="0"/>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84250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5" name="Oval 5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56" name="Oval 5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58" name="Rectangle 5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3FE4D10D-D532-147C-119B-083985B8F18B}"/>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Results And suggestions</a:t>
            </a:r>
          </a:p>
        </p:txBody>
      </p:sp>
      <p:sp>
        <p:nvSpPr>
          <p:cNvPr id="3" name="Content Placeholder 2">
            <a:extLst>
              <a:ext uri="{FF2B5EF4-FFF2-40B4-BE49-F238E27FC236}">
                <a16:creationId xmlns:a16="http://schemas.microsoft.com/office/drawing/2014/main" id="{D7A1C54C-2032-6B76-5818-4896E7AEF68E}"/>
              </a:ext>
            </a:extLst>
          </p:cNvPr>
          <p:cNvSpPr>
            <a:spLocks noGrp="1"/>
          </p:cNvSpPr>
          <p:nvPr>
            <p:ph sz="half" idx="4294967295"/>
          </p:nvPr>
        </p:nvSpPr>
        <p:spPr>
          <a:xfrm>
            <a:off x="125128" y="2320412"/>
            <a:ext cx="11003120" cy="4558101"/>
          </a:xfrm>
        </p:spPr>
        <p:txBody>
          <a:bodyPr vert="horz" lIns="91440" tIns="45720" rIns="91440" bIns="45720" rtlCol="0">
            <a:normAutofit fontScale="92500" lnSpcReduction="20000"/>
          </a:bodyPr>
          <a:lstStyle/>
          <a:p>
            <a:pPr marL="0"/>
            <a:r>
              <a:rPr lang="en-US" sz="1800" b="1" u="sng" dirty="0"/>
              <a:t>Results:</a:t>
            </a:r>
          </a:p>
          <a:p>
            <a:pPr marL="0"/>
            <a:r>
              <a:rPr lang="en-US" sz="1800" dirty="0"/>
              <a:t>Upon my investigation of hospice nurses there were signs of burnout with the schedule, shortage of people who want to do the hospice caregiving work. But due to the patient care aspect of the job, they felt the work they provided was essential and intimate because it was doing something for others. </a:t>
            </a:r>
          </a:p>
          <a:p>
            <a:pPr marL="0"/>
            <a:r>
              <a:rPr lang="en-US" sz="1800" dirty="0"/>
              <a:t>There was a mixed awareness of ritual within the work that hospice nurses do surrounding the dying process  and after death has occurred, it was seen as more of routine protocol caring that was expected or needed at the time of death.  </a:t>
            </a:r>
          </a:p>
          <a:p>
            <a:pPr marL="0"/>
            <a:r>
              <a:rPr lang="en-US" sz="1800" b="1" u="sng" dirty="0"/>
              <a:t>Suggestions:</a:t>
            </a:r>
          </a:p>
          <a:p>
            <a:pPr marL="0"/>
            <a:r>
              <a:rPr lang="en-US" sz="1800" dirty="0"/>
              <a:t>Bringing more awareness of how the procedural and routine tasks in home hospice can aid in the physical, emotional and mental burnout.</a:t>
            </a:r>
          </a:p>
          <a:p>
            <a:pPr marL="0"/>
            <a:r>
              <a:rPr lang="en-US" sz="1800" dirty="0"/>
              <a:t>Encouragement for people to work within the hospice field, will aid in nurse burnout and increase quality of care and compassion for the work.</a:t>
            </a:r>
          </a:p>
          <a:p>
            <a:pPr marL="0"/>
            <a:r>
              <a:rPr lang="en-US" sz="1800" dirty="0"/>
              <a:t>A solution would be implementing more volunteers in hospice setting. Communicating with people and community that there is a need for end-of-life care.</a:t>
            </a:r>
          </a:p>
          <a:p>
            <a:pPr marL="0"/>
            <a:r>
              <a:rPr lang="en-US" sz="1800" dirty="0"/>
              <a:t>Implementing community workers such as a death doula who can implement their time and skills in holistic death care and aid in nurse and family burnout. Death doulas can also implement a death centered on agency of autonomy.</a:t>
            </a:r>
          </a:p>
          <a:p>
            <a:pPr marL="0"/>
            <a:endParaRPr lang="en-US" sz="1300" dirty="0"/>
          </a:p>
        </p:txBody>
      </p:sp>
      <p:sp>
        <p:nvSpPr>
          <p:cNvPr id="66" name="Oval 6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8" name="Oval 6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0876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5" name="Group 124">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6" name="Oval 125">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27" name="Oval 126">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29" name="Rectangle 12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3" name="Rectangle 13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5" name="Rectangle 13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ABC1468-5001-119B-665B-691C28CDC986}"/>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Medical Anthropology in Hospice caregiving:</a:t>
            </a:r>
            <a:endParaRPr lang="en-US" dirty="0"/>
          </a:p>
        </p:txBody>
      </p:sp>
      <p:pic>
        <p:nvPicPr>
          <p:cNvPr id="7" name="Content Placeholder 6" descr="A person wearing a mask and sitting next to a person wearing a mask&#10;&#10;AI-generated content may be incorrect.">
            <a:extLst>
              <a:ext uri="{FF2B5EF4-FFF2-40B4-BE49-F238E27FC236}">
                <a16:creationId xmlns:a16="http://schemas.microsoft.com/office/drawing/2014/main" id="{095C3477-4732-AAAE-A92D-ABE830B23D40}"/>
              </a:ext>
            </a:extLst>
          </p:cNvPr>
          <p:cNvPicPr>
            <a:picLocks noGrp="1" noChangeAspect="1"/>
          </p:cNvPicPr>
          <p:nvPr>
            <p:ph sz="half" idx="1"/>
          </p:nvPr>
        </p:nvPicPr>
        <p:blipFill>
          <a:blip r:embed="rId7">
            <a:extLst>
              <a:ext uri="{28A0092B-C50C-407E-A947-70E740481C1C}">
                <a14:useLocalDpi xmlns:a14="http://schemas.microsoft.com/office/drawing/2010/main" val="0"/>
              </a:ext>
            </a:extLst>
          </a:blip>
          <a:srcRect r="13065" b="3"/>
          <a:stretch>
            <a:fillRect/>
          </a:stretch>
        </p:blipFill>
        <p:spPr>
          <a:xfrm>
            <a:off x="227550" y="2320412"/>
            <a:ext cx="5088800" cy="3907158"/>
          </a:xfrm>
          <a:prstGeom prst="rect">
            <a:avLst/>
          </a:prstGeom>
        </p:spPr>
      </p:pic>
      <p:sp>
        <p:nvSpPr>
          <p:cNvPr id="4" name="Content Placeholder 3">
            <a:extLst>
              <a:ext uri="{FF2B5EF4-FFF2-40B4-BE49-F238E27FC236}">
                <a16:creationId xmlns:a16="http://schemas.microsoft.com/office/drawing/2014/main" id="{1CFC9DF3-1DCF-3FB0-5A52-FDCD6EB3B49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16350" y="2320412"/>
            <a:ext cx="6801856" cy="4456905"/>
          </a:xfrm>
        </p:spPr>
        <p:txBody>
          <a:bodyPr>
            <a:noAutofit/>
          </a:bodyPr>
          <a:lstStyle/>
          <a:p>
            <a:pPr marL="0" indent="0">
              <a:lnSpc>
                <a:spcPct val="150000"/>
              </a:lnSpc>
              <a:spcBef>
                <a:spcPts val="2500"/>
              </a:spcBef>
              <a:buNone/>
            </a:pPr>
            <a:r>
              <a:rPr lang="en-US" sz="1400" b="1" dirty="0"/>
              <a:t>Medical anthropology can look beyond the clinical setting and see the interconnectedness of how death is experienced among end-of-life caregivers and how this influences how they navigate their environment, their patients and personal life . </a:t>
            </a:r>
          </a:p>
          <a:p>
            <a:pPr marL="0" lvl="1" indent="0">
              <a:lnSpc>
                <a:spcPct val="150000"/>
              </a:lnSpc>
              <a:buNone/>
            </a:pPr>
            <a:endParaRPr lang="en-US" sz="1400" dirty="0"/>
          </a:p>
          <a:p>
            <a:pPr marL="0" lvl="1" indent="0">
              <a:lnSpc>
                <a:spcPct val="150000"/>
              </a:lnSpc>
              <a:buNone/>
            </a:pPr>
            <a:r>
              <a:rPr lang="en-US" sz="1400" b="1" dirty="0"/>
              <a:t>Medical Anthropology can enhance how we perceive technologies beyond modern appliances</a:t>
            </a:r>
            <a:r>
              <a:rPr lang="en-US" sz="1400" dirty="0"/>
              <a:t> but as intimate cognitive behaviors that can be utilized as ritual protocols within our daily lives. </a:t>
            </a:r>
          </a:p>
          <a:p>
            <a:pPr marL="0" lvl="1" indent="0">
              <a:lnSpc>
                <a:spcPct val="150000"/>
              </a:lnSpc>
              <a:buNone/>
            </a:pPr>
            <a:r>
              <a:rPr lang="en-US" sz="1400" dirty="0"/>
              <a:t>In environments like Hospice death is normal. Death is apart of their cultural workforce that extends beyond protocol and clinical barriers. Understanding the function of ritual and how it enhances and aids in the healing process is essential for the construction of reflection and social cohesion within the clinical environment. </a:t>
            </a:r>
          </a:p>
          <a:p>
            <a:pPr marL="0" lvl="1" indent="0">
              <a:lnSpc>
                <a:spcPct val="150000"/>
              </a:lnSpc>
              <a:buNone/>
            </a:pPr>
            <a:endParaRPr lang="en-US" sz="1400" dirty="0"/>
          </a:p>
          <a:p>
            <a:pPr marL="0" lvl="1" indent="0">
              <a:lnSpc>
                <a:spcPct val="150000"/>
              </a:lnSpc>
              <a:buNone/>
            </a:pPr>
            <a:r>
              <a:rPr lang="en-US" sz="1400" dirty="0"/>
              <a:t>Picture (https://time.com/6128469/death-doulas-covid-19-pandemic).</a:t>
            </a:r>
          </a:p>
        </p:txBody>
      </p:sp>
      <p:sp>
        <p:nvSpPr>
          <p:cNvPr id="137" name="Oval 13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9" name="Oval 13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07609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3" name="Rectangle 1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8CE0046-1FAE-DBCA-B926-0A48D76FB6ED}"/>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dirty="0"/>
              <a:t>References:</a:t>
            </a:r>
          </a:p>
        </p:txBody>
      </p:sp>
      <p:sp>
        <p:nvSpPr>
          <p:cNvPr id="3" name="Content Placeholder 2">
            <a:extLst>
              <a:ext uri="{FF2B5EF4-FFF2-40B4-BE49-F238E27FC236}">
                <a16:creationId xmlns:a16="http://schemas.microsoft.com/office/drawing/2014/main" id="{F1163CE7-4474-46EC-0074-24121F407C12}"/>
              </a:ext>
            </a:extLst>
          </p:cNvPr>
          <p:cNvSpPr>
            <a:spLocks noGrp="1"/>
          </p:cNvSpPr>
          <p:nvPr>
            <p:ph sz="half" idx="1"/>
            <p:extLst>
              <p:ext uri="{E7BDC344-281C-4309-B0C6-D0EE65EED2A8}">
                <p202:designPr xmlns:p202="http://schemas.microsoft.com/office/powerpoint/2020/02/main">
                  <p202:designTagLst>
                    <p202:designTag name="ARCH:1:CLS" val="BulletedText"/>
                  </p202:designTagLst>
                </p202:designPr>
              </p:ext>
            </p:extLst>
          </p:nvPr>
        </p:nvSpPr>
        <p:spPr>
          <a:xfrm>
            <a:off x="1069848" y="2320412"/>
            <a:ext cx="10058400" cy="3851787"/>
          </a:xfrm>
        </p:spPr>
        <p:txBody>
          <a:bodyPr vert="horz" lIns="91440" tIns="45720" rIns="91440" bIns="45720" rtlCol="0">
            <a:normAutofit fontScale="92500" lnSpcReduction="20000"/>
          </a:bodyPr>
          <a:lstStyle/>
          <a:p>
            <a:r>
              <a:rPr lang="en-US" sz="1400" i="1" dirty="0"/>
              <a:t>Buster, L., Croucher, K., Green, L., &amp; Faull, C. (2023, January). Mediating worlds: The </a:t>
            </a:r>
            <a:r>
              <a:rPr lang="en-US" sz="1400" i="1" dirty="0" err="1"/>
              <a:t>rold</a:t>
            </a:r>
            <a:r>
              <a:rPr lang="en-US" sz="1400" i="1" dirty="0"/>
              <a:t> of nurses as ritual specialist for caring for the dead and dying. </a:t>
            </a:r>
            <a:r>
              <a:rPr lang="en-US" sz="1400" i="1" dirty="0" err="1"/>
              <a:t>Tandfonline</a:t>
            </a:r>
            <a:r>
              <a:rPr lang="en-US" sz="1400" i="1" dirty="0"/>
              <a:t>; UK Limited. https://www.tandfonline.com/doi/pdf/10.1080/13576275.2023.2198694</a:t>
            </a:r>
          </a:p>
          <a:p>
            <a:r>
              <a:rPr lang="en-US" sz="1400" i="1" dirty="0"/>
              <a:t>DiTullio, EdD, M., &amp; MacDonald, CSW, D. (1999, October 1). The struggle for the soul of hospice: Stress, coping and change amount hospice workers. American Journal of Hospice and Palliative Medicine; Sage Journals. https://journals.sagepub.com/doi/epdf/10.1177/104990919901600505</a:t>
            </a:r>
          </a:p>
          <a:p>
            <a:r>
              <a:rPr lang="en-US" sz="1400" i="1" dirty="0"/>
              <a:t>Gordon, L. (2017, July 1). The transformation of ritual in  end-of-life: How does medicalization influence the dying process? </a:t>
            </a:r>
            <a:r>
              <a:rPr lang="en-US" sz="1400" i="1" dirty="0" err="1"/>
              <a:t>ScholarWorks</a:t>
            </a:r>
            <a:r>
              <a:rPr lang="en-US" sz="1400" i="1" dirty="0"/>
              <a:t>; California State University. </a:t>
            </a:r>
            <a:r>
              <a:rPr lang="en-US" sz="1400" i="1" dirty="0">
                <a:hlinkClick r:id="rId6"/>
              </a:rPr>
              <a:t>https://scholarworks.calstate.edu/downloads/js956g99b</a:t>
            </a:r>
            <a:endParaRPr lang="en-US" sz="1400" i="1" dirty="0"/>
          </a:p>
          <a:p>
            <a:r>
              <a:rPr lang="en-US" sz="1400" i="1" dirty="0"/>
              <a:t>Greenwald, D. E. (1973). Durkheim on Society, Thought and Ritual. Sociological Analysis, 34(3), 157–168. https://doi.org/10.2307/3709771</a:t>
            </a:r>
          </a:p>
          <a:p>
            <a:r>
              <a:rPr lang="en-US" sz="1400" i="1" dirty="0"/>
              <a:t>Martin Varisco, PhD, D. (2011, January 1). The end of life, the ends of life: An Anthropological View. Https://Pmc.ncbi.nlm.nih.gov/Articles/PMC3516113/Pdf/Jima-43-3-7037.Pdf; </a:t>
            </a:r>
            <a:r>
              <a:rPr lang="en-US" sz="1400" i="1" dirty="0" err="1"/>
              <a:t>JIMA:Volume</a:t>
            </a:r>
            <a:r>
              <a:rPr lang="en-US" sz="1400" i="1" dirty="0"/>
              <a:t> 43. https://</a:t>
            </a:r>
          </a:p>
          <a:p>
            <a:r>
              <a:rPr lang="en-US" sz="1400" i="1" dirty="0"/>
              <a:t>Mayr, K., Barth, N., Walker, A., &amp; </a:t>
            </a:r>
            <a:r>
              <a:rPr lang="en-US" sz="1400" i="1" dirty="0" err="1"/>
              <a:t>Gigou</a:t>
            </a:r>
            <a:r>
              <a:rPr lang="en-US" sz="1400" i="1" dirty="0"/>
              <a:t>, S. (2022, July 19). Organized rituals- ritualized reflection. on mourning culture in palliative care units and hospice. </a:t>
            </a:r>
            <a:r>
              <a:rPr lang="en-US" sz="1400" i="1" dirty="0" err="1"/>
              <a:t>Tandfonline</a:t>
            </a:r>
            <a:r>
              <a:rPr lang="en-US" sz="1400" i="1" dirty="0"/>
              <a:t>; Routledge Taylor and Francis Group.</a:t>
            </a:r>
          </a:p>
          <a:p>
            <a:r>
              <a:rPr lang="en-US" sz="1400" i="1" dirty="0"/>
              <a:t>Montross-Thomas, L. P., Scheiber, C., Meier, E. A., &amp; Irwin, S. A. (2016, October 1). Personally meaningful rituals: A way to increase compassion and decrease burnout among hospice staff and volunteers. National Library of Medicine; PubMed Central. </a:t>
            </a:r>
            <a:r>
              <a:rPr lang="en-US" sz="1400" i="1" dirty="0">
                <a:hlinkClick r:id="rId7"/>
              </a:rPr>
              <a:t>https://pmc.ncbi.nlm.nih.gov/articles/PMC6453491</a:t>
            </a:r>
            <a:r>
              <a:rPr lang="en-US" dirty="0">
                <a:hlinkClick r:id="rId7"/>
              </a:rPr>
              <a:t>/</a:t>
            </a:r>
            <a:endParaRPr lang="en-US" dirty="0"/>
          </a:p>
          <a:p>
            <a:r>
              <a:rPr lang="en-US" sz="1400" i="1" dirty="0" err="1"/>
              <a:t>Vandersman</a:t>
            </a:r>
            <a:r>
              <a:rPr lang="en-US" sz="1400" i="1" dirty="0"/>
              <a:t>, P., &amp; Tieman, J. (2024, January 1). Technology in the end-of-life care is very important: The view of nurses regarding technology and end of life care. Springer Nature </a:t>
            </a:r>
            <a:r>
              <a:rPr lang="en-US" sz="1400" i="1" dirty="0" err="1"/>
              <a:t>Iink</a:t>
            </a:r>
            <a:r>
              <a:rPr lang="en-US" sz="1400" i="1" dirty="0"/>
              <a:t>; BMC Nursing. https://link.springer.com/article/10.1186/s12912-024-02475-x</a:t>
            </a:r>
          </a:p>
        </p:txBody>
      </p:sp>
      <p:sp>
        <p:nvSpPr>
          <p:cNvPr id="21" name="Oval 2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7594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923754B-405A-4540-AADF-2B249F923ABA}">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TM03090434[[fn=Wood Type]]</Template>
  <TotalTime>37452</TotalTime>
  <Words>1660</Words>
  <Application>Microsoft Office PowerPoint</Application>
  <PresentationFormat>Widescreen</PresentationFormat>
  <Paragraphs>80</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Calibri</vt:lpstr>
      <vt:lpstr>Rockwell</vt:lpstr>
      <vt:lpstr>Rockwell Condensed</vt:lpstr>
      <vt:lpstr>Rockwell Extra Bold</vt:lpstr>
      <vt:lpstr>Wingdings</vt:lpstr>
      <vt:lpstr>Wood Type</vt:lpstr>
      <vt:lpstr>Threshold technologies: Ritualizing Death and Dignity in Hospice caregiving                                                    </vt:lpstr>
      <vt:lpstr>Introduction</vt:lpstr>
      <vt:lpstr> Theoretical framework:</vt:lpstr>
      <vt:lpstr>Insights from Hospice Nurses</vt:lpstr>
      <vt:lpstr>What is Hospice?</vt:lpstr>
      <vt:lpstr>Existing Research on ritual in Hospice </vt:lpstr>
      <vt:lpstr>Results And suggestions</vt:lpstr>
      <vt:lpstr>Medical Anthropology in Hospice caregiving: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Alyssa Alvarado</dc:creator>
  <cp:lastModifiedBy>Alyssa Alvarado</cp:lastModifiedBy>
  <cp:revision>1</cp:revision>
  <dcterms:created xsi:type="dcterms:W3CDTF">2025-11-05T16:01:50Z</dcterms:created>
  <dcterms:modified xsi:type="dcterms:W3CDTF">2026-01-13T16:43:23Z</dcterms:modified>
</cp:coreProperties>
</file>