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3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2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9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7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5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5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0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7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6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2F7E9-89B8-4E8B-8253-B4C2976562E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245DF-8385-46FC-ADAB-C6850DA8D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8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217340"/>
              </p:ext>
            </p:extLst>
          </p:nvPr>
        </p:nvGraphicFramePr>
        <p:xfrm>
          <a:off x="0" y="-2"/>
          <a:ext cx="9144000" cy="6934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3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Degree/Credentials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Industry Experience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Additional</a:t>
                      </a:r>
                      <a:r>
                        <a:rPr lang="en-US" sz="1100" baseline="0" dirty="0"/>
                        <a:t> Criteria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Sample Compensation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580">
                <a:tc>
                  <a:txBody>
                    <a:bodyPr/>
                    <a:lstStyle/>
                    <a:p>
                      <a:r>
                        <a:rPr lang="en-US" sz="1100" b="1" dirty="0"/>
                        <a:t>Client Service Associate (CSA)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College degree, Series</a:t>
                      </a:r>
                      <a:r>
                        <a:rPr lang="en-US" sz="1100" baseline="0" dirty="0"/>
                        <a:t> 7 or 66 or working towards CFP designation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r>
                        <a:rPr lang="en-US" sz="1100" baseline="0" dirty="0"/>
                        <a:t> – 2 years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Supports CSM, handles day-to-day operations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Base + Bonus + 401K contribution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169">
                <a:tc>
                  <a:txBody>
                    <a:bodyPr/>
                    <a:lstStyle/>
                    <a:p>
                      <a:r>
                        <a:rPr lang="en-US" sz="1100" b="1" dirty="0"/>
                        <a:t>Client Service Manager (CSM)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College degree, Series</a:t>
                      </a:r>
                      <a:r>
                        <a:rPr lang="en-US" sz="1100" baseline="0" dirty="0"/>
                        <a:t> 7 or 66 or working towards CFP designation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2-4 years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“Face” of Summit for all service items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Base + Bonus + 401K contribution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169">
                <a:tc>
                  <a:txBody>
                    <a:bodyPr/>
                    <a:lstStyle/>
                    <a:p>
                      <a:r>
                        <a:rPr lang="en-US" sz="1100" b="1" dirty="0"/>
                        <a:t>Para Planner (PP)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CFP required, college degree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4+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Supports AA,</a:t>
                      </a:r>
                      <a:r>
                        <a:rPr lang="en-US" sz="1100" baseline="0" dirty="0"/>
                        <a:t> FA, and above on all client meetings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Base + Bonus + 401K contribution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524">
                <a:tc>
                  <a:txBody>
                    <a:bodyPr/>
                    <a:lstStyle/>
                    <a:p>
                      <a:r>
                        <a:rPr lang="en-US" sz="1100" b="1" dirty="0"/>
                        <a:t>Associate Advisor (AA)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CFP required, college degree, working towards 1 other designation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6+</a:t>
                      </a:r>
                      <a:r>
                        <a:rPr lang="en-US" sz="1100" baseline="0" dirty="0"/>
                        <a:t> years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15+ primary client relationships, 15-20</a:t>
                      </a:r>
                      <a:r>
                        <a:rPr lang="en-US" sz="1100" baseline="0" dirty="0"/>
                        <a:t> secondary relationships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Base + Bonus + 401K contribution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524">
                <a:tc>
                  <a:txBody>
                    <a:bodyPr/>
                    <a:lstStyle/>
                    <a:p>
                      <a:r>
                        <a:rPr lang="en-US" sz="1100" b="1" dirty="0"/>
                        <a:t>Investment Analyst (IA)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Investment</a:t>
                      </a:r>
                      <a:r>
                        <a:rPr lang="en-US" sz="1100" baseline="0" dirty="0"/>
                        <a:t> Designation</a:t>
                      </a:r>
                      <a:r>
                        <a:rPr lang="en-US" sz="1100" dirty="0"/>
                        <a:t> required, college degree, at least 1 other designation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6+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Supports PM,</a:t>
                      </a:r>
                      <a:r>
                        <a:rPr lang="en-US" sz="1100" baseline="0" dirty="0"/>
                        <a:t> SME on Schwab &amp; Morningstar platforms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Base + Bonus + 401K contribution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076">
                <a:tc>
                  <a:txBody>
                    <a:bodyPr/>
                    <a:lstStyle/>
                    <a:p>
                      <a:r>
                        <a:rPr lang="en-US" sz="1100" b="1" dirty="0"/>
                        <a:t>Financial Advisor (FA)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CFP required, college degree, at least 1 other designation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6+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30+ primary client relationships, 20-30</a:t>
                      </a:r>
                      <a:r>
                        <a:rPr lang="en-US" sz="1100" baseline="0" dirty="0"/>
                        <a:t> secondary relationships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Base + Bonus + 401K contribution + Profit Sharing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8169">
                <a:tc>
                  <a:txBody>
                    <a:bodyPr/>
                    <a:lstStyle/>
                    <a:p>
                      <a:r>
                        <a:rPr lang="en-US" sz="1100" b="1" dirty="0"/>
                        <a:t>Portfolio Manager (PM)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CFA required, college degree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8+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Responsible for Summit’s investment platform to include models &amp; custom accounts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Base + Bonus + 401K contribution + Profit Sharing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8169">
                <a:tc>
                  <a:txBody>
                    <a:bodyPr/>
                    <a:lstStyle/>
                    <a:p>
                      <a:r>
                        <a:rPr lang="en-US" sz="1100" b="1" dirty="0"/>
                        <a:t>Senior Financial Advisor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CFP required, college degree, at least 1 other designation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8+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50+ client</a:t>
                      </a:r>
                      <a:r>
                        <a:rPr lang="en-US" sz="1100" baseline="0" dirty="0"/>
                        <a:t> relationships and some management responsibility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Base + Bonus + 401K contribution + Profit Sharing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7321">
                <a:tc>
                  <a:txBody>
                    <a:bodyPr/>
                    <a:lstStyle/>
                    <a:p>
                      <a:r>
                        <a:rPr lang="en-US" sz="1100" b="1" dirty="0"/>
                        <a:t>Partner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CFP required, college degree required, advanced degree</a:t>
                      </a:r>
                      <a:r>
                        <a:rPr lang="en-US" sz="1100" baseline="0" dirty="0"/>
                        <a:t> preferred and/or 2 other designations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10+ years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Responsible</a:t>
                      </a:r>
                      <a:r>
                        <a:rPr lang="en-US" sz="1100" baseline="0" dirty="0"/>
                        <a:t> for Platinum &amp; Gold client relationships. Business management &amp; new business development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Base + Bonus + 401K contribution + Profit Sharing+ Equity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248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327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Summit Wealth &amp; Retirement Partners Career Path &amp; Professional Development Timeline 2017</dc:title>
  <dc:creator>Rob Cucchario</dc:creator>
  <cp:lastModifiedBy>Rob Cucchiaro</cp:lastModifiedBy>
  <cp:revision>6</cp:revision>
  <dcterms:created xsi:type="dcterms:W3CDTF">2017-04-20T15:52:28Z</dcterms:created>
  <dcterms:modified xsi:type="dcterms:W3CDTF">2022-03-03T01:37:16Z</dcterms:modified>
</cp:coreProperties>
</file>