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2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1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3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6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0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4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8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3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6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FBC0-0B55-4A4A-9FD6-586D5BE416F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AA41-C2C1-4929-9F16-83C75DB1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9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4800" y="707065"/>
            <a:ext cx="3200400" cy="64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400" dirty="0"/>
              <a:t>Second Amendment &amp; Restatement oof Sample Client Family Trust DTD 01/01/2000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1609" y="1290703"/>
            <a:ext cx="1809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At Death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17171" y="1750443"/>
            <a:ext cx="4512039" cy="1195299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/>
              <a:t>Specific Gifts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Personal property to children in according to settlor’s wishes, and this may be described in a 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If children can’t agree on a division, trustee will distribute according to their best judgment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4188" y="124889"/>
            <a:ext cx="6221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Estate Plan Summary – single unmarried client example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45890" y="1555797"/>
            <a:ext cx="6607629" cy="21421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45890" y="3572171"/>
            <a:ext cx="6607629" cy="21421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44992" y="3162147"/>
            <a:ext cx="1809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Remainder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4992" y="3847644"/>
            <a:ext cx="2727432" cy="156966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200" b="1" dirty="0"/>
              <a:t>Child 1</a:t>
            </a:r>
          </a:p>
          <a:p>
            <a:pPr algn="ctr"/>
            <a:r>
              <a:rPr lang="en-US" sz="1200" b="1" dirty="0"/>
              <a:t>DOB: 1/1/1998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 trust until 21, then outright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not alive, to her children (in trust until age 25)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All distributions are at trustees’ discretion, and trustee has ability to delay final distribution until age 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83040" y="3847644"/>
            <a:ext cx="2727432" cy="156966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200" b="1" dirty="0"/>
              <a:t>Child 2</a:t>
            </a:r>
          </a:p>
          <a:p>
            <a:pPr algn="ctr"/>
            <a:r>
              <a:rPr lang="en-US" sz="1200" b="1" dirty="0"/>
              <a:t>DOB: 02/01/2004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 trust until 21, then outright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not alive, to his children (in trust until age 25)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All distributions are at trustees’ discretion, and trustee has ability to delay final distribution until age 25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85483" y="873566"/>
            <a:ext cx="2841172" cy="156966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Grantor and Initial Trustee: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Client 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Successors: Client’s Sister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Then Client’s brother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Successor trustees must submit medical authorization letter to allow disclosure of medical information in the event of their later incapacity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785483" y="2695366"/>
            <a:ext cx="2841172" cy="646331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US" dirty="0"/>
              <a:t>Financial Power of Attorney (01/01/2020)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Client’s Sister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Then </a:t>
            </a:r>
            <a:r>
              <a:rPr lang="en-US" sz="1200" b="0" dirty="0"/>
              <a:t>Client’s brother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5483" y="3530283"/>
            <a:ext cx="2841172" cy="46166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Advance Health Care Directive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None on file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785483" y="5086361"/>
            <a:ext cx="2841172" cy="646331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Will (01/01/2000) </a:t>
            </a:r>
            <a:endParaRPr lang="en-US" sz="120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Executor: Client’s Sister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Then Client’s Brother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59FF3F-98DA-4B8A-BAE7-973FB09BA9CD}"/>
              </a:ext>
            </a:extLst>
          </p:cNvPr>
          <p:cNvSpPr txBox="1"/>
          <p:nvPr/>
        </p:nvSpPr>
        <p:spPr>
          <a:xfrm>
            <a:off x="8785483" y="5984434"/>
            <a:ext cx="2841172" cy="46166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Retirement Plan Beneficiaries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Trust (discussion item)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66A0DC-CA96-4FD5-8B20-92B51B69DF5E}"/>
              </a:ext>
            </a:extLst>
          </p:cNvPr>
          <p:cNvSpPr txBox="1"/>
          <p:nvPr/>
        </p:nvSpPr>
        <p:spPr>
          <a:xfrm>
            <a:off x="1271609" y="5549569"/>
            <a:ext cx="2700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Remote Contingent Distribution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7244E98-993D-4CD6-B288-D80AB7340ED9}"/>
              </a:ext>
            </a:extLst>
          </p:cNvPr>
          <p:cNvCxnSpPr/>
          <p:nvPr/>
        </p:nvCxnSpPr>
        <p:spPr>
          <a:xfrm>
            <a:off x="899218" y="5965088"/>
            <a:ext cx="6607629" cy="21421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2495115-88EE-48E2-857F-B961D4DA8B56}"/>
              </a:ext>
            </a:extLst>
          </p:cNvPr>
          <p:cNvSpPr txBox="1"/>
          <p:nvPr/>
        </p:nvSpPr>
        <p:spPr>
          <a:xfrm>
            <a:off x="3005584" y="6094251"/>
            <a:ext cx="2841172" cy="46166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If neither child survives</a:t>
            </a:r>
            <a:endParaRPr lang="en-US" sz="120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50% each to Sibling 1 and Sibling 2</a:t>
            </a:r>
            <a:endParaRPr lang="en-US" sz="1200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774EAE-C607-49B8-973D-0022BBCA4167}"/>
              </a:ext>
            </a:extLst>
          </p:cNvPr>
          <p:cNvSpPr txBox="1"/>
          <p:nvPr/>
        </p:nvSpPr>
        <p:spPr>
          <a:xfrm>
            <a:off x="8785483" y="4286409"/>
            <a:ext cx="2841172" cy="646331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HIPAA Authorization (01/01/2020)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Included in trust document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Client’s Sister</a:t>
            </a:r>
          </a:p>
        </p:txBody>
      </p:sp>
      <p:pic>
        <p:nvPicPr>
          <p:cNvPr id="1026" name="Picture 3">
            <a:extLst>
              <a:ext uri="{FF2B5EF4-FFF2-40B4-BE49-F238E27FC236}">
                <a16:creationId xmlns:a16="http://schemas.microsoft.com/office/drawing/2014/main" id="{4904DBDA-2499-4F5E-B5BB-E7D0E4AA3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143192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69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925830"/>
              </p:ext>
            </p:extLst>
          </p:nvPr>
        </p:nvGraphicFramePr>
        <p:xfrm>
          <a:off x="838200" y="833120"/>
          <a:ext cx="10515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Summary of Estate Planning Terminology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Revocable Living Trust</a:t>
                      </a:r>
                      <a:r>
                        <a:rPr lang="en-US" b="1" baseline="0" dirty="0"/>
                        <a:t> (“RLT”)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Contains your plans for the transfer of your assets to your beneficiaries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This trust may be amended or revoked during your lifetime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“Pour-over” Will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Used in conjunction</a:t>
                      </a:r>
                      <a:r>
                        <a:rPr lang="en-US" baseline="0" dirty="0"/>
                        <a:t> with a  living trust, to cover any assets that may not have been transferred into the trust.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Financial Power of Attorney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Enables a designated individual to handle your financial affairs (i.e.</a:t>
                      </a:r>
                      <a:r>
                        <a:rPr lang="en-US" baseline="0" dirty="0"/>
                        <a:t> pay bills, transfer assets) in the event you are incapacitated.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Living Will (Advance Health</a:t>
                      </a:r>
                      <a:r>
                        <a:rPr lang="en-US" b="1" baseline="0" dirty="0"/>
                        <a:t> Care Directive)</a:t>
                      </a:r>
                      <a:endParaRPr lang="en-US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Identifies whether you want life-sustaining</a:t>
                      </a:r>
                      <a:r>
                        <a:rPr lang="en-US" baseline="0" dirty="0"/>
                        <a:t> care if you are in a persistent, non-responsive state.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/>
                        <a:t>May also contain the Healthcare Power of Attorney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baseline="0" dirty="0"/>
                        <a:t>HIPAA Authorization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Permits individuals named in Advance Health Care Directive to obtain medical information.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91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384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Butler</dc:creator>
  <cp:lastModifiedBy>Rob Cucchiaro</cp:lastModifiedBy>
  <cp:revision>27</cp:revision>
  <dcterms:created xsi:type="dcterms:W3CDTF">2019-08-20T17:40:15Z</dcterms:created>
  <dcterms:modified xsi:type="dcterms:W3CDTF">2022-03-03T01:52:03Z</dcterms:modified>
</cp:coreProperties>
</file>