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2" d="100"/>
          <a:sy n="112" d="100"/>
        </p:scale>
        <p:origin x="49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FBC0-0B55-4A4A-9FD6-586D5BE416F4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4AA41-C2C1-4929-9F16-83C75DB1F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717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FBC0-0B55-4A4A-9FD6-586D5BE416F4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4AA41-C2C1-4929-9F16-83C75DB1F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027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FBC0-0B55-4A4A-9FD6-586D5BE416F4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4AA41-C2C1-4929-9F16-83C75DB1F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012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FBC0-0B55-4A4A-9FD6-586D5BE416F4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4AA41-C2C1-4929-9F16-83C75DB1F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933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FBC0-0B55-4A4A-9FD6-586D5BE416F4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4AA41-C2C1-4929-9F16-83C75DB1F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367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FBC0-0B55-4A4A-9FD6-586D5BE416F4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4AA41-C2C1-4929-9F16-83C75DB1F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07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FBC0-0B55-4A4A-9FD6-586D5BE416F4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4AA41-C2C1-4929-9F16-83C75DB1F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645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FBC0-0B55-4A4A-9FD6-586D5BE416F4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4AA41-C2C1-4929-9F16-83C75DB1F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918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FBC0-0B55-4A4A-9FD6-586D5BE416F4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4AA41-C2C1-4929-9F16-83C75DB1F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680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FBC0-0B55-4A4A-9FD6-586D5BE416F4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4AA41-C2C1-4929-9F16-83C75DB1F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630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FBC0-0B55-4A4A-9FD6-586D5BE416F4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4AA41-C2C1-4929-9F16-83C75DB1F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262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2FBC0-0B55-4A4A-9FD6-586D5BE416F4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4AA41-C2C1-4929-9F16-83C75DB1F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796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84800" y="707065"/>
            <a:ext cx="3200400" cy="6400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 anchor="ctr" anchorCtr="1">
            <a:noAutofit/>
          </a:bodyPr>
          <a:lstStyle/>
          <a:p>
            <a:pPr algn="ctr"/>
            <a:r>
              <a:rPr lang="en-US" sz="1400" dirty="0"/>
              <a:t>Second Amendment &amp; Restatement oof Sample Client Family Trust DTD 01/01/2000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71609" y="1290703"/>
            <a:ext cx="18096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At Death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317171" y="1750443"/>
            <a:ext cx="4512039" cy="1195299"/>
          </a:xfrm>
          <a:prstGeom prst="rect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sz="1400" b="1" dirty="0"/>
              <a:t>Specific Gifts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Personal property to children in according to settlor’s wishes, and this may be described in a document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If children can’t agree on a division, trustee will distribute according to their best judgment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44188" y="124889"/>
            <a:ext cx="62218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Estate Plan Summary – single unmarried client example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845890" y="1555797"/>
            <a:ext cx="6607629" cy="21421"/>
          </a:xfrm>
          <a:prstGeom prst="straightConnector1">
            <a:avLst/>
          </a:prstGeom>
          <a:ln>
            <a:solidFill>
              <a:srgbClr val="FF0000"/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845890" y="3572171"/>
            <a:ext cx="6607629" cy="21421"/>
          </a:xfrm>
          <a:prstGeom prst="straightConnector1">
            <a:avLst/>
          </a:prstGeom>
          <a:ln>
            <a:solidFill>
              <a:srgbClr val="FF0000"/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244992" y="3162147"/>
            <a:ext cx="18096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Remainder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44992" y="3847644"/>
            <a:ext cx="2727432" cy="1569660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/>
            </a:lvl1pPr>
          </a:lstStyle>
          <a:p>
            <a:pPr algn="ctr"/>
            <a:r>
              <a:rPr lang="en-US" sz="1200" b="1" dirty="0"/>
              <a:t>Child 1</a:t>
            </a:r>
          </a:p>
          <a:p>
            <a:pPr algn="ctr"/>
            <a:r>
              <a:rPr lang="en-US" sz="1200" b="1" dirty="0"/>
              <a:t>DOB: 1/1/1998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In trust until 21, then outright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If not alive, to her children (in trust until age 25)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All distributions are at trustees’ discretion, and trustee has ability to delay final distribution until age 25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483040" y="3847644"/>
            <a:ext cx="2727432" cy="1569660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/>
            </a:lvl1pPr>
          </a:lstStyle>
          <a:p>
            <a:pPr algn="ctr"/>
            <a:r>
              <a:rPr lang="en-US" sz="1200" b="1" dirty="0"/>
              <a:t>Child 2</a:t>
            </a:r>
          </a:p>
          <a:p>
            <a:pPr algn="ctr"/>
            <a:r>
              <a:rPr lang="en-US" sz="1200" b="1" dirty="0"/>
              <a:t>DOB: 02/01/2004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In trust until 21, then outright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If not alive, to his children (in trust until age 25)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All distributions are at trustees’ discretion, and trustee has ability to delay final distribution until age 25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785483" y="873566"/>
            <a:ext cx="2841172" cy="1569660"/>
          </a:xfrm>
          <a:prstGeom prst="rect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/>
              <a:t>Grantor and Initial Trustee: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Client Name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Successors: Client’s Sister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/>
              <a:t>Then Client’s brother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Successor trustees must submit medical authorization letter to allow disclosure of medical information in the event of their later incapacity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785483" y="2695366"/>
            <a:ext cx="2841172" cy="646331"/>
          </a:xfrm>
          <a:prstGeom prst="rect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 b="1"/>
            </a:lvl1pPr>
          </a:lstStyle>
          <a:p>
            <a:r>
              <a:rPr lang="en-US" dirty="0"/>
              <a:t>Financial Power of Attorney (01/01/2020)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/>
              <a:t>Client’s Sister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dirty="0"/>
              <a:t>Then </a:t>
            </a:r>
            <a:r>
              <a:rPr lang="en-US" sz="1200" b="0" dirty="0"/>
              <a:t>Client’s brother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785483" y="3530283"/>
            <a:ext cx="2841172" cy="461665"/>
          </a:xfrm>
          <a:prstGeom prst="rect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 b="1"/>
            </a:lvl1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Advance Health Care Directive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dirty="0"/>
              <a:t>None on file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785483" y="5086361"/>
            <a:ext cx="2841172" cy="646331"/>
          </a:xfrm>
          <a:prstGeom prst="rect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/>
              <a:t>Will (01/01/2000) </a:t>
            </a:r>
            <a:endParaRPr lang="en-US" sz="1200" b="1" dirty="0">
              <a:solidFill>
                <a:srgbClr val="FF00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Executor: Client’s Sister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Then Client’s Brother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959FF3F-98DA-4B8A-BAE7-973FB09BA9CD}"/>
              </a:ext>
            </a:extLst>
          </p:cNvPr>
          <p:cNvSpPr txBox="1"/>
          <p:nvPr/>
        </p:nvSpPr>
        <p:spPr>
          <a:xfrm>
            <a:off x="8785483" y="5984434"/>
            <a:ext cx="2841172" cy="461665"/>
          </a:xfrm>
          <a:prstGeom prst="rect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/>
              <a:t>Retirement Plan Beneficiaries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Trust (discussion item)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C66A0DC-CA96-4FD5-8B20-92B51B69DF5E}"/>
              </a:ext>
            </a:extLst>
          </p:cNvPr>
          <p:cNvSpPr txBox="1"/>
          <p:nvPr/>
        </p:nvSpPr>
        <p:spPr>
          <a:xfrm>
            <a:off x="1271609" y="5549569"/>
            <a:ext cx="27008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Remote Contingent Distribution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7244E98-993D-4CD6-B288-D80AB7340ED9}"/>
              </a:ext>
            </a:extLst>
          </p:cNvPr>
          <p:cNvCxnSpPr/>
          <p:nvPr/>
        </p:nvCxnSpPr>
        <p:spPr>
          <a:xfrm>
            <a:off x="899218" y="5965088"/>
            <a:ext cx="6607629" cy="21421"/>
          </a:xfrm>
          <a:prstGeom prst="straightConnector1">
            <a:avLst/>
          </a:prstGeom>
          <a:ln>
            <a:solidFill>
              <a:srgbClr val="FF0000"/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92495115-88EE-48E2-857F-B961D4DA8B56}"/>
              </a:ext>
            </a:extLst>
          </p:cNvPr>
          <p:cNvSpPr txBox="1"/>
          <p:nvPr/>
        </p:nvSpPr>
        <p:spPr>
          <a:xfrm>
            <a:off x="3005584" y="6094251"/>
            <a:ext cx="2841172" cy="461665"/>
          </a:xfrm>
          <a:prstGeom prst="rect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/>
              <a:t>If neither child survives</a:t>
            </a:r>
            <a:endParaRPr lang="en-US" sz="1200" b="1" dirty="0">
              <a:solidFill>
                <a:srgbClr val="FF00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50% each to Sibling 1 and Sibling 2</a:t>
            </a:r>
            <a:endParaRPr lang="en-US" sz="1200" b="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5774EAE-C607-49B8-973D-0022BBCA4167}"/>
              </a:ext>
            </a:extLst>
          </p:cNvPr>
          <p:cNvSpPr txBox="1"/>
          <p:nvPr/>
        </p:nvSpPr>
        <p:spPr>
          <a:xfrm>
            <a:off x="8785483" y="4286409"/>
            <a:ext cx="2841172" cy="646331"/>
          </a:xfrm>
          <a:prstGeom prst="rect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 b="1"/>
            </a:lvl1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HIPAA Authorization (01/01/2020)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dirty="0"/>
              <a:t>Included in trust document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dirty="0"/>
              <a:t>Client’s Sister</a:t>
            </a:r>
          </a:p>
        </p:txBody>
      </p:sp>
      <p:pic>
        <p:nvPicPr>
          <p:cNvPr id="1026" name="Picture 3">
            <a:extLst>
              <a:ext uri="{FF2B5EF4-FFF2-40B4-BE49-F238E27FC236}">
                <a16:creationId xmlns:a16="http://schemas.microsoft.com/office/drawing/2014/main" id="{4904DBDA-2499-4F5E-B5BB-E7D0E4AA36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3175"/>
            <a:ext cx="1431925" cy="113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5696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4925830"/>
              </p:ext>
            </p:extLst>
          </p:nvPr>
        </p:nvGraphicFramePr>
        <p:xfrm>
          <a:off x="838200" y="833120"/>
          <a:ext cx="10515600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Summary of Estate Planning Terminology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Revocable Living Trust</a:t>
                      </a:r>
                      <a:r>
                        <a:rPr lang="en-US" b="1" baseline="0" dirty="0"/>
                        <a:t> (“RLT”)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Contains your plans for the transfer of your assets to your beneficiaries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This trust may be amended or revoked during your lifetime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“Pour-over” Will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Used in conjunction</a:t>
                      </a:r>
                      <a:r>
                        <a:rPr lang="en-US" baseline="0" dirty="0"/>
                        <a:t> with a  living trust, to cover any assets that may not have been transferred into the trust.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Financial Power of Attorney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Enables a designated individual to handle your financial affairs (i.e.</a:t>
                      </a:r>
                      <a:r>
                        <a:rPr lang="en-US" baseline="0" dirty="0"/>
                        <a:t> pay bills, transfer assets) in the event you are incapacitated.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Living Will (Advance Health</a:t>
                      </a:r>
                      <a:r>
                        <a:rPr lang="en-US" b="1" baseline="0" dirty="0"/>
                        <a:t> Care Directive)</a:t>
                      </a:r>
                      <a:endParaRPr lang="en-US" b="1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Identifies whether you want life-sustaining</a:t>
                      </a:r>
                      <a:r>
                        <a:rPr lang="en-US" baseline="0" dirty="0"/>
                        <a:t> care if you are in a persistent, non-responsive state.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aseline="0" dirty="0"/>
                        <a:t>May also contain the Healthcare Power of Attorney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b="1" baseline="0" dirty="0"/>
                        <a:t>HIPAA Authorization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Permits individuals named in Advance Health Care Directive to obtain medical information.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4917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764</TotalTime>
  <Words>384</Words>
  <Application>Microsoft Office PowerPoint</Application>
  <PresentationFormat>Widescreen</PresentationFormat>
  <Paragraphs>51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Butler</dc:creator>
  <cp:lastModifiedBy>Rob Cucchiaro</cp:lastModifiedBy>
  <cp:revision>27</cp:revision>
  <dcterms:created xsi:type="dcterms:W3CDTF">2019-08-20T17:40:15Z</dcterms:created>
  <dcterms:modified xsi:type="dcterms:W3CDTF">2022-03-03T01:52:03Z</dcterms:modified>
</cp:coreProperties>
</file>