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4" r:id="rId4"/>
    <p:sldId id="268" r:id="rId5"/>
    <p:sldId id="269" r:id="rId6"/>
    <p:sldId id="262" r:id="rId7"/>
    <p:sldId id="270" r:id="rId8"/>
    <p:sldId id="271" r:id="rId9"/>
    <p:sldId id="272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CEE0B-615F-4DEA-A0A5-73FC18FA2EE9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DB195-E667-47D4-9767-1B3BC4421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119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Major works were done by April, fine touch works were applied gradually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DB195-E667-47D4-9767-1B3BC44214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4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C7F5FB-B649-A874-68BA-7B45D32AB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483C52-3FD6-5990-3238-6A5E8B76F9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375A1C-91BE-1821-AA34-9FA0096A4E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Major works were done by April, fine touch works were applied gradually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CFBCA-4F04-D554-758C-A19F40BBD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DB195-E667-47D4-9767-1B3BC44214B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87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24CA0-9FDF-DF81-36AE-5CBC2E88F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62F3E-DA70-3DAE-A4BC-9116B6BCA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EFC2C-0439-74C4-929E-F4D39987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3D3DE-6757-2323-20B2-3AAA35CA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BA45E-B8A1-24D0-C69C-2759B6E7F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8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2BB96-6939-0C10-B685-8157A910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6205B-7057-FD52-A085-182A5D3910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A9462-4B0C-43D6-7C3C-48BA09ABF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177D5-0AE9-3A2F-247F-39E2D96C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40BF4-E4C0-232D-6E66-C80CE3747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1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06F9F5-47AC-4A2F-F43A-5993820470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72DABF-9846-DE9A-F83A-D1892974C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8530F-44EE-C959-757D-EE6D50378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3C9DD-85E5-FBFA-560C-8F53894E7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6A7F9-313C-9C70-3BEF-DB697D57F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4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A2DAF-ED56-81B4-EFFB-7106C162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21639-569B-08A4-BAED-14E9059D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3D4D-6CC4-9A8A-ED45-649F9F834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1ECDF-65D5-2EE2-8194-202B7BE6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86014-DBB9-F66B-4529-857441A83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8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CDE5B-0A7F-AE16-E2B6-090D21A6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F8A66-1769-263D-E3ED-340142CBD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99ECD-714B-603E-8370-9BFC02179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A415A-DFE7-EA72-82A6-1F0348C23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D6C83-BDCE-A0AC-734A-A26F98F14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70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8E783-6EA3-F6DA-AEBB-028FF421D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EB779-D7B3-EFFA-1E11-4DEF395236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F46CB-5B02-4B97-0F78-492131563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08303B-1633-4AC8-421E-076A59FAF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C44E0-ACCC-3D5B-1FB9-F7409FDB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C287D-0DC4-136C-14A2-52E459D3A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9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20311-F7CF-94C4-4994-E00BA34BB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86BCB8-FD4D-1028-FA27-60ECD0A10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208A9-1919-FCC5-572E-A9A1EFAB2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8BCB49-4D44-7649-C5F8-4C367B7F9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916758-4104-E100-10BF-6C5EBF26BA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B878A4-4B73-0344-47F1-CF1A3DFB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60DED2-AB83-A7A8-2FE7-AA1F4A258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4E49B-43C8-F189-E372-8E9A7A84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2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F31E-18B2-E2BC-A7F3-04A722AE9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57A6C7-C48B-EDC6-DDA9-FC08194B4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E82E70-9E22-FABF-D3A5-ED579424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FFBB9-2263-A5C8-F549-588F9D46F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7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89BB4-0318-40C6-38B1-9EAB30A2A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5D1AE-A64A-A7E6-2CAF-CDC0FFE96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B032A-53E9-CA4A-F84C-1415E1732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157E-E33D-223F-FE34-29A780077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6871E-487F-58EF-BA45-D21F4C76C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476B6-CAC0-C53C-B916-27DDC5F2A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F63D5-5E57-D633-CBC9-55466A40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AEDA6-7CC6-295A-CBBB-4F0BE110E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0C02E-CF44-6F46-0189-7172BA83F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8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F781-6396-3E08-ED4B-4C4DDCF73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4B9EB3-6078-AC66-C477-1D79D2AA01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8ED2F-45AB-6564-9A36-C82E9E76C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22E5F-0A4E-0705-73DC-0C2C111A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76958-D09F-0D7C-C379-9E20A110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86F62-D2DE-B102-D9DA-ADDB412F3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2FB66-539A-D9E6-BA8B-854C02C27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2E253-D6C0-40A6-8416-6F6471E79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163DE-8EEB-E550-A143-24CD3E787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8B3E9F-92BC-477B-B488-7E2917F106BE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A26BA-929D-D0CE-764E-5057C9CD2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23945-5F98-59F5-3F3E-78F497AF0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044A15-7E17-4571-A165-91ECBB7BE9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1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6E976-90E8-7C47-A992-C7D8BA532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2854" y="926756"/>
            <a:ext cx="9144000" cy="7667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400" dirty="0">
                <a:latin typeface="Arial Rounded MT Bold" panose="020F070403050403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Chinese Faith Baptist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A1F54-EDA0-4B9B-51A9-95D569F47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1649"/>
            <a:ext cx="9144000" cy="1655762"/>
          </a:xfrm>
        </p:spPr>
        <p:txBody>
          <a:bodyPr/>
          <a:lstStyle/>
          <a:p>
            <a:r>
              <a:rPr lang="en-US" sz="4800" dirty="0"/>
              <a:t>Security Cameras Project</a:t>
            </a:r>
            <a:br>
              <a:rPr lang="en-US" sz="4800" dirty="0"/>
            </a:br>
            <a:r>
              <a:rPr lang="en-US" sz="3600" dirty="0"/>
              <a:t>January 10, 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E3C8CA-3F42-CF73-2C27-F1160B881819}"/>
              </a:ext>
            </a:extLst>
          </p:cNvPr>
          <p:cNvSpPr txBox="1"/>
          <p:nvPr/>
        </p:nvSpPr>
        <p:spPr>
          <a:xfrm>
            <a:off x="8550876" y="5164481"/>
            <a:ext cx="3150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Prepared by: Tenny Chan</a:t>
            </a:r>
          </a:p>
          <a:p>
            <a:r>
              <a:rPr lang="en-US" dirty="0"/>
              <a:t>                            P&amp;F Committee</a:t>
            </a:r>
          </a:p>
        </p:txBody>
      </p:sp>
    </p:spTree>
    <p:extLst>
      <p:ext uri="{BB962C8B-B14F-4D97-AF65-F5344CB8AC3E}">
        <p14:creationId xmlns:p14="http://schemas.microsoft.com/office/powerpoint/2010/main" val="611412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07E3F-5F0D-D05C-A838-F07E47CA9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341" y="1383956"/>
            <a:ext cx="11285837" cy="1643449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Please feel free to reach out the </a:t>
            </a:r>
            <a:r>
              <a:rPr lang="en-US" sz="4000"/>
              <a:t>committee or </a:t>
            </a:r>
            <a:r>
              <a:rPr lang="en-US" sz="4000" dirty="0"/>
              <a:t>email to PF.CFBC@gmail.com</a:t>
            </a:r>
            <a:endParaRPr lang="en-US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B8DB9F-F27F-AC7E-407C-9F464685E383}"/>
              </a:ext>
            </a:extLst>
          </p:cNvPr>
          <p:cNvSpPr txBox="1"/>
          <p:nvPr/>
        </p:nvSpPr>
        <p:spPr>
          <a:xfrm>
            <a:off x="1655805" y="3429000"/>
            <a:ext cx="88803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Thanks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227526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8C87B-0F24-0226-37B9-2C85F711B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8897"/>
          </a:xfrm>
        </p:spPr>
        <p:txBody>
          <a:bodyPr/>
          <a:lstStyle/>
          <a:p>
            <a:pPr algn="ctr"/>
            <a:r>
              <a:rPr lang="en-US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4AED8-8B52-BE52-C88B-B83E8CD6C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9754" y="1507524"/>
            <a:ext cx="10515600" cy="4176584"/>
          </a:xfrm>
        </p:spPr>
        <p:txBody>
          <a:bodyPr>
            <a:normAutofit/>
          </a:bodyPr>
          <a:lstStyle/>
          <a:p>
            <a:r>
              <a:rPr lang="en-US" sz="4000" dirty="0"/>
              <a:t>Purposes of the project</a:t>
            </a:r>
          </a:p>
          <a:p>
            <a:r>
              <a:rPr lang="en-US" sz="4000" dirty="0"/>
              <a:t>Require equipment &amp; supply</a:t>
            </a:r>
          </a:p>
          <a:p>
            <a:r>
              <a:rPr lang="en-US" sz="4000" dirty="0"/>
              <a:t>Coverage areas &amp; constraints</a:t>
            </a:r>
          </a:p>
          <a:p>
            <a:r>
              <a:rPr lang="en-US" sz="4000" dirty="0"/>
              <a:t>Coverage areas drawings</a:t>
            </a:r>
          </a:p>
          <a:p>
            <a:r>
              <a:rPr lang="en-US" sz="4000" dirty="0"/>
              <a:t>Project cost &amp; timeline</a:t>
            </a:r>
          </a:p>
          <a:p>
            <a:r>
              <a:rPr lang="en-US" sz="4000" dirty="0"/>
              <a:t>Fund sources</a:t>
            </a:r>
          </a:p>
        </p:txBody>
      </p:sp>
    </p:spTree>
    <p:extLst>
      <p:ext uri="{BB962C8B-B14F-4D97-AF65-F5344CB8AC3E}">
        <p14:creationId xmlns:p14="http://schemas.microsoft.com/office/powerpoint/2010/main" val="120520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A850D-B07A-078C-523E-8DFCCA65C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747"/>
            <a:ext cx="10515600" cy="934286"/>
          </a:xfrm>
        </p:spPr>
        <p:txBody>
          <a:bodyPr/>
          <a:lstStyle/>
          <a:p>
            <a:pPr algn="ctr"/>
            <a:r>
              <a:rPr lang="en-US" b="1" dirty="0"/>
              <a:t>Purposes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A6230-0F6F-7681-78CE-0D4E576A4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5505"/>
            <a:ext cx="11169316" cy="5157370"/>
          </a:xfrm>
        </p:spPr>
        <p:txBody>
          <a:bodyPr>
            <a:normAutofit fontScale="92500"/>
          </a:bodyPr>
          <a:lstStyle/>
          <a:p>
            <a:pPr fontAlgn="base"/>
            <a:r>
              <a:rPr lang="en-US" sz="4000" dirty="0"/>
              <a:t>Use security cameras system to monitor the entrance doors activities of the building.</a:t>
            </a:r>
          </a:p>
          <a:p>
            <a:pPr fontAlgn="base"/>
            <a:r>
              <a:rPr lang="en-US" sz="4000" dirty="0"/>
              <a:t>Videos by the system would be used as records when unexpected &amp; unusual issues was happened in the church, for example: safety, burglary.</a:t>
            </a:r>
          </a:p>
          <a:p>
            <a:pPr fontAlgn="base"/>
            <a:r>
              <a:rPr lang="en-US" sz="4000" dirty="0"/>
              <a:t>Monitor road condition around the building remotely in case of incremental weather, instead of asking member of the congregation to evaluate road condition in person.</a:t>
            </a:r>
          </a:p>
          <a:p>
            <a:pPr marL="514350" indent="-514350" fontAlgn="base">
              <a:buFont typeface="+mj-lt"/>
              <a:buAutoNum type="alphaLcParenR"/>
            </a:pPr>
            <a:endParaRPr lang="en-US" sz="3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99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7ACD9-4D1C-A0F4-261D-97DE79B93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Equipment &amp; Supply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AB75B-DD02-82EF-2CE9-EC5DB4075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851292" cy="4802187"/>
          </a:xfrm>
        </p:spPr>
        <p:txBody>
          <a:bodyPr/>
          <a:lstStyle/>
          <a:p>
            <a:r>
              <a:rPr lang="en-US" sz="4000" dirty="0"/>
              <a:t>Camera system with speaker capacity (</a:t>
            </a:r>
            <a:r>
              <a:rPr lang="en-US" sz="4000" dirty="0" err="1"/>
              <a:t>Reolink</a:t>
            </a:r>
            <a:r>
              <a:rPr lang="en-US" sz="4000" dirty="0"/>
              <a:t> 4TB NVR security camera system)</a:t>
            </a:r>
          </a:p>
          <a:p>
            <a:r>
              <a:rPr lang="en-US" sz="4000" dirty="0"/>
              <a:t>Ethernet Cat 6 cable (plenum-rated)</a:t>
            </a:r>
          </a:p>
          <a:p>
            <a:r>
              <a:rPr lang="en-US" sz="4000" dirty="0"/>
              <a:t>Cameras’ mounting supply</a:t>
            </a:r>
          </a:p>
          <a:p>
            <a:r>
              <a:rPr lang="en-US" sz="4000" dirty="0"/>
              <a:t>Cable wiring &amp; cameras mounting services by licenser contractor (highly recommended by serval church families)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5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51956-FAE5-570B-89B9-552DED83D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16176-A85B-E1D4-2AC2-CFD26AA3C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767"/>
          </a:xfrm>
        </p:spPr>
        <p:txBody>
          <a:bodyPr/>
          <a:lstStyle/>
          <a:p>
            <a:pPr algn="ctr"/>
            <a:r>
              <a:rPr lang="en-US" dirty="0"/>
              <a:t>Coverage Areas &amp; Constraints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5D6D6-72A5-2E34-AD5C-D806C5D49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6314"/>
            <a:ext cx="10515600" cy="5096561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/>
              <a:t>All entrance doors, lobby &amp; hallway of the building</a:t>
            </a:r>
          </a:p>
          <a:p>
            <a:pPr lvl="1"/>
            <a:r>
              <a:rPr lang="en-US" sz="3600" dirty="0"/>
              <a:t>North &amp; south sides main entrances</a:t>
            </a:r>
          </a:p>
          <a:p>
            <a:pPr lvl="1"/>
            <a:r>
              <a:rPr lang="en-US" sz="3600" dirty="0"/>
              <a:t>Entrance doors from outside to library, toddlers room &amp; office</a:t>
            </a:r>
          </a:p>
          <a:p>
            <a:pPr lvl="1"/>
            <a:r>
              <a:rPr lang="en-US" sz="3600" dirty="0"/>
              <a:t>Lower-level entrance door</a:t>
            </a:r>
          </a:p>
          <a:p>
            <a:pPr lvl="1"/>
            <a:r>
              <a:rPr lang="en-US" sz="3600" dirty="0"/>
              <a:t>Lobby area on main floor, facing both entrance doors</a:t>
            </a:r>
          </a:p>
          <a:p>
            <a:pPr lvl="1"/>
            <a:r>
              <a:rPr lang="en-US" sz="3600" dirty="0"/>
              <a:t>Hallway in the lower-lever, facing the entrance door</a:t>
            </a:r>
          </a:p>
          <a:p>
            <a:r>
              <a:rPr lang="en-US" sz="4000" dirty="0"/>
              <a:t>Main parking lot &amp; parking spot in the south side</a:t>
            </a:r>
          </a:p>
          <a:p>
            <a:r>
              <a:rPr lang="en-US" sz="4000" dirty="0"/>
              <a:t>Driveways towards building from Greentree Road &amp; Greentree Circle</a:t>
            </a:r>
          </a:p>
          <a:p>
            <a:r>
              <a:rPr lang="en-US" sz="4000" dirty="0"/>
              <a:t>Avoid giving an impression for capturing houses of surrounding neighbors</a:t>
            </a:r>
          </a:p>
          <a:p>
            <a:pPr lvl="1"/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211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E1519-AAD4-C400-CD79-B624951D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F8F45-F01D-1FC5-EF19-88174C9DC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Capture Areas Drawing (main floor)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4620148-9DDE-8C8F-5F01-CFEF12C0D7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07525" y="1407808"/>
            <a:ext cx="9094572" cy="514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50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CF535-A895-57B4-E668-A3E62CCEA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17503-AC7C-97CE-B249-383DEE96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2683"/>
          </a:xfrm>
        </p:spPr>
        <p:txBody>
          <a:bodyPr/>
          <a:lstStyle/>
          <a:p>
            <a:pPr algn="ctr"/>
            <a:r>
              <a:rPr lang="en-US" dirty="0"/>
              <a:t>Capture Areas Drawing (lower level)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5AB65FB-20D7-F6B0-4934-8E33944296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30186" y="1407808"/>
            <a:ext cx="8632781" cy="4844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469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CC0EC-5BE4-4264-35B9-2510BF528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36A2A-8B6B-1137-1AAA-69CE47C42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Cost of the project &amp; installation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B0DA6-58EC-38F8-2075-CF8AD2971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335" y="1495168"/>
            <a:ext cx="10649465" cy="4681795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Cost estimation of the project:</a:t>
            </a:r>
          </a:p>
          <a:p>
            <a:pPr lvl="1" fontAlgn="base"/>
            <a:r>
              <a:rPr lang="en-US" dirty="0" err="1"/>
              <a:t>Reolink</a:t>
            </a:r>
            <a:r>
              <a:rPr lang="en-US" dirty="0"/>
              <a:t> Secure Camera NVR system $600 come with 10 cameras</a:t>
            </a:r>
          </a:p>
          <a:p>
            <a:pPr lvl="1" fontAlgn="base"/>
            <a:r>
              <a:rPr lang="en-US" dirty="0"/>
              <a:t>180-degree angle camera @$200, requires 2 units $400</a:t>
            </a:r>
          </a:p>
          <a:p>
            <a:pPr lvl="1" fontAlgn="base"/>
            <a:r>
              <a:rPr lang="en-US" dirty="0"/>
              <a:t>Cat 6a Plenum Rated Cable (1000’) &amp; accessories $300</a:t>
            </a:r>
          </a:p>
          <a:p>
            <a:pPr lvl="1" fontAlgn="base"/>
            <a:r>
              <a:rPr lang="en-US" dirty="0"/>
              <a:t>Labor cost for installation &amp; upgrade existing Ethernet cables $1,600 (4 days @400)</a:t>
            </a:r>
          </a:p>
          <a:p>
            <a:pPr lvl="1" fontAlgn="base"/>
            <a:r>
              <a:rPr lang="en-US" b="1" dirty="0"/>
              <a:t>Estimated total: $2,900</a:t>
            </a:r>
          </a:p>
          <a:p>
            <a:pPr fontAlgn="base"/>
            <a:r>
              <a:rPr lang="en-US" dirty="0"/>
              <a:t>System installation timeline (subject to final decision)</a:t>
            </a:r>
          </a:p>
          <a:p>
            <a:pPr lvl="1" fontAlgn="base"/>
            <a:r>
              <a:rPr lang="en-US" dirty="0"/>
              <a:t>End of February or early March 2026 for 3-4 days</a:t>
            </a:r>
          </a:p>
          <a:p>
            <a:pPr lvl="1" fontAlgn="base"/>
            <a:endParaRPr lang="en-US" b="1" dirty="0"/>
          </a:p>
          <a:p>
            <a:pPr lvl="1"/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7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C3329-D6CA-1E2C-8AB3-62A4B80B7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6CF30-3112-3DC7-014D-A40BDE4BE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0042"/>
          </a:xfrm>
        </p:spPr>
        <p:txBody>
          <a:bodyPr/>
          <a:lstStyle/>
          <a:p>
            <a:pPr algn="ctr"/>
            <a:r>
              <a:rPr lang="en-US" dirty="0"/>
              <a:t>Sources of funding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566ED3-B0F5-9982-0700-1CA9A667A9CA}"/>
              </a:ext>
            </a:extLst>
          </p:cNvPr>
          <p:cNvSpPr txBox="1">
            <a:spLocks/>
          </p:cNvSpPr>
          <p:nvPr/>
        </p:nvSpPr>
        <p:spPr>
          <a:xfrm>
            <a:off x="967946" y="1867426"/>
            <a:ext cx="10649465" cy="2086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/>
              <a:t>P&amp;F committee current year budget</a:t>
            </a:r>
          </a:p>
          <a:p>
            <a:r>
              <a:rPr lang="en-US" sz="4000" dirty="0"/>
              <a:t>Building reserve fund (designated fund)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31693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412</Words>
  <Application>Microsoft Office PowerPoint</Application>
  <PresentationFormat>Widescreen</PresentationFormat>
  <Paragraphs>52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Arial Rounded MT Bold</vt:lpstr>
      <vt:lpstr>Office Theme</vt:lpstr>
      <vt:lpstr>Chinese Faith Baptist Church</vt:lpstr>
      <vt:lpstr>Contents</vt:lpstr>
      <vt:lpstr>Purposes of the project</vt:lpstr>
      <vt:lpstr>Equipment &amp; Supply</vt:lpstr>
      <vt:lpstr>Coverage Areas &amp; Constraints</vt:lpstr>
      <vt:lpstr>Capture Areas Drawing (main floor)</vt:lpstr>
      <vt:lpstr>Capture Areas Drawing (lower level)</vt:lpstr>
      <vt:lpstr>Cost of the project &amp; installation timeline</vt:lpstr>
      <vt:lpstr>Sources of funding</vt:lpstr>
      <vt:lpstr>Please feel free to reach out the committee or email to PF.CFBC@gmail.com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Edward Li</dc:creator>
  <cp:lastModifiedBy>Edward Li</cp:lastModifiedBy>
  <cp:revision>13</cp:revision>
  <dcterms:created xsi:type="dcterms:W3CDTF">2025-06-12T01:45:32Z</dcterms:created>
  <dcterms:modified xsi:type="dcterms:W3CDTF">2026-01-20T05:51:24Z</dcterms:modified>
</cp:coreProperties>
</file>