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2" r:id="rId2"/>
  </p:sldMasterIdLst>
  <p:notesMasterIdLst>
    <p:notesMasterId r:id="rId172"/>
  </p:notesMasterIdLst>
  <p:sldIdLst>
    <p:sldId id="429" r:id="rId3"/>
    <p:sldId id="430" r:id="rId4"/>
    <p:sldId id="431" r:id="rId5"/>
    <p:sldId id="432" r:id="rId6"/>
    <p:sldId id="259" r:id="rId7"/>
    <p:sldId id="261" r:id="rId8"/>
    <p:sldId id="262" r:id="rId9"/>
    <p:sldId id="296" r:id="rId10"/>
    <p:sldId id="297"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302" r:id="rId27"/>
    <p:sldId id="283" r:id="rId28"/>
    <p:sldId id="284" r:id="rId29"/>
    <p:sldId id="285" r:id="rId30"/>
    <p:sldId id="286" r:id="rId31"/>
    <p:sldId id="287" r:id="rId32"/>
    <p:sldId id="288" r:id="rId33"/>
    <p:sldId id="289" r:id="rId34"/>
    <p:sldId id="298" r:id="rId35"/>
    <p:sldId id="299" r:id="rId36"/>
    <p:sldId id="300" r:id="rId37"/>
    <p:sldId id="294" r:id="rId38"/>
    <p:sldId id="301" r:id="rId39"/>
    <p:sldId id="337" r:id="rId40"/>
    <p:sldId id="425" r:id="rId41"/>
    <p:sldId id="426" r:id="rId42"/>
    <p:sldId id="427" r:id="rId43"/>
    <p:sldId id="428" r:id="rId44"/>
    <p:sldId id="338" r:id="rId45"/>
    <p:sldId id="339" r:id="rId46"/>
    <p:sldId id="340" r:id="rId47"/>
    <p:sldId id="341" r:id="rId48"/>
    <p:sldId id="342" r:id="rId49"/>
    <p:sldId id="343" r:id="rId50"/>
    <p:sldId id="344" r:id="rId51"/>
    <p:sldId id="345" r:id="rId52"/>
    <p:sldId id="346" r:id="rId53"/>
    <p:sldId id="347" r:id="rId54"/>
    <p:sldId id="348" r:id="rId55"/>
    <p:sldId id="423"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6" r:id="rId83"/>
    <p:sldId id="377" r:id="rId84"/>
    <p:sldId id="378" r:id="rId85"/>
    <p:sldId id="379" r:id="rId86"/>
    <p:sldId id="380" r:id="rId87"/>
    <p:sldId id="381" r:id="rId88"/>
    <p:sldId id="424" r:id="rId89"/>
    <p:sldId id="382" r:id="rId90"/>
    <p:sldId id="383" r:id="rId91"/>
    <p:sldId id="384" r:id="rId92"/>
    <p:sldId id="385" r:id="rId93"/>
    <p:sldId id="386" r:id="rId94"/>
    <p:sldId id="387"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4" r:id="rId121"/>
    <p:sldId id="415" r:id="rId122"/>
    <p:sldId id="416" r:id="rId123"/>
    <p:sldId id="417" r:id="rId124"/>
    <p:sldId id="419" r:id="rId125"/>
    <p:sldId id="420" r:id="rId126"/>
    <p:sldId id="433" r:id="rId127"/>
    <p:sldId id="4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49" r:id="rId142"/>
    <p:sldId id="450" r:id="rId143"/>
    <p:sldId id="451" r:id="rId144"/>
    <p:sldId id="452" r:id="rId145"/>
    <p:sldId id="453" r:id="rId146"/>
    <p:sldId id="454" r:id="rId147"/>
    <p:sldId id="455" r:id="rId148"/>
    <p:sldId id="456" r:id="rId149"/>
    <p:sldId id="457" r:id="rId150"/>
    <p:sldId id="458" r:id="rId151"/>
    <p:sldId id="459" r:id="rId152"/>
    <p:sldId id="460" r:id="rId153"/>
    <p:sldId id="461" r:id="rId154"/>
    <p:sldId id="462" r:id="rId155"/>
    <p:sldId id="463" r:id="rId156"/>
    <p:sldId id="464" r:id="rId157"/>
    <p:sldId id="465" r:id="rId158"/>
    <p:sldId id="466" r:id="rId159"/>
    <p:sldId id="467" r:id="rId160"/>
    <p:sldId id="468" r:id="rId161"/>
    <p:sldId id="469" r:id="rId162"/>
    <p:sldId id="470" r:id="rId163"/>
    <p:sldId id="471" r:id="rId164"/>
    <p:sldId id="472" r:id="rId165"/>
    <p:sldId id="473" r:id="rId166"/>
    <p:sldId id="474" r:id="rId167"/>
    <p:sldId id="475" r:id="rId168"/>
    <p:sldId id="476" r:id="rId169"/>
    <p:sldId id="477" r:id="rId170"/>
    <p:sldId id="478"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theme" Target="theme/theme1.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Individual%20responses%20combined%202014.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results%20tables%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results%20tables%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results%20tables%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results%20tables%2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Individual%20responses%20combined%202014.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bgpqfile02.proque.st\CBG_Documents\rnewman\My%20Documents\Social%20Science\Survey%20Individual%20responses%20combined%2020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179645713968267E-2"/>
          <c:y val="0.18179603975626718"/>
          <c:w val="0.63224907053978474"/>
          <c:h val="0.58020796834539723"/>
        </c:manualLayout>
      </c:layout>
      <c:barChart>
        <c:barDir val="col"/>
        <c:grouping val="percentStacked"/>
        <c:varyColors val="0"/>
        <c:ser>
          <c:idx val="0"/>
          <c:order val="0"/>
          <c:tx>
            <c:strRef>
              <c:f>Sheet2!$A$39</c:f>
              <c:strCache>
                <c:ptCount val="1"/>
                <c:pt idx="0">
                  <c:v>1 - Excellent</c:v>
                </c:pt>
              </c:strCache>
            </c:strRef>
          </c:tx>
          <c:spPr>
            <a:solidFill>
              <a:srgbClr val="00B050"/>
            </a:solidFill>
          </c:spPr>
          <c:invertIfNegative val="0"/>
          <c:cat>
            <c:strRef>
              <c:f>Sheet2!$B$38:$H$38</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Sheet2!$B$39:$H$39</c:f>
              <c:numCache>
                <c:formatCode>0%</c:formatCode>
                <c:ptCount val="7"/>
                <c:pt idx="0">
                  <c:v>0.38862559241706252</c:v>
                </c:pt>
                <c:pt idx="1">
                  <c:v>0.30000000000000032</c:v>
                </c:pt>
                <c:pt idx="2">
                  <c:v>0.51196172248803862</c:v>
                </c:pt>
                <c:pt idx="3">
                  <c:v>0.40865384615384631</c:v>
                </c:pt>
                <c:pt idx="4">
                  <c:v>0.37073170731707383</c:v>
                </c:pt>
                <c:pt idx="5">
                  <c:v>0.17112299465240641</c:v>
                </c:pt>
                <c:pt idx="6">
                  <c:v>0.16509433962264214</c:v>
                </c:pt>
              </c:numCache>
            </c:numRef>
          </c:val>
          <c:extLst>
            <c:ext xmlns:c16="http://schemas.microsoft.com/office/drawing/2014/chart" uri="{C3380CC4-5D6E-409C-BE32-E72D297353CC}">
              <c16:uniqueId val="{00000000-D722-4EB5-B20C-B17F6D580BDB}"/>
            </c:ext>
          </c:extLst>
        </c:ser>
        <c:ser>
          <c:idx val="1"/>
          <c:order val="1"/>
          <c:tx>
            <c:strRef>
              <c:f>Sheet2!$A$40</c:f>
              <c:strCache>
                <c:ptCount val="1"/>
                <c:pt idx="0">
                  <c:v>2</c:v>
                </c:pt>
              </c:strCache>
            </c:strRef>
          </c:tx>
          <c:spPr>
            <a:solidFill>
              <a:srgbClr val="92D050"/>
            </a:solidFill>
          </c:spPr>
          <c:invertIfNegative val="0"/>
          <c:cat>
            <c:strRef>
              <c:f>Sheet2!$B$38:$H$38</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Sheet2!$B$40:$H$40</c:f>
              <c:numCache>
                <c:formatCode>0%</c:formatCode>
                <c:ptCount val="7"/>
                <c:pt idx="0">
                  <c:v>0.38388625592417219</c:v>
                </c:pt>
                <c:pt idx="1">
                  <c:v>0.43000000000000038</c:v>
                </c:pt>
                <c:pt idx="2">
                  <c:v>0.39234449760765749</c:v>
                </c:pt>
                <c:pt idx="3">
                  <c:v>0.39903846153846306</c:v>
                </c:pt>
                <c:pt idx="4">
                  <c:v>0.35609756097561057</c:v>
                </c:pt>
                <c:pt idx="5">
                  <c:v>0.35828877005347692</c:v>
                </c:pt>
                <c:pt idx="6">
                  <c:v>0.41037735849056606</c:v>
                </c:pt>
              </c:numCache>
            </c:numRef>
          </c:val>
          <c:extLst>
            <c:ext xmlns:c16="http://schemas.microsoft.com/office/drawing/2014/chart" uri="{C3380CC4-5D6E-409C-BE32-E72D297353CC}">
              <c16:uniqueId val="{00000001-D722-4EB5-B20C-B17F6D580BDB}"/>
            </c:ext>
          </c:extLst>
        </c:ser>
        <c:ser>
          <c:idx val="2"/>
          <c:order val="2"/>
          <c:tx>
            <c:strRef>
              <c:f>Sheet2!$A$41</c:f>
              <c:strCache>
                <c:ptCount val="1"/>
                <c:pt idx="0">
                  <c:v>3</c:v>
                </c:pt>
              </c:strCache>
            </c:strRef>
          </c:tx>
          <c:spPr>
            <a:solidFill>
              <a:srgbClr val="FFFF00"/>
            </a:solidFill>
          </c:spPr>
          <c:invertIfNegative val="0"/>
          <c:cat>
            <c:strRef>
              <c:f>Sheet2!$B$38:$H$38</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Sheet2!$B$41:$H$41</c:f>
              <c:numCache>
                <c:formatCode>0%</c:formatCode>
                <c:ptCount val="7"/>
                <c:pt idx="0">
                  <c:v>0.18957345971563991</c:v>
                </c:pt>
                <c:pt idx="1">
                  <c:v>0.23</c:v>
                </c:pt>
                <c:pt idx="2">
                  <c:v>8.6124401913875909E-2</c:v>
                </c:pt>
                <c:pt idx="3">
                  <c:v>0.14423076923076922</c:v>
                </c:pt>
                <c:pt idx="4">
                  <c:v>0.20975609756097613</c:v>
                </c:pt>
                <c:pt idx="5">
                  <c:v>0.33689839572192637</c:v>
                </c:pt>
                <c:pt idx="6">
                  <c:v>0.33490566037735997</c:v>
                </c:pt>
              </c:numCache>
            </c:numRef>
          </c:val>
          <c:extLst>
            <c:ext xmlns:c16="http://schemas.microsoft.com/office/drawing/2014/chart" uri="{C3380CC4-5D6E-409C-BE32-E72D297353CC}">
              <c16:uniqueId val="{00000002-D722-4EB5-B20C-B17F6D580BDB}"/>
            </c:ext>
          </c:extLst>
        </c:ser>
        <c:ser>
          <c:idx val="3"/>
          <c:order val="3"/>
          <c:tx>
            <c:strRef>
              <c:f>Sheet2!$A$42</c:f>
              <c:strCache>
                <c:ptCount val="1"/>
                <c:pt idx="0">
                  <c:v>4</c:v>
                </c:pt>
              </c:strCache>
            </c:strRef>
          </c:tx>
          <c:spPr>
            <a:solidFill>
              <a:srgbClr val="FF0000"/>
            </a:solidFill>
          </c:spPr>
          <c:invertIfNegative val="0"/>
          <c:cat>
            <c:strRef>
              <c:f>Sheet2!$B$38:$H$38</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Sheet2!$B$42:$H$42</c:f>
              <c:numCache>
                <c:formatCode>0%</c:formatCode>
                <c:ptCount val="7"/>
                <c:pt idx="0">
                  <c:v>2.8436018957346012E-2</c:v>
                </c:pt>
                <c:pt idx="1">
                  <c:v>2.0000000000000049E-2</c:v>
                </c:pt>
                <c:pt idx="2">
                  <c:v>9.5693779904306268E-3</c:v>
                </c:pt>
                <c:pt idx="3">
                  <c:v>3.8461538461538484E-2</c:v>
                </c:pt>
                <c:pt idx="4">
                  <c:v>4.3902439024390449E-2</c:v>
                </c:pt>
                <c:pt idx="5">
                  <c:v>9.0909090909091231E-2</c:v>
                </c:pt>
                <c:pt idx="6">
                  <c:v>6.6037735849056894E-2</c:v>
                </c:pt>
              </c:numCache>
            </c:numRef>
          </c:val>
          <c:extLst>
            <c:ext xmlns:c16="http://schemas.microsoft.com/office/drawing/2014/chart" uri="{C3380CC4-5D6E-409C-BE32-E72D297353CC}">
              <c16:uniqueId val="{00000003-D722-4EB5-B20C-B17F6D580BDB}"/>
            </c:ext>
          </c:extLst>
        </c:ser>
        <c:ser>
          <c:idx val="4"/>
          <c:order val="4"/>
          <c:tx>
            <c:strRef>
              <c:f>Sheet2!$A$43</c:f>
              <c:strCache>
                <c:ptCount val="1"/>
                <c:pt idx="0">
                  <c:v>5 - Unsatisfactory</c:v>
                </c:pt>
              </c:strCache>
            </c:strRef>
          </c:tx>
          <c:spPr>
            <a:solidFill>
              <a:srgbClr val="C00000"/>
            </a:solidFill>
          </c:spPr>
          <c:invertIfNegative val="0"/>
          <c:cat>
            <c:strRef>
              <c:f>Sheet2!$B$38:$H$38</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Sheet2!$B$43:$H$43</c:f>
              <c:numCache>
                <c:formatCode>0%</c:formatCode>
                <c:ptCount val="7"/>
                <c:pt idx="0">
                  <c:v>9.4786729857820155E-3</c:v>
                </c:pt>
                <c:pt idx="1">
                  <c:v>2.0000000000000049E-2</c:v>
                </c:pt>
                <c:pt idx="2">
                  <c:v>0</c:v>
                </c:pt>
                <c:pt idx="3">
                  <c:v>9.6153846153846749E-3</c:v>
                </c:pt>
                <c:pt idx="4">
                  <c:v>1.9512195121951223E-2</c:v>
                </c:pt>
                <c:pt idx="5">
                  <c:v>4.2780748663101623E-2</c:v>
                </c:pt>
                <c:pt idx="6">
                  <c:v>2.3584905660377412E-2</c:v>
                </c:pt>
              </c:numCache>
            </c:numRef>
          </c:val>
          <c:extLst>
            <c:ext xmlns:c16="http://schemas.microsoft.com/office/drawing/2014/chart" uri="{C3380CC4-5D6E-409C-BE32-E72D297353CC}">
              <c16:uniqueId val="{00000004-D722-4EB5-B20C-B17F6D580BDB}"/>
            </c:ext>
          </c:extLst>
        </c:ser>
        <c:dLbls>
          <c:showLegendKey val="0"/>
          <c:showVal val="0"/>
          <c:showCatName val="0"/>
          <c:showSerName val="0"/>
          <c:showPercent val="0"/>
          <c:showBubbleSize val="0"/>
        </c:dLbls>
        <c:gapWidth val="150"/>
        <c:overlap val="100"/>
        <c:axId val="54985088"/>
        <c:axId val="54986624"/>
      </c:barChart>
      <c:catAx>
        <c:axId val="54985088"/>
        <c:scaling>
          <c:orientation val="minMax"/>
        </c:scaling>
        <c:delete val="0"/>
        <c:axPos val="b"/>
        <c:numFmt formatCode="General" sourceLinked="0"/>
        <c:majorTickMark val="out"/>
        <c:minorTickMark val="none"/>
        <c:tickLblPos val="nextTo"/>
        <c:txPr>
          <a:bodyPr/>
          <a:lstStyle/>
          <a:p>
            <a:pPr>
              <a:defRPr lang="en-GB" sz="1100"/>
            </a:pPr>
            <a:endParaRPr lang="en-US"/>
          </a:p>
        </c:txPr>
        <c:crossAx val="54986624"/>
        <c:crosses val="autoZero"/>
        <c:auto val="1"/>
        <c:lblAlgn val="ctr"/>
        <c:lblOffset val="100"/>
        <c:noMultiLvlLbl val="0"/>
      </c:catAx>
      <c:valAx>
        <c:axId val="54986624"/>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4985088"/>
        <c:crosses val="autoZero"/>
        <c:crossBetween val="between"/>
      </c:valAx>
    </c:plotArea>
    <c:legend>
      <c:legendPos val="r"/>
      <c:layout>
        <c:manualLayout>
          <c:xMode val="edge"/>
          <c:yMode val="edge"/>
          <c:x val="0.74283788287787988"/>
          <c:y val="6.7422460306342996E-2"/>
          <c:w val="0.2236969916255552"/>
          <c:h val="0.25078579231937198"/>
        </c:manualLayout>
      </c:layout>
      <c:overlay val="0"/>
      <c:spPr>
        <a:ln>
          <a:solidFill>
            <a:schemeClr val="tx2"/>
          </a:solidFill>
        </a:ln>
      </c:spPr>
      <c:txPr>
        <a:bodyPr/>
        <a:lstStyle/>
        <a:p>
          <a:pPr>
            <a:defRPr lang="en-GB"/>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summary!$A$67</c:f>
              <c:strCache>
                <c:ptCount val="1"/>
                <c:pt idx="0">
                  <c:v>1 - Excellent</c:v>
                </c:pt>
              </c:strCache>
            </c:strRef>
          </c:tx>
          <c:spPr>
            <a:solidFill>
              <a:srgbClr val="00B050"/>
            </a:solidFill>
          </c:spPr>
          <c:invertIfNegative val="0"/>
          <c:cat>
            <c:strRef>
              <c:f>summary!$B$66:$H$66</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summary!$B$67:$H$67</c:f>
              <c:numCache>
                <c:formatCode>0%</c:formatCode>
                <c:ptCount val="7"/>
                <c:pt idx="0">
                  <c:v>0.3004694835680759</c:v>
                </c:pt>
                <c:pt idx="1">
                  <c:v>0.29411764705882382</c:v>
                </c:pt>
                <c:pt idx="2">
                  <c:v>0.33333333333333331</c:v>
                </c:pt>
                <c:pt idx="3">
                  <c:v>0.3221153846153848</c:v>
                </c:pt>
                <c:pt idx="4">
                  <c:v>0.29556650246305438</c:v>
                </c:pt>
                <c:pt idx="5">
                  <c:v>0.17112299465240641</c:v>
                </c:pt>
                <c:pt idx="6">
                  <c:v>0.16113744075829423</c:v>
                </c:pt>
              </c:numCache>
            </c:numRef>
          </c:val>
          <c:extLst>
            <c:ext xmlns:c16="http://schemas.microsoft.com/office/drawing/2014/chart" uri="{C3380CC4-5D6E-409C-BE32-E72D297353CC}">
              <c16:uniqueId val="{00000000-BD9F-4820-8CFA-AF84366040B1}"/>
            </c:ext>
          </c:extLst>
        </c:ser>
        <c:ser>
          <c:idx val="1"/>
          <c:order val="1"/>
          <c:tx>
            <c:strRef>
              <c:f>summary!$A$68</c:f>
              <c:strCache>
                <c:ptCount val="1"/>
                <c:pt idx="0">
                  <c:v>2</c:v>
                </c:pt>
              </c:strCache>
            </c:strRef>
          </c:tx>
          <c:spPr>
            <a:solidFill>
              <a:srgbClr val="92D050"/>
            </a:solidFill>
          </c:spPr>
          <c:invertIfNegative val="0"/>
          <c:cat>
            <c:strRef>
              <c:f>summary!$B$66:$H$66</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summary!$B$68:$H$68</c:f>
              <c:numCache>
                <c:formatCode>0%</c:formatCode>
                <c:ptCount val="7"/>
                <c:pt idx="0">
                  <c:v>0.39906103286385075</c:v>
                </c:pt>
                <c:pt idx="1">
                  <c:v>0.42156862745098111</c:v>
                </c:pt>
                <c:pt idx="2">
                  <c:v>0.44285714285714284</c:v>
                </c:pt>
                <c:pt idx="3">
                  <c:v>0.42788461538461775</c:v>
                </c:pt>
                <c:pt idx="4">
                  <c:v>0.38423645320197042</c:v>
                </c:pt>
                <c:pt idx="5">
                  <c:v>0.37967914438502681</c:v>
                </c:pt>
                <c:pt idx="6">
                  <c:v>0.35071090047393366</c:v>
                </c:pt>
              </c:numCache>
            </c:numRef>
          </c:val>
          <c:extLst>
            <c:ext xmlns:c16="http://schemas.microsoft.com/office/drawing/2014/chart" uri="{C3380CC4-5D6E-409C-BE32-E72D297353CC}">
              <c16:uniqueId val="{00000001-BD9F-4820-8CFA-AF84366040B1}"/>
            </c:ext>
          </c:extLst>
        </c:ser>
        <c:ser>
          <c:idx val="2"/>
          <c:order val="2"/>
          <c:tx>
            <c:strRef>
              <c:f>summary!$A$69</c:f>
              <c:strCache>
                <c:ptCount val="1"/>
                <c:pt idx="0">
                  <c:v>3</c:v>
                </c:pt>
              </c:strCache>
            </c:strRef>
          </c:tx>
          <c:spPr>
            <a:solidFill>
              <a:srgbClr val="FFFF00"/>
            </a:solidFill>
          </c:spPr>
          <c:invertIfNegative val="0"/>
          <c:cat>
            <c:strRef>
              <c:f>summary!$B$66:$H$66</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summary!$B$69:$H$69</c:f>
              <c:numCache>
                <c:formatCode>0%</c:formatCode>
                <c:ptCount val="7"/>
                <c:pt idx="0">
                  <c:v>0.22065727699530516</c:v>
                </c:pt>
                <c:pt idx="1">
                  <c:v>0.21078431372549086</c:v>
                </c:pt>
                <c:pt idx="2">
                  <c:v>0.2</c:v>
                </c:pt>
                <c:pt idx="3">
                  <c:v>0.20192307692307687</c:v>
                </c:pt>
                <c:pt idx="4">
                  <c:v>0.24137931034482771</c:v>
                </c:pt>
                <c:pt idx="5">
                  <c:v>0.34759358288770081</c:v>
                </c:pt>
                <c:pt idx="6">
                  <c:v>0.33649289099526219</c:v>
                </c:pt>
              </c:numCache>
            </c:numRef>
          </c:val>
          <c:extLst>
            <c:ext xmlns:c16="http://schemas.microsoft.com/office/drawing/2014/chart" uri="{C3380CC4-5D6E-409C-BE32-E72D297353CC}">
              <c16:uniqueId val="{00000002-BD9F-4820-8CFA-AF84366040B1}"/>
            </c:ext>
          </c:extLst>
        </c:ser>
        <c:ser>
          <c:idx val="3"/>
          <c:order val="3"/>
          <c:tx>
            <c:strRef>
              <c:f>summary!$A$70</c:f>
              <c:strCache>
                <c:ptCount val="1"/>
                <c:pt idx="0">
                  <c:v>4</c:v>
                </c:pt>
              </c:strCache>
            </c:strRef>
          </c:tx>
          <c:spPr>
            <a:solidFill>
              <a:srgbClr val="FF0000"/>
            </a:solidFill>
          </c:spPr>
          <c:invertIfNegative val="0"/>
          <c:cat>
            <c:strRef>
              <c:f>summary!$B$66:$H$66</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summary!$B$70:$H$70</c:f>
              <c:numCache>
                <c:formatCode>0%</c:formatCode>
                <c:ptCount val="7"/>
                <c:pt idx="0">
                  <c:v>6.1032863849765334E-2</c:v>
                </c:pt>
                <c:pt idx="1">
                  <c:v>4.4117647058823803E-2</c:v>
                </c:pt>
                <c:pt idx="2">
                  <c:v>2.3809523809523812E-2</c:v>
                </c:pt>
                <c:pt idx="3">
                  <c:v>4.8076923076923114E-2</c:v>
                </c:pt>
                <c:pt idx="4">
                  <c:v>7.8817733990148034E-2</c:v>
                </c:pt>
                <c:pt idx="5">
                  <c:v>8.5561497326203523E-2</c:v>
                </c:pt>
                <c:pt idx="6">
                  <c:v>0.11848341232227488</c:v>
                </c:pt>
              </c:numCache>
            </c:numRef>
          </c:val>
          <c:extLst>
            <c:ext xmlns:c16="http://schemas.microsoft.com/office/drawing/2014/chart" uri="{C3380CC4-5D6E-409C-BE32-E72D297353CC}">
              <c16:uniqueId val="{00000003-BD9F-4820-8CFA-AF84366040B1}"/>
            </c:ext>
          </c:extLst>
        </c:ser>
        <c:ser>
          <c:idx val="4"/>
          <c:order val="4"/>
          <c:tx>
            <c:strRef>
              <c:f>summary!$A$71</c:f>
              <c:strCache>
                <c:ptCount val="1"/>
                <c:pt idx="0">
                  <c:v>5 - Unsatisfactory</c:v>
                </c:pt>
              </c:strCache>
            </c:strRef>
          </c:tx>
          <c:spPr>
            <a:solidFill>
              <a:srgbClr val="C00000"/>
            </a:solidFill>
          </c:spPr>
          <c:invertIfNegative val="0"/>
          <c:cat>
            <c:strRef>
              <c:f>summary!$B$66:$H$66</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summary!$B$71:$H$71</c:f>
              <c:numCache>
                <c:formatCode>0%</c:formatCode>
                <c:ptCount val="7"/>
                <c:pt idx="0">
                  <c:v>1.8779342723004692E-2</c:v>
                </c:pt>
                <c:pt idx="1">
                  <c:v>2.9411764705882353E-2</c:v>
                </c:pt>
                <c:pt idx="2">
                  <c:v>0</c:v>
                </c:pt>
                <c:pt idx="3">
                  <c:v>0</c:v>
                </c:pt>
                <c:pt idx="4">
                  <c:v>0</c:v>
                </c:pt>
                <c:pt idx="5">
                  <c:v>1.6042780748663173E-2</c:v>
                </c:pt>
                <c:pt idx="6">
                  <c:v>3.317535545023699E-2</c:v>
                </c:pt>
              </c:numCache>
            </c:numRef>
          </c:val>
          <c:extLst>
            <c:ext xmlns:c16="http://schemas.microsoft.com/office/drawing/2014/chart" uri="{C3380CC4-5D6E-409C-BE32-E72D297353CC}">
              <c16:uniqueId val="{00000004-BD9F-4820-8CFA-AF84366040B1}"/>
            </c:ext>
          </c:extLst>
        </c:ser>
        <c:dLbls>
          <c:showLegendKey val="0"/>
          <c:showVal val="0"/>
          <c:showCatName val="0"/>
          <c:showSerName val="0"/>
          <c:showPercent val="0"/>
          <c:showBubbleSize val="0"/>
        </c:dLbls>
        <c:gapWidth val="150"/>
        <c:overlap val="100"/>
        <c:axId val="55030144"/>
        <c:axId val="55031680"/>
      </c:barChart>
      <c:catAx>
        <c:axId val="55030144"/>
        <c:scaling>
          <c:orientation val="minMax"/>
        </c:scaling>
        <c:delete val="0"/>
        <c:axPos val="b"/>
        <c:numFmt formatCode="General" sourceLinked="0"/>
        <c:majorTickMark val="out"/>
        <c:minorTickMark val="none"/>
        <c:tickLblPos val="nextTo"/>
        <c:txPr>
          <a:bodyPr/>
          <a:lstStyle/>
          <a:p>
            <a:pPr>
              <a:defRPr lang="en-GB" sz="1200"/>
            </a:pPr>
            <a:endParaRPr lang="en-US"/>
          </a:p>
        </c:txPr>
        <c:crossAx val="55031680"/>
        <c:crosses val="autoZero"/>
        <c:auto val="1"/>
        <c:lblAlgn val="ctr"/>
        <c:lblOffset val="100"/>
        <c:noMultiLvlLbl val="0"/>
      </c:catAx>
      <c:valAx>
        <c:axId val="55031680"/>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50301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87879732045488"/>
          <c:y val="0.11367630543613277"/>
          <c:w val="0.54896988850065653"/>
          <c:h val="0.61526054500009908"/>
        </c:manualLayout>
      </c:layout>
      <c:barChart>
        <c:barDir val="col"/>
        <c:grouping val="percentStacked"/>
        <c:varyColors val="0"/>
        <c:ser>
          <c:idx val="0"/>
          <c:order val="0"/>
          <c:tx>
            <c:strRef>
              <c:f>summary!$A$53</c:f>
              <c:strCache>
                <c:ptCount val="1"/>
                <c:pt idx="0">
                  <c:v>1 - Excellent</c:v>
                </c:pt>
              </c:strCache>
            </c:strRef>
          </c:tx>
          <c:spPr>
            <a:solidFill>
              <a:srgbClr val="00B050"/>
            </a:solidFill>
          </c:spPr>
          <c:invertIfNegative val="0"/>
          <c:cat>
            <c:strRef>
              <c:f>summary!$B$52:$H$52</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summary!$B$53:$H$53</c:f>
              <c:numCache>
                <c:formatCode>0%</c:formatCode>
                <c:ptCount val="7"/>
                <c:pt idx="0">
                  <c:v>0.61214953271028205</c:v>
                </c:pt>
                <c:pt idx="1">
                  <c:v>0.32178217821782329</c:v>
                </c:pt>
                <c:pt idx="2">
                  <c:v>0.77619047619048021</c:v>
                </c:pt>
                <c:pt idx="3">
                  <c:v>0.61165048543689493</c:v>
                </c:pt>
                <c:pt idx="4">
                  <c:v>0.6504854368932057</c:v>
                </c:pt>
                <c:pt idx="5">
                  <c:v>0.39037433155080387</c:v>
                </c:pt>
                <c:pt idx="6">
                  <c:v>4.7169811320754707E-2</c:v>
                </c:pt>
              </c:numCache>
            </c:numRef>
          </c:val>
          <c:extLst>
            <c:ext xmlns:c16="http://schemas.microsoft.com/office/drawing/2014/chart" uri="{C3380CC4-5D6E-409C-BE32-E72D297353CC}">
              <c16:uniqueId val="{00000000-FBDA-4E10-A434-9253F751F4D8}"/>
            </c:ext>
          </c:extLst>
        </c:ser>
        <c:ser>
          <c:idx val="1"/>
          <c:order val="1"/>
          <c:tx>
            <c:strRef>
              <c:f>summary!$A$54</c:f>
              <c:strCache>
                <c:ptCount val="1"/>
                <c:pt idx="0">
                  <c:v>2</c:v>
                </c:pt>
              </c:strCache>
            </c:strRef>
          </c:tx>
          <c:spPr>
            <a:solidFill>
              <a:srgbClr val="92D050"/>
            </a:solidFill>
          </c:spPr>
          <c:invertIfNegative val="0"/>
          <c:cat>
            <c:strRef>
              <c:f>summary!$B$52:$H$52</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summary!$B$54:$H$54</c:f>
              <c:numCache>
                <c:formatCode>0%</c:formatCode>
                <c:ptCount val="7"/>
                <c:pt idx="0">
                  <c:v>0.31775700934579437</c:v>
                </c:pt>
                <c:pt idx="1">
                  <c:v>0.46039603960396042</c:v>
                </c:pt>
                <c:pt idx="2">
                  <c:v>0.18571428571428636</c:v>
                </c:pt>
                <c:pt idx="3">
                  <c:v>0.3300970873786423</c:v>
                </c:pt>
                <c:pt idx="4">
                  <c:v>0.24271844660194242</c:v>
                </c:pt>
                <c:pt idx="5">
                  <c:v>0.38502673796791609</c:v>
                </c:pt>
                <c:pt idx="6">
                  <c:v>0.2311320754716982</c:v>
                </c:pt>
              </c:numCache>
            </c:numRef>
          </c:val>
          <c:extLst>
            <c:ext xmlns:c16="http://schemas.microsoft.com/office/drawing/2014/chart" uri="{C3380CC4-5D6E-409C-BE32-E72D297353CC}">
              <c16:uniqueId val="{00000001-FBDA-4E10-A434-9253F751F4D8}"/>
            </c:ext>
          </c:extLst>
        </c:ser>
        <c:ser>
          <c:idx val="2"/>
          <c:order val="2"/>
          <c:tx>
            <c:strRef>
              <c:f>summary!$A$55</c:f>
              <c:strCache>
                <c:ptCount val="1"/>
                <c:pt idx="0">
                  <c:v>3</c:v>
                </c:pt>
              </c:strCache>
            </c:strRef>
          </c:tx>
          <c:spPr>
            <a:solidFill>
              <a:srgbClr val="FFFF00"/>
            </a:solidFill>
          </c:spPr>
          <c:invertIfNegative val="0"/>
          <c:cat>
            <c:strRef>
              <c:f>summary!$B$52:$H$52</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summary!$B$55:$H$55</c:f>
              <c:numCache>
                <c:formatCode>0%</c:formatCode>
                <c:ptCount val="7"/>
                <c:pt idx="0">
                  <c:v>5.6074766355140193E-2</c:v>
                </c:pt>
                <c:pt idx="1">
                  <c:v>0.17821782178217868</c:v>
                </c:pt>
                <c:pt idx="2">
                  <c:v>3.8095238095238099E-2</c:v>
                </c:pt>
                <c:pt idx="3">
                  <c:v>5.3398058252427182E-2</c:v>
                </c:pt>
                <c:pt idx="4">
                  <c:v>9.2233009708737809E-2</c:v>
                </c:pt>
                <c:pt idx="5">
                  <c:v>0.18716577540106971</c:v>
                </c:pt>
                <c:pt idx="6">
                  <c:v>0.46698113207547182</c:v>
                </c:pt>
              </c:numCache>
            </c:numRef>
          </c:val>
          <c:extLst>
            <c:ext xmlns:c16="http://schemas.microsoft.com/office/drawing/2014/chart" uri="{C3380CC4-5D6E-409C-BE32-E72D297353CC}">
              <c16:uniqueId val="{00000002-FBDA-4E10-A434-9253F751F4D8}"/>
            </c:ext>
          </c:extLst>
        </c:ser>
        <c:ser>
          <c:idx val="3"/>
          <c:order val="3"/>
          <c:tx>
            <c:strRef>
              <c:f>summary!$A$56</c:f>
              <c:strCache>
                <c:ptCount val="1"/>
                <c:pt idx="0">
                  <c:v>4</c:v>
                </c:pt>
              </c:strCache>
            </c:strRef>
          </c:tx>
          <c:spPr>
            <a:solidFill>
              <a:srgbClr val="FF0000"/>
            </a:solidFill>
          </c:spPr>
          <c:invertIfNegative val="0"/>
          <c:cat>
            <c:strRef>
              <c:f>summary!$B$52:$H$52</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summary!$B$56:$H$56</c:f>
              <c:numCache>
                <c:formatCode>0%</c:formatCode>
                <c:ptCount val="7"/>
                <c:pt idx="0">
                  <c:v>1.4018691588785038E-2</c:v>
                </c:pt>
                <c:pt idx="1">
                  <c:v>2.4752475247524754E-2</c:v>
                </c:pt>
                <c:pt idx="2">
                  <c:v>0</c:v>
                </c:pt>
                <c:pt idx="3">
                  <c:v>4.8543689320388423E-3</c:v>
                </c:pt>
                <c:pt idx="4">
                  <c:v>9.7087378640776708E-3</c:v>
                </c:pt>
                <c:pt idx="5">
                  <c:v>2.6737967914438571E-2</c:v>
                </c:pt>
                <c:pt idx="6">
                  <c:v>0.20754716981132154</c:v>
                </c:pt>
              </c:numCache>
            </c:numRef>
          </c:val>
          <c:extLst>
            <c:ext xmlns:c16="http://schemas.microsoft.com/office/drawing/2014/chart" uri="{C3380CC4-5D6E-409C-BE32-E72D297353CC}">
              <c16:uniqueId val="{00000003-FBDA-4E10-A434-9253F751F4D8}"/>
            </c:ext>
          </c:extLst>
        </c:ser>
        <c:ser>
          <c:idx val="4"/>
          <c:order val="4"/>
          <c:tx>
            <c:strRef>
              <c:f>summary!$A$57</c:f>
              <c:strCache>
                <c:ptCount val="1"/>
                <c:pt idx="0">
                  <c:v>5 - Unsatisfactory</c:v>
                </c:pt>
              </c:strCache>
            </c:strRef>
          </c:tx>
          <c:spPr>
            <a:solidFill>
              <a:srgbClr val="C00000"/>
            </a:solidFill>
          </c:spPr>
          <c:invertIfNegative val="0"/>
          <c:cat>
            <c:strRef>
              <c:f>summary!$B$52:$H$52</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summary!$B$57:$H$57</c:f>
              <c:numCache>
                <c:formatCode>0%</c:formatCode>
                <c:ptCount val="7"/>
                <c:pt idx="0">
                  <c:v>0</c:v>
                </c:pt>
                <c:pt idx="1">
                  <c:v>1.4851485148514861E-2</c:v>
                </c:pt>
                <c:pt idx="2">
                  <c:v>0</c:v>
                </c:pt>
                <c:pt idx="3">
                  <c:v>0</c:v>
                </c:pt>
                <c:pt idx="4">
                  <c:v>4.8543689320388423E-3</c:v>
                </c:pt>
                <c:pt idx="5">
                  <c:v>1.06951871657754E-2</c:v>
                </c:pt>
                <c:pt idx="6">
                  <c:v>4.7169811320754707E-2</c:v>
                </c:pt>
              </c:numCache>
            </c:numRef>
          </c:val>
          <c:extLst>
            <c:ext xmlns:c16="http://schemas.microsoft.com/office/drawing/2014/chart" uri="{C3380CC4-5D6E-409C-BE32-E72D297353CC}">
              <c16:uniqueId val="{00000004-FBDA-4E10-A434-9253F751F4D8}"/>
            </c:ext>
          </c:extLst>
        </c:ser>
        <c:dLbls>
          <c:showLegendKey val="0"/>
          <c:showVal val="0"/>
          <c:showCatName val="0"/>
          <c:showSerName val="0"/>
          <c:showPercent val="0"/>
          <c:showBubbleSize val="0"/>
        </c:dLbls>
        <c:gapWidth val="150"/>
        <c:overlap val="100"/>
        <c:axId val="56333056"/>
        <c:axId val="56334592"/>
      </c:barChart>
      <c:catAx>
        <c:axId val="56333056"/>
        <c:scaling>
          <c:orientation val="minMax"/>
        </c:scaling>
        <c:delete val="0"/>
        <c:axPos val="b"/>
        <c:numFmt formatCode="General" sourceLinked="0"/>
        <c:majorTickMark val="out"/>
        <c:minorTickMark val="none"/>
        <c:tickLblPos val="nextTo"/>
        <c:txPr>
          <a:bodyPr/>
          <a:lstStyle/>
          <a:p>
            <a:pPr>
              <a:defRPr lang="en-GB" sz="900"/>
            </a:pPr>
            <a:endParaRPr lang="en-US"/>
          </a:p>
        </c:txPr>
        <c:crossAx val="56334592"/>
        <c:crosses val="autoZero"/>
        <c:auto val="1"/>
        <c:lblAlgn val="ctr"/>
        <c:lblOffset val="100"/>
        <c:noMultiLvlLbl val="0"/>
      </c:catAx>
      <c:valAx>
        <c:axId val="56334592"/>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6333056"/>
        <c:crosses val="autoZero"/>
        <c:crossBetween val="between"/>
      </c:valAx>
    </c:plotArea>
    <c:legend>
      <c:legendPos val="r"/>
      <c:layout>
        <c:manualLayout>
          <c:xMode val="edge"/>
          <c:yMode val="edge"/>
          <c:x val="0.75239475556107205"/>
          <c:y val="9.1699040608391267E-3"/>
          <c:w val="0.2194860744188597"/>
          <c:h val="0.30679745261279179"/>
        </c:manualLayout>
      </c:layout>
      <c:overlay val="0"/>
      <c:spPr>
        <a:ln>
          <a:solidFill>
            <a:schemeClr val="tx2"/>
          </a:solidFill>
        </a:ln>
      </c:spPr>
      <c:txPr>
        <a:bodyPr/>
        <a:lstStyle/>
        <a:p>
          <a:pPr>
            <a:defRPr lang="en-GB"/>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summary!$A$81</c:f>
              <c:strCache>
                <c:ptCount val="1"/>
                <c:pt idx="0">
                  <c:v>1 - Excellent</c:v>
                </c:pt>
              </c:strCache>
            </c:strRef>
          </c:tx>
          <c:spPr>
            <a:solidFill>
              <a:srgbClr val="00B050"/>
            </a:solidFill>
          </c:spPr>
          <c:invertIfNegative val="0"/>
          <c:cat>
            <c:strRef>
              <c:f>summary!$B$80:$H$80</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summary!$B$81:$H$81</c:f>
              <c:numCache>
                <c:formatCode>0%</c:formatCode>
                <c:ptCount val="7"/>
                <c:pt idx="0">
                  <c:v>0.3867924528301887</c:v>
                </c:pt>
                <c:pt idx="1">
                  <c:v>0.53960396039603953</c:v>
                </c:pt>
                <c:pt idx="2">
                  <c:v>0.38942307692307815</c:v>
                </c:pt>
                <c:pt idx="3">
                  <c:v>0.36097560975609788</c:v>
                </c:pt>
                <c:pt idx="4">
                  <c:v>0.28000000000000008</c:v>
                </c:pt>
                <c:pt idx="5">
                  <c:v>0.22702702702702704</c:v>
                </c:pt>
                <c:pt idx="6">
                  <c:v>0.47867298578199141</c:v>
                </c:pt>
              </c:numCache>
            </c:numRef>
          </c:val>
          <c:extLst>
            <c:ext xmlns:c16="http://schemas.microsoft.com/office/drawing/2014/chart" uri="{C3380CC4-5D6E-409C-BE32-E72D297353CC}">
              <c16:uniqueId val="{00000000-08CD-4A71-A2FA-384FFD045851}"/>
            </c:ext>
          </c:extLst>
        </c:ser>
        <c:ser>
          <c:idx val="1"/>
          <c:order val="1"/>
          <c:tx>
            <c:strRef>
              <c:f>summary!$A$82</c:f>
              <c:strCache>
                <c:ptCount val="1"/>
                <c:pt idx="0">
                  <c:v>2</c:v>
                </c:pt>
              </c:strCache>
            </c:strRef>
          </c:tx>
          <c:spPr>
            <a:solidFill>
              <a:srgbClr val="92D050"/>
            </a:solidFill>
          </c:spPr>
          <c:invertIfNegative val="0"/>
          <c:cat>
            <c:strRef>
              <c:f>summary!$B$80:$H$80</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summary!$B$82:$H$82</c:f>
              <c:numCache>
                <c:formatCode>0%</c:formatCode>
                <c:ptCount val="7"/>
                <c:pt idx="0">
                  <c:v>0.36320754716981207</c:v>
                </c:pt>
                <c:pt idx="1">
                  <c:v>0.30198019801980347</c:v>
                </c:pt>
                <c:pt idx="2">
                  <c:v>0.40865384615384631</c:v>
                </c:pt>
                <c:pt idx="3">
                  <c:v>0.37073170731707383</c:v>
                </c:pt>
                <c:pt idx="4">
                  <c:v>0.38000000000000073</c:v>
                </c:pt>
                <c:pt idx="5">
                  <c:v>0.32432432432432579</c:v>
                </c:pt>
                <c:pt idx="6">
                  <c:v>0.27962085308056939</c:v>
                </c:pt>
              </c:numCache>
            </c:numRef>
          </c:val>
          <c:extLst>
            <c:ext xmlns:c16="http://schemas.microsoft.com/office/drawing/2014/chart" uri="{C3380CC4-5D6E-409C-BE32-E72D297353CC}">
              <c16:uniqueId val="{00000001-08CD-4A71-A2FA-384FFD045851}"/>
            </c:ext>
          </c:extLst>
        </c:ser>
        <c:ser>
          <c:idx val="2"/>
          <c:order val="2"/>
          <c:tx>
            <c:strRef>
              <c:f>summary!$A$83</c:f>
              <c:strCache>
                <c:ptCount val="1"/>
                <c:pt idx="0">
                  <c:v>3</c:v>
                </c:pt>
              </c:strCache>
            </c:strRef>
          </c:tx>
          <c:spPr>
            <a:solidFill>
              <a:srgbClr val="FFFF00"/>
            </a:solidFill>
          </c:spPr>
          <c:invertIfNegative val="0"/>
          <c:cat>
            <c:strRef>
              <c:f>summary!$B$80:$H$80</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summary!$B$83:$H$83</c:f>
              <c:numCache>
                <c:formatCode>0%</c:formatCode>
                <c:ptCount val="7"/>
                <c:pt idx="0">
                  <c:v>0.16037735849056603</c:v>
                </c:pt>
                <c:pt idx="1">
                  <c:v>0.11881188118811882</c:v>
                </c:pt>
                <c:pt idx="2">
                  <c:v>0.17307692307692321</c:v>
                </c:pt>
                <c:pt idx="3">
                  <c:v>0.19512195121951165</c:v>
                </c:pt>
                <c:pt idx="4">
                  <c:v>0.26</c:v>
                </c:pt>
                <c:pt idx="5">
                  <c:v>0.31891891891892016</c:v>
                </c:pt>
                <c:pt idx="6">
                  <c:v>0.16587677725118444</c:v>
                </c:pt>
              </c:numCache>
            </c:numRef>
          </c:val>
          <c:extLst>
            <c:ext xmlns:c16="http://schemas.microsoft.com/office/drawing/2014/chart" uri="{C3380CC4-5D6E-409C-BE32-E72D297353CC}">
              <c16:uniqueId val="{00000002-08CD-4A71-A2FA-384FFD045851}"/>
            </c:ext>
          </c:extLst>
        </c:ser>
        <c:ser>
          <c:idx val="3"/>
          <c:order val="3"/>
          <c:tx>
            <c:strRef>
              <c:f>summary!$A$84</c:f>
              <c:strCache>
                <c:ptCount val="1"/>
                <c:pt idx="0">
                  <c:v>4</c:v>
                </c:pt>
              </c:strCache>
            </c:strRef>
          </c:tx>
          <c:spPr>
            <a:solidFill>
              <a:srgbClr val="FF0000"/>
            </a:solidFill>
          </c:spPr>
          <c:invertIfNegative val="0"/>
          <c:cat>
            <c:strRef>
              <c:f>summary!$B$80:$H$80</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summary!$B$84:$H$84</c:f>
              <c:numCache>
                <c:formatCode>0%</c:formatCode>
                <c:ptCount val="7"/>
                <c:pt idx="0">
                  <c:v>5.6603773584905662E-2</c:v>
                </c:pt>
                <c:pt idx="1">
                  <c:v>1.9801980198019847E-2</c:v>
                </c:pt>
                <c:pt idx="2">
                  <c:v>1.9230769230769294E-2</c:v>
                </c:pt>
                <c:pt idx="3">
                  <c:v>4.8780487804878273E-2</c:v>
                </c:pt>
                <c:pt idx="4">
                  <c:v>0.05</c:v>
                </c:pt>
                <c:pt idx="5">
                  <c:v>7.567567567567568E-2</c:v>
                </c:pt>
                <c:pt idx="6">
                  <c:v>3.317535545023699E-2</c:v>
                </c:pt>
              </c:numCache>
            </c:numRef>
          </c:val>
          <c:extLst>
            <c:ext xmlns:c16="http://schemas.microsoft.com/office/drawing/2014/chart" uri="{C3380CC4-5D6E-409C-BE32-E72D297353CC}">
              <c16:uniqueId val="{00000003-08CD-4A71-A2FA-384FFD045851}"/>
            </c:ext>
          </c:extLst>
        </c:ser>
        <c:ser>
          <c:idx val="4"/>
          <c:order val="4"/>
          <c:tx>
            <c:strRef>
              <c:f>summary!$A$85</c:f>
              <c:strCache>
                <c:ptCount val="1"/>
                <c:pt idx="0">
                  <c:v>5 - Unsatisfactory</c:v>
                </c:pt>
              </c:strCache>
            </c:strRef>
          </c:tx>
          <c:spPr>
            <a:solidFill>
              <a:srgbClr val="C00000"/>
            </a:solidFill>
          </c:spPr>
          <c:invertIfNegative val="0"/>
          <c:cat>
            <c:strRef>
              <c:f>summary!$B$80:$H$80</c:f>
              <c:strCache>
                <c:ptCount val="7"/>
                <c:pt idx="0">
                  <c:v>Library website</c:v>
                </c:pt>
                <c:pt idx="1">
                  <c:v>Google Scholar / Microsoft Academic Search</c:v>
                </c:pt>
                <c:pt idx="2">
                  <c:v>Scholarly journal databases (e.g. JSTOR, Sage)</c:v>
                </c:pt>
                <c:pt idx="3">
                  <c:v>Multi- purpose databases (ProQuest, EBSCO, LexisNexis)</c:v>
                </c:pt>
                <c:pt idx="4">
                  <c:v>Specialized  subject indexes (e.g. Sociological Abstracts, ERIC, SocINDEX)</c:v>
                </c:pt>
                <c:pt idx="5">
                  <c:v>General citation indexes (Scopus, Web of Science)</c:v>
                </c:pt>
                <c:pt idx="6">
                  <c:v>Internet search engines (Google, Bing)</c:v>
                </c:pt>
              </c:strCache>
            </c:strRef>
          </c:cat>
          <c:val>
            <c:numRef>
              <c:f>summary!$B$85:$H$85</c:f>
              <c:numCache>
                <c:formatCode>0%</c:formatCode>
                <c:ptCount val="7"/>
                <c:pt idx="0">
                  <c:v>3.3018867924528301E-2</c:v>
                </c:pt>
                <c:pt idx="1">
                  <c:v>1.9801980198019847E-2</c:v>
                </c:pt>
                <c:pt idx="2">
                  <c:v>9.6153846153846697E-3</c:v>
                </c:pt>
                <c:pt idx="3">
                  <c:v>2.4390243902439025E-2</c:v>
                </c:pt>
                <c:pt idx="4">
                  <c:v>3.0000000000000002E-2</c:v>
                </c:pt>
                <c:pt idx="5">
                  <c:v>5.4054054054054092E-2</c:v>
                </c:pt>
                <c:pt idx="6">
                  <c:v>4.2654028436018961E-2</c:v>
                </c:pt>
              </c:numCache>
            </c:numRef>
          </c:val>
          <c:extLst>
            <c:ext xmlns:c16="http://schemas.microsoft.com/office/drawing/2014/chart" uri="{C3380CC4-5D6E-409C-BE32-E72D297353CC}">
              <c16:uniqueId val="{00000004-08CD-4A71-A2FA-384FFD045851}"/>
            </c:ext>
          </c:extLst>
        </c:ser>
        <c:dLbls>
          <c:showLegendKey val="0"/>
          <c:showVal val="0"/>
          <c:showCatName val="0"/>
          <c:showSerName val="0"/>
          <c:showPercent val="0"/>
          <c:showBubbleSize val="0"/>
        </c:dLbls>
        <c:gapWidth val="150"/>
        <c:overlap val="100"/>
        <c:axId val="56435456"/>
        <c:axId val="56436992"/>
      </c:barChart>
      <c:catAx>
        <c:axId val="56435456"/>
        <c:scaling>
          <c:orientation val="minMax"/>
        </c:scaling>
        <c:delete val="0"/>
        <c:axPos val="b"/>
        <c:numFmt formatCode="General" sourceLinked="0"/>
        <c:majorTickMark val="out"/>
        <c:minorTickMark val="none"/>
        <c:tickLblPos val="nextTo"/>
        <c:txPr>
          <a:bodyPr/>
          <a:lstStyle/>
          <a:p>
            <a:pPr>
              <a:defRPr lang="en-GB" sz="1050"/>
            </a:pPr>
            <a:endParaRPr lang="en-US"/>
          </a:p>
        </c:txPr>
        <c:crossAx val="56436992"/>
        <c:crosses val="autoZero"/>
        <c:auto val="1"/>
        <c:lblAlgn val="ctr"/>
        <c:lblOffset val="100"/>
        <c:noMultiLvlLbl val="0"/>
      </c:catAx>
      <c:valAx>
        <c:axId val="56436992"/>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643545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summary!$A$95</c:f>
              <c:strCache>
                <c:ptCount val="1"/>
                <c:pt idx="0">
                  <c:v>Strongly agree</c:v>
                </c:pt>
              </c:strCache>
            </c:strRef>
          </c:tx>
          <c:spPr>
            <a:solidFill>
              <a:srgbClr val="00B050"/>
            </a:solidFill>
          </c:spPr>
          <c:invertIfNegative val="0"/>
          <c:cat>
            <c:strRef>
              <c:f>summary!$B$94:$F$94</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summary!$B$95:$F$95</c:f>
              <c:numCache>
                <c:formatCode>0%</c:formatCode>
                <c:ptCount val="5"/>
                <c:pt idx="0">
                  <c:v>0.25233644859812998</c:v>
                </c:pt>
                <c:pt idx="1">
                  <c:v>0.11737089201877934</c:v>
                </c:pt>
                <c:pt idx="2">
                  <c:v>0.37089201877934358</c:v>
                </c:pt>
                <c:pt idx="3">
                  <c:v>0.42924528301886838</c:v>
                </c:pt>
                <c:pt idx="4">
                  <c:v>0.58411214953270729</c:v>
                </c:pt>
              </c:numCache>
            </c:numRef>
          </c:val>
          <c:extLst>
            <c:ext xmlns:c16="http://schemas.microsoft.com/office/drawing/2014/chart" uri="{C3380CC4-5D6E-409C-BE32-E72D297353CC}">
              <c16:uniqueId val="{00000000-D130-42E6-B35D-147DF16823CA}"/>
            </c:ext>
          </c:extLst>
        </c:ser>
        <c:ser>
          <c:idx val="1"/>
          <c:order val="1"/>
          <c:tx>
            <c:strRef>
              <c:f>summary!$A$96</c:f>
              <c:strCache>
                <c:ptCount val="1"/>
                <c:pt idx="0">
                  <c:v>Agree</c:v>
                </c:pt>
              </c:strCache>
            </c:strRef>
          </c:tx>
          <c:spPr>
            <a:solidFill>
              <a:srgbClr val="92D050"/>
            </a:solidFill>
          </c:spPr>
          <c:invertIfNegative val="0"/>
          <c:cat>
            <c:strRef>
              <c:f>summary!$B$94:$F$94</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summary!$B$96:$F$96</c:f>
              <c:numCache>
                <c:formatCode>0%</c:formatCode>
                <c:ptCount val="5"/>
                <c:pt idx="0">
                  <c:v>0.55607476635514064</c:v>
                </c:pt>
                <c:pt idx="1">
                  <c:v>0.47417840375587</c:v>
                </c:pt>
                <c:pt idx="2">
                  <c:v>0.460093896713615</c:v>
                </c:pt>
                <c:pt idx="3">
                  <c:v>0.38207547169811401</c:v>
                </c:pt>
                <c:pt idx="4">
                  <c:v>0.30841121495327173</c:v>
                </c:pt>
              </c:numCache>
            </c:numRef>
          </c:val>
          <c:extLst>
            <c:ext xmlns:c16="http://schemas.microsoft.com/office/drawing/2014/chart" uri="{C3380CC4-5D6E-409C-BE32-E72D297353CC}">
              <c16:uniqueId val="{00000001-D130-42E6-B35D-147DF16823CA}"/>
            </c:ext>
          </c:extLst>
        </c:ser>
        <c:ser>
          <c:idx val="2"/>
          <c:order val="2"/>
          <c:tx>
            <c:strRef>
              <c:f>summary!$A$97</c:f>
              <c:strCache>
                <c:ptCount val="1"/>
                <c:pt idx="0">
                  <c:v>Neither agree nor disagree</c:v>
                </c:pt>
              </c:strCache>
            </c:strRef>
          </c:tx>
          <c:spPr>
            <a:solidFill>
              <a:srgbClr val="FFFF00"/>
            </a:solidFill>
          </c:spPr>
          <c:invertIfNegative val="0"/>
          <c:cat>
            <c:strRef>
              <c:f>summary!$B$94:$F$94</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summary!$B$97:$F$97</c:f>
              <c:numCache>
                <c:formatCode>0%</c:formatCode>
                <c:ptCount val="5"/>
                <c:pt idx="0">
                  <c:v>0.12149532710280374</c:v>
                </c:pt>
                <c:pt idx="1">
                  <c:v>0.25352112676056326</c:v>
                </c:pt>
                <c:pt idx="2">
                  <c:v>0.11267605633802817</c:v>
                </c:pt>
                <c:pt idx="3">
                  <c:v>0.12264150943396226</c:v>
                </c:pt>
                <c:pt idx="4">
                  <c:v>7.4766355140187077E-2</c:v>
                </c:pt>
              </c:numCache>
            </c:numRef>
          </c:val>
          <c:extLst>
            <c:ext xmlns:c16="http://schemas.microsoft.com/office/drawing/2014/chart" uri="{C3380CC4-5D6E-409C-BE32-E72D297353CC}">
              <c16:uniqueId val="{00000002-D130-42E6-B35D-147DF16823CA}"/>
            </c:ext>
          </c:extLst>
        </c:ser>
        <c:ser>
          <c:idx val="3"/>
          <c:order val="3"/>
          <c:tx>
            <c:strRef>
              <c:f>summary!$A$98</c:f>
              <c:strCache>
                <c:ptCount val="1"/>
                <c:pt idx="0">
                  <c:v>Disagree</c:v>
                </c:pt>
              </c:strCache>
            </c:strRef>
          </c:tx>
          <c:spPr>
            <a:solidFill>
              <a:srgbClr val="FF0000"/>
            </a:solidFill>
          </c:spPr>
          <c:invertIfNegative val="0"/>
          <c:cat>
            <c:strRef>
              <c:f>summary!$B$94:$F$94</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summary!$B$98:$F$98</c:f>
              <c:numCache>
                <c:formatCode>0%</c:formatCode>
                <c:ptCount val="5"/>
                <c:pt idx="0">
                  <c:v>6.0747663551402008E-2</c:v>
                </c:pt>
                <c:pt idx="1">
                  <c:v>0.1455399061032864</c:v>
                </c:pt>
                <c:pt idx="2">
                  <c:v>5.6338028169014086E-2</c:v>
                </c:pt>
                <c:pt idx="3">
                  <c:v>6.1320754716981125E-2</c:v>
                </c:pt>
                <c:pt idx="4">
                  <c:v>3.2710280373831772E-2</c:v>
                </c:pt>
              </c:numCache>
            </c:numRef>
          </c:val>
          <c:extLst>
            <c:ext xmlns:c16="http://schemas.microsoft.com/office/drawing/2014/chart" uri="{C3380CC4-5D6E-409C-BE32-E72D297353CC}">
              <c16:uniqueId val="{00000003-D130-42E6-B35D-147DF16823CA}"/>
            </c:ext>
          </c:extLst>
        </c:ser>
        <c:ser>
          <c:idx val="4"/>
          <c:order val="4"/>
          <c:tx>
            <c:strRef>
              <c:f>summary!$A$99</c:f>
              <c:strCache>
                <c:ptCount val="1"/>
                <c:pt idx="0">
                  <c:v>Strongly disagree</c:v>
                </c:pt>
              </c:strCache>
            </c:strRef>
          </c:tx>
          <c:spPr>
            <a:solidFill>
              <a:srgbClr val="C00000"/>
            </a:solidFill>
          </c:spPr>
          <c:invertIfNegative val="0"/>
          <c:cat>
            <c:strRef>
              <c:f>summary!$B$94:$F$94</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summary!$B$99:$F$99</c:f>
              <c:numCache>
                <c:formatCode>0%</c:formatCode>
                <c:ptCount val="5"/>
                <c:pt idx="0">
                  <c:v>9.3457943925234106E-3</c:v>
                </c:pt>
                <c:pt idx="1">
                  <c:v>9.3896713615023528E-3</c:v>
                </c:pt>
                <c:pt idx="2">
                  <c:v>0</c:v>
                </c:pt>
                <c:pt idx="3">
                  <c:v>4.7169811320754715E-3</c:v>
                </c:pt>
                <c:pt idx="4">
                  <c:v>0</c:v>
                </c:pt>
              </c:numCache>
            </c:numRef>
          </c:val>
          <c:extLst>
            <c:ext xmlns:c16="http://schemas.microsoft.com/office/drawing/2014/chart" uri="{C3380CC4-5D6E-409C-BE32-E72D297353CC}">
              <c16:uniqueId val="{00000004-D130-42E6-B35D-147DF16823CA}"/>
            </c:ext>
          </c:extLst>
        </c:ser>
        <c:dLbls>
          <c:showLegendKey val="0"/>
          <c:showVal val="0"/>
          <c:showCatName val="0"/>
          <c:showSerName val="0"/>
          <c:showPercent val="0"/>
          <c:showBubbleSize val="0"/>
        </c:dLbls>
        <c:gapWidth val="150"/>
        <c:overlap val="100"/>
        <c:axId val="56484608"/>
        <c:axId val="56486144"/>
      </c:barChart>
      <c:catAx>
        <c:axId val="56484608"/>
        <c:scaling>
          <c:orientation val="minMax"/>
        </c:scaling>
        <c:delete val="0"/>
        <c:axPos val="b"/>
        <c:numFmt formatCode="General" sourceLinked="0"/>
        <c:majorTickMark val="out"/>
        <c:minorTickMark val="none"/>
        <c:tickLblPos val="nextTo"/>
        <c:txPr>
          <a:bodyPr/>
          <a:lstStyle/>
          <a:p>
            <a:pPr>
              <a:defRPr lang="en-GB" sz="1050"/>
            </a:pPr>
            <a:endParaRPr lang="en-US"/>
          </a:p>
        </c:txPr>
        <c:crossAx val="56486144"/>
        <c:crosses val="autoZero"/>
        <c:auto val="1"/>
        <c:lblAlgn val="ctr"/>
        <c:lblOffset val="100"/>
        <c:noMultiLvlLbl val="0"/>
      </c:catAx>
      <c:valAx>
        <c:axId val="56486144"/>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6484608"/>
        <c:crosses val="autoZero"/>
        <c:crossBetween val="between"/>
      </c:valAx>
    </c:plotArea>
    <c:legend>
      <c:legendPos val="r"/>
      <c:layout>
        <c:manualLayout>
          <c:xMode val="edge"/>
          <c:yMode val="edge"/>
          <c:x val="0.73518985126859437"/>
          <c:y val="3.6075628401798628E-2"/>
          <c:w val="0.24999533391659451"/>
          <c:h val="0.26988099994321146"/>
        </c:manualLayout>
      </c:layout>
      <c:overlay val="0"/>
      <c:txPr>
        <a:bodyPr/>
        <a:lstStyle/>
        <a:p>
          <a:pPr>
            <a:defRPr lang="en-GB" sz="105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Sheet2!$A$190</c:f>
              <c:strCache>
                <c:ptCount val="1"/>
                <c:pt idx="0">
                  <c:v>Specialist subject indexes</c:v>
                </c:pt>
              </c:strCache>
            </c:strRef>
          </c:tx>
          <c:marker>
            <c:symbol val="none"/>
          </c:marker>
          <c:cat>
            <c:strRef>
              <c:f>Sheet2!$B$189:$E$189</c:f>
              <c:strCache>
                <c:ptCount val="4"/>
                <c:pt idx="0">
                  <c:v>Relevance</c:v>
                </c:pt>
                <c:pt idx="1">
                  <c:v>Quality</c:v>
                </c:pt>
                <c:pt idx="2">
                  <c:v>Comprehensiveness</c:v>
                </c:pt>
                <c:pt idx="3">
                  <c:v>Time saving</c:v>
                </c:pt>
              </c:strCache>
            </c:strRef>
          </c:cat>
          <c:val>
            <c:numRef>
              <c:f>Sheet2!$B$190:$E$190</c:f>
              <c:numCache>
                <c:formatCode>0%</c:formatCode>
                <c:ptCount val="4"/>
                <c:pt idx="0">
                  <c:v>0.57894736842105254</c:v>
                </c:pt>
                <c:pt idx="1">
                  <c:v>0.72368421052631748</c:v>
                </c:pt>
                <c:pt idx="2">
                  <c:v>0.40789473684210531</c:v>
                </c:pt>
                <c:pt idx="3">
                  <c:v>0.43421052631578982</c:v>
                </c:pt>
              </c:numCache>
            </c:numRef>
          </c:val>
          <c:smooth val="0"/>
          <c:extLst>
            <c:ext xmlns:c16="http://schemas.microsoft.com/office/drawing/2014/chart" uri="{C3380CC4-5D6E-409C-BE32-E72D297353CC}">
              <c16:uniqueId val="{00000000-D279-40F9-8018-DCA93A7FD6CD}"/>
            </c:ext>
          </c:extLst>
        </c:ser>
        <c:ser>
          <c:idx val="1"/>
          <c:order val="1"/>
          <c:tx>
            <c:strRef>
              <c:f>Sheet2!$A$191</c:f>
              <c:strCache>
                <c:ptCount val="1"/>
                <c:pt idx="0">
                  <c:v>Multipurpose databases</c:v>
                </c:pt>
              </c:strCache>
            </c:strRef>
          </c:tx>
          <c:marker>
            <c:symbol val="none"/>
          </c:marker>
          <c:cat>
            <c:strRef>
              <c:f>Sheet2!$B$189:$E$189</c:f>
              <c:strCache>
                <c:ptCount val="4"/>
                <c:pt idx="0">
                  <c:v>Relevance</c:v>
                </c:pt>
                <c:pt idx="1">
                  <c:v>Quality</c:v>
                </c:pt>
                <c:pt idx="2">
                  <c:v>Comprehensiveness</c:v>
                </c:pt>
                <c:pt idx="3">
                  <c:v>Time saving</c:v>
                </c:pt>
              </c:strCache>
            </c:strRef>
          </c:cat>
          <c:val>
            <c:numRef>
              <c:f>Sheet2!$B$191:$E$191</c:f>
              <c:numCache>
                <c:formatCode>0%</c:formatCode>
                <c:ptCount val="4"/>
                <c:pt idx="0">
                  <c:v>0.55045871559633031</c:v>
                </c:pt>
                <c:pt idx="1">
                  <c:v>0.69724770642201861</c:v>
                </c:pt>
                <c:pt idx="2">
                  <c:v>0.44036697247706508</c:v>
                </c:pt>
                <c:pt idx="3">
                  <c:v>0.47706422018348632</c:v>
                </c:pt>
              </c:numCache>
            </c:numRef>
          </c:val>
          <c:smooth val="0"/>
          <c:extLst>
            <c:ext xmlns:c16="http://schemas.microsoft.com/office/drawing/2014/chart" uri="{C3380CC4-5D6E-409C-BE32-E72D297353CC}">
              <c16:uniqueId val="{00000001-D279-40F9-8018-DCA93A7FD6CD}"/>
            </c:ext>
          </c:extLst>
        </c:ser>
        <c:ser>
          <c:idx val="2"/>
          <c:order val="2"/>
          <c:tx>
            <c:strRef>
              <c:f>Sheet2!$A$192</c:f>
              <c:strCache>
                <c:ptCount val="1"/>
                <c:pt idx="0">
                  <c:v>Scholarly journal databases</c:v>
                </c:pt>
              </c:strCache>
            </c:strRef>
          </c:tx>
          <c:marker>
            <c:symbol val="none"/>
          </c:marker>
          <c:cat>
            <c:strRef>
              <c:f>Sheet2!$B$189:$E$189</c:f>
              <c:strCache>
                <c:ptCount val="4"/>
                <c:pt idx="0">
                  <c:v>Relevance</c:v>
                </c:pt>
                <c:pt idx="1">
                  <c:v>Quality</c:v>
                </c:pt>
                <c:pt idx="2">
                  <c:v>Comprehensiveness</c:v>
                </c:pt>
                <c:pt idx="3">
                  <c:v>Time saving</c:v>
                </c:pt>
              </c:strCache>
            </c:strRef>
          </c:cat>
          <c:val>
            <c:numRef>
              <c:f>Sheet2!$B$192:$E$192</c:f>
              <c:numCache>
                <c:formatCode>0%</c:formatCode>
                <c:ptCount val="4"/>
                <c:pt idx="0">
                  <c:v>0.59863945578231259</c:v>
                </c:pt>
                <c:pt idx="1">
                  <c:v>0.74829931972789165</c:v>
                </c:pt>
                <c:pt idx="2">
                  <c:v>0.40816326530612246</c:v>
                </c:pt>
                <c:pt idx="3">
                  <c:v>0.44217687074829931</c:v>
                </c:pt>
              </c:numCache>
            </c:numRef>
          </c:val>
          <c:smooth val="0"/>
          <c:extLst>
            <c:ext xmlns:c16="http://schemas.microsoft.com/office/drawing/2014/chart" uri="{C3380CC4-5D6E-409C-BE32-E72D297353CC}">
              <c16:uniqueId val="{00000002-D279-40F9-8018-DCA93A7FD6CD}"/>
            </c:ext>
          </c:extLst>
        </c:ser>
        <c:ser>
          <c:idx val="3"/>
          <c:order val="3"/>
          <c:tx>
            <c:strRef>
              <c:f>Sheet2!$A$193</c:f>
              <c:strCache>
                <c:ptCount val="1"/>
                <c:pt idx="0">
                  <c:v>Google Scholar</c:v>
                </c:pt>
              </c:strCache>
            </c:strRef>
          </c:tx>
          <c:marker>
            <c:symbol val="none"/>
          </c:marker>
          <c:cat>
            <c:strRef>
              <c:f>Sheet2!$B$189:$E$189</c:f>
              <c:strCache>
                <c:ptCount val="4"/>
                <c:pt idx="0">
                  <c:v>Relevance</c:v>
                </c:pt>
                <c:pt idx="1">
                  <c:v>Quality</c:v>
                </c:pt>
                <c:pt idx="2">
                  <c:v>Comprehensiveness</c:v>
                </c:pt>
                <c:pt idx="3">
                  <c:v>Time saving</c:v>
                </c:pt>
              </c:strCache>
            </c:strRef>
          </c:cat>
          <c:val>
            <c:numRef>
              <c:f>Sheet2!$B$193:$E$193</c:f>
              <c:numCache>
                <c:formatCode>0%</c:formatCode>
                <c:ptCount val="4"/>
                <c:pt idx="0">
                  <c:v>0.43333333333333335</c:v>
                </c:pt>
                <c:pt idx="1">
                  <c:v>0.44166666666666682</c:v>
                </c:pt>
                <c:pt idx="2">
                  <c:v>0.4</c:v>
                </c:pt>
                <c:pt idx="3">
                  <c:v>0.75229357798165142</c:v>
                </c:pt>
              </c:numCache>
            </c:numRef>
          </c:val>
          <c:smooth val="0"/>
          <c:extLst>
            <c:ext xmlns:c16="http://schemas.microsoft.com/office/drawing/2014/chart" uri="{C3380CC4-5D6E-409C-BE32-E72D297353CC}">
              <c16:uniqueId val="{00000003-D279-40F9-8018-DCA93A7FD6CD}"/>
            </c:ext>
          </c:extLst>
        </c:ser>
        <c:dLbls>
          <c:showLegendKey val="0"/>
          <c:showVal val="0"/>
          <c:showCatName val="0"/>
          <c:showSerName val="0"/>
          <c:showPercent val="0"/>
          <c:showBubbleSize val="0"/>
        </c:dLbls>
        <c:smooth val="0"/>
        <c:axId val="56365440"/>
        <c:axId val="56366976"/>
      </c:lineChart>
      <c:catAx>
        <c:axId val="56365440"/>
        <c:scaling>
          <c:orientation val="minMax"/>
        </c:scaling>
        <c:delete val="0"/>
        <c:axPos val="b"/>
        <c:numFmt formatCode="General" sourceLinked="0"/>
        <c:majorTickMark val="out"/>
        <c:minorTickMark val="none"/>
        <c:tickLblPos val="nextTo"/>
        <c:txPr>
          <a:bodyPr/>
          <a:lstStyle/>
          <a:p>
            <a:pPr>
              <a:defRPr lang="en-GB"/>
            </a:pPr>
            <a:endParaRPr lang="en-US"/>
          </a:p>
        </c:txPr>
        <c:crossAx val="56366976"/>
        <c:crosses val="autoZero"/>
        <c:auto val="1"/>
        <c:lblAlgn val="ctr"/>
        <c:lblOffset val="100"/>
        <c:noMultiLvlLbl val="0"/>
      </c:catAx>
      <c:valAx>
        <c:axId val="56366976"/>
        <c:scaling>
          <c:orientation val="minMax"/>
        </c:scaling>
        <c:delete val="0"/>
        <c:axPos val="l"/>
        <c:majorGridlines/>
        <c:numFmt formatCode="0%" sourceLinked="1"/>
        <c:majorTickMark val="out"/>
        <c:minorTickMark val="none"/>
        <c:tickLblPos val="nextTo"/>
        <c:txPr>
          <a:bodyPr/>
          <a:lstStyle/>
          <a:p>
            <a:pPr>
              <a:defRPr lang="en-GB"/>
            </a:pPr>
            <a:endParaRPr lang="en-US"/>
          </a:p>
        </c:txPr>
        <c:crossAx val="56365440"/>
        <c:crosses val="autoZero"/>
        <c:crossBetween val="between"/>
      </c:valAx>
    </c:plotArea>
    <c:legend>
      <c:legendPos val="r"/>
      <c:layout>
        <c:manualLayout>
          <c:xMode val="edge"/>
          <c:yMode val="edge"/>
          <c:x val="0.68874739226505832"/>
          <c:y val="7.4994239323202955E-2"/>
          <c:w val="0.29949465491488703"/>
          <c:h val="0.2229207042838858"/>
        </c:manualLayout>
      </c:layout>
      <c:overlay val="0"/>
      <c:txPr>
        <a:bodyPr/>
        <a:lstStyle/>
        <a:p>
          <a:pPr>
            <a:defRPr lang="en-GB"/>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Sheet2!$A$149</c:f>
              <c:strCache>
                <c:ptCount val="1"/>
                <c:pt idx="0">
                  <c:v>Once a week or more</c:v>
                </c:pt>
              </c:strCache>
            </c:strRef>
          </c:tx>
          <c:marker>
            <c:symbol val="none"/>
          </c:marker>
          <c:cat>
            <c:strRef>
              <c:f>Sheet2!$B$148:$F$148</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Sheet2!$B$149:$F$149</c:f>
              <c:numCache>
                <c:formatCode>0%</c:formatCode>
                <c:ptCount val="5"/>
                <c:pt idx="0">
                  <c:v>0.84210526315789624</c:v>
                </c:pt>
                <c:pt idx="1">
                  <c:v>0.6052631578947365</c:v>
                </c:pt>
                <c:pt idx="2">
                  <c:v>0.77631578947368463</c:v>
                </c:pt>
                <c:pt idx="3">
                  <c:v>0.73684210526315785</c:v>
                </c:pt>
                <c:pt idx="4">
                  <c:v>0.9342105263157896</c:v>
                </c:pt>
              </c:numCache>
            </c:numRef>
          </c:val>
          <c:smooth val="0"/>
          <c:extLst>
            <c:ext xmlns:c16="http://schemas.microsoft.com/office/drawing/2014/chart" uri="{C3380CC4-5D6E-409C-BE32-E72D297353CC}">
              <c16:uniqueId val="{00000000-1BE0-4D32-9516-68F8FC0C373E}"/>
            </c:ext>
          </c:extLst>
        </c:ser>
        <c:ser>
          <c:idx val="1"/>
          <c:order val="1"/>
          <c:tx>
            <c:strRef>
              <c:f>Sheet2!$A$150</c:f>
              <c:strCache>
                <c:ptCount val="1"/>
                <c:pt idx="0">
                  <c:v>Once a month or more but less than once a week</c:v>
                </c:pt>
              </c:strCache>
            </c:strRef>
          </c:tx>
          <c:marker>
            <c:symbol val="none"/>
          </c:marker>
          <c:cat>
            <c:strRef>
              <c:f>Sheet2!$B$148:$F$148</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Sheet2!$B$150:$F$150</c:f>
              <c:numCache>
                <c:formatCode>0%</c:formatCode>
                <c:ptCount val="5"/>
                <c:pt idx="0">
                  <c:v>0.73076923076923073</c:v>
                </c:pt>
                <c:pt idx="1">
                  <c:v>0.56410256410256265</c:v>
                </c:pt>
                <c:pt idx="2">
                  <c:v>0.82051282051282048</c:v>
                </c:pt>
                <c:pt idx="3">
                  <c:v>0.78205128205128205</c:v>
                </c:pt>
                <c:pt idx="4">
                  <c:v>0.85897435897435892</c:v>
                </c:pt>
              </c:numCache>
            </c:numRef>
          </c:val>
          <c:smooth val="0"/>
          <c:extLst>
            <c:ext xmlns:c16="http://schemas.microsoft.com/office/drawing/2014/chart" uri="{C3380CC4-5D6E-409C-BE32-E72D297353CC}">
              <c16:uniqueId val="{00000001-1BE0-4D32-9516-68F8FC0C373E}"/>
            </c:ext>
          </c:extLst>
        </c:ser>
        <c:ser>
          <c:idx val="2"/>
          <c:order val="2"/>
          <c:tx>
            <c:strRef>
              <c:f>Sheet2!$A$151</c:f>
              <c:strCache>
                <c:ptCount val="1"/>
                <c:pt idx="0">
                  <c:v>Rarely/never</c:v>
                </c:pt>
              </c:strCache>
            </c:strRef>
          </c:tx>
          <c:marker>
            <c:symbol val="none"/>
          </c:marker>
          <c:cat>
            <c:strRef>
              <c:f>Sheet2!$B$148:$F$148</c:f>
              <c:strCache>
                <c:ptCount val="5"/>
                <c:pt idx="0">
                  <c:v>I find it easy to identify the relevant material when researching a topic online</c:v>
                </c:pt>
                <c:pt idx="1">
                  <c:v>A lot of the results I normally get when I search are not relevant for my subject</c:v>
                </c:pt>
                <c:pt idx="2">
                  <c:v>It is important not to miss any relevant records when I am researching a topic online</c:v>
                </c:pt>
                <c:pt idx="3">
                  <c:v>I want to be able to enter a few keywords into a search box, rather than construct complex searches</c:v>
                </c:pt>
                <c:pt idx="4">
                  <c:v>I commonly use citations and abstracts to decide whether I need the full text article</c:v>
                </c:pt>
              </c:strCache>
            </c:strRef>
          </c:cat>
          <c:val>
            <c:numRef>
              <c:f>Sheet2!$B$151:$F$151</c:f>
              <c:numCache>
                <c:formatCode>0%</c:formatCode>
                <c:ptCount val="5"/>
                <c:pt idx="0">
                  <c:v>0.53623188405797106</c:v>
                </c:pt>
                <c:pt idx="1">
                  <c:v>0.50724637681159424</c:v>
                </c:pt>
                <c:pt idx="2">
                  <c:v>0.72463768115942062</c:v>
                </c:pt>
                <c:pt idx="3">
                  <c:v>0.75362318840579856</c:v>
                </c:pt>
                <c:pt idx="4">
                  <c:v>0.71014492753623193</c:v>
                </c:pt>
              </c:numCache>
            </c:numRef>
          </c:val>
          <c:smooth val="0"/>
          <c:extLst>
            <c:ext xmlns:c16="http://schemas.microsoft.com/office/drawing/2014/chart" uri="{C3380CC4-5D6E-409C-BE32-E72D297353CC}">
              <c16:uniqueId val="{00000002-1BE0-4D32-9516-68F8FC0C373E}"/>
            </c:ext>
          </c:extLst>
        </c:ser>
        <c:dLbls>
          <c:showLegendKey val="0"/>
          <c:showVal val="0"/>
          <c:showCatName val="0"/>
          <c:showSerName val="0"/>
          <c:showPercent val="0"/>
          <c:showBubbleSize val="0"/>
        </c:dLbls>
        <c:smooth val="0"/>
        <c:axId val="56396416"/>
        <c:axId val="56410496"/>
      </c:lineChart>
      <c:catAx>
        <c:axId val="56396416"/>
        <c:scaling>
          <c:orientation val="minMax"/>
        </c:scaling>
        <c:delete val="0"/>
        <c:axPos val="b"/>
        <c:numFmt formatCode="General" sourceLinked="0"/>
        <c:majorTickMark val="out"/>
        <c:minorTickMark val="none"/>
        <c:tickLblPos val="nextTo"/>
        <c:txPr>
          <a:bodyPr/>
          <a:lstStyle/>
          <a:p>
            <a:pPr>
              <a:defRPr lang="en-GB"/>
            </a:pPr>
            <a:endParaRPr lang="en-US"/>
          </a:p>
        </c:txPr>
        <c:crossAx val="56410496"/>
        <c:crosses val="autoZero"/>
        <c:auto val="1"/>
        <c:lblAlgn val="ctr"/>
        <c:lblOffset val="100"/>
        <c:noMultiLvlLbl val="0"/>
      </c:catAx>
      <c:valAx>
        <c:axId val="56410496"/>
        <c:scaling>
          <c:orientation val="minMax"/>
          <c:min val="0.5"/>
        </c:scaling>
        <c:delete val="0"/>
        <c:axPos val="l"/>
        <c:majorGridlines/>
        <c:numFmt formatCode="0%" sourceLinked="1"/>
        <c:majorTickMark val="out"/>
        <c:minorTickMark val="none"/>
        <c:tickLblPos val="nextTo"/>
        <c:txPr>
          <a:bodyPr/>
          <a:lstStyle/>
          <a:p>
            <a:pPr>
              <a:defRPr lang="en-GB"/>
            </a:pPr>
            <a:endParaRPr lang="en-US"/>
          </a:p>
        </c:txPr>
        <c:crossAx val="56396416"/>
        <c:crosses val="autoZero"/>
        <c:crossBetween val="between"/>
      </c:valAx>
    </c:plotArea>
    <c:legend>
      <c:legendPos val="r"/>
      <c:layout>
        <c:manualLayout>
          <c:xMode val="edge"/>
          <c:yMode val="edge"/>
          <c:x val="0.68101882760690169"/>
          <c:y val="4.6351901070821336E-2"/>
          <c:w val="0.31238792782110497"/>
          <c:h val="0.22895276593199046"/>
        </c:manualLayout>
      </c:layout>
      <c:overlay val="0"/>
      <c:txPr>
        <a:bodyPr/>
        <a:lstStyle/>
        <a:p>
          <a:pPr>
            <a:defRPr lang="en-GB"/>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75D98-E1F5-4814-9A50-4405770BDB5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1849584-1B92-4A0D-AB5C-4FC51B008D4C}">
      <dgm:prSet phldrT="[Text]"/>
      <dgm:spPr/>
      <dgm:t>
        <a:bodyPr/>
        <a:lstStyle/>
        <a:p>
          <a:r>
            <a:rPr lang="en-GB" dirty="0"/>
            <a:t>Determine what document is about</a:t>
          </a:r>
        </a:p>
      </dgm:t>
    </dgm:pt>
    <dgm:pt modelId="{1998CAAC-60C8-4D73-A141-EDC777F7B290}" type="parTrans" cxnId="{D7BDDDE5-05A2-4A0A-9980-9E26629661E5}">
      <dgm:prSet/>
      <dgm:spPr/>
      <dgm:t>
        <a:bodyPr/>
        <a:lstStyle/>
        <a:p>
          <a:endParaRPr lang="en-GB"/>
        </a:p>
      </dgm:t>
    </dgm:pt>
    <dgm:pt modelId="{76677EAF-23E5-4C70-88DD-DFF59633EDFB}" type="sibTrans" cxnId="{D7BDDDE5-05A2-4A0A-9980-9E26629661E5}">
      <dgm:prSet/>
      <dgm:spPr/>
      <dgm:t>
        <a:bodyPr/>
        <a:lstStyle/>
        <a:p>
          <a:endParaRPr lang="en-GB"/>
        </a:p>
      </dgm:t>
    </dgm:pt>
    <dgm:pt modelId="{EA8EB0F6-56C8-4D67-B45B-A5F7F51CC45F}">
      <dgm:prSet phldrT="[Text]"/>
      <dgm:spPr/>
      <dgm:t>
        <a:bodyPr/>
        <a:lstStyle/>
        <a:p>
          <a:r>
            <a:rPr lang="en-GB" dirty="0"/>
            <a:t>Special attention is paid to titles, headings, introduction, conclusion, abstracts and keywords (if available)</a:t>
          </a:r>
        </a:p>
      </dgm:t>
    </dgm:pt>
    <dgm:pt modelId="{2F8DE1B9-67F5-473F-B283-543386EAB73F}" type="parTrans" cxnId="{C1427BC8-0160-472D-B08D-9FF50D77F0E0}">
      <dgm:prSet/>
      <dgm:spPr/>
      <dgm:t>
        <a:bodyPr/>
        <a:lstStyle/>
        <a:p>
          <a:endParaRPr lang="en-GB"/>
        </a:p>
      </dgm:t>
    </dgm:pt>
    <dgm:pt modelId="{E2DBD854-5462-4DF1-BAA7-67E0B0E976FF}" type="sibTrans" cxnId="{C1427BC8-0160-472D-B08D-9FF50D77F0E0}">
      <dgm:prSet/>
      <dgm:spPr/>
      <dgm:t>
        <a:bodyPr/>
        <a:lstStyle/>
        <a:p>
          <a:endParaRPr lang="en-GB"/>
        </a:p>
      </dgm:t>
    </dgm:pt>
    <dgm:pt modelId="{C28EF572-2F84-41A9-A8EC-0F082DA854B6}">
      <dgm:prSet phldrT="[Text]"/>
      <dgm:spPr/>
      <dgm:t>
        <a:bodyPr/>
        <a:lstStyle/>
        <a:p>
          <a:r>
            <a:rPr lang="en-GB" dirty="0"/>
            <a:t>Select concepts that would be of interest to users</a:t>
          </a:r>
        </a:p>
      </dgm:t>
    </dgm:pt>
    <dgm:pt modelId="{31CC5772-E897-4FC7-A1EB-677CF00031F8}" type="parTrans" cxnId="{ABC1B6D2-F267-4F53-901A-DEFB23A0986E}">
      <dgm:prSet/>
      <dgm:spPr/>
      <dgm:t>
        <a:bodyPr/>
        <a:lstStyle/>
        <a:p>
          <a:endParaRPr lang="en-GB"/>
        </a:p>
      </dgm:t>
    </dgm:pt>
    <dgm:pt modelId="{6511059A-B651-4D92-814F-9AB702E0AF5D}" type="sibTrans" cxnId="{ABC1B6D2-F267-4F53-901A-DEFB23A0986E}">
      <dgm:prSet/>
      <dgm:spPr/>
      <dgm:t>
        <a:bodyPr/>
        <a:lstStyle/>
        <a:p>
          <a:endParaRPr lang="en-GB"/>
        </a:p>
      </dgm:t>
    </dgm:pt>
    <dgm:pt modelId="{A3DE84EB-6AF9-43D7-8B1B-53EE2891AC03}">
      <dgm:prSet phldrT="[Text]"/>
      <dgm:spPr/>
      <dgm:t>
        <a:bodyPr/>
        <a:lstStyle/>
        <a:p>
          <a:r>
            <a:rPr lang="en-GB" dirty="0"/>
            <a:t>Consider subject area of database, e.g. for a social sciences database, social sciences concepts will be of more interest than others</a:t>
          </a:r>
        </a:p>
      </dgm:t>
    </dgm:pt>
    <dgm:pt modelId="{1D4557EA-8689-44C4-A09E-945A55591C7D}" type="parTrans" cxnId="{8BE6E5BC-8722-4924-B027-C6E267086A1C}">
      <dgm:prSet/>
      <dgm:spPr/>
      <dgm:t>
        <a:bodyPr/>
        <a:lstStyle/>
        <a:p>
          <a:endParaRPr lang="en-GB"/>
        </a:p>
      </dgm:t>
    </dgm:pt>
    <dgm:pt modelId="{5A3B7D86-B7E9-4840-9C05-CA4BF5B2096E}" type="sibTrans" cxnId="{8BE6E5BC-8722-4924-B027-C6E267086A1C}">
      <dgm:prSet/>
      <dgm:spPr/>
      <dgm:t>
        <a:bodyPr/>
        <a:lstStyle/>
        <a:p>
          <a:endParaRPr lang="en-GB"/>
        </a:p>
      </dgm:t>
    </dgm:pt>
    <dgm:pt modelId="{E2F8721E-D5F0-483F-B65E-3A491A38F502}">
      <dgm:prSet phldrT="[Text]"/>
      <dgm:spPr/>
      <dgm:t>
        <a:bodyPr/>
        <a:lstStyle/>
        <a:p>
          <a:r>
            <a:rPr lang="en-GB" dirty="0"/>
            <a:t>Translate concepts into controlled vocabulary terms</a:t>
          </a:r>
        </a:p>
      </dgm:t>
    </dgm:pt>
    <dgm:pt modelId="{83F5E4B1-6B62-4375-A8C8-22C5063D855A}" type="parTrans" cxnId="{3E541151-DE71-45BC-B45B-45D111D75456}">
      <dgm:prSet/>
      <dgm:spPr/>
      <dgm:t>
        <a:bodyPr/>
        <a:lstStyle/>
        <a:p>
          <a:endParaRPr lang="en-GB"/>
        </a:p>
      </dgm:t>
    </dgm:pt>
    <dgm:pt modelId="{A5356AD6-3E3C-4371-9EF8-06B4BC26322E}" type="sibTrans" cxnId="{3E541151-DE71-45BC-B45B-45D111D75456}">
      <dgm:prSet/>
      <dgm:spPr/>
      <dgm:t>
        <a:bodyPr/>
        <a:lstStyle/>
        <a:p>
          <a:endParaRPr lang="en-GB"/>
        </a:p>
      </dgm:t>
    </dgm:pt>
    <dgm:pt modelId="{A396ADC2-A149-445B-9317-F6F8748D226C}">
      <dgm:prSet phldrT="[Text]"/>
      <dgm:spPr/>
      <dgm:t>
        <a:bodyPr/>
        <a:lstStyle/>
        <a:p>
          <a:r>
            <a:rPr lang="en-GB" dirty="0"/>
            <a:t>The concepts selected should be as specific and precise as possible</a:t>
          </a:r>
        </a:p>
      </dgm:t>
    </dgm:pt>
    <dgm:pt modelId="{6499A33A-B2A5-472C-A709-C50E2605BA78}" type="parTrans" cxnId="{953600B4-9648-4103-9AC1-E10C109B0B77}">
      <dgm:prSet/>
      <dgm:spPr/>
      <dgm:t>
        <a:bodyPr/>
        <a:lstStyle/>
        <a:p>
          <a:endParaRPr lang="en-GB"/>
        </a:p>
      </dgm:t>
    </dgm:pt>
    <dgm:pt modelId="{B3E46EED-48BB-4156-B88F-20362590F1AB}" type="sibTrans" cxnId="{953600B4-9648-4103-9AC1-E10C109B0B77}">
      <dgm:prSet/>
      <dgm:spPr/>
      <dgm:t>
        <a:bodyPr/>
        <a:lstStyle/>
        <a:p>
          <a:endParaRPr lang="en-GB"/>
        </a:p>
      </dgm:t>
    </dgm:pt>
    <dgm:pt modelId="{5466B4EE-32EA-41C6-A795-E472F2DD77ED}">
      <dgm:prSet phldrT="[Text]"/>
      <dgm:spPr/>
      <dgm:t>
        <a:bodyPr/>
        <a:lstStyle/>
        <a:p>
          <a:r>
            <a:rPr lang="en-GB" dirty="0"/>
            <a:t>What aspects of the documents will our users be interested in? Why would any one of our users be interested in this document?</a:t>
          </a:r>
        </a:p>
      </dgm:t>
    </dgm:pt>
    <dgm:pt modelId="{B5BECFE6-CD1E-4F5F-AEEF-1E34DE5465B0}" type="parTrans" cxnId="{9BF3EE95-D52A-40B3-B5A3-87942510309E}">
      <dgm:prSet/>
      <dgm:spPr/>
      <dgm:t>
        <a:bodyPr/>
        <a:lstStyle/>
        <a:p>
          <a:endParaRPr lang="en-GB"/>
        </a:p>
      </dgm:t>
    </dgm:pt>
    <dgm:pt modelId="{C1AD5EFB-C03A-4710-8009-FFEF34B7C793}" type="sibTrans" cxnId="{9BF3EE95-D52A-40B3-B5A3-87942510309E}">
      <dgm:prSet/>
      <dgm:spPr/>
      <dgm:t>
        <a:bodyPr/>
        <a:lstStyle/>
        <a:p>
          <a:endParaRPr lang="en-GB"/>
        </a:p>
      </dgm:t>
    </dgm:pt>
    <dgm:pt modelId="{CF4C58D7-2FB0-4331-A086-DE59074972DB}">
      <dgm:prSet phldrT="[Text]"/>
      <dgm:spPr/>
      <dgm:t>
        <a:bodyPr/>
        <a:lstStyle/>
        <a:p>
          <a:r>
            <a:rPr lang="en-GB" dirty="0"/>
            <a:t>What a document is </a:t>
          </a:r>
          <a:r>
            <a:rPr lang="en-GB" i="1" dirty="0"/>
            <a:t>about</a:t>
          </a:r>
          <a:r>
            <a:rPr lang="en-GB" i="0" dirty="0"/>
            <a:t> is more important than words used by author</a:t>
          </a:r>
          <a:endParaRPr lang="en-GB" dirty="0"/>
        </a:p>
      </dgm:t>
    </dgm:pt>
    <dgm:pt modelId="{3CEE5E5E-6954-419B-A6E4-38D79DD5FBC5}" type="parTrans" cxnId="{2C1D58BF-EDEB-47AB-B78C-5EC4B8D654B3}">
      <dgm:prSet/>
      <dgm:spPr/>
      <dgm:t>
        <a:bodyPr/>
        <a:lstStyle/>
        <a:p>
          <a:endParaRPr lang="en-GB"/>
        </a:p>
      </dgm:t>
    </dgm:pt>
    <dgm:pt modelId="{66979230-2448-41FD-A4C3-E24C7840A1EE}" type="sibTrans" cxnId="{2C1D58BF-EDEB-47AB-B78C-5EC4B8D654B3}">
      <dgm:prSet/>
      <dgm:spPr/>
      <dgm:t>
        <a:bodyPr/>
        <a:lstStyle/>
        <a:p>
          <a:endParaRPr lang="en-GB"/>
        </a:p>
      </dgm:t>
    </dgm:pt>
    <dgm:pt modelId="{8B4319EB-56DC-4293-B979-20FB9CBE5988}" type="pres">
      <dgm:prSet presAssocID="{F0C75D98-E1F5-4814-9A50-4405770BDB53}" presName="linearFlow" presStyleCnt="0">
        <dgm:presLayoutVars>
          <dgm:dir/>
          <dgm:animLvl val="lvl"/>
          <dgm:resizeHandles val="exact"/>
        </dgm:presLayoutVars>
      </dgm:prSet>
      <dgm:spPr/>
    </dgm:pt>
    <dgm:pt modelId="{D88B107E-AA1A-47D1-B45E-ED28053D927A}" type="pres">
      <dgm:prSet presAssocID="{C1849584-1B92-4A0D-AB5C-4FC51B008D4C}" presName="composite" presStyleCnt="0"/>
      <dgm:spPr/>
    </dgm:pt>
    <dgm:pt modelId="{DBB7FD4F-951D-423A-97A2-8A6E95582EC8}" type="pres">
      <dgm:prSet presAssocID="{C1849584-1B92-4A0D-AB5C-4FC51B008D4C}" presName="parentText" presStyleLbl="alignNode1" presStyleIdx="0" presStyleCnt="3">
        <dgm:presLayoutVars>
          <dgm:chMax val="1"/>
          <dgm:bulletEnabled val="1"/>
        </dgm:presLayoutVars>
      </dgm:prSet>
      <dgm:spPr/>
    </dgm:pt>
    <dgm:pt modelId="{577FDA1E-87FB-4C6C-AC45-7EB2DE887190}" type="pres">
      <dgm:prSet presAssocID="{C1849584-1B92-4A0D-AB5C-4FC51B008D4C}" presName="descendantText" presStyleLbl="alignAcc1" presStyleIdx="0" presStyleCnt="3">
        <dgm:presLayoutVars>
          <dgm:bulletEnabled val="1"/>
        </dgm:presLayoutVars>
      </dgm:prSet>
      <dgm:spPr/>
    </dgm:pt>
    <dgm:pt modelId="{8E2B3AA4-ADA2-485D-96D7-CD80340BBB74}" type="pres">
      <dgm:prSet presAssocID="{76677EAF-23E5-4C70-88DD-DFF59633EDFB}" presName="sp" presStyleCnt="0"/>
      <dgm:spPr/>
    </dgm:pt>
    <dgm:pt modelId="{84DED110-6A8D-49FE-81FB-306E22283E63}" type="pres">
      <dgm:prSet presAssocID="{C28EF572-2F84-41A9-A8EC-0F082DA854B6}" presName="composite" presStyleCnt="0"/>
      <dgm:spPr/>
    </dgm:pt>
    <dgm:pt modelId="{E11294A6-9C6E-4862-BBCD-F2E1261B25E3}" type="pres">
      <dgm:prSet presAssocID="{C28EF572-2F84-41A9-A8EC-0F082DA854B6}" presName="parentText" presStyleLbl="alignNode1" presStyleIdx="1" presStyleCnt="3">
        <dgm:presLayoutVars>
          <dgm:chMax val="1"/>
          <dgm:bulletEnabled val="1"/>
        </dgm:presLayoutVars>
      </dgm:prSet>
      <dgm:spPr/>
    </dgm:pt>
    <dgm:pt modelId="{A754131B-E47E-4963-B800-F4A32D3165E6}" type="pres">
      <dgm:prSet presAssocID="{C28EF572-2F84-41A9-A8EC-0F082DA854B6}" presName="descendantText" presStyleLbl="alignAcc1" presStyleIdx="1" presStyleCnt="3">
        <dgm:presLayoutVars>
          <dgm:bulletEnabled val="1"/>
        </dgm:presLayoutVars>
      </dgm:prSet>
      <dgm:spPr/>
    </dgm:pt>
    <dgm:pt modelId="{3BC4FCBE-EC4D-4E0E-98BB-864BEBDEB0C4}" type="pres">
      <dgm:prSet presAssocID="{6511059A-B651-4D92-814F-9AB702E0AF5D}" presName="sp" presStyleCnt="0"/>
      <dgm:spPr/>
    </dgm:pt>
    <dgm:pt modelId="{A4E2B6F7-FC6A-4DF7-BC0C-5206CC8DFF75}" type="pres">
      <dgm:prSet presAssocID="{E2F8721E-D5F0-483F-B65E-3A491A38F502}" presName="composite" presStyleCnt="0"/>
      <dgm:spPr/>
    </dgm:pt>
    <dgm:pt modelId="{B84B306A-E094-4038-A51B-F0C54FABF11D}" type="pres">
      <dgm:prSet presAssocID="{E2F8721E-D5F0-483F-B65E-3A491A38F502}" presName="parentText" presStyleLbl="alignNode1" presStyleIdx="2" presStyleCnt="3">
        <dgm:presLayoutVars>
          <dgm:chMax val="1"/>
          <dgm:bulletEnabled val="1"/>
        </dgm:presLayoutVars>
      </dgm:prSet>
      <dgm:spPr/>
    </dgm:pt>
    <dgm:pt modelId="{7C01B884-85D9-4598-B764-B42372D89053}" type="pres">
      <dgm:prSet presAssocID="{E2F8721E-D5F0-483F-B65E-3A491A38F502}" presName="descendantText" presStyleLbl="alignAcc1" presStyleIdx="2" presStyleCnt="3">
        <dgm:presLayoutVars>
          <dgm:bulletEnabled val="1"/>
        </dgm:presLayoutVars>
      </dgm:prSet>
      <dgm:spPr/>
    </dgm:pt>
  </dgm:ptLst>
  <dgm:cxnLst>
    <dgm:cxn modelId="{34534428-9FF1-4CA9-9EC6-ABF32BDBDA92}" type="presOf" srcId="{E2F8721E-D5F0-483F-B65E-3A491A38F502}" destId="{B84B306A-E094-4038-A51B-F0C54FABF11D}" srcOrd="0" destOrd="0" presId="urn:microsoft.com/office/officeart/2005/8/layout/chevron2"/>
    <dgm:cxn modelId="{1C2FAF31-9425-419B-A9E3-15DE6AE891D4}" type="presOf" srcId="{CF4C58D7-2FB0-4331-A086-DE59074972DB}" destId="{577FDA1E-87FB-4C6C-AC45-7EB2DE887190}" srcOrd="0" destOrd="1" presId="urn:microsoft.com/office/officeart/2005/8/layout/chevron2"/>
    <dgm:cxn modelId="{D9FBC436-8E2C-427A-81DA-D14F9E519A85}" type="presOf" srcId="{EA8EB0F6-56C8-4D67-B45B-A5F7F51CC45F}" destId="{577FDA1E-87FB-4C6C-AC45-7EB2DE887190}" srcOrd="0" destOrd="0" presId="urn:microsoft.com/office/officeart/2005/8/layout/chevron2"/>
    <dgm:cxn modelId="{577CE563-CD40-44DB-B811-26AECE7343D4}" type="presOf" srcId="{5466B4EE-32EA-41C6-A795-E472F2DD77ED}" destId="{A754131B-E47E-4963-B800-F4A32D3165E6}" srcOrd="0" destOrd="0" presId="urn:microsoft.com/office/officeart/2005/8/layout/chevron2"/>
    <dgm:cxn modelId="{3E541151-DE71-45BC-B45B-45D111D75456}" srcId="{F0C75D98-E1F5-4814-9A50-4405770BDB53}" destId="{E2F8721E-D5F0-483F-B65E-3A491A38F502}" srcOrd="2" destOrd="0" parTransId="{83F5E4B1-6B62-4375-A8C8-22C5063D855A}" sibTransId="{A5356AD6-3E3C-4371-9EF8-06B4BC26322E}"/>
    <dgm:cxn modelId="{F1638E5A-D79C-49E9-820F-5CF3B14C5FF0}" type="presOf" srcId="{A3DE84EB-6AF9-43D7-8B1B-53EE2891AC03}" destId="{A754131B-E47E-4963-B800-F4A32D3165E6}" srcOrd="0" destOrd="1" presId="urn:microsoft.com/office/officeart/2005/8/layout/chevron2"/>
    <dgm:cxn modelId="{9BF3EE95-D52A-40B3-B5A3-87942510309E}" srcId="{C28EF572-2F84-41A9-A8EC-0F082DA854B6}" destId="{5466B4EE-32EA-41C6-A795-E472F2DD77ED}" srcOrd="0" destOrd="0" parTransId="{B5BECFE6-CD1E-4F5F-AEEF-1E34DE5465B0}" sibTransId="{C1AD5EFB-C03A-4710-8009-FFEF34B7C793}"/>
    <dgm:cxn modelId="{505D1FAF-593C-490D-82BD-8FD75C7CFA7C}" type="presOf" srcId="{C28EF572-2F84-41A9-A8EC-0F082DA854B6}" destId="{E11294A6-9C6E-4862-BBCD-F2E1261B25E3}" srcOrd="0" destOrd="0" presId="urn:microsoft.com/office/officeart/2005/8/layout/chevron2"/>
    <dgm:cxn modelId="{501814B3-FE25-4CAF-8EDB-CCBB1CAA567A}" type="presOf" srcId="{C1849584-1B92-4A0D-AB5C-4FC51B008D4C}" destId="{DBB7FD4F-951D-423A-97A2-8A6E95582EC8}" srcOrd="0" destOrd="0" presId="urn:microsoft.com/office/officeart/2005/8/layout/chevron2"/>
    <dgm:cxn modelId="{953600B4-9648-4103-9AC1-E10C109B0B77}" srcId="{E2F8721E-D5F0-483F-B65E-3A491A38F502}" destId="{A396ADC2-A149-445B-9317-F6F8748D226C}" srcOrd="0" destOrd="0" parTransId="{6499A33A-B2A5-472C-A709-C50E2605BA78}" sibTransId="{B3E46EED-48BB-4156-B88F-20362590F1AB}"/>
    <dgm:cxn modelId="{8BE6E5BC-8722-4924-B027-C6E267086A1C}" srcId="{C28EF572-2F84-41A9-A8EC-0F082DA854B6}" destId="{A3DE84EB-6AF9-43D7-8B1B-53EE2891AC03}" srcOrd="1" destOrd="0" parTransId="{1D4557EA-8689-44C4-A09E-945A55591C7D}" sibTransId="{5A3B7D86-B7E9-4840-9C05-CA4BF5B2096E}"/>
    <dgm:cxn modelId="{2C1D58BF-EDEB-47AB-B78C-5EC4B8D654B3}" srcId="{C1849584-1B92-4A0D-AB5C-4FC51B008D4C}" destId="{CF4C58D7-2FB0-4331-A086-DE59074972DB}" srcOrd="1" destOrd="0" parTransId="{3CEE5E5E-6954-419B-A6E4-38D79DD5FBC5}" sibTransId="{66979230-2448-41FD-A4C3-E24C7840A1EE}"/>
    <dgm:cxn modelId="{C1427BC8-0160-472D-B08D-9FF50D77F0E0}" srcId="{C1849584-1B92-4A0D-AB5C-4FC51B008D4C}" destId="{EA8EB0F6-56C8-4D67-B45B-A5F7F51CC45F}" srcOrd="0" destOrd="0" parTransId="{2F8DE1B9-67F5-473F-B283-543386EAB73F}" sibTransId="{E2DBD854-5462-4DF1-BAA7-67E0B0E976FF}"/>
    <dgm:cxn modelId="{318657CC-CC8E-4559-889A-5A3F86443F8E}" type="presOf" srcId="{A396ADC2-A149-445B-9317-F6F8748D226C}" destId="{7C01B884-85D9-4598-B764-B42372D89053}" srcOrd="0" destOrd="0" presId="urn:microsoft.com/office/officeart/2005/8/layout/chevron2"/>
    <dgm:cxn modelId="{B86FE9CF-D3EC-4E8B-BA90-3177116BEB2D}" type="presOf" srcId="{F0C75D98-E1F5-4814-9A50-4405770BDB53}" destId="{8B4319EB-56DC-4293-B979-20FB9CBE5988}" srcOrd="0" destOrd="0" presId="urn:microsoft.com/office/officeart/2005/8/layout/chevron2"/>
    <dgm:cxn modelId="{ABC1B6D2-F267-4F53-901A-DEFB23A0986E}" srcId="{F0C75D98-E1F5-4814-9A50-4405770BDB53}" destId="{C28EF572-2F84-41A9-A8EC-0F082DA854B6}" srcOrd="1" destOrd="0" parTransId="{31CC5772-E897-4FC7-A1EB-677CF00031F8}" sibTransId="{6511059A-B651-4D92-814F-9AB702E0AF5D}"/>
    <dgm:cxn modelId="{D7BDDDE5-05A2-4A0A-9980-9E26629661E5}" srcId="{F0C75D98-E1F5-4814-9A50-4405770BDB53}" destId="{C1849584-1B92-4A0D-AB5C-4FC51B008D4C}" srcOrd="0" destOrd="0" parTransId="{1998CAAC-60C8-4D73-A141-EDC777F7B290}" sibTransId="{76677EAF-23E5-4C70-88DD-DFF59633EDFB}"/>
    <dgm:cxn modelId="{E6369763-EC9F-4A89-93FC-5B680186D8A1}" type="presParOf" srcId="{8B4319EB-56DC-4293-B979-20FB9CBE5988}" destId="{D88B107E-AA1A-47D1-B45E-ED28053D927A}" srcOrd="0" destOrd="0" presId="urn:microsoft.com/office/officeart/2005/8/layout/chevron2"/>
    <dgm:cxn modelId="{08B5CACE-B990-4600-B51D-CBC2A37B1E9D}" type="presParOf" srcId="{D88B107E-AA1A-47D1-B45E-ED28053D927A}" destId="{DBB7FD4F-951D-423A-97A2-8A6E95582EC8}" srcOrd="0" destOrd="0" presId="urn:microsoft.com/office/officeart/2005/8/layout/chevron2"/>
    <dgm:cxn modelId="{48D5D3B7-87F7-4D3C-9325-1F61B9E73E62}" type="presParOf" srcId="{D88B107E-AA1A-47D1-B45E-ED28053D927A}" destId="{577FDA1E-87FB-4C6C-AC45-7EB2DE887190}" srcOrd="1" destOrd="0" presId="urn:microsoft.com/office/officeart/2005/8/layout/chevron2"/>
    <dgm:cxn modelId="{13179E40-569D-4526-B45C-37616AB01487}" type="presParOf" srcId="{8B4319EB-56DC-4293-B979-20FB9CBE5988}" destId="{8E2B3AA4-ADA2-485D-96D7-CD80340BBB74}" srcOrd="1" destOrd="0" presId="urn:microsoft.com/office/officeart/2005/8/layout/chevron2"/>
    <dgm:cxn modelId="{C22F6A01-91EF-4B7E-A837-0B9940595188}" type="presParOf" srcId="{8B4319EB-56DC-4293-B979-20FB9CBE5988}" destId="{84DED110-6A8D-49FE-81FB-306E22283E63}" srcOrd="2" destOrd="0" presId="urn:microsoft.com/office/officeart/2005/8/layout/chevron2"/>
    <dgm:cxn modelId="{878D8DDB-0C01-499B-869F-64E1E718368B}" type="presParOf" srcId="{84DED110-6A8D-49FE-81FB-306E22283E63}" destId="{E11294A6-9C6E-4862-BBCD-F2E1261B25E3}" srcOrd="0" destOrd="0" presId="urn:microsoft.com/office/officeart/2005/8/layout/chevron2"/>
    <dgm:cxn modelId="{68053390-4B05-4B72-9E51-CB82E033A249}" type="presParOf" srcId="{84DED110-6A8D-49FE-81FB-306E22283E63}" destId="{A754131B-E47E-4963-B800-F4A32D3165E6}" srcOrd="1" destOrd="0" presId="urn:microsoft.com/office/officeart/2005/8/layout/chevron2"/>
    <dgm:cxn modelId="{BBA12149-5CF3-4B21-978B-1A004EFA9DC9}" type="presParOf" srcId="{8B4319EB-56DC-4293-B979-20FB9CBE5988}" destId="{3BC4FCBE-EC4D-4E0E-98BB-864BEBDEB0C4}" srcOrd="3" destOrd="0" presId="urn:microsoft.com/office/officeart/2005/8/layout/chevron2"/>
    <dgm:cxn modelId="{07EAEBD4-18F9-4E32-871B-4AE484496A96}" type="presParOf" srcId="{8B4319EB-56DC-4293-B979-20FB9CBE5988}" destId="{A4E2B6F7-FC6A-4DF7-BC0C-5206CC8DFF75}" srcOrd="4" destOrd="0" presId="urn:microsoft.com/office/officeart/2005/8/layout/chevron2"/>
    <dgm:cxn modelId="{B5D25E06-5B18-4E54-8B1D-D33BA8D22D66}" type="presParOf" srcId="{A4E2B6F7-FC6A-4DF7-BC0C-5206CC8DFF75}" destId="{B84B306A-E094-4038-A51B-F0C54FABF11D}" srcOrd="0" destOrd="0" presId="urn:microsoft.com/office/officeart/2005/8/layout/chevron2"/>
    <dgm:cxn modelId="{80CB15BA-E47D-42C0-8CF9-DC0EE1A7EE26}" type="presParOf" srcId="{A4E2B6F7-FC6A-4DF7-BC0C-5206CC8DFF75}" destId="{7C01B884-85D9-4598-B764-B42372D8905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7FD4F-951D-423A-97A2-8A6E95582EC8}">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Determine what document is about</a:t>
          </a:r>
        </a:p>
      </dsp:txBody>
      <dsp:txXfrm rot="-5400000">
        <a:off x="1" y="520688"/>
        <a:ext cx="1039018" cy="445294"/>
      </dsp:txXfrm>
    </dsp:sp>
    <dsp:sp modelId="{577FDA1E-87FB-4C6C-AC45-7EB2DE88719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Special attention is paid to titles, headings, introduction, conclusion, abstracts and keywords (if available)</a:t>
          </a:r>
        </a:p>
        <a:p>
          <a:pPr marL="114300" lvl="1" indent="-114300" algn="l" defTabSz="577850">
            <a:lnSpc>
              <a:spcPct val="90000"/>
            </a:lnSpc>
            <a:spcBef>
              <a:spcPct val="0"/>
            </a:spcBef>
            <a:spcAft>
              <a:spcPct val="15000"/>
            </a:spcAft>
            <a:buChar char="•"/>
          </a:pPr>
          <a:r>
            <a:rPr lang="en-GB" sz="1300" kern="1200" dirty="0"/>
            <a:t>What a document is </a:t>
          </a:r>
          <a:r>
            <a:rPr lang="en-GB" sz="1300" i="1" kern="1200" dirty="0"/>
            <a:t>about</a:t>
          </a:r>
          <a:r>
            <a:rPr lang="en-GB" sz="1300" i="0" kern="1200" dirty="0"/>
            <a:t> is more important than words used by author</a:t>
          </a:r>
          <a:endParaRPr lang="en-GB" sz="1300" kern="1200" dirty="0"/>
        </a:p>
      </dsp:txBody>
      <dsp:txXfrm rot="-5400000">
        <a:off x="1039018" y="48278"/>
        <a:ext cx="5009883" cy="870607"/>
      </dsp:txXfrm>
    </dsp:sp>
    <dsp:sp modelId="{E11294A6-9C6E-4862-BBCD-F2E1261B25E3}">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Select concepts that would be of interest to users</a:t>
          </a:r>
        </a:p>
      </dsp:txBody>
      <dsp:txXfrm rot="-5400000">
        <a:off x="1" y="1809352"/>
        <a:ext cx="1039018" cy="445294"/>
      </dsp:txXfrm>
    </dsp:sp>
    <dsp:sp modelId="{A754131B-E47E-4963-B800-F4A32D3165E6}">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What aspects of the documents will our users be interested in? Why would any one of our users be interested in this document?</a:t>
          </a:r>
        </a:p>
        <a:p>
          <a:pPr marL="114300" lvl="1" indent="-114300" algn="l" defTabSz="577850">
            <a:lnSpc>
              <a:spcPct val="90000"/>
            </a:lnSpc>
            <a:spcBef>
              <a:spcPct val="0"/>
            </a:spcBef>
            <a:spcAft>
              <a:spcPct val="15000"/>
            </a:spcAft>
            <a:buChar char="•"/>
          </a:pPr>
          <a:r>
            <a:rPr lang="en-GB" sz="1300" kern="1200" dirty="0"/>
            <a:t>Consider subject area of database, e.g. for a social sciences database, social sciences concepts will be of more interest than others</a:t>
          </a:r>
        </a:p>
      </dsp:txBody>
      <dsp:txXfrm rot="-5400000">
        <a:off x="1039018" y="1336942"/>
        <a:ext cx="5009883" cy="870607"/>
      </dsp:txXfrm>
    </dsp:sp>
    <dsp:sp modelId="{B84B306A-E094-4038-A51B-F0C54FABF11D}">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Translate concepts into controlled vocabulary terms</a:t>
          </a:r>
        </a:p>
      </dsp:txBody>
      <dsp:txXfrm rot="-5400000">
        <a:off x="1" y="3098016"/>
        <a:ext cx="1039018" cy="445294"/>
      </dsp:txXfrm>
    </dsp:sp>
    <dsp:sp modelId="{7C01B884-85D9-4598-B764-B42372D89053}">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The concepts selected should be as specific and precise as possible</a:t>
          </a:r>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F26A2-9FAF-4576-890A-EBB08C3FF192}" type="datetimeFigureOut">
              <a:rPr lang="en-US" smtClean="0"/>
              <a:pPr/>
              <a:t>4/16/2022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A6F23D-47E6-4436-821B-C5AA09EF6292}"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What do I mean by A&amp;I – make sure we’re talking about the same thing</a:t>
            </a:r>
          </a:p>
          <a:p>
            <a:endParaRPr lang="en-GB" dirty="0"/>
          </a:p>
          <a:p>
            <a:r>
              <a:rPr lang="en-GB" dirty="0"/>
              <a:t>Why you should use them, what uniquely useful features they have, in comparison to other online tools?</a:t>
            </a:r>
          </a:p>
          <a:p>
            <a:endParaRPr lang="en-GB" dirty="0"/>
          </a:p>
          <a:p>
            <a:r>
              <a:rPr lang="en-GB" dirty="0"/>
              <a:t>Specifically how and when to use them in the research process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5</a:t>
            </a:fld>
            <a:endParaRPr lang="en-US"/>
          </a:p>
        </p:txBody>
      </p:sp>
    </p:spTree>
    <p:extLst>
      <p:ext uri="{BB962C8B-B14F-4D97-AF65-F5344CB8AC3E}">
        <p14:creationId xmlns:p14="http://schemas.microsoft.com/office/powerpoint/2010/main" val="211565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Example</a:t>
            </a:r>
            <a:r>
              <a:rPr lang="en-GB" baseline="0" dirty="0"/>
              <a:t> use case: looking for relevant empirical research on the formation of political coalitions. Simple search in WPSA gets you to very good relevant results straight away.</a:t>
            </a:r>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19</a:t>
            </a:fld>
            <a:endParaRPr lang="en-US"/>
          </a:p>
        </p:txBody>
      </p:sp>
    </p:spTree>
    <p:extLst>
      <p:ext uri="{BB962C8B-B14F-4D97-AF65-F5344CB8AC3E}">
        <p14:creationId xmlns:p14="http://schemas.microsoft.com/office/powerpoint/2010/main" val="184649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Summon</a:t>
            </a:r>
            <a:r>
              <a:rPr lang="en-GB" baseline="0" dirty="0"/>
              <a:t> is great for when you want to search across the library’s entire holdings, particularly if you know exactly what you are looking for and want to get to the full text item wherever it is. But for this kind of search you would have to wade through a lot of irrelevant results.</a:t>
            </a:r>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20</a:t>
            </a:fld>
            <a:endParaRPr lang="en-US"/>
          </a:p>
        </p:txBody>
      </p:sp>
    </p:spTree>
    <p:extLst>
      <p:ext uri="{BB962C8B-B14F-4D97-AF65-F5344CB8AC3E}">
        <p14:creationId xmlns:p14="http://schemas.microsoft.com/office/powerpoint/2010/main" val="84862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RN</a:t>
            </a:r>
          </a:p>
          <a:p>
            <a:endParaRPr lang="en-US"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21</a:t>
            </a:fld>
            <a:endParaRPr lang="en-US"/>
          </a:p>
        </p:txBody>
      </p:sp>
    </p:spTree>
    <p:extLst>
      <p:ext uri="{BB962C8B-B14F-4D97-AF65-F5344CB8AC3E}">
        <p14:creationId xmlns:p14="http://schemas.microsoft.com/office/powerpoint/2010/main" val="8656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RN</a:t>
            </a:r>
          </a:p>
          <a:p>
            <a:endParaRPr lang="en-US"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22</a:t>
            </a:fld>
            <a:endParaRPr lang="en-US"/>
          </a:p>
        </p:txBody>
      </p:sp>
    </p:spTree>
    <p:extLst>
      <p:ext uri="{BB962C8B-B14F-4D97-AF65-F5344CB8AC3E}">
        <p14:creationId xmlns:p14="http://schemas.microsoft.com/office/powerpoint/2010/main" val="320537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RU</a:t>
            </a:r>
          </a:p>
          <a:p>
            <a:endParaRPr lang="en-GB" b="1" dirty="0"/>
          </a:p>
          <a:p>
            <a:r>
              <a:rPr lang="en-GB" b="1" dirty="0"/>
              <a:t>I am going to highlight for you some features of</a:t>
            </a:r>
            <a:r>
              <a:rPr lang="en-GB" b="1" baseline="0" dirty="0"/>
              <a:t> A&amp;I databases that make them particularly well suited to literature review.</a:t>
            </a:r>
            <a:endParaRPr lang="en-GB" b="1" dirty="0"/>
          </a:p>
          <a:p>
            <a:endParaRPr lang="en-GB" b="1" i="0" dirty="0"/>
          </a:p>
          <a:p>
            <a:r>
              <a:rPr lang="en-GB" b="1" i="0" dirty="0"/>
              <a:t>First thing: this is a dataset</a:t>
            </a:r>
            <a:r>
              <a:rPr lang="en-GB" b="1" i="0" baseline="0" dirty="0"/>
              <a:t> that has been put together editorially. </a:t>
            </a:r>
          </a:p>
          <a:p>
            <a:pPr marL="0" marR="0" indent="0" algn="l" defTabSz="457200" rtl="0" eaLnBrk="0" fontAlgn="base" latinLnBrk="0" hangingPunct="0">
              <a:lnSpc>
                <a:spcPct val="100000"/>
              </a:lnSpc>
              <a:spcBef>
                <a:spcPct val="30000"/>
              </a:spcBef>
              <a:spcAft>
                <a:spcPct val="0"/>
              </a:spcAft>
              <a:buClrTx/>
              <a:buSzTx/>
              <a:buFontTx/>
              <a:buNone/>
              <a:tabLst/>
              <a:defRPr/>
            </a:pPr>
            <a:r>
              <a:rPr lang="en-GB" b="1" i="0" baseline="0" dirty="0"/>
              <a:t>Discipline-  narrower (Sociological Abstracts) or broader (IBSS – International Bibliography of the Social Sciences)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1"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1" i="0" baseline="0" dirty="0"/>
              <a:t>Aims:</a:t>
            </a:r>
          </a:p>
          <a:p>
            <a:pPr marL="0" marR="0" indent="0" algn="l" defTabSz="457200" rtl="0" eaLnBrk="0" fontAlgn="base" latinLnBrk="0" hangingPunct="0">
              <a:lnSpc>
                <a:spcPct val="100000"/>
              </a:lnSpc>
              <a:spcBef>
                <a:spcPct val="30000"/>
              </a:spcBef>
              <a:spcAft>
                <a:spcPct val="0"/>
              </a:spcAft>
              <a:buClrTx/>
              <a:buSzTx/>
              <a:buFontTx/>
              <a:buNone/>
              <a:tabLst/>
              <a:defRPr/>
            </a:pPr>
            <a:r>
              <a:rPr lang="en-GB" b="1" i="1" baseline="0" dirty="0"/>
              <a:t>Only </a:t>
            </a:r>
            <a:r>
              <a:rPr lang="en-GB" b="1" i="0" baseline="0" dirty="0"/>
              <a:t>relevant material is included (</a:t>
            </a:r>
            <a:r>
              <a:rPr lang="en-GB" b="1" i="0" dirty="0"/>
              <a:t>Eliminates</a:t>
            </a:r>
            <a:r>
              <a:rPr lang="en-GB" b="1" i="0" baseline="0" dirty="0"/>
              <a:t> ‘noise’)</a:t>
            </a:r>
          </a:p>
          <a:p>
            <a:r>
              <a:rPr lang="en-GB" b="1" i="1" dirty="0"/>
              <a:t>All</a:t>
            </a:r>
            <a:r>
              <a:rPr lang="en-GB" b="1" i="0" dirty="0"/>
              <a:t> material important to discipline is</a:t>
            </a:r>
            <a:r>
              <a:rPr lang="en-GB" b="1" i="0" baseline="0" dirty="0"/>
              <a:t> included</a:t>
            </a:r>
          </a:p>
          <a:p>
            <a:endParaRPr lang="en-GB" b="1" i="0" dirty="0"/>
          </a:p>
          <a:p>
            <a:r>
              <a:rPr lang="en-GB" b="1" i="0" dirty="0"/>
              <a:t>Selection at journal title</a:t>
            </a:r>
            <a:r>
              <a:rPr lang="en-GB" b="1" i="0" baseline="0" dirty="0"/>
              <a:t> level and, for databases of a very specific focus, at article level. E.g. </a:t>
            </a:r>
            <a:r>
              <a:rPr lang="en-GB" b="1" i="0" baseline="0" dirty="0" err="1"/>
              <a:t>socAbst</a:t>
            </a:r>
            <a:r>
              <a:rPr lang="en-GB" b="1" i="0" baseline="0" dirty="0"/>
              <a:t> will scan broad social sciences journals for their sociology content.</a:t>
            </a:r>
            <a:endParaRPr lang="en-GB" b="1" i="0" dirty="0"/>
          </a:p>
          <a:p>
            <a:endParaRPr lang="en-GB" b="1" i="0" baseline="0" dirty="0"/>
          </a:p>
        </p:txBody>
      </p:sp>
      <p:sp>
        <p:nvSpPr>
          <p:cNvPr id="4" name="Slide Number Placeholder 3"/>
          <p:cNvSpPr>
            <a:spLocks noGrp="1"/>
          </p:cNvSpPr>
          <p:nvPr>
            <p:ph type="sldNum" sz="quarter" idx="10"/>
          </p:nvPr>
        </p:nvSpPr>
        <p:spPr/>
        <p:txBody>
          <a:bodyPr/>
          <a:lstStyle/>
          <a:p>
            <a:fld id="{A5EE3B01-1251-B743-8067-38DFD1C09E96}" type="slidenum">
              <a:rPr lang="en-US" smtClean="0"/>
              <a:pPr/>
              <a:t>23</a:t>
            </a:fld>
            <a:endParaRPr lang="en-US"/>
          </a:p>
        </p:txBody>
      </p:sp>
    </p:spTree>
    <p:extLst>
      <p:ext uri="{BB962C8B-B14F-4D97-AF65-F5344CB8AC3E}">
        <p14:creationId xmlns:p14="http://schemas.microsoft.com/office/powerpoint/2010/main" val="363681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RU</a:t>
            </a:r>
          </a:p>
          <a:p>
            <a:endParaRPr lang="en-GB" b="1" dirty="0"/>
          </a:p>
          <a:p>
            <a:r>
              <a:rPr lang="en-GB" dirty="0"/>
              <a:t>Many indexes</a:t>
            </a:r>
            <a:r>
              <a:rPr lang="en-GB" baseline="0" dirty="0"/>
              <a:t> have a long history – began in print, in an era with challenges already highlighted by Rob. </a:t>
            </a:r>
          </a:p>
          <a:p>
            <a:r>
              <a:rPr lang="en-GB" baseline="0" dirty="0"/>
              <a:t>IBSS &lt; 1951 (aims of overcoming scholarly divide emerging due to political divide of cold war);</a:t>
            </a:r>
          </a:p>
          <a:p>
            <a:r>
              <a:rPr lang="en-GB" baseline="0" dirty="0"/>
              <a:t>PAIS International &lt; 1914 : </a:t>
            </a:r>
            <a:r>
              <a:rPr lang="en-US" dirty="0"/>
              <a:t>for the purpose of chronicling the world's public affairs, public and social policies, international relations, and world politics.  PAIS was formed to prepare and disseminate information, primarily bibliographic in nature, for the use of scholars, researchers, librarians, legislators, government officials, the business and financial community, policy researchers, students, and others seeking to locate published information in the realm of public policy.</a:t>
            </a:r>
          </a:p>
          <a:p>
            <a:endParaRPr lang="en-GB" dirty="0"/>
          </a:p>
          <a:p>
            <a:r>
              <a:rPr lang="en-GB" dirty="0"/>
              <a:t>Most open</a:t>
            </a:r>
            <a:r>
              <a:rPr lang="en-GB" baseline="0" dirty="0"/>
              <a:t> web searching will throw up only material that has a digital presence. </a:t>
            </a:r>
          </a:p>
          <a:p>
            <a:r>
              <a:rPr lang="en-GB" baseline="0" dirty="0"/>
              <a:t>A&amp;I databases are a really valuable source of information for those journals, articles, papers from before the digital era, that have not been – and may never be – digitized. </a:t>
            </a:r>
          </a:p>
          <a:p>
            <a:endParaRPr lang="en-GB" baseline="0" dirty="0"/>
          </a:p>
          <a:p>
            <a:r>
              <a:rPr lang="en-GB" dirty="0"/>
              <a:t>Transparency.</a:t>
            </a:r>
            <a:r>
              <a:rPr lang="en-GB" baseline="0" dirty="0"/>
              <a:t> – it is generally possible to see fairly precisely how these indexes are put together. List of journals, whether they are actively indexed or were indexed in the past, and whether inclusion is cover-to-cover, or selective.</a:t>
            </a:r>
            <a:endParaRPr lang="en-GB" dirty="0"/>
          </a:p>
        </p:txBody>
      </p:sp>
      <p:sp>
        <p:nvSpPr>
          <p:cNvPr id="4" name="Slide Number Placeholder 3"/>
          <p:cNvSpPr>
            <a:spLocks noGrp="1"/>
          </p:cNvSpPr>
          <p:nvPr>
            <p:ph type="sldNum" sz="quarter" idx="10"/>
          </p:nvPr>
        </p:nvSpPr>
        <p:spPr/>
        <p:txBody>
          <a:bodyPr/>
          <a:lstStyle/>
          <a:p>
            <a:fld id="{A5EE3B01-1251-B743-8067-38DFD1C09E96}" type="slidenum">
              <a:rPr lang="en-US" smtClean="0"/>
              <a:pPr/>
              <a:t>24</a:t>
            </a:fld>
            <a:endParaRPr lang="en-US"/>
          </a:p>
        </p:txBody>
      </p:sp>
    </p:spTree>
    <p:extLst>
      <p:ext uri="{BB962C8B-B14F-4D97-AF65-F5344CB8AC3E}">
        <p14:creationId xmlns:p14="http://schemas.microsoft.com/office/powerpoint/2010/main" val="363681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r>
              <a:rPr lang="en-GB" dirty="0"/>
              <a:t>A&amp;I databases use a controlled vocabulary</a:t>
            </a:r>
          </a:p>
          <a:p>
            <a:endParaRPr lang="en-GB" dirty="0"/>
          </a:p>
          <a:p>
            <a:r>
              <a:rPr lang="en-GB" dirty="0"/>
              <a:t>Some also have the option for uncontrolled terms</a:t>
            </a:r>
          </a:p>
          <a:p>
            <a:r>
              <a:rPr lang="en-GB" dirty="0"/>
              <a:t>Most also have controlled geographic indexing</a:t>
            </a:r>
          </a:p>
          <a:p>
            <a:endParaRPr lang="en-GB" dirty="0"/>
          </a:p>
          <a:p>
            <a:r>
              <a:rPr lang="en-GB" dirty="0"/>
              <a:t>Mainly we use thesaurus-type structure (broader/narrower term hierarchy)</a:t>
            </a:r>
          </a:p>
          <a:p>
            <a:endParaRPr lang="en-GB" dirty="0"/>
          </a:p>
          <a:p>
            <a:r>
              <a:rPr lang="en-GB" dirty="0"/>
              <a:t>Each PQ A&amp;I database has its own vocabulary, specific to the field – e.g. </a:t>
            </a:r>
            <a:r>
              <a:rPr lang="en-GB" dirty="0" err="1"/>
              <a:t>SocAbst</a:t>
            </a:r>
            <a:r>
              <a:rPr lang="en-GB" dirty="0"/>
              <a:t> vocab deeper level of sociology terms than IBSS – broader range of social science terms</a:t>
            </a:r>
          </a:p>
          <a:p>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26</a:t>
            </a:fld>
            <a:endParaRPr lang="en-US"/>
          </a:p>
        </p:txBody>
      </p:sp>
    </p:spTree>
    <p:extLst>
      <p:ext uri="{BB962C8B-B14F-4D97-AF65-F5344CB8AC3E}">
        <p14:creationId xmlns:p14="http://schemas.microsoft.com/office/powerpoint/2010/main" val="2603381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RU</a:t>
            </a:r>
          </a:p>
          <a:p>
            <a:endParaRPr lang="en-GB" sz="1600" b="1" dirty="0"/>
          </a:p>
          <a:p>
            <a:r>
              <a:rPr lang="en-GB" sz="1600" b="1" dirty="0"/>
              <a:t>Sociological Abstracts thesaurus</a:t>
            </a:r>
          </a:p>
          <a:p>
            <a:r>
              <a:rPr lang="en-US" sz="1200" b="1" u="sng" kern="1200" dirty="0">
                <a:solidFill>
                  <a:schemeClr val="tx1"/>
                </a:solidFill>
                <a:effectLst/>
                <a:latin typeface="+mn-lt"/>
                <a:ea typeface="+mn-ea"/>
                <a:cs typeface="+mn-cs"/>
              </a:rPr>
              <a:t>Statistics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Preferred terms: 3315</a:t>
            </a:r>
          </a:p>
          <a:p>
            <a:r>
              <a:rPr lang="en-US" sz="1200" kern="1200" dirty="0">
                <a:solidFill>
                  <a:schemeClr val="tx1"/>
                </a:solidFill>
                <a:effectLst/>
                <a:latin typeface="+mn-lt"/>
                <a:ea typeface="+mn-ea"/>
                <a:cs typeface="+mn-cs"/>
              </a:rPr>
              <a:t>Non-Preferred (USE) terms: 2658</a:t>
            </a:r>
          </a:p>
          <a:p>
            <a:r>
              <a:rPr lang="en-US" sz="1200" kern="1200" dirty="0">
                <a:solidFill>
                  <a:schemeClr val="tx1"/>
                </a:solidFill>
                <a:effectLst/>
                <a:latin typeface="+mn-lt"/>
                <a:ea typeface="+mn-ea"/>
                <a:cs typeface="+mn-cs"/>
              </a:rPr>
              <a:t>Scope Notes: 918</a:t>
            </a:r>
          </a:p>
          <a:p>
            <a:endParaRPr lang="en-GB" sz="1200" kern="1200" dirty="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a:t>Once identify area of research, a BROWSABLE thesaurus helps you to narrow down. So you can start</a:t>
            </a:r>
            <a:r>
              <a:rPr lang="en-GB" baseline="0" dirty="0"/>
              <a:t> with ‘women’ and then get a good sense of all associated terms. Related will suggest other terms to look at.</a:t>
            </a:r>
            <a:endParaRPr lang="en-GB" dirty="0"/>
          </a:p>
          <a:p>
            <a:endParaRPr lang="en-US" sz="1200" kern="1200" dirty="0">
              <a:solidFill>
                <a:schemeClr val="tx1"/>
              </a:solidFill>
              <a:effectLst/>
              <a:latin typeface="+mn-lt"/>
              <a:ea typeface="+mn-ea"/>
              <a:cs typeface="+mn-cs"/>
            </a:endParaRPr>
          </a:p>
          <a:p>
            <a:endParaRPr lang="en-GB" sz="1600" b="1"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27</a:t>
            </a:fld>
            <a:endParaRPr lang="en-US" dirty="0"/>
          </a:p>
        </p:txBody>
      </p:sp>
    </p:spTree>
    <p:extLst>
      <p:ext uri="{BB962C8B-B14F-4D97-AF65-F5344CB8AC3E}">
        <p14:creationId xmlns:p14="http://schemas.microsoft.com/office/powerpoint/2010/main" val="1719147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endParaRPr lang="en-GB" dirty="0"/>
          </a:p>
          <a:p>
            <a:r>
              <a:rPr lang="en-GB" dirty="0"/>
              <a:t>IBSS thesaurus (social sciences)</a:t>
            </a:r>
          </a:p>
          <a:p>
            <a:r>
              <a:rPr lang="en-GB" dirty="0"/>
              <a:t>8,000 terms</a:t>
            </a:r>
          </a:p>
          <a:p>
            <a:r>
              <a:rPr lang="en-GB" dirty="0"/>
              <a:t>Hierarchical, lateral and ‘use-for’ relationships</a:t>
            </a:r>
          </a:p>
          <a:p>
            <a:r>
              <a:rPr lang="en-GB" dirty="0"/>
              <a:t>Essentially a ‘Keyword’ list</a:t>
            </a:r>
          </a:p>
          <a:p>
            <a:endParaRPr lang="en-GB" dirty="0"/>
          </a:p>
          <a:p>
            <a:endParaRPr lang="en-GB" dirty="0"/>
          </a:p>
          <a:p>
            <a:r>
              <a:rPr lang="en-GB" dirty="0"/>
              <a:t>What does this mean for a researcher?</a:t>
            </a:r>
          </a:p>
          <a:p>
            <a:endParaRPr lang="en-GB" dirty="0"/>
          </a:p>
          <a:p>
            <a:endParaRPr lang="en-GB" dirty="0"/>
          </a:p>
          <a:p>
            <a:r>
              <a:rPr lang="en-GB" dirty="0"/>
              <a:t>EXPLODE function allows you easily to drill down </a:t>
            </a:r>
          </a:p>
          <a:p>
            <a:endParaRPr lang="en-GB" dirty="0"/>
          </a:p>
          <a:p>
            <a:r>
              <a:rPr lang="en-GB" dirty="0"/>
              <a:t>Combine using AND OR NOT allows you to include or exclude terms / research areas to make your search highly specific. - AND – narrows a search (v. specific)</a:t>
            </a:r>
          </a:p>
          <a:p>
            <a:r>
              <a:rPr lang="en-GB" dirty="0"/>
              <a:t>OR – widens a search</a:t>
            </a:r>
          </a:p>
          <a:p>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28</a:t>
            </a:fld>
            <a:endParaRPr lang="en-US"/>
          </a:p>
        </p:txBody>
      </p:sp>
    </p:spTree>
    <p:extLst>
      <p:ext uri="{BB962C8B-B14F-4D97-AF65-F5344CB8AC3E}">
        <p14:creationId xmlns:p14="http://schemas.microsoft.com/office/powerpoint/2010/main" val="203420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endParaRPr lang="en-GB" dirty="0"/>
          </a:p>
          <a:p>
            <a:endParaRPr lang="en-GB" dirty="0"/>
          </a:p>
          <a:p>
            <a:r>
              <a:rPr lang="en-GB" dirty="0"/>
              <a:t>This screen shows you a search constructed using the thesaurus option.</a:t>
            </a:r>
          </a:p>
          <a:p>
            <a:r>
              <a:rPr lang="en-GB" dirty="0"/>
              <a:t>You don’t need to type in a complex Boolean string (though you can).</a:t>
            </a:r>
          </a:p>
          <a:p>
            <a:endParaRPr lang="en-GB" dirty="0"/>
          </a:p>
          <a:p>
            <a:r>
              <a:rPr lang="en-GB" dirty="0"/>
              <a:t>In this, we are including as many international law terms as we can, but then excluding economic law</a:t>
            </a:r>
          </a:p>
          <a:p>
            <a:endParaRPr lang="en-GB" dirty="0"/>
          </a:p>
          <a:p>
            <a:r>
              <a:rPr lang="en-GB" dirty="0"/>
              <a:t>AND – narrows a search (v. specific)</a:t>
            </a:r>
          </a:p>
          <a:p>
            <a:r>
              <a:rPr lang="en-GB" dirty="0"/>
              <a:t>OR – widens a search</a:t>
            </a:r>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29</a:t>
            </a:fld>
            <a:endParaRPr lang="en-US"/>
          </a:p>
        </p:txBody>
      </p:sp>
    </p:spTree>
    <p:extLst>
      <p:ext uri="{BB962C8B-B14F-4D97-AF65-F5344CB8AC3E}">
        <p14:creationId xmlns:p14="http://schemas.microsoft.com/office/powerpoint/2010/main" val="376890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buFont typeface="Arial" panose="020B0604020202020204" pitchFamily="34" charset="0"/>
              <a:buChar char="•"/>
            </a:pPr>
            <a:r>
              <a:rPr lang="en-GB" dirty="0"/>
              <a:t>now it’s </a:t>
            </a:r>
            <a:r>
              <a:rPr lang="en-GB" i="1" dirty="0"/>
              <a:t>navigating</a:t>
            </a:r>
            <a:r>
              <a:rPr lang="en-GB" dirty="0"/>
              <a:t> the morass of information</a:t>
            </a:r>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6</a:t>
            </a:fld>
            <a:endParaRPr lang="en-US"/>
          </a:p>
        </p:txBody>
      </p:sp>
    </p:spTree>
    <p:extLst>
      <p:ext uri="{BB962C8B-B14F-4D97-AF65-F5344CB8AC3E}">
        <p14:creationId xmlns:p14="http://schemas.microsoft.com/office/powerpoint/2010/main" val="2912477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endParaRPr lang="en-GB" dirty="0"/>
          </a:p>
          <a:p>
            <a:endParaRPr lang="en-GB" dirty="0"/>
          </a:p>
          <a:p>
            <a:r>
              <a:rPr lang="en-GB" dirty="0"/>
              <a:t>This screen shows you a search constructed using the thesaurus option.</a:t>
            </a:r>
          </a:p>
          <a:p>
            <a:r>
              <a:rPr lang="en-GB" dirty="0"/>
              <a:t>You don’t need to type in a complex Boolean string (though you can).</a:t>
            </a:r>
          </a:p>
          <a:p>
            <a:endParaRPr lang="en-GB" dirty="0"/>
          </a:p>
          <a:p>
            <a:endParaRPr lang="en-GB" dirty="0"/>
          </a:p>
          <a:p>
            <a:r>
              <a:rPr lang="en-GB" dirty="0"/>
              <a:t>In this, we are including as many international law terms as we can, but then excluding economic law</a:t>
            </a:r>
          </a:p>
          <a:p>
            <a:endParaRPr lang="en-GB" dirty="0"/>
          </a:p>
          <a:p>
            <a:r>
              <a:rPr lang="en-GB" dirty="0"/>
              <a:t>AND – narrows a search (v. specific)</a:t>
            </a:r>
          </a:p>
          <a:p>
            <a:r>
              <a:rPr lang="en-GB" dirty="0"/>
              <a:t>OR – widens a search</a:t>
            </a:r>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30</a:t>
            </a:fld>
            <a:endParaRPr lang="en-US"/>
          </a:p>
        </p:txBody>
      </p:sp>
    </p:spTree>
    <p:extLst>
      <p:ext uri="{BB962C8B-B14F-4D97-AF65-F5344CB8AC3E}">
        <p14:creationId xmlns:p14="http://schemas.microsoft.com/office/powerpoint/2010/main" val="3768903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endParaRPr lang="en-GB" dirty="0"/>
          </a:p>
          <a:p>
            <a:endParaRPr lang="en-GB" dirty="0"/>
          </a:p>
          <a:p>
            <a:r>
              <a:rPr lang="en-GB" dirty="0"/>
              <a:t>This screen shows you a search constructed using the thesaurus option.</a:t>
            </a:r>
          </a:p>
          <a:p>
            <a:r>
              <a:rPr lang="en-GB" dirty="0"/>
              <a:t>You don’t need to type in a complex Boolean string (though you can).</a:t>
            </a:r>
          </a:p>
          <a:p>
            <a:r>
              <a:rPr lang="en-GB" dirty="0" err="1"/>
              <a:t>e.g</a:t>
            </a:r>
            <a:r>
              <a:rPr lang="en-GB" dirty="0"/>
              <a:t> apply wildcards, Boolean terms</a:t>
            </a:r>
          </a:p>
          <a:p>
            <a:r>
              <a:rPr lang="en-GB" dirty="0"/>
              <a:t>Run equivalent searches across multiple subject-specific databases (e.g. ASSIA, Medline, </a:t>
            </a:r>
            <a:r>
              <a:rPr lang="en-GB" dirty="0" err="1"/>
              <a:t>PsycINFO</a:t>
            </a:r>
            <a:r>
              <a:rPr lang="en-GB" dirty="0"/>
              <a:t>, Sociological Abstracts)</a:t>
            </a:r>
          </a:p>
          <a:p>
            <a:r>
              <a:rPr lang="en-GB" dirty="0"/>
              <a:t>Save and record results</a:t>
            </a:r>
          </a:p>
          <a:p>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31</a:t>
            </a:fld>
            <a:endParaRPr lang="en-US"/>
          </a:p>
        </p:txBody>
      </p:sp>
    </p:spTree>
    <p:extLst>
      <p:ext uri="{BB962C8B-B14F-4D97-AF65-F5344CB8AC3E}">
        <p14:creationId xmlns:p14="http://schemas.microsoft.com/office/powerpoint/2010/main" val="3768903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RU</a:t>
            </a:r>
          </a:p>
          <a:p>
            <a:endParaRPr lang="en-GB" b="1" dirty="0"/>
          </a:p>
          <a:p>
            <a:r>
              <a:rPr lang="en-GB" b="1" dirty="0"/>
              <a:t>So,</a:t>
            </a:r>
            <a:r>
              <a:rPr lang="en-GB" b="1" baseline="0" dirty="0"/>
              <a:t> you can save your searches and set them up to automatically deliver new results to you.</a:t>
            </a:r>
            <a:endParaRPr lang="en-GB" b="1" dirty="0"/>
          </a:p>
          <a:p>
            <a:r>
              <a:rPr lang="en-GB" b="1" dirty="0"/>
              <a:t>A&amp;I databases are updated</a:t>
            </a:r>
            <a:r>
              <a:rPr lang="en-GB" b="1" baseline="0" dirty="0"/>
              <a:t> according to a regular schedule – weekly, fortnightly, monthly  - so you can set an alert to run according to this schedule and to deliver you any records newly added to the database with that updated, which match your field of interest.</a:t>
            </a:r>
          </a:p>
          <a:p>
            <a:endParaRPr lang="en-GB" b="1" baseline="0" dirty="0"/>
          </a:p>
          <a:p>
            <a:r>
              <a:rPr lang="en-GB" b="1" baseline="0" dirty="0"/>
              <a:t>This will ensure that you can keep abreast of research in your field, and that you don’t miss any new and relevant articles as you’re finalizing your research.</a:t>
            </a:r>
            <a:endParaRPr lang="en-US" b="1"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32</a:t>
            </a:fld>
            <a:endParaRPr lang="en-US"/>
          </a:p>
        </p:txBody>
      </p:sp>
    </p:spTree>
    <p:extLst>
      <p:ext uri="{BB962C8B-B14F-4D97-AF65-F5344CB8AC3E}">
        <p14:creationId xmlns:p14="http://schemas.microsoft.com/office/powerpoint/2010/main" val="305852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a:t>Little difference for three questions, and a predictable increase for use of citations/abstracts. The interesting result is that those frequently using specialist indexes are much more likely to find it easy to identify relevant material.</a:t>
            </a:r>
          </a:p>
          <a:p>
            <a:endParaRPr lang="en-GB"/>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36</a:t>
            </a:fld>
            <a:endParaRPr lang="en-US"/>
          </a:p>
        </p:txBody>
      </p:sp>
    </p:spTree>
    <p:extLst>
      <p:ext uri="{BB962C8B-B14F-4D97-AF65-F5344CB8AC3E}">
        <p14:creationId xmlns:p14="http://schemas.microsoft.com/office/powerpoint/2010/main" val="922790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EEECE1"/>
              </a:buClr>
            </a:pPr>
            <a:fld id="{86A2879B-7B23-4FA1-B6DE-3608DBDEEF6F}" type="slidenum">
              <a:rPr lang="hu-HU" altLang="hu-HU" smtClean="0">
                <a:solidFill>
                  <a:srgbClr val="000000"/>
                </a:solidFill>
              </a:rPr>
              <a:pPr eaLnBrk="1" hangingPunct="1">
                <a:buClr>
                  <a:srgbClr val="EEECE1"/>
                </a:buClr>
              </a:pPr>
              <a:t>38</a:t>
            </a:fld>
            <a:endParaRPr lang="hu-HU" altLang="hu-HU">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iakép helye 1"/>
          <p:cNvSpPr>
            <a:spLocks noGrp="1" noRot="1" noChangeAspect="1" noTextEdit="1"/>
          </p:cNvSpPr>
          <p:nvPr>
            <p:ph type="sldImg"/>
          </p:nvPr>
        </p:nvSpPr>
        <p:spPr>
          <a:ln/>
        </p:spPr>
      </p:sp>
      <p:sp>
        <p:nvSpPr>
          <p:cNvPr id="9728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9728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1B7597-AAB1-4201-A259-CD9331D0C235}" type="slidenum">
              <a:rPr lang="hu-HU" smtClean="0">
                <a:solidFill>
                  <a:prstClr val="black"/>
                </a:solidFill>
              </a:rPr>
              <a:pPr eaLnBrk="1" hangingPunct="1"/>
              <a:t>55</a:t>
            </a:fld>
            <a:endParaRPr lang="hu-HU">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iakép helye 1"/>
          <p:cNvSpPr>
            <a:spLocks noGrp="1" noRot="1" noChangeAspect="1" noTextEdit="1"/>
          </p:cNvSpPr>
          <p:nvPr>
            <p:ph type="sldImg"/>
          </p:nvPr>
        </p:nvSpPr>
        <p:spPr>
          <a:ln/>
        </p:spPr>
      </p:sp>
      <p:sp>
        <p:nvSpPr>
          <p:cNvPr id="9830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
        <p:nvSpPr>
          <p:cNvPr id="9830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2592BA-C997-41AF-B6D7-87CB1673C91E}" type="slidenum">
              <a:rPr lang="hu-HU" altLang="hu-HU" smtClean="0"/>
              <a:pPr eaLnBrk="1" hangingPunct="1"/>
              <a:t>75</a:t>
            </a:fld>
            <a:endParaRPr lang="hu-HU" alt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iakép helye 1"/>
          <p:cNvSpPr>
            <a:spLocks noGrp="1" noRot="1" noChangeAspect="1" noTextEdit="1"/>
          </p:cNvSpPr>
          <p:nvPr>
            <p:ph type="sldImg"/>
          </p:nvPr>
        </p:nvSpPr>
        <p:spPr>
          <a:ln/>
        </p:spPr>
      </p:sp>
      <p:sp>
        <p:nvSpPr>
          <p:cNvPr id="9933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
        <p:nvSpPr>
          <p:cNvPr id="9933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DA2400-4D9D-49F7-9543-9DFE6073D0B8}" type="slidenum">
              <a:rPr lang="hu-HU" altLang="hu-HU" smtClean="0">
                <a:solidFill>
                  <a:srgbClr val="000000"/>
                </a:solidFill>
              </a:rPr>
              <a:pPr eaLnBrk="1" hangingPunct="1"/>
              <a:t>83</a:t>
            </a:fld>
            <a:endParaRPr lang="hu-HU" altLang="hu-HU">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iakép helye 1"/>
          <p:cNvSpPr>
            <a:spLocks noGrp="1" noRot="1" noChangeAspect="1" noTextEdit="1"/>
          </p:cNvSpPr>
          <p:nvPr>
            <p:ph type="sldImg"/>
          </p:nvPr>
        </p:nvSpPr>
        <p:spPr>
          <a:ln/>
        </p:spPr>
      </p:sp>
      <p:sp>
        <p:nvSpPr>
          <p:cNvPr id="10035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0035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5BB297-30BF-4029-A917-520BFE097A0B}" type="slidenum">
              <a:rPr lang="hu-HU" smtClean="0"/>
              <a:pPr eaLnBrk="1" hangingPunct="1"/>
              <a:t>89</a:t>
            </a:fld>
            <a:endParaRPr lang="hu-H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F38D7C8-8CE5-48D6-8C3C-1D4150951657}" type="slidenum">
              <a:rPr lang="hu-HU" smtClean="0"/>
              <a:pPr>
                <a:defRPr/>
              </a:pPr>
              <a:t>100</a:t>
            </a:fld>
            <a:endParaRPr lang="hu-HU"/>
          </a:p>
        </p:txBody>
      </p:sp>
    </p:spTree>
    <p:extLst>
      <p:ext uri="{BB962C8B-B14F-4D97-AF65-F5344CB8AC3E}">
        <p14:creationId xmlns:p14="http://schemas.microsoft.com/office/powerpoint/2010/main" val="293213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7</a:t>
            </a:fld>
            <a:endParaRPr lang="en-US"/>
          </a:p>
        </p:txBody>
      </p:sp>
    </p:spTree>
    <p:extLst>
      <p:ext uri="{BB962C8B-B14F-4D97-AF65-F5344CB8AC3E}">
        <p14:creationId xmlns:p14="http://schemas.microsoft.com/office/powerpoint/2010/main" val="4134556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F38D7C8-8CE5-48D6-8C3C-1D4150951657}" type="slidenum">
              <a:rPr lang="hu-HU" smtClean="0"/>
              <a:pPr>
                <a:defRPr/>
              </a:pPr>
              <a:t>104</a:t>
            </a:fld>
            <a:endParaRPr lang="hu-HU"/>
          </a:p>
        </p:txBody>
      </p:sp>
    </p:spTree>
    <p:extLst>
      <p:ext uri="{BB962C8B-B14F-4D97-AF65-F5344CB8AC3E}">
        <p14:creationId xmlns:p14="http://schemas.microsoft.com/office/powerpoint/2010/main" val="323560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 use</a:t>
            </a:r>
            <a:r>
              <a:rPr lang="en-GB" baseline="0"/>
              <a:t> at least once a week, 69% at least once a month</a:t>
            </a:r>
            <a:endParaRPr lang="en-GB"/>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10</a:t>
            </a:fld>
            <a:endParaRPr lang="en-US"/>
          </a:p>
        </p:txBody>
      </p:sp>
    </p:spTree>
    <p:extLst>
      <p:ext uri="{BB962C8B-B14F-4D97-AF65-F5344CB8AC3E}">
        <p14:creationId xmlns:p14="http://schemas.microsoft.com/office/powerpoint/2010/main" val="43366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AA6F23D-47E6-4436-821B-C5AA09EF6292}" type="slidenum">
              <a:rPr lang="en-IN" smtClean="0"/>
              <a:pPr/>
              <a:t>12</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Broad scan:</a:t>
            </a:r>
          </a:p>
          <a:p>
            <a:r>
              <a:rPr lang="en-GB" dirty="0"/>
              <a:t>e.g. how does search on women’s role compare  with search on masculinity?</a:t>
            </a:r>
          </a:p>
          <a:p>
            <a:r>
              <a:rPr lang="en-GB" dirty="0"/>
              <a:t>When do we start seeing research on Islamic fundamentalism?</a:t>
            </a:r>
          </a:p>
          <a:p>
            <a:endParaRPr lang="en-GB" dirty="0"/>
          </a:p>
          <a:p>
            <a:endParaRPr lang="en-GB" dirty="0"/>
          </a:p>
          <a:p>
            <a:r>
              <a:rPr lang="en-GB" dirty="0"/>
              <a:t>Systematic literature review:</a:t>
            </a:r>
          </a:p>
          <a:p>
            <a:r>
              <a:rPr lang="en-GB" dirty="0"/>
              <a:t>Most common/obvious use of A&amp;I. Can construct highly elaborate searches (will show you how)</a:t>
            </a:r>
          </a:p>
          <a:p>
            <a:endParaRPr lang="en-GB" dirty="0"/>
          </a:p>
          <a:p>
            <a:r>
              <a:rPr lang="en-GB" dirty="0"/>
              <a:t>Current awareness – possible because of regular updates.</a:t>
            </a:r>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15</a:t>
            </a:fld>
            <a:endParaRPr lang="en-US"/>
          </a:p>
        </p:txBody>
      </p:sp>
    </p:spTree>
    <p:extLst>
      <p:ext uri="{BB962C8B-B14F-4D97-AF65-F5344CB8AC3E}">
        <p14:creationId xmlns:p14="http://schemas.microsoft.com/office/powerpoint/2010/main" val="180672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endParaRPr lang="en-US" b="1"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16</a:t>
            </a:fld>
            <a:endParaRPr lang="en-US"/>
          </a:p>
        </p:txBody>
      </p:sp>
    </p:spTree>
    <p:extLst>
      <p:ext uri="{BB962C8B-B14F-4D97-AF65-F5344CB8AC3E}">
        <p14:creationId xmlns:p14="http://schemas.microsoft.com/office/powerpoint/2010/main" val="387441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What</a:t>
            </a:r>
            <a:r>
              <a:rPr lang="en-GB" baseline="0" dirty="0"/>
              <a:t> about the kind of simple searching that is the attraction of just using Google?</a:t>
            </a:r>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17</a:t>
            </a:fld>
            <a:endParaRPr lang="en-US"/>
          </a:p>
        </p:txBody>
      </p:sp>
    </p:spTree>
    <p:extLst>
      <p:ext uri="{BB962C8B-B14F-4D97-AF65-F5344CB8AC3E}">
        <p14:creationId xmlns:p14="http://schemas.microsoft.com/office/powerpoint/2010/main" val="341954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RN</a:t>
            </a:r>
          </a:p>
          <a:p>
            <a:r>
              <a:rPr lang="en-GB" dirty="0"/>
              <a:t>Using an</a:t>
            </a:r>
            <a:r>
              <a:rPr lang="en-GB" baseline="0" dirty="0"/>
              <a:t> A&amp;I database to do exactly the same very basic search we ran in GS gets more relevant results which are easier to narrow (or expand using related searches), saving you time.</a:t>
            </a:r>
            <a:endParaRPr lang="en-GB" dirty="0"/>
          </a:p>
        </p:txBody>
      </p:sp>
      <p:sp>
        <p:nvSpPr>
          <p:cNvPr id="4" name="Slide Number Placeholder 3"/>
          <p:cNvSpPr>
            <a:spLocks noGrp="1"/>
          </p:cNvSpPr>
          <p:nvPr>
            <p:ph type="sldNum" sz="quarter" idx="10"/>
          </p:nvPr>
        </p:nvSpPr>
        <p:spPr/>
        <p:txBody>
          <a:bodyPr/>
          <a:lstStyle/>
          <a:p>
            <a:pPr>
              <a:defRPr/>
            </a:pPr>
            <a:fld id="{9B13E2F0-5ABE-497B-B5E7-501EB214B925}" type="slidenum">
              <a:rPr lang="en-US" smtClean="0"/>
              <a:pPr>
                <a:defRPr/>
              </a:pPr>
              <a:t>18</a:t>
            </a:fld>
            <a:endParaRPr lang="en-US"/>
          </a:p>
        </p:txBody>
      </p:sp>
    </p:spTree>
    <p:extLst>
      <p:ext uri="{BB962C8B-B14F-4D97-AF65-F5344CB8AC3E}">
        <p14:creationId xmlns:p14="http://schemas.microsoft.com/office/powerpoint/2010/main" val="135868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90500" y="114300"/>
            <a:ext cx="8105775" cy="930275"/>
          </a:xfrm>
          <a:prstGeom prst="rect">
            <a:avLst/>
          </a:prstGeom>
          <a:solidFill>
            <a:srgbClr val="D6312E"/>
          </a:solidFill>
          <a:ln w="9525">
            <a:noFill/>
            <a:miter lim="800000"/>
            <a:headEnd/>
            <a:tailEnd/>
          </a:ln>
        </p:spPr>
        <p:txBody>
          <a:bodyPr wrap="none" anchor="ctr"/>
          <a:lstStyle/>
          <a:p>
            <a:pPr>
              <a:defRPr/>
            </a:pPr>
            <a:endParaRPr lang="en-US"/>
          </a:p>
        </p:txBody>
      </p:sp>
      <p:sp>
        <p:nvSpPr>
          <p:cNvPr id="5" name="Rectangle 5"/>
          <p:cNvSpPr>
            <a:spLocks noChangeArrowheads="1"/>
          </p:cNvSpPr>
          <p:nvPr/>
        </p:nvSpPr>
        <p:spPr bwMode="auto">
          <a:xfrm>
            <a:off x="190500" y="1149350"/>
            <a:ext cx="1168400" cy="412750"/>
          </a:xfrm>
          <a:prstGeom prst="rect">
            <a:avLst/>
          </a:prstGeom>
          <a:solidFill>
            <a:srgbClr val="EFA73D"/>
          </a:solidFill>
          <a:ln w="9525">
            <a:noFill/>
            <a:miter lim="800000"/>
            <a:headEnd/>
            <a:tailEnd/>
          </a:ln>
        </p:spPr>
        <p:txBody>
          <a:bodyPr/>
          <a:lstStyle/>
          <a:p>
            <a:pPr>
              <a:defRPr/>
            </a:pPr>
            <a:endParaRPr lang="en-US"/>
          </a:p>
        </p:txBody>
      </p:sp>
      <p:sp>
        <p:nvSpPr>
          <p:cNvPr id="6" name="Rectangle 6"/>
          <p:cNvSpPr>
            <a:spLocks noChangeArrowheads="1"/>
          </p:cNvSpPr>
          <p:nvPr/>
        </p:nvSpPr>
        <p:spPr bwMode="auto">
          <a:xfrm>
            <a:off x="1431925" y="1149350"/>
            <a:ext cx="949325" cy="412750"/>
          </a:xfrm>
          <a:prstGeom prst="rect">
            <a:avLst/>
          </a:prstGeom>
          <a:solidFill>
            <a:srgbClr val="05875C"/>
          </a:solidFill>
          <a:ln w="9525">
            <a:noFill/>
            <a:miter lim="800000"/>
            <a:headEnd/>
            <a:tailEnd/>
          </a:ln>
        </p:spPr>
        <p:txBody>
          <a:bodyPr/>
          <a:lstStyle/>
          <a:p>
            <a:pPr>
              <a:defRPr/>
            </a:pPr>
            <a:endParaRPr lang="en-US"/>
          </a:p>
        </p:txBody>
      </p:sp>
      <p:sp>
        <p:nvSpPr>
          <p:cNvPr id="7" name="Rectangle 7"/>
          <p:cNvSpPr>
            <a:spLocks noChangeArrowheads="1"/>
          </p:cNvSpPr>
          <p:nvPr/>
        </p:nvSpPr>
        <p:spPr bwMode="auto">
          <a:xfrm>
            <a:off x="2454275" y="1149350"/>
            <a:ext cx="6499225" cy="412750"/>
          </a:xfrm>
          <a:prstGeom prst="rect">
            <a:avLst/>
          </a:prstGeom>
          <a:solidFill>
            <a:srgbClr val="284DA0"/>
          </a:solidFill>
          <a:ln w="9525">
            <a:noFill/>
            <a:miter lim="800000"/>
            <a:headEnd/>
            <a:tailEnd/>
          </a:ln>
        </p:spPr>
        <p:txBody>
          <a:bodyPr/>
          <a:lstStyle/>
          <a:p>
            <a:pPr>
              <a:defRPr/>
            </a:pPr>
            <a:endParaRPr lang="en-US"/>
          </a:p>
        </p:txBody>
      </p:sp>
      <p:sp>
        <p:nvSpPr>
          <p:cNvPr id="917506" name="Rectangle 2"/>
          <p:cNvSpPr>
            <a:spLocks noGrp="1" noChangeArrowheads="1"/>
          </p:cNvSpPr>
          <p:nvPr>
            <p:ph type="subTitle" sz="quarter" idx="1"/>
          </p:nvPr>
        </p:nvSpPr>
        <p:spPr>
          <a:xfrm>
            <a:off x="388938" y="3429000"/>
            <a:ext cx="8466137" cy="876300"/>
          </a:xfrm>
        </p:spPr>
        <p:txBody>
          <a:bodyPr/>
          <a:lstStyle>
            <a:lvl1pPr>
              <a:defRPr/>
            </a:lvl1pPr>
          </a:lstStyle>
          <a:p>
            <a:r>
              <a:rPr lang="en-US"/>
              <a:t>Click to edit Master subtitle style</a:t>
            </a:r>
            <a:endParaRPr lang="fr-FR"/>
          </a:p>
        </p:txBody>
      </p:sp>
      <p:sp>
        <p:nvSpPr>
          <p:cNvPr id="917512" name="Rectangle 8"/>
          <p:cNvSpPr>
            <a:spLocks noGrp="1" noChangeArrowheads="1"/>
          </p:cNvSpPr>
          <p:nvPr>
            <p:ph type="ctrTitle"/>
          </p:nvPr>
        </p:nvSpPr>
        <p:spPr>
          <a:xfrm>
            <a:off x="325438" y="266700"/>
            <a:ext cx="7789862" cy="1143000"/>
          </a:xfrm>
        </p:spPr>
        <p:txBody>
          <a:bodyPr/>
          <a:lstStyle>
            <a:lvl1pPr>
              <a:lnSpc>
                <a:spcPct val="90000"/>
              </a:lnSpc>
              <a:defRPr/>
            </a:lvl1pPr>
          </a:lstStyle>
          <a:p>
            <a:r>
              <a:rPr lang="en-US"/>
              <a:t>Click to edit Master 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7988" y="192088"/>
            <a:ext cx="2197100" cy="6189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5100" y="192088"/>
            <a:ext cx="6440488" cy="6189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192088"/>
            <a:ext cx="8777288" cy="646112"/>
          </a:xfrm>
        </p:spPr>
        <p:txBody>
          <a:bodyPr/>
          <a:lstStyle/>
          <a:p>
            <a:r>
              <a:rPr lang="en-US"/>
              <a:t>Click to edit Master title style</a:t>
            </a:r>
          </a:p>
        </p:txBody>
      </p:sp>
      <p:sp>
        <p:nvSpPr>
          <p:cNvPr id="3" name="Text Placeholder 2"/>
          <p:cNvSpPr>
            <a:spLocks noGrp="1"/>
          </p:cNvSpPr>
          <p:nvPr>
            <p:ph type="body" sz="half" idx="1"/>
          </p:nvPr>
        </p:nvSpPr>
        <p:spPr>
          <a:xfrm>
            <a:off x="165100" y="1341438"/>
            <a:ext cx="8686800" cy="244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100" y="3937000"/>
            <a:ext cx="8686800" cy="244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endParaRPr lang="en-IN"/>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xfrm>
            <a:off x="457200" y="6243638"/>
            <a:ext cx="2133600" cy="457200"/>
          </a:xfrm>
          <a:prstGeom prst="rect">
            <a:avLst/>
          </a:prstGeom>
        </p:spPr>
        <p:txBody>
          <a:bodyPr/>
          <a:lstStyle>
            <a:lvl1pPr>
              <a:defRPr>
                <a:cs typeface="Arial" charset="0"/>
              </a:defRPr>
            </a:lvl1pPr>
          </a:lstStyle>
          <a:p>
            <a:fld id="{4FBA2D1C-C401-45FB-B3EC-5CAFA5CF3799}" type="datetimeFigureOut">
              <a:rPr lang="en-US" smtClean="0"/>
              <a:pPr/>
              <a:t>4/16/2022</a:t>
            </a:fld>
            <a:endParaRPr lang="en-IN"/>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cs typeface="Arial" charset="0"/>
              </a:defRPr>
            </a:lvl1pPr>
          </a:lstStyle>
          <a:p>
            <a:endParaRPr lang="en-IN"/>
          </a:p>
        </p:txBody>
      </p:sp>
      <p:sp>
        <p:nvSpPr>
          <p:cNvPr id="9" name="Rectangle 6"/>
          <p:cNvSpPr>
            <a:spLocks noGrp="1" noChangeArrowheads="1"/>
          </p:cNvSpPr>
          <p:nvPr>
            <p:ph type="sldNum" sz="quarter" idx="12"/>
          </p:nvPr>
        </p:nvSpPr>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Rectangle 4"/>
          <p:cNvSpPr>
            <a:spLocks noGrp="1" noChangeArrowheads="1"/>
          </p:cNvSpPr>
          <p:nvPr>
            <p:ph type="dt" sz="half" idx="10"/>
          </p:nvPr>
        </p:nvSpPr>
        <p:spPr>
          <a:xfrm>
            <a:off x="457200" y="6243638"/>
            <a:ext cx="2133600" cy="457200"/>
          </a:xfrm>
          <a:prstGeom prst="rect">
            <a:avLst/>
          </a:prstGeom>
        </p:spPr>
        <p:txBody>
          <a:bodyPr/>
          <a:lstStyle>
            <a:lvl1pPr>
              <a:defRPr>
                <a:cs typeface="Arial" charset="0"/>
              </a:defRPr>
            </a:lvl1pPr>
          </a:lstStyle>
          <a:p>
            <a:fld id="{4FBA2D1C-C401-45FB-B3EC-5CAFA5CF3799}" type="datetimeFigureOut">
              <a:rPr lang="en-US" smtClean="0"/>
              <a:pPr/>
              <a:t>4/16/2022</a:t>
            </a:fld>
            <a:endParaRPr lang="en-IN"/>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cs typeface="Arial" charset="0"/>
              </a:defRPr>
            </a:lvl1pPr>
          </a:lstStyle>
          <a:p>
            <a:endParaRPr lang="en-IN"/>
          </a:p>
        </p:txBody>
      </p:sp>
      <p:sp>
        <p:nvSpPr>
          <p:cNvPr id="5" name="Rectangle 6"/>
          <p:cNvSpPr>
            <a:spLocks noGrp="1" noChangeArrowheads="1"/>
          </p:cNvSpPr>
          <p:nvPr>
            <p:ph type="sldNum" sz="quarter" idx="12"/>
          </p:nvPr>
        </p:nvSpPr>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66800"/>
          </a:xfrm>
        </p:spPr>
        <p:txBody>
          <a:bodyPr/>
          <a:lstStyle/>
          <a:p>
            <a:r>
              <a:rPr lang="en-US"/>
              <a:t>Click to edit Master title style</a:t>
            </a:r>
          </a:p>
        </p:txBody>
      </p:sp>
      <p:sp>
        <p:nvSpPr>
          <p:cNvPr id="3" name="Content Placeholder 2"/>
          <p:cNvSpPr>
            <a:spLocks noGrp="1"/>
          </p:cNvSpPr>
          <p:nvPr>
            <p:ph sz="half" idx="1"/>
          </p:nvPr>
        </p:nvSpPr>
        <p:spPr>
          <a:xfrm>
            <a:off x="381000" y="1828800"/>
            <a:ext cx="411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8800"/>
            <a:ext cx="411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xfrm>
            <a:off x="457200" y="6243638"/>
            <a:ext cx="2133600" cy="457200"/>
          </a:xfrm>
          <a:prstGeom prst="rect">
            <a:avLst/>
          </a:prstGeom>
        </p:spPr>
        <p:txBody>
          <a:bodyPr/>
          <a:lstStyle>
            <a:lvl1pPr>
              <a:defRPr>
                <a:cs typeface="Arial" charset="0"/>
              </a:defRPr>
            </a:lvl1pPr>
          </a:lstStyle>
          <a:p>
            <a:fld id="{4FBA2D1C-C401-45FB-B3EC-5CAFA5CF3799}" type="datetimeFigureOut">
              <a:rPr lang="en-US" smtClean="0"/>
              <a:pPr/>
              <a:t>4/16/2022</a:t>
            </a:fld>
            <a:endParaRPr lang="en-IN"/>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cs typeface="Arial" charset="0"/>
              </a:defRPr>
            </a:lvl1pPr>
          </a:lstStyle>
          <a:p>
            <a:endParaRPr lang="en-IN"/>
          </a:p>
        </p:txBody>
      </p:sp>
      <p:sp>
        <p:nvSpPr>
          <p:cNvPr id="8" name="Rectangle 6"/>
          <p:cNvSpPr>
            <a:spLocks noGrp="1" noChangeArrowheads="1"/>
          </p:cNvSpPr>
          <p:nvPr>
            <p:ph type="sldNum" sz="quarter" idx="12"/>
          </p:nvPr>
        </p:nvSpPr>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a:xfrm>
            <a:off x="6172200" y="6191250"/>
            <a:ext cx="2476500" cy="476250"/>
          </a:xfrm>
          <a:prstGeom prst="rect">
            <a:avLst/>
          </a:prstGeom>
        </p:spPr>
        <p:txBody>
          <a:bodyPr/>
          <a:lstStyle>
            <a:lvl1pPr>
              <a:defRPr/>
            </a:lvl1pPr>
          </a:lstStyle>
          <a:p>
            <a:pPr>
              <a:defRPr/>
            </a:pPr>
            <a:fld id="{F025F260-3C7A-4E9F-9951-7C99588D27FF}" type="datetime1">
              <a:rPr lang="en-US" smtClean="0"/>
              <a:pPr>
                <a:defRPr/>
              </a:pPr>
              <a:t>4/16/2022</a:t>
            </a:fld>
            <a:endParaRPr lang="en-US" dirty="0"/>
          </a:p>
        </p:txBody>
      </p:sp>
      <p:sp>
        <p:nvSpPr>
          <p:cNvPr id="6" name="Footer Placeholder 4"/>
          <p:cNvSpPr>
            <a:spLocks noGrp="1"/>
          </p:cNvSpPr>
          <p:nvPr>
            <p:ph type="ftr" sz="quarter" idx="11"/>
          </p:nvPr>
        </p:nvSpPr>
        <p:spPr>
          <a:xfrm>
            <a:off x="914400" y="6172200"/>
            <a:ext cx="3962400" cy="457200"/>
          </a:xfrm>
          <a:prstGeom prst="rect">
            <a:avLst/>
          </a:prstGeom>
        </p:spPr>
        <p:txBody>
          <a:bodyPr/>
          <a:lstStyle>
            <a:lvl1pPr>
              <a:defRPr/>
            </a:lvl1pPr>
          </a:lstStyle>
          <a:p>
            <a:pPr>
              <a:defRPr/>
            </a:pPr>
            <a:r>
              <a:rPr lang="en-GB"/>
              <a:t>ESRC 2014 Research Methods Festival</a:t>
            </a:r>
            <a:endParaRPr lang="en-US"/>
          </a:p>
        </p:txBody>
      </p:sp>
      <p:sp>
        <p:nvSpPr>
          <p:cNvPr id="7" name="Slide Number Placeholder 5"/>
          <p:cNvSpPr>
            <a:spLocks noGrp="1"/>
          </p:cNvSpPr>
          <p:nvPr>
            <p:ph type="sldNum" sz="quarter" idx="12"/>
          </p:nvPr>
        </p:nvSpPr>
        <p:spPr/>
        <p:txBody>
          <a:bodyPr/>
          <a:lstStyle>
            <a:lvl1pPr>
              <a:defRPr/>
            </a:lvl1pPr>
          </a:lstStyle>
          <a:p>
            <a:pPr>
              <a:defRPr/>
            </a:pPr>
            <a:fld id="{E3650005-016D-4E7D-97E4-BE87FC22ADB9}" type="slidenum">
              <a:rPr lang="en-US"/>
              <a:pPr>
                <a:defRPr/>
              </a:pPr>
              <a:t>‹#›</a:t>
            </a:fld>
            <a:endParaRPr lang="en-US" dirty="0"/>
          </a:p>
        </p:txBody>
      </p:sp>
    </p:spTree>
    <p:extLst>
      <p:ext uri="{BB962C8B-B14F-4D97-AF65-F5344CB8AC3E}">
        <p14:creationId xmlns:p14="http://schemas.microsoft.com/office/powerpoint/2010/main" val="57238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a:xfrm>
            <a:off x="6172200" y="6191250"/>
            <a:ext cx="2476500" cy="476250"/>
          </a:xfrm>
          <a:prstGeom prst="rect">
            <a:avLst/>
          </a:prstGeom>
        </p:spPr>
        <p:txBody>
          <a:bodyPr/>
          <a:lstStyle>
            <a:lvl1pPr>
              <a:defRPr/>
            </a:lvl1pPr>
          </a:lstStyle>
          <a:p>
            <a:pPr>
              <a:defRPr/>
            </a:pPr>
            <a:fld id="{F025F260-3C7A-4E9F-9951-7C99588D27FF}" type="datetime1">
              <a:rPr lang="en-US" smtClean="0"/>
              <a:pPr>
                <a:defRPr/>
              </a:pPr>
              <a:t>4/16/2022</a:t>
            </a:fld>
            <a:endParaRPr lang="en-US" dirty="0"/>
          </a:p>
        </p:txBody>
      </p:sp>
      <p:sp>
        <p:nvSpPr>
          <p:cNvPr id="6" name="Footer Placeholder 4"/>
          <p:cNvSpPr>
            <a:spLocks noGrp="1"/>
          </p:cNvSpPr>
          <p:nvPr>
            <p:ph type="ftr" sz="quarter" idx="11"/>
          </p:nvPr>
        </p:nvSpPr>
        <p:spPr>
          <a:xfrm>
            <a:off x="914400" y="6172200"/>
            <a:ext cx="3962400" cy="457200"/>
          </a:xfrm>
          <a:prstGeom prst="rect">
            <a:avLst/>
          </a:prstGeom>
        </p:spPr>
        <p:txBody>
          <a:bodyPr/>
          <a:lstStyle>
            <a:lvl1pPr>
              <a:defRPr/>
            </a:lvl1pPr>
          </a:lstStyle>
          <a:p>
            <a:pPr>
              <a:defRPr/>
            </a:pPr>
            <a:r>
              <a:rPr lang="en-GB"/>
              <a:t>ESRC 2014 Research Methods Festival</a:t>
            </a:r>
            <a:endParaRPr lang="en-US"/>
          </a:p>
        </p:txBody>
      </p:sp>
      <p:sp>
        <p:nvSpPr>
          <p:cNvPr id="7" name="Slide Number Placeholder 5"/>
          <p:cNvSpPr>
            <a:spLocks noGrp="1"/>
          </p:cNvSpPr>
          <p:nvPr>
            <p:ph type="sldNum" sz="quarter" idx="12"/>
          </p:nvPr>
        </p:nvSpPr>
        <p:spPr/>
        <p:txBody>
          <a:bodyPr/>
          <a:lstStyle>
            <a:lvl1pPr>
              <a:defRPr/>
            </a:lvl1pPr>
          </a:lstStyle>
          <a:p>
            <a:pPr>
              <a:defRPr/>
            </a:pPr>
            <a:fld id="{E3650005-016D-4E7D-97E4-BE87FC22ADB9}" type="slidenum">
              <a:rPr lang="en-US"/>
              <a:pPr>
                <a:defRPr/>
              </a:pPr>
              <a:t>‹#›</a:t>
            </a:fld>
            <a:endParaRPr lang="en-US" dirty="0"/>
          </a:p>
        </p:txBody>
      </p:sp>
    </p:spTree>
    <p:extLst>
      <p:ext uri="{BB962C8B-B14F-4D97-AF65-F5344CB8AC3E}">
        <p14:creationId xmlns:p14="http://schemas.microsoft.com/office/powerpoint/2010/main" val="572380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a:xfrm>
            <a:off x="6172200" y="6191250"/>
            <a:ext cx="2476500" cy="476250"/>
          </a:xfrm>
          <a:prstGeom prst="rect">
            <a:avLst/>
          </a:prstGeom>
        </p:spPr>
        <p:txBody>
          <a:bodyPr/>
          <a:lstStyle>
            <a:lvl1pPr>
              <a:defRPr/>
            </a:lvl1pPr>
          </a:lstStyle>
          <a:p>
            <a:pPr>
              <a:defRPr/>
            </a:pPr>
            <a:fld id="{F025F260-3C7A-4E9F-9951-7C99588D27FF}" type="datetime1">
              <a:rPr lang="en-US" smtClean="0"/>
              <a:pPr>
                <a:defRPr/>
              </a:pPr>
              <a:t>4/16/2022</a:t>
            </a:fld>
            <a:endParaRPr lang="en-US" dirty="0"/>
          </a:p>
        </p:txBody>
      </p:sp>
      <p:sp>
        <p:nvSpPr>
          <p:cNvPr id="6" name="Footer Placeholder 4"/>
          <p:cNvSpPr>
            <a:spLocks noGrp="1"/>
          </p:cNvSpPr>
          <p:nvPr>
            <p:ph type="ftr" sz="quarter" idx="11"/>
          </p:nvPr>
        </p:nvSpPr>
        <p:spPr>
          <a:xfrm>
            <a:off x="914400" y="6172200"/>
            <a:ext cx="3962400" cy="457200"/>
          </a:xfrm>
          <a:prstGeom prst="rect">
            <a:avLst/>
          </a:prstGeom>
        </p:spPr>
        <p:txBody>
          <a:bodyPr/>
          <a:lstStyle>
            <a:lvl1pPr>
              <a:defRPr/>
            </a:lvl1pPr>
          </a:lstStyle>
          <a:p>
            <a:pPr>
              <a:defRPr/>
            </a:pPr>
            <a:r>
              <a:rPr lang="en-GB"/>
              <a:t>ESRC 2014 Research Methods Festival</a:t>
            </a:r>
            <a:endParaRPr lang="en-US"/>
          </a:p>
        </p:txBody>
      </p:sp>
      <p:sp>
        <p:nvSpPr>
          <p:cNvPr id="7" name="Slide Number Placeholder 5"/>
          <p:cNvSpPr>
            <a:spLocks noGrp="1"/>
          </p:cNvSpPr>
          <p:nvPr>
            <p:ph type="sldNum" sz="quarter" idx="12"/>
          </p:nvPr>
        </p:nvSpPr>
        <p:spPr/>
        <p:txBody>
          <a:bodyPr/>
          <a:lstStyle>
            <a:lvl1pPr>
              <a:defRPr/>
            </a:lvl1pPr>
          </a:lstStyle>
          <a:p>
            <a:pPr>
              <a:defRPr/>
            </a:pPr>
            <a:fld id="{E3650005-016D-4E7D-97E4-BE87FC22ADB9}" type="slidenum">
              <a:rPr lang="en-US"/>
              <a:pPr>
                <a:defRPr/>
              </a:pPr>
              <a:t>‹#›</a:t>
            </a:fld>
            <a:endParaRPr lang="en-US" dirty="0"/>
          </a:p>
        </p:txBody>
      </p:sp>
    </p:spTree>
    <p:extLst>
      <p:ext uri="{BB962C8B-B14F-4D97-AF65-F5344CB8AC3E}">
        <p14:creationId xmlns:p14="http://schemas.microsoft.com/office/powerpoint/2010/main" val="572380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6" name="Rectangle 6"/>
          <p:cNvSpPr>
            <a:spLocks noGrp="1" noChangeArrowheads="1"/>
          </p:cNvSpPr>
          <p:nvPr>
            <p:ph type="sldNum" sz="quarter" idx="12"/>
          </p:nvPr>
        </p:nvSpPr>
        <p:spPr>
          <a:ln/>
        </p:spPr>
        <p:txBody>
          <a:bodyPr/>
          <a:lstStyle>
            <a:lvl1pPr>
              <a:defRPr/>
            </a:lvl1pPr>
          </a:lstStyle>
          <a:p>
            <a:pPr>
              <a:defRPr/>
            </a:pPr>
            <a:fld id="{AB7F442C-A32B-45AB-B4FB-E3325CFECF5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6" name="Rectangle 6"/>
          <p:cNvSpPr>
            <a:spLocks noGrp="1" noChangeArrowheads="1"/>
          </p:cNvSpPr>
          <p:nvPr>
            <p:ph type="sldNum" sz="quarter" idx="12"/>
          </p:nvPr>
        </p:nvSpPr>
        <p:spPr>
          <a:ln/>
        </p:spPr>
        <p:txBody>
          <a:bodyPr/>
          <a:lstStyle>
            <a:lvl1pPr>
              <a:defRPr/>
            </a:lvl1pPr>
          </a:lstStyle>
          <a:p>
            <a:pPr>
              <a:defRPr/>
            </a:pPr>
            <a:fld id="{D771BBF4-77E8-48A4-AFE6-7582BA16B8A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6" name="Rectangle 6"/>
          <p:cNvSpPr>
            <a:spLocks noGrp="1" noChangeArrowheads="1"/>
          </p:cNvSpPr>
          <p:nvPr>
            <p:ph type="sldNum" sz="quarter" idx="12"/>
          </p:nvPr>
        </p:nvSpPr>
        <p:spPr>
          <a:ln/>
        </p:spPr>
        <p:txBody>
          <a:bodyPr/>
          <a:lstStyle>
            <a:lvl1pPr>
              <a:defRPr/>
            </a:lvl1pPr>
          </a:lstStyle>
          <a:p>
            <a:pPr>
              <a:defRPr/>
            </a:pPr>
            <a:fld id="{5C3064B0-038C-45DA-85F6-1BFF2933AC7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7" name="Rectangle 6"/>
          <p:cNvSpPr>
            <a:spLocks noGrp="1" noChangeArrowheads="1"/>
          </p:cNvSpPr>
          <p:nvPr>
            <p:ph type="sldNum" sz="quarter" idx="12"/>
          </p:nvPr>
        </p:nvSpPr>
        <p:spPr>
          <a:ln/>
        </p:spPr>
        <p:txBody>
          <a:bodyPr/>
          <a:lstStyle>
            <a:lvl1pPr>
              <a:defRPr/>
            </a:lvl1pPr>
          </a:lstStyle>
          <a:p>
            <a:pPr>
              <a:defRPr/>
            </a:pPr>
            <a:fld id="{B4AD72B9-37CF-4F8E-9495-179F6306C76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9" name="Rectangle 6"/>
          <p:cNvSpPr>
            <a:spLocks noGrp="1" noChangeArrowheads="1"/>
          </p:cNvSpPr>
          <p:nvPr>
            <p:ph type="sldNum" sz="quarter" idx="12"/>
          </p:nvPr>
        </p:nvSpPr>
        <p:spPr>
          <a:ln/>
        </p:spPr>
        <p:txBody>
          <a:bodyPr/>
          <a:lstStyle>
            <a:lvl1pPr>
              <a:defRPr/>
            </a:lvl1pPr>
          </a:lstStyle>
          <a:p>
            <a:pPr>
              <a:defRPr/>
            </a:pPr>
            <a:fld id="{4526C81D-A27D-4AE3-B830-03738EA663B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5" name="Rectangle 6"/>
          <p:cNvSpPr>
            <a:spLocks noGrp="1" noChangeArrowheads="1"/>
          </p:cNvSpPr>
          <p:nvPr>
            <p:ph type="sldNum" sz="quarter" idx="12"/>
          </p:nvPr>
        </p:nvSpPr>
        <p:spPr>
          <a:ln/>
        </p:spPr>
        <p:txBody>
          <a:bodyPr/>
          <a:lstStyle>
            <a:lvl1pPr>
              <a:defRPr/>
            </a:lvl1pPr>
          </a:lstStyle>
          <a:p>
            <a:pPr>
              <a:defRPr/>
            </a:pPr>
            <a:fld id="{9634AD22-9632-4229-97FD-B0F06B6DF4D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4" name="Rectangle 6"/>
          <p:cNvSpPr>
            <a:spLocks noGrp="1" noChangeArrowheads="1"/>
          </p:cNvSpPr>
          <p:nvPr>
            <p:ph type="sldNum" sz="quarter" idx="12"/>
          </p:nvPr>
        </p:nvSpPr>
        <p:spPr>
          <a:ln/>
        </p:spPr>
        <p:txBody>
          <a:bodyPr/>
          <a:lstStyle>
            <a:lvl1pPr>
              <a:defRPr/>
            </a:lvl1pPr>
          </a:lstStyle>
          <a:p>
            <a:pPr>
              <a:defRPr/>
            </a:pPr>
            <a:fld id="{C870F1D1-77F3-4124-AE43-529F02EDF66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7" name="Rectangle 6"/>
          <p:cNvSpPr>
            <a:spLocks noGrp="1" noChangeArrowheads="1"/>
          </p:cNvSpPr>
          <p:nvPr>
            <p:ph type="sldNum" sz="quarter" idx="12"/>
          </p:nvPr>
        </p:nvSpPr>
        <p:spPr>
          <a:ln/>
        </p:spPr>
        <p:txBody>
          <a:bodyPr/>
          <a:lstStyle>
            <a:lvl1pPr>
              <a:defRPr/>
            </a:lvl1pPr>
          </a:lstStyle>
          <a:p>
            <a:pPr>
              <a:defRPr/>
            </a:pPr>
            <a:fld id="{A643E7A3-04CB-4545-832F-ADF75C75A2F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7" name="Rectangle 6"/>
          <p:cNvSpPr>
            <a:spLocks noGrp="1" noChangeArrowheads="1"/>
          </p:cNvSpPr>
          <p:nvPr>
            <p:ph type="sldNum" sz="quarter" idx="12"/>
          </p:nvPr>
        </p:nvSpPr>
        <p:spPr>
          <a:ln/>
        </p:spPr>
        <p:txBody>
          <a:bodyPr/>
          <a:lstStyle>
            <a:lvl1pPr>
              <a:defRPr/>
            </a:lvl1pPr>
          </a:lstStyle>
          <a:p>
            <a:pPr>
              <a:defRPr/>
            </a:pPr>
            <a:fld id="{6BE1F42D-9E08-479A-B224-F3C7DAC71DC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6" name="Rectangle 6"/>
          <p:cNvSpPr>
            <a:spLocks noGrp="1" noChangeArrowheads="1"/>
          </p:cNvSpPr>
          <p:nvPr>
            <p:ph type="sldNum" sz="quarter" idx="12"/>
          </p:nvPr>
        </p:nvSpPr>
        <p:spPr>
          <a:ln/>
        </p:spPr>
        <p:txBody>
          <a:bodyPr/>
          <a:lstStyle>
            <a:lvl1pPr>
              <a:defRPr/>
            </a:lvl1pPr>
          </a:lstStyle>
          <a:p>
            <a:pPr>
              <a:defRPr/>
            </a:pPr>
            <a:fld id="{14EB7F5C-07AE-41D9-A1D8-32BBBAAA987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a:t>
            </a:r>
          </a:p>
        </p:txBody>
      </p:sp>
      <p:sp>
        <p:nvSpPr>
          <p:cNvPr id="6" name="Rectangle 6"/>
          <p:cNvSpPr>
            <a:spLocks noGrp="1" noChangeArrowheads="1"/>
          </p:cNvSpPr>
          <p:nvPr>
            <p:ph type="sldNum" sz="quarter" idx="12"/>
          </p:nvPr>
        </p:nvSpPr>
        <p:spPr>
          <a:ln/>
        </p:spPr>
        <p:txBody>
          <a:bodyPr/>
          <a:lstStyle>
            <a:lvl1pPr>
              <a:defRPr/>
            </a:lvl1pPr>
          </a:lstStyle>
          <a:p>
            <a:pPr>
              <a:defRPr/>
            </a:pPr>
            <a:fld id="{2BC2361D-A4E8-48F0-BAFD-8D040E2822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100" y="1341438"/>
            <a:ext cx="42672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4700" y="1341438"/>
            <a:ext cx="42672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BC6444EB-A10E-4A63-9F9B-E4C06D1B5443}"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165100" y="1341438"/>
            <a:ext cx="8686800" cy="50403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fr-FR"/>
              <a:t>Klik om het opmaakprofiel van de modeltekst te bewerken</a:t>
            </a:r>
          </a:p>
          <a:p>
            <a:pPr lvl="1"/>
            <a:r>
              <a:rPr lang="fr-FR"/>
              <a:t>Tweede niveau</a:t>
            </a:r>
          </a:p>
          <a:p>
            <a:pPr lvl="2"/>
            <a:r>
              <a:rPr lang="fr-FR"/>
              <a:t>Derde niveau</a:t>
            </a:r>
          </a:p>
          <a:p>
            <a:pPr lvl="3"/>
            <a:r>
              <a:rPr lang="fr-FR"/>
              <a:t>Vierde niveau</a:t>
            </a:r>
          </a:p>
        </p:txBody>
      </p:sp>
      <p:sp>
        <p:nvSpPr>
          <p:cNvPr id="2051" name="Rectangle 5"/>
          <p:cNvSpPr>
            <a:spLocks noChangeArrowheads="1"/>
          </p:cNvSpPr>
          <p:nvPr/>
        </p:nvSpPr>
        <p:spPr bwMode="auto">
          <a:xfrm>
            <a:off x="76200" y="103188"/>
            <a:ext cx="5427663" cy="541337"/>
          </a:xfrm>
          <a:prstGeom prst="rect">
            <a:avLst/>
          </a:prstGeom>
          <a:solidFill>
            <a:srgbClr val="D6312E"/>
          </a:solidFill>
          <a:ln w="9525">
            <a:noFill/>
            <a:miter lim="800000"/>
            <a:headEnd/>
            <a:tailEnd/>
          </a:ln>
        </p:spPr>
        <p:txBody>
          <a:bodyPr wrap="none" anchor="ctr"/>
          <a:lstStyle/>
          <a:p>
            <a:pPr>
              <a:defRPr/>
            </a:pPr>
            <a:endParaRPr lang="en-US"/>
          </a:p>
        </p:txBody>
      </p:sp>
      <p:sp>
        <p:nvSpPr>
          <p:cNvPr id="2052" name="Rectangle 6"/>
          <p:cNvSpPr>
            <a:spLocks noChangeArrowheads="1"/>
          </p:cNvSpPr>
          <p:nvPr/>
        </p:nvSpPr>
        <p:spPr bwMode="auto">
          <a:xfrm>
            <a:off x="76200" y="704850"/>
            <a:ext cx="782638" cy="239713"/>
          </a:xfrm>
          <a:prstGeom prst="rect">
            <a:avLst/>
          </a:prstGeom>
          <a:solidFill>
            <a:srgbClr val="EFA73D"/>
          </a:solidFill>
          <a:ln w="9525">
            <a:noFill/>
            <a:miter lim="800000"/>
            <a:headEnd/>
            <a:tailEnd/>
          </a:ln>
        </p:spPr>
        <p:txBody>
          <a:bodyPr/>
          <a:lstStyle/>
          <a:p>
            <a:pPr>
              <a:defRPr/>
            </a:pPr>
            <a:endParaRPr lang="en-US"/>
          </a:p>
        </p:txBody>
      </p:sp>
      <p:sp>
        <p:nvSpPr>
          <p:cNvPr id="2053" name="Rectangle 7"/>
          <p:cNvSpPr>
            <a:spLocks noChangeArrowheads="1"/>
          </p:cNvSpPr>
          <p:nvPr/>
        </p:nvSpPr>
        <p:spPr bwMode="auto">
          <a:xfrm>
            <a:off x="908050" y="704850"/>
            <a:ext cx="635000" cy="239713"/>
          </a:xfrm>
          <a:prstGeom prst="rect">
            <a:avLst/>
          </a:prstGeom>
          <a:solidFill>
            <a:srgbClr val="05875C"/>
          </a:solidFill>
          <a:ln w="9525">
            <a:noFill/>
            <a:miter lim="800000"/>
            <a:headEnd/>
            <a:tailEnd/>
          </a:ln>
        </p:spPr>
        <p:txBody>
          <a:bodyPr/>
          <a:lstStyle/>
          <a:p>
            <a:pPr>
              <a:defRPr/>
            </a:pPr>
            <a:endParaRPr lang="en-US"/>
          </a:p>
        </p:txBody>
      </p:sp>
      <p:sp>
        <p:nvSpPr>
          <p:cNvPr id="2054" name="Rectangle 8"/>
          <p:cNvSpPr>
            <a:spLocks noChangeArrowheads="1"/>
          </p:cNvSpPr>
          <p:nvPr/>
        </p:nvSpPr>
        <p:spPr bwMode="auto">
          <a:xfrm>
            <a:off x="1592263" y="704850"/>
            <a:ext cx="4351337" cy="239713"/>
          </a:xfrm>
          <a:prstGeom prst="rect">
            <a:avLst/>
          </a:prstGeom>
          <a:solidFill>
            <a:srgbClr val="284DA0"/>
          </a:solidFill>
          <a:ln w="9525">
            <a:noFill/>
            <a:miter lim="800000"/>
            <a:headEnd/>
            <a:tailEnd/>
          </a:ln>
        </p:spPr>
        <p:txBody>
          <a:bodyPr/>
          <a:lstStyle/>
          <a:p>
            <a:pPr>
              <a:defRPr/>
            </a:pPr>
            <a:endParaRPr lang="en-US"/>
          </a:p>
        </p:txBody>
      </p:sp>
      <p:sp>
        <p:nvSpPr>
          <p:cNvPr id="6151" name="Rectangle 9"/>
          <p:cNvSpPr>
            <a:spLocks noGrp="1" noChangeArrowheads="1"/>
          </p:cNvSpPr>
          <p:nvPr>
            <p:ph type="title"/>
          </p:nvPr>
        </p:nvSpPr>
        <p:spPr bwMode="auto">
          <a:xfrm>
            <a:off x="177800" y="192088"/>
            <a:ext cx="8777288" cy="646112"/>
          </a:xfrm>
          <a:prstGeom prst="rect">
            <a:avLst/>
          </a:prstGeom>
          <a:solidFill>
            <a:srgbClr val="EAEAEA"/>
          </a:solidFill>
          <a:ln w="9525">
            <a:noFill/>
            <a:miter lim="800000"/>
            <a:headEnd/>
            <a:tailEnd/>
          </a:ln>
        </p:spPr>
        <p:txBody>
          <a:bodyPr vert="horz" wrap="square" lIns="91440" tIns="10800" rIns="91440" bIns="10800" numCol="1" anchor="ctr" anchorCtr="0" compatLnSpc="1">
            <a:prstTxWarp prst="textNoShape">
              <a:avLst/>
            </a:prstTxWarp>
          </a:bodyPr>
          <a:lstStyle/>
          <a:p>
            <a:pPr lvl="0"/>
            <a:r>
              <a:rPr lang="fr-FR"/>
              <a:t>Klik om het opmaakprofiel</a:t>
            </a:r>
          </a:p>
        </p:txBody>
      </p:sp>
      <p:sp>
        <p:nvSpPr>
          <p:cNvPr id="916492" name="Rectangle 12"/>
          <p:cNvSpPr>
            <a:spLocks noGrp="1" noChangeArrowheads="1"/>
          </p:cNvSpPr>
          <p:nvPr>
            <p:ph type="sldNum" sz="quarter" idx="4"/>
          </p:nvPr>
        </p:nvSpPr>
        <p:spPr bwMode="auto">
          <a:xfrm>
            <a:off x="8358188" y="6573838"/>
            <a:ext cx="785812" cy="284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fld id="{BC6444EB-A10E-4A63-9F9B-E4C06D1B5443}"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3000" b="1">
          <a:solidFill>
            <a:srgbClr val="000000"/>
          </a:solidFill>
          <a:latin typeface="Fortis Helvetica Light" pitchFamily="2" charset="0"/>
        </a:defRPr>
      </a:lvl2pPr>
      <a:lvl3pPr algn="l" rtl="0" eaLnBrk="1" fontAlgn="base" hangingPunct="1">
        <a:spcBef>
          <a:spcPct val="0"/>
        </a:spcBef>
        <a:spcAft>
          <a:spcPct val="0"/>
        </a:spcAft>
        <a:defRPr sz="3000" b="1">
          <a:solidFill>
            <a:srgbClr val="000000"/>
          </a:solidFill>
          <a:latin typeface="Fortis Helvetica Light" pitchFamily="2" charset="0"/>
        </a:defRPr>
      </a:lvl3pPr>
      <a:lvl4pPr algn="l" rtl="0" eaLnBrk="1" fontAlgn="base" hangingPunct="1">
        <a:spcBef>
          <a:spcPct val="0"/>
        </a:spcBef>
        <a:spcAft>
          <a:spcPct val="0"/>
        </a:spcAft>
        <a:defRPr sz="3000" b="1">
          <a:solidFill>
            <a:srgbClr val="000000"/>
          </a:solidFill>
          <a:latin typeface="Fortis Helvetica Light" pitchFamily="2" charset="0"/>
        </a:defRPr>
      </a:lvl4pPr>
      <a:lvl5pPr algn="l" rtl="0" eaLnBrk="1" fontAlgn="base" hangingPunct="1">
        <a:spcBef>
          <a:spcPct val="0"/>
        </a:spcBef>
        <a:spcAft>
          <a:spcPct val="0"/>
        </a:spcAft>
        <a:defRPr sz="3000" b="1">
          <a:solidFill>
            <a:srgbClr val="000000"/>
          </a:solidFill>
          <a:latin typeface="Fortis Helvetica Light" pitchFamily="2" charset="0"/>
        </a:defRPr>
      </a:lvl5pPr>
      <a:lvl6pPr marL="457200" algn="l" rtl="0" eaLnBrk="1" fontAlgn="base" hangingPunct="1">
        <a:spcBef>
          <a:spcPct val="0"/>
        </a:spcBef>
        <a:spcAft>
          <a:spcPct val="0"/>
        </a:spcAft>
        <a:defRPr sz="3000" b="1">
          <a:solidFill>
            <a:srgbClr val="000000"/>
          </a:solidFill>
          <a:latin typeface="Fortis Helvetica Light" pitchFamily="2" charset="0"/>
        </a:defRPr>
      </a:lvl6pPr>
      <a:lvl7pPr marL="914400" algn="l" rtl="0" eaLnBrk="1" fontAlgn="base" hangingPunct="1">
        <a:spcBef>
          <a:spcPct val="0"/>
        </a:spcBef>
        <a:spcAft>
          <a:spcPct val="0"/>
        </a:spcAft>
        <a:defRPr sz="3000" b="1">
          <a:solidFill>
            <a:srgbClr val="000000"/>
          </a:solidFill>
          <a:latin typeface="Fortis Helvetica Light" pitchFamily="2" charset="0"/>
        </a:defRPr>
      </a:lvl7pPr>
      <a:lvl8pPr marL="1371600" algn="l" rtl="0" eaLnBrk="1" fontAlgn="base" hangingPunct="1">
        <a:spcBef>
          <a:spcPct val="0"/>
        </a:spcBef>
        <a:spcAft>
          <a:spcPct val="0"/>
        </a:spcAft>
        <a:defRPr sz="3000" b="1">
          <a:solidFill>
            <a:srgbClr val="000000"/>
          </a:solidFill>
          <a:latin typeface="Fortis Helvetica Light" pitchFamily="2" charset="0"/>
        </a:defRPr>
      </a:lvl8pPr>
      <a:lvl9pPr marL="1828800" algn="l" rtl="0" eaLnBrk="1" fontAlgn="base" hangingPunct="1">
        <a:spcBef>
          <a:spcPct val="0"/>
        </a:spcBef>
        <a:spcAft>
          <a:spcPct val="0"/>
        </a:spcAft>
        <a:defRPr sz="3000" b="1">
          <a:solidFill>
            <a:srgbClr val="000000"/>
          </a:solidFill>
          <a:latin typeface="Fortis Helvetica Light" pitchFamily="2" charset="0"/>
        </a:defRPr>
      </a:lvl9pPr>
    </p:titleStyle>
    <p:bodyStyle>
      <a:lvl1pPr marL="342900" indent="-342900" algn="l" rtl="0" eaLnBrk="1" fontAlgn="base" hangingPunct="1">
        <a:lnSpc>
          <a:spcPct val="90000"/>
        </a:lnSpc>
        <a:spcBef>
          <a:spcPct val="20000"/>
        </a:spcBef>
        <a:spcAft>
          <a:spcPct val="0"/>
        </a:spcAft>
        <a:buClr>
          <a:schemeClr val="folHlink"/>
        </a:buClr>
        <a:buSzPct val="85000"/>
        <a:buFont typeface="Fortis Logos VL"/>
        <a:buChar char="•"/>
        <a:defRPr sz="2200" b="1">
          <a:solidFill>
            <a:schemeClr val="tx1"/>
          </a:solidFill>
          <a:latin typeface="+mn-lt"/>
          <a:ea typeface="+mn-ea"/>
          <a:cs typeface="+mn-cs"/>
        </a:defRPr>
      </a:lvl1pPr>
      <a:lvl2pPr marL="476250" indent="-285750" algn="l" rtl="0" eaLnBrk="1" fontAlgn="base" hangingPunct="1">
        <a:lnSpc>
          <a:spcPct val="90000"/>
        </a:lnSpc>
        <a:spcBef>
          <a:spcPct val="20000"/>
        </a:spcBef>
        <a:spcAft>
          <a:spcPct val="0"/>
        </a:spcAft>
        <a:buClr>
          <a:schemeClr val="accent1"/>
        </a:buClr>
        <a:buSzPct val="85000"/>
        <a:buFont typeface="Fortis Logos VL"/>
        <a:buChar char="6"/>
        <a:defRPr sz="2200">
          <a:solidFill>
            <a:schemeClr val="tx1"/>
          </a:solidFill>
          <a:latin typeface="+mn-lt"/>
        </a:defRPr>
      </a:lvl2pPr>
      <a:lvl3pPr marL="952500" indent="-285750" algn="l" rtl="0" eaLnBrk="1" fontAlgn="base" hangingPunct="1">
        <a:lnSpc>
          <a:spcPct val="90000"/>
        </a:lnSpc>
        <a:spcBef>
          <a:spcPct val="20000"/>
        </a:spcBef>
        <a:spcAft>
          <a:spcPct val="0"/>
        </a:spcAft>
        <a:buClr>
          <a:schemeClr val="tx2"/>
        </a:buClr>
        <a:buSzPct val="80000"/>
        <a:buFont typeface="Fortis Logos VL"/>
        <a:buChar char="7"/>
        <a:defRPr sz="2200">
          <a:solidFill>
            <a:schemeClr val="tx1"/>
          </a:solidFill>
          <a:latin typeface="+mn-lt"/>
        </a:defRPr>
      </a:lvl3pPr>
      <a:lvl4pPr marL="1600200" indent="-228600" algn="l" rtl="0" eaLnBrk="1" fontAlgn="base" hangingPunct="1">
        <a:lnSpc>
          <a:spcPct val="90000"/>
        </a:lnSpc>
        <a:spcBef>
          <a:spcPct val="20000"/>
        </a:spcBef>
        <a:spcAft>
          <a:spcPct val="0"/>
        </a:spcAft>
        <a:buClr>
          <a:schemeClr val="accent2"/>
        </a:buClr>
        <a:buFont typeface="Fortis Logos VL"/>
        <a:buChar char="8"/>
        <a:defRPr sz="22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mn-lt"/>
                <a:cs typeface="Arial" charset="0"/>
              </a:defRPr>
            </a:lvl1pPr>
          </a:lstStyle>
          <a:p>
            <a:pPr>
              <a:defRPr/>
            </a:pPr>
            <a:r>
              <a:rPr lang="en-US"/>
              <a:t>Copyright</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cs typeface="Arial" charset="0"/>
              </a:defRPr>
            </a:lvl1pPr>
          </a:lstStyle>
          <a:p>
            <a:pPr>
              <a:defRPr/>
            </a:pPr>
            <a:fld id="{28B45970-6DEE-4411-8E0D-33397C9DB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cholar.google.com/" TargetMode="Externa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hyperlink" Target="http://www.scopus.com/sources" TargetMode="Externa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www.scopus.com/sources" TargetMode="Externa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hyperlink" Target="http://www.scopus.com/sources" TargetMode="Externa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1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hyperlink" Target="http://altmetrics.or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hyperlink" Target="http://www.plosone.org/" TargetMode="External"/><Relationship Id="rId5" Type="http://schemas.openxmlformats.org/officeDocument/2006/relationships/image" Target="../media/image144.jpeg"/><Relationship Id="rId4" Type="http://schemas.openxmlformats.org/officeDocument/2006/relationships/image" Target="../media/image14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hyperlink" Target="http://www.altmetric.com/details.php?domain=www.altmetric.com&amp;citation_id=843656" TargetMode="External"/></Relationships>
</file>

<file path=ppt/slides/_rels/slide1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labs.mendeley.com/headstart" TargetMode="External"/><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hyperlink" Target="http://github.com/pkraker/headstart"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34.emf"/><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The%20Concept%20of%20Citation%20Indexing.ht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isiknowledge.com/"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brainshark.com/thomsonscientific/searchtipswok5_v2"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0"/>
            <a:ext cx="9144000" cy="1143000"/>
          </a:xfrm>
          <a:solidFill>
            <a:schemeClr val="bg2">
              <a:lumMod val="20000"/>
              <a:lumOff val="80000"/>
            </a:schemeClr>
          </a:solidFill>
        </p:spPr>
        <p:txBody>
          <a:bodyPr/>
          <a:lstStyle/>
          <a:p>
            <a:pPr algn="ctr">
              <a:defRPr/>
            </a:pPr>
            <a:r>
              <a:rPr lang="en-US" sz="4800" b="1" dirty="0"/>
              <a:t>Database &amp; Research </a:t>
            </a:r>
            <a:r>
              <a:rPr lang="en-US" sz="4800" dirty="0"/>
              <a:t>M</a:t>
            </a:r>
            <a:r>
              <a:rPr lang="en-US" sz="4800" b="1" dirty="0"/>
              <a:t>etrics </a:t>
            </a:r>
          </a:p>
        </p:txBody>
      </p:sp>
      <p:pic>
        <p:nvPicPr>
          <p:cNvPr id="1026" name="Picture 2" descr="C:\Users\admin\Desktop\DB\acm_desktopcta.jpg"/>
          <p:cNvPicPr>
            <a:picLocks noChangeAspect="1" noChangeArrowheads="1"/>
          </p:cNvPicPr>
          <p:nvPr/>
        </p:nvPicPr>
        <p:blipFill>
          <a:blip r:embed="rId2"/>
          <a:srcRect/>
          <a:stretch>
            <a:fillRect/>
          </a:stretch>
        </p:blipFill>
        <p:spPr bwMode="auto">
          <a:xfrm>
            <a:off x="0" y="1000108"/>
            <a:ext cx="9144000" cy="5857892"/>
          </a:xfrm>
          <a:prstGeom prst="rect">
            <a:avLst/>
          </a:prstGeom>
          <a:noFill/>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25" y="1078031"/>
            <a:ext cx="7209575" cy="51453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5720" y="274638"/>
            <a:ext cx="8401080" cy="796908"/>
          </a:xfrm>
        </p:spPr>
        <p:txBody>
          <a:bodyPr>
            <a:normAutofit/>
          </a:bodyPr>
          <a:lstStyle/>
          <a:p>
            <a:r>
              <a:rPr lang="en-US" dirty="0"/>
              <a:t>Social Science Faculty Resource Use</a:t>
            </a:r>
          </a:p>
        </p:txBody>
      </p:sp>
      <p:sp>
        <p:nvSpPr>
          <p:cNvPr id="6" name="Slide Number Placeholder 5"/>
          <p:cNvSpPr>
            <a:spLocks noGrp="1"/>
          </p:cNvSpPr>
          <p:nvPr>
            <p:ph type="sldNum" sz="quarter" idx="10"/>
          </p:nvPr>
        </p:nvSpPr>
        <p:spPr/>
        <p:txBody>
          <a:bodyPr/>
          <a:lstStyle/>
          <a:p>
            <a:fld id="{FD79F44C-B0A7-3A42-A98F-236C7051F6BB}" type="slidenum">
              <a:rPr lang="en-US" smtClean="0">
                <a:solidFill>
                  <a:srgbClr val="000000"/>
                </a:solidFill>
              </a:rPr>
              <a:pPr/>
              <a:t>10</a:t>
            </a:fld>
            <a:endParaRPr lang="en-US" dirty="0">
              <a:solidFill>
                <a:srgbClr val="000000"/>
              </a:solidFill>
            </a:endParaRPr>
          </a:p>
        </p:txBody>
      </p:sp>
      <p:sp>
        <p:nvSpPr>
          <p:cNvPr id="3" name="TextBox 2"/>
          <p:cNvSpPr txBox="1"/>
          <p:nvPr/>
        </p:nvSpPr>
        <p:spPr>
          <a:xfrm>
            <a:off x="7511932" y="1214651"/>
            <a:ext cx="1487606" cy="923330"/>
          </a:xfrm>
          <a:prstGeom prst="rect">
            <a:avLst/>
          </a:prstGeom>
          <a:solidFill>
            <a:schemeClr val="accent4">
              <a:lumMod val="20000"/>
              <a:lumOff val="80000"/>
            </a:schemeClr>
          </a:solidFill>
        </p:spPr>
        <p:txBody>
          <a:bodyPr wrap="square" rtlCol="0">
            <a:spAutoFit/>
          </a:bodyPr>
          <a:lstStyle/>
          <a:p>
            <a:r>
              <a:rPr lang="en-GB"/>
              <a:t>ProQuest survey May 2014. n=235</a:t>
            </a:r>
          </a:p>
        </p:txBody>
      </p:sp>
    </p:spTree>
    <p:extLst>
      <p:ext uri="{BB962C8B-B14F-4D97-AF65-F5344CB8AC3E}">
        <p14:creationId xmlns:p14="http://schemas.microsoft.com/office/powerpoint/2010/main" val="655735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6877"/>
          <a:stretch/>
        </p:blipFill>
        <p:spPr bwMode="auto">
          <a:xfrm>
            <a:off x="611560" y="1124744"/>
            <a:ext cx="7240429" cy="557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Cím 1"/>
          <p:cNvSpPr>
            <a:spLocks noGrp="1"/>
          </p:cNvSpPr>
          <p:nvPr>
            <p:ph type="title"/>
          </p:nvPr>
        </p:nvSpPr>
        <p:spPr>
          <a:xfrm>
            <a:off x="457200" y="404813"/>
            <a:ext cx="8229600" cy="719931"/>
          </a:xfrm>
        </p:spPr>
        <p:txBody>
          <a:bodyPr>
            <a:normAutofit/>
          </a:bodyPr>
          <a:lstStyle/>
          <a:p>
            <a:r>
              <a:rPr lang="hu-HU" altLang="hu-HU" sz="4000" dirty="0" err="1"/>
              <a:t>Citation</a:t>
            </a:r>
            <a:r>
              <a:rPr lang="hu-HU" altLang="hu-HU" sz="4000" dirty="0"/>
              <a:t> </a:t>
            </a:r>
            <a:r>
              <a:rPr lang="hu-HU" altLang="hu-HU" sz="4000" dirty="0" err="1"/>
              <a:t>overview</a:t>
            </a:r>
            <a:endParaRPr lang="hu-HU" altLang="hu-HU" sz="4000" dirty="0"/>
          </a:p>
        </p:txBody>
      </p:sp>
      <p:sp>
        <p:nvSpPr>
          <p:cNvPr id="9" name="Rectangle 10"/>
          <p:cNvSpPr>
            <a:spLocks noChangeArrowheads="1"/>
          </p:cNvSpPr>
          <p:nvPr/>
        </p:nvSpPr>
        <p:spPr bwMode="auto">
          <a:xfrm>
            <a:off x="3954831" y="3246691"/>
            <a:ext cx="905201" cy="25647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10" name="Rectangle 10"/>
          <p:cNvSpPr>
            <a:spLocks noChangeArrowheads="1"/>
          </p:cNvSpPr>
          <p:nvPr/>
        </p:nvSpPr>
        <p:spPr bwMode="auto">
          <a:xfrm>
            <a:off x="617791" y="3503167"/>
            <a:ext cx="2337341" cy="2588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11" name="Rectangle 10"/>
          <p:cNvSpPr>
            <a:spLocks noChangeArrowheads="1"/>
          </p:cNvSpPr>
          <p:nvPr/>
        </p:nvSpPr>
        <p:spPr bwMode="auto">
          <a:xfrm>
            <a:off x="5652120" y="2132856"/>
            <a:ext cx="1944216" cy="2508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14" name="Rectangle 10"/>
          <p:cNvSpPr>
            <a:spLocks noChangeArrowheads="1"/>
          </p:cNvSpPr>
          <p:nvPr/>
        </p:nvSpPr>
        <p:spPr bwMode="auto">
          <a:xfrm>
            <a:off x="7164287" y="2834332"/>
            <a:ext cx="432049" cy="19470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Tree>
    <p:extLst>
      <p:ext uri="{BB962C8B-B14F-4D97-AF65-F5344CB8AC3E}">
        <p14:creationId xmlns:p14="http://schemas.microsoft.com/office/powerpoint/2010/main" val="645055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9" presetClass="exit" presetSubtype="0" fill="hold" grpId="1" nodeType="with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ox(in)">
                                      <p:cBhvr>
                                        <p:cTn id="20" dur="500"/>
                                        <p:tgtEl>
                                          <p:spTgt spid="14"/>
                                        </p:tgtEl>
                                      </p:cBhvr>
                                    </p:animEffect>
                                  </p:childTnLst>
                                </p:cTn>
                              </p:par>
                              <p:par>
                                <p:cTn id="21" presetID="9" presetClass="exit" presetSubtype="0" fill="hold" grpId="1" nodeType="withEffect">
                                  <p:stCondLst>
                                    <p:cond delay="0"/>
                                  </p:stCondLst>
                                  <p:childTnLst>
                                    <p:animEffect transition="out" filter="dissolv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par>
                                <p:cTn id="29" presetID="9" presetClass="exit" presetSubtype="0" fill="hold" grpId="1" nodeType="withEffect">
                                  <p:stCondLst>
                                    <p:cond delay="0"/>
                                  </p:stCondLst>
                                  <p:childTnLst>
                                    <p:animEffect transition="out" filter="dissolv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4" grpId="0" animBg="1"/>
      <p:bldP spid="14"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66092"/>
            <a:ext cx="8775904" cy="331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06" name="Cím 1"/>
          <p:cNvSpPr>
            <a:spLocks noGrp="1"/>
          </p:cNvSpPr>
          <p:nvPr>
            <p:ph type="title"/>
          </p:nvPr>
        </p:nvSpPr>
        <p:spPr>
          <a:xfrm>
            <a:off x="457200" y="457200"/>
            <a:ext cx="8229600" cy="955675"/>
          </a:xfrm>
        </p:spPr>
        <p:txBody>
          <a:bodyPr>
            <a:normAutofit fontScale="90000"/>
          </a:bodyPr>
          <a:lstStyle/>
          <a:p>
            <a:r>
              <a:rPr lang="hu-HU" altLang="hu-HU" sz="3600" dirty="0" err="1"/>
              <a:t>Search</a:t>
            </a:r>
            <a:r>
              <a:rPr lang="hu-HU" altLang="hu-HU" sz="3600" dirty="0"/>
              <a:t> </a:t>
            </a:r>
            <a:r>
              <a:rPr lang="hu-HU" altLang="hu-HU" sz="3600" dirty="0" err="1"/>
              <a:t>for</a:t>
            </a:r>
            <a:r>
              <a:rPr lang="hu-HU" altLang="hu-HU" sz="3600" dirty="0"/>
              <a:t> </a:t>
            </a:r>
            <a:r>
              <a:rPr lang="hu-HU" altLang="hu-HU" sz="3600" dirty="0" err="1"/>
              <a:t>author</a:t>
            </a:r>
            <a:br>
              <a:rPr lang="hu-HU" altLang="hu-HU" sz="3600" dirty="0"/>
            </a:br>
            <a:r>
              <a:rPr lang="hu-HU" altLang="hu-HU" sz="3200" dirty="0"/>
              <a:t>(</a:t>
            </a:r>
            <a:r>
              <a:rPr lang="hu-HU" altLang="hu-HU" sz="3200" dirty="0" err="1"/>
              <a:t>at</a:t>
            </a:r>
            <a:r>
              <a:rPr lang="hu-HU" altLang="hu-HU" sz="3200" dirty="0"/>
              <a:t> </a:t>
            </a:r>
            <a:r>
              <a:rPr lang="hu-HU" altLang="hu-HU" sz="3200" dirty="0" err="1"/>
              <a:t>Document</a:t>
            </a:r>
            <a:r>
              <a:rPr lang="hu-HU" altLang="hu-HU" sz="3200" dirty="0"/>
              <a:t> </a:t>
            </a:r>
            <a:r>
              <a:rPr lang="hu-HU" altLang="hu-HU" sz="3200" dirty="0" err="1"/>
              <a:t>Search</a:t>
            </a:r>
            <a:r>
              <a:rPr lang="hu-HU" altLang="hu-HU" sz="3200" dirty="0"/>
              <a:t> platform)</a:t>
            </a:r>
            <a:endParaRPr lang="hu-HU" altLang="hu-HU" sz="3600" dirty="0"/>
          </a:p>
        </p:txBody>
      </p:sp>
      <p:sp>
        <p:nvSpPr>
          <p:cNvPr id="19" name="Oval 6"/>
          <p:cNvSpPr>
            <a:spLocks noChangeArrowheads="1"/>
          </p:cNvSpPr>
          <p:nvPr/>
        </p:nvSpPr>
        <p:spPr bwMode="auto">
          <a:xfrm>
            <a:off x="395536" y="1844824"/>
            <a:ext cx="1659539" cy="35877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20" name="Line 6"/>
          <p:cNvSpPr>
            <a:spLocks noChangeShapeType="1"/>
          </p:cNvSpPr>
          <p:nvPr/>
        </p:nvSpPr>
        <p:spPr bwMode="auto">
          <a:xfrm flipV="1">
            <a:off x="1188262" y="2525008"/>
            <a:ext cx="610391"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1" name="Line 6"/>
          <p:cNvSpPr>
            <a:spLocks noChangeShapeType="1"/>
          </p:cNvSpPr>
          <p:nvPr/>
        </p:nvSpPr>
        <p:spPr bwMode="auto">
          <a:xfrm flipV="1">
            <a:off x="5025220" y="2508697"/>
            <a:ext cx="513944"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2" name="Line 6"/>
          <p:cNvSpPr>
            <a:spLocks noChangeShapeType="1"/>
          </p:cNvSpPr>
          <p:nvPr/>
        </p:nvSpPr>
        <p:spPr bwMode="auto">
          <a:xfrm>
            <a:off x="8324009" y="2543928"/>
            <a:ext cx="287338" cy="335587"/>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5" b="30"/>
          <a:stretch/>
        </p:blipFill>
        <p:spPr bwMode="auto">
          <a:xfrm>
            <a:off x="251520" y="1152000"/>
            <a:ext cx="8535317" cy="53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0" name="Cím 1"/>
          <p:cNvSpPr>
            <a:spLocks noGrp="1"/>
          </p:cNvSpPr>
          <p:nvPr>
            <p:ph type="title"/>
          </p:nvPr>
        </p:nvSpPr>
        <p:spPr>
          <a:xfrm>
            <a:off x="357158" y="214290"/>
            <a:ext cx="8229600" cy="471470"/>
          </a:xfrm>
        </p:spPr>
        <p:txBody>
          <a:bodyPr>
            <a:normAutofit/>
          </a:bodyPr>
          <a:lstStyle/>
          <a:p>
            <a:r>
              <a:rPr lang="hu-HU" altLang="hu-HU" sz="2800" dirty="0" err="1"/>
              <a:t>Results</a:t>
            </a:r>
            <a:r>
              <a:rPr lang="hu-HU" altLang="hu-HU" sz="2800" dirty="0"/>
              <a:t> </a:t>
            </a:r>
            <a:r>
              <a:rPr lang="hu-HU" altLang="hu-HU" sz="2800" dirty="0" err="1"/>
              <a:t>list</a:t>
            </a:r>
            <a:r>
              <a:rPr lang="hu-HU" altLang="hu-HU" sz="2800" dirty="0"/>
              <a:t> – </a:t>
            </a:r>
            <a:r>
              <a:rPr lang="hu-HU" altLang="hu-HU" sz="2800" dirty="0" err="1"/>
              <a:t>documents</a:t>
            </a:r>
            <a:r>
              <a:rPr lang="hu-HU" altLang="hu-HU" sz="2800" dirty="0"/>
              <a:t> of </a:t>
            </a:r>
            <a:r>
              <a:rPr lang="hu-HU" altLang="hu-HU" sz="2800" dirty="0" err="1"/>
              <a:t>the</a:t>
            </a:r>
            <a:r>
              <a:rPr lang="hu-HU" altLang="hu-HU" sz="2800" dirty="0"/>
              <a:t> </a:t>
            </a:r>
            <a:r>
              <a:rPr lang="hu-HU" altLang="hu-HU" sz="2800" dirty="0" err="1"/>
              <a:t>author</a:t>
            </a:r>
            <a:endParaRPr lang="hu-HU" altLang="hu-HU" sz="2800" dirty="0"/>
          </a:p>
        </p:txBody>
      </p:sp>
      <p:sp>
        <p:nvSpPr>
          <p:cNvPr id="7" name="Rectangle 6"/>
          <p:cNvSpPr>
            <a:spLocks noChangeArrowheads="1"/>
          </p:cNvSpPr>
          <p:nvPr/>
        </p:nvSpPr>
        <p:spPr bwMode="auto">
          <a:xfrm>
            <a:off x="251520" y="1152000"/>
            <a:ext cx="1152128" cy="4768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214282" y="214290"/>
            <a:ext cx="7772400" cy="654032"/>
          </a:xfrm>
        </p:spPr>
        <p:txBody>
          <a:bodyPr/>
          <a:lstStyle/>
          <a:p>
            <a:pPr eaLnBrk="1" hangingPunct="1"/>
            <a:r>
              <a:rPr lang="hu-HU" altLang="hu-HU" sz="4000" dirty="0" err="1"/>
              <a:t>Search</a:t>
            </a:r>
            <a:r>
              <a:rPr lang="hu-HU" altLang="hu-HU" sz="4000" dirty="0"/>
              <a:t> </a:t>
            </a:r>
            <a:r>
              <a:rPr lang="hu-HU" altLang="hu-HU" sz="4000" dirty="0" err="1"/>
              <a:t>options</a:t>
            </a:r>
            <a:endParaRPr lang="hu-HU" altLang="hu-HU" sz="4000" dirty="0"/>
          </a:p>
        </p:txBody>
      </p:sp>
      <p:sp>
        <p:nvSpPr>
          <p:cNvPr id="118788" name="Rectangle 3"/>
          <p:cNvSpPr>
            <a:spLocks noGrp="1" noChangeArrowheads="1"/>
          </p:cNvSpPr>
          <p:nvPr>
            <p:ph type="body" idx="4294967295"/>
          </p:nvPr>
        </p:nvSpPr>
        <p:spPr>
          <a:xfrm>
            <a:off x="1371600" y="1447800"/>
            <a:ext cx="7772400" cy="4572000"/>
          </a:xfrm>
        </p:spPr>
        <p:txBody>
          <a:bodyPr/>
          <a:lstStyle/>
          <a:p>
            <a:pPr eaLnBrk="1" hangingPunct="1"/>
            <a:r>
              <a:rPr lang="hu-HU" altLang="hu-HU" dirty="0" err="1"/>
              <a:t>Document</a:t>
            </a:r>
            <a:r>
              <a:rPr lang="hu-HU" altLang="hu-HU" dirty="0"/>
              <a:t> </a:t>
            </a:r>
            <a:r>
              <a:rPr lang="hu-HU" altLang="hu-HU" dirty="0" err="1"/>
              <a:t>Search</a:t>
            </a:r>
            <a:endParaRPr lang="hu-HU" altLang="hu-HU" dirty="0"/>
          </a:p>
          <a:p>
            <a:pPr eaLnBrk="1" hangingPunct="1"/>
            <a:r>
              <a:rPr lang="hu-HU" altLang="hu-HU" dirty="0" err="1"/>
              <a:t>Author</a:t>
            </a:r>
            <a:r>
              <a:rPr lang="hu-HU" altLang="hu-HU" dirty="0"/>
              <a:t> </a:t>
            </a:r>
            <a:r>
              <a:rPr lang="hu-HU" altLang="hu-HU" dirty="0" err="1"/>
              <a:t>Search</a:t>
            </a:r>
            <a:r>
              <a:rPr lang="hu-HU" altLang="hu-HU" dirty="0"/>
              <a:t>: </a:t>
            </a:r>
            <a:br>
              <a:rPr lang="hu-HU" altLang="hu-HU" dirty="0"/>
            </a:br>
            <a:r>
              <a:rPr lang="hu-HU" altLang="hu-HU" dirty="0" err="1"/>
              <a:t>locate</a:t>
            </a:r>
            <a:r>
              <a:rPr lang="hu-HU" altLang="hu-HU" dirty="0"/>
              <a:t> a </a:t>
            </a:r>
            <a:r>
              <a:rPr lang="hu-HU" altLang="hu-HU" dirty="0" err="1"/>
              <a:t>particular</a:t>
            </a:r>
            <a:r>
              <a:rPr lang="hu-HU" altLang="hu-HU" dirty="0"/>
              <a:t> </a:t>
            </a:r>
            <a:r>
              <a:rPr lang="hu-HU" altLang="hu-HU" dirty="0" err="1"/>
              <a:t>author</a:t>
            </a:r>
            <a:r>
              <a:rPr lang="hu-HU" altLang="hu-HU" dirty="0"/>
              <a:t> </a:t>
            </a:r>
            <a:r>
              <a:rPr lang="hu-HU" altLang="hu-HU" dirty="0" err="1"/>
              <a:t>easily</a:t>
            </a:r>
            <a:endParaRPr lang="hu-HU" altLang="hu-HU" dirty="0"/>
          </a:p>
          <a:p>
            <a:pPr eaLnBrk="1" hangingPunct="1"/>
            <a:r>
              <a:rPr lang="hu-HU" altLang="hu-HU" dirty="0" err="1"/>
              <a:t>Affiliation</a:t>
            </a:r>
            <a:r>
              <a:rPr lang="hu-HU" altLang="hu-HU" dirty="0"/>
              <a:t> </a:t>
            </a:r>
            <a:r>
              <a:rPr lang="hu-HU" altLang="hu-HU" dirty="0" err="1"/>
              <a:t>Search</a:t>
            </a:r>
            <a:endParaRPr lang="hu-HU" altLang="hu-HU" dirty="0"/>
          </a:p>
          <a:p>
            <a:pPr eaLnBrk="1" hangingPunct="1"/>
            <a:r>
              <a:rPr lang="hu-HU" altLang="hu-HU" dirty="0"/>
              <a:t>Advanced </a:t>
            </a:r>
            <a:r>
              <a:rPr lang="hu-HU" altLang="hu-HU" dirty="0" err="1"/>
              <a:t>Search</a:t>
            </a:r>
            <a:endParaRPr lang="hu-HU" altLang="hu-H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118788">
                                            <p:txEl>
                                              <p:pRg st="1" end="1"/>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118788">
                                            <p:txEl>
                                              <p:pRg st="1" end="1"/>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118788">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8788">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878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524236"/>
            <a:ext cx="8568952" cy="349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8" name="Cím 6"/>
          <p:cNvSpPr>
            <a:spLocks noGrp="1"/>
          </p:cNvSpPr>
          <p:nvPr>
            <p:ph type="title"/>
          </p:nvPr>
        </p:nvSpPr>
        <p:spPr>
          <a:xfrm>
            <a:off x="457200" y="457200"/>
            <a:ext cx="8229600" cy="811213"/>
          </a:xfrm>
        </p:spPr>
        <p:txBody>
          <a:bodyPr/>
          <a:lstStyle/>
          <a:p>
            <a:r>
              <a:rPr lang="hu-HU" altLang="hu-HU" sz="4000" dirty="0" err="1"/>
              <a:t>Author</a:t>
            </a:r>
            <a:r>
              <a:rPr lang="hu-HU" altLang="hu-HU" sz="4000" dirty="0"/>
              <a:t> </a:t>
            </a:r>
            <a:r>
              <a:rPr lang="hu-HU" altLang="hu-HU" sz="4000" dirty="0" err="1"/>
              <a:t>search</a:t>
            </a:r>
            <a:r>
              <a:rPr lang="hu-HU" altLang="hu-HU" sz="4000" dirty="0"/>
              <a:t> – </a:t>
            </a:r>
            <a:r>
              <a:rPr lang="hu-HU" altLang="hu-HU" sz="4000" dirty="0" err="1"/>
              <a:t>first</a:t>
            </a:r>
            <a:r>
              <a:rPr lang="hu-HU" altLang="hu-HU" sz="4000" dirty="0"/>
              <a:t> </a:t>
            </a:r>
            <a:r>
              <a:rPr lang="hu-HU" altLang="hu-HU" sz="4000" dirty="0" err="1"/>
              <a:t>step</a:t>
            </a:r>
            <a:endParaRPr lang="hu-HU" altLang="hu-HU" sz="4000" dirty="0"/>
          </a:p>
        </p:txBody>
      </p:sp>
      <p:sp>
        <p:nvSpPr>
          <p:cNvPr id="12" name="Line 6"/>
          <p:cNvSpPr>
            <a:spLocks noChangeShapeType="1"/>
          </p:cNvSpPr>
          <p:nvPr/>
        </p:nvSpPr>
        <p:spPr bwMode="auto">
          <a:xfrm flipV="1">
            <a:off x="1180389" y="2297432"/>
            <a:ext cx="504825"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3" name="Line 6"/>
          <p:cNvSpPr>
            <a:spLocks noChangeShapeType="1"/>
          </p:cNvSpPr>
          <p:nvPr/>
        </p:nvSpPr>
        <p:spPr bwMode="auto">
          <a:xfrm flipV="1">
            <a:off x="4326646" y="2297432"/>
            <a:ext cx="503237"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4" name="Line 6"/>
          <p:cNvSpPr>
            <a:spLocks noChangeShapeType="1"/>
          </p:cNvSpPr>
          <p:nvPr/>
        </p:nvSpPr>
        <p:spPr bwMode="auto">
          <a:xfrm>
            <a:off x="8287960" y="2417384"/>
            <a:ext cx="316488" cy="376359"/>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5" name="Oval 3"/>
          <p:cNvSpPr>
            <a:spLocks noChangeArrowheads="1"/>
          </p:cNvSpPr>
          <p:nvPr/>
        </p:nvSpPr>
        <p:spPr bwMode="auto">
          <a:xfrm>
            <a:off x="1835696" y="1628800"/>
            <a:ext cx="1296144" cy="3600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extLst>
      <p:ext uri="{BB962C8B-B14F-4D97-AF65-F5344CB8AC3E}">
        <p14:creationId xmlns:p14="http://schemas.microsoft.com/office/powerpoint/2010/main" val="5172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6035"/>
          <a:stretch/>
        </p:blipFill>
        <p:spPr bwMode="auto">
          <a:xfrm>
            <a:off x="251520" y="1409050"/>
            <a:ext cx="8699047" cy="432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2" name="Cím 5"/>
          <p:cNvSpPr>
            <a:spLocks noGrp="1"/>
          </p:cNvSpPr>
          <p:nvPr>
            <p:ph type="title"/>
          </p:nvPr>
        </p:nvSpPr>
        <p:spPr>
          <a:xfrm>
            <a:off x="457200" y="404813"/>
            <a:ext cx="8229600" cy="791939"/>
          </a:xfrm>
        </p:spPr>
        <p:txBody>
          <a:bodyPr/>
          <a:lstStyle/>
          <a:p>
            <a:r>
              <a:rPr lang="hu-HU" altLang="hu-HU" sz="4000" dirty="0" err="1"/>
              <a:t>Author</a:t>
            </a:r>
            <a:r>
              <a:rPr lang="hu-HU" altLang="hu-HU" sz="4000" dirty="0"/>
              <a:t> </a:t>
            </a:r>
            <a:r>
              <a:rPr lang="hu-HU" altLang="hu-HU" sz="4000" dirty="0" err="1"/>
              <a:t>search</a:t>
            </a:r>
            <a:r>
              <a:rPr lang="hu-HU" altLang="hu-HU" sz="4000" dirty="0"/>
              <a:t> – </a:t>
            </a:r>
            <a:r>
              <a:rPr lang="hu-HU" altLang="hu-HU" sz="4000" dirty="0" err="1"/>
              <a:t>second</a:t>
            </a:r>
            <a:r>
              <a:rPr lang="hu-HU" altLang="hu-HU" sz="4000" dirty="0"/>
              <a:t> </a:t>
            </a:r>
            <a:r>
              <a:rPr lang="hu-HU" altLang="hu-HU" sz="4000" dirty="0" err="1"/>
              <a:t>step</a:t>
            </a:r>
            <a:endParaRPr lang="hu-HU" altLang="hu-HU" sz="4000" dirty="0"/>
          </a:p>
        </p:txBody>
      </p:sp>
      <p:sp>
        <p:nvSpPr>
          <p:cNvPr id="10" name="Rectangle 3"/>
          <p:cNvSpPr>
            <a:spLocks noChangeArrowheads="1"/>
          </p:cNvSpPr>
          <p:nvPr/>
        </p:nvSpPr>
        <p:spPr bwMode="auto">
          <a:xfrm>
            <a:off x="2043474" y="3182145"/>
            <a:ext cx="867024" cy="45025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1" name="Line 6"/>
          <p:cNvSpPr>
            <a:spLocks noChangeShapeType="1"/>
          </p:cNvSpPr>
          <p:nvPr/>
        </p:nvSpPr>
        <p:spPr bwMode="auto">
          <a:xfrm>
            <a:off x="2771800" y="3312892"/>
            <a:ext cx="449263" cy="2841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1396944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94187"/>
            <a:ext cx="8676456" cy="555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6" name="Cím 4"/>
          <p:cNvSpPr>
            <a:spLocks noGrp="1"/>
          </p:cNvSpPr>
          <p:nvPr>
            <p:ph type="title"/>
          </p:nvPr>
        </p:nvSpPr>
        <p:spPr>
          <a:xfrm>
            <a:off x="477838" y="400050"/>
            <a:ext cx="8486650" cy="694137"/>
          </a:xfrm>
        </p:spPr>
        <p:txBody>
          <a:bodyPr/>
          <a:lstStyle/>
          <a:p>
            <a:r>
              <a:rPr lang="hu-HU" altLang="hu-HU" sz="3200" dirty="0" err="1">
                <a:solidFill>
                  <a:srgbClr val="000000"/>
                </a:solidFill>
              </a:rPr>
              <a:t>Author</a:t>
            </a:r>
            <a:r>
              <a:rPr lang="hu-HU" altLang="hu-HU" sz="3200" dirty="0">
                <a:solidFill>
                  <a:srgbClr val="000000"/>
                </a:solidFill>
              </a:rPr>
              <a:t> – „</a:t>
            </a:r>
            <a:r>
              <a:rPr lang="hu-HU" altLang="hu-HU" sz="3200" dirty="0" err="1">
                <a:solidFill>
                  <a:srgbClr val="000000"/>
                </a:solidFill>
              </a:rPr>
              <a:t>information</a:t>
            </a:r>
            <a:r>
              <a:rPr lang="hu-HU" altLang="hu-HU" sz="3200" dirty="0">
                <a:solidFill>
                  <a:srgbClr val="000000"/>
                </a:solidFill>
              </a:rPr>
              <a:t> </a:t>
            </a:r>
            <a:r>
              <a:rPr lang="hu-HU" altLang="hu-HU" sz="3200" dirty="0" err="1">
                <a:solidFill>
                  <a:srgbClr val="000000"/>
                </a:solidFill>
              </a:rPr>
              <a:t>sheet</a:t>
            </a:r>
            <a:r>
              <a:rPr lang="hu-HU" altLang="hu-HU" sz="3200" dirty="0">
                <a:solidFill>
                  <a:srgbClr val="000000"/>
                </a:solidFill>
              </a:rPr>
              <a:t>”</a:t>
            </a:r>
            <a:r>
              <a:rPr lang="hu-HU" altLang="hu-HU" sz="2400" dirty="0">
                <a:solidFill>
                  <a:srgbClr val="000000"/>
                </a:solidFill>
              </a:rPr>
              <a:t>(</a:t>
            </a:r>
            <a:r>
              <a:rPr lang="hu-HU" altLang="hu-HU" sz="2400" dirty="0" err="1">
                <a:solidFill>
                  <a:srgbClr val="000000"/>
                </a:solidFill>
              </a:rPr>
              <a:t>search</a:t>
            </a:r>
            <a:r>
              <a:rPr lang="hu-HU" altLang="hu-HU" sz="2400" dirty="0">
                <a:solidFill>
                  <a:srgbClr val="000000"/>
                </a:solidFill>
              </a:rPr>
              <a:t> </a:t>
            </a:r>
            <a:r>
              <a:rPr lang="hu-HU" altLang="hu-HU" sz="2400" dirty="0" err="1">
                <a:solidFill>
                  <a:srgbClr val="000000"/>
                </a:solidFill>
              </a:rPr>
              <a:t>for</a:t>
            </a:r>
            <a:r>
              <a:rPr lang="hu-HU" altLang="hu-HU" sz="2400" dirty="0">
                <a:solidFill>
                  <a:srgbClr val="000000"/>
                </a:solidFill>
              </a:rPr>
              <a:t> </a:t>
            </a:r>
            <a:r>
              <a:rPr lang="hu-HU" altLang="hu-HU" sz="2400" dirty="0" err="1">
                <a:solidFill>
                  <a:srgbClr val="000000"/>
                </a:solidFill>
              </a:rPr>
              <a:t>name</a:t>
            </a:r>
            <a:r>
              <a:rPr lang="hu-HU" altLang="hu-HU" sz="2400" dirty="0">
                <a:solidFill>
                  <a:srgbClr val="000000"/>
                </a:solidFill>
              </a:rPr>
              <a:t> </a:t>
            </a:r>
            <a:r>
              <a:rPr lang="hu-HU" altLang="hu-HU" sz="2400" dirty="0" err="1">
                <a:solidFill>
                  <a:srgbClr val="000000"/>
                </a:solidFill>
              </a:rPr>
              <a:t>variants</a:t>
            </a:r>
            <a:r>
              <a:rPr lang="hu-HU" altLang="hu-HU" sz="2400" dirty="0">
                <a:solidFill>
                  <a:srgbClr val="000000"/>
                </a:solidFill>
              </a:rPr>
              <a:t>)</a:t>
            </a:r>
            <a:endParaRPr lang="hu-HU" altLang="hu-HU" dirty="0"/>
          </a:p>
        </p:txBody>
      </p:sp>
      <p:sp>
        <p:nvSpPr>
          <p:cNvPr id="77827" name="Dia számának helye 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1B8911-45BB-48F8-8A51-96B12735D1DA}" type="slidenum">
              <a:rPr lang="hu-HU" altLang="hu-HU">
                <a:latin typeface="Cambria Math" pitchFamily="18" charset="0"/>
                <a:ea typeface="Cambria Math" pitchFamily="18" charset="0"/>
                <a:cs typeface="Cambria Math" pitchFamily="18" charset="0"/>
              </a:rPr>
              <a:pPr eaLnBrk="1" hangingPunct="1"/>
              <a:t>106</a:t>
            </a:fld>
            <a:r>
              <a:rPr lang="hu-HU" altLang="hu-HU" dirty="0">
                <a:latin typeface="Cambria Math" pitchFamily="18" charset="0"/>
                <a:ea typeface="Cambria Math" pitchFamily="18" charset="0"/>
                <a:cs typeface="Cambria Math" pitchFamily="18" charset="0"/>
              </a:rPr>
              <a:t>/86</a:t>
            </a:r>
          </a:p>
        </p:txBody>
      </p:sp>
      <p:sp>
        <p:nvSpPr>
          <p:cNvPr id="12" name="Rectangle 13"/>
          <p:cNvSpPr>
            <a:spLocks noChangeArrowheads="1"/>
          </p:cNvSpPr>
          <p:nvPr/>
        </p:nvSpPr>
        <p:spPr bwMode="auto">
          <a:xfrm>
            <a:off x="5004049" y="1268760"/>
            <a:ext cx="1296144" cy="21997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76" y="1684874"/>
            <a:ext cx="5062141" cy="517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179511" y="2924944"/>
            <a:ext cx="1028935" cy="5040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5" name="Rectangle 13"/>
          <p:cNvSpPr>
            <a:spLocks noChangeArrowheads="1"/>
          </p:cNvSpPr>
          <p:nvPr/>
        </p:nvSpPr>
        <p:spPr bwMode="auto">
          <a:xfrm>
            <a:off x="323528" y="1894342"/>
            <a:ext cx="1110481" cy="24887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extLst>
      <p:ext uri="{BB962C8B-B14F-4D97-AF65-F5344CB8AC3E}">
        <p14:creationId xmlns:p14="http://schemas.microsoft.com/office/powerpoint/2010/main" val="3891066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11" y="1340768"/>
            <a:ext cx="8964488" cy="534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0" name="Cím 4"/>
          <p:cNvSpPr>
            <a:spLocks noGrp="1"/>
          </p:cNvSpPr>
          <p:nvPr>
            <p:ph type="title"/>
          </p:nvPr>
        </p:nvSpPr>
        <p:spPr>
          <a:xfrm>
            <a:off x="395288" y="404664"/>
            <a:ext cx="8748712" cy="856519"/>
          </a:xfrm>
        </p:spPr>
        <p:txBody>
          <a:bodyPr>
            <a:normAutofit fontScale="90000"/>
          </a:bodyPr>
          <a:lstStyle/>
          <a:p>
            <a:r>
              <a:rPr lang="hu-HU" altLang="hu-HU" sz="3200" dirty="0" err="1">
                <a:solidFill>
                  <a:srgbClr val="000000"/>
                </a:solidFill>
              </a:rPr>
              <a:t>Author</a:t>
            </a:r>
            <a:r>
              <a:rPr lang="hu-HU" altLang="hu-HU" sz="3200" dirty="0">
                <a:solidFill>
                  <a:srgbClr val="000000"/>
                </a:solidFill>
              </a:rPr>
              <a:t> – „</a:t>
            </a:r>
            <a:r>
              <a:rPr lang="hu-HU" altLang="hu-HU" sz="3200" dirty="0" err="1">
                <a:solidFill>
                  <a:srgbClr val="000000"/>
                </a:solidFill>
              </a:rPr>
              <a:t>information</a:t>
            </a:r>
            <a:r>
              <a:rPr lang="hu-HU" altLang="hu-HU" sz="3200" dirty="0">
                <a:solidFill>
                  <a:srgbClr val="000000"/>
                </a:solidFill>
              </a:rPr>
              <a:t> </a:t>
            </a:r>
            <a:r>
              <a:rPr lang="hu-HU" altLang="hu-HU" sz="3200" dirty="0" err="1">
                <a:solidFill>
                  <a:srgbClr val="000000"/>
                </a:solidFill>
              </a:rPr>
              <a:t>sheet</a:t>
            </a:r>
            <a:r>
              <a:rPr lang="hu-HU" altLang="hu-HU" sz="3200" dirty="0">
                <a:solidFill>
                  <a:srgbClr val="000000"/>
                </a:solidFill>
              </a:rPr>
              <a:t>”</a:t>
            </a:r>
            <a:br>
              <a:rPr lang="hu-HU" altLang="hu-HU" sz="4000" dirty="0">
                <a:solidFill>
                  <a:srgbClr val="000000"/>
                </a:solidFill>
              </a:rPr>
            </a:br>
            <a:r>
              <a:rPr lang="hu-HU" altLang="hu-HU" sz="2400" dirty="0">
                <a:solidFill>
                  <a:srgbClr val="000000"/>
                </a:solidFill>
              </a:rPr>
              <a:t>(</a:t>
            </a:r>
            <a:r>
              <a:rPr lang="hu-HU" altLang="hu-HU" sz="2400" dirty="0" err="1">
                <a:solidFill>
                  <a:srgbClr val="000000"/>
                </a:solidFill>
              </a:rPr>
              <a:t>with</a:t>
            </a:r>
            <a:r>
              <a:rPr lang="hu-HU" altLang="hu-HU" sz="2400" dirty="0">
                <a:solidFill>
                  <a:srgbClr val="000000"/>
                </a:solidFill>
              </a:rPr>
              <a:t> </a:t>
            </a:r>
            <a:r>
              <a:rPr lang="hu-HU" altLang="hu-HU" sz="2400" dirty="0" err="1">
                <a:solidFill>
                  <a:srgbClr val="000000"/>
                </a:solidFill>
              </a:rPr>
              <a:t>the</a:t>
            </a:r>
            <a:r>
              <a:rPr lang="hu-HU" altLang="hu-HU" sz="2400" dirty="0">
                <a:solidFill>
                  <a:srgbClr val="000000"/>
                </a:solidFill>
              </a:rPr>
              <a:t> </a:t>
            </a:r>
            <a:r>
              <a:rPr lang="hu-HU" altLang="hu-HU" sz="2400" dirty="0" err="1">
                <a:solidFill>
                  <a:srgbClr val="000000"/>
                </a:solidFill>
              </a:rPr>
              <a:t>grouped</a:t>
            </a:r>
            <a:r>
              <a:rPr lang="hu-HU" altLang="hu-HU" sz="2400" dirty="0">
                <a:solidFill>
                  <a:srgbClr val="000000"/>
                </a:solidFill>
              </a:rPr>
              <a:t> </a:t>
            </a:r>
            <a:r>
              <a:rPr lang="hu-HU" altLang="hu-HU" sz="2400" dirty="0" err="1">
                <a:solidFill>
                  <a:srgbClr val="000000"/>
                </a:solidFill>
              </a:rPr>
              <a:t>author</a:t>
            </a:r>
            <a:r>
              <a:rPr lang="hu-HU" altLang="hu-HU" sz="2400" dirty="0">
                <a:solidFill>
                  <a:srgbClr val="000000"/>
                </a:solidFill>
              </a:rPr>
              <a:t> </a:t>
            </a:r>
            <a:r>
              <a:rPr lang="hu-HU" altLang="hu-HU" sz="2400" dirty="0" err="1">
                <a:solidFill>
                  <a:srgbClr val="000000"/>
                </a:solidFill>
              </a:rPr>
              <a:t>name</a:t>
            </a:r>
            <a:r>
              <a:rPr lang="hu-HU" altLang="hu-HU" sz="2400" dirty="0">
                <a:solidFill>
                  <a:srgbClr val="000000"/>
                </a:solidFill>
              </a:rPr>
              <a:t> </a:t>
            </a:r>
            <a:r>
              <a:rPr lang="hu-HU" altLang="hu-HU" sz="2400" dirty="0" err="1">
                <a:solidFill>
                  <a:srgbClr val="000000"/>
                </a:solidFill>
              </a:rPr>
              <a:t>variants</a:t>
            </a:r>
            <a:r>
              <a:rPr lang="hu-HU" altLang="hu-HU" sz="2400" dirty="0">
                <a:solidFill>
                  <a:srgbClr val="000000"/>
                </a:solidFill>
              </a:rPr>
              <a:t>)</a:t>
            </a:r>
            <a:endParaRPr lang="hu-HU" altLang="hu-HU" dirty="0"/>
          </a:p>
        </p:txBody>
      </p:sp>
      <p:sp>
        <p:nvSpPr>
          <p:cNvPr id="7" name="Rectangle 13"/>
          <p:cNvSpPr>
            <a:spLocks noChangeArrowheads="1"/>
          </p:cNvSpPr>
          <p:nvPr/>
        </p:nvSpPr>
        <p:spPr bwMode="auto">
          <a:xfrm>
            <a:off x="3131840" y="3645023"/>
            <a:ext cx="1008112" cy="27882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extLst>
      <p:ext uri="{BB962C8B-B14F-4D97-AF65-F5344CB8AC3E}">
        <p14:creationId xmlns:p14="http://schemas.microsoft.com/office/powerpoint/2010/main" val="2793105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35" y="1165012"/>
            <a:ext cx="8870801" cy="569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4" name="Cím 1"/>
          <p:cNvSpPr>
            <a:spLocks noGrp="1"/>
          </p:cNvSpPr>
          <p:nvPr>
            <p:ph type="title"/>
          </p:nvPr>
        </p:nvSpPr>
        <p:spPr>
          <a:xfrm>
            <a:off x="285720" y="214290"/>
            <a:ext cx="8229600" cy="542908"/>
          </a:xfrm>
        </p:spPr>
        <p:txBody>
          <a:bodyPr/>
          <a:lstStyle/>
          <a:p>
            <a:r>
              <a:rPr lang="hu-HU" altLang="hu-HU" sz="3200" dirty="0" err="1"/>
              <a:t>Author</a:t>
            </a:r>
            <a:r>
              <a:rPr lang="hu-HU" altLang="hu-HU" sz="3200" dirty="0"/>
              <a:t> – </a:t>
            </a:r>
            <a:r>
              <a:rPr lang="hu-HU" altLang="hu-HU" sz="3200" dirty="0" err="1"/>
              <a:t>publications</a:t>
            </a:r>
            <a:r>
              <a:rPr lang="hu-HU" altLang="hu-HU" sz="3200" dirty="0"/>
              <a:t> and </a:t>
            </a:r>
            <a:r>
              <a:rPr lang="hu-HU" altLang="hu-HU" sz="3200" dirty="0" err="1"/>
              <a:t>citations</a:t>
            </a:r>
            <a:r>
              <a:rPr lang="hu-HU" altLang="hu-HU" sz="3200" dirty="0"/>
              <a:t> </a:t>
            </a:r>
            <a:r>
              <a:rPr lang="hu-HU" altLang="hu-HU" sz="3200" dirty="0" err="1"/>
              <a:t>data</a:t>
            </a:r>
            <a:endParaRPr lang="hu-HU" altLang="hu-HU" sz="3200" dirty="0"/>
          </a:p>
        </p:txBody>
      </p:sp>
      <p:sp>
        <p:nvSpPr>
          <p:cNvPr id="8" name="Rectangle 6"/>
          <p:cNvSpPr>
            <a:spLocks noChangeArrowheads="1"/>
          </p:cNvSpPr>
          <p:nvPr/>
        </p:nvSpPr>
        <p:spPr bwMode="auto">
          <a:xfrm>
            <a:off x="250974" y="1538968"/>
            <a:ext cx="2717949" cy="37786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9" name="Rectangle 3"/>
          <p:cNvSpPr>
            <a:spLocks noChangeArrowheads="1"/>
          </p:cNvSpPr>
          <p:nvPr/>
        </p:nvSpPr>
        <p:spPr bwMode="auto">
          <a:xfrm>
            <a:off x="1547664" y="2060848"/>
            <a:ext cx="792088" cy="2159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Tree>
    <p:extLst>
      <p:ext uri="{BB962C8B-B14F-4D97-AF65-F5344CB8AC3E}">
        <p14:creationId xmlns:p14="http://schemas.microsoft.com/office/powerpoint/2010/main" val="3949058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196751"/>
            <a:ext cx="8712967" cy="556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5"/>
          <p:cNvSpPr>
            <a:spLocks noChangeArrowheads="1"/>
          </p:cNvSpPr>
          <p:nvPr/>
        </p:nvSpPr>
        <p:spPr bwMode="auto">
          <a:xfrm>
            <a:off x="1553427" y="2105599"/>
            <a:ext cx="858334" cy="160563"/>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5" name="Rectangle 15"/>
          <p:cNvSpPr>
            <a:spLocks noChangeArrowheads="1"/>
          </p:cNvSpPr>
          <p:nvPr/>
        </p:nvSpPr>
        <p:spPr bwMode="auto">
          <a:xfrm>
            <a:off x="336439" y="6512520"/>
            <a:ext cx="923191" cy="2032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6" name="Rectangle 6"/>
          <p:cNvSpPr>
            <a:spLocks noChangeArrowheads="1"/>
          </p:cNvSpPr>
          <p:nvPr/>
        </p:nvSpPr>
        <p:spPr bwMode="auto">
          <a:xfrm>
            <a:off x="395536" y="1553587"/>
            <a:ext cx="1512168" cy="2159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80902" name="Cím 8"/>
          <p:cNvSpPr>
            <a:spLocks noGrp="1"/>
          </p:cNvSpPr>
          <p:nvPr>
            <p:ph type="title"/>
          </p:nvPr>
        </p:nvSpPr>
        <p:spPr>
          <a:xfrm>
            <a:off x="457200" y="457200"/>
            <a:ext cx="8229600" cy="884238"/>
          </a:xfrm>
        </p:spPr>
        <p:txBody>
          <a:bodyPr/>
          <a:lstStyle/>
          <a:p>
            <a:r>
              <a:rPr lang="hu-HU" altLang="hu-HU" sz="4000" dirty="0" err="1"/>
              <a:t>Author</a:t>
            </a:r>
            <a:r>
              <a:rPr lang="hu-HU" altLang="hu-HU" sz="4000" dirty="0"/>
              <a:t> - h-index</a:t>
            </a:r>
          </a:p>
        </p:txBody>
      </p:sp>
      <p:sp>
        <p:nvSpPr>
          <p:cNvPr id="12" name="Text Box 15"/>
          <p:cNvSpPr txBox="1">
            <a:spLocks noChangeArrowheads="1"/>
          </p:cNvSpPr>
          <p:nvPr/>
        </p:nvSpPr>
        <p:spPr bwMode="auto">
          <a:xfrm>
            <a:off x="3065060" y="1307524"/>
            <a:ext cx="2947100" cy="707886"/>
          </a:xfrm>
          <a:prstGeom prst="rect">
            <a:avLst/>
          </a:prstGeom>
          <a:solidFill>
            <a:srgbClr val="CCFFCC"/>
          </a:solidFill>
          <a:ln w="9525" algn="ctr">
            <a:solidFill>
              <a:schemeClr val="tx1"/>
            </a:solidFill>
            <a:miter lim="800000"/>
            <a:headEnd/>
            <a:tailEnd/>
          </a:ln>
        </p:spPr>
        <p:txBody>
          <a:bodyPr wrap="square">
            <a:spAutoFit/>
          </a:bodyPr>
          <a:lstStyle/>
          <a:p>
            <a:pPr marL="1588" lvl="0" indent="-1588">
              <a:defRPr/>
            </a:pPr>
            <a:r>
              <a:rPr lang="hu-HU" sz="2000" dirty="0" err="1">
                <a:solidFill>
                  <a:srgbClr val="FF3300"/>
                </a:solidFill>
                <a:latin typeface="Garamond"/>
              </a:rPr>
              <a:t>Option</a:t>
            </a:r>
            <a:r>
              <a:rPr lang="hu-HU" sz="2000" dirty="0">
                <a:solidFill>
                  <a:srgbClr val="FF3300"/>
                </a:solidFill>
                <a:latin typeface="Garamond"/>
              </a:rPr>
              <a:t> </a:t>
            </a:r>
            <a:r>
              <a:rPr lang="hu-HU" sz="2000" dirty="0" err="1">
                <a:solidFill>
                  <a:srgbClr val="FF3300"/>
                </a:solidFill>
                <a:latin typeface="Garamond"/>
              </a:rPr>
              <a:t>to</a:t>
            </a:r>
            <a:r>
              <a:rPr lang="hu-HU" sz="2000" dirty="0">
                <a:solidFill>
                  <a:srgbClr val="FF3300"/>
                </a:solidFill>
                <a:latin typeface="Garamond"/>
              </a:rPr>
              <a:t> </a:t>
            </a:r>
            <a:r>
              <a:rPr lang="hu-HU" sz="2000" dirty="0" err="1">
                <a:solidFill>
                  <a:srgbClr val="FF3300"/>
                </a:solidFill>
                <a:latin typeface="Garamond"/>
              </a:rPr>
              <a:t>look</a:t>
            </a:r>
            <a:r>
              <a:rPr lang="hu-HU" sz="2000" dirty="0">
                <a:solidFill>
                  <a:srgbClr val="FF3300"/>
                </a:solidFill>
                <a:latin typeface="Garamond"/>
              </a:rPr>
              <a:t> </a:t>
            </a:r>
            <a:r>
              <a:rPr lang="hu-HU" sz="2000" dirty="0" err="1">
                <a:solidFill>
                  <a:srgbClr val="FF3300"/>
                </a:solidFill>
                <a:latin typeface="Garamond"/>
              </a:rPr>
              <a:t>the</a:t>
            </a:r>
            <a:r>
              <a:rPr lang="hu-HU" sz="2000" dirty="0">
                <a:solidFill>
                  <a:srgbClr val="FF3300"/>
                </a:solidFill>
                <a:latin typeface="Garamond"/>
              </a:rPr>
              <a:t> h-index of </a:t>
            </a:r>
            <a:r>
              <a:rPr lang="hu-HU" sz="2000" dirty="0" err="1">
                <a:solidFill>
                  <a:srgbClr val="FF3300"/>
                </a:solidFill>
                <a:latin typeface="Garamond"/>
              </a:rPr>
              <a:t>the</a:t>
            </a:r>
            <a:r>
              <a:rPr lang="hu-HU" sz="2000" dirty="0">
                <a:solidFill>
                  <a:srgbClr val="FF3300"/>
                </a:solidFill>
                <a:latin typeface="Garamond"/>
              </a:rPr>
              <a:t> </a:t>
            </a:r>
            <a:r>
              <a:rPr lang="hu-HU" sz="2000" dirty="0" err="1">
                <a:solidFill>
                  <a:srgbClr val="FF3300"/>
                </a:solidFill>
                <a:latin typeface="Garamond"/>
              </a:rPr>
              <a:t>given</a:t>
            </a:r>
            <a:r>
              <a:rPr lang="hu-HU" sz="2000" dirty="0">
                <a:solidFill>
                  <a:srgbClr val="FF3300"/>
                </a:solidFill>
                <a:latin typeface="Garamond"/>
              </a:rPr>
              <a:t> </a:t>
            </a:r>
            <a:r>
              <a:rPr lang="hu-HU" sz="2000" dirty="0" err="1">
                <a:solidFill>
                  <a:srgbClr val="FF3300"/>
                </a:solidFill>
                <a:latin typeface="Garamond"/>
              </a:rPr>
              <a:t>author</a:t>
            </a:r>
            <a:r>
              <a:rPr lang="hu-HU" sz="2000" dirty="0">
                <a:solidFill>
                  <a:srgbClr val="FF3300"/>
                </a:solidFill>
                <a:latin typeface="Garamond"/>
              </a:rPr>
              <a:t>.</a:t>
            </a:r>
            <a:endParaRPr lang="hu-HU" sz="2000" dirty="0">
              <a:solidFill>
                <a:srgbClr val="000000"/>
              </a:solidFill>
              <a:latin typeface="Garamond"/>
            </a:endParaRPr>
          </a:p>
        </p:txBody>
      </p:sp>
      <p:sp>
        <p:nvSpPr>
          <p:cNvPr id="10" name="Text Box 17"/>
          <p:cNvSpPr txBox="1">
            <a:spLocks noChangeArrowheads="1"/>
          </p:cNvSpPr>
          <p:nvPr/>
        </p:nvSpPr>
        <p:spPr bwMode="auto">
          <a:xfrm>
            <a:off x="3340792" y="5893395"/>
            <a:ext cx="2671367" cy="830997"/>
          </a:xfrm>
          <a:prstGeom prst="rect">
            <a:avLst/>
          </a:prstGeom>
          <a:solidFill>
            <a:srgbClr val="CCFFCC"/>
          </a:solidFill>
          <a:ln w="12700">
            <a:solidFill>
              <a:schemeClr val="tx1"/>
            </a:solidFill>
            <a:miter lim="800000"/>
            <a:headEnd/>
            <a:tailEnd/>
          </a:ln>
        </p:spPr>
        <p:txBody>
          <a:bodyPr wrap="square">
            <a:spAutoFit/>
          </a:bodyPr>
          <a:lstStyle/>
          <a:p>
            <a:pPr lvl="0">
              <a:spcBef>
                <a:spcPct val="50000"/>
              </a:spcBef>
              <a:defRPr/>
            </a:pPr>
            <a:r>
              <a:rPr lang="hu-HU" sz="1600" dirty="0">
                <a:solidFill>
                  <a:srgbClr val="FF0000"/>
                </a:solidFill>
                <a:latin typeface="Garamond"/>
              </a:rPr>
              <a:t>The h-index of 18 </a:t>
            </a:r>
            <a:r>
              <a:rPr lang="hu-HU" sz="1600" dirty="0" err="1">
                <a:solidFill>
                  <a:srgbClr val="FF0000"/>
                </a:solidFill>
                <a:latin typeface="Garamond"/>
              </a:rPr>
              <a:t>means</a:t>
            </a:r>
            <a:r>
              <a:rPr lang="hu-HU" sz="1600" dirty="0">
                <a:solidFill>
                  <a:srgbClr val="FF0000"/>
                </a:solidFill>
                <a:latin typeface="Garamond"/>
              </a:rPr>
              <a:t> </a:t>
            </a:r>
            <a:r>
              <a:rPr lang="hu-HU" sz="1600" dirty="0" err="1">
                <a:solidFill>
                  <a:srgbClr val="FF0000"/>
                </a:solidFill>
                <a:latin typeface="Garamond"/>
              </a:rPr>
              <a:t>that</a:t>
            </a:r>
            <a:r>
              <a:rPr lang="hu-HU" sz="1600" dirty="0">
                <a:solidFill>
                  <a:srgbClr val="FF0000"/>
                </a:solidFill>
                <a:latin typeface="Garamond"/>
              </a:rPr>
              <a:t> </a:t>
            </a:r>
            <a:r>
              <a:rPr lang="hu-HU" sz="1600" dirty="0" err="1">
                <a:solidFill>
                  <a:srgbClr val="FF0000"/>
                </a:solidFill>
                <a:latin typeface="Garamond"/>
              </a:rPr>
              <a:t>there</a:t>
            </a:r>
            <a:r>
              <a:rPr lang="hu-HU" sz="1600" dirty="0">
                <a:solidFill>
                  <a:srgbClr val="FF0000"/>
                </a:solidFill>
                <a:latin typeface="Garamond"/>
              </a:rPr>
              <a:t> </a:t>
            </a:r>
            <a:r>
              <a:rPr lang="hu-HU" sz="1600" dirty="0" err="1">
                <a:solidFill>
                  <a:srgbClr val="FF0000"/>
                </a:solidFill>
                <a:latin typeface="Garamond"/>
              </a:rPr>
              <a:t>are</a:t>
            </a:r>
            <a:r>
              <a:rPr lang="hu-HU" sz="1600" dirty="0">
                <a:solidFill>
                  <a:srgbClr val="FF0000"/>
                </a:solidFill>
                <a:latin typeface="Garamond"/>
              </a:rPr>
              <a:t> </a:t>
            </a:r>
            <a:r>
              <a:rPr lang="hu-HU" sz="1600" dirty="0" err="1">
                <a:solidFill>
                  <a:srgbClr val="FF0000"/>
                </a:solidFill>
                <a:latin typeface="Garamond"/>
              </a:rPr>
              <a:t>18</a:t>
            </a:r>
            <a:r>
              <a:rPr lang="hu-HU" sz="1600" dirty="0">
                <a:solidFill>
                  <a:srgbClr val="FF0000"/>
                </a:solidFill>
                <a:latin typeface="Garamond"/>
              </a:rPr>
              <a:t> </a:t>
            </a:r>
            <a:r>
              <a:rPr lang="hu-HU" sz="1600" dirty="0" err="1">
                <a:solidFill>
                  <a:srgbClr val="FF0000"/>
                </a:solidFill>
                <a:latin typeface="Garamond"/>
              </a:rPr>
              <a:t>published</a:t>
            </a:r>
            <a:r>
              <a:rPr lang="hu-HU" sz="1600" dirty="0">
                <a:solidFill>
                  <a:srgbClr val="FF0000"/>
                </a:solidFill>
                <a:latin typeface="Garamond"/>
              </a:rPr>
              <a:t> </a:t>
            </a:r>
            <a:r>
              <a:rPr lang="hu-HU" sz="1600" dirty="0" err="1">
                <a:solidFill>
                  <a:srgbClr val="FF0000"/>
                </a:solidFill>
                <a:latin typeface="Garamond"/>
              </a:rPr>
              <a:t>papers</a:t>
            </a:r>
            <a:r>
              <a:rPr lang="hu-HU" sz="1600" dirty="0">
                <a:solidFill>
                  <a:srgbClr val="FF0000"/>
                </a:solidFill>
                <a:latin typeface="Garamond"/>
              </a:rPr>
              <a:t> </a:t>
            </a:r>
            <a:r>
              <a:rPr lang="hu-HU" sz="1600" dirty="0" err="1">
                <a:solidFill>
                  <a:srgbClr val="FF0000"/>
                </a:solidFill>
                <a:latin typeface="Garamond"/>
              </a:rPr>
              <a:t>that</a:t>
            </a:r>
            <a:r>
              <a:rPr lang="hu-HU" sz="1600" dirty="0">
                <a:solidFill>
                  <a:srgbClr val="FF0000"/>
                </a:solidFill>
                <a:latin typeface="Garamond"/>
              </a:rPr>
              <a:t> </a:t>
            </a:r>
            <a:r>
              <a:rPr lang="hu-HU" sz="1600" dirty="0" err="1">
                <a:solidFill>
                  <a:srgbClr val="FF0000"/>
                </a:solidFill>
                <a:latin typeface="Garamond"/>
              </a:rPr>
              <a:t>have</a:t>
            </a:r>
            <a:r>
              <a:rPr lang="hu-HU" sz="1600" dirty="0">
                <a:solidFill>
                  <a:srgbClr val="FF0000"/>
                </a:solidFill>
                <a:latin typeface="Garamond"/>
              </a:rPr>
              <a:t> </a:t>
            </a:r>
            <a:r>
              <a:rPr lang="hu-HU" sz="1600" dirty="0" err="1">
                <a:solidFill>
                  <a:srgbClr val="FF0000"/>
                </a:solidFill>
                <a:latin typeface="Garamond"/>
              </a:rPr>
              <a:t>18</a:t>
            </a:r>
            <a:r>
              <a:rPr lang="hu-HU" sz="1600" dirty="0">
                <a:solidFill>
                  <a:srgbClr val="FF0000"/>
                </a:solidFill>
                <a:latin typeface="Garamond"/>
              </a:rPr>
              <a:t> </a:t>
            </a:r>
            <a:r>
              <a:rPr lang="hu-HU" sz="1600" dirty="0" err="1">
                <a:solidFill>
                  <a:srgbClr val="FF0000"/>
                </a:solidFill>
                <a:latin typeface="Garamond"/>
              </a:rPr>
              <a:t>citations</a:t>
            </a:r>
            <a:r>
              <a:rPr lang="hu-HU" sz="1600" dirty="0">
                <a:solidFill>
                  <a:srgbClr val="FF0000"/>
                </a:solidFill>
                <a:latin typeface="Garamond"/>
              </a:rPr>
              <a:t> </a:t>
            </a:r>
            <a:r>
              <a:rPr lang="hu-HU" sz="1600" dirty="0" err="1">
                <a:solidFill>
                  <a:srgbClr val="FF0000"/>
                </a:solidFill>
                <a:latin typeface="Garamond"/>
              </a:rPr>
              <a:t>or</a:t>
            </a:r>
            <a:r>
              <a:rPr lang="hu-HU" sz="1600" dirty="0">
                <a:solidFill>
                  <a:srgbClr val="FF0000"/>
                </a:solidFill>
                <a:latin typeface="Garamond"/>
              </a:rPr>
              <a:t> more</a:t>
            </a:r>
            <a:r>
              <a:rPr lang="en-US" sz="1600" dirty="0">
                <a:solidFill>
                  <a:srgbClr val="FF0000"/>
                </a:solidFill>
                <a:latin typeface="Garamond"/>
              </a:rPr>
              <a:t>.</a:t>
            </a:r>
            <a:endParaRPr lang="hu-HU" sz="1600" dirty="0">
              <a:solidFill>
                <a:srgbClr val="FF0000"/>
              </a:solidFill>
              <a:latin typeface="Garamond"/>
            </a:endParaRPr>
          </a:p>
        </p:txBody>
      </p:sp>
      <p:sp>
        <p:nvSpPr>
          <p:cNvPr id="11" name="Rectangle 15"/>
          <p:cNvSpPr>
            <a:spLocks noChangeArrowheads="1"/>
          </p:cNvSpPr>
          <p:nvPr/>
        </p:nvSpPr>
        <p:spPr bwMode="auto">
          <a:xfrm>
            <a:off x="251521" y="2780928"/>
            <a:ext cx="1368151" cy="2032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extLst>
      <p:ext uri="{BB962C8B-B14F-4D97-AF65-F5344CB8AC3E}">
        <p14:creationId xmlns:p14="http://schemas.microsoft.com/office/powerpoint/2010/main" val="3601930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par>
                                <p:cTn id="23" presetID="37"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4"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2"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258204" cy="939784"/>
          </a:xfrm>
        </p:spPr>
        <p:txBody>
          <a:bodyPr/>
          <a:lstStyle/>
          <a:p>
            <a:r>
              <a:rPr lang="en-GB" dirty="0"/>
              <a:t>     Relevance  &amp;  comprehensiveness</a:t>
            </a:r>
          </a:p>
        </p:txBody>
      </p:sp>
      <p:sp>
        <p:nvSpPr>
          <p:cNvPr id="6" name="Slide Number Placeholder 5"/>
          <p:cNvSpPr>
            <a:spLocks noGrp="1"/>
          </p:cNvSpPr>
          <p:nvPr>
            <p:ph type="sldNum" sz="quarter" idx="10"/>
          </p:nvPr>
        </p:nvSpPr>
        <p:spPr/>
        <p:txBody>
          <a:bodyPr/>
          <a:lstStyle/>
          <a:p>
            <a:fld id="{FD79F44C-B0A7-3A42-A98F-236C7051F6BB}" type="slidenum">
              <a:rPr lang="en-US" smtClean="0">
                <a:solidFill>
                  <a:srgbClr val="000000"/>
                </a:solidFill>
              </a:rPr>
              <a:pPr/>
              <a:t>11</a:t>
            </a:fld>
            <a:endParaRPr lang="en-US" dirty="0">
              <a:solidFill>
                <a:srgbClr val="000000"/>
              </a:solidFill>
            </a:endParaRPr>
          </a:p>
        </p:txBody>
      </p:sp>
      <p:graphicFrame>
        <p:nvGraphicFramePr>
          <p:cNvPr id="7" name="Chart 6"/>
          <p:cNvGraphicFramePr>
            <a:graphicFrameLocks/>
          </p:cNvGraphicFramePr>
          <p:nvPr>
            <p:extLst>
              <p:ext uri="{D42A27DB-BD31-4B8C-83A1-F6EECF244321}">
                <p14:modId xmlns:p14="http://schemas.microsoft.com/office/powerpoint/2010/main" val="377666602"/>
              </p:ext>
            </p:extLst>
          </p:nvPr>
        </p:nvGraphicFramePr>
        <p:xfrm>
          <a:off x="303938" y="692696"/>
          <a:ext cx="5328592" cy="49685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359390701"/>
              </p:ext>
            </p:extLst>
          </p:nvPr>
        </p:nvGraphicFramePr>
        <p:xfrm>
          <a:off x="4499992" y="2420888"/>
          <a:ext cx="4248472"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00034" y="1071546"/>
            <a:ext cx="2808312" cy="369332"/>
          </a:xfrm>
          <a:prstGeom prst="rect">
            <a:avLst/>
          </a:prstGeom>
          <a:noFill/>
        </p:spPr>
        <p:txBody>
          <a:bodyPr wrap="square" rtlCol="0">
            <a:spAutoFit/>
          </a:bodyPr>
          <a:lstStyle/>
          <a:p>
            <a:r>
              <a:rPr lang="en-GB" b="1" dirty="0"/>
              <a:t>Relevance of results</a:t>
            </a:r>
          </a:p>
        </p:txBody>
      </p:sp>
      <p:sp>
        <p:nvSpPr>
          <p:cNvPr id="9" name="TextBox 8"/>
          <p:cNvSpPr txBox="1"/>
          <p:nvPr/>
        </p:nvSpPr>
        <p:spPr>
          <a:xfrm>
            <a:off x="5652120" y="1700808"/>
            <a:ext cx="2808312" cy="646331"/>
          </a:xfrm>
          <a:prstGeom prst="rect">
            <a:avLst/>
          </a:prstGeom>
          <a:noFill/>
        </p:spPr>
        <p:txBody>
          <a:bodyPr wrap="square" rtlCol="0">
            <a:spAutoFit/>
          </a:bodyPr>
          <a:lstStyle/>
          <a:p>
            <a:r>
              <a:rPr lang="en-GB" b="1"/>
              <a:t>Comprehensiveness of results</a:t>
            </a:r>
          </a:p>
        </p:txBody>
      </p:sp>
      <p:sp>
        <p:nvSpPr>
          <p:cNvPr id="11" name="TextBox 10"/>
          <p:cNvSpPr txBox="1"/>
          <p:nvPr/>
        </p:nvSpPr>
        <p:spPr>
          <a:xfrm>
            <a:off x="467544" y="5517232"/>
            <a:ext cx="3744416" cy="1077218"/>
          </a:xfrm>
          <a:prstGeom prst="rect">
            <a:avLst/>
          </a:prstGeom>
          <a:solidFill>
            <a:schemeClr val="accent2">
              <a:lumMod val="20000"/>
              <a:lumOff val="80000"/>
            </a:schemeClr>
          </a:solidFill>
          <a:ln>
            <a:solidFill>
              <a:schemeClr val="tx1"/>
            </a:solidFill>
          </a:ln>
        </p:spPr>
        <p:txBody>
          <a:bodyPr wrap="square" rtlCol="0">
            <a:spAutoFit/>
          </a:bodyPr>
          <a:lstStyle/>
          <a:p>
            <a:r>
              <a:rPr lang="en-GB" sz="1600"/>
              <a:t>Specialized subject indexes are rated well, but below scholarly journal databases, with only a minority ranking as excellent.</a:t>
            </a:r>
          </a:p>
        </p:txBody>
      </p:sp>
      <p:sp>
        <p:nvSpPr>
          <p:cNvPr id="16" name="Down Arrow 15"/>
          <p:cNvSpPr/>
          <p:nvPr/>
        </p:nvSpPr>
        <p:spPr>
          <a:xfrm>
            <a:off x="2796364" y="1267185"/>
            <a:ext cx="180754" cy="263669"/>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a:off x="7224824" y="2215304"/>
            <a:ext cx="180754" cy="263669"/>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78499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371600" y="274638"/>
            <a:ext cx="7772400" cy="1143000"/>
          </a:xfrm>
        </p:spPr>
        <p:txBody>
          <a:bodyPr/>
          <a:lstStyle/>
          <a:p>
            <a:pPr eaLnBrk="1" hangingPunct="1"/>
            <a:r>
              <a:rPr lang="hu-HU" altLang="hu-HU" sz="4800" dirty="0" err="1"/>
              <a:t>Search</a:t>
            </a:r>
            <a:r>
              <a:rPr lang="hu-HU" altLang="hu-HU" sz="4800" dirty="0"/>
              <a:t> </a:t>
            </a:r>
            <a:r>
              <a:rPr lang="hu-HU" altLang="hu-HU" sz="4800" dirty="0" err="1"/>
              <a:t>options</a:t>
            </a:r>
            <a:endParaRPr lang="hu-HU" altLang="hu-HU" sz="4800" dirty="0"/>
          </a:p>
        </p:txBody>
      </p:sp>
      <p:sp>
        <p:nvSpPr>
          <p:cNvPr id="122884" name="Rectangle 3"/>
          <p:cNvSpPr>
            <a:spLocks noGrp="1" noChangeArrowheads="1"/>
          </p:cNvSpPr>
          <p:nvPr>
            <p:ph type="body" idx="4294967295"/>
          </p:nvPr>
        </p:nvSpPr>
        <p:spPr>
          <a:xfrm>
            <a:off x="1371600" y="1447800"/>
            <a:ext cx="7772400" cy="4572000"/>
          </a:xfrm>
        </p:spPr>
        <p:txBody>
          <a:bodyPr/>
          <a:lstStyle/>
          <a:p>
            <a:pPr eaLnBrk="1" hangingPunct="1"/>
            <a:r>
              <a:rPr lang="hu-HU" altLang="hu-HU" dirty="0" err="1"/>
              <a:t>Document</a:t>
            </a:r>
            <a:r>
              <a:rPr lang="hu-HU" altLang="hu-HU" dirty="0"/>
              <a:t> </a:t>
            </a:r>
            <a:r>
              <a:rPr lang="hu-HU" altLang="hu-HU" dirty="0" err="1"/>
              <a:t>Search</a:t>
            </a:r>
            <a:endParaRPr lang="hu-HU" altLang="hu-HU" dirty="0"/>
          </a:p>
          <a:p>
            <a:pPr eaLnBrk="1" hangingPunct="1"/>
            <a:r>
              <a:rPr lang="hu-HU" altLang="hu-HU" dirty="0" err="1"/>
              <a:t>Author</a:t>
            </a:r>
            <a:r>
              <a:rPr lang="hu-HU" altLang="hu-HU" dirty="0"/>
              <a:t> </a:t>
            </a:r>
            <a:r>
              <a:rPr lang="hu-HU" altLang="hu-HU" dirty="0" err="1"/>
              <a:t>Search</a:t>
            </a:r>
            <a:endParaRPr lang="hu-HU" altLang="hu-HU" dirty="0"/>
          </a:p>
          <a:p>
            <a:pPr eaLnBrk="1" hangingPunct="1"/>
            <a:r>
              <a:rPr lang="hu-HU" altLang="hu-HU" dirty="0" err="1"/>
              <a:t>Affiliation</a:t>
            </a:r>
            <a:r>
              <a:rPr lang="hu-HU" altLang="hu-HU" dirty="0"/>
              <a:t> </a:t>
            </a:r>
            <a:r>
              <a:rPr lang="hu-HU" altLang="hu-HU" dirty="0" err="1"/>
              <a:t>Search</a:t>
            </a:r>
            <a:r>
              <a:rPr lang="hu-HU" altLang="hu-HU" dirty="0"/>
              <a:t>:</a:t>
            </a:r>
            <a:br>
              <a:rPr lang="hu-HU" altLang="hu-HU" dirty="0"/>
            </a:br>
            <a:r>
              <a:rPr lang="hu-HU" altLang="hu-HU" dirty="0" err="1"/>
              <a:t>search</a:t>
            </a:r>
            <a:r>
              <a:rPr lang="hu-HU" altLang="hu-HU" dirty="0"/>
              <a:t> </a:t>
            </a:r>
            <a:r>
              <a:rPr lang="hu-HU" altLang="hu-HU" dirty="0" err="1"/>
              <a:t>for</a:t>
            </a:r>
            <a:r>
              <a:rPr lang="hu-HU" altLang="hu-HU" dirty="0"/>
              <a:t> </a:t>
            </a:r>
            <a:r>
              <a:rPr lang="hu-HU" altLang="hu-HU" dirty="0" err="1"/>
              <a:t>institutes</a:t>
            </a:r>
            <a:endParaRPr lang="hu-HU" altLang="hu-HU" dirty="0"/>
          </a:p>
          <a:p>
            <a:pPr eaLnBrk="1" hangingPunct="1"/>
            <a:r>
              <a:rPr lang="hu-HU" altLang="hu-HU" dirty="0"/>
              <a:t>Advanced </a:t>
            </a:r>
            <a:r>
              <a:rPr lang="hu-HU" altLang="hu-HU" dirty="0" err="1"/>
              <a:t>Search</a:t>
            </a:r>
            <a:endParaRPr lang="hu-HU" altLang="hu-H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122884">
                                            <p:txEl>
                                              <p:pRg st="2" end="2"/>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122884">
                                            <p:txEl>
                                              <p:pRg st="2" end="2"/>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122884">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2884">
                                            <p:txEl>
                                              <p:pRg st="1" end="1"/>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288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75" y="1883731"/>
            <a:ext cx="8693516" cy="17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0" name="Cím 5"/>
          <p:cNvSpPr>
            <a:spLocks noGrp="1"/>
          </p:cNvSpPr>
          <p:nvPr>
            <p:ph type="title"/>
          </p:nvPr>
        </p:nvSpPr>
        <p:spPr>
          <a:xfrm>
            <a:off x="457200" y="457200"/>
            <a:ext cx="8229600" cy="955675"/>
          </a:xfrm>
        </p:spPr>
        <p:txBody>
          <a:bodyPr/>
          <a:lstStyle/>
          <a:p>
            <a:r>
              <a:rPr lang="hu-HU" altLang="hu-HU" dirty="0" err="1"/>
              <a:t>Affiliation</a:t>
            </a:r>
            <a:r>
              <a:rPr lang="hu-HU" altLang="hu-HU" dirty="0"/>
              <a:t> </a:t>
            </a:r>
            <a:r>
              <a:rPr lang="hu-HU" altLang="hu-HU" dirty="0" err="1"/>
              <a:t>search</a:t>
            </a:r>
            <a:r>
              <a:rPr lang="hu-HU" altLang="hu-HU" dirty="0"/>
              <a:t> – </a:t>
            </a:r>
            <a:r>
              <a:rPr lang="hu-HU" altLang="hu-HU" dirty="0" err="1"/>
              <a:t>first</a:t>
            </a:r>
            <a:r>
              <a:rPr lang="hu-HU" altLang="hu-HU" dirty="0"/>
              <a:t> </a:t>
            </a:r>
            <a:r>
              <a:rPr lang="hu-HU" altLang="hu-HU" dirty="0" err="1"/>
              <a:t>step</a:t>
            </a:r>
            <a:endParaRPr lang="hu-HU" altLang="hu-HU" dirty="0"/>
          </a:p>
        </p:txBody>
      </p:sp>
      <p:sp>
        <p:nvSpPr>
          <p:cNvPr id="14" name="Line 6"/>
          <p:cNvSpPr>
            <a:spLocks noChangeShapeType="1"/>
          </p:cNvSpPr>
          <p:nvPr/>
        </p:nvSpPr>
        <p:spPr bwMode="auto">
          <a:xfrm flipV="1">
            <a:off x="2208556" y="2636439"/>
            <a:ext cx="43180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5" name="Line 6"/>
          <p:cNvSpPr>
            <a:spLocks noChangeShapeType="1"/>
          </p:cNvSpPr>
          <p:nvPr/>
        </p:nvSpPr>
        <p:spPr bwMode="auto">
          <a:xfrm>
            <a:off x="7061268" y="2759237"/>
            <a:ext cx="308470" cy="279351"/>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6" name="Oval 3"/>
          <p:cNvSpPr>
            <a:spLocks noChangeArrowheads="1"/>
          </p:cNvSpPr>
          <p:nvPr/>
        </p:nvSpPr>
        <p:spPr bwMode="auto">
          <a:xfrm>
            <a:off x="2987824" y="1895723"/>
            <a:ext cx="1555209" cy="41824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extLst>
      <p:ext uri="{BB962C8B-B14F-4D97-AF65-F5344CB8AC3E}">
        <p14:creationId xmlns:p14="http://schemas.microsoft.com/office/powerpoint/2010/main" val="16564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1" y="1565164"/>
            <a:ext cx="9050614" cy="395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4" name="Cím 4"/>
          <p:cNvSpPr>
            <a:spLocks noGrp="1"/>
          </p:cNvSpPr>
          <p:nvPr>
            <p:ph type="title"/>
          </p:nvPr>
        </p:nvSpPr>
        <p:spPr>
          <a:xfrm>
            <a:off x="395536" y="457200"/>
            <a:ext cx="8748464" cy="955675"/>
          </a:xfrm>
        </p:spPr>
        <p:txBody>
          <a:bodyPr/>
          <a:lstStyle/>
          <a:p>
            <a:r>
              <a:rPr lang="hu-HU" altLang="hu-HU" dirty="0" err="1"/>
              <a:t>Affiliation</a:t>
            </a:r>
            <a:r>
              <a:rPr lang="hu-HU" altLang="hu-HU" dirty="0"/>
              <a:t> </a:t>
            </a:r>
            <a:r>
              <a:rPr lang="hu-HU" altLang="hu-HU" dirty="0" err="1"/>
              <a:t>search</a:t>
            </a:r>
            <a:r>
              <a:rPr lang="hu-HU" altLang="hu-HU" dirty="0"/>
              <a:t> – </a:t>
            </a:r>
            <a:r>
              <a:rPr lang="hu-HU" altLang="hu-HU" dirty="0" err="1"/>
              <a:t>second</a:t>
            </a:r>
            <a:r>
              <a:rPr lang="hu-HU" altLang="hu-HU" dirty="0"/>
              <a:t> </a:t>
            </a:r>
            <a:r>
              <a:rPr lang="hu-HU" altLang="hu-HU" dirty="0" err="1"/>
              <a:t>step</a:t>
            </a:r>
            <a:endParaRPr lang="hu-HU" altLang="hu-HU" dirty="0"/>
          </a:p>
        </p:txBody>
      </p:sp>
      <p:sp>
        <p:nvSpPr>
          <p:cNvPr id="8" name="Rectangle 9"/>
          <p:cNvSpPr>
            <a:spLocks noChangeArrowheads="1"/>
          </p:cNvSpPr>
          <p:nvPr/>
        </p:nvSpPr>
        <p:spPr bwMode="auto">
          <a:xfrm>
            <a:off x="1763688" y="2816994"/>
            <a:ext cx="1223963"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extLst>
      <p:ext uri="{BB962C8B-B14F-4D97-AF65-F5344CB8AC3E}">
        <p14:creationId xmlns:p14="http://schemas.microsoft.com/office/powerpoint/2010/main" val="29684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7880"/>
          <a:stretch/>
        </p:blipFill>
        <p:spPr bwMode="auto">
          <a:xfrm>
            <a:off x="294172" y="1412776"/>
            <a:ext cx="8670316" cy="489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8" name="Cím 3"/>
          <p:cNvSpPr>
            <a:spLocks noGrp="1"/>
          </p:cNvSpPr>
          <p:nvPr>
            <p:ph type="title"/>
          </p:nvPr>
        </p:nvSpPr>
        <p:spPr>
          <a:xfrm>
            <a:off x="457200" y="457200"/>
            <a:ext cx="8229600" cy="884238"/>
          </a:xfrm>
        </p:spPr>
        <p:txBody>
          <a:bodyPr/>
          <a:lstStyle/>
          <a:p>
            <a:r>
              <a:rPr lang="hu-HU" altLang="hu-HU" dirty="0" err="1"/>
              <a:t>Affiliation</a:t>
            </a:r>
            <a:r>
              <a:rPr lang="hu-HU" altLang="hu-HU" dirty="0"/>
              <a:t> – „</a:t>
            </a:r>
            <a:r>
              <a:rPr lang="hu-HU" altLang="hu-HU" dirty="0" err="1"/>
              <a:t>information</a:t>
            </a:r>
            <a:r>
              <a:rPr lang="hu-HU" altLang="hu-HU" dirty="0"/>
              <a:t> </a:t>
            </a:r>
            <a:r>
              <a:rPr lang="hu-HU" altLang="hu-HU" dirty="0" err="1"/>
              <a:t>sheet</a:t>
            </a:r>
            <a:r>
              <a:rPr lang="hu-HU" altLang="hu-HU" dirty="0"/>
              <a:t>”</a:t>
            </a:r>
          </a:p>
        </p:txBody>
      </p:sp>
    </p:spTree>
    <p:extLst>
      <p:ext uri="{BB962C8B-B14F-4D97-AF65-F5344CB8AC3E}">
        <p14:creationId xmlns:p14="http://schemas.microsoft.com/office/powerpoint/2010/main" val="493317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285720" y="214290"/>
            <a:ext cx="7772400" cy="654032"/>
          </a:xfrm>
        </p:spPr>
        <p:txBody>
          <a:bodyPr/>
          <a:lstStyle/>
          <a:p>
            <a:pPr eaLnBrk="1" hangingPunct="1"/>
            <a:r>
              <a:rPr lang="hu-HU" altLang="hu-HU" sz="4000" dirty="0" err="1"/>
              <a:t>Search</a:t>
            </a:r>
            <a:r>
              <a:rPr lang="hu-HU" altLang="hu-HU" sz="4000" dirty="0"/>
              <a:t> </a:t>
            </a:r>
            <a:r>
              <a:rPr lang="hu-HU" altLang="hu-HU" sz="4000" dirty="0" err="1"/>
              <a:t>options</a:t>
            </a:r>
            <a:endParaRPr lang="hu-HU" altLang="hu-HU" sz="4000" dirty="0"/>
          </a:p>
        </p:txBody>
      </p:sp>
      <p:sp>
        <p:nvSpPr>
          <p:cNvPr id="123908" name="Rectangle 3"/>
          <p:cNvSpPr>
            <a:spLocks noGrp="1" noChangeArrowheads="1"/>
          </p:cNvSpPr>
          <p:nvPr>
            <p:ph type="body" idx="4294967295"/>
          </p:nvPr>
        </p:nvSpPr>
        <p:spPr>
          <a:xfrm>
            <a:off x="1371600" y="1447800"/>
            <a:ext cx="7772400" cy="4572000"/>
          </a:xfrm>
        </p:spPr>
        <p:txBody>
          <a:bodyPr/>
          <a:lstStyle/>
          <a:p>
            <a:pPr eaLnBrk="1" hangingPunct="1"/>
            <a:r>
              <a:rPr lang="hu-HU" altLang="hu-HU" sz="2800" dirty="0" err="1"/>
              <a:t>Document</a:t>
            </a:r>
            <a:r>
              <a:rPr lang="hu-HU" altLang="hu-HU" sz="2800" dirty="0"/>
              <a:t> </a:t>
            </a:r>
            <a:r>
              <a:rPr lang="hu-HU" altLang="hu-HU" sz="2800" dirty="0" err="1"/>
              <a:t>Search</a:t>
            </a:r>
            <a:endParaRPr lang="hu-HU" altLang="hu-HU" sz="2800" dirty="0"/>
          </a:p>
          <a:p>
            <a:pPr eaLnBrk="1" hangingPunct="1"/>
            <a:r>
              <a:rPr lang="hu-HU" altLang="hu-HU" sz="2800" dirty="0" err="1"/>
              <a:t>Author</a:t>
            </a:r>
            <a:r>
              <a:rPr lang="hu-HU" altLang="hu-HU" sz="2800" dirty="0"/>
              <a:t> </a:t>
            </a:r>
            <a:r>
              <a:rPr lang="hu-HU" altLang="hu-HU" sz="2800" dirty="0" err="1"/>
              <a:t>Search</a:t>
            </a:r>
            <a:endParaRPr lang="hu-HU" altLang="hu-HU" sz="2800" dirty="0"/>
          </a:p>
          <a:p>
            <a:pPr eaLnBrk="1" hangingPunct="1"/>
            <a:r>
              <a:rPr lang="hu-HU" altLang="hu-HU" sz="2800" dirty="0" err="1"/>
              <a:t>Affiliation</a:t>
            </a:r>
            <a:r>
              <a:rPr lang="hu-HU" altLang="hu-HU" sz="2800" dirty="0"/>
              <a:t> </a:t>
            </a:r>
            <a:r>
              <a:rPr lang="hu-HU" altLang="hu-HU" sz="2800" dirty="0" err="1"/>
              <a:t>Search</a:t>
            </a:r>
            <a:endParaRPr lang="hu-HU" altLang="hu-HU" sz="2800" dirty="0"/>
          </a:p>
          <a:p>
            <a:pPr eaLnBrk="1" hangingPunct="1"/>
            <a:r>
              <a:rPr lang="hu-HU" altLang="hu-HU" sz="2800" dirty="0"/>
              <a:t>Advanced </a:t>
            </a:r>
            <a:r>
              <a:rPr lang="hu-HU" altLang="hu-HU" sz="2800" dirty="0" err="1"/>
              <a:t>Search</a:t>
            </a:r>
            <a:r>
              <a:rPr lang="hu-HU" altLang="hu-HU" sz="2800" dirty="0"/>
              <a:t>:</a:t>
            </a:r>
            <a:br>
              <a:rPr lang="hu-HU" altLang="hu-HU" sz="2800" dirty="0"/>
            </a:br>
            <a:r>
              <a:rPr lang="hu-HU" altLang="hu-HU" sz="2800" dirty="0" err="1"/>
              <a:t>create</a:t>
            </a:r>
            <a:r>
              <a:rPr lang="hu-HU" altLang="hu-HU" sz="2800" dirty="0"/>
              <a:t> </a:t>
            </a:r>
            <a:r>
              <a:rPr lang="hu-HU" altLang="hu-HU" sz="2800" dirty="0" err="1"/>
              <a:t>complex</a:t>
            </a:r>
            <a:r>
              <a:rPr lang="hu-HU" altLang="hu-HU" sz="2800" dirty="0"/>
              <a:t> </a:t>
            </a:r>
            <a:r>
              <a:rPr lang="hu-HU" altLang="hu-HU" sz="2800" dirty="0" err="1"/>
              <a:t>queries</a:t>
            </a:r>
            <a:r>
              <a:rPr lang="hu-HU" altLang="hu-HU" sz="2800" dirty="0"/>
              <a:t> </a:t>
            </a:r>
            <a:r>
              <a:rPr lang="hu-HU" altLang="hu-HU" sz="2800" dirty="0" err="1"/>
              <a:t>using</a:t>
            </a:r>
            <a:r>
              <a:rPr lang="hu-HU" altLang="hu-HU" sz="2800" dirty="0"/>
              <a:t> operators (</a:t>
            </a:r>
            <a:r>
              <a:rPr lang="hu-HU" altLang="hu-HU" sz="2800" dirty="0" err="1"/>
              <a:t>e.g</a:t>
            </a:r>
            <a:r>
              <a:rPr lang="hu-HU" altLang="hu-HU" sz="2800" dirty="0"/>
              <a:t>. AND, OR, AND NOT) and </a:t>
            </a:r>
            <a:r>
              <a:rPr lang="hu-HU" altLang="hu-HU" sz="2800" dirty="0" err="1"/>
              <a:t>codes</a:t>
            </a:r>
            <a:endParaRPr lang="hu-HU" altLang="hu-HU"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123908">
                                            <p:txEl>
                                              <p:pRg st="3" end="3"/>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123908">
                                            <p:txEl>
                                              <p:pRg st="3" end="3"/>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123908">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3908">
                                            <p:txEl>
                                              <p:pRg st="1" end="1"/>
                                            </p:txEl>
                                          </p:spTgt>
                                        </p:tgtEl>
                                        <p:attrNameLst>
                                          <p:attrName>style.visibility</p:attrName>
                                        </p:attrNameLst>
                                      </p:cBhvr>
                                      <p:to>
                                        <p:strVal val="hidden"/>
                                      </p:to>
                                    </p:set>
                                  </p:childTnLst>
                                </p:cTn>
                              </p:par>
                              <p:par>
                                <p:cTn id="13" presetID="1" presetClass="exit" presetSubtype="0" fill="hold" nodeType="withEffect">
                                  <p:stCondLst>
                                    <p:cond delay="0"/>
                                  </p:stCondLst>
                                  <p:iterate type="wd">
                                    <p:tmAbs val="0"/>
                                  </p:iterate>
                                  <p:childTnLst>
                                    <p:set>
                                      <p:cBhvr>
                                        <p:cTn id="14" dur="1" fill="hold">
                                          <p:stCondLst>
                                            <p:cond delay="0"/>
                                          </p:stCondLst>
                                        </p:cTn>
                                        <p:tgtEl>
                                          <p:spTgt spid="12390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72" y="1169925"/>
            <a:ext cx="7272808" cy="559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6" name="Cím 8"/>
          <p:cNvSpPr>
            <a:spLocks noGrp="1"/>
          </p:cNvSpPr>
          <p:nvPr>
            <p:ph type="title"/>
          </p:nvPr>
        </p:nvSpPr>
        <p:spPr>
          <a:xfrm>
            <a:off x="428596" y="214290"/>
            <a:ext cx="8229600" cy="668338"/>
          </a:xfrm>
        </p:spPr>
        <p:txBody>
          <a:bodyPr>
            <a:normAutofit/>
          </a:bodyPr>
          <a:lstStyle/>
          <a:p>
            <a:r>
              <a:rPr lang="hu-HU" altLang="hu-HU" dirty="0"/>
              <a:t>Advanced </a:t>
            </a:r>
            <a:r>
              <a:rPr lang="hu-HU" altLang="hu-HU" dirty="0" err="1"/>
              <a:t>search</a:t>
            </a:r>
            <a:endParaRPr lang="hu-HU" altLang="hu-HU" dirty="0"/>
          </a:p>
        </p:txBody>
      </p:sp>
      <p:sp>
        <p:nvSpPr>
          <p:cNvPr id="88067" name="Dia számának helye 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1B8911-45BB-48F8-8A51-96B12735D1DA}" type="slidenum">
              <a:rPr lang="hu-HU" altLang="hu-HU">
                <a:latin typeface="Cambria Math" pitchFamily="18" charset="0"/>
                <a:ea typeface="Cambria Math" pitchFamily="18" charset="0"/>
                <a:cs typeface="Cambria Math" pitchFamily="18" charset="0"/>
              </a:rPr>
              <a:pPr eaLnBrk="1" hangingPunct="1"/>
              <a:t>115</a:t>
            </a:fld>
            <a:r>
              <a:rPr lang="hu-HU" altLang="hu-HU" dirty="0">
                <a:latin typeface="Cambria Math" pitchFamily="18" charset="0"/>
                <a:ea typeface="Cambria Math" pitchFamily="18" charset="0"/>
                <a:cs typeface="Cambria Math" pitchFamily="18" charset="0"/>
              </a:rPr>
              <a:t>/86</a:t>
            </a:r>
          </a:p>
        </p:txBody>
      </p:sp>
      <p:sp>
        <p:nvSpPr>
          <p:cNvPr id="12" name="Oval 3"/>
          <p:cNvSpPr>
            <a:spLocks noChangeArrowheads="1"/>
          </p:cNvSpPr>
          <p:nvPr/>
        </p:nvSpPr>
        <p:spPr bwMode="auto">
          <a:xfrm>
            <a:off x="4067944" y="1174254"/>
            <a:ext cx="1368152" cy="3603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3" name="AutoShape 4"/>
          <p:cNvSpPr>
            <a:spLocks noChangeArrowheads="1"/>
          </p:cNvSpPr>
          <p:nvPr/>
        </p:nvSpPr>
        <p:spPr bwMode="auto">
          <a:xfrm>
            <a:off x="4932040" y="3164156"/>
            <a:ext cx="2520950" cy="476071"/>
          </a:xfrm>
          <a:prstGeom prst="wedgeEllipseCallout">
            <a:avLst>
              <a:gd name="adj1" fmla="val -90787"/>
              <a:gd name="adj2" fmla="val -219500"/>
            </a:avLst>
          </a:prstGeom>
          <a:solidFill>
            <a:srgbClr val="CCFFCC"/>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sz="1600" b="1" dirty="0" err="1">
                <a:solidFill>
                  <a:srgbClr val="FF0000"/>
                </a:solidFill>
                <a:latin typeface="+mn-lt"/>
              </a:rPr>
              <a:t>Search</a:t>
            </a:r>
            <a:r>
              <a:rPr lang="hu-HU" altLang="hu-HU" sz="1600" b="1" dirty="0">
                <a:solidFill>
                  <a:srgbClr val="FF0000"/>
                </a:solidFill>
                <a:latin typeface="+mn-lt"/>
              </a:rPr>
              <a:t> </a:t>
            </a:r>
            <a:r>
              <a:rPr lang="hu-HU" altLang="hu-HU" sz="1600" b="1" dirty="0" err="1">
                <a:solidFill>
                  <a:srgbClr val="FF0000"/>
                </a:solidFill>
                <a:latin typeface="+mn-lt"/>
              </a:rPr>
              <a:t>box</a:t>
            </a:r>
            <a:endParaRPr lang="hu-HU" altLang="hu-HU" sz="1600" b="1" dirty="0">
              <a:solidFill>
                <a:srgbClr val="FF0000"/>
              </a:solidFill>
              <a:latin typeface="+mn-lt"/>
            </a:endParaRPr>
          </a:p>
        </p:txBody>
      </p:sp>
      <p:sp>
        <p:nvSpPr>
          <p:cNvPr id="14" name="Rectangle 12"/>
          <p:cNvSpPr>
            <a:spLocks noChangeArrowheads="1"/>
          </p:cNvSpPr>
          <p:nvPr/>
        </p:nvSpPr>
        <p:spPr bwMode="auto">
          <a:xfrm>
            <a:off x="816029" y="4368116"/>
            <a:ext cx="731635" cy="17629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5" name="Rectangle 13"/>
          <p:cNvSpPr>
            <a:spLocks noChangeArrowheads="1"/>
          </p:cNvSpPr>
          <p:nvPr/>
        </p:nvSpPr>
        <p:spPr bwMode="auto">
          <a:xfrm>
            <a:off x="816029" y="5214999"/>
            <a:ext cx="503237"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1000"/>
                                        <p:tgtEl>
                                          <p:spTgt spid="1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Right)">
                                      <p:cBhvr>
                                        <p:cTn id="15" dur="1000"/>
                                        <p:tgtEl>
                                          <p:spTgt spid="14"/>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 b="-115"/>
          <a:stretch/>
        </p:blipFill>
        <p:spPr bwMode="auto">
          <a:xfrm>
            <a:off x="323528" y="1512000"/>
            <a:ext cx="8475712" cy="48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0" name="Cím 8"/>
          <p:cNvSpPr>
            <a:spLocks noGrp="1"/>
          </p:cNvSpPr>
          <p:nvPr>
            <p:ph type="title"/>
          </p:nvPr>
        </p:nvSpPr>
        <p:spPr>
          <a:xfrm>
            <a:off x="214282" y="214290"/>
            <a:ext cx="8229600" cy="614346"/>
          </a:xfrm>
        </p:spPr>
        <p:txBody>
          <a:bodyPr/>
          <a:lstStyle/>
          <a:p>
            <a:r>
              <a:rPr lang="hu-HU" altLang="hu-HU" sz="3200" dirty="0" err="1"/>
              <a:t>Results</a:t>
            </a:r>
            <a:r>
              <a:rPr lang="hu-HU" altLang="hu-HU" sz="3200" dirty="0"/>
              <a:t> </a:t>
            </a:r>
            <a:r>
              <a:rPr lang="hu-HU" altLang="hu-HU" sz="3200" dirty="0" err="1"/>
              <a:t>list</a:t>
            </a:r>
            <a:r>
              <a:rPr lang="hu-HU" altLang="hu-HU" sz="3200" dirty="0"/>
              <a:t> </a:t>
            </a:r>
            <a:r>
              <a:rPr lang="hu-HU" altLang="hu-HU" sz="2800" dirty="0"/>
              <a:t>– sort </a:t>
            </a:r>
            <a:r>
              <a:rPr lang="hu-HU" altLang="hu-HU" sz="2800" dirty="0" err="1"/>
              <a:t>by</a:t>
            </a:r>
            <a:r>
              <a:rPr lang="hu-HU" altLang="hu-HU" sz="2800" dirty="0"/>
              <a:t>: </a:t>
            </a:r>
            <a:r>
              <a:rPr lang="hu-HU" altLang="hu-HU" sz="2800" dirty="0" err="1"/>
              <a:t>Cited</a:t>
            </a:r>
            <a:r>
              <a:rPr lang="hu-HU" altLang="hu-HU" sz="2800" dirty="0"/>
              <a:t> </a:t>
            </a:r>
            <a:r>
              <a:rPr lang="hu-HU" altLang="hu-HU" sz="2800" dirty="0" err="1"/>
              <a:t>by</a:t>
            </a:r>
            <a:r>
              <a:rPr lang="hu-HU" altLang="hu-HU" sz="2800" dirty="0"/>
              <a:t> (</a:t>
            </a:r>
            <a:r>
              <a:rPr lang="hu-HU" altLang="hu-HU" sz="2800" dirty="0" err="1"/>
              <a:t>times</a:t>
            </a:r>
            <a:r>
              <a:rPr lang="hu-HU" altLang="hu-HU" sz="2800" dirty="0"/>
              <a:t> </a:t>
            </a:r>
            <a:r>
              <a:rPr lang="hu-HU" altLang="hu-HU" sz="2800" dirty="0" err="1"/>
              <a:t>cited</a:t>
            </a:r>
            <a:r>
              <a:rPr lang="hu-HU" altLang="hu-HU" sz="2800" dirty="0"/>
              <a:t>)</a:t>
            </a:r>
          </a:p>
        </p:txBody>
      </p:sp>
      <p:sp>
        <p:nvSpPr>
          <p:cNvPr id="19" name="Rectangle 8"/>
          <p:cNvSpPr>
            <a:spLocks noChangeArrowheads="1"/>
          </p:cNvSpPr>
          <p:nvPr/>
        </p:nvSpPr>
        <p:spPr bwMode="auto">
          <a:xfrm>
            <a:off x="323529" y="1507872"/>
            <a:ext cx="3240360" cy="2127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20" name="Rectangle 8"/>
          <p:cNvSpPr>
            <a:spLocks noChangeArrowheads="1"/>
          </p:cNvSpPr>
          <p:nvPr/>
        </p:nvSpPr>
        <p:spPr bwMode="auto">
          <a:xfrm>
            <a:off x="7824885" y="1730803"/>
            <a:ext cx="392860" cy="25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21" name="Line 6"/>
          <p:cNvSpPr>
            <a:spLocks noChangeShapeType="1"/>
          </p:cNvSpPr>
          <p:nvPr/>
        </p:nvSpPr>
        <p:spPr bwMode="auto">
          <a:xfrm flipV="1">
            <a:off x="8062431" y="1894749"/>
            <a:ext cx="0" cy="324644"/>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2" name="Balra nyíl 21"/>
          <p:cNvSpPr/>
          <p:nvPr/>
        </p:nvSpPr>
        <p:spPr bwMode="auto">
          <a:xfrm rot="5400000">
            <a:off x="7458071" y="2089146"/>
            <a:ext cx="1208723" cy="1728192"/>
          </a:xfrm>
          <a:prstGeom prst="leftArrow">
            <a:avLst>
              <a:gd name="adj1" fmla="val 77712"/>
              <a:gd name="adj2" fmla="val 41034"/>
            </a:avLst>
          </a:prstGeom>
          <a:solidFill>
            <a:srgbClr val="CCFFCC"/>
          </a:solidFill>
          <a:ln w="9525" cap="flat" cmpd="sng" algn="ctr">
            <a:solidFill>
              <a:schemeClr val="tx1"/>
            </a:solidFill>
            <a:prstDash val="solid"/>
            <a:round/>
            <a:headEnd type="none" w="med" len="med"/>
            <a:tailEnd type="none" w="med" len="med"/>
          </a:ln>
          <a:effectLst/>
        </p:spPr>
        <p:txBody>
          <a:bodyPr vert="vert270" anchor="ctr">
            <a:spAutoFit/>
          </a:bodyPr>
          <a:lstStyle/>
          <a:p>
            <a:pPr algn="ctr">
              <a:defRPr/>
            </a:pPr>
            <a:r>
              <a:rPr lang="hu-HU" sz="1400" dirty="0">
                <a:solidFill>
                  <a:srgbClr val="FF0000"/>
                </a:solidFill>
                <a:latin typeface="+mn-lt"/>
              </a:rPr>
              <a:t>The most </a:t>
            </a:r>
            <a:r>
              <a:rPr lang="hu-HU" sz="1400" dirty="0" err="1">
                <a:solidFill>
                  <a:srgbClr val="FF0000"/>
                </a:solidFill>
                <a:latin typeface="+mn-lt"/>
              </a:rPr>
              <a:t>cited</a:t>
            </a:r>
            <a:r>
              <a:rPr lang="hu-HU" sz="1400" dirty="0">
                <a:solidFill>
                  <a:srgbClr val="FF0000"/>
                </a:solidFill>
                <a:latin typeface="+mn-lt"/>
              </a:rPr>
              <a:t> </a:t>
            </a:r>
            <a:r>
              <a:rPr lang="hu-HU" sz="1400" dirty="0" err="1">
                <a:solidFill>
                  <a:srgbClr val="FF0000"/>
                </a:solidFill>
                <a:latin typeface="+mn-lt"/>
              </a:rPr>
              <a:t>publication</a:t>
            </a:r>
            <a:r>
              <a:rPr lang="hu-HU" sz="1400" dirty="0">
                <a:solidFill>
                  <a:srgbClr val="FF0000"/>
                </a:solidFill>
                <a:latin typeface="+mn-lt"/>
              </a:rPr>
              <a:t> of </a:t>
            </a:r>
            <a:r>
              <a:rPr lang="hu-HU" sz="1400" dirty="0" err="1">
                <a:solidFill>
                  <a:srgbClr val="FF0000"/>
                </a:solidFill>
                <a:latin typeface="+mn-lt"/>
              </a:rPr>
              <a:t>the</a:t>
            </a:r>
            <a:r>
              <a:rPr lang="hu-HU" sz="1400" dirty="0">
                <a:solidFill>
                  <a:srgbClr val="FF0000"/>
                </a:solidFill>
                <a:latin typeface="+mn-lt"/>
              </a:rPr>
              <a:t> </a:t>
            </a:r>
            <a:r>
              <a:rPr lang="hu-HU" sz="1400" dirty="0" err="1">
                <a:solidFill>
                  <a:srgbClr val="FF0000"/>
                </a:solidFill>
                <a:latin typeface="+mn-lt"/>
              </a:rPr>
              <a:t>results</a:t>
            </a:r>
            <a:r>
              <a:rPr lang="hu-HU" sz="1400" dirty="0">
                <a:solidFill>
                  <a:srgbClr val="FF0000"/>
                </a:solidFill>
                <a:latin typeface="+mn-lt"/>
              </a:rPr>
              <a:t> </a:t>
            </a:r>
            <a:r>
              <a:rPr lang="hu-HU" sz="1400" dirty="0" err="1">
                <a:solidFill>
                  <a:srgbClr val="FF0000"/>
                </a:solidFill>
                <a:latin typeface="+mn-lt"/>
              </a:rPr>
              <a:t>list</a:t>
            </a:r>
            <a:endParaRPr lang="en-US" sz="14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412775"/>
            <a:ext cx="7776865" cy="4955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5" name="Cím 1"/>
          <p:cNvSpPr>
            <a:spLocks noGrp="1"/>
          </p:cNvSpPr>
          <p:nvPr>
            <p:ph type="title"/>
          </p:nvPr>
        </p:nvSpPr>
        <p:spPr>
          <a:xfrm>
            <a:off x="285720" y="214290"/>
            <a:ext cx="8207375" cy="666750"/>
          </a:xfrm>
        </p:spPr>
        <p:txBody>
          <a:bodyPr>
            <a:normAutofit/>
          </a:bodyPr>
          <a:lstStyle/>
          <a:p>
            <a:pPr>
              <a:defRPr/>
            </a:pPr>
            <a:r>
              <a:rPr lang="hu-HU" sz="3600" dirty="0" err="1"/>
              <a:t>Search</a:t>
            </a:r>
            <a:r>
              <a:rPr lang="hu-HU" sz="3600" dirty="0"/>
              <a:t> </a:t>
            </a:r>
            <a:r>
              <a:rPr lang="hu-HU" sz="3600" dirty="0" err="1"/>
              <a:t>history</a:t>
            </a:r>
            <a:r>
              <a:rPr lang="hu-HU" sz="3600" dirty="0"/>
              <a:t>: </a:t>
            </a:r>
            <a:r>
              <a:rPr lang="hu-HU" sz="3600" dirty="0" err="1"/>
              <a:t>Combine</a:t>
            </a:r>
            <a:r>
              <a:rPr lang="hu-HU" sz="3600" dirty="0"/>
              <a:t> </a:t>
            </a:r>
            <a:r>
              <a:rPr lang="hu-HU" sz="3600" dirty="0" err="1"/>
              <a:t>the</a:t>
            </a:r>
            <a:r>
              <a:rPr lang="hu-HU" sz="3600" dirty="0"/>
              <a:t> </a:t>
            </a:r>
            <a:r>
              <a:rPr lang="hu-HU" sz="3600" dirty="0" err="1"/>
              <a:t>results</a:t>
            </a:r>
            <a:endParaRPr lang="hu-HU" sz="3600" dirty="0"/>
          </a:p>
        </p:txBody>
      </p:sp>
      <p:sp>
        <p:nvSpPr>
          <p:cNvPr id="25" name="Rectangle 8"/>
          <p:cNvSpPr>
            <a:spLocks noChangeArrowheads="1"/>
          </p:cNvSpPr>
          <p:nvPr/>
        </p:nvSpPr>
        <p:spPr bwMode="auto">
          <a:xfrm>
            <a:off x="4572000" y="4598828"/>
            <a:ext cx="2880320" cy="2524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26" name="Line 6"/>
          <p:cNvSpPr>
            <a:spLocks noChangeShapeType="1"/>
          </p:cNvSpPr>
          <p:nvPr/>
        </p:nvSpPr>
        <p:spPr bwMode="auto">
          <a:xfrm flipH="1">
            <a:off x="895350" y="6180473"/>
            <a:ext cx="0" cy="488887"/>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7" name="Line 6"/>
          <p:cNvSpPr>
            <a:spLocks noChangeShapeType="1"/>
          </p:cNvSpPr>
          <p:nvPr/>
        </p:nvSpPr>
        <p:spPr bwMode="auto">
          <a:xfrm flipV="1">
            <a:off x="6012160" y="4177038"/>
            <a:ext cx="358775" cy="3603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8" name="Line 6"/>
          <p:cNvSpPr>
            <a:spLocks noChangeShapeType="1"/>
          </p:cNvSpPr>
          <p:nvPr/>
        </p:nvSpPr>
        <p:spPr bwMode="auto">
          <a:xfrm flipV="1">
            <a:off x="7740352" y="4238466"/>
            <a:ext cx="358775" cy="3603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9" name="Rectangle 8"/>
          <p:cNvSpPr>
            <a:spLocks noChangeArrowheads="1"/>
          </p:cNvSpPr>
          <p:nvPr/>
        </p:nvSpPr>
        <p:spPr bwMode="auto">
          <a:xfrm>
            <a:off x="728362" y="4584859"/>
            <a:ext cx="1152525" cy="2083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30" name="Rectangle 8"/>
          <p:cNvSpPr>
            <a:spLocks noChangeArrowheads="1"/>
          </p:cNvSpPr>
          <p:nvPr/>
        </p:nvSpPr>
        <p:spPr bwMode="auto">
          <a:xfrm>
            <a:off x="728362" y="1412775"/>
            <a:ext cx="4996161" cy="2880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edge">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edge">
                                      <p:cBhvr>
                                        <p:cTn id="12" dur="1000"/>
                                        <p:tgtEl>
                                          <p:spTgt spid="2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edge">
                                      <p:cBhvr>
                                        <p:cTn id="24" dur="1000"/>
                                        <p:tgtEl>
                                          <p:spTgt spid="25"/>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0"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1" y="1442630"/>
            <a:ext cx="8912582" cy="393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8" name="Cím 1"/>
          <p:cNvSpPr>
            <a:spLocks noGrp="1"/>
          </p:cNvSpPr>
          <p:nvPr>
            <p:ph type="title"/>
          </p:nvPr>
        </p:nvSpPr>
        <p:spPr>
          <a:xfrm>
            <a:off x="214282" y="285728"/>
            <a:ext cx="8229600" cy="614346"/>
          </a:xfrm>
        </p:spPr>
        <p:txBody>
          <a:bodyPr/>
          <a:lstStyle/>
          <a:p>
            <a:r>
              <a:rPr lang="hu-HU" altLang="hu-HU" sz="3600" dirty="0"/>
              <a:t>New </a:t>
            </a:r>
            <a:r>
              <a:rPr lang="hu-HU" altLang="hu-HU" sz="3600" dirty="0" err="1"/>
              <a:t>results</a:t>
            </a:r>
            <a:r>
              <a:rPr lang="hu-HU" altLang="hu-HU" sz="3600" dirty="0"/>
              <a:t> </a:t>
            </a:r>
            <a:r>
              <a:rPr lang="hu-HU" altLang="hu-HU" sz="3600" dirty="0" err="1"/>
              <a:t>list</a:t>
            </a:r>
            <a:r>
              <a:rPr lang="hu-HU" altLang="hu-HU" sz="3600" dirty="0"/>
              <a:t> </a:t>
            </a:r>
            <a:r>
              <a:rPr lang="hu-HU" altLang="hu-HU" sz="3600" dirty="0" err="1"/>
              <a:t>after</a:t>
            </a:r>
            <a:r>
              <a:rPr lang="hu-HU" altLang="hu-HU" sz="3600" dirty="0"/>
              <a:t> </a:t>
            </a:r>
            <a:r>
              <a:rPr lang="hu-HU" altLang="hu-HU" sz="3600" dirty="0" err="1"/>
              <a:t>combining</a:t>
            </a:r>
            <a:endParaRPr lang="hu-HU" altLang="hu-HU" sz="3600" dirty="0"/>
          </a:p>
        </p:txBody>
      </p:sp>
      <p:sp>
        <p:nvSpPr>
          <p:cNvPr id="10" name="Rectangle 8"/>
          <p:cNvSpPr>
            <a:spLocks noChangeArrowheads="1"/>
          </p:cNvSpPr>
          <p:nvPr/>
        </p:nvSpPr>
        <p:spPr bwMode="auto">
          <a:xfrm>
            <a:off x="110335" y="1772816"/>
            <a:ext cx="1077290"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11" name="Rectangle 8"/>
          <p:cNvSpPr>
            <a:spLocks noChangeArrowheads="1"/>
          </p:cNvSpPr>
          <p:nvPr/>
        </p:nvSpPr>
        <p:spPr bwMode="auto">
          <a:xfrm>
            <a:off x="118651" y="1525176"/>
            <a:ext cx="4813389" cy="16509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t>     </a:t>
            </a:r>
            <a:r>
              <a:rPr lang="hu-HU" dirty="0"/>
              <a:t>What</a:t>
            </a:r>
            <a:r>
              <a:rPr lang="en-US" dirty="0"/>
              <a:t> </a:t>
            </a:r>
            <a:r>
              <a:rPr lang="hu-HU" dirty="0"/>
              <a:t> is </a:t>
            </a:r>
            <a:r>
              <a:rPr lang="en-US" dirty="0"/>
              <a:t> </a:t>
            </a:r>
            <a:r>
              <a:rPr lang="hu-HU" dirty="0"/>
              <a:t>Google </a:t>
            </a:r>
            <a:r>
              <a:rPr lang="en-US" dirty="0"/>
              <a:t> </a:t>
            </a:r>
            <a:r>
              <a:rPr lang="hu-HU" dirty="0"/>
              <a:t>Scholar</a:t>
            </a:r>
            <a:r>
              <a:rPr lang="en-US" dirty="0"/>
              <a:t> </a:t>
            </a:r>
            <a:r>
              <a:rPr lang="hu-HU" dirty="0"/>
              <a:t>?</a:t>
            </a:r>
          </a:p>
        </p:txBody>
      </p:sp>
      <p:sp>
        <p:nvSpPr>
          <p:cNvPr id="3" name="Tartalom helye 2"/>
          <p:cNvSpPr>
            <a:spLocks noGrp="1"/>
          </p:cNvSpPr>
          <p:nvPr>
            <p:ph idx="1"/>
          </p:nvPr>
        </p:nvSpPr>
        <p:spPr>
          <a:xfrm>
            <a:off x="457200" y="1981200"/>
            <a:ext cx="8229600" cy="4112096"/>
          </a:xfrm>
        </p:spPr>
        <p:txBody>
          <a:bodyPr>
            <a:normAutofit fontScale="92500"/>
          </a:bodyPr>
          <a:lstStyle/>
          <a:p>
            <a:r>
              <a:rPr lang="hu-HU" sz="2400" dirty="0"/>
              <a:t>Free </a:t>
            </a:r>
            <a:r>
              <a:rPr lang="hu-HU" sz="2400" dirty="0" err="1"/>
              <a:t>database</a:t>
            </a:r>
            <a:r>
              <a:rPr lang="hu-HU" sz="2400" dirty="0"/>
              <a:t> </a:t>
            </a:r>
            <a:r>
              <a:rPr lang="hu-HU" sz="2400" dirty="0" err="1"/>
              <a:t>from</a:t>
            </a:r>
            <a:r>
              <a:rPr lang="hu-HU" sz="2400" dirty="0"/>
              <a:t> </a:t>
            </a:r>
            <a:r>
              <a:rPr lang="hu-HU" sz="2400" dirty="0" err="1"/>
              <a:t>Google</a:t>
            </a:r>
            <a:endParaRPr lang="hu-HU" sz="2400" dirty="0"/>
          </a:p>
          <a:p>
            <a:r>
              <a:rPr lang="hu-HU" sz="2400" dirty="0"/>
              <a:t>Y</a:t>
            </a:r>
            <a:r>
              <a:rPr lang="en-US" sz="2400" dirty="0" err="1"/>
              <a:t>ou</a:t>
            </a:r>
            <a:r>
              <a:rPr lang="en-US" sz="2400" dirty="0"/>
              <a:t> can search across many disciplines and sources: articles, theses, books, abstracts and court opinions, from academic publishers, professional societies, online repositories, universities and other web sites</a:t>
            </a:r>
            <a:endParaRPr lang="hu-HU" sz="2400" dirty="0"/>
          </a:p>
          <a:p>
            <a:r>
              <a:rPr lang="hu-HU" sz="2400" dirty="0" err="1"/>
              <a:t>You</a:t>
            </a:r>
            <a:r>
              <a:rPr lang="hu-HU" sz="2400" dirty="0"/>
              <a:t> </a:t>
            </a:r>
            <a:r>
              <a:rPr lang="en-US" sz="2400" dirty="0"/>
              <a:t>can find out what publications have cited other publications</a:t>
            </a:r>
            <a:endParaRPr lang="hu-HU" sz="2400" dirty="0"/>
          </a:p>
          <a:p>
            <a:r>
              <a:rPr lang="hu-HU" sz="2400" dirty="0" err="1"/>
              <a:t>At</a:t>
            </a:r>
            <a:r>
              <a:rPr lang="hu-HU" sz="2400" dirty="0"/>
              <a:t> „Advanced </a:t>
            </a:r>
            <a:r>
              <a:rPr lang="hu-HU" sz="2400" dirty="0" err="1"/>
              <a:t>Search</a:t>
            </a:r>
            <a:r>
              <a:rPr lang="hu-HU" sz="2400" dirty="0"/>
              <a:t>” platform </a:t>
            </a:r>
            <a:r>
              <a:rPr lang="hu-HU" sz="2400" dirty="0" err="1"/>
              <a:t>you</a:t>
            </a:r>
            <a:r>
              <a:rPr lang="hu-HU" sz="2400" dirty="0"/>
              <a:t> </a:t>
            </a:r>
            <a:r>
              <a:rPr lang="hu-HU" sz="2400" dirty="0" err="1"/>
              <a:t>can</a:t>
            </a:r>
            <a:r>
              <a:rPr lang="hu-HU" sz="2400" dirty="0"/>
              <a:t> </a:t>
            </a:r>
            <a:r>
              <a:rPr lang="hu-HU" sz="2400" dirty="0" err="1"/>
              <a:t>combine</a:t>
            </a:r>
            <a:r>
              <a:rPr lang="hu-HU" sz="2400" dirty="0"/>
              <a:t> </a:t>
            </a:r>
            <a:r>
              <a:rPr lang="hu-HU" sz="2400" dirty="0" err="1"/>
              <a:t>your</a:t>
            </a:r>
            <a:r>
              <a:rPr lang="hu-HU" sz="2400" dirty="0"/>
              <a:t> </a:t>
            </a:r>
            <a:r>
              <a:rPr lang="hu-HU" sz="2400" dirty="0" err="1"/>
              <a:t>queries</a:t>
            </a:r>
            <a:r>
              <a:rPr lang="hu-HU" sz="2400" dirty="0"/>
              <a:t>, </a:t>
            </a:r>
            <a:r>
              <a:rPr lang="hu-HU" sz="2400" dirty="0" err="1"/>
              <a:t>such</a:t>
            </a:r>
            <a:r>
              <a:rPr lang="hu-HU" sz="2400" dirty="0"/>
              <a:t> </a:t>
            </a:r>
            <a:r>
              <a:rPr lang="hu-HU" sz="2400" dirty="0" err="1"/>
              <a:t>as</a:t>
            </a:r>
            <a:r>
              <a:rPr lang="hu-HU" sz="2400" dirty="0"/>
              <a:t> </a:t>
            </a:r>
            <a:r>
              <a:rPr lang="hu-HU" sz="2400" dirty="0" err="1"/>
              <a:t>terms</a:t>
            </a:r>
            <a:r>
              <a:rPr lang="hu-HU" sz="2400" dirty="0"/>
              <a:t>, </a:t>
            </a:r>
            <a:r>
              <a:rPr lang="hu-HU" sz="2400" dirty="0" err="1"/>
              <a:t>authors</a:t>
            </a:r>
            <a:r>
              <a:rPr lang="hu-HU" sz="2400" dirty="0"/>
              <a:t>, </a:t>
            </a:r>
            <a:r>
              <a:rPr lang="hu-HU" sz="2400" dirty="0" err="1"/>
              <a:t>publication</a:t>
            </a:r>
            <a:r>
              <a:rPr lang="hu-HU" sz="2400" dirty="0"/>
              <a:t> </a:t>
            </a:r>
            <a:r>
              <a:rPr lang="hu-HU" sz="2400" dirty="0" err="1"/>
              <a:t>years</a:t>
            </a:r>
            <a:endParaRPr lang="hu-HU" sz="2400" dirty="0"/>
          </a:p>
          <a:p>
            <a:r>
              <a:rPr lang="hu-HU" sz="2400" dirty="0" err="1"/>
              <a:t>There</a:t>
            </a:r>
            <a:r>
              <a:rPr lang="hu-HU" sz="2400" dirty="0"/>
              <a:t> </a:t>
            </a:r>
            <a:r>
              <a:rPr lang="hu-HU" sz="2400" dirty="0" err="1"/>
              <a:t>are</a:t>
            </a:r>
            <a:r>
              <a:rPr lang="hu-HU" sz="2400" dirty="0"/>
              <a:t> </a:t>
            </a:r>
            <a:r>
              <a:rPr lang="hu-HU" sz="2400" dirty="0" err="1"/>
              <a:t>duplicate</a:t>
            </a:r>
            <a:r>
              <a:rPr lang="hu-HU" sz="2400" dirty="0"/>
              <a:t>, </a:t>
            </a:r>
            <a:r>
              <a:rPr lang="hu-HU" sz="2400" dirty="0" err="1"/>
              <a:t>false</a:t>
            </a:r>
            <a:r>
              <a:rPr lang="hu-HU" sz="2400" dirty="0"/>
              <a:t>, etc. </a:t>
            </a:r>
            <a:r>
              <a:rPr lang="hu-HU" sz="2400" dirty="0" err="1"/>
              <a:t>citations</a:t>
            </a:r>
            <a:r>
              <a:rPr lang="hu-HU" sz="2400" dirty="0"/>
              <a:t>, </a:t>
            </a:r>
            <a:r>
              <a:rPr lang="hu-HU" sz="2400" dirty="0" err="1"/>
              <a:t>so</a:t>
            </a:r>
            <a:r>
              <a:rPr lang="hu-HU" sz="2400" dirty="0"/>
              <a:t> </a:t>
            </a:r>
            <a:r>
              <a:rPr lang="hu-HU" sz="2400" dirty="0" err="1"/>
              <a:t>need</a:t>
            </a:r>
            <a:r>
              <a:rPr lang="hu-HU" sz="2400" dirty="0"/>
              <a:t> </a:t>
            </a:r>
            <a:r>
              <a:rPr lang="hu-HU" sz="2400" dirty="0" err="1"/>
              <a:t>to</a:t>
            </a:r>
            <a:r>
              <a:rPr lang="hu-HU" sz="2400" dirty="0"/>
              <a:t> </a:t>
            </a:r>
            <a:r>
              <a:rPr lang="hu-HU" sz="2400" dirty="0" err="1"/>
              <a:t>double-check</a:t>
            </a:r>
            <a:r>
              <a:rPr lang="hu-HU" sz="2400" dirty="0"/>
              <a:t> </a:t>
            </a:r>
            <a:r>
              <a:rPr lang="hu-HU" sz="2400" dirty="0" err="1"/>
              <a:t>the</a:t>
            </a:r>
            <a:r>
              <a:rPr lang="hu-HU" sz="2400" dirty="0"/>
              <a:t> </a:t>
            </a:r>
            <a:r>
              <a:rPr lang="hu-HU" sz="2400" dirty="0" err="1"/>
              <a:t>records</a:t>
            </a:r>
            <a:r>
              <a:rPr lang="hu-HU" sz="2400" dirty="0"/>
              <a:t> – </a:t>
            </a:r>
            <a:r>
              <a:rPr lang="hu-HU" sz="2400" dirty="0" err="1"/>
              <a:t>the</a:t>
            </a:r>
            <a:r>
              <a:rPr lang="hu-HU" sz="2400" dirty="0"/>
              <a:t> </a:t>
            </a:r>
            <a:r>
              <a:rPr lang="hu-HU" sz="2400" dirty="0" err="1"/>
              <a:t>procedure</a:t>
            </a:r>
            <a:r>
              <a:rPr lang="hu-HU" sz="2400" dirty="0"/>
              <a:t> is </a:t>
            </a:r>
            <a:r>
              <a:rPr lang="hu-HU" sz="2400" dirty="0" err="1"/>
              <a:t>time-consuming</a:t>
            </a:r>
            <a:endParaRPr lang="hu-HU" sz="2400" dirty="0"/>
          </a:p>
          <a:p>
            <a:r>
              <a:rPr lang="hu-HU" sz="2400" dirty="0"/>
              <a:t>Access </a:t>
            </a:r>
            <a:r>
              <a:rPr lang="hu-HU" sz="2400" dirty="0" err="1"/>
              <a:t>to</a:t>
            </a:r>
            <a:r>
              <a:rPr lang="hu-HU" sz="2400" dirty="0"/>
              <a:t> </a:t>
            </a:r>
            <a:r>
              <a:rPr lang="hu-HU" sz="2400" dirty="0" err="1"/>
              <a:t>full</a:t>
            </a:r>
            <a:r>
              <a:rPr lang="hu-HU" sz="2400" dirty="0"/>
              <a:t> text </a:t>
            </a:r>
            <a:r>
              <a:rPr lang="hu-HU" sz="2400" dirty="0" err="1"/>
              <a:t>depends</a:t>
            </a:r>
            <a:r>
              <a:rPr lang="hu-HU" sz="2400" dirty="0"/>
              <a:t> </a:t>
            </a:r>
            <a:r>
              <a:rPr lang="hu-HU" sz="2400" dirty="0" err="1"/>
              <a:t>on</a:t>
            </a:r>
            <a:r>
              <a:rPr lang="hu-HU" sz="2400" dirty="0"/>
              <a:t> </a:t>
            </a:r>
            <a:r>
              <a:rPr lang="hu-HU" sz="2400" dirty="0" err="1"/>
              <a:t>subscription</a:t>
            </a:r>
            <a:r>
              <a:rPr lang="hu-HU" sz="2400" dirty="0"/>
              <a:t>, </a:t>
            </a:r>
            <a:r>
              <a:rPr lang="hu-HU" sz="2400" dirty="0" err="1"/>
              <a:t>because</a:t>
            </a:r>
            <a:r>
              <a:rPr lang="hu-HU" sz="2400" dirty="0"/>
              <a:t> </a:t>
            </a:r>
            <a:r>
              <a:rPr lang="hu-HU" sz="2400" dirty="0" err="1"/>
              <a:t>the</a:t>
            </a:r>
            <a:r>
              <a:rPr lang="hu-HU" sz="2400" dirty="0"/>
              <a:t> </a:t>
            </a:r>
            <a:r>
              <a:rPr lang="hu-HU" sz="2400" dirty="0" err="1"/>
              <a:t>links</a:t>
            </a:r>
            <a:r>
              <a:rPr lang="hu-HU" sz="2400" dirty="0"/>
              <a:t> go </a:t>
            </a:r>
            <a:r>
              <a:rPr lang="hu-HU" sz="2400" dirty="0" err="1"/>
              <a:t>to</a:t>
            </a:r>
            <a:r>
              <a:rPr lang="hu-HU" sz="2400" dirty="0"/>
              <a:t> </a:t>
            </a:r>
            <a:r>
              <a:rPr lang="hu-HU" sz="2400" dirty="0" err="1"/>
              <a:t>sites</a:t>
            </a:r>
            <a:r>
              <a:rPr lang="hu-HU" sz="2400" dirty="0"/>
              <a:t> of </a:t>
            </a:r>
            <a:r>
              <a:rPr lang="hu-HU" sz="2400" dirty="0" err="1"/>
              <a:t>different</a:t>
            </a:r>
            <a:r>
              <a:rPr lang="hu-HU" sz="2400" dirty="0"/>
              <a:t> </a:t>
            </a:r>
            <a:r>
              <a:rPr lang="hu-HU" sz="2400" dirty="0" err="1"/>
              <a:t>publishers</a:t>
            </a:r>
            <a:r>
              <a:rPr lang="hu-HU" sz="2400" dirty="0"/>
              <a:t>, </a:t>
            </a:r>
            <a:r>
              <a:rPr lang="hu-HU" sz="2400" dirty="0" err="1"/>
              <a:t>vendors</a:t>
            </a:r>
            <a:r>
              <a:rPr lang="hu-HU" sz="2400"/>
              <a:t>, etc.</a:t>
            </a:r>
            <a:endParaRPr lang="hu-HU" sz="2400" dirty="0"/>
          </a:p>
        </p:txBody>
      </p:sp>
    </p:spTree>
    <p:extLst>
      <p:ext uri="{BB962C8B-B14F-4D97-AF65-F5344CB8AC3E}">
        <p14:creationId xmlns:p14="http://schemas.microsoft.com/office/powerpoint/2010/main" val="2939809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785794"/>
          </a:xfrm>
        </p:spPr>
        <p:txBody>
          <a:bodyPr/>
          <a:lstStyle/>
          <a:p>
            <a:r>
              <a:rPr lang="en-GB" dirty="0"/>
              <a:t>     Quality &amp; ease of use</a:t>
            </a:r>
          </a:p>
        </p:txBody>
      </p:sp>
      <p:sp>
        <p:nvSpPr>
          <p:cNvPr id="6" name="Slide Number Placeholder 5"/>
          <p:cNvSpPr>
            <a:spLocks noGrp="1"/>
          </p:cNvSpPr>
          <p:nvPr>
            <p:ph type="sldNum" sz="quarter" idx="10"/>
          </p:nvPr>
        </p:nvSpPr>
        <p:spPr/>
        <p:txBody>
          <a:bodyPr/>
          <a:lstStyle/>
          <a:p>
            <a:fld id="{FD79F44C-B0A7-3A42-A98F-236C7051F6BB}" type="slidenum">
              <a:rPr lang="en-US" smtClean="0">
                <a:solidFill>
                  <a:srgbClr val="000000"/>
                </a:solidFill>
              </a:rPr>
              <a:pPr/>
              <a:t>12</a:t>
            </a:fld>
            <a:endParaRPr lang="en-US" dirty="0">
              <a:solidFill>
                <a:srgbClr val="000000"/>
              </a:solidFill>
            </a:endParaRPr>
          </a:p>
        </p:txBody>
      </p:sp>
      <p:graphicFrame>
        <p:nvGraphicFramePr>
          <p:cNvPr id="10" name="Chart 9"/>
          <p:cNvGraphicFramePr>
            <a:graphicFrameLocks/>
          </p:cNvGraphicFramePr>
          <p:nvPr>
            <p:extLst>
              <p:ext uri="{D42A27DB-BD31-4B8C-83A1-F6EECF244321}">
                <p14:modId xmlns:p14="http://schemas.microsoft.com/office/powerpoint/2010/main" val="2718357162"/>
              </p:ext>
            </p:extLst>
          </p:nvPr>
        </p:nvGraphicFramePr>
        <p:xfrm>
          <a:off x="251519" y="1137685"/>
          <a:ext cx="5034861" cy="47202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57200" y="871140"/>
            <a:ext cx="3987209" cy="646331"/>
          </a:xfrm>
          <a:prstGeom prst="rect">
            <a:avLst/>
          </a:prstGeom>
          <a:noFill/>
        </p:spPr>
        <p:txBody>
          <a:bodyPr wrap="square" rtlCol="0">
            <a:spAutoFit/>
          </a:bodyPr>
          <a:lstStyle/>
          <a:p>
            <a:r>
              <a:rPr lang="en-GB" b="1" dirty="0"/>
              <a:t>Quality of information (trustworthy / authoritative):</a:t>
            </a:r>
          </a:p>
        </p:txBody>
      </p:sp>
      <p:graphicFrame>
        <p:nvGraphicFramePr>
          <p:cNvPr id="13" name="Chart 12"/>
          <p:cNvGraphicFramePr>
            <a:graphicFrameLocks/>
          </p:cNvGraphicFramePr>
          <p:nvPr>
            <p:extLst>
              <p:ext uri="{D42A27DB-BD31-4B8C-83A1-F6EECF244321}">
                <p14:modId xmlns:p14="http://schemas.microsoft.com/office/powerpoint/2010/main" val="3129560650"/>
              </p:ext>
            </p:extLst>
          </p:nvPr>
        </p:nvGraphicFramePr>
        <p:xfrm>
          <a:off x="4788024" y="2708920"/>
          <a:ext cx="4104456" cy="39673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5868144" y="1892117"/>
            <a:ext cx="3165131" cy="369332"/>
          </a:xfrm>
          <a:prstGeom prst="rect">
            <a:avLst/>
          </a:prstGeom>
          <a:noFill/>
        </p:spPr>
        <p:txBody>
          <a:bodyPr wrap="square" rtlCol="0">
            <a:spAutoFit/>
          </a:bodyPr>
          <a:lstStyle/>
          <a:p>
            <a:r>
              <a:rPr lang="en-GB" b="1"/>
              <a:t>Convenience / time saving</a:t>
            </a:r>
          </a:p>
        </p:txBody>
      </p:sp>
      <p:sp>
        <p:nvSpPr>
          <p:cNvPr id="16" name="TextBox 15"/>
          <p:cNvSpPr txBox="1"/>
          <p:nvPr/>
        </p:nvSpPr>
        <p:spPr>
          <a:xfrm>
            <a:off x="0" y="6273225"/>
            <a:ext cx="5011599" cy="584775"/>
          </a:xfrm>
          <a:prstGeom prst="rect">
            <a:avLst/>
          </a:prstGeom>
          <a:solidFill>
            <a:schemeClr val="accent2">
              <a:lumMod val="20000"/>
              <a:lumOff val="80000"/>
            </a:schemeClr>
          </a:solidFill>
          <a:ln>
            <a:solidFill>
              <a:schemeClr val="tx1"/>
            </a:solidFill>
          </a:ln>
        </p:spPr>
        <p:txBody>
          <a:bodyPr wrap="square" rtlCol="0">
            <a:spAutoFit/>
          </a:bodyPr>
          <a:lstStyle/>
          <a:p>
            <a:r>
              <a:rPr lang="en-GB" sz="1600"/>
              <a:t>Specialized subject indexes score very well on quality of information, but less well on convenience.</a:t>
            </a:r>
          </a:p>
        </p:txBody>
      </p:sp>
      <p:sp>
        <p:nvSpPr>
          <p:cNvPr id="12" name="Down Arrow 11"/>
          <p:cNvSpPr/>
          <p:nvPr/>
        </p:nvSpPr>
        <p:spPr>
          <a:xfrm>
            <a:off x="3067494" y="1267186"/>
            <a:ext cx="180754" cy="263669"/>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Down Arrow 13"/>
          <p:cNvSpPr/>
          <p:nvPr/>
        </p:nvSpPr>
        <p:spPr>
          <a:xfrm>
            <a:off x="7356230" y="2366817"/>
            <a:ext cx="220739" cy="342103"/>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1357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a:xfrm>
            <a:off x="457200" y="457200"/>
            <a:ext cx="8229600" cy="1027584"/>
          </a:xfrm>
        </p:spPr>
        <p:txBody>
          <a:bodyPr/>
          <a:lstStyle/>
          <a:p>
            <a:r>
              <a:rPr lang="hu-HU" sz="3600" dirty="0">
                <a:hlinkClick r:id="rId2"/>
              </a:rPr>
              <a:t>http://scholar.google.com/</a:t>
            </a:r>
            <a:r>
              <a:rPr lang="hu-HU" sz="3600" dirty="0"/>
              <a:t> </a:t>
            </a:r>
          </a:p>
        </p:txBody>
      </p:sp>
      <p:pic>
        <p:nvPicPr>
          <p:cNvPr id="24578" name="Picture 2" descr="C:\Users\aberhidi.KK\Pictures\GS\GoogleSchola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60" y="1628800"/>
            <a:ext cx="5782638" cy="4213215"/>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460" y="1511130"/>
            <a:ext cx="6010674" cy="433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ine 5"/>
          <p:cNvSpPr>
            <a:spLocks noChangeShapeType="1"/>
          </p:cNvSpPr>
          <p:nvPr/>
        </p:nvSpPr>
        <p:spPr bwMode="auto">
          <a:xfrm flipV="1">
            <a:off x="4788024" y="3933056"/>
            <a:ext cx="72008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solidFill>
                <a:srgbClr val="000000"/>
              </a:solidFill>
            </a:endParaRPr>
          </a:p>
        </p:txBody>
      </p:sp>
      <p:sp>
        <p:nvSpPr>
          <p:cNvPr id="11" name="Line 5"/>
          <p:cNvSpPr>
            <a:spLocks noChangeShapeType="1"/>
          </p:cNvSpPr>
          <p:nvPr/>
        </p:nvSpPr>
        <p:spPr bwMode="auto">
          <a:xfrm>
            <a:off x="2277664" y="5553859"/>
            <a:ext cx="566144" cy="288156"/>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solidFill>
                <a:srgbClr val="000000"/>
              </a:solidFill>
            </a:endParaRPr>
          </a:p>
        </p:txBody>
      </p:sp>
    </p:spTree>
    <p:extLst>
      <p:ext uri="{BB962C8B-B14F-4D97-AF65-F5344CB8AC3E}">
        <p14:creationId xmlns:p14="http://schemas.microsoft.com/office/powerpoint/2010/main" val="32343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95576"/>
            <a:ext cx="8784976" cy="437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285720" y="214290"/>
            <a:ext cx="8229600" cy="642942"/>
          </a:xfrm>
        </p:spPr>
        <p:txBody>
          <a:bodyPr/>
          <a:lstStyle/>
          <a:p>
            <a:r>
              <a:rPr lang="hu-HU" sz="4000" dirty="0" err="1"/>
              <a:t>Google</a:t>
            </a:r>
            <a:r>
              <a:rPr lang="hu-HU" sz="4000" dirty="0"/>
              <a:t> </a:t>
            </a:r>
            <a:r>
              <a:rPr lang="hu-HU" sz="4000" dirty="0" err="1"/>
              <a:t>Scholar</a:t>
            </a:r>
            <a:r>
              <a:rPr lang="hu-HU" sz="4000" dirty="0"/>
              <a:t> – </a:t>
            </a:r>
            <a:r>
              <a:rPr lang="hu-HU" sz="4000" dirty="0" err="1"/>
              <a:t>results</a:t>
            </a:r>
            <a:r>
              <a:rPr lang="hu-HU" sz="4000" dirty="0"/>
              <a:t> </a:t>
            </a:r>
            <a:r>
              <a:rPr lang="hu-HU" sz="4000" dirty="0" err="1"/>
              <a:t>list</a:t>
            </a:r>
            <a:endParaRPr lang="hu-HU" sz="4000" dirty="0"/>
          </a:p>
        </p:txBody>
      </p:sp>
      <p:sp>
        <p:nvSpPr>
          <p:cNvPr id="8" name="Line 5"/>
          <p:cNvSpPr>
            <a:spLocks noChangeShapeType="1"/>
          </p:cNvSpPr>
          <p:nvPr/>
        </p:nvSpPr>
        <p:spPr bwMode="auto">
          <a:xfrm flipH="1" flipV="1">
            <a:off x="971600" y="3356992"/>
            <a:ext cx="504056"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solidFill>
                <a:srgbClr val="000000"/>
              </a:solidFill>
            </a:endParaRPr>
          </a:p>
        </p:txBody>
      </p:sp>
      <p:sp>
        <p:nvSpPr>
          <p:cNvPr id="9" name="Rectangle 8"/>
          <p:cNvSpPr>
            <a:spLocks noChangeArrowheads="1"/>
          </p:cNvSpPr>
          <p:nvPr/>
        </p:nvSpPr>
        <p:spPr bwMode="auto">
          <a:xfrm>
            <a:off x="1533834" y="3266982"/>
            <a:ext cx="707735" cy="1800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10" name="Rectangle 8"/>
          <p:cNvSpPr>
            <a:spLocks noChangeArrowheads="1"/>
          </p:cNvSpPr>
          <p:nvPr/>
        </p:nvSpPr>
        <p:spPr bwMode="auto">
          <a:xfrm>
            <a:off x="3635896" y="4077072"/>
            <a:ext cx="1080120" cy="2880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12" name="Rectangle 8"/>
          <p:cNvSpPr>
            <a:spLocks noChangeArrowheads="1"/>
          </p:cNvSpPr>
          <p:nvPr/>
        </p:nvSpPr>
        <p:spPr bwMode="auto">
          <a:xfrm>
            <a:off x="130121" y="2636912"/>
            <a:ext cx="1080120" cy="302433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extLst>
      <p:ext uri="{BB962C8B-B14F-4D97-AF65-F5344CB8AC3E}">
        <p14:creationId xmlns:p14="http://schemas.microsoft.com/office/powerpoint/2010/main" val="3836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1000"/>
                                        <p:tgtEl>
                                          <p:spTgt spid="9"/>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2"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483" y="1484785"/>
            <a:ext cx="722503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ím 5"/>
          <p:cNvSpPr>
            <a:spLocks noGrp="1"/>
          </p:cNvSpPr>
          <p:nvPr>
            <p:ph type="title"/>
          </p:nvPr>
        </p:nvSpPr>
        <p:spPr>
          <a:xfrm>
            <a:off x="285720" y="285728"/>
            <a:ext cx="8229600" cy="614346"/>
          </a:xfrm>
        </p:spPr>
        <p:txBody>
          <a:bodyPr/>
          <a:lstStyle/>
          <a:p>
            <a:r>
              <a:rPr lang="hu-HU" sz="4000" dirty="0" err="1"/>
              <a:t>Search</a:t>
            </a:r>
            <a:r>
              <a:rPr lang="hu-HU" sz="4000" dirty="0"/>
              <a:t> </a:t>
            </a:r>
            <a:r>
              <a:rPr lang="hu-HU" sz="4000" dirty="0" err="1"/>
              <a:t>for</a:t>
            </a:r>
            <a:r>
              <a:rPr lang="hu-HU" sz="4000" dirty="0"/>
              <a:t> </a:t>
            </a:r>
            <a:r>
              <a:rPr lang="hu-HU" sz="4000" dirty="0" err="1"/>
              <a:t>keywords</a:t>
            </a:r>
            <a:r>
              <a:rPr lang="hu-HU" sz="4000" dirty="0"/>
              <a:t>/</a:t>
            </a:r>
            <a:r>
              <a:rPr lang="hu-HU" sz="4000" dirty="0" err="1"/>
              <a:t>topic</a:t>
            </a:r>
            <a:r>
              <a:rPr lang="hu-HU" sz="4000" dirty="0"/>
              <a:t> </a:t>
            </a:r>
          </a:p>
        </p:txBody>
      </p:sp>
      <p:sp>
        <p:nvSpPr>
          <p:cNvPr id="11" name="Line 5"/>
          <p:cNvSpPr>
            <a:spLocks noChangeShapeType="1"/>
          </p:cNvSpPr>
          <p:nvPr/>
        </p:nvSpPr>
        <p:spPr bwMode="auto">
          <a:xfrm>
            <a:off x="7618375" y="4549770"/>
            <a:ext cx="566144" cy="288156"/>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solidFill>
                <a:srgbClr val="000000"/>
              </a:solidFill>
            </a:endParaRPr>
          </a:p>
        </p:txBody>
      </p:sp>
      <p:sp>
        <p:nvSpPr>
          <p:cNvPr id="2" name="Téglalap 1"/>
          <p:cNvSpPr/>
          <p:nvPr/>
        </p:nvSpPr>
        <p:spPr>
          <a:xfrm>
            <a:off x="1547664" y="4180438"/>
            <a:ext cx="2848857" cy="369332"/>
          </a:xfrm>
          <a:prstGeom prst="rect">
            <a:avLst/>
          </a:prstGeom>
        </p:spPr>
        <p:txBody>
          <a:bodyPr wrap="none">
            <a:spAutoFit/>
          </a:bodyPr>
          <a:lstStyle/>
          <a:p>
            <a:r>
              <a:rPr lang="hu-HU" dirty="0"/>
              <a:t>"</a:t>
            </a:r>
            <a:r>
              <a:rPr lang="hu-HU" dirty="0" err="1"/>
              <a:t>irritable</a:t>
            </a:r>
            <a:r>
              <a:rPr lang="hu-HU" dirty="0"/>
              <a:t> </a:t>
            </a:r>
            <a:r>
              <a:rPr lang="hu-HU" dirty="0" err="1"/>
              <a:t>bowel</a:t>
            </a:r>
            <a:r>
              <a:rPr lang="hu-HU" dirty="0"/>
              <a:t> </a:t>
            </a:r>
            <a:r>
              <a:rPr lang="hu-HU" dirty="0" err="1"/>
              <a:t>syndrome</a:t>
            </a:r>
            <a:r>
              <a:rPr lang="hu-HU" dirty="0"/>
              <a:t>"</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56319"/>
            <a:ext cx="8743144" cy="434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8"/>
          <p:cNvSpPr>
            <a:spLocks noChangeArrowheads="1"/>
          </p:cNvSpPr>
          <p:nvPr/>
        </p:nvSpPr>
        <p:spPr bwMode="auto">
          <a:xfrm>
            <a:off x="1533834" y="2060848"/>
            <a:ext cx="1670014" cy="2880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
        <p:nvSpPr>
          <p:cNvPr id="14" name="Rectangle 8"/>
          <p:cNvSpPr>
            <a:spLocks noChangeArrowheads="1"/>
          </p:cNvSpPr>
          <p:nvPr/>
        </p:nvSpPr>
        <p:spPr bwMode="auto">
          <a:xfrm>
            <a:off x="6588224" y="3140968"/>
            <a:ext cx="2088232" cy="252028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extLst>
      <p:ext uri="{BB962C8B-B14F-4D97-AF65-F5344CB8AC3E}">
        <p14:creationId xmlns:p14="http://schemas.microsoft.com/office/powerpoint/2010/main" val="255257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edg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edg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3" grpId="0" animBg="1"/>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457200" y="457200"/>
            <a:ext cx="8229600" cy="667544"/>
          </a:xfrm>
        </p:spPr>
        <p:txBody>
          <a:bodyPr>
            <a:normAutofit/>
          </a:bodyPr>
          <a:lstStyle/>
          <a:p>
            <a:r>
              <a:rPr lang="hu-HU" dirty="0"/>
              <a:t>SUMMARY</a:t>
            </a:r>
          </a:p>
        </p:txBody>
      </p:sp>
      <p:graphicFrame>
        <p:nvGraphicFramePr>
          <p:cNvPr id="6" name="Tartalom helye 5"/>
          <p:cNvGraphicFramePr>
            <a:graphicFrameLocks noGrp="1"/>
          </p:cNvGraphicFramePr>
          <p:nvPr>
            <p:ph idx="1"/>
            <p:extLst>
              <p:ext uri="{D42A27DB-BD31-4B8C-83A1-F6EECF244321}">
                <p14:modId xmlns:p14="http://schemas.microsoft.com/office/powerpoint/2010/main" val="1967564798"/>
              </p:ext>
            </p:extLst>
          </p:nvPr>
        </p:nvGraphicFramePr>
        <p:xfrm>
          <a:off x="467544" y="1207261"/>
          <a:ext cx="8352928" cy="5698976"/>
        </p:xfrm>
        <a:graphic>
          <a:graphicData uri="http://schemas.openxmlformats.org/drawingml/2006/table">
            <a:tbl>
              <a:tblPr firstRow="1" firstCol="1" bandRow="1">
                <a:tableStyleId>{D27102A9-8310-4765-A935-A1911B00CA55}</a:tableStyleId>
              </a:tblPr>
              <a:tblGrid>
                <a:gridCol w="1715333">
                  <a:extLst>
                    <a:ext uri="{9D8B030D-6E8A-4147-A177-3AD203B41FA5}">
                      <a16:colId xmlns:a16="http://schemas.microsoft.com/office/drawing/2014/main" val="20000"/>
                    </a:ext>
                  </a:extLst>
                </a:gridCol>
                <a:gridCol w="2386551">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162812">
                  <a:extLst>
                    <a:ext uri="{9D8B030D-6E8A-4147-A177-3AD203B41FA5}">
                      <a16:colId xmlns:a16="http://schemas.microsoft.com/office/drawing/2014/main" val="20003"/>
                    </a:ext>
                  </a:extLst>
                </a:gridCol>
              </a:tblGrid>
              <a:tr h="597310">
                <a:tc>
                  <a:txBody>
                    <a:bodyPr/>
                    <a:lstStyle/>
                    <a:p>
                      <a:r>
                        <a:rPr lang="hu-HU" sz="1600" dirty="0" err="1"/>
                        <a:t>Characteristics</a:t>
                      </a:r>
                      <a:endParaRPr lang="hu-HU" sz="1600" dirty="0"/>
                    </a:p>
                  </a:txBody>
                  <a:tcPr/>
                </a:tc>
                <a:tc>
                  <a:txBody>
                    <a:bodyPr/>
                    <a:lstStyle/>
                    <a:p>
                      <a:r>
                        <a:rPr lang="hu-HU" dirty="0"/>
                        <a:t>Web of Science*</a:t>
                      </a:r>
                      <a:endParaRPr lang="hu-HU" b="0" dirty="0"/>
                    </a:p>
                  </a:txBody>
                  <a:tcPr/>
                </a:tc>
                <a:tc>
                  <a:txBody>
                    <a:bodyPr/>
                    <a:lstStyle/>
                    <a:p>
                      <a:r>
                        <a:rPr lang="hu-HU" dirty="0" err="1"/>
                        <a:t>Scopus</a:t>
                      </a:r>
                      <a:endParaRPr lang="hu-HU" dirty="0"/>
                    </a:p>
                  </a:txBody>
                  <a:tcPr/>
                </a:tc>
                <a:tc>
                  <a:txBody>
                    <a:bodyPr/>
                    <a:lstStyle/>
                    <a:p>
                      <a:r>
                        <a:rPr lang="hu-HU" dirty="0" err="1"/>
                        <a:t>Google</a:t>
                      </a:r>
                      <a:r>
                        <a:rPr lang="hu-HU" baseline="0" dirty="0"/>
                        <a:t> </a:t>
                      </a:r>
                      <a:r>
                        <a:rPr lang="hu-HU" baseline="0" dirty="0" err="1"/>
                        <a:t>Scholar</a:t>
                      </a:r>
                      <a:endParaRPr lang="hu-HU" dirty="0"/>
                    </a:p>
                  </a:txBody>
                  <a:tcPr/>
                </a:tc>
                <a:extLst>
                  <a:ext uri="{0D108BD9-81ED-4DB2-BD59-A6C34878D82A}">
                    <a16:rowId xmlns:a16="http://schemas.microsoft.com/office/drawing/2014/main" val="10000"/>
                  </a:ext>
                </a:extLst>
              </a:tr>
              <a:tr h="986866">
                <a:tc>
                  <a:txBody>
                    <a:bodyPr/>
                    <a:lstStyle/>
                    <a:p>
                      <a:r>
                        <a:rPr lang="hu-HU" sz="1400" dirty="0"/>
                        <a:t>Indexing</a:t>
                      </a:r>
                    </a:p>
                  </a:txBody>
                  <a:tcPr/>
                </a:tc>
                <a:tc>
                  <a:txBody>
                    <a:bodyPr/>
                    <a:lstStyle/>
                    <a:p>
                      <a:r>
                        <a:rPr lang="hu-HU" sz="1400" dirty="0" err="1"/>
                        <a:t>Journals</a:t>
                      </a:r>
                      <a:r>
                        <a:rPr lang="hu-HU" sz="1400" dirty="0"/>
                        <a:t>,</a:t>
                      </a:r>
                      <a:r>
                        <a:rPr lang="hu-HU" sz="1400" baseline="0" dirty="0"/>
                        <a:t> </a:t>
                      </a:r>
                      <a:r>
                        <a:rPr lang="hu-HU" sz="1400" baseline="0" dirty="0" err="1"/>
                        <a:t>proceeding</a:t>
                      </a:r>
                      <a:r>
                        <a:rPr lang="hu-HU" sz="1400" baseline="0" dirty="0"/>
                        <a:t> </a:t>
                      </a:r>
                      <a:r>
                        <a:rPr lang="hu-HU" sz="1400" baseline="0" dirty="0" err="1"/>
                        <a:t>publications</a:t>
                      </a:r>
                      <a:r>
                        <a:rPr lang="hu-HU" sz="1400" baseline="0" dirty="0"/>
                        <a:t> </a:t>
                      </a:r>
                      <a:r>
                        <a:rPr lang="hu-HU" sz="1400" baseline="0" dirty="0" err="1"/>
                        <a:t>in</a:t>
                      </a:r>
                      <a:r>
                        <a:rPr lang="hu-HU" sz="1400" baseline="0" dirty="0"/>
                        <a:t> </a:t>
                      </a:r>
                      <a:r>
                        <a:rPr lang="hu-HU" sz="1400" baseline="0" dirty="0" err="1"/>
                        <a:t>mostly</a:t>
                      </a:r>
                      <a:r>
                        <a:rPr lang="hu-HU" sz="1400" baseline="0" dirty="0"/>
                        <a:t> English and </a:t>
                      </a:r>
                      <a:r>
                        <a:rPr lang="hu-HU" sz="1400" baseline="0" dirty="0" err="1"/>
                        <a:t>with</a:t>
                      </a:r>
                      <a:r>
                        <a:rPr lang="hu-HU" sz="1400" baseline="0" dirty="0"/>
                        <a:t> </a:t>
                      </a:r>
                      <a:r>
                        <a:rPr lang="hu-HU" sz="1400" baseline="0" dirty="0" err="1"/>
                        <a:t>impact</a:t>
                      </a:r>
                      <a:r>
                        <a:rPr lang="hu-HU" sz="1400" baseline="0" dirty="0"/>
                        <a:t> </a:t>
                      </a:r>
                      <a:r>
                        <a:rPr lang="hu-HU" sz="1400" baseline="0" dirty="0" err="1"/>
                        <a:t>factor</a:t>
                      </a:r>
                      <a:endParaRPr lang="hu-HU" sz="1400" dirty="0"/>
                    </a:p>
                  </a:txBody>
                  <a:tcPr/>
                </a:tc>
                <a:tc>
                  <a:txBody>
                    <a:bodyPr/>
                    <a:lstStyle/>
                    <a:p>
                      <a:r>
                        <a:rPr lang="hu-HU" sz="1400" dirty="0" err="1"/>
                        <a:t>Journals</a:t>
                      </a:r>
                      <a:r>
                        <a:rPr lang="hu-HU" sz="1400" dirty="0"/>
                        <a:t>, </a:t>
                      </a:r>
                      <a:r>
                        <a:rPr lang="hu-HU" sz="1400" dirty="0" err="1"/>
                        <a:t>books</a:t>
                      </a:r>
                      <a:r>
                        <a:rPr lang="hu-HU" sz="1400" dirty="0"/>
                        <a:t>, </a:t>
                      </a:r>
                      <a:r>
                        <a:rPr lang="hu-HU" sz="1400" dirty="0" err="1"/>
                        <a:t>book</a:t>
                      </a:r>
                      <a:r>
                        <a:rPr lang="hu-HU" sz="1400" dirty="0"/>
                        <a:t> </a:t>
                      </a:r>
                      <a:r>
                        <a:rPr lang="hu-HU" sz="1400" dirty="0" err="1"/>
                        <a:t>chapters</a:t>
                      </a:r>
                      <a:r>
                        <a:rPr lang="hu-HU" sz="1400" dirty="0"/>
                        <a:t>, </a:t>
                      </a:r>
                      <a:r>
                        <a:rPr lang="hu-HU" sz="1400" dirty="0" err="1"/>
                        <a:t>coference</a:t>
                      </a:r>
                      <a:r>
                        <a:rPr lang="hu-HU" sz="1400" dirty="0"/>
                        <a:t> </a:t>
                      </a:r>
                      <a:r>
                        <a:rPr lang="hu-HU" sz="1400" dirty="0" err="1"/>
                        <a:t>publications</a:t>
                      </a:r>
                      <a:r>
                        <a:rPr lang="hu-HU" sz="1400" dirty="0"/>
                        <a:t> </a:t>
                      </a:r>
                      <a:r>
                        <a:rPr lang="hu-HU" sz="1400" dirty="0" err="1"/>
                        <a:t>in</a:t>
                      </a:r>
                      <a:r>
                        <a:rPr lang="hu-HU" sz="1400" dirty="0"/>
                        <a:t> </a:t>
                      </a:r>
                      <a:r>
                        <a:rPr lang="hu-HU" sz="1400" dirty="0" err="1"/>
                        <a:t>many</a:t>
                      </a:r>
                      <a:r>
                        <a:rPr lang="hu-HU" sz="1400" dirty="0"/>
                        <a:t> </a:t>
                      </a:r>
                      <a:r>
                        <a:rPr lang="hu-HU" sz="1400" dirty="0" err="1"/>
                        <a:t>languages</a:t>
                      </a:r>
                      <a:endParaRPr lang="hu-HU" sz="1400" dirty="0"/>
                    </a:p>
                  </a:txBody>
                  <a:tcPr/>
                </a:tc>
                <a:tc>
                  <a:txBody>
                    <a:bodyPr/>
                    <a:lstStyle/>
                    <a:p>
                      <a:r>
                        <a:rPr lang="hu-HU" sz="1400" baseline="0" dirty="0" err="1"/>
                        <a:t>Journals</a:t>
                      </a:r>
                      <a:r>
                        <a:rPr lang="hu-HU" sz="1400" baseline="0" dirty="0"/>
                        <a:t>, </a:t>
                      </a:r>
                      <a:r>
                        <a:rPr lang="hu-HU" sz="1400" baseline="0" dirty="0" err="1"/>
                        <a:t>dissertations</a:t>
                      </a:r>
                      <a:r>
                        <a:rPr lang="hu-HU" sz="1400" baseline="0" dirty="0"/>
                        <a:t>, </a:t>
                      </a:r>
                      <a:r>
                        <a:rPr lang="hu-HU" sz="1400" baseline="0" dirty="0" err="1"/>
                        <a:t>books</a:t>
                      </a:r>
                      <a:r>
                        <a:rPr lang="hu-HU" sz="1400" baseline="0" dirty="0"/>
                        <a:t>, </a:t>
                      </a:r>
                      <a:r>
                        <a:rPr lang="hu-HU" sz="1400" baseline="0" dirty="0" err="1"/>
                        <a:t>book</a:t>
                      </a:r>
                      <a:r>
                        <a:rPr lang="hu-HU" sz="1400" baseline="0" dirty="0"/>
                        <a:t> </a:t>
                      </a:r>
                      <a:r>
                        <a:rPr lang="hu-HU" sz="1400" baseline="0" dirty="0" err="1"/>
                        <a:t>chapters</a:t>
                      </a:r>
                      <a:r>
                        <a:rPr lang="hu-HU" sz="1400" baseline="0" dirty="0"/>
                        <a:t>, etc. </a:t>
                      </a:r>
                      <a:r>
                        <a:rPr lang="hu-HU" sz="1400" baseline="0" dirty="0" err="1"/>
                        <a:t>in</a:t>
                      </a:r>
                      <a:r>
                        <a:rPr lang="hu-HU" sz="1400" baseline="0" dirty="0"/>
                        <a:t> </a:t>
                      </a:r>
                      <a:r>
                        <a:rPr lang="hu-HU" sz="1400" baseline="0" dirty="0" err="1"/>
                        <a:t>different</a:t>
                      </a:r>
                      <a:r>
                        <a:rPr lang="hu-HU" sz="1400" baseline="0" dirty="0"/>
                        <a:t> </a:t>
                      </a:r>
                      <a:r>
                        <a:rPr lang="hu-HU" sz="1400" baseline="0" dirty="0" err="1"/>
                        <a:t>languages</a:t>
                      </a:r>
                      <a:endParaRPr lang="hu-HU" sz="1400" dirty="0"/>
                    </a:p>
                  </a:txBody>
                  <a:tcPr/>
                </a:tc>
                <a:extLst>
                  <a:ext uri="{0D108BD9-81ED-4DB2-BD59-A6C34878D82A}">
                    <a16:rowId xmlns:a16="http://schemas.microsoft.com/office/drawing/2014/main" val="10001"/>
                  </a:ext>
                </a:extLst>
              </a:tr>
              <a:tr h="695443">
                <a:tc>
                  <a:txBody>
                    <a:bodyPr/>
                    <a:lstStyle/>
                    <a:p>
                      <a:r>
                        <a:rPr lang="hu-HU" sz="1400" dirty="0" err="1"/>
                        <a:t>Document</a:t>
                      </a:r>
                      <a:r>
                        <a:rPr lang="hu-HU" sz="1400" baseline="0" dirty="0"/>
                        <a:t> </a:t>
                      </a:r>
                      <a:r>
                        <a:rPr lang="hu-HU" sz="1400" baseline="0" dirty="0" err="1"/>
                        <a:t>types</a:t>
                      </a:r>
                      <a:endParaRPr lang="hu-H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dirty="0" err="1"/>
                        <a:t>Article</a:t>
                      </a:r>
                      <a:r>
                        <a:rPr lang="hu-HU" sz="1400" dirty="0"/>
                        <a:t>, </a:t>
                      </a:r>
                      <a:r>
                        <a:rPr lang="hu-HU" sz="1400" dirty="0" err="1"/>
                        <a:t>review</a:t>
                      </a:r>
                      <a:r>
                        <a:rPr lang="hu-HU" sz="1400" dirty="0"/>
                        <a:t>, </a:t>
                      </a:r>
                      <a:r>
                        <a:rPr lang="hu-HU" sz="1400" dirty="0" err="1"/>
                        <a:t>note</a:t>
                      </a:r>
                      <a:r>
                        <a:rPr lang="hu-HU" sz="1400" dirty="0"/>
                        <a:t>,</a:t>
                      </a:r>
                      <a:r>
                        <a:rPr lang="hu-HU" sz="1400" baseline="0" dirty="0"/>
                        <a:t> </a:t>
                      </a:r>
                      <a:r>
                        <a:rPr lang="hu-HU" sz="1400" baseline="0" dirty="0" err="1"/>
                        <a:t>proceedings</a:t>
                      </a:r>
                      <a:r>
                        <a:rPr lang="hu-HU" sz="1400" baseline="0" dirty="0"/>
                        <a:t> </a:t>
                      </a:r>
                      <a:r>
                        <a:rPr lang="hu-HU" sz="1400" baseline="0" dirty="0" err="1"/>
                        <a:t>paper</a:t>
                      </a:r>
                      <a:r>
                        <a:rPr lang="hu-HU" sz="1400" dirty="0"/>
                        <a:t> , meeting </a:t>
                      </a:r>
                      <a:r>
                        <a:rPr lang="hu-HU" sz="1400" dirty="0" err="1"/>
                        <a:t>abstract</a:t>
                      </a:r>
                      <a:r>
                        <a:rPr lang="hu-HU" sz="1400" dirty="0"/>
                        <a:t>, </a:t>
                      </a:r>
                      <a:r>
                        <a:rPr lang="hu-HU" sz="1400" dirty="0" err="1"/>
                        <a:t>letter</a:t>
                      </a:r>
                      <a:r>
                        <a:rPr lang="hu-HU" sz="1400" dirty="0"/>
                        <a:t>, </a:t>
                      </a:r>
                      <a:r>
                        <a:rPr lang="hu-HU" sz="1400" dirty="0" err="1"/>
                        <a:t>editorial</a:t>
                      </a:r>
                      <a:r>
                        <a:rPr lang="hu-HU" sz="1400" dirty="0"/>
                        <a:t> </a:t>
                      </a:r>
                      <a:r>
                        <a:rPr lang="hu-HU" sz="1400" dirty="0" err="1"/>
                        <a:t>material</a:t>
                      </a:r>
                      <a:r>
                        <a:rPr lang="hu-HU" sz="1400" dirty="0"/>
                        <a:t>,</a:t>
                      </a:r>
                      <a:r>
                        <a:rPr lang="hu-HU" sz="1400" baseline="0" dirty="0"/>
                        <a:t> </a:t>
                      </a:r>
                      <a:r>
                        <a:rPr lang="hu-HU" sz="1400" baseline="0" dirty="0" err="1"/>
                        <a:t>journal</a:t>
                      </a:r>
                      <a:r>
                        <a:rPr lang="hu-HU" sz="1400" baseline="0" dirty="0"/>
                        <a:t> series </a:t>
                      </a:r>
                      <a:r>
                        <a:rPr lang="hu-HU" sz="1400" baseline="0" dirty="0" err="1"/>
                        <a:t>as</a:t>
                      </a:r>
                      <a:r>
                        <a:rPr lang="hu-HU" sz="1400" baseline="0" dirty="0"/>
                        <a:t> </a:t>
                      </a:r>
                      <a:r>
                        <a:rPr lang="hu-HU" sz="1400" baseline="0" dirty="0" err="1"/>
                        <a:t>book</a:t>
                      </a:r>
                      <a:r>
                        <a:rPr lang="hu-HU" sz="1400" baseline="0" dirty="0"/>
                        <a:t> </a:t>
                      </a:r>
                      <a:r>
                        <a:rPr lang="hu-HU" sz="1400" baseline="0" dirty="0" err="1"/>
                        <a:t>chapters</a:t>
                      </a:r>
                      <a:r>
                        <a:rPr lang="hu-HU" sz="1400" baseline="0" dirty="0"/>
                        <a:t>, etc.</a:t>
                      </a:r>
                      <a:endParaRPr lang="hu-HU" sz="1400" dirty="0"/>
                    </a:p>
                  </a:txBody>
                  <a:tcPr/>
                </a:tc>
                <a:tc>
                  <a:txBody>
                    <a:bodyPr/>
                    <a:lstStyle/>
                    <a:p>
                      <a:r>
                        <a:rPr lang="hu-HU" sz="1400" dirty="0" err="1"/>
                        <a:t>Article</a:t>
                      </a:r>
                      <a:r>
                        <a:rPr lang="hu-HU" sz="1400" dirty="0"/>
                        <a:t>, </a:t>
                      </a:r>
                      <a:r>
                        <a:rPr lang="hu-HU" sz="1400" dirty="0" err="1"/>
                        <a:t>review</a:t>
                      </a:r>
                      <a:r>
                        <a:rPr lang="hu-HU" sz="1400" dirty="0"/>
                        <a:t>, </a:t>
                      </a:r>
                      <a:r>
                        <a:rPr lang="hu-HU" sz="1400" dirty="0" err="1"/>
                        <a:t>short</a:t>
                      </a:r>
                      <a:r>
                        <a:rPr lang="hu-HU" sz="1400" dirty="0"/>
                        <a:t> </a:t>
                      </a:r>
                      <a:r>
                        <a:rPr lang="hu-HU" sz="1400" dirty="0" err="1"/>
                        <a:t>survey</a:t>
                      </a:r>
                      <a:r>
                        <a:rPr lang="hu-HU" sz="1400" dirty="0"/>
                        <a:t>, </a:t>
                      </a:r>
                      <a:r>
                        <a:rPr lang="hu-HU" sz="1400" dirty="0" err="1"/>
                        <a:t>book</a:t>
                      </a:r>
                      <a:r>
                        <a:rPr lang="hu-HU" sz="1400" dirty="0"/>
                        <a:t>, </a:t>
                      </a:r>
                      <a:r>
                        <a:rPr lang="hu-HU" sz="1400" dirty="0" err="1"/>
                        <a:t>book</a:t>
                      </a:r>
                      <a:r>
                        <a:rPr lang="hu-HU" sz="1400" dirty="0"/>
                        <a:t> </a:t>
                      </a:r>
                      <a:r>
                        <a:rPr lang="hu-HU" sz="1400" dirty="0" err="1"/>
                        <a:t>chapter</a:t>
                      </a:r>
                      <a:r>
                        <a:rPr lang="hu-HU" sz="1400" dirty="0"/>
                        <a:t>,</a:t>
                      </a:r>
                      <a:r>
                        <a:rPr lang="hu-HU" sz="1400" baseline="0" dirty="0"/>
                        <a:t> </a:t>
                      </a:r>
                      <a:r>
                        <a:rPr lang="hu-HU" sz="1400" baseline="0" dirty="0" err="1"/>
                        <a:t>conference</a:t>
                      </a:r>
                      <a:r>
                        <a:rPr lang="hu-HU" sz="1400" baseline="0" dirty="0"/>
                        <a:t> </a:t>
                      </a:r>
                      <a:r>
                        <a:rPr lang="hu-HU" sz="1400" baseline="0" dirty="0" err="1"/>
                        <a:t>paper</a:t>
                      </a:r>
                      <a:r>
                        <a:rPr lang="hu-HU" sz="1400" baseline="0" dirty="0"/>
                        <a:t>, </a:t>
                      </a:r>
                      <a:r>
                        <a:rPr lang="hu-HU" sz="1400" baseline="0" dirty="0" err="1"/>
                        <a:t>letter</a:t>
                      </a:r>
                      <a:r>
                        <a:rPr lang="hu-HU" sz="1400" baseline="0" dirty="0"/>
                        <a:t>, etc.</a:t>
                      </a:r>
                      <a:endParaRPr lang="hu-HU" sz="1400" dirty="0"/>
                    </a:p>
                    <a:p>
                      <a:endParaRPr lang="hu-HU" sz="1400" dirty="0"/>
                    </a:p>
                  </a:txBody>
                  <a:tcPr/>
                </a:tc>
                <a:tc>
                  <a:txBody>
                    <a:bodyPr/>
                    <a:lstStyle/>
                    <a:p>
                      <a:r>
                        <a:rPr lang="hu-HU" sz="1400" dirty="0"/>
                        <a:t>A</a:t>
                      </a:r>
                      <a:r>
                        <a:rPr lang="en-US" sz="1400" dirty="0" err="1"/>
                        <a:t>rticles</a:t>
                      </a:r>
                      <a:r>
                        <a:rPr lang="en-US" sz="1400" dirty="0"/>
                        <a:t>, theses, books, abstracts and court opinions, from academic publishers, professional societies, online repositories, universities</a:t>
                      </a:r>
                      <a:r>
                        <a:rPr lang="hu-HU" sz="1400" baseline="0" dirty="0"/>
                        <a:t>, etc.</a:t>
                      </a:r>
                      <a:endParaRPr lang="hu-HU" sz="1400" dirty="0"/>
                    </a:p>
                  </a:txBody>
                  <a:tcPr/>
                </a:tc>
                <a:extLst>
                  <a:ext uri="{0D108BD9-81ED-4DB2-BD59-A6C34878D82A}">
                    <a16:rowId xmlns:a16="http://schemas.microsoft.com/office/drawing/2014/main" val="10002"/>
                  </a:ext>
                </a:extLst>
              </a:tr>
              <a:tr h="695443">
                <a:tc>
                  <a:txBody>
                    <a:bodyPr/>
                    <a:lstStyle/>
                    <a:p>
                      <a:r>
                        <a:rPr lang="hu-HU" sz="1400" dirty="0" err="1"/>
                        <a:t>Years</a:t>
                      </a:r>
                      <a:r>
                        <a:rPr lang="hu-HU" sz="1400" dirty="0"/>
                        <a:t> </a:t>
                      </a:r>
                      <a:r>
                        <a:rPr lang="hu-HU" sz="1400" dirty="0" err="1"/>
                        <a:t>covered-documents</a:t>
                      </a:r>
                      <a:endParaRPr lang="hu-HU" sz="1400" dirty="0"/>
                    </a:p>
                  </a:txBody>
                  <a:tcPr/>
                </a:tc>
                <a:tc>
                  <a:txBody>
                    <a:bodyPr/>
                    <a:lstStyle/>
                    <a:p>
                      <a:r>
                        <a:rPr lang="hu-HU" sz="1400" dirty="0" err="1"/>
                        <a:t>From</a:t>
                      </a:r>
                      <a:r>
                        <a:rPr lang="hu-HU" sz="1400" dirty="0"/>
                        <a:t> 1975 (</a:t>
                      </a:r>
                      <a:r>
                        <a:rPr lang="hu-HU" sz="1400" dirty="0" err="1"/>
                        <a:t>Proc</a:t>
                      </a:r>
                      <a:r>
                        <a:rPr lang="hu-HU" sz="1400" dirty="0"/>
                        <a:t>.</a:t>
                      </a:r>
                      <a:r>
                        <a:rPr lang="hu-HU" sz="1400" baseline="0" dirty="0"/>
                        <a:t> </a:t>
                      </a:r>
                      <a:r>
                        <a:rPr lang="hu-HU" sz="1400" baseline="0" dirty="0" err="1"/>
                        <a:t>Cit</a:t>
                      </a:r>
                      <a:r>
                        <a:rPr lang="hu-HU" sz="1400" baseline="0" dirty="0"/>
                        <a:t>. Ind: </a:t>
                      </a:r>
                      <a:r>
                        <a:rPr lang="hu-HU" sz="1400" baseline="0" dirty="0" err="1"/>
                        <a:t>from</a:t>
                      </a:r>
                      <a:r>
                        <a:rPr lang="hu-HU" sz="1400" baseline="0" dirty="0"/>
                        <a:t> 1990)</a:t>
                      </a:r>
                      <a:endParaRPr lang="hu-HU" sz="1400" dirty="0"/>
                    </a:p>
                  </a:txBody>
                  <a:tcPr/>
                </a:tc>
                <a:tc>
                  <a:txBody>
                    <a:bodyPr/>
                    <a:lstStyle/>
                    <a:p>
                      <a:r>
                        <a:rPr lang="hu-HU" sz="1400" dirty="0" err="1"/>
                        <a:t>From</a:t>
                      </a:r>
                      <a:r>
                        <a:rPr lang="hu-HU" sz="1400" dirty="0"/>
                        <a:t> 1960</a:t>
                      </a:r>
                      <a:r>
                        <a:rPr lang="hu-HU" sz="1400" baseline="0" dirty="0"/>
                        <a:t> (</a:t>
                      </a:r>
                      <a:r>
                        <a:rPr lang="hu-HU" sz="1400" baseline="0" dirty="0" err="1"/>
                        <a:t>depends</a:t>
                      </a:r>
                      <a:r>
                        <a:rPr lang="hu-HU" sz="1400" baseline="0" dirty="0"/>
                        <a:t> </a:t>
                      </a:r>
                      <a:r>
                        <a:rPr lang="hu-HU" sz="1400" baseline="0" dirty="0" err="1"/>
                        <a:t>on</a:t>
                      </a:r>
                      <a:r>
                        <a:rPr lang="hu-HU" sz="1400" baseline="0" dirty="0"/>
                        <a:t> </a:t>
                      </a:r>
                      <a:r>
                        <a:rPr lang="hu-HU" sz="1400" baseline="0" dirty="0" err="1"/>
                        <a:t>the</a:t>
                      </a:r>
                      <a:r>
                        <a:rPr lang="hu-HU" sz="1400" baseline="0" dirty="0"/>
                        <a:t> indexing, </a:t>
                      </a:r>
                      <a:r>
                        <a:rPr lang="hu-HU" sz="1400" baseline="0" dirty="0" err="1"/>
                        <a:t>you</a:t>
                      </a:r>
                      <a:r>
                        <a:rPr lang="hu-HU" sz="1400" baseline="0" dirty="0"/>
                        <a:t> </a:t>
                      </a:r>
                      <a:r>
                        <a:rPr lang="hu-HU" sz="1400" baseline="0" dirty="0" err="1"/>
                        <a:t>can</a:t>
                      </a:r>
                      <a:r>
                        <a:rPr lang="hu-HU" sz="1400" baseline="0" dirty="0"/>
                        <a:t> </a:t>
                      </a:r>
                      <a:r>
                        <a:rPr lang="hu-HU" sz="1400" baseline="0" dirty="0" err="1"/>
                        <a:t>find</a:t>
                      </a:r>
                      <a:r>
                        <a:rPr lang="hu-HU" sz="1400" baseline="0" dirty="0"/>
                        <a:t> </a:t>
                      </a:r>
                      <a:r>
                        <a:rPr lang="hu-HU" sz="1400" baseline="0" dirty="0" err="1"/>
                        <a:t>bibliographic</a:t>
                      </a:r>
                      <a:r>
                        <a:rPr lang="hu-HU" sz="1400" baseline="0" dirty="0"/>
                        <a:t> </a:t>
                      </a:r>
                      <a:r>
                        <a:rPr lang="hu-HU" sz="1400" baseline="0" dirty="0" err="1"/>
                        <a:t>information</a:t>
                      </a:r>
                      <a:r>
                        <a:rPr lang="hu-HU" sz="1400" baseline="0" dirty="0"/>
                        <a:t> back </a:t>
                      </a:r>
                      <a:r>
                        <a:rPr lang="hu-HU" sz="1400" baseline="0" dirty="0" err="1"/>
                        <a:t>to</a:t>
                      </a:r>
                      <a:r>
                        <a:rPr lang="hu-HU" sz="1400" baseline="0" dirty="0"/>
                        <a:t> 1823)</a:t>
                      </a:r>
                      <a:endParaRPr lang="hu-HU" sz="1400" dirty="0"/>
                    </a:p>
                  </a:txBody>
                  <a:tcPr/>
                </a:tc>
                <a:tc>
                  <a:txBody>
                    <a:bodyPr/>
                    <a:lstStyle/>
                    <a:p>
                      <a:r>
                        <a:rPr lang="hu-HU" sz="1400" dirty="0" err="1"/>
                        <a:t>Not</a:t>
                      </a:r>
                      <a:r>
                        <a:rPr lang="hu-HU" sz="1400" dirty="0"/>
                        <a:t> </a:t>
                      </a:r>
                      <a:r>
                        <a:rPr lang="hu-HU" sz="1400" dirty="0" err="1"/>
                        <a:t>revealed</a:t>
                      </a:r>
                      <a:r>
                        <a:rPr lang="hu-HU" sz="1400" dirty="0"/>
                        <a:t> / </a:t>
                      </a:r>
                      <a:r>
                        <a:rPr lang="hu-HU" sz="1400" dirty="0" err="1"/>
                        <a:t>undefinable</a:t>
                      </a:r>
                      <a:endParaRPr lang="hu-HU" sz="1400" dirty="0"/>
                    </a:p>
                  </a:txBody>
                  <a:tcPr/>
                </a:tc>
                <a:extLst>
                  <a:ext uri="{0D108BD9-81ED-4DB2-BD59-A6C34878D82A}">
                    <a16:rowId xmlns:a16="http://schemas.microsoft.com/office/drawing/2014/main" val="10003"/>
                  </a:ext>
                </a:extLst>
              </a:tr>
              <a:tr h="695443">
                <a:tc>
                  <a:txBody>
                    <a:bodyPr/>
                    <a:lstStyle/>
                    <a:p>
                      <a:r>
                        <a:rPr lang="hu-HU" sz="1400" baseline="0" dirty="0" err="1"/>
                        <a:t>Years</a:t>
                      </a:r>
                      <a:r>
                        <a:rPr lang="hu-HU" sz="1400" baseline="0" dirty="0"/>
                        <a:t> </a:t>
                      </a:r>
                      <a:r>
                        <a:rPr lang="hu-HU" sz="1400" baseline="0" dirty="0" err="1"/>
                        <a:t>covered-citations</a:t>
                      </a:r>
                      <a:endParaRPr lang="hu-HU" sz="1400" dirty="0"/>
                    </a:p>
                  </a:txBody>
                  <a:tcPr/>
                </a:tc>
                <a:tc>
                  <a:txBody>
                    <a:bodyPr/>
                    <a:lstStyle/>
                    <a:p>
                      <a:r>
                        <a:rPr lang="hu-HU" sz="1400" dirty="0" err="1"/>
                        <a:t>From</a:t>
                      </a:r>
                      <a:r>
                        <a:rPr lang="hu-HU" sz="1400" dirty="0"/>
                        <a:t> 1975</a:t>
                      </a:r>
                    </a:p>
                  </a:txBody>
                  <a:tcPr/>
                </a:tc>
                <a:tc>
                  <a:txBody>
                    <a:bodyPr/>
                    <a:lstStyle/>
                    <a:p>
                      <a:r>
                        <a:rPr lang="hu-HU" sz="1400" dirty="0" err="1"/>
                        <a:t>From</a:t>
                      </a:r>
                      <a:r>
                        <a:rPr lang="hu-HU" sz="1400" dirty="0"/>
                        <a:t> 1970 </a:t>
                      </a:r>
                      <a:r>
                        <a:rPr lang="hu-HU" sz="1200" dirty="0"/>
                        <a:t>(</a:t>
                      </a:r>
                      <a:r>
                        <a:rPr lang="en-US" sz="1200" dirty="0"/>
                        <a:t>Scopus is in progress of updating pre-1996 cited references</a:t>
                      </a:r>
                      <a:r>
                        <a:rPr lang="hu-HU" sz="1200" baseline="0" dirty="0"/>
                        <a:t> </a:t>
                      </a:r>
                      <a:r>
                        <a:rPr lang="en-US" sz="1200" dirty="0"/>
                        <a:t>going back to 1970</a:t>
                      </a:r>
                      <a:r>
                        <a:rPr lang="hu-HU" sz="1200" dirty="0"/>
                        <a:t>.)</a:t>
                      </a:r>
                    </a:p>
                  </a:txBody>
                  <a:tcPr/>
                </a:tc>
                <a:tc>
                  <a:txBody>
                    <a:bodyPr/>
                    <a:lstStyle/>
                    <a:p>
                      <a:r>
                        <a:rPr lang="hu-HU" sz="1400" dirty="0" err="1"/>
                        <a:t>Not</a:t>
                      </a:r>
                      <a:r>
                        <a:rPr lang="hu-HU" sz="1400" dirty="0"/>
                        <a:t> </a:t>
                      </a:r>
                      <a:r>
                        <a:rPr lang="hu-HU" sz="1400" dirty="0" err="1"/>
                        <a:t>revealed</a:t>
                      </a:r>
                      <a:r>
                        <a:rPr lang="hu-HU" sz="1400" dirty="0"/>
                        <a:t> / </a:t>
                      </a:r>
                      <a:r>
                        <a:rPr lang="hu-HU" sz="1400" dirty="0" err="1"/>
                        <a:t>undefinable</a:t>
                      </a:r>
                      <a:endParaRPr lang="hu-HU" sz="1400" dirty="0"/>
                    </a:p>
                  </a:txBody>
                  <a:tcPr/>
                </a:tc>
                <a:extLst>
                  <a:ext uri="{0D108BD9-81ED-4DB2-BD59-A6C34878D82A}">
                    <a16:rowId xmlns:a16="http://schemas.microsoft.com/office/drawing/2014/main" val="10004"/>
                  </a:ext>
                </a:extLst>
              </a:tr>
              <a:tr h="336376">
                <a:tc>
                  <a:txBody>
                    <a:bodyPr/>
                    <a:lstStyle/>
                    <a:p>
                      <a:r>
                        <a:rPr lang="hu-HU" sz="1400" dirty="0" err="1"/>
                        <a:t>Updates</a:t>
                      </a:r>
                      <a:endParaRPr lang="hu-HU" sz="1400" dirty="0"/>
                    </a:p>
                  </a:txBody>
                  <a:tcPr/>
                </a:tc>
                <a:tc>
                  <a:txBody>
                    <a:bodyPr/>
                    <a:lstStyle/>
                    <a:p>
                      <a:r>
                        <a:rPr lang="hu-HU" sz="1400" dirty="0" err="1"/>
                        <a:t>Weekly</a:t>
                      </a:r>
                      <a:endParaRPr lang="hu-HU" sz="1400" dirty="0"/>
                    </a:p>
                  </a:txBody>
                  <a:tcPr/>
                </a:tc>
                <a:tc>
                  <a:txBody>
                    <a:bodyPr/>
                    <a:lstStyle/>
                    <a:p>
                      <a:r>
                        <a:rPr lang="hu-HU" sz="1400" dirty="0"/>
                        <a:t>Daily</a:t>
                      </a:r>
                    </a:p>
                  </a:txBody>
                  <a:tcPr/>
                </a:tc>
                <a:tc>
                  <a:txBody>
                    <a:bodyPr/>
                    <a:lstStyle/>
                    <a:p>
                      <a:r>
                        <a:rPr lang="hu-HU" sz="1400" dirty="0" err="1"/>
                        <a:t>Weekly</a:t>
                      </a:r>
                      <a:r>
                        <a:rPr lang="hu-HU" sz="1400" dirty="0"/>
                        <a:t>/6-9</a:t>
                      </a:r>
                      <a:r>
                        <a:rPr lang="hu-HU" sz="1400" baseline="0" dirty="0"/>
                        <a:t> </a:t>
                      </a:r>
                      <a:r>
                        <a:rPr lang="hu-HU" sz="1400" baseline="0" dirty="0" err="1"/>
                        <a:t>Monthly</a:t>
                      </a:r>
                      <a:r>
                        <a:rPr lang="hu-HU" sz="1400" baseline="0" dirty="0"/>
                        <a:t>/</a:t>
                      </a:r>
                      <a:r>
                        <a:rPr lang="hu-HU" sz="1400" baseline="0" dirty="0" err="1"/>
                        <a:t>Yearly</a:t>
                      </a:r>
                      <a:endParaRPr lang="hu-HU" sz="1400" dirty="0"/>
                    </a:p>
                  </a:txBody>
                  <a:tcPr/>
                </a:tc>
                <a:extLst>
                  <a:ext uri="{0D108BD9-81ED-4DB2-BD59-A6C34878D82A}">
                    <a16:rowId xmlns:a16="http://schemas.microsoft.com/office/drawing/2014/main" val="10005"/>
                  </a:ext>
                </a:extLst>
              </a:tr>
            </a:tbl>
          </a:graphicData>
        </a:graphic>
      </p:graphicFrame>
      <p:sp>
        <p:nvSpPr>
          <p:cNvPr id="7" name="Szövegdoboz 6"/>
          <p:cNvSpPr txBox="1"/>
          <p:nvPr/>
        </p:nvSpPr>
        <p:spPr>
          <a:xfrm>
            <a:off x="323528" y="6379502"/>
            <a:ext cx="3312368" cy="276999"/>
          </a:xfrm>
          <a:prstGeom prst="rect">
            <a:avLst/>
          </a:prstGeom>
          <a:noFill/>
        </p:spPr>
        <p:txBody>
          <a:bodyPr wrap="square" rtlCol="0">
            <a:spAutoFit/>
          </a:bodyPr>
          <a:lstStyle/>
          <a:p>
            <a:r>
              <a:rPr lang="hu-HU" sz="1200" dirty="0">
                <a:solidFill>
                  <a:srgbClr val="000000"/>
                </a:solidFill>
                <a:latin typeface="Garamond"/>
              </a:rPr>
              <a:t>* </a:t>
            </a:r>
            <a:r>
              <a:rPr lang="hu-HU" sz="1200" dirty="0" err="1">
                <a:solidFill>
                  <a:srgbClr val="000000"/>
                </a:solidFill>
                <a:latin typeface="Garamond"/>
              </a:rPr>
              <a:t>Regarding</a:t>
            </a:r>
            <a:r>
              <a:rPr lang="hu-HU" sz="1200" dirty="0">
                <a:solidFill>
                  <a:srgbClr val="000000"/>
                </a:solidFill>
                <a:latin typeface="Garamond"/>
              </a:rPr>
              <a:t> </a:t>
            </a:r>
            <a:r>
              <a:rPr lang="hu-HU" sz="1200" dirty="0" err="1">
                <a:solidFill>
                  <a:srgbClr val="000000"/>
                </a:solidFill>
                <a:latin typeface="Garamond"/>
              </a:rPr>
              <a:t>to</a:t>
            </a:r>
            <a:r>
              <a:rPr lang="hu-HU" sz="1200" dirty="0">
                <a:solidFill>
                  <a:srgbClr val="000000"/>
                </a:solidFill>
                <a:latin typeface="Garamond"/>
              </a:rPr>
              <a:t> Semmelweis University</a:t>
            </a:r>
          </a:p>
        </p:txBody>
      </p:sp>
    </p:spTree>
    <p:extLst>
      <p:ext uri="{BB962C8B-B14F-4D97-AF65-F5344CB8AC3E}">
        <p14:creationId xmlns:p14="http://schemas.microsoft.com/office/powerpoint/2010/main" val="18275710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57200"/>
            <a:ext cx="8507288" cy="1371600"/>
          </a:xfrm>
        </p:spPr>
        <p:txBody>
          <a:bodyPr>
            <a:normAutofit/>
          </a:bodyPr>
          <a:lstStyle/>
          <a:p>
            <a:r>
              <a:rPr lang="hu-HU" sz="3200" dirty="0" err="1"/>
              <a:t>Number</a:t>
            </a:r>
            <a:r>
              <a:rPr lang="hu-HU" sz="3200" dirty="0"/>
              <a:t> of </a:t>
            </a:r>
            <a:r>
              <a:rPr lang="hu-HU" sz="3200" dirty="0" err="1"/>
              <a:t>the</a:t>
            </a:r>
            <a:r>
              <a:rPr lang="hu-HU" sz="3200" dirty="0"/>
              <a:t> </a:t>
            </a:r>
            <a:r>
              <a:rPr lang="hu-HU" sz="3200" dirty="0" err="1"/>
              <a:t>citations</a:t>
            </a:r>
            <a:r>
              <a:rPr lang="hu-HU" sz="3200" dirty="0"/>
              <a:t>:</a:t>
            </a:r>
            <a:br>
              <a:rPr lang="hu-HU" sz="3200" dirty="0"/>
            </a:br>
            <a:r>
              <a:rPr lang="hu-HU" sz="2800" dirty="0" err="1"/>
              <a:t>compare</a:t>
            </a:r>
            <a:r>
              <a:rPr lang="hu-HU" sz="2800" dirty="0"/>
              <a:t> </a:t>
            </a:r>
            <a:r>
              <a:rPr lang="hu-HU" sz="2800" dirty="0" err="1"/>
              <a:t>the</a:t>
            </a:r>
            <a:r>
              <a:rPr lang="hu-HU" sz="2800" dirty="0"/>
              <a:t> </a:t>
            </a:r>
            <a:r>
              <a:rPr lang="hu-HU" sz="2800" dirty="0" err="1"/>
              <a:t>results</a:t>
            </a:r>
            <a:r>
              <a:rPr lang="hu-HU" sz="2800" dirty="0"/>
              <a:t> </a:t>
            </a:r>
            <a:r>
              <a:rPr lang="hu-HU" sz="2800" dirty="0" err="1"/>
              <a:t>from</a:t>
            </a:r>
            <a:r>
              <a:rPr lang="hu-HU" sz="2800" dirty="0"/>
              <a:t> Web of Science, </a:t>
            </a:r>
            <a:r>
              <a:rPr lang="hu-HU" sz="2800" dirty="0" err="1"/>
              <a:t>Scopus</a:t>
            </a:r>
            <a:r>
              <a:rPr lang="hu-HU" sz="2800" dirty="0"/>
              <a:t> és </a:t>
            </a:r>
            <a:r>
              <a:rPr lang="hu-HU" sz="2800" dirty="0" err="1"/>
              <a:t>Google</a:t>
            </a:r>
            <a:r>
              <a:rPr lang="hu-HU" sz="2800" dirty="0"/>
              <a:t> </a:t>
            </a:r>
            <a:r>
              <a:rPr lang="hu-HU" sz="2800" dirty="0" err="1"/>
              <a:t>Scholar</a:t>
            </a:r>
            <a:r>
              <a:rPr lang="hu-HU" sz="2800" dirty="0"/>
              <a:t> </a:t>
            </a:r>
            <a:r>
              <a:rPr lang="hu-HU" sz="2800" dirty="0" err="1"/>
              <a:t>databases</a:t>
            </a:r>
            <a:r>
              <a:rPr lang="hu-HU" sz="2800" dirty="0"/>
              <a:t> – an </a:t>
            </a:r>
            <a:r>
              <a:rPr lang="hu-HU" sz="2800" dirty="0" err="1"/>
              <a:t>example</a:t>
            </a:r>
            <a:endParaRPr lang="hu-HU" sz="2800" dirty="0"/>
          </a:p>
        </p:txBody>
      </p:sp>
      <p:graphicFrame>
        <p:nvGraphicFramePr>
          <p:cNvPr id="5" name="Tartalom helye 4"/>
          <p:cNvGraphicFramePr>
            <a:graphicFrameLocks noGrp="1"/>
          </p:cNvGraphicFramePr>
          <p:nvPr>
            <p:ph idx="1"/>
            <p:extLst>
              <p:ext uri="{D42A27DB-BD31-4B8C-83A1-F6EECF244321}">
                <p14:modId xmlns:p14="http://schemas.microsoft.com/office/powerpoint/2010/main" val="400756190"/>
              </p:ext>
            </p:extLst>
          </p:nvPr>
        </p:nvGraphicFramePr>
        <p:xfrm>
          <a:off x="1331640" y="3284984"/>
          <a:ext cx="5976664" cy="3032760"/>
        </p:xfrm>
        <a:graphic>
          <a:graphicData uri="http://schemas.openxmlformats.org/drawingml/2006/table">
            <a:tbl>
              <a:tblPr firstRow="1" bandRow="1">
                <a:tableStyleId>{21E4AEA4-8DFA-4A89-87EB-49C32662AFE0}</a:tableStyleId>
              </a:tblPr>
              <a:tblGrid>
                <a:gridCol w="3764522">
                  <a:extLst>
                    <a:ext uri="{9D8B030D-6E8A-4147-A177-3AD203B41FA5}">
                      <a16:colId xmlns:a16="http://schemas.microsoft.com/office/drawing/2014/main" val="20000"/>
                    </a:ext>
                  </a:extLst>
                </a:gridCol>
                <a:gridCol w="2212142">
                  <a:extLst>
                    <a:ext uri="{9D8B030D-6E8A-4147-A177-3AD203B41FA5}">
                      <a16:colId xmlns:a16="http://schemas.microsoft.com/office/drawing/2014/main" val="20001"/>
                    </a:ext>
                  </a:extLst>
                </a:gridCol>
              </a:tblGrid>
              <a:tr h="370840">
                <a:tc>
                  <a:txBody>
                    <a:bodyPr/>
                    <a:lstStyle/>
                    <a:p>
                      <a:r>
                        <a:rPr lang="hu-HU" dirty="0" err="1"/>
                        <a:t>Groups</a:t>
                      </a:r>
                      <a:endParaRPr lang="hu-HU" dirty="0"/>
                    </a:p>
                  </a:txBody>
                  <a:tcPr/>
                </a:tc>
                <a:tc>
                  <a:txBody>
                    <a:bodyPr/>
                    <a:lstStyle/>
                    <a:p>
                      <a:r>
                        <a:rPr lang="hu-HU" dirty="0" err="1"/>
                        <a:t>Number</a:t>
                      </a:r>
                      <a:r>
                        <a:rPr lang="hu-HU" dirty="0"/>
                        <a:t> of </a:t>
                      </a:r>
                      <a:r>
                        <a:rPr lang="hu-HU" dirty="0" err="1"/>
                        <a:t>the</a:t>
                      </a:r>
                      <a:r>
                        <a:rPr lang="hu-HU" dirty="0"/>
                        <a:t> </a:t>
                      </a:r>
                      <a:r>
                        <a:rPr lang="hu-HU" dirty="0" err="1"/>
                        <a:t>citations</a:t>
                      </a:r>
                      <a:endParaRPr lang="hu-HU" dirty="0"/>
                    </a:p>
                  </a:txBody>
                  <a:tcPr/>
                </a:tc>
                <a:extLst>
                  <a:ext uri="{0D108BD9-81ED-4DB2-BD59-A6C34878D82A}">
                    <a16:rowId xmlns:a16="http://schemas.microsoft.com/office/drawing/2014/main" val="10000"/>
                  </a:ext>
                </a:extLst>
              </a:tr>
              <a:tr h="370840">
                <a:tc>
                  <a:txBody>
                    <a:bodyPr/>
                    <a:lstStyle/>
                    <a:p>
                      <a:r>
                        <a:rPr lang="hu-HU" dirty="0" err="1"/>
                        <a:t>Overlapping</a:t>
                      </a:r>
                      <a:r>
                        <a:rPr lang="hu-HU" baseline="0" dirty="0"/>
                        <a:t> </a:t>
                      </a:r>
                      <a:r>
                        <a:rPr lang="hu-HU" baseline="0" dirty="0" err="1"/>
                        <a:t>citations</a:t>
                      </a:r>
                      <a:r>
                        <a:rPr lang="hu-HU" baseline="0" dirty="0"/>
                        <a:t> </a:t>
                      </a:r>
                      <a:r>
                        <a:rPr lang="hu-HU" dirty="0"/>
                        <a:t>(</a:t>
                      </a:r>
                      <a:r>
                        <a:rPr lang="hu-HU" dirty="0" err="1"/>
                        <a:t>WoS</a:t>
                      </a:r>
                      <a:r>
                        <a:rPr lang="hu-HU" dirty="0"/>
                        <a:t>, </a:t>
                      </a:r>
                      <a:r>
                        <a:rPr lang="hu-HU" dirty="0" err="1"/>
                        <a:t>Scopus</a:t>
                      </a:r>
                      <a:r>
                        <a:rPr lang="hu-HU" dirty="0"/>
                        <a:t>, GS)</a:t>
                      </a:r>
                    </a:p>
                  </a:txBody>
                  <a:tcPr/>
                </a:tc>
                <a:tc>
                  <a:txBody>
                    <a:bodyPr/>
                    <a:lstStyle/>
                    <a:p>
                      <a:pPr algn="ctr"/>
                      <a:r>
                        <a:rPr lang="hu-HU" dirty="0"/>
                        <a:t>11</a:t>
                      </a:r>
                    </a:p>
                  </a:txBody>
                  <a:tcPr/>
                </a:tc>
                <a:extLst>
                  <a:ext uri="{0D108BD9-81ED-4DB2-BD59-A6C34878D82A}">
                    <a16:rowId xmlns:a16="http://schemas.microsoft.com/office/drawing/2014/main" val="10001"/>
                  </a:ext>
                </a:extLst>
              </a:tr>
              <a:tr h="370840">
                <a:tc>
                  <a:txBody>
                    <a:bodyPr/>
                    <a:lstStyle/>
                    <a:p>
                      <a:r>
                        <a:rPr lang="hu-HU" dirty="0" err="1"/>
                        <a:t>Overlapping</a:t>
                      </a:r>
                      <a:r>
                        <a:rPr lang="hu-HU" dirty="0"/>
                        <a:t> </a:t>
                      </a:r>
                      <a:r>
                        <a:rPr lang="hu-HU" dirty="0" err="1"/>
                        <a:t>citations</a:t>
                      </a:r>
                      <a:r>
                        <a:rPr lang="hu-HU" dirty="0"/>
                        <a:t> (</a:t>
                      </a:r>
                      <a:r>
                        <a:rPr lang="hu-HU" dirty="0" err="1"/>
                        <a:t>WoS</a:t>
                      </a:r>
                      <a:r>
                        <a:rPr lang="hu-HU" dirty="0"/>
                        <a:t>, </a:t>
                      </a:r>
                      <a:r>
                        <a:rPr lang="hu-HU" dirty="0" err="1"/>
                        <a:t>Scopus</a:t>
                      </a:r>
                      <a:r>
                        <a:rPr lang="hu-HU" dirty="0"/>
                        <a:t>)</a:t>
                      </a:r>
                    </a:p>
                  </a:txBody>
                  <a:tcPr/>
                </a:tc>
                <a:tc>
                  <a:txBody>
                    <a:bodyPr/>
                    <a:lstStyle/>
                    <a:p>
                      <a:pPr algn="ctr"/>
                      <a:r>
                        <a:rPr lang="hu-HU" dirty="0"/>
                        <a:t>0</a:t>
                      </a:r>
                    </a:p>
                  </a:txBody>
                  <a:tcPr/>
                </a:tc>
                <a:extLst>
                  <a:ext uri="{0D108BD9-81ED-4DB2-BD59-A6C34878D82A}">
                    <a16:rowId xmlns:a16="http://schemas.microsoft.com/office/drawing/2014/main" val="10002"/>
                  </a:ext>
                </a:extLst>
              </a:tr>
              <a:tr h="370840">
                <a:tc>
                  <a:txBody>
                    <a:bodyPr/>
                    <a:lstStyle/>
                    <a:p>
                      <a:r>
                        <a:rPr lang="hu-HU" baseline="0" dirty="0" err="1"/>
                        <a:t>Overlapping</a:t>
                      </a:r>
                      <a:r>
                        <a:rPr lang="hu-HU" baseline="0" dirty="0"/>
                        <a:t> </a:t>
                      </a:r>
                      <a:r>
                        <a:rPr lang="hu-HU" baseline="0" dirty="0" err="1"/>
                        <a:t>citations</a:t>
                      </a:r>
                      <a:r>
                        <a:rPr lang="hu-HU" baseline="0" dirty="0"/>
                        <a:t> (</a:t>
                      </a:r>
                      <a:r>
                        <a:rPr lang="hu-HU" baseline="0" dirty="0" err="1"/>
                        <a:t>WoS</a:t>
                      </a:r>
                      <a:r>
                        <a:rPr lang="hu-HU" baseline="0" dirty="0"/>
                        <a:t>, GS)</a:t>
                      </a:r>
                      <a:endParaRPr lang="hu-HU" dirty="0"/>
                    </a:p>
                  </a:txBody>
                  <a:tcPr/>
                </a:tc>
                <a:tc>
                  <a:txBody>
                    <a:bodyPr/>
                    <a:lstStyle/>
                    <a:p>
                      <a:pPr algn="ctr"/>
                      <a:r>
                        <a:rPr lang="hu-HU" dirty="0"/>
                        <a:t>1</a:t>
                      </a:r>
                    </a:p>
                  </a:txBody>
                  <a:tcPr/>
                </a:tc>
                <a:extLst>
                  <a:ext uri="{0D108BD9-81ED-4DB2-BD59-A6C34878D82A}">
                    <a16:rowId xmlns:a16="http://schemas.microsoft.com/office/drawing/2014/main" val="10003"/>
                  </a:ext>
                </a:extLst>
              </a:tr>
              <a:tr h="370840">
                <a:tc>
                  <a:txBody>
                    <a:bodyPr/>
                    <a:lstStyle/>
                    <a:p>
                      <a:r>
                        <a:rPr lang="hu-HU" dirty="0" err="1"/>
                        <a:t>Overlapping</a:t>
                      </a:r>
                      <a:r>
                        <a:rPr lang="hu-HU" dirty="0"/>
                        <a:t> </a:t>
                      </a:r>
                      <a:r>
                        <a:rPr lang="hu-HU" dirty="0" err="1"/>
                        <a:t>citations</a:t>
                      </a:r>
                      <a:r>
                        <a:rPr lang="hu-HU" dirty="0"/>
                        <a:t> (</a:t>
                      </a:r>
                      <a:r>
                        <a:rPr lang="hu-HU" dirty="0" err="1"/>
                        <a:t>Scopus</a:t>
                      </a:r>
                      <a:r>
                        <a:rPr lang="hu-HU" dirty="0"/>
                        <a:t>, GS)</a:t>
                      </a:r>
                    </a:p>
                  </a:txBody>
                  <a:tcPr/>
                </a:tc>
                <a:tc>
                  <a:txBody>
                    <a:bodyPr/>
                    <a:lstStyle/>
                    <a:p>
                      <a:pPr algn="ctr"/>
                      <a:r>
                        <a:rPr lang="hu-HU" dirty="0"/>
                        <a:t>2</a:t>
                      </a:r>
                    </a:p>
                  </a:txBody>
                  <a:tcPr/>
                </a:tc>
                <a:extLst>
                  <a:ext uri="{0D108BD9-81ED-4DB2-BD59-A6C34878D82A}">
                    <a16:rowId xmlns:a16="http://schemas.microsoft.com/office/drawing/2014/main" val="10004"/>
                  </a:ext>
                </a:extLst>
              </a:tr>
              <a:tr h="370840">
                <a:tc>
                  <a:txBody>
                    <a:bodyPr/>
                    <a:lstStyle/>
                    <a:p>
                      <a:r>
                        <a:rPr lang="hu-HU" dirty="0" err="1"/>
                        <a:t>Unique</a:t>
                      </a:r>
                      <a:r>
                        <a:rPr lang="hu-HU" baseline="0" dirty="0"/>
                        <a:t> </a:t>
                      </a:r>
                      <a:r>
                        <a:rPr lang="hu-HU" baseline="0" dirty="0" err="1"/>
                        <a:t>citations</a:t>
                      </a:r>
                      <a:r>
                        <a:rPr lang="hu-HU" dirty="0"/>
                        <a:t> </a:t>
                      </a:r>
                      <a:r>
                        <a:rPr lang="hu-HU" dirty="0" err="1"/>
                        <a:t>in</a:t>
                      </a:r>
                      <a:r>
                        <a:rPr lang="hu-HU" dirty="0"/>
                        <a:t> GS</a:t>
                      </a:r>
                    </a:p>
                  </a:txBody>
                  <a:tcPr/>
                </a:tc>
                <a:tc>
                  <a:txBody>
                    <a:bodyPr/>
                    <a:lstStyle/>
                    <a:p>
                      <a:pPr algn="ctr"/>
                      <a:r>
                        <a:rPr lang="hu-HU" dirty="0"/>
                        <a:t>6*</a:t>
                      </a:r>
                    </a:p>
                  </a:txBody>
                  <a:tcPr/>
                </a:tc>
                <a:extLst>
                  <a:ext uri="{0D108BD9-81ED-4DB2-BD59-A6C34878D82A}">
                    <a16:rowId xmlns:a16="http://schemas.microsoft.com/office/drawing/2014/main" val="10005"/>
                  </a:ext>
                </a:extLst>
              </a:tr>
            </a:tbl>
          </a:graphicData>
        </a:graphic>
      </p:graphicFrame>
      <p:sp>
        <p:nvSpPr>
          <p:cNvPr id="6" name="Szövegdoboz 5"/>
          <p:cNvSpPr txBox="1"/>
          <p:nvPr/>
        </p:nvSpPr>
        <p:spPr>
          <a:xfrm>
            <a:off x="1115616" y="1988840"/>
            <a:ext cx="6336704" cy="1169551"/>
          </a:xfrm>
          <a:prstGeom prst="rect">
            <a:avLst/>
          </a:prstGeom>
          <a:noFill/>
        </p:spPr>
        <p:txBody>
          <a:bodyPr wrap="square" rtlCol="0">
            <a:spAutoFit/>
          </a:bodyPr>
          <a:lstStyle/>
          <a:p>
            <a:r>
              <a:rPr lang="hu-HU" sz="1400" dirty="0" err="1">
                <a:solidFill>
                  <a:srgbClr val="000000"/>
                </a:solidFill>
                <a:latin typeface="Garamond"/>
              </a:rPr>
              <a:t>Sample</a:t>
            </a:r>
            <a:r>
              <a:rPr lang="hu-HU" sz="1400" dirty="0">
                <a:solidFill>
                  <a:srgbClr val="000000"/>
                </a:solidFill>
                <a:latin typeface="Garamond"/>
              </a:rPr>
              <a:t>:</a:t>
            </a:r>
          </a:p>
          <a:p>
            <a:r>
              <a:rPr lang="en-US" sz="1400" dirty="0" err="1">
                <a:solidFill>
                  <a:srgbClr val="000000"/>
                </a:solidFill>
                <a:latin typeface="Garamond"/>
              </a:rPr>
              <a:t>Tuller</a:t>
            </a:r>
            <a:r>
              <a:rPr lang="en-US" sz="1400" dirty="0">
                <a:solidFill>
                  <a:srgbClr val="000000"/>
                </a:solidFill>
                <a:latin typeface="Garamond"/>
              </a:rPr>
              <a:t> T., </a:t>
            </a:r>
            <a:r>
              <a:rPr lang="en-US" sz="1400" dirty="0" err="1">
                <a:solidFill>
                  <a:srgbClr val="000000"/>
                </a:solidFill>
                <a:latin typeface="Garamond"/>
              </a:rPr>
              <a:t>Atar</a:t>
            </a:r>
            <a:r>
              <a:rPr lang="en-US" sz="1400" dirty="0">
                <a:solidFill>
                  <a:srgbClr val="000000"/>
                </a:solidFill>
                <a:latin typeface="Garamond"/>
              </a:rPr>
              <a:t> S., </a:t>
            </a:r>
            <a:r>
              <a:rPr lang="en-US" sz="1400" dirty="0" err="1">
                <a:solidFill>
                  <a:srgbClr val="000000"/>
                </a:solidFill>
                <a:latin typeface="Garamond"/>
              </a:rPr>
              <a:t>Ruppin</a:t>
            </a:r>
            <a:r>
              <a:rPr lang="en-US" sz="1400" dirty="0">
                <a:solidFill>
                  <a:srgbClr val="000000"/>
                </a:solidFill>
                <a:latin typeface="Garamond"/>
              </a:rPr>
              <a:t> E., </a:t>
            </a:r>
            <a:r>
              <a:rPr lang="en-US" sz="1400" dirty="0" err="1">
                <a:solidFill>
                  <a:srgbClr val="000000"/>
                </a:solidFill>
                <a:latin typeface="Garamond"/>
              </a:rPr>
              <a:t>Gurevich</a:t>
            </a:r>
            <a:r>
              <a:rPr lang="en-US" sz="1400" dirty="0">
                <a:solidFill>
                  <a:srgbClr val="000000"/>
                </a:solidFill>
                <a:latin typeface="Garamond"/>
              </a:rPr>
              <a:t> M., </a:t>
            </a:r>
            <a:r>
              <a:rPr lang="en-US" sz="1400" dirty="0" err="1">
                <a:solidFill>
                  <a:srgbClr val="000000"/>
                </a:solidFill>
                <a:latin typeface="Garamond"/>
              </a:rPr>
              <a:t>Achiron</a:t>
            </a:r>
            <a:r>
              <a:rPr lang="en-US" sz="1400" dirty="0">
                <a:solidFill>
                  <a:srgbClr val="000000"/>
                </a:solidFill>
                <a:latin typeface="Garamond"/>
              </a:rPr>
              <a:t> A.</a:t>
            </a:r>
          </a:p>
          <a:p>
            <a:r>
              <a:rPr lang="en-US" sz="1400" dirty="0">
                <a:solidFill>
                  <a:srgbClr val="000000"/>
                </a:solidFill>
                <a:latin typeface="Garamond"/>
              </a:rPr>
              <a:t>Common and specific signatures of gene expression and protein-protein interactions in autoimmune diseases</a:t>
            </a:r>
            <a:r>
              <a:rPr lang="hu-HU" sz="1400" dirty="0">
                <a:solidFill>
                  <a:srgbClr val="000000"/>
                </a:solidFill>
                <a:latin typeface="Garamond"/>
              </a:rPr>
              <a:t>. </a:t>
            </a:r>
            <a:r>
              <a:rPr lang="en-US" sz="1400" dirty="0">
                <a:solidFill>
                  <a:srgbClr val="000000"/>
                </a:solidFill>
                <a:latin typeface="Garamond"/>
              </a:rPr>
              <a:t>Genes and Immunity 2013</a:t>
            </a:r>
            <a:r>
              <a:rPr lang="hu-HU" sz="1400" dirty="0">
                <a:solidFill>
                  <a:srgbClr val="000000"/>
                </a:solidFill>
                <a:latin typeface="Garamond"/>
              </a:rPr>
              <a:t>; </a:t>
            </a:r>
            <a:r>
              <a:rPr lang="en-US" sz="1400" dirty="0">
                <a:solidFill>
                  <a:srgbClr val="000000"/>
                </a:solidFill>
                <a:latin typeface="Garamond"/>
              </a:rPr>
              <a:t>14(2)</a:t>
            </a:r>
            <a:r>
              <a:rPr lang="hu-HU" sz="1400" dirty="0">
                <a:solidFill>
                  <a:srgbClr val="000000"/>
                </a:solidFill>
                <a:latin typeface="Garamond"/>
              </a:rPr>
              <a:t>: </a:t>
            </a:r>
            <a:r>
              <a:rPr lang="en-US" sz="1400" dirty="0">
                <a:solidFill>
                  <a:srgbClr val="000000"/>
                </a:solidFill>
                <a:latin typeface="Garamond"/>
              </a:rPr>
              <a:t>67-82.</a:t>
            </a:r>
            <a:endParaRPr lang="hu-HU" sz="1400" dirty="0">
              <a:solidFill>
                <a:srgbClr val="000000"/>
              </a:solidFill>
              <a:latin typeface="Garamond"/>
            </a:endParaRPr>
          </a:p>
          <a:p>
            <a:r>
              <a:rPr lang="hu-HU" sz="1200" dirty="0">
                <a:solidFill>
                  <a:srgbClr val="000000"/>
                </a:solidFill>
                <a:latin typeface="Garamond"/>
              </a:rPr>
              <a:t>(</a:t>
            </a:r>
            <a:r>
              <a:rPr lang="hu-HU" sz="1200" dirty="0" err="1">
                <a:solidFill>
                  <a:srgbClr val="000000"/>
                </a:solidFill>
                <a:latin typeface="Garamond"/>
              </a:rPr>
              <a:t>Date</a:t>
            </a:r>
            <a:r>
              <a:rPr lang="hu-HU" sz="1200" dirty="0">
                <a:solidFill>
                  <a:srgbClr val="000000"/>
                </a:solidFill>
                <a:latin typeface="Garamond"/>
              </a:rPr>
              <a:t> of </a:t>
            </a:r>
            <a:r>
              <a:rPr lang="hu-HU" sz="1200" dirty="0" err="1">
                <a:solidFill>
                  <a:srgbClr val="000000"/>
                </a:solidFill>
                <a:latin typeface="Garamond"/>
              </a:rPr>
              <a:t>the</a:t>
            </a:r>
            <a:r>
              <a:rPr lang="hu-HU" sz="1200" dirty="0">
                <a:solidFill>
                  <a:srgbClr val="000000"/>
                </a:solidFill>
                <a:latin typeface="Garamond"/>
              </a:rPr>
              <a:t> </a:t>
            </a:r>
            <a:r>
              <a:rPr lang="hu-HU" sz="1200" dirty="0" err="1">
                <a:solidFill>
                  <a:srgbClr val="000000"/>
                </a:solidFill>
                <a:latin typeface="Garamond"/>
              </a:rPr>
              <a:t>citation</a:t>
            </a:r>
            <a:r>
              <a:rPr lang="hu-HU" sz="1200" dirty="0">
                <a:solidFill>
                  <a:srgbClr val="000000"/>
                </a:solidFill>
                <a:latin typeface="Garamond"/>
              </a:rPr>
              <a:t> </a:t>
            </a:r>
            <a:r>
              <a:rPr lang="hu-HU" sz="1200" dirty="0" err="1">
                <a:solidFill>
                  <a:srgbClr val="000000"/>
                </a:solidFill>
                <a:latin typeface="Garamond"/>
              </a:rPr>
              <a:t>search</a:t>
            </a:r>
            <a:r>
              <a:rPr lang="hu-HU" sz="1200" dirty="0">
                <a:solidFill>
                  <a:srgbClr val="000000"/>
                </a:solidFill>
                <a:latin typeface="Garamond"/>
              </a:rPr>
              <a:t>: 23.03.2015.)</a:t>
            </a:r>
          </a:p>
        </p:txBody>
      </p:sp>
      <p:sp>
        <p:nvSpPr>
          <p:cNvPr id="8" name="Szövegdoboz 7"/>
          <p:cNvSpPr txBox="1"/>
          <p:nvPr/>
        </p:nvSpPr>
        <p:spPr>
          <a:xfrm>
            <a:off x="1331640" y="6069326"/>
            <a:ext cx="5277532" cy="461665"/>
          </a:xfrm>
          <a:prstGeom prst="rect">
            <a:avLst/>
          </a:prstGeom>
          <a:noFill/>
        </p:spPr>
        <p:txBody>
          <a:bodyPr wrap="square" rtlCol="0">
            <a:spAutoFit/>
          </a:bodyPr>
          <a:lstStyle/>
          <a:p>
            <a:r>
              <a:rPr lang="hu-HU" sz="1200" dirty="0">
                <a:solidFill>
                  <a:srgbClr val="000000"/>
                </a:solidFill>
                <a:latin typeface="Garamond"/>
              </a:rPr>
              <a:t>* Records </a:t>
            </a:r>
            <a:r>
              <a:rPr lang="hu-HU" sz="1200" dirty="0" err="1">
                <a:solidFill>
                  <a:srgbClr val="000000"/>
                </a:solidFill>
                <a:latin typeface="Garamond"/>
              </a:rPr>
              <a:t>from</a:t>
            </a:r>
            <a:r>
              <a:rPr lang="hu-HU" sz="1200" dirty="0">
                <a:solidFill>
                  <a:srgbClr val="000000"/>
                </a:solidFill>
                <a:latin typeface="Garamond"/>
              </a:rPr>
              <a:t> GS:</a:t>
            </a:r>
            <a:br>
              <a:rPr lang="hu-HU" sz="1200" dirty="0">
                <a:solidFill>
                  <a:srgbClr val="000000"/>
                </a:solidFill>
                <a:latin typeface="Garamond"/>
              </a:rPr>
            </a:br>
            <a:r>
              <a:rPr lang="hu-HU" sz="1200" dirty="0">
                <a:solidFill>
                  <a:srgbClr val="000000"/>
                </a:solidFill>
                <a:latin typeface="Garamond"/>
              </a:rPr>
              <a:t>2 </a:t>
            </a:r>
            <a:r>
              <a:rPr lang="hu-HU" sz="1200" dirty="0" err="1">
                <a:solidFill>
                  <a:srgbClr val="000000"/>
                </a:solidFill>
                <a:latin typeface="Garamond"/>
              </a:rPr>
              <a:t>journal</a:t>
            </a:r>
            <a:r>
              <a:rPr lang="hu-HU" sz="1200" dirty="0">
                <a:solidFill>
                  <a:srgbClr val="000000"/>
                </a:solidFill>
                <a:latin typeface="Garamond"/>
              </a:rPr>
              <a:t> </a:t>
            </a:r>
            <a:r>
              <a:rPr lang="hu-HU" sz="1200" dirty="0" err="1">
                <a:solidFill>
                  <a:srgbClr val="000000"/>
                </a:solidFill>
                <a:latin typeface="Garamond"/>
              </a:rPr>
              <a:t>articles</a:t>
            </a:r>
            <a:r>
              <a:rPr lang="hu-HU" sz="1200" dirty="0">
                <a:solidFill>
                  <a:srgbClr val="000000"/>
                </a:solidFill>
                <a:latin typeface="Garamond"/>
              </a:rPr>
              <a:t> (</a:t>
            </a:r>
            <a:r>
              <a:rPr lang="hu-HU" sz="1200" dirty="0" err="1">
                <a:solidFill>
                  <a:srgbClr val="000000"/>
                </a:solidFill>
                <a:latin typeface="Garamond"/>
              </a:rPr>
              <a:t>one</a:t>
            </a:r>
            <a:r>
              <a:rPr lang="hu-HU" sz="1200" dirty="0">
                <a:solidFill>
                  <a:srgbClr val="000000"/>
                </a:solidFill>
                <a:latin typeface="Garamond"/>
              </a:rPr>
              <a:t> of </a:t>
            </a:r>
            <a:r>
              <a:rPr lang="hu-HU" sz="1200" dirty="0" err="1">
                <a:solidFill>
                  <a:srgbClr val="000000"/>
                </a:solidFill>
                <a:latin typeface="Garamond"/>
              </a:rPr>
              <a:t>them</a:t>
            </a:r>
            <a:r>
              <a:rPr lang="hu-HU" sz="1200" dirty="0">
                <a:solidFill>
                  <a:srgbClr val="000000"/>
                </a:solidFill>
                <a:latin typeface="Garamond"/>
              </a:rPr>
              <a:t> </a:t>
            </a:r>
            <a:r>
              <a:rPr lang="hu-HU" sz="1200" dirty="0" err="1">
                <a:solidFill>
                  <a:srgbClr val="000000"/>
                </a:solidFill>
                <a:latin typeface="Garamond"/>
              </a:rPr>
              <a:t>cites</a:t>
            </a:r>
            <a:r>
              <a:rPr lang="hu-HU" sz="1200" dirty="0">
                <a:solidFill>
                  <a:srgbClr val="000000"/>
                </a:solidFill>
                <a:latin typeface="Garamond"/>
              </a:rPr>
              <a:t> </a:t>
            </a:r>
            <a:r>
              <a:rPr lang="hu-HU" sz="1200" dirty="0" err="1">
                <a:solidFill>
                  <a:srgbClr val="000000"/>
                </a:solidFill>
                <a:latin typeface="Garamond"/>
              </a:rPr>
              <a:t>incorrectly</a:t>
            </a:r>
            <a:r>
              <a:rPr lang="hu-HU" sz="1200" dirty="0">
                <a:solidFill>
                  <a:srgbClr val="000000"/>
                </a:solidFill>
                <a:latin typeface="Garamond"/>
              </a:rPr>
              <a:t>), 3 </a:t>
            </a:r>
            <a:r>
              <a:rPr lang="hu-HU" sz="1200" dirty="0" err="1">
                <a:solidFill>
                  <a:srgbClr val="000000"/>
                </a:solidFill>
                <a:latin typeface="Garamond"/>
              </a:rPr>
              <a:t>dissertations</a:t>
            </a:r>
            <a:r>
              <a:rPr lang="hu-HU" sz="1200" dirty="0">
                <a:solidFill>
                  <a:srgbClr val="000000"/>
                </a:solidFill>
                <a:latin typeface="Garamond"/>
              </a:rPr>
              <a:t>, 1 </a:t>
            </a:r>
            <a:r>
              <a:rPr lang="hu-HU" sz="1200" dirty="0" err="1">
                <a:solidFill>
                  <a:srgbClr val="000000"/>
                </a:solidFill>
                <a:latin typeface="Garamond"/>
              </a:rPr>
              <a:t>Chinese</a:t>
            </a:r>
            <a:r>
              <a:rPr lang="hu-HU" sz="1200" dirty="0">
                <a:solidFill>
                  <a:srgbClr val="000000"/>
                </a:solidFill>
                <a:latin typeface="Garamond"/>
              </a:rPr>
              <a:t> </a:t>
            </a:r>
            <a:r>
              <a:rPr lang="hu-HU" sz="1200" dirty="0" err="1">
                <a:solidFill>
                  <a:srgbClr val="000000"/>
                </a:solidFill>
                <a:latin typeface="Garamond"/>
              </a:rPr>
              <a:t>publication</a:t>
            </a:r>
            <a:endParaRPr lang="hu-HU" sz="1200" dirty="0">
              <a:solidFill>
                <a:srgbClr val="000000"/>
              </a:solidFill>
              <a:latin typeface="Garamond"/>
            </a:endParaRPr>
          </a:p>
        </p:txBody>
      </p:sp>
    </p:spTree>
    <p:extLst>
      <p:ext uri="{BB962C8B-B14F-4D97-AF65-F5344CB8AC3E}">
        <p14:creationId xmlns:p14="http://schemas.microsoft.com/office/powerpoint/2010/main" val="945133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214291"/>
            <a:ext cx="7786742" cy="646331"/>
          </a:xfrm>
          <a:prstGeom prst="rect">
            <a:avLst/>
          </a:prstGeom>
          <a:solidFill>
            <a:schemeClr val="bg1">
              <a:lumMod val="95000"/>
            </a:schemeClr>
          </a:solidFill>
        </p:spPr>
        <p:txBody>
          <a:bodyPr wrap="square">
            <a:spAutoFit/>
          </a:bodyPr>
          <a:lstStyle/>
          <a:p>
            <a:r>
              <a:rPr lang="en-IN" sz="3600" b="1" spc="-5" dirty="0"/>
              <a:t>  </a:t>
            </a:r>
            <a:r>
              <a:rPr lang="en-IN" sz="3600" b="1" spc="-5" dirty="0" err="1"/>
              <a:t>Scientometrics</a:t>
            </a:r>
            <a:r>
              <a:rPr lang="en-IN" sz="3600" b="1" spc="-75" dirty="0"/>
              <a:t>  </a:t>
            </a:r>
            <a:r>
              <a:rPr lang="en-IN" sz="3600" b="1" dirty="0"/>
              <a:t>&amp;   </a:t>
            </a:r>
            <a:r>
              <a:rPr lang="en-IN" sz="3600" b="1" spc="-5" dirty="0" err="1"/>
              <a:t>Altmetrics</a:t>
            </a:r>
            <a:endParaRPr lang="en-IN" sz="3600" b="1" dirty="0"/>
          </a:p>
        </p:txBody>
      </p:sp>
      <p:sp>
        <p:nvSpPr>
          <p:cNvPr id="3" name="object 4"/>
          <p:cNvSpPr txBox="1">
            <a:spLocks/>
          </p:cNvSpPr>
          <p:nvPr/>
        </p:nvSpPr>
        <p:spPr>
          <a:xfrm>
            <a:off x="2449080" y="2762884"/>
            <a:ext cx="5337630" cy="628377"/>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tab pos="1163955" algn="l"/>
              </a:tabLst>
              <a:defRPr/>
            </a:pPr>
            <a:r>
              <a:rPr kumimoji="0" lang="en-US" sz="4000" b="1" i="0" u="none" strike="noStrike" kern="0" cap="none" spc="-5" normalizeH="0" baseline="0" noProof="0" dirty="0">
                <a:ln>
                  <a:noFill/>
                </a:ln>
                <a:solidFill>
                  <a:srgbClr val="000000"/>
                </a:solidFill>
                <a:effectLst/>
                <a:uLnTx/>
                <a:uFillTx/>
                <a:latin typeface="+mj-lt"/>
                <a:ea typeface="+mj-ea"/>
                <a:cs typeface="+mj-cs"/>
              </a:rPr>
              <a:t>Why	Metrics?</a:t>
            </a:r>
            <a:endParaRPr kumimoji="0" lang="en-US" sz="4000" b="1" i="0" u="none" strike="noStrike" kern="0" cap="none" spc="0" normalizeH="0" baseline="0" noProof="0" dirty="0">
              <a:ln>
                <a:noFill/>
              </a:ln>
              <a:solidFill>
                <a:srgbClr val="000000"/>
              </a:solidFill>
              <a:effectLst/>
              <a:uLnTx/>
              <a:uFillTx/>
              <a:latin typeface="+mj-lt"/>
              <a:ea typeface="+mj-ea"/>
              <a:cs typeface="+mj-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34350" y="6173787"/>
            <a:ext cx="9017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4184"/>
                </a:solidFill>
                <a:latin typeface="Carlito"/>
                <a:cs typeface="Carlito"/>
              </a:rPr>
              <a:t>3</a:t>
            </a:r>
            <a:endParaRPr sz="1000">
              <a:latin typeface="Carlito"/>
              <a:cs typeface="Carlito"/>
            </a:endParaRPr>
          </a:p>
        </p:txBody>
      </p:sp>
      <p:sp>
        <p:nvSpPr>
          <p:cNvPr id="4" name="object 4"/>
          <p:cNvSpPr txBox="1"/>
          <p:nvPr/>
        </p:nvSpPr>
        <p:spPr>
          <a:xfrm>
            <a:off x="129986" y="1726565"/>
            <a:ext cx="7716520" cy="2598147"/>
          </a:xfrm>
          <a:prstGeom prst="rect">
            <a:avLst/>
          </a:prstGeom>
        </p:spPr>
        <p:txBody>
          <a:bodyPr vert="horz" wrap="square" lIns="0" tIns="12700" rIns="0" bIns="0" rtlCol="0">
            <a:spAutoFit/>
          </a:bodyPr>
          <a:lstStyle/>
          <a:p>
            <a:pPr marL="12065" marR="114935" algn="ctr">
              <a:lnSpc>
                <a:spcPct val="100000"/>
              </a:lnSpc>
              <a:spcBef>
                <a:spcPts val="100"/>
              </a:spcBef>
            </a:pPr>
            <a:r>
              <a:rPr sz="2800" b="1" dirty="0">
                <a:latin typeface="Verdana"/>
                <a:cs typeface="Verdana"/>
              </a:rPr>
              <a:t>“One </a:t>
            </a:r>
            <a:r>
              <a:rPr sz="2800" b="1" spc="-5" dirty="0">
                <a:latin typeface="Verdana"/>
                <a:cs typeface="Verdana"/>
              </a:rPr>
              <a:t>of </a:t>
            </a:r>
            <a:r>
              <a:rPr sz="2800" b="1" dirty="0">
                <a:latin typeface="Verdana"/>
                <a:cs typeface="Verdana"/>
              </a:rPr>
              <a:t>the </a:t>
            </a:r>
            <a:r>
              <a:rPr sz="2800" b="1" spc="-5" dirty="0">
                <a:latin typeface="Verdana"/>
                <a:cs typeface="Verdana"/>
              </a:rPr>
              <a:t>diseases of </a:t>
            </a:r>
            <a:r>
              <a:rPr sz="2800" b="1" dirty="0">
                <a:latin typeface="Verdana"/>
                <a:cs typeface="Verdana"/>
              </a:rPr>
              <a:t>this age is</a:t>
            </a:r>
            <a:r>
              <a:rPr sz="2800" b="1" spc="-40" dirty="0">
                <a:latin typeface="Verdana"/>
                <a:cs typeface="Verdana"/>
              </a:rPr>
              <a:t> </a:t>
            </a:r>
            <a:r>
              <a:rPr sz="2800" b="1" dirty="0">
                <a:latin typeface="Verdana"/>
                <a:cs typeface="Verdana"/>
              </a:rPr>
              <a:t>the  </a:t>
            </a:r>
            <a:r>
              <a:rPr sz="2800" b="1" spc="-5" dirty="0">
                <a:latin typeface="Verdana"/>
                <a:cs typeface="Verdana"/>
              </a:rPr>
              <a:t>multiplicity of books; they doth so  overcharge </a:t>
            </a:r>
            <a:r>
              <a:rPr sz="2800" b="1" dirty="0">
                <a:latin typeface="Verdana"/>
                <a:cs typeface="Verdana"/>
              </a:rPr>
              <a:t>the </a:t>
            </a:r>
            <a:r>
              <a:rPr sz="2800" b="1" spc="-5" dirty="0">
                <a:latin typeface="Verdana"/>
                <a:cs typeface="Verdana"/>
              </a:rPr>
              <a:t>world </a:t>
            </a:r>
            <a:r>
              <a:rPr sz="2800" b="1" dirty="0">
                <a:latin typeface="Verdana"/>
                <a:cs typeface="Verdana"/>
              </a:rPr>
              <a:t>that it is </a:t>
            </a:r>
            <a:r>
              <a:rPr sz="2800" b="1" spc="-5" dirty="0">
                <a:latin typeface="Verdana"/>
                <a:cs typeface="Verdana"/>
              </a:rPr>
              <a:t>not  </a:t>
            </a:r>
            <a:r>
              <a:rPr sz="2800" b="1" dirty="0">
                <a:latin typeface="Verdana"/>
                <a:cs typeface="Verdana"/>
              </a:rPr>
              <a:t>able to </a:t>
            </a:r>
            <a:r>
              <a:rPr sz="2800" b="1" spc="-5" dirty="0">
                <a:latin typeface="Verdana"/>
                <a:cs typeface="Verdana"/>
              </a:rPr>
              <a:t>digest </a:t>
            </a:r>
            <a:r>
              <a:rPr sz="2800" b="1" dirty="0">
                <a:latin typeface="Verdana"/>
                <a:cs typeface="Verdana"/>
              </a:rPr>
              <a:t>the </a:t>
            </a:r>
            <a:r>
              <a:rPr sz="2800" b="1" spc="-5" dirty="0">
                <a:latin typeface="Verdana"/>
                <a:cs typeface="Verdana"/>
              </a:rPr>
              <a:t>abundance of idle  matter </a:t>
            </a:r>
            <a:r>
              <a:rPr sz="2800" b="1" dirty="0">
                <a:latin typeface="Verdana"/>
                <a:cs typeface="Verdana"/>
              </a:rPr>
              <a:t>that is every </a:t>
            </a:r>
            <a:r>
              <a:rPr sz="2800" b="1" spc="-5" dirty="0">
                <a:latin typeface="Verdana"/>
                <a:cs typeface="Verdana"/>
              </a:rPr>
              <a:t>day hatched </a:t>
            </a:r>
            <a:r>
              <a:rPr sz="2800" b="1" dirty="0">
                <a:latin typeface="Verdana"/>
                <a:cs typeface="Verdana"/>
              </a:rPr>
              <a:t>and  </a:t>
            </a:r>
            <a:r>
              <a:rPr sz="2800" b="1" spc="-5" dirty="0">
                <a:latin typeface="Verdana"/>
                <a:cs typeface="Verdana"/>
              </a:rPr>
              <a:t>brought forth into the</a:t>
            </a:r>
            <a:r>
              <a:rPr sz="2800" b="1" spc="-15" dirty="0">
                <a:latin typeface="Verdana"/>
                <a:cs typeface="Verdana"/>
              </a:rPr>
              <a:t> </a:t>
            </a:r>
            <a:r>
              <a:rPr sz="2800" b="1" spc="-5">
                <a:latin typeface="Verdana"/>
                <a:cs typeface="Verdana"/>
              </a:rPr>
              <a:t>world.“</a:t>
            </a:r>
            <a:endParaRPr sz="2800">
              <a:latin typeface="Verdana"/>
              <a:cs typeface="Verdan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64769"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4</a:t>
            </a:r>
            <a:endParaRPr sz="1000">
              <a:latin typeface="Carlito"/>
              <a:cs typeface="Carlito"/>
            </a:endParaRPr>
          </a:p>
        </p:txBody>
      </p:sp>
      <p:sp>
        <p:nvSpPr>
          <p:cNvPr id="4" name="object 4"/>
          <p:cNvSpPr txBox="1">
            <a:spLocks noGrp="1"/>
          </p:cNvSpPr>
          <p:nvPr>
            <p:ph type="title"/>
          </p:nvPr>
        </p:nvSpPr>
        <p:spPr>
          <a:xfrm>
            <a:off x="357158" y="357166"/>
            <a:ext cx="6494780"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285AA0"/>
                </a:solidFill>
              </a:rPr>
              <a:t>Information Overload </a:t>
            </a:r>
            <a:r>
              <a:rPr sz="2800" dirty="0">
                <a:solidFill>
                  <a:srgbClr val="285AA0"/>
                </a:solidFill>
              </a:rPr>
              <a:t>in</a:t>
            </a:r>
            <a:r>
              <a:rPr sz="2800" spc="10" dirty="0">
                <a:solidFill>
                  <a:srgbClr val="285AA0"/>
                </a:solidFill>
              </a:rPr>
              <a:t> </a:t>
            </a:r>
            <a:r>
              <a:rPr sz="2800" spc="-5" dirty="0">
                <a:solidFill>
                  <a:srgbClr val="285AA0"/>
                </a:solidFill>
              </a:rPr>
              <a:t>Science</a:t>
            </a:r>
            <a:endParaRPr sz="2800"/>
          </a:p>
        </p:txBody>
      </p:sp>
      <p:sp>
        <p:nvSpPr>
          <p:cNvPr id="5" name="object 5"/>
          <p:cNvSpPr/>
          <p:nvPr/>
        </p:nvSpPr>
        <p:spPr>
          <a:xfrm>
            <a:off x="478467" y="3376502"/>
            <a:ext cx="186267" cy="1862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78467" y="3871802"/>
            <a:ext cx="186267" cy="18626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78467" y="5332302"/>
            <a:ext cx="186267" cy="18626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78467" y="5814898"/>
            <a:ext cx="186267" cy="18626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78467" y="6310198"/>
            <a:ext cx="186267" cy="186267"/>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402267" y="1721268"/>
            <a:ext cx="5882005" cy="4868512"/>
          </a:xfrm>
          <a:prstGeom prst="rect">
            <a:avLst/>
          </a:prstGeom>
        </p:spPr>
        <p:txBody>
          <a:bodyPr vert="horz" wrap="square" lIns="0" tIns="12700" rIns="0" bIns="0" rtlCol="0">
            <a:spAutoFit/>
          </a:bodyPr>
          <a:lstStyle/>
          <a:p>
            <a:pPr marL="12700" marR="1013460">
              <a:lnSpc>
                <a:spcPct val="100000"/>
              </a:lnSpc>
              <a:spcBef>
                <a:spcPts val="100"/>
              </a:spcBef>
              <a:tabLst>
                <a:tab pos="3450590" algn="l"/>
              </a:tabLst>
            </a:pPr>
            <a:r>
              <a:rPr sz="2000" b="1" spc="-5" dirty="0">
                <a:latin typeface="Verdana"/>
                <a:cs typeface="Verdana"/>
              </a:rPr>
              <a:t>Information </a:t>
            </a:r>
            <a:r>
              <a:rPr sz="2000" b="1" dirty="0">
                <a:latin typeface="Verdana"/>
                <a:cs typeface="Verdana"/>
              </a:rPr>
              <a:t>overload is NOT a  contemporary problem	in</a:t>
            </a:r>
            <a:r>
              <a:rPr sz="2000" b="1" spc="-100" dirty="0">
                <a:latin typeface="Verdana"/>
                <a:cs typeface="Verdana"/>
              </a:rPr>
              <a:t> </a:t>
            </a:r>
            <a:r>
              <a:rPr sz="2000" b="1" dirty="0">
                <a:latin typeface="Verdana"/>
                <a:cs typeface="Verdana"/>
              </a:rPr>
              <a:t>science</a:t>
            </a:r>
            <a:endParaRPr sz="2000">
              <a:latin typeface="Verdana"/>
              <a:cs typeface="Verdana"/>
            </a:endParaRPr>
          </a:p>
          <a:p>
            <a:pPr marL="12700" marR="5080">
              <a:lnSpc>
                <a:spcPct val="100000"/>
              </a:lnSpc>
              <a:spcBef>
                <a:spcPts val="1400"/>
              </a:spcBef>
            </a:pPr>
            <a:r>
              <a:rPr sz="2000" b="1" spc="-5" dirty="0">
                <a:latin typeface="Verdana"/>
                <a:cs typeface="Verdana"/>
              </a:rPr>
              <a:t>Science </a:t>
            </a:r>
            <a:r>
              <a:rPr sz="2000" b="1" dirty="0">
                <a:latin typeface="Verdana"/>
                <a:cs typeface="Verdana"/>
              </a:rPr>
              <a:t>has been growing </a:t>
            </a:r>
            <a:r>
              <a:rPr sz="2000" b="1" spc="-5" dirty="0">
                <a:latin typeface="Verdana"/>
                <a:cs typeface="Verdana"/>
              </a:rPr>
              <a:t>exponentially  </a:t>
            </a:r>
            <a:r>
              <a:rPr sz="2000" b="1" dirty="0">
                <a:latin typeface="Verdana"/>
                <a:cs typeface="Verdana"/>
              </a:rPr>
              <a:t>for the last </a:t>
            </a:r>
            <a:r>
              <a:rPr sz="2000" b="1" spc="-5" dirty="0">
                <a:latin typeface="Verdana"/>
                <a:cs typeface="Verdana"/>
              </a:rPr>
              <a:t>400 </a:t>
            </a:r>
            <a:r>
              <a:rPr sz="2000" b="1" dirty="0">
                <a:latin typeface="Verdana"/>
                <a:cs typeface="Verdana"/>
              </a:rPr>
              <a:t>years (Price </a:t>
            </a:r>
            <a:r>
              <a:rPr sz="2000" b="1" spc="-5" dirty="0">
                <a:latin typeface="Verdana"/>
                <a:cs typeface="Verdana"/>
              </a:rPr>
              <a:t>1961,</a:t>
            </a:r>
            <a:r>
              <a:rPr sz="2000" b="1" spc="-85" dirty="0">
                <a:latin typeface="Verdana"/>
                <a:cs typeface="Verdana"/>
              </a:rPr>
              <a:t> </a:t>
            </a:r>
            <a:r>
              <a:rPr sz="2000" b="1" spc="-5" dirty="0">
                <a:latin typeface="Verdana"/>
                <a:cs typeface="Verdana"/>
              </a:rPr>
              <a:t>1963)</a:t>
            </a:r>
            <a:endParaRPr sz="2000">
              <a:latin typeface="Verdana"/>
              <a:cs typeface="Verdana"/>
            </a:endParaRPr>
          </a:p>
          <a:p>
            <a:pPr marL="361950" marR="241300">
              <a:lnSpc>
                <a:spcPts val="3900"/>
              </a:lnSpc>
              <a:spcBef>
                <a:spcPts val="280"/>
              </a:spcBef>
            </a:pPr>
            <a:r>
              <a:rPr sz="2000" spc="-5" dirty="0">
                <a:latin typeface="Verdana"/>
                <a:cs typeface="Verdana"/>
              </a:rPr>
              <a:t>Number of papers (Larsen/von </a:t>
            </a:r>
            <a:r>
              <a:rPr sz="2000" dirty="0">
                <a:latin typeface="Verdana"/>
                <a:cs typeface="Verdana"/>
              </a:rPr>
              <a:t>Ins </a:t>
            </a:r>
            <a:r>
              <a:rPr sz="2000" spc="-5" dirty="0">
                <a:latin typeface="Verdana"/>
                <a:cs typeface="Verdana"/>
              </a:rPr>
              <a:t>2010)  Number of researchers (NSB</a:t>
            </a:r>
            <a:r>
              <a:rPr sz="2000" spc="5" dirty="0">
                <a:latin typeface="Verdana"/>
                <a:cs typeface="Verdana"/>
              </a:rPr>
              <a:t> </a:t>
            </a:r>
            <a:r>
              <a:rPr sz="2000" spc="-5" dirty="0">
                <a:latin typeface="Verdana"/>
                <a:cs typeface="Verdana"/>
              </a:rPr>
              <a:t>2010)</a:t>
            </a:r>
            <a:endParaRPr sz="2000">
              <a:latin typeface="Verdana"/>
              <a:cs typeface="Verdana"/>
            </a:endParaRPr>
          </a:p>
          <a:p>
            <a:pPr>
              <a:lnSpc>
                <a:spcPct val="100000"/>
              </a:lnSpc>
            </a:pPr>
            <a:endParaRPr sz="2400">
              <a:latin typeface="Verdana"/>
              <a:cs typeface="Verdana"/>
            </a:endParaRPr>
          </a:p>
          <a:p>
            <a:pPr marL="12700">
              <a:lnSpc>
                <a:spcPct val="100000"/>
              </a:lnSpc>
              <a:spcBef>
                <a:spcPts val="2000"/>
              </a:spcBef>
            </a:pPr>
            <a:r>
              <a:rPr sz="2000" b="1" dirty="0">
                <a:latin typeface="Verdana"/>
                <a:cs typeface="Verdana"/>
              </a:rPr>
              <a:t>Instruments to deal with the</a:t>
            </a:r>
            <a:r>
              <a:rPr sz="2000" b="1" spc="-60" dirty="0">
                <a:latin typeface="Verdana"/>
                <a:cs typeface="Verdana"/>
              </a:rPr>
              <a:t> </a:t>
            </a:r>
            <a:r>
              <a:rPr sz="2000" b="1" dirty="0">
                <a:latin typeface="Verdana"/>
                <a:cs typeface="Verdana"/>
              </a:rPr>
              <a:t>overload</a:t>
            </a:r>
            <a:endParaRPr sz="2000">
              <a:latin typeface="Verdana"/>
              <a:cs typeface="Verdana"/>
            </a:endParaRPr>
          </a:p>
          <a:p>
            <a:pPr marL="361950" marR="2283460">
              <a:lnSpc>
                <a:spcPct val="158300"/>
              </a:lnSpc>
              <a:spcBef>
                <a:spcPts val="5"/>
              </a:spcBef>
            </a:pPr>
            <a:r>
              <a:rPr sz="2000" spc="-5" dirty="0">
                <a:latin typeface="Verdana"/>
                <a:cs typeface="Verdana"/>
              </a:rPr>
              <a:t>Journals </a:t>
            </a:r>
            <a:r>
              <a:rPr sz="2000" dirty="0">
                <a:latin typeface="Verdana"/>
                <a:cs typeface="Verdana"/>
              </a:rPr>
              <a:t>and </a:t>
            </a:r>
            <a:r>
              <a:rPr sz="2000" spc="-5" dirty="0">
                <a:latin typeface="Verdana"/>
                <a:cs typeface="Verdana"/>
              </a:rPr>
              <a:t>conferences  Peer </a:t>
            </a:r>
            <a:r>
              <a:rPr sz="2000" dirty="0">
                <a:latin typeface="Verdana"/>
                <a:cs typeface="Verdana"/>
              </a:rPr>
              <a:t>review</a:t>
            </a:r>
            <a:endParaRPr sz="2000">
              <a:latin typeface="Verdana"/>
              <a:cs typeface="Verdana"/>
            </a:endParaRPr>
          </a:p>
          <a:p>
            <a:pPr marL="361950">
              <a:lnSpc>
                <a:spcPct val="100000"/>
              </a:lnSpc>
              <a:spcBef>
                <a:spcPts val="1500"/>
              </a:spcBef>
            </a:pPr>
            <a:r>
              <a:rPr sz="2000" spc="-5" dirty="0">
                <a:latin typeface="Verdana"/>
                <a:cs typeface="Verdana"/>
              </a:rPr>
              <a:t>Quantitative </a:t>
            </a:r>
            <a:r>
              <a:rPr sz="2000" dirty="0">
                <a:latin typeface="Verdana"/>
                <a:cs typeface="Verdana"/>
              </a:rPr>
              <a:t>analysis</a:t>
            </a:r>
            <a:r>
              <a:rPr sz="2000" spc="-5" dirty="0">
                <a:latin typeface="Verdana"/>
                <a:cs typeface="Verdana"/>
              </a:rPr>
              <a:t> </a:t>
            </a:r>
            <a:r>
              <a:rPr sz="2000" spc="-980">
                <a:solidFill>
                  <a:srgbClr val="FF0000"/>
                </a:solidFill>
                <a:latin typeface="Wingdings"/>
                <a:cs typeface="Wingdings"/>
              </a:rPr>
              <a:t></a:t>
            </a:r>
            <a:r>
              <a:rPr sz="2000" spc="200">
                <a:solidFill>
                  <a:srgbClr val="FF0000"/>
                </a:solidFill>
                <a:latin typeface="Times New Roman"/>
                <a:cs typeface="Times New Roman"/>
              </a:rPr>
              <a:t> </a:t>
            </a:r>
            <a:r>
              <a:rPr sz="2000" spc="-5">
                <a:solidFill>
                  <a:srgbClr val="FF2600"/>
                </a:solidFill>
                <a:latin typeface="Verdana"/>
                <a:cs typeface="Verdana"/>
              </a:rPr>
              <a:t>Scientometrics</a:t>
            </a:r>
            <a:endParaRPr sz="2000">
              <a:latin typeface="Verdana"/>
              <a:cs typeface="Verdana"/>
            </a:endParaRPr>
          </a:p>
        </p:txBody>
      </p:sp>
      <p:grpSp>
        <p:nvGrpSpPr>
          <p:cNvPr id="3" name="object 11"/>
          <p:cNvGrpSpPr/>
          <p:nvPr/>
        </p:nvGrpSpPr>
        <p:grpSpPr>
          <a:xfrm>
            <a:off x="6434048" y="1878678"/>
            <a:ext cx="2710180" cy="4979670"/>
            <a:chOff x="6434048" y="1878678"/>
            <a:chExt cx="2710180" cy="4979670"/>
          </a:xfrm>
        </p:grpSpPr>
        <p:sp>
          <p:nvSpPr>
            <p:cNvPr id="12" name="object 12"/>
            <p:cNvSpPr/>
            <p:nvPr/>
          </p:nvSpPr>
          <p:spPr>
            <a:xfrm>
              <a:off x="6434048" y="1878678"/>
              <a:ext cx="2701632" cy="497100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6449796" y="1895475"/>
              <a:ext cx="2694203" cy="4962524"/>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64769"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5</a:t>
            </a:r>
            <a:endParaRPr sz="1000">
              <a:latin typeface="Carlito"/>
              <a:cs typeface="Carlito"/>
            </a:endParaRPr>
          </a:p>
        </p:txBody>
      </p:sp>
      <p:grpSp>
        <p:nvGrpSpPr>
          <p:cNvPr id="3" name="object 3"/>
          <p:cNvGrpSpPr/>
          <p:nvPr/>
        </p:nvGrpSpPr>
        <p:grpSpPr>
          <a:xfrm>
            <a:off x="7601572" y="203200"/>
            <a:ext cx="1543050" cy="1765300"/>
            <a:chOff x="7601572" y="203200"/>
            <a:chExt cx="1543050" cy="1765300"/>
          </a:xfrm>
        </p:grpSpPr>
        <p:sp>
          <p:nvSpPr>
            <p:cNvPr id="4" name="object 4"/>
            <p:cNvSpPr/>
            <p:nvPr/>
          </p:nvSpPr>
          <p:spPr>
            <a:xfrm>
              <a:off x="8092440" y="1317574"/>
              <a:ext cx="897774" cy="914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01572" y="203200"/>
              <a:ext cx="1542427" cy="1765261"/>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642910" y="285728"/>
            <a:ext cx="5786478"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Pathways </a:t>
            </a:r>
            <a:r>
              <a:rPr sz="3200" dirty="0">
                <a:solidFill>
                  <a:srgbClr val="285AA0"/>
                </a:solidFill>
              </a:rPr>
              <a:t>through</a:t>
            </a:r>
            <a:r>
              <a:rPr sz="3200" spc="-70" dirty="0">
                <a:solidFill>
                  <a:srgbClr val="285AA0"/>
                </a:solidFill>
              </a:rPr>
              <a:t> </a:t>
            </a:r>
            <a:r>
              <a:rPr sz="3200" dirty="0">
                <a:solidFill>
                  <a:srgbClr val="285AA0"/>
                </a:solidFill>
              </a:rPr>
              <a:t>Science</a:t>
            </a:r>
            <a:endParaRPr sz="3200"/>
          </a:p>
        </p:txBody>
      </p:sp>
      <p:sp>
        <p:nvSpPr>
          <p:cNvPr id="7" name="object 7"/>
          <p:cNvSpPr txBox="1"/>
          <p:nvPr/>
        </p:nvSpPr>
        <p:spPr>
          <a:xfrm>
            <a:off x="736683" y="1816379"/>
            <a:ext cx="5534660" cy="160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Verdana"/>
                <a:cs typeface="Verdana"/>
              </a:rPr>
              <a:t>Science Citation </a:t>
            </a:r>
            <a:r>
              <a:rPr sz="2000" b="1" dirty="0">
                <a:latin typeface="Verdana"/>
                <a:cs typeface="Verdana"/>
              </a:rPr>
              <a:t>Index </a:t>
            </a:r>
            <a:r>
              <a:rPr sz="2000" b="1" spc="-5" dirty="0">
                <a:latin typeface="Verdana"/>
                <a:cs typeface="Verdana"/>
              </a:rPr>
              <a:t>(Garfield 1955)</a:t>
            </a:r>
            <a:endParaRPr sz="2000">
              <a:latin typeface="Verdana"/>
              <a:cs typeface="Verdana"/>
            </a:endParaRPr>
          </a:p>
          <a:p>
            <a:pPr marL="12700">
              <a:lnSpc>
                <a:spcPct val="100000"/>
              </a:lnSpc>
            </a:pPr>
            <a:r>
              <a:rPr sz="2000" spc="3360" dirty="0">
                <a:latin typeface="Wingdings"/>
                <a:cs typeface="Wingdings"/>
              </a:rPr>
              <a:t></a:t>
            </a:r>
            <a:r>
              <a:rPr sz="2000" spc="170" dirty="0">
                <a:latin typeface="Times New Roman"/>
                <a:cs typeface="Times New Roman"/>
              </a:rPr>
              <a:t> </a:t>
            </a:r>
            <a:r>
              <a:rPr sz="2000" b="1" spc="-5" dirty="0">
                <a:latin typeface="Verdana"/>
                <a:cs typeface="Verdana"/>
              </a:rPr>
              <a:t>Web </a:t>
            </a:r>
            <a:r>
              <a:rPr sz="2000" b="1" dirty="0">
                <a:latin typeface="Verdana"/>
                <a:cs typeface="Verdana"/>
              </a:rPr>
              <a:t>of Science</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a:lnSpc>
                <a:spcPct val="100000"/>
              </a:lnSpc>
              <a:spcBef>
                <a:spcPts val="5"/>
              </a:spcBef>
            </a:pPr>
            <a:r>
              <a:rPr sz="2000" b="1" spc="-5" dirty="0">
                <a:latin typeface="Verdana"/>
                <a:cs typeface="Verdana"/>
              </a:rPr>
              <a:t>An index </a:t>
            </a:r>
            <a:r>
              <a:rPr sz="2000" b="1" dirty="0">
                <a:latin typeface="Verdana"/>
                <a:cs typeface="Verdana"/>
              </a:rPr>
              <a:t>of incoming</a:t>
            </a:r>
            <a:r>
              <a:rPr sz="2000" b="1" spc="-15" dirty="0">
                <a:latin typeface="Verdana"/>
                <a:cs typeface="Verdana"/>
              </a:rPr>
              <a:t> </a:t>
            </a:r>
            <a:r>
              <a:rPr sz="2000" b="1" spc="-5" dirty="0">
                <a:latin typeface="Verdana"/>
                <a:cs typeface="Verdana"/>
              </a:rPr>
              <a:t>citations</a:t>
            </a:r>
            <a:endParaRPr sz="2000">
              <a:latin typeface="Verdana"/>
              <a:cs typeface="Verdana"/>
            </a:endParaRPr>
          </a:p>
        </p:txBody>
      </p:sp>
      <p:sp>
        <p:nvSpPr>
          <p:cNvPr id="8" name="object 8"/>
          <p:cNvSpPr txBox="1"/>
          <p:nvPr/>
        </p:nvSpPr>
        <p:spPr>
          <a:xfrm>
            <a:off x="736683" y="4064279"/>
            <a:ext cx="1190625" cy="330200"/>
          </a:xfrm>
          <a:prstGeom prst="rect">
            <a:avLst/>
          </a:prstGeom>
        </p:spPr>
        <p:txBody>
          <a:bodyPr vert="horz" wrap="square" lIns="0" tIns="12700" rIns="0" bIns="0" rtlCol="0">
            <a:spAutoFit/>
          </a:bodyPr>
          <a:lstStyle/>
          <a:p>
            <a:pPr marL="12700">
              <a:lnSpc>
                <a:spcPct val="100000"/>
              </a:lnSpc>
              <a:spcBef>
                <a:spcPts val="100"/>
              </a:spcBef>
            </a:pPr>
            <a:r>
              <a:rPr sz="2000" b="1" dirty="0">
                <a:latin typeface="Verdana"/>
                <a:cs typeface="Verdana"/>
              </a:rPr>
              <a:t>Pu</a:t>
            </a:r>
            <a:r>
              <a:rPr sz="2000" b="1" spc="-5" dirty="0">
                <a:latin typeface="Verdana"/>
                <a:cs typeface="Verdana"/>
              </a:rPr>
              <a:t>rpose</a:t>
            </a:r>
            <a:endParaRPr sz="2000">
              <a:latin typeface="Verdana"/>
              <a:cs typeface="Verdana"/>
            </a:endParaRPr>
          </a:p>
        </p:txBody>
      </p:sp>
      <p:sp>
        <p:nvSpPr>
          <p:cNvPr id="9" name="object 9"/>
          <p:cNvSpPr/>
          <p:nvPr/>
        </p:nvSpPr>
        <p:spPr>
          <a:xfrm>
            <a:off x="812883" y="4627312"/>
            <a:ext cx="186267" cy="18626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12883" y="5427409"/>
            <a:ext cx="186267" cy="18626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812883" y="6214809"/>
            <a:ext cx="186267" cy="18626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063919" y="2227503"/>
            <a:ext cx="3075317" cy="4363623"/>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6931338" y="6626549"/>
            <a:ext cx="2139950"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Verdana"/>
                <a:cs typeface="Verdana"/>
              </a:rPr>
              <a:t>Garfield et </a:t>
            </a:r>
            <a:r>
              <a:rPr sz="1400" b="1" spc="-5" dirty="0">
                <a:latin typeface="Verdana"/>
                <a:cs typeface="Verdana"/>
              </a:rPr>
              <a:t>al.</a:t>
            </a:r>
            <a:r>
              <a:rPr sz="1400" b="1" spc="-75" dirty="0">
                <a:latin typeface="Verdana"/>
                <a:cs typeface="Verdana"/>
              </a:rPr>
              <a:t> </a:t>
            </a:r>
            <a:r>
              <a:rPr sz="1400" b="1" spc="-5" dirty="0">
                <a:latin typeface="Verdana"/>
                <a:cs typeface="Verdana"/>
              </a:rPr>
              <a:t>(1964)</a:t>
            </a:r>
            <a:endParaRPr sz="1400">
              <a:latin typeface="Verdana"/>
              <a:cs typeface="Verdana"/>
            </a:endParaRPr>
          </a:p>
        </p:txBody>
      </p:sp>
      <p:grpSp>
        <p:nvGrpSpPr>
          <p:cNvPr id="14" name="object 14"/>
          <p:cNvGrpSpPr/>
          <p:nvPr/>
        </p:nvGrpSpPr>
        <p:grpSpPr>
          <a:xfrm>
            <a:off x="2242578" y="4326635"/>
            <a:ext cx="426720" cy="232410"/>
            <a:chOff x="2242578" y="4326635"/>
            <a:chExt cx="426720" cy="232410"/>
          </a:xfrm>
        </p:grpSpPr>
        <p:sp>
          <p:nvSpPr>
            <p:cNvPr id="15" name="object 15"/>
            <p:cNvSpPr/>
            <p:nvPr/>
          </p:nvSpPr>
          <p:spPr>
            <a:xfrm>
              <a:off x="2248928" y="4343530"/>
              <a:ext cx="398145" cy="209550"/>
            </a:xfrm>
            <a:custGeom>
              <a:avLst/>
              <a:gdLst/>
              <a:ahLst/>
              <a:cxnLst/>
              <a:rect l="l" t="t" r="r" b="b"/>
              <a:pathLst>
                <a:path w="398144" h="209550">
                  <a:moveTo>
                    <a:pt x="0" y="208936"/>
                  </a:moveTo>
                  <a:lnTo>
                    <a:pt x="397581" y="0"/>
                  </a:lnTo>
                </a:path>
              </a:pathLst>
            </a:custGeom>
            <a:ln w="12699">
              <a:solidFill>
                <a:srgbClr val="000000"/>
              </a:solidFill>
            </a:ln>
          </p:spPr>
          <p:txBody>
            <a:bodyPr wrap="square" lIns="0" tIns="0" rIns="0" bIns="0" rtlCol="0"/>
            <a:lstStyle/>
            <a:p>
              <a:endParaRPr/>
            </a:p>
          </p:txBody>
        </p:sp>
        <p:sp>
          <p:nvSpPr>
            <p:cNvPr id="16" name="object 16"/>
            <p:cNvSpPr/>
            <p:nvPr/>
          </p:nvSpPr>
          <p:spPr>
            <a:xfrm>
              <a:off x="2545384" y="4326635"/>
              <a:ext cx="123443" cy="106171"/>
            </a:xfrm>
            <a:prstGeom prst="rect">
              <a:avLst/>
            </a:prstGeom>
            <a:blipFill>
              <a:blip r:embed="rId6" cstate="print"/>
              <a:stretch>
                <a:fillRect/>
              </a:stretch>
            </a:blipFill>
          </p:spPr>
          <p:txBody>
            <a:bodyPr wrap="square" lIns="0" tIns="0" rIns="0" bIns="0" rtlCol="0"/>
            <a:lstStyle/>
            <a:p>
              <a:endParaRPr/>
            </a:p>
          </p:txBody>
        </p:sp>
      </p:grpSp>
      <p:sp>
        <p:nvSpPr>
          <p:cNvPr id="17" name="object 17"/>
          <p:cNvSpPr txBox="1"/>
          <p:nvPr/>
        </p:nvSpPr>
        <p:spPr>
          <a:xfrm>
            <a:off x="2537739" y="3965003"/>
            <a:ext cx="3208020"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FF0000"/>
                </a:solidFill>
                <a:latin typeface="Verdana"/>
                <a:cs typeface="Verdana"/>
              </a:rPr>
              <a:t>Relational </a:t>
            </a:r>
            <a:r>
              <a:rPr sz="2000" spc="-5" dirty="0">
                <a:solidFill>
                  <a:srgbClr val="FF0000"/>
                </a:solidFill>
                <a:latin typeface="Verdana"/>
                <a:cs typeface="Verdana"/>
              </a:rPr>
              <a:t>scientometrics</a:t>
            </a:r>
            <a:endParaRPr sz="2000">
              <a:latin typeface="Verdana"/>
              <a:cs typeface="Verdana"/>
            </a:endParaRPr>
          </a:p>
        </p:txBody>
      </p:sp>
      <p:grpSp>
        <p:nvGrpSpPr>
          <p:cNvPr id="18" name="object 18"/>
          <p:cNvGrpSpPr/>
          <p:nvPr/>
        </p:nvGrpSpPr>
        <p:grpSpPr>
          <a:xfrm>
            <a:off x="1822450" y="6461569"/>
            <a:ext cx="426720" cy="187960"/>
            <a:chOff x="1822450" y="6461569"/>
            <a:chExt cx="426720" cy="187960"/>
          </a:xfrm>
        </p:grpSpPr>
        <p:sp>
          <p:nvSpPr>
            <p:cNvPr id="19" name="object 19"/>
            <p:cNvSpPr/>
            <p:nvPr/>
          </p:nvSpPr>
          <p:spPr>
            <a:xfrm>
              <a:off x="1828799" y="6467919"/>
              <a:ext cx="396875" cy="153670"/>
            </a:xfrm>
            <a:custGeom>
              <a:avLst/>
              <a:gdLst/>
              <a:ahLst/>
              <a:cxnLst/>
              <a:rect l="l" t="t" r="r" b="b"/>
              <a:pathLst>
                <a:path w="396875" h="153670">
                  <a:moveTo>
                    <a:pt x="0" y="0"/>
                  </a:moveTo>
                  <a:lnTo>
                    <a:pt x="396391" y="153610"/>
                  </a:lnTo>
                </a:path>
              </a:pathLst>
            </a:custGeom>
            <a:ln w="12699">
              <a:solidFill>
                <a:srgbClr val="000000"/>
              </a:solidFill>
            </a:ln>
          </p:spPr>
          <p:txBody>
            <a:bodyPr wrap="square" lIns="0" tIns="0" rIns="0" bIns="0" rtlCol="0"/>
            <a:lstStyle/>
            <a:p>
              <a:endParaRPr/>
            </a:p>
          </p:txBody>
        </p:sp>
        <p:sp>
          <p:nvSpPr>
            <p:cNvPr id="20" name="object 20"/>
            <p:cNvSpPr/>
            <p:nvPr/>
          </p:nvSpPr>
          <p:spPr>
            <a:xfrm>
              <a:off x="2124430" y="6538247"/>
              <a:ext cx="124269" cy="110843"/>
            </a:xfrm>
            <a:prstGeom prst="rect">
              <a:avLst/>
            </a:prstGeom>
            <a:blipFill>
              <a:blip r:embed="rId7" cstate="print"/>
              <a:stretch>
                <a:fillRect/>
              </a:stretch>
            </a:blipFill>
          </p:spPr>
          <p:txBody>
            <a:bodyPr wrap="square" lIns="0" tIns="0" rIns="0" bIns="0" rtlCol="0"/>
            <a:lstStyle/>
            <a:p>
              <a:endParaRPr/>
            </a:p>
          </p:txBody>
        </p:sp>
      </p:grpSp>
      <p:sp>
        <p:nvSpPr>
          <p:cNvPr id="21" name="object 21"/>
          <p:cNvSpPr txBox="1"/>
          <p:nvPr/>
        </p:nvSpPr>
        <p:spPr>
          <a:xfrm>
            <a:off x="1085942" y="4546879"/>
            <a:ext cx="4509135" cy="2267585"/>
          </a:xfrm>
          <a:prstGeom prst="rect">
            <a:avLst/>
          </a:prstGeom>
        </p:spPr>
        <p:txBody>
          <a:bodyPr vert="horz" wrap="square" lIns="0" tIns="0" rIns="0" bIns="0" rtlCol="0">
            <a:spAutoFit/>
          </a:bodyPr>
          <a:lstStyle/>
          <a:p>
            <a:pPr marL="18415" marR="1047115" indent="-6350">
              <a:lnSpc>
                <a:spcPct val="104200"/>
              </a:lnSpc>
            </a:pPr>
            <a:r>
              <a:rPr sz="2000" spc="-5" dirty="0">
                <a:latin typeface="Verdana"/>
                <a:cs typeface="Verdana"/>
              </a:rPr>
              <a:t>Discovery of literature that  </a:t>
            </a:r>
            <a:r>
              <a:rPr sz="2000" dirty="0">
                <a:latin typeface="Verdana"/>
                <a:cs typeface="Verdana"/>
              </a:rPr>
              <a:t>is </a:t>
            </a:r>
            <a:r>
              <a:rPr sz="2000" spc="-5" dirty="0">
                <a:latin typeface="Verdana"/>
                <a:cs typeface="Verdana"/>
              </a:rPr>
              <a:t>not </a:t>
            </a:r>
            <a:r>
              <a:rPr sz="2000" dirty="0">
                <a:latin typeface="Verdana"/>
                <a:cs typeface="Verdana"/>
              </a:rPr>
              <a:t>linked</a:t>
            </a:r>
            <a:r>
              <a:rPr sz="2000" spc="-35" dirty="0">
                <a:latin typeface="Verdana"/>
                <a:cs typeface="Verdana"/>
              </a:rPr>
              <a:t> </a:t>
            </a:r>
            <a:r>
              <a:rPr sz="2000" spc="-5" dirty="0">
                <a:latin typeface="Verdana"/>
                <a:cs typeface="Verdana"/>
              </a:rPr>
              <a:t>thematically</a:t>
            </a:r>
            <a:endParaRPr sz="2000">
              <a:latin typeface="Verdana"/>
              <a:cs typeface="Verdana"/>
            </a:endParaRPr>
          </a:p>
          <a:p>
            <a:pPr marL="18415" marR="338455" indent="-6350">
              <a:lnSpc>
                <a:spcPct val="100000"/>
              </a:lnSpc>
              <a:spcBef>
                <a:spcPts val="1400"/>
              </a:spcBef>
            </a:pPr>
            <a:r>
              <a:rPr sz="2000" spc="-5" dirty="0">
                <a:latin typeface="Verdana"/>
                <a:cs typeface="Verdana"/>
              </a:rPr>
              <a:t>Increased collaboration between  researchers</a:t>
            </a:r>
            <a:endParaRPr sz="2000">
              <a:latin typeface="Verdana"/>
              <a:cs typeface="Verdana"/>
            </a:endParaRPr>
          </a:p>
          <a:p>
            <a:pPr marL="12700">
              <a:lnSpc>
                <a:spcPct val="100000"/>
              </a:lnSpc>
              <a:spcBef>
                <a:spcPts val="1400"/>
              </a:spcBef>
            </a:pPr>
            <a:r>
              <a:rPr sz="2000" spc="-5" dirty="0">
                <a:latin typeface="Verdana"/>
                <a:cs typeface="Verdana"/>
              </a:rPr>
              <a:t>Evaluation of</a:t>
            </a:r>
            <a:r>
              <a:rPr sz="2000" dirty="0">
                <a:latin typeface="Verdana"/>
                <a:cs typeface="Verdana"/>
              </a:rPr>
              <a:t> science</a:t>
            </a:r>
            <a:endParaRPr sz="2000">
              <a:latin typeface="Verdana"/>
              <a:cs typeface="Verdana"/>
            </a:endParaRPr>
          </a:p>
          <a:p>
            <a:pPr marL="1254125">
              <a:lnSpc>
                <a:spcPct val="100000"/>
              </a:lnSpc>
              <a:spcBef>
                <a:spcPts val="350"/>
              </a:spcBef>
            </a:pPr>
            <a:r>
              <a:rPr sz="2000" spc="-10" dirty="0">
                <a:solidFill>
                  <a:srgbClr val="FF0000"/>
                </a:solidFill>
                <a:latin typeface="Verdana"/>
                <a:cs typeface="Verdana"/>
              </a:rPr>
              <a:t>Evaluative</a:t>
            </a:r>
            <a:r>
              <a:rPr sz="2000" spc="-15" dirty="0">
                <a:solidFill>
                  <a:srgbClr val="FF0000"/>
                </a:solidFill>
                <a:latin typeface="Verdana"/>
                <a:cs typeface="Verdana"/>
              </a:rPr>
              <a:t> </a:t>
            </a:r>
            <a:r>
              <a:rPr sz="2000" spc="-5" dirty="0">
                <a:solidFill>
                  <a:srgbClr val="FF0000"/>
                </a:solidFill>
                <a:latin typeface="Verdana"/>
                <a:cs typeface="Verdana"/>
              </a:rPr>
              <a:t>scientometrics</a:t>
            </a:r>
            <a:endParaRPr sz="2000">
              <a:latin typeface="Verdana"/>
              <a:cs typeface="Verdan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64769"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6</a:t>
            </a:r>
            <a:endParaRPr sz="1000">
              <a:latin typeface="Carlito"/>
              <a:cs typeface="Carlito"/>
            </a:endParaRPr>
          </a:p>
        </p:txBody>
      </p:sp>
      <p:grpSp>
        <p:nvGrpSpPr>
          <p:cNvPr id="3" name="object 3"/>
          <p:cNvGrpSpPr/>
          <p:nvPr/>
        </p:nvGrpSpPr>
        <p:grpSpPr>
          <a:xfrm>
            <a:off x="4514977" y="5"/>
            <a:ext cx="4629150" cy="6568440"/>
            <a:chOff x="4514977" y="5"/>
            <a:chExt cx="4629150" cy="6568440"/>
          </a:xfrm>
        </p:grpSpPr>
        <p:sp>
          <p:nvSpPr>
            <p:cNvPr id="4" name="object 4"/>
            <p:cNvSpPr/>
            <p:nvPr/>
          </p:nvSpPr>
          <p:spPr>
            <a:xfrm>
              <a:off x="8092440" y="1317574"/>
              <a:ext cx="897774" cy="914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14977" y="5"/>
              <a:ext cx="4629023" cy="6568198"/>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14282" y="285728"/>
            <a:ext cx="5286379" cy="392415"/>
          </a:xfrm>
          <a:prstGeom prst="rect">
            <a:avLst/>
          </a:prstGeom>
        </p:spPr>
        <p:txBody>
          <a:bodyPr vert="horz" wrap="square" lIns="0" tIns="33020" rIns="0" bIns="0" rtlCol="0">
            <a:spAutoFit/>
          </a:bodyPr>
          <a:lstStyle/>
          <a:p>
            <a:pPr marL="12700" marR="5080">
              <a:lnSpc>
                <a:spcPts val="2800"/>
              </a:lnSpc>
              <a:spcBef>
                <a:spcPts val="260"/>
              </a:spcBef>
            </a:pPr>
            <a:r>
              <a:rPr sz="3200" spc="-5" dirty="0">
                <a:solidFill>
                  <a:srgbClr val="285AA0"/>
                </a:solidFill>
              </a:rPr>
              <a:t>Relational  Sci</a:t>
            </a:r>
            <a:r>
              <a:rPr sz="3200" dirty="0">
                <a:solidFill>
                  <a:srgbClr val="285AA0"/>
                </a:solidFill>
              </a:rPr>
              <a:t>en</a:t>
            </a:r>
            <a:r>
              <a:rPr sz="3200" spc="-5" dirty="0">
                <a:solidFill>
                  <a:srgbClr val="285AA0"/>
                </a:solidFill>
              </a:rPr>
              <a:t>to</a:t>
            </a:r>
            <a:r>
              <a:rPr sz="3200" dirty="0">
                <a:solidFill>
                  <a:srgbClr val="285AA0"/>
                </a:solidFill>
              </a:rPr>
              <a:t>me</a:t>
            </a:r>
            <a:r>
              <a:rPr sz="3200" spc="-5" dirty="0">
                <a:solidFill>
                  <a:srgbClr val="285AA0"/>
                </a:solidFill>
              </a:rPr>
              <a:t>t</a:t>
            </a:r>
            <a:r>
              <a:rPr sz="3200" dirty="0">
                <a:solidFill>
                  <a:srgbClr val="285AA0"/>
                </a:solidFill>
              </a:rPr>
              <a:t>r</a:t>
            </a:r>
            <a:r>
              <a:rPr sz="3200" spc="-5" dirty="0">
                <a:solidFill>
                  <a:srgbClr val="285AA0"/>
                </a:solidFill>
              </a:rPr>
              <a:t>i</a:t>
            </a:r>
            <a:r>
              <a:rPr sz="3200" dirty="0">
                <a:solidFill>
                  <a:srgbClr val="285AA0"/>
                </a:solidFill>
              </a:rPr>
              <a:t>cs</a:t>
            </a:r>
            <a:endParaRPr sz="3200"/>
          </a:p>
        </p:txBody>
      </p:sp>
      <p:sp>
        <p:nvSpPr>
          <p:cNvPr id="7" name="object 7"/>
          <p:cNvSpPr txBox="1"/>
          <p:nvPr/>
        </p:nvSpPr>
        <p:spPr>
          <a:xfrm>
            <a:off x="736683" y="1816379"/>
            <a:ext cx="3462654" cy="4406900"/>
          </a:xfrm>
          <a:prstGeom prst="rect">
            <a:avLst/>
          </a:prstGeom>
        </p:spPr>
        <p:txBody>
          <a:bodyPr vert="horz" wrap="square" lIns="0" tIns="12700" rIns="0" bIns="0" rtlCol="0">
            <a:spAutoFit/>
          </a:bodyPr>
          <a:lstStyle/>
          <a:p>
            <a:pPr marL="12700" marR="41275">
              <a:lnSpc>
                <a:spcPct val="100000"/>
              </a:lnSpc>
              <a:spcBef>
                <a:spcPts val="100"/>
              </a:spcBef>
            </a:pPr>
            <a:r>
              <a:rPr sz="2000" b="1" spc="-5" dirty="0">
                <a:latin typeface="Verdana"/>
                <a:cs typeface="Verdana"/>
              </a:rPr>
              <a:t>Example: Genetics  </a:t>
            </a:r>
            <a:r>
              <a:rPr sz="2000" b="1" dirty="0">
                <a:latin typeface="Verdana"/>
                <a:cs typeface="Verdana"/>
              </a:rPr>
              <a:t>research </a:t>
            </a:r>
            <a:r>
              <a:rPr sz="2000" b="1" spc="-5" dirty="0">
                <a:latin typeface="Verdana"/>
                <a:cs typeface="Verdana"/>
              </a:rPr>
              <a:t>(Garfield </a:t>
            </a:r>
            <a:r>
              <a:rPr sz="2000" b="1" dirty="0">
                <a:latin typeface="Verdana"/>
                <a:cs typeface="Verdana"/>
              </a:rPr>
              <a:t>et</a:t>
            </a:r>
            <a:r>
              <a:rPr sz="2000" b="1" spc="-55" dirty="0">
                <a:latin typeface="Verdana"/>
                <a:cs typeface="Verdana"/>
              </a:rPr>
              <a:t> </a:t>
            </a:r>
            <a:r>
              <a:rPr sz="2000" b="1" spc="-5" dirty="0">
                <a:latin typeface="Verdana"/>
                <a:cs typeface="Verdana"/>
              </a:rPr>
              <a:t>al.  1964)</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marR="144780">
              <a:lnSpc>
                <a:spcPct val="100000"/>
              </a:lnSpc>
              <a:spcBef>
                <a:spcPts val="5"/>
              </a:spcBef>
            </a:pPr>
            <a:r>
              <a:rPr sz="2000" b="1" spc="-5" dirty="0">
                <a:latin typeface="Verdana"/>
                <a:cs typeface="Verdana"/>
              </a:rPr>
              <a:t>From </a:t>
            </a:r>
            <a:r>
              <a:rPr sz="2000" b="1" dirty="0">
                <a:latin typeface="Verdana"/>
                <a:cs typeface="Verdana"/>
              </a:rPr>
              <a:t>the beginnings</a:t>
            </a:r>
            <a:r>
              <a:rPr sz="2000" b="1" spc="-85" dirty="0">
                <a:latin typeface="Verdana"/>
                <a:cs typeface="Verdana"/>
              </a:rPr>
              <a:t> </a:t>
            </a:r>
            <a:r>
              <a:rPr sz="2000" b="1" dirty="0">
                <a:latin typeface="Verdana"/>
                <a:cs typeface="Verdana"/>
              </a:rPr>
              <a:t>in  the </a:t>
            </a:r>
            <a:r>
              <a:rPr sz="2000" b="1" spc="-5" dirty="0">
                <a:latin typeface="Verdana"/>
                <a:cs typeface="Verdana"/>
              </a:rPr>
              <a:t>1800s </a:t>
            </a:r>
            <a:r>
              <a:rPr sz="2000" b="1" dirty="0">
                <a:latin typeface="Verdana"/>
                <a:cs typeface="Verdana"/>
              </a:rPr>
              <a:t>to the dis-  </a:t>
            </a:r>
            <a:r>
              <a:rPr sz="2000" b="1" spc="-5" dirty="0">
                <a:latin typeface="Verdana"/>
                <a:cs typeface="Verdana"/>
              </a:rPr>
              <a:t>covery </a:t>
            </a:r>
            <a:r>
              <a:rPr sz="2000" b="1" dirty="0">
                <a:latin typeface="Verdana"/>
                <a:cs typeface="Verdana"/>
              </a:rPr>
              <a:t>of</a:t>
            </a:r>
            <a:r>
              <a:rPr sz="2000" b="1" spc="-5" dirty="0">
                <a:latin typeface="Verdana"/>
                <a:cs typeface="Verdana"/>
              </a:rPr>
              <a:t> DNA</a:t>
            </a:r>
            <a:endParaRPr sz="2000">
              <a:latin typeface="Verdana"/>
              <a:cs typeface="Verdana"/>
            </a:endParaRPr>
          </a:p>
          <a:p>
            <a:pPr>
              <a:lnSpc>
                <a:spcPct val="100000"/>
              </a:lnSpc>
            </a:pPr>
            <a:endParaRPr sz="2400">
              <a:latin typeface="Verdana"/>
              <a:cs typeface="Verdana"/>
            </a:endParaRPr>
          </a:p>
          <a:p>
            <a:pPr>
              <a:lnSpc>
                <a:spcPct val="100000"/>
              </a:lnSpc>
              <a:spcBef>
                <a:spcPts val="10"/>
              </a:spcBef>
            </a:pPr>
            <a:endParaRPr sz="1950">
              <a:latin typeface="Verdana"/>
              <a:cs typeface="Verdana"/>
            </a:endParaRPr>
          </a:p>
          <a:p>
            <a:pPr marL="12700" marR="5080">
              <a:lnSpc>
                <a:spcPct val="100000"/>
              </a:lnSpc>
            </a:pPr>
            <a:r>
              <a:rPr sz="2000" b="1" spc="-5" dirty="0">
                <a:latin typeface="Verdana"/>
                <a:cs typeface="Verdana"/>
              </a:rPr>
              <a:t>Relationships </a:t>
            </a:r>
            <a:r>
              <a:rPr sz="2000" b="1" dirty="0">
                <a:latin typeface="Verdana"/>
                <a:cs typeface="Verdana"/>
              </a:rPr>
              <a:t>given by  </a:t>
            </a:r>
            <a:r>
              <a:rPr sz="2000" b="1" spc="-5" dirty="0">
                <a:latin typeface="Verdana"/>
                <a:cs typeface="Verdana"/>
              </a:rPr>
              <a:t>history </a:t>
            </a:r>
            <a:r>
              <a:rPr sz="2000" b="1" dirty="0">
                <a:latin typeface="Verdana"/>
                <a:cs typeface="Verdana"/>
              </a:rPr>
              <a:t>of </a:t>
            </a:r>
            <a:r>
              <a:rPr sz="2000" b="1" spc="-5" dirty="0">
                <a:latin typeface="Verdana"/>
                <a:cs typeface="Verdana"/>
              </a:rPr>
              <a:t>science (red),  citations (yellow),</a:t>
            </a:r>
            <a:endParaRPr sz="2000">
              <a:latin typeface="Verdana"/>
              <a:cs typeface="Verdana"/>
            </a:endParaRPr>
          </a:p>
          <a:p>
            <a:pPr marL="12700">
              <a:lnSpc>
                <a:spcPct val="100000"/>
              </a:lnSpc>
            </a:pPr>
            <a:r>
              <a:rPr sz="2000" b="1" dirty="0">
                <a:latin typeface="Verdana"/>
                <a:cs typeface="Verdana"/>
              </a:rPr>
              <a:t>and </a:t>
            </a:r>
            <a:r>
              <a:rPr sz="2000" b="1" spc="-5" dirty="0">
                <a:latin typeface="Verdana"/>
                <a:cs typeface="Verdana"/>
              </a:rPr>
              <a:t>both</a:t>
            </a:r>
            <a:r>
              <a:rPr sz="2000" b="1" spc="-20" dirty="0">
                <a:latin typeface="Verdana"/>
                <a:cs typeface="Verdana"/>
              </a:rPr>
              <a:t> </a:t>
            </a:r>
            <a:r>
              <a:rPr sz="2000" b="1" dirty="0">
                <a:latin typeface="Verdana"/>
                <a:cs typeface="Verdana"/>
              </a:rPr>
              <a:t>(blue)</a:t>
            </a:r>
            <a:endParaRPr sz="2000">
              <a:latin typeface="Verdana"/>
              <a:cs typeface="Verdana"/>
            </a:endParaRPr>
          </a:p>
        </p:txBody>
      </p:sp>
      <p:sp>
        <p:nvSpPr>
          <p:cNvPr id="8" name="object 8"/>
          <p:cNvSpPr txBox="1"/>
          <p:nvPr/>
        </p:nvSpPr>
        <p:spPr>
          <a:xfrm>
            <a:off x="6931211" y="6601149"/>
            <a:ext cx="2139950"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Verdana"/>
                <a:cs typeface="Verdana"/>
              </a:rPr>
              <a:t>Garfield et </a:t>
            </a:r>
            <a:r>
              <a:rPr sz="1400" b="1" spc="-5" dirty="0">
                <a:latin typeface="Verdana"/>
                <a:cs typeface="Verdana"/>
              </a:rPr>
              <a:t>al.</a:t>
            </a:r>
            <a:r>
              <a:rPr sz="1400" b="1" spc="-75" dirty="0">
                <a:latin typeface="Verdana"/>
                <a:cs typeface="Verdana"/>
              </a:rPr>
              <a:t> </a:t>
            </a:r>
            <a:r>
              <a:rPr sz="1400" b="1" spc="-5" dirty="0">
                <a:latin typeface="Verdana"/>
                <a:cs typeface="Verdana"/>
              </a:rPr>
              <a:t>(1964)</a:t>
            </a:r>
            <a:endParaRPr sz="1400">
              <a:latin typeface="Verdan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7772400" cy="725470"/>
          </a:xfrm>
        </p:spPr>
        <p:txBody>
          <a:bodyPr>
            <a:normAutofit/>
          </a:bodyPr>
          <a:lstStyle/>
          <a:p>
            <a:r>
              <a:rPr lang="en-GB" dirty="0"/>
              <a:t>    Experience of online research</a:t>
            </a:r>
          </a:p>
        </p:txBody>
      </p:sp>
      <p:sp>
        <p:nvSpPr>
          <p:cNvPr id="3" name="Content Placeholder 2"/>
          <p:cNvSpPr>
            <a:spLocks noGrp="1"/>
          </p:cNvSpPr>
          <p:nvPr>
            <p:ph idx="1"/>
          </p:nvPr>
        </p:nvSpPr>
        <p:spPr>
          <a:xfrm>
            <a:off x="467544" y="1124744"/>
            <a:ext cx="8229600" cy="4830026"/>
          </a:xfrm>
        </p:spPr>
        <p:txBody>
          <a:bodyPr>
            <a:normAutofit/>
          </a:bodyPr>
          <a:lstStyle/>
          <a:p>
            <a:r>
              <a:rPr lang="en-GB" sz="2000" b="1" dirty="0"/>
              <a:t>How strongly do these statements correspond to your experience of online research?</a:t>
            </a:r>
          </a:p>
        </p:txBody>
      </p:sp>
      <p:sp>
        <p:nvSpPr>
          <p:cNvPr id="6" name="Slide Number Placeholder 5"/>
          <p:cNvSpPr>
            <a:spLocks noGrp="1"/>
          </p:cNvSpPr>
          <p:nvPr>
            <p:ph type="sldNum" sz="quarter" idx="10"/>
          </p:nvPr>
        </p:nvSpPr>
        <p:spPr/>
        <p:txBody>
          <a:bodyPr/>
          <a:lstStyle/>
          <a:p>
            <a:fld id="{FD79F44C-B0A7-3A42-A98F-236C7051F6BB}" type="slidenum">
              <a:rPr lang="en-US" smtClean="0">
                <a:solidFill>
                  <a:srgbClr val="000000"/>
                </a:solidFill>
              </a:rPr>
              <a:pPr/>
              <a:t>13</a:t>
            </a:fld>
            <a:endParaRPr lang="en-US" dirty="0">
              <a:solidFill>
                <a:srgbClr val="000000"/>
              </a:solidFill>
            </a:endParaRPr>
          </a:p>
        </p:txBody>
      </p:sp>
      <p:graphicFrame>
        <p:nvGraphicFramePr>
          <p:cNvPr id="7" name="Chart 6"/>
          <p:cNvGraphicFramePr>
            <a:graphicFrameLocks/>
          </p:cNvGraphicFramePr>
          <p:nvPr>
            <p:extLst>
              <p:ext uri="{D42A27DB-BD31-4B8C-83A1-F6EECF244321}">
                <p14:modId xmlns:p14="http://schemas.microsoft.com/office/powerpoint/2010/main" val="3627953038"/>
              </p:ext>
            </p:extLst>
          </p:nvPr>
        </p:nvGraphicFramePr>
        <p:xfrm>
          <a:off x="395536" y="1988840"/>
          <a:ext cx="6858000" cy="40147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084168" y="3717032"/>
            <a:ext cx="2664296" cy="2862322"/>
          </a:xfrm>
          <a:prstGeom prst="rect">
            <a:avLst/>
          </a:prstGeom>
          <a:solidFill>
            <a:schemeClr val="accent2">
              <a:lumMod val="20000"/>
              <a:lumOff val="80000"/>
            </a:schemeClr>
          </a:solidFill>
          <a:ln>
            <a:solidFill>
              <a:schemeClr val="tx2"/>
            </a:solidFill>
          </a:ln>
        </p:spPr>
        <p:txBody>
          <a:bodyPr wrap="square" rtlCol="0">
            <a:spAutoFit/>
          </a:bodyPr>
          <a:lstStyle/>
          <a:p>
            <a:r>
              <a:rPr lang="en-GB"/>
              <a:t>Most respondents don’t want to construct complex searches, but also don’t want to miss any relevant records. They find it fairly easy to identify the relevant material, but tend to return a lot of irrelevant results.</a:t>
            </a:r>
          </a:p>
        </p:txBody>
      </p:sp>
    </p:spTree>
    <p:extLst>
      <p:ext uri="{BB962C8B-B14F-4D97-AF65-F5344CB8AC3E}">
        <p14:creationId xmlns:p14="http://schemas.microsoft.com/office/powerpoint/2010/main" val="37611338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34350" y="6173787"/>
            <a:ext cx="9017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4184"/>
                </a:solidFill>
                <a:latin typeface="Carlito"/>
                <a:cs typeface="Carlito"/>
              </a:rPr>
              <a:t>7</a:t>
            </a:r>
            <a:endParaRPr sz="1000">
              <a:latin typeface="Carlito"/>
              <a:cs typeface="Carlito"/>
            </a:endParaRPr>
          </a:p>
        </p:txBody>
      </p:sp>
      <p:sp>
        <p:nvSpPr>
          <p:cNvPr id="4" name="object 4"/>
          <p:cNvSpPr txBox="1">
            <a:spLocks noGrp="1"/>
          </p:cNvSpPr>
          <p:nvPr>
            <p:ph type="title"/>
          </p:nvPr>
        </p:nvSpPr>
        <p:spPr>
          <a:xfrm>
            <a:off x="214282" y="214290"/>
            <a:ext cx="5835581" cy="505267"/>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285AA0"/>
                </a:solidFill>
              </a:rPr>
              <a:t>Map </a:t>
            </a:r>
            <a:r>
              <a:rPr sz="3200" spc="-5" dirty="0">
                <a:solidFill>
                  <a:srgbClr val="285AA0"/>
                </a:solidFill>
              </a:rPr>
              <a:t>of Information</a:t>
            </a:r>
            <a:r>
              <a:rPr sz="3200" spc="-25" dirty="0">
                <a:solidFill>
                  <a:srgbClr val="285AA0"/>
                </a:solidFill>
              </a:rPr>
              <a:t> </a:t>
            </a:r>
            <a:r>
              <a:rPr sz="3200" spc="-5" dirty="0">
                <a:solidFill>
                  <a:srgbClr val="285AA0"/>
                </a:solidFill>
              </a:rPr>
              <a:t>Science</a:t>
            </a:r>
            <a:endParaRPr sz="3200"/>
          </a:p>
        </p:txBody>
      </p:sp>
      <p:sp>
        <p:nvSpPr>
          <p:cNvPr id="5" name="object 5"/>
          <p:cNvSpPr txBox="1"/>
          <p:nvPr/>
        </p:nvSpPr>
        <p:spPr>
          <a:xfrm>
            <a:off x="78739" y="6367800"/>
            <a:ext cx="1680210" cy="441959"/>
          </a:xfrm>
          <a:prstGeom prst="rect">
            <a:avLst/>
          </a:prstGeom>
        </p:spPr>
        <p:txBody>
          <a:bodyPr vert="horz" wrap="square" lIns="0" tIns="27940" rIns="0" bIns="0" rtlCol="0">
            <a:spAutoFit/>
          </a:bodyPr>
          <a:lstStyle/>
          <a:p>
            <a:pPr marL="12700" marR="5080">
              <a:lnSpc>
                <a:spcPts val="1600"/>
              </a:lnSpc>
              <a:spcBef>
                <a:spcPts val="220"/>
              </a:spcBef>
            </a:pPr>
            <a:r>
              <a:rPr sz="1400" b="1" dirty="0">
                <a:latin typeface="Verdana"/>
                <a:cs typeface="Verdana"/>
              </a:rPr>
              <a:t>Van Eck and  </a:t>
            </a:r>
            <a:r>
              <a:rPr sz="1400" b="1" spc="-5" dirty="0">
                <a:latin typeface="Verdana"/>
                <a:cs typeface="Verdana"/>
              </a:rPr>
              <a:t>Waltman</a:t>
            </a:r>
            <a:r>
              <a:rPr sz="1400" b="1" spc="-60" dirty="0">
                <a:latin typeface="Verdana"/>
                <a:cs typeface="Verdana"/>
              </a:rPr>
              <a:t> </a:t>
            </a:r>
            <a:r>
              <a:rPr sz="1400" b="1" spc="-5">
                <a:latin typeface="Verdana"/>
                <a:cs typeface="Verdana"/>
              </a:rPr>
              <a:t>(201</a:t>
            </a:r>
            <a:r>
              <a:rPr lang="en-US" sz="1400" b="1" spc="-5" dirty="0">
                <a:latin typeface="Verdana"/>
                <a:cs typeface="Verdana"/>
              </a:rPr>
              <a:t>9</a:t>
            </a:r>
            <a:r>
              <a:rPr sz="1400" b="1" spc="-5">
                <a:latin typeface="Verdana"/>
                <a:cs typeface="Verdana"/>
              </a:rPr>
              <a:t>)</a:t>
            </a:r>
            <a:endParaRPr sz="1400">
              <a:latin typeface="Verdana"/>
              <a:cs typeface="Verdana"/>
            </a:endParaRPr>
          </a:p>
        </p:txBody>
      </p:sp>
      <p:grpSp>
        <p:nvGrpSpPr>
          <p:cNvPr id="3" name="object 6"/>
          <p:cNvGrpSpPr/>
          <p:nvPr/>
        </p:nvGrpSpPr>
        <p:grpSpPr>
          <a:xfrm>
            <a:off x="420123" y="1168095"/>
            <a:ext cx="8722360" cy="5690235"/>
            <a:chOff x="420123" y="1168095"/>
            <a:chExt cx="8722360" cy="5690235"/>
          </a:xfrm>
        </p:grpSpPr>
        <p:sp>
          <p:nvSpPr>
            <p:cNvPr id="7" name="object 7"/>
            <p:cNvSpPr/>
            <p:nvPr/>
          </p:nvSpPr>
          <p:spPr>
            <a:xfrm>
              <a:off x="420123" y="1168095"/>
              <a:ext cx="7549972" cy="402215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615920" y="4973637"/>
              <a:ext cx="6526491" cy="1884362"/>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28596" y="214290"/>
            <a:ext cx="7072362" cy="392415"/>
          </a:xfrm>
          <a:prstGeom prst="rect">
            <a:avLst/>
          </a:prstGeom>
        </p:spPr>
        <p:txBody>
          <a:bodyPr vert="horz" wrap="square" lIns="0" tIns="33020" rIns="0" bIns="0" rtlCol="0">
            <a:spAutoFit/>
          </a:bodyPr>
          <a:lstStyle/>
          <a:p>
            <a:pPr marL="12700" marR="5080">
              <a:lnSpc>
                <a:spcPts val="2800"/>
              </a:lnSpc>
              <a:spcBef>
                <a:spcPts val="260"/>
              </a:spcBef>
            </a:pPr>
            <a:r>
              <a:rPr sz="3200" spc="-5" dirty="0">
                <a:solidFill>
                  <a:srgbClr val="285AA0"/>
                </a:solidFill>
              </a:rPr>
              <a:t>Knowledge </a:t>
            </a:r>
            <a:r>
              <a:rPr sz="3200" spc="-5">
                <a:solidFill>
                  <a:srgbClr val="285AA0"/>
                </a:solidFill>
              </a:rPr>
              <a:t>Domain Visualization</a:t>
            </a:r>
            <a:endParaRPr sz="3200"/>
          </a:p>
        </p:txBody>
      </p:sp>
      <p:sp>
        <p:nvSpPr>
          <p:cNvPr id="5" name="object 5"/>
          <p:cNvSpPr txBox="1"/>
          <p:nvPr/>
        </p:nvSpPr>
        <p:spPr>
          <a:xfrm>
            <a:off x="736683" y="1638579"/>
            <a:ext cx="6802755" cy="4427220"/>
          </a:xfrm>
          <a:prstGeom prst="rect">
            <a:avLst/>
          </a:prstGeom>
        </p:spPr>
        <p:txBody>
          <a:bodyPr vert="horz" wrap="square" lIns="0" tIns="190500" rIns="0" bIns="0" rtlCol="0">
            <a:spAutoFit/>
          </a:bodyPr>
          <a:lstStyle/>
          <a:p>
            <a:pPr marL="434340" indent="-422275">
              <a:lnSpc>
                <a:spcPct val="100000"/>
              </a:lnSpc>
              <a:spcBef>
                <a:spcPts val="1500"/>
              </a:spcBef>
              <a:buAutoNum type="arabicPeriod"/>
              <a:tabLst>
                <a:tab pos="434340" algn="l"/>
                <a:tab pos="434975" algn="l"/>
              </a:tabLst>
            </a:pPr>
            <a:r>
              <a:rPr sz="2000" b="1" spc="-5" dirty="0">
                <a:latin typeface="Verdana"/>
                <a:cs typeface="Verdana"/>
              </a:rPr>
              <a:t>Selection </a:t>
            </a:r>
            <a:r>
              <a:rPr sz="2000" b="1" dirty="0">
                <a:latin typeface="Verdana"/>
                <a:cs typeface="Verdana"/>
              </a:rPr>
              <a:t>of an </a:t>
            </a:r>
            <a:r>
              <a:rPr sz="2000" b="1" spc="-5" dirty="0">
                <a:latin typeface="Verdana"/>
                <a:cs typeface="Verdana"/>
              </a:rPr>
              <a:t>appropriate data</a:t>
            </a:r>
            <a:r>
              <a:rPr sz="2000" b="1" spc="10" dirty="0">
                <a:latin typeface="Verdana"/>
                <a:cs typeface="Verdana"/>
              </a:rPr>
              <a:t> </a:t>
            </a:r>
            <a:r>
              <a:rPr sz="2000" b="1" dirty="0">
                <a:latin typeface="Verdana"/>
                <a:cs typeface="Verdana"/>
              </a:rPr>
              <a:t>source</a:t>
            </a:r>
            <a:endParaRPr sz="2000">
              <a:latin typeface="Verdana"/>
              <a:cs typeface="Verdana"/>
            </a:endParaRPr>
          </a:p>
          <a:p>
            <a:pPr marL="434340" indent="-422275">
              <a:lnSpc>
                <a:spcPct val="100000"/>
              </a:lnSpc>
              <a:spcBef>
                <a:spcPts val="1400"/>
              </a:spcBef>
              <a:buAutoNum type="arabicPeriod"/>
              <a:tabLst>
                <a:tab pos="434340" algn="l"/>
                <a:tab pos="434975" algn="l"/>
              </a:tabLst>
            </a:pPr>
            <a:r>
              <a:rPr sz="2000" b="1" dirty="0">
                <a:latin typeface="Verdana"/>
                <a:cs typeface="Verdana"/>
              </a:rPr>
              <a:t>Definition of unit of</a:t>
            </a:r>
            <a:r>
              <a:rPr sz="2000" b="1" spc="-10" dirty="0">
                <a:latin typeface="Verdana"/>
                <a:cs typeface="Verdana"/>
              </a:rPr>
              <a:t> </a:t>
            </a:r>
            <a:r>
              <a:rPr sz="2000" b="1" spc="-5" dirty="0">
                <a:latin typeface="Verdana"/>
                <a:cs typeface="Verdana"/>
              </a:rPr>
              <a:t>analysis</a:t>
            </a:r>
            <a:endParaRPr sz="2000">
              <a:latin typeface="Verdana"/>
              <a:cs typeface="Verdana"/>
            </a:endParaRPr>
          </a:p>
          <a:p>
            <a:pPr marL="381000">
              <a:lnSpc>
                <a:spcPct val="100000"/>
              </a:lnSpc>
              <a:spcBef>
                <a:spcPts val="1400"/>
              </a:spcBef>
              <a:tabLst>
                <a:tab pos="837565" algn="l"/>
              </a:tabLst>
            </a:pPr>
            <a:r>
              <a:rPr sz="1800" spc="-415" dirty="0">
                <a:solidFill>
                  <a:srgbClr val="004184"/>
                </a:solidFill>
                <a:latin typeface="Wingdings"/>
                <a:cs typeface="Wingdings"/>
              </a:rPr>
              <a:t></a:t>
            </a:r>
            <a:r>
              <a:rPr sz="1800" spc="-415" dirty="0">
                <a:solidFill>
                  <a:srgbClr val="004184"/>
                </a:solidFill>
                <a:latin typeface="Times New Roman"/>
                <a:cs typeface="Times New Roman"/>
              </a:rPr>
              <a:t>	</a:t>
            </a:r>
            <a:r>
              <a:rPr sz="1800" spc="-5" dirty="0">
                <a:latin typeface="Verdana"/>
                <a:cs typeface="Verdana"/>
              </a:rPr>
              <a:t>Words, articles, authors, journals,</a:t>
            </a:r>
            <a:r>
              <a:rPr sz="1800" spc="20" dirty="0">
                <a:latin typeface="Verdana"/>
                <a:cs typeface="Verdana"/>
              </a:rPr>
              <a:t> </a:t>
            </a:r>
            <a:r>
              <a:rPr sz="1800" spc="-5" dirty="0">
                <a:latin typeface="Verdana"/>
                <a:cs typeface="Verdana"/>
              </a:rPr>
              <a:t>categories…</a:t>
            </a:r>
            <a:endParaRPr sz="1800">
              <a:latin typeface="Verdana"/>
              <a:cs typeface="Verdana"/>
            </a:endParaRPr>
          </a:p>
          <a:p>
            <a:pPr marL="434340" marR="2160270" indent="-434340">
              <a:lnSpc>
                <a:spcPct val="100000"/>
              </a:lnSpc>
              <a:spcBef>
                <a:spcPts val="1340"/>
              </a:spcBef>
              <a:buAutoNum type="arabicPeriod" startAt="3"/>
              <a:tabLst>
                <a:tab pos="434340" algn="l"/>
                <a:tab pos="434975" algn="l"/>
              </a:tabLst>
            </a:pPr>
            <a:r>
              <a:rPr sz="2000" b="1" spc="-5" dirty="0">
                <a:latin typeface="Verdana"/>
                <a:cs typeface="Verdana"/>
              </a:rPr>
              <a:t>Determination </a:t>
            </a:r>
            <a:r>
              <a:rPr sz="2000" b="1" dirty="0">
                <a:latin typeface="Verdana"/>
                <a:cs typeface="Verdana"/>
              </a:rPr>
              <a:t>of measures</a:t>
            </a:r>
            <a:r>
              <a:rPr sz="2000" b="1" spc="-40" dirty="0">
                <a:latin typeface="Verdana"/>
                <a:cs typeface="Verdana"/>
              </a:rPr>
              <a:t> </a:t>
            </a:r>
            <a:r>
              <a:rPr sz="2000" b="1" dirty="0">
                <a:latin typeface="Verdana"/>
                <a:cs typeface="Verdana"/>
              </a:rPr>
              <a:t>&amp;  </a:t>
            </a:r>
            <a:r>
              <a:rPr sz="2000" b="1" spc="-5" dirty="0">
                <a:latin typeface="Verdana"/>
                <a:cs typeface="Verdana"/>
              </a:rPr>
              <a:t>calculation </a:t>
            </a:r>
            <a:r>
              <a:rPr sz="2000" b="1" dirty="0">
                <a:latin typeface="Verdana"/>
                <a:cs typeface="Verdana"/>
              </a:rPr>
              <a:t>of</a:t>
            </a:r>
            <a:r>
              <a:rPr sz="2000" b="1" spc="-10" dirty="0">
                <a:latin typeface="Verdana"/>
                <a:cs typeface="Verdana"/>
              </a:rPr>
              <a:t> </a:t>
            </a:r>
            <a:r>
              <a:rPr sz="2000" b="1" dirty="0">
                <a:latin typeface="Verdana"/>
                <a:cs typeface="Verdana"/>
              </a:rPr>
              <a:t>similarities</a:t>
            </a:r>
            <a:endParaRPr sz="2000">
              <a:latin typeface="Verdana"/>
              <a:cs typeface="Verdana"/>
            </a:endParaRPr>
          </a:p>
          <a:p>
            <a:pPr marL="838200" marR="2971165" indent="-457200">
              <a:lnSpc>
                <a:spcPct val="101899"/>
              </a:lnSpc>
              <a:spcBef>
                <a:spcPts val="1355"/>
              </a:spcBef>
              <a:tabLst>
                <a:tab pos="837565" algn="l"/>
              </a:tabLst>
            </a:pPr>
            <a:r>
              <a:rPr sz="1800" spc="-415" dirty="0">
                <a:solidFill>
                  <a:srgbClr val="004184"/>
                </a:solidFill>
                <a:latin typeface="Wingdings"/>
                <a:cs typeface="Wingdings"/>
              </a:rPr>
              <a:t></a:t>
            </a:r>
            <a:r>
              <a:rPr sz="1800" spc="-415" dirty="0">
                <a:solidFill>
                  <a:srgbClr val="004184"/>
                </a:solidFill>
                <a:latin typeface="Times New Roman"/>
                <a:cs typeface="Times New Roman"/>
              </a:rPr>
              <a:t>	</a:t>
            </a:r>
            <a:r>
              <a:rPr sz="1800" spc="-5" dirty="0">
                <a:latin typeface="Verdana"/>
                <a:cs typeface="Verdana"/>
              </a:rPr>
              <a:t>Linkages, co-occurrences,  Vector Space</a:t>
            </a:r>
            <a:r>
              <a:rPr sz="1800" spc="-15" dirty="0">
                <a:latin typeface="Verdana"/>
                <a:cs typeface="Verdana"/>
              </a:rPr>
              <a:t> </a:t>
            </a:r>
            <a:r>
              <a:rPr sz="1800" spc="-5" dirty="0">
                <a:latin typeface="Verdana"/>
                <a:cs typeface="Verdana"/>
              </a:rPr>
              <a:t>Model…</a:t>
            </a:r>
            <a:endParaRPr sz="1800">
              <a:latin typeface="Verdana"/>
              <a:cs typeface="Verdana"/>
            </a:endParaRPr>
          </a:p>
          <a:p>
            <a:pPr marL="434340" indent="-422275">
              <a:lnSpc>
                <a:spcPct val="100000"/>
              </a:lnSpc>
              <a:spcBef>
                <a:spcPts val="1240"/>
              </a:spcBef>
              <a:buAutoNum type="arabicPeriod" startAt="4"/>
              <a:tabLst>
                <a:tab pos="434340" algn="l"/>
                <a:tab pos="434975" algn="l"/>
              </a:tabLst>
            </a:pPr>
            <a:r>
              <a:rPr sz="2000" b="1" spc="-5" dirty="0">
                <a:latin typeface="Verdana"/>
                <a:cs typeface="Verdana"/>
              </a:rPr>
              <a:t>Ordination </a:t>
            </a:r>
            <a:r>
              <a:rPr sz="2000" b="1" dirty="0">
                <a:latin typeface="Verdana"/>
                <a:cs typeface="Verdana"/>
              </a:rPr>
              <a:t>and/or detection of</a:t>
            </a:r>
            <a:r>
              <a:rPr sz="2000" b="1" spc="-20" dirty="0">
                <a:latin typeface="Verdana"/>
                <a:cs typeface="Verdana"/>
              </a:rPr>
              <a:t> </a:t>
            </a:r>
            <a:r>
              <a:rPr sz="2000" b="1" dirty="0">
                <a:latin typeface="Verdana"/>
                <a:cs typeface="Verdana"/>
              </a:rPr>
              <a:t>sub-areas</a:t>
            </a:r>
            <a:endParaRPr sz="2000">
              <a:latin typeface="Verdana"/>
              <a:cs typeface="Verdana"/>
            </a:endParaRPr>
          </a:p>
          <a:p>
            <a:pPr marL="838200" marR="5080" indent="-457200">
              <a:lnSpc>
                <a:spcPct val="99500"/>
              </a:lnSpc>
              <a:spcBef>
                <a:spcPts val="1515"/>
              </a:spcBef>
              <a:tabLst>
                <a:tab pos="837565" algn="l"/>
              </a:tabLst>
            </a:pPr>
            <a:r>
              <a:rPr sz="1800" spc="-415" dirty="0">
                <a:solidFill>
                  <a:srgbClr val="004184"/>
                </a:solidFill>
                <a:latin typeface="Wingdings"/>
                <a:cs typeface="Wingdings"/>
              </a:rPr>
              <a:t></a:t>
            </a:r>
            <a:r>
              <a:rPr sz="1800" spc="-415" dirty="0">
                <a:solidFill>
                  <a:srgbClr val="004184"/>
                </a:solidFill>
                <a:latin typeface="Times New Roman"/>
                <a:cs typeface="Times New Roman"/>
              </a:rPr>
              <a:t>	</a:t>
            </a:r>
            <a:r>
              <a:rPr sz="1800" spc="-5" dirty="0">
                <a:latin typeface="Verdana"/>
                <a:cs typeface="Verdana"/>
              </a:rPr>
              <a:t>Dimensionality reduction (e.g. multidimensional  scaling), cluster analysis, spatial configuration (e.g.  force-directed placement)</a:t>
            </a:r>
            <a:endParaRPr sz="1800">
              <a:latin typeface="Verdana"/>
              <a:cs typeface="Verdana"/>
            </a:endParaRPr>
          </a:p>
        </p:txBody>
      </p:sp>
      <p:sp>
        <p:nvSpPr>
          <p:cNvPr id="6" name="object 6"/>
          <p:cNvSpPr txBox="1"/>
          <p:nvPr/>
        </p:nvSpPr>
        <p:spPr>
          <a:xfrm>
            <a:off x="736683" y="6210576"/>
            <a:ext cx="5568950" cy="330200"/>
          </a:xfrm>
          <a:prstGeom prst="rect">
            <a:avLst/>
          </a:prstGeom>
        </p:spPr>
        <p:txBody>
          <a:bodyPr vert="horz" wrap="square" lIns="0" tIns="12700" rIns="0" bIns="0" rtlCol="0">
            <a:spAutoFit/>
          </a:bodyPr>
          <a:lstStyle/>
          <a:p>
            <a:pPr marL="12700">
              <a:lnSpc>
                <a:spcPct val="100000"/>
              </a:lnSpc>
              <a:spcBef>
                <a:spcPts val="100"/>
              </a:spcBef>
              <a:tabLst>
                <a:tab pos="434340" algn="l"/>
              </a:tabLst>
            </a:pPr>
            <a:r>
              <a:rPr sz="2000" b="1" spc="-5" dirty="0">
                <a:latin typeface="Verdana"/>
                <a:cs typeface="Verdana"/>
              </a:rPr>
              <a:t>5.	Visualization </a:t>
            </a:r>
            <a:r>
              <a:rPr sz="2000" b="1" dirty="0">
                <a:latin typeface="Verdana"/>
                <a:cs typeface="Verdana"/>
              </a:rPr>
              <a:t>and interaction</a:t>
            </a:r>
            <a:r>
              <a:rPr sz="2000" b="1" spc="-40" dirty="0">
                <a:latin typeface="Verdana"/>
                <a:cs typeface="Verdana"/>
              </a:rPr>
              <a:t> </a:t>
            </a:r>
            <a:r>
              <a:rPr sz="2000" b="1" dirty="0">
                <a:latin typeface="Verdana"/>
                <a:cs typeface="Verdana"/>
              </a:rPr>
              <a:t>design</a:t>
            </a:r>
            <a:endParaRPr sz="2000">
              <a:latin typeface="Verdana"/>
              <a:cs typeface="Verdana"/>
            </a:endParaRPr>
          </a:p>
        </p:txBody>
      </p:sp>
      <p:sp>
        <p:nvSpPr>
          <p:cNvPr id="7" name="object 7"/>
          <p:cNvSpPr/>
          <p:nvPr/>
        </p:nvSpPr>
        <p:spPr>
          <a:xfrm>
            <a:off x="5744298" y="3229330"/>
            <a:ext cx="3015043" cy="150807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34350" y="6173787"/>
            <a:ext cx="9017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4184"/>
                </a:solidFill>
                <a:latin typeface="Carlito"/>
                <a:cs typeface="Carlito"/>
              </a:rPr>
              <a:t>9</a:t>
            </a:r>
            <a:endParaRPr sz="1000">
              <a:latin typeface="Carlito"/>
              <a:cs typeface="Carlito"/>
            </a:endParaRPr>
          </a:p>
        </p:txBody>
      </p:sp>
      <p:sp>
        <p:nvSpPr>
          <p:cNvPr id="4" name="object 4"/>
          <p:cNvSpPr txBox="1">
            <a:spLocks noGrp="1"/>
          </p:cNvSpPr>
          <p:nvPr>
            <p:ph type="title"/>
          </p:nvPr>
        </p:nvSpPr>
        <p:spPr>
          <a:xfrm>
            <a:off x="285720" y="357166"/>
            <a:ext cx="7929618"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Citations </a:t>
            </a:r>
            <a:r>
              <a:rPr sz="3200" dirty="0">
                <a:solidFill>
                  <a:srgbClr val="285AA0"/>
                </a:solidFill>
              </a:rPr>
              <a:t>in </a:t>
            </a:r>
            <a:r>
              <a:rPr sz="3200" spc="-5" dirty="0">
                <a:solidFill>
                  <a:srgbClr val="285AA0"/>
                </a:solidFill>
              </a:rPr>
              <a:t>Retrieval: Google</a:t>
            </a:r>
            <a:r>
              <a:rPr sz="3200" spc="10" dirty="0">
                <a:solidFill>
                  <a:srgbClr val="285AA0"/>
                </a:solidFill>
              </a:rPr>
              <a:t> </a:t>
            </a:r>
            <a:r>
              <a:rPr sz="3200" spc="-5" dirty="0">
                <a:solidFill>
                  <a:srgbClr val="285AA0"/>
                </a:solidFill>
              </a:rPr>
              <a:t>Scholar</a:t>
            </a:r>
            <a:endParaRPr sz="3200"/>
          </a:p>
        </p:txBody>
      </p:sp>
      <p:grpSp>
        <p:nvGrpSpPr>
          <p:cNvPr id="3" name="object 5"/>
          <p:cNvGrpSpPr/>
          <p:nvPr/>
        </p:nvGrpSpPr>
        <p:grpSpPr>
          <a:xfrm>
            <a:off x="355600" y="1293218"/>
            <a:ext cx="7563484" cy="5507355"/>
            <a:chOff x="355600" y="1293218"/>
            <a:chExt cx="7563484" cy="5507355"/>
          </a:xfrm>
        </p:grpSpPr>
        <p:sp>
          <p:nvSpPr>
            <p:cNvPr id="6" name="object 6"/>
            <p:cNvSpPr/>
            <p:nvPr/>
          </p:nvSpPr>
          <p:spPr>
            <a:xfrm>
              <a:off x="368299" y="1293218"/>
              <a:ext cx="7550607" cy="550692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68299" y="3454400"/>
              <a:ext cx="1092200" cy="254000"/>
            </a:xfrm>
            <a:custGeom>
              <a:avLst/>
              <a:gdLst/>
              <a:ahLst/>
              <a:cxnLst/>
              <a:rect l="l" t="t" r="r" b="b"/>
              <a:pathLst>
                <a:path w="1092200" h="254000">
                  <a:moveTo>
                    <a:pt x="0" y="0"/>
                  </a:moveTo>
                  <a:lnTo>
                    <a:pt x="1092199" y="0"/>
                  </a:lnTo>
                  <a:lnTo>
                    <a:pt x="1092199" y="253999"/>
                  </a:lnTo>
                  <a:lnTo>
                    <a:pt x="0" y="253999"/>
                  </a:lnTo>
                  <a:lnTo>
                    <a:pt x="0" y="0"/>
                  </a:lnTo>
                  <a:close/>
                </a:path>
              </a:pathLst>
            </a:custGeom>
            <a:ln w="25399">
              <a:solidFill>
                <a:srgbClr val="FF2600"/>
              </a:solidFill>
            </a:ln>
          </p:spPr>
          <p:txBody>
            <a:bodyPr wrap="square" lIns="0" tIns="0" rIns="0" bIns="0" rtlCol="0"/>
            <a:lstStyle/>
            <a:p>
              <a:endParaRPr/>
            </a:p>
          </p:txBody>
        </p:sp>
        <p:sp>
          <p:nvSpPr>
            <p:cNvPr id="8" name="object 8"/>
            <p:cNvSpPr/>
            <p:nvPr/>
          </p:nvSpPr>
          <p:spPr>
            <a:xfrm>
              <a:off x="368299" y="4686300"/>
              <a:ext cx="1092200" cy="254000"/>
            </a:xfrm>
            <a:custGeom>
              <a:avLst/>
              <a:gdLst/>
              <a:ahLst/>
              <a:cxnLst/>
              <a:rect l="l" t="t" r="r" b="b"/>
              <a:pathLst>
                <a:path w="1092200" h="254000">
                  <a:moveTo>
                    <a:pt x="0" y="0"/>
                  </a:moveTo>
                  <a:lnTo>
                    <a:pt x="1092199" y="0"/>
                  </a:lnTo>
                  <a:lnTo>
                    <a:pt x="1092199" y="253999"/>
                  </a:lnTo>
                  <a:lnTo>
                    <a:pt x="0" y="253999"/>
                  </a:lnTo>
                  <a:lnTo>
                    <a:pt x="0" y="0"/>
                  </a:lnTo>
                  <a:close/>
                </a:path>
              </a:pathLst>
            </a:custGeom>
            <a:ln w="25399">
              <a:solidFill>
                <a:srgbClr val="FF2600"/>
              </a:solidFill>
            </a:ln>
          </p:spPr>
          <p:txBody>
            <a:bodyPr wrap="square" lIns="0" tIns="0" rIns="0" bIns="0" rtlCol="0"/>
            <a:lstStyle/>
            <a:p>
              <a:endParaRPr/>
            </a:p>
          </p:txBody>
        </p:sp>
        <p:sp>
          <p:nvSpPr>
            <p:cNvPr id="9" name="object 9"/>
            <p:cNvSpPr/>
            <p:nvPr/>
          </p:nvSpPr>
          <p:spPr>
            <a:xfrm>
              <a:off x="368299" y="5372100"/>
              <a:ext cx="1092200" cy="254000"/>
            </a:xfrm>
            <a:custGeom>
              <a:avLst/>
              <a:gdLst/>
              <a:ahLst/>
              <a:cxnLst/>
              <a:rect l="l" t="t" r="r" b="b"/>
              <a:pathLst>
                <a:path w="1092200" h="254000">
                  <a:moveTo>
                    <a:pt x="0" y="0"/>
                  </a:moveTo>
                  <a:lnTo>
                    <a:pt x="1092199" y="0"/>
                  </a:lnTo>
                  <a:lnTo>
                    <a:pt x="1092199" y="253999"/>
                  </a:lnTo>
                  <a:lnTo>
                    <a:pt x="0" y="253999"/>
                  </a:lnTo>
                  <a:lnTo>
                    <a:pt x="0" y="0"/>
                  </a:lnTo>
                  <a:close/>
                </a:path>
              </a:pathLst>
            </a:custGeom>
            <a:ln w="25399">
              <a:solidFill>
                <a:srgbClr val="FF2600"/>
              </a:solidFill>
            </a:ln>
          </p:spPr>
          <p:txBody>
            <a:bodyPr wrap="square" lIns="0" tIns="0" rIns="0" bIns="0" rtlCol="0"/>
            <a:lstStyle/>
            <a:p>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7158" y="285728"/>
            <a:ext cx="7050027"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Citation-based Metrics:</a:t>
            </a:r>
            <a:r>
              <a:rPr sz="3200" spc="10" dirty="0">
                <a:solidFill>
                  <a:srgbClr val="285AA0"/>
                </a:solidFill>
              </a:rPr>
              <a:t> </a:t>
            </a:r>
            <a:r>
              <a:rPr sz="3200" spc="-5" dirty="0">
                <a:solidFill>
                  <a:srgbClr val="285AA0"/>
                </a:solidFill>
              </a:rPr>
              <a:t>h-Index</a:t>
            </a:r>
            <a:endParaRPr sz="3200"/>
          </a:p>
        </p:txBody>
      </p:sp>
      <p:sp>
        <p:nvSpPr>
          <p:cNvPr id="5" name="object 5"/>
          <p:cNvSpPr/>
          <p:nvPr/>
        </p:nvSpPr>
        <p:spPr>
          <a:xfrm>
            <a:off x="4411357" y="3249777"/>
            <a:ext cx="3608222" cy="3608221"/>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11283" y="1816379"/>
            <a:ext cx="6864984" cy="2336800"/>
          </a:xfrm>
          <a:prstGeom prst="rect">
            <a:avLst/>
          </a:prstGeom>
        </p:spPr>
        <p:txBody>
          <a:bodyPr vert="horz" wrap="square" lIns="0" tIns="12700" rIns="0" bIns="0" rtlCol="0">
            <a:spAutoFit/>
          </a:bodyPr>
          <a:lstStyle/>
          <a:p>
            <a:pPr marL="38100" marR="30480">
              <a:lnSpc>
                <a:spcPct val="100000"/>
              </a:lnSpc>
              <a:spcBef>
                <a:spcPts val="100"/>
              </a:spcBef>
            </a:pPr>
            <a:r>
              <a:rPr sz="2000" b="1" spc="-5">
                <a:latin typeface="Verdana"/>
                <a:cs typeface="Verdana"/>
              </a:rPr>
              <a:t>A </a:t>
            </a:r>
            <a:r>
              <a:rPr sz="2000" b="1" spc="-5" dirty="0">
                <a:latin typeface="Verdana"/>
                <a:cs typeface="Verdana"/>
              </a:rPr>
              <a:t>metric </a:t>
            </a:r>
            <a:r>
              <a:rPr sz="2000" b="1" dirty="0">
                <a:latin typeface="Verdana"/>
                <a:cs typeface="Verdana"/>
              </a:rPr>
              <a:t>to quantify the </a:t>
            </a:r>
            <a:r>
              <a:rPr sz="2000" b="1" spc="-5" dirty="0">
                <a:latin typeface="Verdana"/>
                <a:cs typeface="Verdana"/>
              </a:rPr>
              <a:t>scientific output </a:t>
            </a:r>
            <a:r>
              <a:rPr sz="2000" b="1" dirty="0">
                <a:latin typeface="Verdana"/>
                <a:cs typeface="Verdana"/>
              </a:rPr>
              <a:t>of an  individual</a:t>
            </a:r>
            <a:r>
              <a:rPr sz="2000" b="1" spc="-5" dirty="0">
                <a:latin typeface="Verdana"/>
                <a:cs typeface="Verdana"/>
              </a:rPr>
              <a:t> scientist</a:t>
            </a:r>
            <a:endParaRPr sz="2000">
              <a:latin typeface="Verdana"/>
              <a:cs typeface="Verdana"/>
            </a:endParaRPr>
          </a:p>
          <a:p>
            <a:pPr marL="38100" marR="418465">
              <a:lnSpc>
                <a:spcPct val="100000"/>
              </a:lnSpc>
              <a:spcBef>
                <a:spcPts val="1400"/>
              </a:spcBef>
            </a:pPr>
            <a:r>
              <a:rPr sz="2000" b="1" dirty="0">
                <a:latin typeface="Verdana"/>
                <a:cs typeface="Verdana"/>
              </a:rPr>
              <a:t>“A scientist has index </a:t>
            </a:r>
            <a:r>
              <a:rPr sz="2000" b="1" i="1" dirty="0">
                <a:latin typeface="Verdana"/>
                <a:cs typeface="Verdana"/>
              </a:rPr>
              <a:t>h </a:t>
            </a:r>
            <a:r>
              <a:rPr sz="2000" b="1" dirty="0">
                <a:latin typeface="Verdana"/>
                <a:cs typeface="Verdana"/>
              </a:rPr>
              <a:t>if </a:t>
            </a:r>
            <a:r>
              <a:rPr sz="2000" b="1" i="1" dirty="0">
                <a:latin typeface="Verdana"/>
                <a:cs typeface="Verdana"/>
              </a:rPr>
              <a:t>h </a:t>
            </a:r>
            <a:r>
              <a:rPr sz="2000" b="1" dirty="0">
                <a:latin typeface="Verdana"/>
                <a:cs typeface="Verdana"/>
              </a:rPr>
              <a:t>of his or </a:t>
            </a:r>
            <a:r>
              <a:rPr sz="2000" b="1" spc="-5" dirty="0">
                <a:latin typeface="Verdana"/>
                <a:cs typeface="Verdana"/>
              </a:rPr>
              <a:t>her </a:t>
            </a:r>
            <a:r>
              <a:rPr sz="2000" b="1" i="1" spc="5" dirty="0">
                <a:latin typeface="Verdana"/>
                <a:cs typeface="Verdana"/>
              </a:rPr>
              <a:t>N</a:t>
            </a:r>
            <a:r>
              <a:rPr sz="1950" b="1" i="1" spc="7" baseline="-21367" dirty="0">
                <a:latin typeface="Verdana"/>
                <a:cs typeface="Verdana"/>
              </a:rPr>
              <a:t>p  </a:t>
            </a:r>
            <a:r>
              <a:rPr sz="2000" b="1" dirty="0">
                <a:latin typeface="Verdana"/>
                <a:cs typeface="Verdana"/>
              </a:rPr>
              <a:t>papers </a:t>
            </a:r>
            <a:r>
              <a:rPr sz="2000" b="1" spc="-5" dirty="0">
                <a:latin typeface="Verdana"/>
                <a:cs typeface="Verdana"/>
              </a:rPr>
              <a:t>have </a:t>
            </a:r>
            <a:r>
              <a:rPr sz="2000" b="1" dirty="0">
                <a:latin typeface="Verdana"/>
                <a:cs typeface="Verdana"/>
              </a:rPr>
              <a:t>at least </a:t>
            </a:r>
            <a:r>
              <a:rPr sz="2000" b="1" i="1" dirty="0">
                <a:latin typeface="Verdana"/>
                <a:cs typeface="Verdana"/>
              </a:rPr>
              <a:t>h </a:t>
            </a:r>
            <a:r>
              <a:rPr sz="2000" b="1" spc="-5" dirty="0">
                <a:latin typeface="Verdana"/>
                <a:cs typeface="Verdana"/>
              </a:rPr>
              <a:t>citations </a:t>
            </a:r>
            <a:r>
              <a:rPr sz="2000" b="1" dirty="0">
                <a:latin typeface="Verdana"/>
                <a:cs typeface="Verdana"/>
              </a:rPr>
              <a:t>each and</a:t>
            </a:r>
            <a:r>
              <a:rPr sz="2000" b="1" spc="-45" dirty="0">
                <a:latin typeface="Verdana"/>
                <a:cs typeface="Verdana"/>
              </a:rPr>
              <a:t> </a:t>
            </a:r>
            <a:r>
              <a:rPr sz="2000" b="1" dirty="0">
                <a:latin typeface="Verdana"/>
                <a:cs typeface="Verdana"/>
              </a:rPr>
              <a:t>the  other </a:t>
            </a:r>
            <a:r>
              <a:rPr sz="2000" b="1" spc="5" dirty="0">
                <a:latin typeface="Verdana"/>
                <a:cs typeface="Verdana"/>
              </a:rPr>
              <a:t>(</a:t>
            </a:r>
            <a:r>
              <a:rPr sz="2000" b="1" i="1" spc="5" dirty="0">
                <a:latin typeface="Verdana"/>
                <a:cs typeface="Verdana"/>
              </a:rPr>
              <a:t>N</a:t>
            </a:r>
            <a:r>
              <a:rPr sz="1950" b="1" i="1" spc="7" baseline="-21367" dirty="0">
                <a:latin typeface="Verdana"/>
                <a:cs typeface="Verdana"/>
              </a:rPr>
              <a:t>p </a:t>
            </a:r>
            <a:r>
              <a:rPr sz="2000" b="1" dirty="0">
                <a:latin typeface="Verdana"/>
                <a:cs typeface="Verdana"/>
              </a:rPr>
              <a:t>– </a:t>
            </a:r>
            <a:r>
              <a:rPr sz="2000" b="1" i="1" dirty="0">
                <a:latin typeface="Verdana"/>
                <a:cs typeface="Verdana"/>
              </a:rPr>
              <a:t>h</a:t>
            </a:r>
            <a:r>
              <a:rPr sz="2000" b="1" dirty="0">
                <a:latin typeface="Verdana"/>
                <a:cs typeface="Verdana"/>
              </a:rPr>
              <a:t>)</a:t>
            </a:r>
            <a:r>
              <a:rPr sz="2000" b="1" spc="-229" dirty="0">
                <a:latin typeface="Verdana"/>
                <a:cs typeface="Verdana"/>
              </a:rPr>
              <a:t> </a:t>
            </a:r>
            <a:r>
              <a:rPr sz="2000" b="1" dirty="0">
                <a:latin typeface="Verdana"/>
                <a:cs typeface="Verdana"/>
              </a:rPr>
              <a:t>papers</a:t>
            </a:r>
            <a:endParaRPr sz="2000">
              <a:latin typeface="Verdana"/>
              <a:cs typeface="Verdana"/>
            </a:endParaRPr>
          </a:p>
          <a:p>
            <a:pPr marL="38100" marR="3332479">
              <a:lnSpc>
                <a:spcPct val="100000"/>
              </a:lnSpc>
            </a:pPr>
            <a:r>
              <a:rPr sz="2000" b="1" spc="-5" dirty="0">
                <a:latin typeface="Verdana"/>
                <a:cs typeface="Verdana"/>
              </a:rPr>
              <a:t>have </a:t>
            </a:r>
            <a:r>
              <a:rPr sz="2000" b="1" dirty="0">
                <a:latin typeface="Verdana"/>
                <a:cs typeface="Verdana"/>
              </a:rPr>
              <a:t>≤</a:t>
            </a:r>
            <a:r>
              <a:rPr sz="2000" b="1" i="1" dirty="0">
                <a:latin typeface="Verdana"/>
                <a:cs typeface="Verdana"/>
              </a:rPr>
              <a:t>h </a:t>
            </a:r>
            <a:r>
              <a:rPr sz="2000" b="1" spc="-5" dirty="0">
                <a:latin typeface="Verdana"/>
                <a:cs typeface="Verdana"/>
              </a:rPr>
              <a:t>citations each.”  (Hirsch 2005)</a:t>
            </a:r>
            <a:endParaRPr sz="2000">
              <a:latin typeface="Verdana"/>
              <a:cs typeface="Verdan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128905"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11</a:t>
            </a:r>
            <a:endParaRPr sz="1000">
              <a:latin typeface="Carlito"/>
              <a:cs typeface="Carlito"/>
            </a:endParaRPr>
          </a:p>
        </p:txBody>
      </p:sp>
      <p:grpSp>
        <p:nvGrpSpPr>
          <p:cNvPr id="3" name="object 3"/>
          <p:cNvGrpSpPr/>
          <p:nvPr/>
        </p:nvGrpSpPr>
        <p:grpSpPr>
          <a:xfrm>
            <a:off x="1785917" y="1183533"/>
            <a:ext cx="7358183" cy="4817235"/>
            <a:chOff x="1779371" y="1183533"/>
            <a:chExt cx="7364730" cy="5390515"/>
          </a:xfrm>
        </p:grpSpPr>
        <p:sp>
          <p:nvSpPr>
            <p:cNvPr id="4" name="object 4"/>
            <p:cNvSpPr/>
            <p:nvPr/>
          </p:nvSpPr>
          <p:spPr>
            <a:xfrm>
              <a:off x="8092440" y="1317574"/>
              <a:ext cx="897774" cy="914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79371" y="1183533"/>
              <a:ext cx="7364628" cy="5390259"/>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285984" y="357166"/>
            <a:ext cx="546481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85AA0"/>
                </a:solidFill>
              </a:rPr>
              <a:t>Citation-based Metrics:</a:t>
            </a:r>
            <a:r>
              <a:rPr sz="2400" spc="10" dirty="0">
                <a:solidFill>
                  <a:srgbClr val="285AA0"/>
                </a:solidFill>
              </a:rPr>
              <a:t> </a:t>
            </a:r>
            <a:r>
              <a:rPr sz="2400" spc="-5" dirty="0">
                <a:solidFill>
                  <a:srgbClr val="285AA0"/>
                </a:solidFill>
              </a:rPr>
              <a:t>h-Index</a:t>
            </a:r>
            <a:endParaRPr sz="2400"/>
          </a:p>
        </p:txBody>
      </p:sp>
      <p:sp>
        <p:nvSpPr>
          <p:cNvPr id="7" name="object 7"/>
          <p:cNvSpPr txBox="1"/>
          <p:nvPr/>
        </p:nvSpPr>
        <p:spPr>
          <a:xfrm>
            <a:off x="7051954" y="6521687"/>
            <a:ext cx="1990089"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Verdana"/>
                <a:cs typeface="Verdana"/>
              </a:rPr>
              <a:t>Source:</a:t>
            </a:r>
            <a:r>
              <a:rPr sz="1800" b="1" spc="-65" dirty="0">
                <a:latin typeface="Verdana"/>
                <a:cs typeface="Verdana"/>
              </a:rPr>
              <a:t> </a:t>
            </a:r>
            <a:r>
              <a:rPr sz="1800" b="1" spc="-5" dirty="0">
                <a:latin typeface="Verdana"/>
                <a:cs typeface="Verdana"/>
              </a:rPr>
              <a:t>Scopus</a:t>
            </a:r>
            <a:endParaRPr sz="1800">
              <a:latin typeface="Verdana"/>
              <a:cs typeface="Verdana"/>
            </a:endParaRPr>
          </a:p>
        </p:txBody>
      </p:sp>
      <p:graphicFrame>
        <p:nvGraphicFramePr>
          <p:cNvPr id="8" name="object 8"/>
          <p:cNvGraphicFramePr>
            <a:graphicFrameLocks noGrp="1"/>
          </p:cNvGraphicFramePr>
          <p:nvPr/>
        </p:nvGraphicFramePr>
        <p:xfrm>
          <a:off x="214282" y="357166"/>
          <a:ext cx="1928794" cy="6072224"/>
        </p:xfrm>
        <a:graphic>
          <a:graphicData uri="http://schemas.openxmlformats.org/drawingml/2006/table">
            <a:tbl>
              <a:tblPr firstRow="1" bandRow="1">
                <a:tableStyleId>{2D5ABB26-0587-4C30-8999-92F81FD0307C}</a:tableStyleId>
              </a:tblPr>
              <a:tblGrid>
                <a:gridCol w="928662">
                  <a:extLst>
                    <a:ext uri="{9D8B030D-6E8A-4147-A177-3AD203B41FA5}">
                      <a16:colId xmlns:a16="http://schemas.microsoft.com/office/drawing/2014/main" val="20000"/>
                    </a:ext>
                  </a:extLst>
                </a:gridCol>
                <a:gridCol w="1000132">
                  <a:extLst>
                    <a:ext uri="{9D8B030D-6E8A-4147-A177-3AD203B41FA5}">
                      <a16:colId xmlns:a16="http://schemas.microsoft.com/office/drawing/2014/main" val="20001"/>
                    </a:ext>
                  </a:extLst>
                </a:gridCol>
              </a:tblGrid>
              <a:tr h="462527">
                <a:tc>
                  <a:txBody>
                    <a:bodyPr/>
                    <a:lstStyle/>
                    <a:p>
                      <a:pPr marL="176530">
                        <a:lnSpc>
                          <a:spcPts val="1820"/>
                        </a:lnSpc>
                        <a:spcBef>
                          <a:spcPts val="75"/>
                        </a:spcBef>
                      </a:pPr>
                      <a:r>
                        <a:rPr sz="1600" b="1" spc="-5" dirty="0">
                          <a:latin typeface="Carlito"/>
                          <a:cs typeface="Carlito"/>
                        </a:rPr>
                        <a:t>Paper</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9530">
                        <a:lnSpc>
                          <a:spcPts val="1820"/>
                        </a:lnSpc>
                        <a:spcBef>
                          <a:spcPts val="75"/>
                        </a:spcBef>
                      </a:pPr>
                      <a:r>
                        <a:rPr sz="1600" b="1" spc="-10" dirty="0">
                          <a:latin typeface="Carlito"/>
                          <a:cs typeface="Carlito"/>
                        </a:rPr>
                        <a:t>Citations</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51086">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1</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33</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251086">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2</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20</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51086">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3</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10</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786197">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4</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9</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251081">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5</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9</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251081">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6</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9</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251091">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7</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8</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251081">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8</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8</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251091">
                <a:tc>
                  <a:txBody>
                    <a:bodyPr/>
                    <a:lstStyle/>
                    <a:p>
                      <a:pPr marL="9525">
                        <a:lnSpc>
                          <a:spcPts val="1820"/>
                        </a:lnSpc>
                        <a:spcBef>
                          <a:spcPts val="75"/>
                        </a:spcBef>
                      </a:pPr>
                      <a:r>
                        <a:rPr sz="1600" b="1" spc="-5" dirty="0">
                          <a:latin typeface="Carlito"/>
                          <a:cs typeface="Carlito"/>
                        </a:rPr>
                        <a:t>Paper</a:t>
                      </a:r>
                      <a:r>
                        <a:rPr sz="1600" b="1" spc="-25" dirty="0">
                          <a:latin typeface="Carlito"/>
                          <a:cs typeface="Carlito"/>
                        </a:rPr>
                        <a:t> </a:t>
                      </a:r>
                      <a:r>
                        <a:rPr sz="1600" b="1" dirty="0">
                          <a:latin typeface="Carlito"/>
                          <a:cs typeface="Carlito"/>
                        </a:rPr>
                        <a:t>9</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7</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462527">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10</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7</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251091">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11</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6</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462527">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12</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6</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462527">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13</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6</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r h="462527">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14</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5</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4"/>
                  </a:ext>
                </a:extLst>
              </a:tr>
              <a:tr h="251091">
                <a:tc>
                  <a:txBody>
                    <a:bodyPr/>
                    <a:lstStyle/>
                    <a:p>
                      <a:pPr marL="9525">
                        <a:lnSpc>
                          <a:spcPts val="1820"/>
                        </a:lnSpc>
                        <a:spcBef>
                          <a:spcPts val="75"/>
                        </a:spcBef>
                      </a:pPr>
                      <a:r>
                        <a:rPr sz="1600" b="1" dirty="0">
                          <a:latin typeface="Carlito"/>
                          <a:cs typeface="Carlito"/>
                        </a:rPr>
                        <a:t>…</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nSpc>
                          <a:spcPts val="1820"/>
                        </a:lnSpc>
                        <a:spcBef>
                          <a:spcPts val="75"/>
                        </a:spcBef>
                      </a:pPr>
                      <a:r>
                        <a:rPr sz="1600" b="1" dirty="0">
                          <a:latin typeface="Carlito"/>
                          <a:cs typeface="Carlito"/>
                        </a:rPr>
                        <a:t>…</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5"/>
                  </a:ext>
                </a:extLst>
              </a:tr>
              <a:tr h="462527">
                <a:tc>
                  <a:txBody>
                    <a:bodyPr/>
                    <a:lstStyle/>
                    <a:p>
                      <a:pPr marL="9525">
                        <a:lnSpc>
                          <a:spcPts val="1820"/>
                        </a:lnSpc>
                        <a:spcBef>
                          <a:spcPts val="75"/>
                        </a:spcBef>
                      </a:pPr>
                      <a:r>
                        <a:rPr sz="1600" b="1" spc="-5" dirty="0">
                          <a:latin typeface="Carlito"/>
                          <a:cs typeface="Carlito"/>
                        </a:rPr>
                        <a:t>Paper</a:t>
                      </a:r>
                      <a:r>
                        <a:rPr sz="1600" b="1" spc="-40" dirty="0">
                          <a:latin typeface="Carlito"/>
                          <a:cs typeface="Carlito"/>
                        </a:rPr>
                        <a:t> </a:t>
                      </a:r>
                      <a:r>
                        <a:rPr sz="1600" b="1" dirty="0">
                          <a:latin typeface="Carlito"/>
                          <a:cs typeface="Carlito"/>
                        </a:rPr>
                        <a:t>86</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r">
                        <a:lnSpc>
                          <a:spcPts val="1820"/>
                        </a:lnSpc>
                        <a:spcBef>
                          <a:spcPts val="75"/>
                        </a:spcBef>
                      </a:pPr>
                      <a:r>
                        <a:rPr sz="1600" b="1" dirty="0">
                          <a:latin typeface="Carlito"/>
                          <a:cs typeface="Carlito"/>
                        </a:rPr>
                        <a:t>0</a:t>
                      </a:r>
                      <a:endParaRPr sz="1600">
                        <a:latin typeface="Carlito"/>
                        <a:cs typeface="Carlito"/>
                      </a:endParaRPr>
                    </a:p>
                  </a:txBody>
                  <a:tcPr marL="0" marR="0" marT="95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5720" y="357166"/>
            <a:ext cx="7478655"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Citation-based Metrics: </a:t>
            </a:r>
            <a:r>
              <a:rPr sz="3200" dirty="0">
                <a:solidFill>
                  <a:srgbClr val="285AA0"/>
                </a:solidFill>
              </a:rPr>
              <a:t>Impact</a:t>
            </a:r>
            <a:r>
              <a:rPr sz="3200" spc="5" dirty="0">
                <a:solidFill>
                  <a:srgbClr val="285AA0"/>
                </a:solidFill>
              </a:rPr>
              <a:t> </a:t>
            </a:r>
            <a:r>
              <a:rPr sz="3200" spc="-5" dirty="0">
                <a:solidFill>
                  <a:srgbClr val="285AA0"/>
                </a:solidFill>
              </a:rPr>
              <a:t>Factor</a:t>
            </a:r>
            <a:endParaRPr sz="3200"/>
          </a:p>
        </p:txBody>
      </p:sp>
      <p:sp>
        <p:nvSpPr>
          <p:cNvPr id="5" name="object 5"/>
          <p:cNvSpPr txBox="1"/>
          <p:nvPr/>
        </p:nvSpPr>
        <p:spPr>
          <a:xfrm>
            <a:off x="736683" y="1816379"/>
            <a:ext cx="6856730" cy="2636619"/>
          </a:xfrm>
          <a:prstGeom prst="rect">
            <a:avLst/>
          </a:prstGeom>
        </p:spPr>
        <p:txBody>
          <a:bodyPr vert="horz" wrap="square" lIns="0" tIns="12700" rIns="0" bIns="0" rtlCol="0">
            <a:spAutoFit/>
          </a:bodyPr>
          <a:lstStyle/>
          <a:p>
            <a:pPr marL="12700" marR="57150">
              <a:lnSpc>
                <a:spcPct val="100000"/>
              </a:lnSpc>
              <a:spcBef>
                <a:spcPts val="100"/>
              </a:spcBef>
            </a:pPr>
            <a:r>
              <a:rPr sz="2000" b="1" spc="-5">
                <a:latin typeface="Verdana"/>
                <a:cs typeface="Verdana"/>
              </a:rPr>
              <a:t>A </a:t>
            </a:r>
            <a:r>
              <a:rPr sz="2000" b="1" dirty="0">
                <a:latin typeface="Verdana"/>
                <a:cs typeface="Verdana"/>
              </a:rPr>
              <a:t>measure to quantify the </a:t>
            </a:r>
            <a:r>
              <a:rPr sz="2000" b="1" spc="-5" dirty="0">
                <a:latin typeface="Verdana"/>
                <a:cs typeface="Verdana"/>
              </a:rPr>
              <a:t>relative</a:t>
            </a:r>
            <a:r>
              <a:rPr sz="2000" b="1" spc="-70" dirty="0">
                <a:latin typeface="Verdana"/>
                <a:cs typeface="Verdana"/>
              </a:rPr>
              <a:t> </a:t>
            </a:r>
            <a:r>
              <a:rPr sz="2000" b="1" dirty="0">
                <a:latin typeface="Verdana"/>
                <a:cs typeface="Verdana"/>
              </a:rPr>
              <a:t>importance  of a </a:t>
            </a:r>
            <a:r>
              <a:rPr sz="2000" b="1" spc="-5" dirty="0">
                <a:latin typeface="Verdana"/>
                <a:cs typeface="Verdana"/>
              </a:rPr>
              <a:t>scientific</a:t>
            </a:r>
            <a:r>
              <a:rPr sz="2000" b="1" dirty="0">
                <a:latin typeface="Verdana"/>
                <a:cs typeface="Verdana"/>
              </a:rPr>
              <a:t> </a:t>
            </a:r>
            <a:r>
              <a:rPr sz="2000" b="1" spc="-5" dirty="0">
                <a:latin typeface="Verdana"/>
                <a:cs typeface="Verdana"/>
              </a:rPr>
              <a:t>journal</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marR="5080">
              <a:lnSpc>
                <a:spcPct val="100000"/>
              </a:lnSpc>
              <a:spcBef>
                <a:spcPts val="5"/>
              </a:spcBef>
            </a:pPr>
            <a:r>
              <a:rPr sz="2000" b="1" spc="-5" dirty="0">
                <a:latin typeface="Verdana"/>
                <a:cs typeface="Verdana"/>
              </a:rPr>
              <a:t>The average </a:t>
            </a:r>
            <a:r>
              <a:rPr sz="2000" b="1" dirty="0">
                <a:latin typeface="Verdana"/>
                <a:cs typeface="Verdana"/>
              </a:rPr>
              <a:t>number of </a:t>
            </a:r>
            <a:r>
              <a:rPr sz="2000" b="1" spc="-5" dirty="0">
                <a:latin typeface="Verdana"/>
                <a:cs typeface="Verdana"/>
              </a:rPr>
              <a:t>citations </a:t>
            </a:r>
            <a:r>
              <a:rPr sz="2000" b="1" dirty="0">
                <a:latin typeface="Verdana"/>
                <a:cs typeface="Verdana"/>
              </a:rPr>
              <a:t>in a given year  y to papers of a </a:t>
            </a:r>
            <a:r>
              <a:rPr sz="2000" b="1" spc="-5" dirty="0">
                <a:latin typeface="Verdana"/>
                <a:cs typeface="Verdana"/>
              </a:rPr>
              <a:t>journal </a:t>
            </a:r>
            <a:r>
              <a:rPr sz="2000" b="1" dirty="0">
                <a:latin typeface="Verdana"/>
                <a:cs typeface="Verdana"/>
              </a:rPr>
              <a:t>in the years y-1 and</a:t>
            </a:r>
            <a:r>
              <a:rPr sz="2000" b="1" spc="-95" dirty="0">
                <a:latin typeface="Verdana"/>
                <a:cs typeface="Verdana"/>
              </a:rPr>
              <a:t> </a:t>
            </a:r>
            <a:r>
              <a:rPr sz="2000" b="1" dirty="0">
                <a:latin typeface="Verdana"/>
                <a:cs typeface="Verdana"/>
              </a:rPr>
              <a:t>y-2</a:t>
            </a:r>
            <a:endParaRPr sz="2000">
              <a:latin typeface="Verdana"/>
              <a:cs typeface="Verdana"/>
            </a:endParaRPr>
          </a:p>
          <a:p>
            <a:pPr>
              <a:lnSpc>
                <a:spcPct val="100000"/>
              </a:lnSpc>
            </a:pPr>
            <a:endParaRPr lang="en-US" sz="2400" dirty="0">
              <a:latin typeface="Verdana"/>
              <a:cs typeface="Verdana"/>
            </a:endParaRPr>
          </a:p>
          <a:p>
            <a:pPr>
              <a:lnSpc>
                <a:spcPct val="100000"/>
              </a:lnSpc>
            </a:pPr>
            <a:endParaRPr sz="2400">
              <a:latin typeface="Verdana"/>
              <a:cs typeface="Verdana"/>
            </a:endParaRPr>
          </a:p>
        </p:txBody>
      </p:sp>
      <p:pic>
        <p:nvPicPr>
          <p:cNvPr id="1026" name="Picture 2" descr="C:\Users\FACULTY\Desktop\Capture.PNG"/>
          <p:cNvPicPr>
            <a:picLocks noChangeAspect="1" noChangeArrowheads="1"/>
          </p:cNvPicPr>
          <p:nvPr/>
        </p:nvPicPr>
        <p:blipFill>
          <a:blip r:embed="rId2"/>
          <a:srcRect/>
          <a:stretch>
            <a:fillRect/>
          </a:stretch>
        </p:blipFill>
        <p:spPr bwMode="auto">
          <a:xfrm>
            <a:off x="428596" y="3857628"/>
            <a:ext cx="7500990" cy="2581275"/>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7158" y="285728"/>
            <a:ext cx="7978721"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Citation-based</a:t>
            </a:r>
            <a:r>
              <a:rPr sz="2400" spc="-5" dirty="0">
                <a:solidFill>
                  <a:srgbClr val="285AA0"/>
                </a:solidFill>
              </a:rPr>
              <a:t> Metrics: </a:t>
            </a:r>
            <a:r>
              <a:rPr sz="2400" dirty="0">
                <a:solidFill>
                  <a:srgbClr val="285AA0"/>
                </a:solidFill>
              </a:rPr>
              <a:t>Impact</a:t>
            </a:r>
            <a:r>
              <a:rPr sz="2400" spc="5" dirty="0">
                <a:solidFill>
                  <a:srgbClr val="285AA0"/>
                </a:solidFill>
              </a:rPr>
              <a:t> </a:t>
            </a:r>
            <a:r>
              <a:rPr sz="2400" spc="-5" dirty="0">
                <a:solidFill>
                  <a:srgbClr val="285AA0"/>
                </a:solidFill>
              </a:rPr>
              <a:t>Factor</a:t>
            </a:r>
            <a:endParaRPr sz="2400"/>
          </a:p>
        </p:txBody>
      </p:sp>
      <p:sp>
        <p:nvSpPr>
          <p:cNvPr id="5" name="object 5"/>
          <p:cNvSpPr/>
          <p:nvPr/>
        </p:nvSpPr>
        <p:spPr>
          <a:xfrm>
            <a:off x="206847" y="1539342"/>
            <a:ext cx="7701470" cy="5222938"/>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4550359" y="6472259"/>
            <a:ext cx="332676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Verdana"/>
                <a:cs typeface="Verdana"/>
              </a:rPr>
              <a:t>Source: Thomson</a:t>
            </a:r>
            <a:r>
              <a:rPr sz="1800" b="1" spc="-45" dirty="0">
                <a:latin typeface="Verdana"/>
                <a:cs typeface="Verdana"/>
              </a:rPr>
              <a:t> </a:t>
            </a:r>
            <a:r>
              <a:rPr sz="1800" b="1" spc="-5" dirty="0">
                <a:latin typeface="Verdana"/>
                <a:cs typeface="Verdana"/>
              </a:rPr>
              <a:t>Reuters</a:t>
            </a:r>
            <a:endParaRPr sz="1800">
              <a:latin typeface="Verdana"/>
              <a:cs typeface="Verdana"/>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5720" y="357166"/>
            <a:ext cx="7192903"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85AA0"/>
                </a:solidFill>
              </a:rPr>
              <a:t>Criticisms of </a:t>
            </a:r>
            <a:r>
              <a:rPr sz="3200" dirty="0">
                <a:solidFill>
                  <a:srgbClr val="285AA0"/>
                </a:solidFill>
              </a:rPr>
              <a:t>the Impact</a:t>
            </a:r>
            <a:r>
              <a:rPr sz="3200" spc="-55" dirty="0">
                <a:solidFill>
                  <a:srgbClr val="285AA0"/>
                </a:solidFill>
              </a:rPr>
              <a:t> </a:t>
            </a:r>
            <a:r>
              <a:rPr sz="3200" spc="-5" dirty="0">
                <a:solidFill>
                  <a:srgbClr val="285AA0"/>
                </a:solidFill>
              </a:rPr>
              <a:t>Factor</a:t>
            </a:r>
            <a:endParaRPr sz="3200"/>
          </a:p>
        </p:txBody>
      </p:sp>
      <p:sp>
        <p:nvSpPr>
          <p:cNvPr id="5" name="object 5"/>
          <p:cNvSpPr/>
          <p:nvPr/>
        </p:nvSpPr>
        <p:spPr>
          <a:xfrm>
            <a:off x="762083" y="2989012"/>
            <a:ext cx="186267" cy="186267"/>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36683" y="1816379"/>
            <a:ext cx="6798945" cy="3987800"/>
          </a:xfrm>
          <a:prstGeom prst="rect">
            <a:avLst/>
          </a:prstGeom>
        </p:spPr>
        <p:txBody>
          <a:bodyPr vert="horz" wrap="square" lIns="0" tIns="12700" rIns="0" bIns="0" rtlCol="0">
            <a:spAutoFit/>
          </a:bodyPr>
          <a:lstStyle/>
          <a:p>
            <a:pPr marL="12700" marR="857250">
              <a:lnSpc>
                <a:spcPct val="100000"/>
              </a:lnSpc>
              <a:spcBef>
                <a:spcPts val="100"/>
              </a:spcBef>
            </a:pPr>
            <a:r>
              <a:rPr sz="2000" b="1" spc="-5" dirty="0">
                <a:latin typeface="Verdana"/>
                <a:cs typeface="Verdana"/>
              </a:rPr>
              <a:t>The IF </a:t>
            </a:r>
            <a:r>
              <a:rPr sz="2000" b="1" dirty="0">
                <a:latin typeface="Verdana"/>
                <a:cs typeface="Verdana"/>
              </a:rPr>
              <a:t>is </a:t>
            </a:r>
            <a:r>
              <a:rPr sz="2000" b="1" spc="-5" dirty="0">
                <a:latin typeface="Verdana"/>
                <a:cs typeface="Verdana"/>
              </a:rPr>
              <a:t>volatile </a:t>
            </a:r>
            <a:r>
              <a:rPr sz="2000" b="1" dirty="0">
                <a:latin typeface="Verdana"/>
                <a:cs typeface="Verdana"/>
              </a:rPr>
              <a:t>as it uses the</a:t>
            </a:r>
            <a:r>
              <a:rPr sz="2000" b="1" spc="-45" dirty="0">
                <a:latin typeface="Verdana"/>
                <a:cs typeface="Verdana"/>
              </a:rPr>
              <a:t> </a:t>
            </a:r>
            <a:r>
              <a:rPr sz="2000" b="1" dirty="0">
                <a:latin typeface="Verdana"/>
                <a:cs typeface="Verdana"/>
              </a:rPr>
              <a:t>arithmetic  </a:t>
            </a:r>
            <a:r>
              <a:rPr sz="2000" b="1" spc="-5" dirty="0">
                <a:latin typeface="Verdana"/>
                <a:cs typeface="Verdana"/>
              </a:rPr>
              <a:t>mean, </a:t>
            </a:r>
            <a:r>
              <a:rPr sz="2000" b="1" dirty="0">
                <a:latin typeface="Verdana"/>
                <a:cs typeface="Verdana"/>
              </a:rPr>
              <a:t>even though </a:t>
            </a:r>
            <a:r>
              <a:rPr sz="2000" b="1" spc="-5" dirty="0">
                <a:latin typeface="Verdana"/>
                <a:cs typeface="Verdana"/>
              </a:rPr>
              <a:t>citation distributions  usually </a:t>
            </a:r>
            <a:r>
              <a:rPr sz="2000" b="1" dirty="0">
                <a:latin typeface="Verdana"/>
                <a:cs typeface="Verdana"/>
              </a:rPr>
              <a:t>follow a power</a:t>
            </a:r>
            <a:r>
              <a:rPr sz="2000" b="1" spc="-10" dirty="0">
                <a:latin typeface="Verdana"/>
                <a:cs typeface="Verdana"/>
              </a:rPr>
              <a:t> </a:t>
            </a:r>
            <a:r>
              <a:rPr sz="2000" b="1" dirty="0">
                <a:latin typeface="Verdana"/>
                <a:cs typeface="Verdana"/>
              </a:rPr>
              <a:t>law</a:t>
            </a:r>
            <a:endParaRPr sz="2000">
              <a:latin typeface="Verdana"/>
              <a:cs typeface="Verdana"/>
            </a:endParaRPr>
          </a:p>
          <a:p>
            <a:pPr marL="300355">
              <a:lnSpc>
                <a:spcPct val="100000"/>
              </a:lnSpc>
              <a:spcBef>
                <a:spcPts val="1400"/>
              </a:spcBef>
            </a:pPr>
            <a:r>
              <a:rPr sz="2000" spc="-5" dirty="0">
                <a:latin typeface="Verdana"/>
                <a:cs typeface="Verdana"/>
              </a:rPr>
              <a:t>„Blockbuster“ papers can skew the</a:t>
            </a:r>
            <a:r>
              <a:rPr sz="2000" spc="10" dirty="0">
                <a:latin typeface="Verdana"/>
                <a:cs typeface="Verdana"/>
              </a:rPr>
              <a:t> </a:t>
            </a:r>
            <a:r>
              <a:rPr sz="2000" spc="-5" dirty="0">
                <a:latin typeface="Verdana"/>
                <a:cs typeface="Verdana"/>
              </a:rPr>
              <a:t>IF</a:t>
            </a:r>
            <a:endParaRPr sz="2000">
              <a:latin typeface="Verdana"/>
              <a:cs typeface="Verdana"/>
            </a:endParaRPr>
          </a:p>
          <a:p>
            <a:pPr>
              <a:lnSpc>
                <a:spcPct val="100000"/>
              </a:lnSpc>
            </a:pPr>
            <a:endParaRPr sz="2400">
              <a:latin typeface="Verdana"/>
              <a:cs typeface="Verdana"/>
            </a:endParaRPr>
          </a:p>
          <a:p>
            <a:pPr>
              <a:lnSpc>
                <a:spcPct val="100000"/>
              </a:lnSpc>
              <a:spcBef>
                <a:spcPts val="10"/>
              </a:spcBef>
            </a:pPr>
            <a:endParaRPr sz="1950">
              <a:latin typeface="Verdana"/>
              <a:cs typeface="Verdana"/>
            </a:endParaRPr>
          </a:p>
          <a:p>
            <a:pPr marL="25400" marR="5080">
              <a:lnSpc>
                <a:spcPct val="100000"/>
              </a:lnSpc>
            </a:pPr>
            <a:r>
              <a:rPr sz="2000" b="1" dirty="0">
                <a:latin typeface="Verdana"/>
                <a:cs typeface="Verdana"/>
              </a:rPr>
              <a:t>A change in the number of </a:t>
            </a:r>
            <a:r>
              <a:rPr sz="2000" b="1" spc="-5" dirty="0">
                <a:latin typeface="Verdana"/>
                <a:cs typeface="Verdana"/>
              </a:rPr>
              <a:t>„citable“ </a:t>
            </a:r>
            <a:r>
              <a:rPr sz="2000" b="1" dirty="0">
                <a:latin typeface="Verdana"/>
                <a:cs typeface="Verdana"/>
              </a:rPr>
              <a:t>papers</a:t>
            </a:r>
            <a:r>
              <a:rPr sz="2000" b="1" spc="-70" dirty="0">
                <a:latin typeface="Verdana"/>
                <a:cs typeface="Verdana"/>
              </a:rPr>
              <a:t> </a:t>
            </a:r>
            <a:r>
              <a:rPr sz="2000" b="1" dirty="0">
                <a:latin typeface="Verdana"/>
                <a:cs typeface="Verdana"/>
              </a:rPr>
              <a:t>can  </a:t>
            </a:r>
            <a:r>
              <a:rPr sz="2000" b="1" spc="-5" dirty="0">
                <a:latin typeface="Verdana"/>
                <a:cs typeface="Verdana"/>
              </a:rPr>
              <a:t>influence </a:t>
            </a:r>
            <a:r>
              <a:rPr sz="2000" b="1" dirty="0">
                <a:latin typeface="Verdana"/>
                <a:cs typeface="Verdana"/>
              </a:rPr>
              <a:t>the </a:t>
            </a:r>
            <a:r>
              <a:rPr sz="2000" b="1" spc="-5" dirty="0">
                <a:latin typeface="Verdana"/>
                <a:cs typeface="Verdana"/>
              </a:rPr>
              <a:t>IF</a:t>
            </a:r>
            <a:r>
              <a:rPr sz="2000" b="1" spc="-15" dirty="0">
                <a:latin typeface="Verdana"/>
                <a:cs typeface="Verdana"/>
              </a:rPr>
              <a:t> </a:t>
            </a:r>
            <a:r>
              <a:rPr sz="2000" b="1" dirty="0">
                <a:latin typeface="Verdana"/>
                <a:cs typeface="Verdana"/>
              </a:rPr>
              <a:t>considerably</a:t>
            </a:r>
            <a:endParaRPr sz="2000">
              <a:latin typeface="Verdana"/>
              <a:cs typeface="Verdana"/>
            </a:endParaRPr>
          </a:p>
          <a:p>
            <a:pPr>
              <a:lnSpc>
                <a:spcPct val="100000"/>
              </a:lnSpc>
            </a:pPr>
            <a:endParaRPr sz="2400">
              <a:latin typeface="Verdana"/>
              <a:cs typeface="Verdana"/>
            </a:endParaRPr>
          </a:p>
          <a:p>
            <a:pPr>
              <a:lnSpc>
                <a:spcPct val="100000"/>
              </a:lnSpc>
              <a:spcBef>
                <a:spcPts val="15"/>
              </a:spcBef>
            </a:pPr>
            <a:endParaRPr sz="1950">
              <a:latin typeface="Verdana"/>
              <a:cs typeface="Verdana"/>
            </a:endParaRPr>
          </a:p>
          <a:p>
            <a:pPr marL="12700" marR="288925">
              <a:lnSpc>
                <a:spcPct val="100000"/>
              </a:lnSpc>
            </a:pPr>
            <a:r>
              <a:rPr sz="2000" b="1" spc="-5" dirty="0">
                <a:latin typeface="Verdana"/>
                <a:cs typeface="Verdana"/>
              </a:rPr>
              <a:t>The IF </a:t>
            </a:r>
            <a:r>
              <a:rPr sz="2000" b="1" dirty="0">
                <a:latin typeface="Verdana"/>
                <a:cs typeface="Verdana"/>
              </a:rPr>
              <a:t>is </a:t>
            </a:r>
            <a:r>
              <a:rPr sz="2000" b="1" spc="-5" dirty="0">
                <a:latin typeface="Verdana"/>
                <a:cs typeface="Verdana"/>
              </a:rPr>
              <a:t>field </a:t>
            </a:r>
            <a:r>
              <a:rPr sz="2000" b="1" dirty="0">
                <a:latin typeface="Verdana"/>
                <a:cs typeface="Verdana"/>
              </a:rPr>
              <a:t>dependent – </a:t>
            </a:r>
            <a:r>
              <a:rPr sz="2000" b="1" spc="-5" dirty="0">
                <a:latin typeface="Verdana"/>
                <a:cs typeface="Verdana"/>
              </a:rPr>
              <a:t>publication </a:t>
            </a:r>
            <a:r>
              <a:rPr sz="2000" b="1" dirty="0">
                <a:latin typeface="Verdana"/>
                <a:cs typeface="Verdana"/>
              </a:rPr>
              <a:t>and  </a:t>
            </a:r>
            <a:r>
              <a:rPr sz="2000" b="1" spc="-5" dirty="0">
                <a:latin typeface="Verdana"/>
                <a:cs typeface="Verdana"/>
              </a:rPr>
              <a:t>citation behavior </a:t>
            </a:r>
            <a:r>
              <a:rPr sz="2000" b="1" dirty="0">
                <a:latin typeface="Verdana"/>
                <a:cs typeface="Verdana"/>
              </a:rPr>
              <a:t>varies </a:t>
            </a:r>
            <a:r>
              <a:rPr sz="2000" b="1" spc="-5" dirty="0">
                <a:latin typeface="Verdana"/>
                <a:cs typeface="Verdana"/>
              </a:rPr>
              <a:t>wildly between</a:t>
            </a:r>
            <a:r>
              <a:rPr sz="2000" b="1" spc="25" dirty="0">
                <a:latin typeface="Verdana"/>
                <a:cs typeface="Verdana"/>
              </a:rPr>
              <a:t> </a:t>
            </a:r>
            <a:r>
              <a:rPr sz="2000" b="1" spc="-5" dirty="0">
                <a:latin typeface="Verdana"/>
                <a:cs typeface="Verdana"/>
              </a:rPr>
              <a:t>fields</a:t>
            </a:r>
            <a:endParaRPr sz="2000">
              <a:latin typeface="Verdana"/>
              <a:cs typeface="Verdana"/>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00034" y="571480"/>
            <a:ext cx="8429684" cy="505267"/>
          </a:xfrm>
          <a:prstGeom prst="rect">
            <a:avLst/>
          </a:prstGeom>
          <a:solidFill>
            <a:schemeClr val="bg1">
              <a:lumMod val="95000"/>
            </a:schemeClr>
          </a:solidFill>
        </p:spPr>
        <p:txBody>
          <a:bodyPr vert="horz" wrap="square" lIns="0" tIns="12700" rIns="0" bIns="0" rtlCol="0">
            <a:spAutoFit/>
          </a:bodyPr>
          <a:lstStyle/>
          <a:p>
            <a:pPr marL="12700">
              <a:lnSpc>
                <a:spcPct val="100000"/>
              </a:lnSpc>
              <a:spcBef>
                <a:spcPts val="100"/>
              </a:spcBef>
            </a:pPr>
            <a:r>
              <a:rPr sz="3200" b="1" spc="-5" dirty="0">
                <a:solidFill>
                  <a:srgbClr val="285AA0"/>
                </a:solidFill>
                <a:latin typeface="Verdana"/>
                <a:cs typeface="Verdana"/>
              </a:rPr>
              <a:t>Criticisms of Citation-based</a:t>
            </a:r>
            <a:r>
              <a:rPr sz="3200" b="1" spc="-20" dirty="0">
                <a:solidFill>
                  <a:srgbClr val="285AA0"/>
                </a:solidFill>
                <a:latin typeface="Verdana"/>
                <a:cs typeface="Verdana"/>
              </a:rPr>
              <a:t> </a:t>
            </a:r>
            <a:r>
              <a:rPr sz="3200" b="1" dirty="0">
                <a:solidFill>
                  <a:srgbClr val="285AA0"/>
                </a:solidFill>
                <a:latin typeface="Verdana"/>
                <a:cs typeface="Verdana"/>
              </a:rPr>
              <a:t>Metrics</a:t>
            </a:r>
            <a:endParaRPr sz="3200">
              <a:latin typeface="Verdana"/>
              <a:cs typeface="Verdana"/>
            </a:endParaRPr>
          </a:p>
        </p:txBody>
      </p:sp>
      <p:sp>
        <p:nvSpPr>
          <p:cNvPr id="5" name="object 5"/>
          <p:cNvSpPr txBox="1"/>
          <p:nvPr/>
        </p:nvSpPr>
        <p:spPr>
          <a:xfrm>
            <a:off x="736683" y="1816379"/>
            <a:ext cx="5227955" cy="635000"/>
          </a:xfrm>
          <a:prstGeom prst="rect">
            <a:avLst/>
          </a:prstGeom>
        </p:spPr>
        <p:txBody>
          <a:bodyPr vert="horz" wrap="square" lIns="0" tIns="12700" rIns="0" bIns="0" rtlCol="0">
            <a:spAutoFit/>
          </a:bodyPr>
          <a:lstStyle/>
          <a:p>
            <a:pPr marL="12700" marR="5080">
              <a:lnSpc>
                <a:spcPct val="100000"/>
              </a:lnSpc>
              <a:spcBef>
                <a:spcPts val="100"/>
              </a:spcBef>
            </a:pPr>
            <a:r>
              <a:rPr sz="2000" b="1" spc="-5" dirty="0">
                <a:latin typeface="Verdana"/>
                <a:cs typeface="Verdana"/>
              </a:rPr>
              <a:t>Citations take </a:t>
            </a:r>
            <a:r>
              <a:rPr sz="2000" b="1" dirty="0">
                <a:latin typeface="Verdana"/>
                <a:cs typeface="Verdana"/>
              </a:rPr>
              <a:t>very long to appear</a:t>
            </a:r>
            <a:r>
              <a:rPr sz="2000" b="1" spc="-40" dirty="0">
                <a:latin typeface="Verdana"/>
                <a:cs typeface="Verdana"/>
              </a:rPr>
              <a:t> </a:t>
            </a:r>
            <a:r>
              <a:rPr sz="2000" b="1" dirty="0">
                <a:latin typeface="Verdana"/>
                <a:cs typeface="Verdana"/>
              </a:rPr>
              <a:t>in  meaningful</a:t>
            </a:r>
            <a:r>
              <a:rPr sz="2000" b="1" spc="-5" dirty="0">
                <a:latin typeface="Verdana"/>
                <a:cs typeface="Verdana"/>
              </a:rPr>
              <a:t> </a:t>
            </a:r>
            <a:r>
              <a:rPr sz="2000" b="1" dirty="0">
                <a:latin typeface="Verdana"/>
                <a:cs typeface="Verdana"/>
              </a:rPr>
              <a:t>quantities</a:t>
            </a:r>
            <a:endParaRPr sz="2000">
              <a:latin typeface="Verdana"/>
              <a:cs typeface="Verdana"/>
            </a:endParaRPr>
          </a:p>
        </p:txBody>
      </p:sp>
      <p:sp>
        <p:nvSpPr>
          <p:cNvPr id="6" name="object 6"/>
          <p:cNvSpPr/>
          <p:nvPr/>
        </p:nvSpPr>
        <p:spPr>
          <a:xfrm>
            <a:off x="902042" y="2636687"/>
            <a:ext cx="7052360" cy="3882758"/>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78739" y="6552465"/>
            <a:ext cx="3335654"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Verdana"/>
                <a:cs typeface="Verdana"/>
              </a:rPr>
              <a:t>Source: Amin </a:t>
            </a:r>
            <a:r>
              <a:rPr sz="1600" b="1" dirty="0">
                <a:latin typeface="Verdana"/>
                <a:cs typeface="Verdana"/>
              </a:rPr>
              <a:t>&amp; Mabe</a:t>
            </a:r>
            <a:r>
              <a:rPr sz="1600" b="1" spc="-70" dirty="0">
                <a:latin typeface="Verdana"/>
                <a:cs typeface="Verdana"/>
              </a:rPr>
              <a:t> </a:t>
            </a:r>
            <a:r>
              <a:rPr sz="1600" b="1" spc="-5">
                <a:latin typeface="Verdana"/>
                <a:cs typeface="Verdana"/>
              </a:rPr>
              <a:t>(20</a:t>
            </a:r>
            <a:r>
              <a:rPr lang="en-US" sz="1600" b="1" spc="-5" dirty="0">
                <a:latin typeface="Verdana"/>
                <a:cs typeface="Verdana"/>
              </a:rPr>
              <a:t>19</a:t>
            </a:r>
            <a:r>
              <a:rPr sz="1600" b="1" spc="-5">
                <a:latin typeface="Verdana"/>
                <a:cs typeface="Verdana"/>
              </a:rPr>
              <a:t>)</a:t>
            </a:r>
            <a:endParaRPr sz="1600">
              <a:latin typeface="Verdana"/>
              <a:cs typeface="Verdana"/>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71472" y="285728"/>
            <a:ext cx="7621531" cy="566822"/>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85AA0"/>
                </a:solidFill>
              </a:rPr>
              <a:t>Criticisms of </a:t>
            </a:r>
            <a:r>
              <a:rPr sz="3600" spc="-5" dirty="0">
                <a:solidFill>
                  <a:srgbClr val="285AA0"/>
                </a:solidFill>
              </a:rPr>
              <a:t>Citation-based</a:t>
            </a:r>
            <a:r>
              <a:rPr sz="2400" spc="-20" dirty="0">
                <a:solidFill>
                  <a:srgbClr val="285AA0"/>
                </a:solidFill>
              </a:rPr>
              <a:t> </a:t>
            </a:r>
            <a:r>
              <a:rPr sz="2400" dirty="0">
                <a:solidFill>
                  <a:srgbClr val="285AA0"/>
                </a:solidFill>
              </a:rPr>
              <a:t>Metrics</a:t>
            </a:r>
            <a:endParaRPr sz="2400"/>
          </a:p>
        </p:txBody>
      </p:sp>
      <p:sp>
        <p:nvSpPr>
          <p:cNvPr id="5" name="object 5"/>
          <p:cNvSpPr txBox="1"/>
          <p:nvPr/>
        </p:nvSpPr>
        <p:spPr>
          <a:xfrm>
            <a:off x="736683" y="1816379"/>
            <a:ext cx="6487795" cy="3187700"/>
          </a:xfrm>
          <a:prstGeom prst="rect">
            <a:avLst/>
          </a:prstGeom>
        </p:spPr>
        <p:txBody>
          <a:bodyPr vert="horz" wrap="square" lIns="0" tIns="12700" rIns="0" bIns="0" rtlCol="0">
            <a:spAutoFit/>
          </a:bodyPr>
          <a:lstStyle/>
          <a:p>
            <a:pPr marL="12700" marR="1264920">
              <a:lnSpc>
                <a:spcPct val="100000"/>
              </a:lnSpc>
              <a:spcBef>
                <a:spcPts val="100"/>
              </a:spcBef>
            </a:pPr>
            <a:r>
              <a:rPr sz="2000" b="1" spc="-5" dirty="0">
                <a:latin typeface="Verdana"/>
                <a:cs typeface="Verdana"/>
              </a:rPr>
              <a:t>Citations take </a:t>
            </a:r>
            <a:r>
              <a:rPr sz="2000" b="1" dirty="0">
                <a:latin typeface="Verdana"/>
                <a:cs typeface="Verdana"/>
              </a:rPr>
              <a:t>very long to appear</a:t>
            </a:r>
            <a:r>
              <a:rPr sz="2000" b="1" spc="-40" dirty="0">
                <a:latin typeface="Verdana"/>
                <a:cs typeface="Verdana"/>
              </a:rPr>
              <a:t> </a:t>
            </a:r>
            <a:r>
              <a:rPr sz="2000" b="1" dirty="0">
                <a:latin typeface="Verdana"/>
                <a:cs typeface="Verdana"/>
              </a:rPr>
              <a:t>in  meaningful</a:t>
            </a:r>
            <a:r>
              <a:rPr sz="2000" b="1" spc="-5" dirty="0">
                <a:latin typeface="Verdana"/>
                <a:cs typeface="Verdana"/>
              </a:rPr>
              <a:t> </a:t>
            </a:r>
            <a:r>
              <a:rPr sz="2000" b="1" dirty="0">
                <a:latin typeface="Verdana"/>
                <a:cs typeface="Verdana"/>
              </a:rPr>
              <a:t>quantities</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marR="5080">
              <a:lnSpc>
                <a:spcPct val="100000"/>
              </a:lnSpc>
              <a:spcBef>
                <a:spcPts val="5"/>
              </a:spcBef>
            </a:pPr>
            <a:r>
              <a:rPr sz="2000" b="1" spc="-5" dirty="0">
                <a:latin typeface="Verdana"/>
                <a:cs typeface="Verdana"/>
              </a:rPr>
              <a:t>Citation metrics </a:t>
            </a:r>
            <a:r>
              <a:rPr sz="2000" b="1" dirty="0">
                <a:latin typeface="Verdana"/>
                <a:cs typeface="Verdana"/>
              </a:rPr>
              <a:t>are dependent on the </a:t>
            </a:r>
            <a:r>
              <a:rPr sz="2000" b="1" spc="-5" dirty="0">
                <a:latin typeface="Verdana"/>
                <a:cs typeface="Verdana"/>
              </a:rPr>
              <a:t>corpus  </a:t>
            </a:r>
            <a:r>
              <a:rPr sz="2000" b="1" dirty="0">
                <a:latin typeface="Verdana"/>
                <a:cs typeface="Verdana"/>
              </a:rPr>
              <a:t>that is used </a:t>
            </a:r>
            <a:r>
              <a:rPr sz="2000" b="1" spc="-5" dirty="0">
                <a:latin typeface="Verdana"/>
                <a:cs typeface="Verdana"/>
              </a:rPr>
              <a:t>for</a:t>
            </a:r>
            <a:r>
              <a:rPr sz="2000" b="1" spc="-15" dirty="0">
                <a:latin typeface="Verdana"/>
                <a:cs typeface="Verdana"/>
              </a:rPr>
              <a:t> </a:t>
            </a:r>
            <a:r>
              <a:rPr sz="2000" b="1" spc="-5" dirty="0">
                <a:latin typeface="Verdana"/>
                <a:cs typeface="Verdana"/>
              </a:rPr>
              <a:t>calculation</a:t>
            </a:r>
            <a:endParaRPr sz="2000">
              <a:latin typeface="Verdana"/>
              <a:cs typeface="Verdana"/>
            </a:endParaRPr>
          </a:p>
          <a:p>
            <a:pPr>
              <a:lnSpc>
                <a:spcPct val="100000"/>
              </a:lnSpc>
            </a:pPr>
            <a:endParaRPr sz="2400">
              <a:latin typeface="Verdana"/>
              <a:cs typeface="Verdana"/>
            </a:endParaRPr>
          </a:p>
          <a:p>
            <a:pPr>
              <a:lnSpc>
                <a:spcPct val="100000"/>
              </a:lnSpc>
              <a:spcBef>
                <a:spcPts val="10"/>
              </a:spcBef>
            </a:pPr>
            <a:endParaRPr sz="1950">
              <a:latin typeface="Verdana"/>
              <a:cs typeface="Verdana"/>
            </a:endParaRPr>
          </a:p>
          <a:p>
            <a:pPr marL="12700" marR="268605">
              <a:lnSpc>
                <a:spcPct val="100000"/>
              </a:lnSpc>
            </a:pPr>
            <a:r>
              <a:rPr sz="2000" b="1" dirty="0">
                <a:latin typeface="Verdana"/>
                <a:cs typeface="Verdana"/>
              </a:rPr>
              <a:t>A </a:t>
            </a:r>
            <a:r>
              <a:rPr sz="2000" b="1" spc="-5" dirty="0">
                <a:latin typeface="Verdana"/>
                <a:cs typeface="Verdana"/>
              </a:rPr>
              <a:t>single indicator </a:t>
            </a:r>
            <a:r>
              <a:rPr sz="2000" b="1" dirty="0">
                <a:latin typeface="Verdana"/>
                <a:cs typeface="Verdana"/>
              </a:rPr>
              <a:t>is not </a:t>
            </a:r>
            <a:r>
              <a:rPr sz="2000" b="1" spc="-5" dirty="0">
                <a:latin typeface="Verdana"/>
                <a:cs typeface="Verdana"/>
              </a:rPr>
              <a:t>sufficient </a:t>
            </a:r>
            <a:r>
              <a:rPr sz="2000" b="1" dirty="0">
                <a:latin typeface="Verdana"/>
                <a:cs typeface="Verdana"/>
              </a:rPr>
              <a:t>to assess  impact</a:t>
            </a:r>
            <a:endParaRPr sz="200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329642" cy="654032"/>
          </a:xfrm>
        </p:spPr>
        <p:txBody>
          <a:bodyPr>
            <a:normAutofit/>
          </a:bodyPr>
          <a:lstStyle/>
          <a:p>
            <a:r>
              <a:rPr lang="en-GB" sz="3600" dirty="0"/>
              <a:t>Comparison – controlled for frequent use</a:t>
            </a:r>
          </a:p>
        </p:txBody>
      </p:sp>
      <p:sp>
        <p:nvSpPr>
          <p:cNvPr id="3" name="Content Placeholder 2"/>
          <p:cNvSpPr>
            <a:spLocks noGrp="1"/>
          </p:cNvSpPr>
          <p:nvPr>
            <p:ph idx="1"/>
          </p:nvPr>
        </p:nvSpPr>
        <p:spPr>
          <a:xfrm>
            <a:off x="323528" y="1052736"/>
            <a:ext cx="8373616" cy="432048"/>
          </a:xfrm>
        </p:spPr>
        <p:txBody>
          <a:bodyPr>
            <a:noAutofit/>
          </a:bodyPr>
          <a:lstStyle/>
          <a:p>
            <a:pPr marL="0" indent="0">
              <a:buNone/>
            </a:pPr>
            <a:r>
              <a:rPr lang="en-GB" sz="2400" dirty="0"/>
              <a:t>% of respondents using resource once a week or more ranking as excellent</a:t>
            </a:r>
          </a:p>
        </p:txBody>
      </p:sp>
      <p:sp>
        <p:nvSpPr>
          <p:cNvPr id="6" name="Slide Number Placeholder 5"/>
          <p:cNvSpPr>
            <a:spLocks noGrp="1"/>
          </p:cNvSpPr>
          <p:nvPr>
            <p:ph type="sldNum" sz="quarter" idx="10"/>
          </p:nvPr>
        </p:nvSpPr>
        <p:spPr/>
        <p:txBody>
          <a:bodyPr/>
          <a:lstStyle/>
          <a:p>
            <a:fld id="{FD79F44C-B0A7-3A42-A98F-236C7051F6BB}" type="slidenum">
              <a:rPr lang="en-US" smtClean="0">
                <a:solidFill>
                  <a:srgbClr val="000000"/>
                </a:solidFill>
              </a:rPr>
              <a:pPr/>
              <a:t>14</a:t>
            </a:fld>
            <a:endParaRPr lang="en-US" dirty="0">
              <a:solidFill>
                <a:srgbClr val="000000"/>
              </a:solidFill>
            </a:endParaRPr>
          </a:p>
        </p:txBody>
      </p:sp>
      <p:graphicFrame>
        <p:nvGraphicFramePr>
          <p:cNvPr id="7" name="Chart 6"/>
          <p:cNvGraphicFramePr>
            <a:graphicFrameLocks/>
          </p:cNvGraphicFramePr>
          <p:nvPr>
            <p:extLst>
              <p:ext uri="{D42A27DB-BD31-4B8C-83A1-F6EECF244321}">
                <p14:modId xmlns:p14="http://schemas.microsoft.com/office/powerpoint/2010/main" val="3981019284"/>
              </p:ext>
            </p:extLst>
          </p:nvPr>
        </p:nvGraphicFramePr>
        <p:xfrm>
          <a:off x="214282" y="2000240"/>
          <a:ext cx="6480720"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796136" y="3212976"/>
            <a:ext cx="2880320" cy="3416320"/>
          </a:xfrm>
          <a:prstGeom prst="rect">
            <a:avLst/>
          </a:prstGeom>
          <a:solidFill>
            <a:schemeClr val="accent2">
              <a:lumMod val="20000"/>
              <a:lumOff val="80000"/>
            </a:schemeClr>
          </a:solidFill>
          <a:ln>
            <a:solidFill>
              <a:schemeClr val="tx2"/>
            </a:solidFill>
          </a:ln>
        </p:spPr>
        <p:txBody>
          <a:bodyPr wrap="square" rtlCol="0">
            <a:spAutoFit/>
          </a:bodyPr>
          <a:lstStyle/>
          <a:p>
            <a:r>
              <a:rPr lang="en-GB"/>
              <a:t>There is no statistically significant difference in the way subject indexes, multipurpose databases and scholarly journal databases were ranked when controlled for frequency of use. Google Scholar has a different profile, favoured for time saving rather than relevance or quality.</a:t>
            </a:r>
          </a:p>
        </p:txBody>
      </p:sp>
    </p:spTree>
    <p:extLst>
      <p:ext uri="{BB962C8B-B14F-4D97-AF65-F5344CB8AC3E}">
        <p14:creationId xmlns:p14="http://schemas.microsoft.com/office/powerpoint/2010/main" val="3545329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Measuring  a  journal’s   impact</a:t>
            </a:r>
            <a:br>
              <a:rPr lang="en-IN" dirty="0"/>
            </a:br>
            <a:endParaRPr lang="en-IN" dirty="0"/>
          </a:p>
        </p:txBody>
      </p:sp>
      <p:sp>
        <p:nvSpPr>
          <p:cNvPr id="3" name="Rectangle 2"/>
          <p:cNvSpPr/>
          <p:nvPr/>
        </p:nvSpPr>
        <p:spPr>
          <a:xfrm>
            <a:off x="428596" y="1443841"/>
            <a:ext cx="8072494" cy="4154984"/>
          </a:xfrm>
          <a:prstGeom prst="rect">
            <a:avLst/>
          </a:prstGeom>
        </p:spPr>
        <p:txBody>
          <a:bodyPr wrap="square">
            <a:spAutoFit/>
          </a:bodyPr>
          <a:lstStyle/>
          <a:p>
            <a:pPr algn="just" fontAlgn="base">
              <a:buFont typeface="Wingdings" pitchFamily="2" charset="2"/>
              <a:buChar char="v"/>
            </a:pPr>
            <a:r>
              <a:rPr lang="en-IN" sz="2400" dirty="0"/>
              <a:t>Metrics have become a fact of life in many - if not all - fields of research and scholarship. In an age of information abundance (often termed ‘information overload’), having a shorthand for the signals for where in the ocean of published literature to focus our limited attention has become increasingly important.</a:t>
            </a:r>
          </a:p>
          <a:p>
            <a:pPr algn="just" fontAlgn="base">
              <a:buFont typeface="Wingdings" pitchFamily="2" charset="2"/>
              <a:buChar char="v"/>
            </a:pPr>
            <a:endParaRPr lang="en-IN" sz="2400" dirty="0"/>
          </a:p>
          <a:p>
            <a:pPr algn="just" fontAlgn="base">
              <a:buFont typeface="Wingdings" pitchFamily="2" charset="2"/>
              <a:buChar char="v"/>
            </a:pPr>
            <a:r>
              <a:rPr lang="en-IN" sz="2400" dirty="0"/>
              <a:t>Research metrics are sometimes controversial, especially when in popular usage they become proxies for multidimensional concepts such as research quality or impact. Each metric may offer a different emphasis based on its underlying data source, method of calculation, or context of use.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92720"/>
            <a:ext cx="9144000" cy="5693866"/>
          </a:xfrm>
          <a:prstGeom prst="rect">
            <a:avLst/>
          </a:prstGeom>
        </p:spPr>
        <p:txBody>
          <a:bodyPr wrap="square">
            <a:spAutoFit/>
          </a:bodyPr>
          <a:lstStyle/>
          <a:p>
            <a:r>
              <a:rPr lang="en-IN" sz="2800" dirty="0"/>
              <a:t>Elsevier promotes the responsible use of research metrics encapsulated in two “golden rules”. Those are: </a:t>
            </a:r>
          </a:p>
          <a:p>
            <a:pPr>
              <a:buFont typeface="Wingdings" pitchFamily="2" charset="2"/>
              <a:buChar char="v"/>
            </a:pPr>
            <a:endParaRPr lang="en-IN" sz="2800" dirty="0"/>
          </a:p>
          <a:p>
            <a:pPr>
              <a:buFont typeface="Wingdings" pitchFamily="2" charset="2"/>
              <a:buChar char="v"/>
            </a:pPr>
            <a:r>
              <a:rPr lang="en-IN" sz="2800" dirty="0"/>
              <a:t>Always use both </a:t>
            </a:r>
            <a:r>
              <a:rPr lang="en-IN" sz="2800" i="1" dirty="0"/>
              <a:t>qualitative</a:t>
            </a:r>
            <a:r>
              <a:rPr lang="en-IN" sz="2800" dirty="0"/>
              <a:t> and </a:t>
            </a:r>
            <a:r>
              <a:rPr lang="en-IN" sz="2800" i="1" dirty="0"/>
              <a:t>quantitative</a:t>
            </a:r>
            <a:r>
              <a:rPr lang="en-IN" sz="2800" dirty="0"/>
              <a:t> input for decisions (i.e. expert opinion </a:t>
            </a:r>
            <a:r>
              <a:rPr lang="en-IN" sz="2800" i="1" dirty="0"/>
              <a:t>alongside</a:t>
            </a:r>
            <a:r>
              <a:rPr lang="en-IN" sz="2800" dirty="0"/>
              <a:t> metrics)</a:t>
            </a:r>
          </a:p>
          <a:p>
            <a:pPr>
              <a:buFont typeface="Wingdings" pitchFamily="2" charset="2"/>
              <a:buChar char="v"/>
            </a:pPr>
            <a:endParaRPr lang="en-IN" sz="2800" dirty="0"/>
          </a:p>
          <a:p>
            <a:pPr>
              <a:buFont typeface="Wingdings" pitchFamily="2" charset="2"/>
              <a:buChar char="v"/>
            </a:pPr>
            <a:r>
              <a:rPr lang="en-IN" sz="2800" dirty="0"/>
              <a:t>Always use more than one research metric as the quantitative input. </a:t>
            </a:r>
          </a:p>
          <a:p>
            <a:endParaRPr lang="en-US" sz="2800" dirty="0"/>
          </a:p>
          <a:p>
            <a:r>
              <a:rPr lang="en-IN" sz="2800" dirty="0"/>
              <a:t>Using multiple complementary metrics can help to provide a more complete picture and reflect different aspects of research productivity and impact in the final assessment.</a:t>
            </a:r>
            <a:endParaRPr lang="en-US" sz="28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  Cite Score   metrics</a:t>
            </a:r>
            <a:br>
              <a:rPr lang="en-IN" dirty="0"/>
            </a:br>
            <a:endParaRPr lang="en-IN" dirty="0"/>
          </a:p>
        </p:txBody>
      </p:sp>
      <p:sp>
        <p:nvSpPr>
          <p:cNvPr id="3" name="Rectangle 2"/>
          <p:cNvSpPr/>
          <p:nvPr/>
        </p:nvSpPr>
        <p:spPr>
          <a:xfrm>
            <a:off x="357158" y="1071546"/>
            <a:ext cx="8215370" cy="4431983"/>
          </a:xfrm>
          <a:prstGeom prst="rect">
            <a:avLst/>
          </a:prstGeom>
        </p:spPr>
        <p:txBody>
          <a:bodyPr wrap="square">
            <a:spAutoFit/>
          </a:bodyPr>
          <a:lstStyle/>
          <a:p>
            <a:pPr fontAlgn="base">
              <a:buFont typeface="Wingdings" pitchFamily="2" charset="2"/>
              <a:buChar char="v"/>
            </a:pPr>
            <a:r>
              <a:rPr lang="en-IN" sz="2400" dirty="0" err="1"/>
              <a:t>CiteScore</a:t>
            </a:r>
            <a:r>
              <a:rPr lang="en-IN" sz="2400" dirty="0"/>
              <a:t> metrics are a suite of indicators calculated from data in Scopus, the world’s leading abstract and citation database of peer-reviewed literature. </a:t>
            </a:r>
          </a:p>
          <a:p>
            <a:pPr fontAlgn="base">
              <a:buFont typeface="Wingdings" pitchFamily="2" charset="2"/>
              <a:buChar char="v"/>
            </a:pPr>
            <a:endParaRPr lang="en-IN" sz="2400" dirty="0"/>
          </a:p>
          <a:p>
            <a:pPr fontAlgn="base">
              <a:buFont typeface="Wingdings" pitchFamily="2" charset="2"/>
              <a:buChar char="v"/>
            </a:pPr>
            <a:r>
              <a:rPr lang="en-IN" sz="2400" dirty="0" err="1"/>
              <a:t>CiteScore</a:t>
            </a:r>
            <a:r>
              <a:rPr lang="en-IN" sz="2400" dirty="0"/>
              <a:t> itself is an average of the sum of the citations received in a given year to publications published in the previous three years divided by the sum of publications in the same previous three years. </a:t>
            </a:r>
          </a:p>
          <a:p>
            <a:pPr fontAlgn="base">
              <a:buFont typeface="Wingdings" pitchFamily="2" charset="2"/>
              <a:buChar char="v"/>
            </a:pPr>
            <a:endParaRPr lang="en-IN" sz="2400" dirty="0"/>
          </a:p>
          <a:p>
            <a:pPr fontAlgn="base">
              <a:buFont typeface="Wingdings" pitchFamily="2" charset="2"/>
              <a:buChar char="v"/>
            </a:pPr>
            <a:r>
              <a:rPr lang="en-IN" sz="2400" dirty="0" err="1"/>
              <a:t>CiteScore</a:t>
            </a:r>
            <a:r>
              <a:rPr lang="en-IN" sz="2400" dirty="0"/>
              <a:t> is calculated for the current year on a monthly basis until it is fixed as a permanent value in May the following year, permitting a real-time view on how the metric builds as citations accrue. </a:t>
            </a:r>
          </a:p>
          <a:p>
            <a:pPr fontAlgn="base"/>
            <a:endParaRPr lang="en-IN" b="1"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a:t>
            </a:r>
            <a:endParaRPr lang="en-IN" dirty="0"/>
          </a:p>
        </p:txBody>
      </p:sp>
      <p:sp>
        <p:nvSpPr>
          <p:cNvPr id="3" name="Rectangle 2"/>
          <p:cNvSpPr/>
          <p:nvPr/>
        </p:nvSpPr>
        <p:spPr>
          <a:xfrm>
            <a:off x="357158" y="1443841"/>
            <a:ext cx="8286808" cy="5016758"/>
          </a:xfrm>
          <a:prstGeom prst="rect">
            <a:avLst/>
          </a:prstGeom>
        </p:spPr>
        <p:txBody>
          <a:bodyPr wrap="square">
            <a:spAutoFit/>
          </a:bodyPr>
          <a:lstStyle/>
          <a:p>
            <a:pPr fontAlgn="base"/>
            <a:r>
              <a:rPr lang="en-IN" sz="2800" b="1" dirty="0"/>
              <a:t>Current: </a:t>
            </a:r>
            <a:r>
              <a:rPr lang="en-IN" sz="2800" dirty="0"/>
              <a:t>A monthly </a:t>
            </a:r>
            <a:r>
              <a:rPr lang="en-IN" sz="2800" dirty="0" err="1"/>
              <a:t>CiteScore</a:t>
            </a:r>
            <a:r>
              <a:rPr lang="en-IN" sz="2800" dirty="0"/>
              <a:t> Tracker keeps you up-to-date about latest progression towards the next annual value, which makes next </a:t>
            </a:r>
            <a:r>
              <a:rPr lang="en-IN" sz="2800" dirty="0" err="1"/>
              <a:t>CiteScore</a:t>
            </a:r>
            <a:r>
              <a:rPr lang="en-IN" sz="2800" dirty="0"/>
              <a:t> more predictable.</a:t>
            </a:r>
          </a:p>
          <a:p>
            <a:pPr fontAlgn="base"/>
            <a:r>
              <a:rPr lang="en-IN" sz="2800" b="1" dirty="0"/>
              <a:t>Comprehensive:</a:t>
            </a:r>
            <a:r>
              <a:rPr lang="en-IN" sz="2800" dirty="0"/>
              <a:t> Based on Scopus, the leading scientific citation database.</a:t>
            </a:r>
          </a:p>
          <a:p>
            <a:pPr fontAlgn="base"/>
            <a:r>
              <a:rPr lang="en-IN" sz="2800" b="1" dirty="0"/>
              <a:t>Clear: </a:t>
            </a:r>
            <a:r>
              <a:rPr lang="en-IN" sz="2800" dirty="0"/>
              <a:t>Values are transparent and reproducible to individual articles in Scopus.</a:t>
            </a:r>
          </a:p>
          <a:p>
            <a:pPr fontAlgn="base"/>
            <a:endParaRPr lang="en-IN" sz="2800" dirty="0"/>
          </a:p>
          <a:p>
            <a:pPr fontAlgn="base"/>
            <a:r>
              <a:rPr lang="en-IN" sz="2400" dirty="0"/>
              <a:t>The scores and underlying data for more than 25,000 active journals, book series and conference proceedings are </a:t>
            </a:r>
            <a:r>
              <a:rPr lang="en-IN" sz="2400" b="1" dirty="0"/>
              <a:t>freely available</a:t>
            </a:r>
            <a:r>
              <a:rPr lang="en-IN" sz="2400" dirty="0"/>
              <a:t> at </a:t>
            </a:r>
            <a:r>
              <a:rPr lang="en-IN" sz="2400" dirty="0">
                <a:hlinkClick r:id="rId2"/>
              </a:rPr>
              <a:t>www.scopus.com/sources</a:t>
            </a:r>
            <a:r>
              <a:rPr lang="en-IN" sz="2400" dirty="0"/>
              <a:t> or via a widget (available on each source page on Scopus.com) or the Scopus API.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FACULTY\Desktop\citation.PN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 </a:t>
            </a:r>
            <a:r>
              <a:rPr lang="en-IN" dirty="0" err="1"/>
              <a:t>SCImago</a:t>
            </a:r>
            <a:r>
              <a:rPr lang="en-IN" dirty="0"/>
              <a:t> Journal Rank (SJR)</a:t>
            </a:r>
            <a:br>
              <a:rPr lang="en-IN" dirty="0"/>
            </a:br>
            <a:r>
              <a:rPr lang="en-IN" dirty="0"/>
              <a:t> </a:t>
            </a:r>
          </a:p>
        </p:txBody>
      </p:sp>
      <p:sp>
        <p:nvSpPr>
          <p:cNvPr id="3" name="Rectangle 2"/>
          <p:cNvSpPr/>
          <p:nvPr/>
        </p:nvSpPr>
        <p:spPr>
          <a:xfrm>
            <a:off x="285720" y="1142984"/>
            <a:ext cx="8358246" cy="5262979"/>
          </a:xfrm>
          <a:prstGeom prst="rect">
            <a:avLst/>
          </a:prstGeom>
        </p:spPr>
        <p:txBody>
          <a:bodyPr wrap="square">
            <a:spAutoFit/>
          </a:bodyPr>
          <a:lstStyle/>
          <a:p>
            <a:pPr fontAlgn="base"/>
            <a:r>
              <a:rPr lang="en-IN" sz="2400" dirty="0" err="1"/>
              <a:t>SCImago</a:t>
            </a:r>
            <a:r>
              <a:rPr lang="en-IN" sz="2400" dirty="0"/>
              <a:t> Journal Rank (SJR) is based on the concept of a transfer of prestige between journals via their citation links. Drawing on a similar approach to the Google </a:t>
            </a:r>
            <a:r>
              <a:rPr lang="en-IN" sz="2400" dirty="0" err="1"/>
              <a:t>PageRank</a:t>
            </a:r>
            <a:r>
              <a:rPr lang="en-IN" sz="2400" dirty="0"/>
              <a:t> algorithm - which assumes that important websites are linked to from other important websites .</a:t>
            </a:r>
          </a:p>
          <a:p>
            <a:pPr fontAlgn="base"/>
            <a:endParaRPr lang="en-IN" sz="2400" dirty="0"/>
          </a:p>
          <a:p>
            <a:pPr fontAlgn="base"/>
            <a:r>
              <a:rPr lang="en-IN" sz="2400" dirty="0"/>
              <a:t>SJR weights each incoming citation to a journal by the SJR of the citing journal, with a citation from a high-SJR source counting for more than a citation from a low-SJR source. Like </a:t>
            </a:r>
            <a:r>
              <a:rPr lang="en-IN" sz="2400" dirty="0" err="1"/>
              <a:t>CiteScore</a:t>
            </a:r>
            <a:r>
              <a:rPr lang="en-IN" sz="2400" dirty="0"/>
              <a:t>, SJR accounts for journal size by averaging across recent publications and is calculated annually. </a:t>
            </a:r>
          </a:p>
          <a:p>
            <a:pPr fontAlgn="base"/>
            <a:endParaRPr lang="en-IN" sz="2400" dirty="0"/>
          </a:p>
          <a:p>
            <a:pPr fontAlgn="base"/>
            <a:r>
              <a:rPr lang="en-IN" sz="2400" dirty="0"/>
              <a:t>SJR is also powered by Scopus data and is freely available alongside </a:t>
            </a:r>
            <a:r>
              <a:rPr lang="en-IN" sz="2400" dirty="0" err="1"/>
              <a:t>CiteScore</a:t>
            </a:r>
            <a:r>
              <a:rPr lang="en-IN" sz="2400" dirty="0"/>
              <a:t> at </a:t>
            </a:r>
            <a:r>
              <a:rPr lang="en-IN" sz="2400" dirty="0">
                <a:hlinkClick r:id="rId2"/>
              </a:rPr>
              <a:t>www.scopus.com/sources</a:t>
            </a:r>
            <a:endParaRPr lang="en-IN" sz="24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normAutofit/>
          </a:bodyPr>
          <a:lstStyle/>
          <a:p>
            <a:r>
              <a:rPr lang="en-IN" sz="3600" dirty="0"/>
              <a:t>S</a:t>
            </a:r>
            <a:r>
              <a:rPr lang="en-IN" sz="3100" dirty="0"/>
              <a:t>ource Normalized Impact per Paper (SNIP)</a:t>
            </a:r>
            <a:br>
              <a:rPr lang="en-IN" dirty="0"/>
            </a:br>
            <a:endParaRPr lang="en-IN" dirty="0"/>
          </a:p>
        </p:txBody>
      </p:sp>
      <p:sp>
        <p:nvSpPr>
          <p:cNvPr id="3" name="Rectangle 2"/>
          <p:cNvSpPr/>
          <p:nvPr/>
        </p:nvSpPr>
        <p:spPr>
          <a:xfrm>
            <a:off x="0" y="1214423"/>
            <a:ext cx="8929718" cy="5262979"/>
          </a:xfrm>
          <a:prstGeom prst="rect">
            <a:avLst/>
          </a:prstGeom>
        </p:spPr>
        <p:txBody>
          <a:bodyPr wrap="square">
            <a:spAutoFit/>
          </a:bodyPr>
          <a:lstStyle/>
          <a:p>
            <a:pPr algn="just" fontAlgn="base">
              <a:buFont typeface="Wingdings" pitchFamily="2" charset="2"/>
              <a:buChar char="v"/>
            </a:pPr>
            <a:r>
              <a:rPr lang="en-IN" sz="2400" dirty="0"/>
              <a:t>Source Normalized Impact per Paper (SNIP) is a sophisticated metric that intrinsically accounts for field-specific differences in citation practices. It does so by comparing each journal’s citations per publication with the citation potential of its field, defined as the set of publications citing that journal. </a:t>
            </a:r>
          </a:p>
          <a:p>
            <a:pPr algn="just" fontAlgn="base">
              <a:buFont typeface="Wingdings" pitchFamily="2" charset="2"/>
              <a:buChar char="v"/>
            </a:pPr>
            <a:endParaRPr lang="en-IN" sz="2400" dirty="0"/>
          </a:p>
          <a:p>
            <a:pPr algn="just" fontAlgn="base">
              <a:buFont typeface="Wingdings" pitchFamily="2" charset="2"/>
              <a:buChar char="v"/>
            </a:pPr>
            <a:r>
              <a:rPr lang="en-IN" sz="2400" dirty="0"/>
              <a:t>SNIP therefore measures </a:t>
            </a:r>
            <a:r>
              <a:rPr lang="en-IN" sz="2400" i="1" dirty="0"/>
              <a:t>contextual</a:t>
            </a:r>
            <a:r>
              <a:rPr lang="en-IN" sz="2400" dirty="0"/>
              <a:t> citation impact and enables direct comparison of journals in different subject fields, since the value of a single citation is greater for journals in fields where citations are less likely, and vice versa.</a:t>
            </a:r>
          </a:p>
          <a:p>
            <a:pPr algn="just" fontAlgn="base">
              <a:buFont typeface="Wingdings" pitchFamily="2" charset="2"/>
              <a:buChar char="v"/>
            </a:pPr>
            <a:endParaRPr lang="en-IN" sz="2400" dirty="0"/>
          </a:p>
          <a:p>
            <a:pPr algn="just" fontAlgn="base">
              <a:buFont typeface="Wingdings" pitchFamily="2" charset="2"/>
              <a:buChar char="v"/>
            </a:pPr>
            <a:r>
              <a:rPr lang="en-IN" sz="2400" dirty="0"/>
              <a:t> SNIP is calculated annually from Scopus data and is freely available alongside </a:t>
            </a:r>
            <a:r>
              <a:rPr lang="en-IN" sz="2400" dirty="0" err="1"/>
              <a:t>CiteScore</a:t>
            </a:r>
            <a:r>
              <a:rPr lang="en-IN" sz="2400" dirty="0"/>
              <a:t> and SJR at </a:t>
            </a:r>
            <a:r>
              <a:rPr lang="en-IN" sz="2400" dirty="0">
                <a:hlinkClick r:id="rId2"/>
              </a:rPr>
              <a:t>www.scopus.com/sources</a:t>
            </a:r>
            <a:r>
              <a:rPr lang="en-IN" sz="2400" dirty="0"/>
              <a: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ACULTY\Desktop\SNIP.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ACULTY\Desktop\snip2.PNG"/>
          <p:cNvPicPr>
            <a:picLocks noChangeAspect="1" noChangeArrowheads="1"/>
          </p:cNvPicPr>
          <p:nvPr/>
        </p:nvPicPr>
        <p:blipFill>
          <a:blip r:embed="rId2"/>
          <a:srcRect/>
          <a:stretch>
            <a:fillRect/>
          </a:stretch>
        </p:blipFill>
        <p:spPr bwMode="auto">
          <a:xfrm>
            <a:off x="-52388" y="0"/>
            <a:ext cx="9248776" cy="6858000"/>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  Journal Impact Factor (JIF)</a:t>
            </a:r>
            <a:br>
              <a:rPr lang="en-IN" dirty="0"/>
            </a:br>
            <a:r>
              <a:rPr lang="en-IN" dirty="0"/>
              <a:t> </a:t>
            </a:r>
          </a:p>
        </p:txBody>
      </p:sp>
      <p:sp>
        <p:nvSpPr>
          <p:cNvPr id="3" name="Rectangle 2"/>
          <p:cNvSpPr/>
          <p:nvPr/>
        </p:nvSpPr>
        <p:spPr>
          <a:xfrm>
            <a:off x="0" y="856357"/>
            <a:ext cx="9144000" cy="5847755"/>
          </a:xfrm>
          <a:prstGeom prst="rect">
            <a:avLst/>
          </a:prstGeom>
        </p:spPr>
        <p:txBody>
          <a:bodyPr wrap="square">
            <a:spAutoFit/>
          </a:bodyPr>
          <a:lstStyle/>
          <a:p>
            <a:pPr algn="just" fontAlgn="base">
              <a:buFont typeface="Wingdings" pitchFamily="2" charset="2"/>
              <a:buChar char="v"/>
            </a:pPr>
            <a:r>
              <a:rPr lang="en-IN" sz="2200" dirty="0"/>
              <a:t>Journal Impact Factor (JIF) is calculated by </a:t>
            </a:r>
            <a:r>
              <a:rPr lang="en-IN" sz="2200" dirty="0" err="1"/>
              <a:t>Clarivate</a:t>
            </a:r>
            <a:r>
              <a:rPr lang="en-IN" sz="2200" dirty="0"/>
              <a:t> Analytics as the average of the sum of the citations received in a given year to a journal’s previous two years of publications (linked to the journal, but not necessarily to specific publications) divided by the sum of “citable” publications in the previous two years. </a:t>
            </a:r>
          </a:p>
          <a:p>
            <a:pPr algn="just" fontAlgn="base">
              <a:buFont typeface="Wingdings" pitchFamily="2" charset="2"/>
              <a:buChar char="v"/>
            </a:pPr>
            <a:endParaRPr lang="en-IN" sz="2200" dirty="0"/>
          </a:p>
          <a:p>
            <a:pPr algn="just" fontAlgn="base">
              <a:buFont typeface="Wingdings" pitchFamily="2" charset="2"/>
              <a:buChar char="v"/>
            </a:pPr>
            <a:r>
              <a:rPr lang="en-IN" sz="2200" dirty="0"/>
              <a:t>Owing to the way in which citations are counted in the numerator and the subjectivity of what constitutes a “citable item” in the denominator, JIF has received sustained criticism for many years for its lack of transparency and reproducibility and the potential for manipulation of the metric. </a:t>
            </a:r>
          </a:p>
          <a:p>
            <a:pPr algn="just" fontAlgn="base">
              <a:buFont typeface="Wingdings" pitchFamily="2" charset="2"/>
              <a:buChar char="v"/>
            </a:pPr>
            <a:endParaRPr lang="en-IN" sz="2200" dirty="0"/>
          </a:p>
          <a:p>
            <a:pPr algn="just" fontAlgn="base">
              <a:buFont typeface="Wingdings" pitchFamily="2" charset="2"/>
              <a:buChar char="v"/>
            </a:pPr>
            <a:r>
              <a:rPr lang="en-IN" sz="2200" dirty="0"/>
              <a:t>Available for only 11,785 journals (Science Citation Index Expanded plus Social Sciences Citation Index, per December 2019), JIF is based on an extract of </a:t>
            </a:r>
            <a:r>
              <a:rPr lang="en-IN" sz="2200" dirty="0" err="1"/>
              <a:t>Clarivate’s</a:t>
            </a:r>
            <a:r>
              <a:rPr lang="en-IN" sz="2200" dirty="0"/>
              <a:t> Web of Science database, and includes citations that could not be linked to specific articles in the journal, so-called unlinked citations.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6"/>
          <p:cNvSpPr>
            <a:spLocks noGrp="1"/>
          </p:cNvSpPr>
          <p:nvPr>
            <p:ph type="title"/>
          </p:nvPr>
        </p:nvSpPr>
        <p:spPr/>
        <p:txBody>
          <a:bodyPr/>
          <a:lstStyle/>
          <a:p>
            <a:pPr>
              <a:defRPr/>
            </a:pPr>
            <a:r>
              <a:rPr lang="en-GB" sz="2800" dirty="0">
                <a:solidFill>
                  <a:schemeClr val="tx2"/>
                </a:solidFill>
              </a:rPr>
              <a:t>Using </a:t>
            </a:r>
            <a:r>
              <a:rPr lang="en-US" sz="2800" dirty="0"/>
              <a:t>Abstraction and Indexing</a:t>
            </a:r>
            <a:r>
              <a:rPr lang="en-GB" sz="2800" dirty="0">
                <a:solidFill>
                  <a:schemeClr val="tx2"/>
                </a:solidFill>
              </a:rPr>
              <a:t> in your research</a:t>
            </a:r>
          </a:p>
        </p:txBody>
      </p:sp>
      <p:sp>
        <p:nvSpPr>
          <p:cNvPr id="124932" name="AutoShape 4"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33" name="AutoShape 6"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a:xfrm>
            <a:off x="1966913" y="4725988"/>
            <a:ext cx="2286000" cy="1139825"/>
          </a:xfrm>
          <a:prstGeom prst="rect">
            <a:avLst/>
          </a:prstGeom>
        </p:spPr>
        <p:txBody>
          <a:bodyPr>
            <a:spAutoFit/>
          </a:bodyPr>
          <a:lstStyle/>
          <a:p>
            <a:pPr fontAlgn="auto">
              <a:spcBef>
                <a:spcPct val="20000"/>
              </a:spcBef>
              <a:spcAft>
                <a:spcPts val="0"/>
              </a:spcAft>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p:txBody>
      </p:sp>
      <p:sp>
        <p:nvSpPr>
          <p:cNvPr id="4" name="TextBox 3"/>
          <p:cNvSpPr txBox="1"/>
          <p:nvPr/>
        </p:nvSpPr>
        <p:spPr>
          <a:xfrm>
            <a:off x="484188" y="1212850"/>
            <a:ext cx="7537450" cy="3970318"/>
          </a:xfrm>
          <a:prstGeom prst="rect">
            <a:avLst/>
          </a:prstGeom>
          <a:noFill/>
        </p:spPr>
        <p:txBody>
          <a:bodyPr>
            <a:spAutoFit/>
          </a:bodyPr>
          <a:lstStyle/>
          <a:p>
            <a:pPr marL="742950" lvl="1" indent="-285750">
              <a:buFont typeface="Arial" pitchFamily="34" charset="0"/>
              <a:buChar char="•"/>
              <a:defRPr/>
            </a:pPr>
            <a:endParaRPr lang="en-GB" dirty="0"/>
          </a:p>
          <a:p>
            <a:pPr lvl="1">
              <a:defRPr/>
            </a:pPr>
            <a:r>
              <a:rPr lang="en-GB" sz="2400" b="1" dirty="0">
                <a:solidFill>
                  <a:schemeClr val="accent1"/>
                </a:solidFill>
              </a:rPr>
              <a:t>Broad scan of research in a field</a:t>
            </a:r>
          </a:p>
          <a:p>
            <a:pPr marL="742950" lvl="1" indent="-285750">
              <a:buFont typeface="Arial" pitchFamily="34" charset="0"/>
              <a:buChar char="•"/>
              <a:defRPr/>
            </a:pPr>
            <a:r>
              <a:rPr lang="en-GB" dirty="0"/>
              <a:t>New research topic – what’s out there?</a:t>
            </a:r>
          </a:p>
          <a:p>
            <a:pPr marL="742950" lvl="1" indent="-285750">
              <a:buFont typeface="Arial" pitchFamily="34" charset="0"/>
              <a:buChar char="•"/>
              <a:defRPr/>
            </a:pPr>
            <a:r>
              <a:rPr lang="en-GB" dirty="0"/>
              <a:t>Quantity of material</a:t>
            </a:r>
          </a:p>
          <a:p>
            <a:pPr marL="742950" lvl="1" indent="-285750">
              <a:buFont typeface="Arial" pitchFamily="34" charset="0"/>
              <a:buChar char="•"/>
              <a:defRPr/>
            </a:pPr>
            <a:r>
              <a:rPr lang="en-GB" dirty="0"/>
              <a:t>Research trends - changes over time</a:t>
            </a:r>
          </a:p>
          <a:p>
            <a:pPr lvl="1">
              <a:defRPr/>
            </a:pPr>
            <a:endParaRPr lang="en-GB" dirty="0"/>
          </a:p>
          <a:p>
            <a:pPr lvl="1">
              <a:defRPr/>
            </a:pPr>
            <a:r>
              <a:rPr lang="en-GB" sz="2400" b="1" dirty="0">
                <a:solidFill>
                  <a:schemeClr val="accent1"/>
                </a:solidFill>
              </a:rPr>
              <a:t>Literature review</a:t>
            </a:r>
          </a:p>
          <a:p>
            <a:pPr marL="742950" lvl="1" indent="-285750" eaLnBrk="1" hangingPunct="1">
              <a:buFont typeface="Arial" pitchFamily="34" charset="0"/>
              <a:buChar char="•"/>
              <a:defRPr/>
            </a:pPr>
            <a:r>
              <a:rPr lang="en-US" dirty="0"/>
              <a:t>Construct detailed searches to find highly relevant material</a:t>
            </a:r>
          </a:p>
          <a:p>
            <a:pPr marL="742950" lvl="1" indent="-285750" eaLnBrk="1" hangingPunct="1">
              <a:buFont typeface="Arial" pitchFamily="34" charset="0"/>
              <a:buChar char="•"/>
              <a:defRPr/>
            </a:pPr>
            <a:r>
              <a:rPr lang="en-US" dirty="0"/>
              <a:t>Identify subject terms, key authors &amp; journals</a:t>
            </a:r>
          </a:p>
          <a:p>
            <a:pPr lvl="1" eaLnBrk="1" hangingPunct="1">
              <a:defRPr/>
            </a:pPr>
            <a:endParaRPr lang="en-US" i="1" dirty="0">
              <a:solidFill>
                <a:srgbClr val="C00000"/>
              </a:solidFill>
              <a:effectLst>
                <a:outerShdw blurRad="38100" dist="38100" dir="2700000" algn="tl">
                  <a:srgbClr val="000000">
                    <a:alpha val="43137"/>
                  </a:srgbClr>
                </a:outerShdw>
              </a:effectLst>
            </a:endParaRPr>
          </a:p>
          <a:p>
            <a:pPr lvl="1">
              <a:defRPr/>
            </a:pPr>
            <a:r>
              <a:rPr lang="en-US" sz="2400" b="1" dirty="0">
                <a:solidFill>
                  <a:schemeClr val="accent1"/>
                </a:solidFill>
              </a:rPr>
              <a:t>Current awareness</a:t>
            </a:r>
          </a:p>
          <a:p>
            <a:pPr marL="742950" lvl="1" indent="-285750" eaLnBrk="1" hangingPunct="1">
              <a:buFont typeface="Arial" pitchFamily="34" charset="0"/>
              <a:buChar char="•"/>
              <a:defRPr/>
            </a:pPr>
            <a:r>
              <a:rPr lang="en-US" dirty="0"/>
              <a:t>Save searches to re-run at set intervals</a:t>
            </a:r>
          </a:p>
          <a:p>
            <a:pPr>
              <a:defRPr/>
            </a:pPr>
            <a:endParaRPr lang="en-US"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66052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00" y="192088"/>
            <a:ext cx="7920000" cy="646112"/>
          </a:xfrm>
        </p:spPr>
        <p:txBody>
          <a:bodyPr>
            <a:normAutofit fontScale="90000"/>
          </a:bodyPr>
          <a:lstStyle/>
          <a:p>
            <a:r>
              <a:rPr lang="en-IN" i="1" dirty="0"/>
              <a:t>       g   </a:t>
            </a:r>
            <a:r>
              <a:rPr lang="en-IN" dirty="0"/>
              <a:t>-index</a:t>
            </a:r>
            <a:br>
              <a:rPr lang="en-IN" dirty="0"/>
            </a:br>
            <a:r>
              <a:rPr lang="en-IN" dirty="0"/>
              <a:t> </a:t>
            </a:r>
            <a:endParaRPr lang="en-IN" b="1" dirty="0"/>
          </a:p>
        </p:txBody>
      </p:sp>
      <p:sp>
        <p:nvSpPr>
          <p:cNvPr id="3" name="Rectangle 2"/>
          <p:cNvSpPr/>
          <p:nvPr/>
        </p:nvSpPr>
        <p:spPr>
          <a:xfrm>
            <a:off x="357158" y="1285860"/>
            <a:ext cx="8358246" cy="5262979"/>
          </a:xfrm>
          <a:prstGeom prst="rect">
            <a:avLst/>
          </a:prstGeom>
        </p:spPr>
        <p:txBody>
          <a:bodyPr wrap="square">
            <a:spAutoFit/>
          </a:bodyPr>
          <a:lstStyle/>
          <a:p>
            <a:pPr algn="just"/>
            <a:r>
              <a:rPr lang="en-IN" sz="2800" dirty="0"/>
              <a:t>The </a:t>
            </a:r>
            <a:r>
              <a:rPr lang="en-IN" sz="2800" b="1" i="1" dirty="0"/>
              <a:t>g</a:t>
            </a:r>
            <a:r>
              <a:rPr lang="en-IN" sz="2800" b="1" dirty="0"/>
              <a:t>-index</a:t>
            </a:r>
            <a:r>
              <a:rPr lang="en-IN" sz="2800" dirty="0"/>
              <a:t> is an index for quantifying productivity in science, based on publication record . It was suggested in 2006 by </a:t>
            </a:r>
            <a:r>
              <a:rPr lang="en-IN" sz="2800" b="1" dirty="0"/>
              <a:t>Leo </a:t>
            </a:r>
            <a:r>
              <a:rPr lang="en-IN" sz="2800" b="1" dirty="0" err="1"/>
              <a:t>Egghe</a:t>
            </a:r>
            <a:r>
              <a:rPr lang="en-IN" sz="2800" b="1" dirty="0"/>
              <a:t>.</a:t>
            </a:r>
          </a:p>
          <a:p>
            <a:pPr algn="just"/>
            <a:endParaRPr lang="en-IN" sz="2800" dirty="0"/>
          </a:p>
          <a:p>
            <a:pPr algn="just"/>
            <a:r>
              <a:rPr lang="en-IN" sz="2800" dirty="0"/>
              <a:t>The index is calculated based on the distribution of citations received by a given researcher's publications, such that given a set of articles ranked in decreasing order of the number of citations that they received, the </a:t>
            </a:r>
            <a:r>
              <a:rPr lang="en-IN" sz="2800" i="1" dirty="0"/>
              <a:t>g</a:t>
            </a:r>
            <a:r>
              <a:rPr lang="en-IN" sz="2800" dirty="0"/>
              <a:t>-index is the unique largest number such that the top </a:t>
            </a:r>
            <a:r>
              <a:rPr lang="en-IN" sz="2800" i="1" dirty="0"/>
              <a:t>g</a:t>
            </a:r>
            <a:r>
              <a:rPr lang="en-IN" sz="2800" dirty="0"/>
              <a:t> articles received together at least </a:t>
            </a:r>
            <a:r>
              <a:rPr lang="en-IN" sz="2800" i="1" dirty="0"/>
              <a:t>g</a:t>
            </a:r>
            <a:r>
              <a:rPr lang="en-IN" sz="2800" baseline="30000" dirty="0"/>
              <a:t>2</a:t>
            </a:r>
            <a:r>
              <a:rPr lang="en-IN" sz="2800" dirty="0"/>
              <a:t> citations.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785794"/>
            <a:ext cx="8358246" cy="1384995"/>
          </a:xfrm>
          <a:prstGeom prst="rect">
            <a:avLst/>
          </a:prstGeom>
        </p:spPr>
        <p:txBody>
          <a:bodyPr wrap="square">
            <a:spAutoFit/>
          </a:bodyPr>
          <a:lstStyle/>
          <a:p>
            <a:pPr algn="just"/>
            <a:r>
              <a:rPr lang="en-IN" sz="2800" dirty="0"/>
              <a:t>It can be equivalently defined as the largest number </a:t>
            </a:r>
            <a:r>
              <a:rPr lang="en-IN" sz="2800" i="1" dirty="0"/>
              <a:t>n</a:t>
            </a:r>
            <a:r>
              <a:rPr lang="en-IN" sz="2800" dirty="0"/>
              <a:t> of highly cited articles for which the average number of citations is at least </a:t>
            </a:r>
            <a:r>
              <a:rPr lang="en-IN" sz="2800" i="1" dirty="0"/>
              <a:t>n</a:t>
            </a:r>
            <a:r>
              <a:rPr lang="en-IN" sz="2800" dirty="0"/>
              <a:t>. This is in fact a rewriting of the definition</a:t>
            </a:r>
          </a:p>
        </p:txBody>
      </p:sp>
      <p:pic>
        <p:nvPicPr>
          <p:cNvPr id="2050" name="Picture 2" descr="C:\Users\FACULTY\Desktop\1.PNG"/>
          <p:cNvPicPr>
            <a:picLocks noChangeAspect="1" noChangeArrowheads="1"/>
          </p:cNvPicPr>
          <p:nvPr/>
        </p:nvPicPr>
        <p:blipFill>
          <a:blip r:embed="rId2"/>
          <a:srcRect/>
          <a:stretch>
            <a:fillRect/>
          </a:stretch>
        </p:blipFill>
        <p:spPr bwMode="auto">
          <a:xfrm>
            <a:off x="2143108" y="2714620"/>
            <a:ext cx="5857915" cy="3714776"/>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071546"/>
            <a:ext cx="8072494" cy="5632311"/>
          </a:xfrm>
          <a:prstGeom prst="rect">
            <a:avLst/>
          </a:prstGeom>
        </p:spPr>
        <p:txBody>
          <a:bodyPr wrap="square">
            <a:spAutoFit/>
          </a:bodyPr>
          <a:lstStyle/>
          <a:p>
            <a:pPr algn="just">
              <a:buFont typeface="Wingdings" pitchFamily="2" charset="2"/>
              <a:buChar char="v"/>
            </a:pPr>
            <a:r>
              <a:rPr lang="en-IN" sz="2400" dirty="0"/>
              <a:t>The </a:t>
            </a:r>
            <a:r>
              <a:rPr lang="en-IN" sz="2400" i="1" dirty="0"/>
              <a:t>g</a:t>
            </a:r>
            <a:r>
              <a:rPr lang="en-IN" sz="2400" dirty="0"/>
              <a:t>-index is an alternative for the older </a:t>
            </a:r>
            <a:r>
              <a:rPr lang="en-IN" sz="2400" i="1" dirty="0"/>
              <a:t>h</a:t>
            </a:r>
            <a:r>
              <a:rPr lang="en-IN" sz="2400" dirty="0"/>
              <a:t>-index, which does not average the numbers of citations. The </a:t>
            </a:r>
            <a:r>
              <a:rPr lang="en-IN" sz="2400" i="1" dirty="0"/>
              <a:t>h</a:t>
            </a:r>
            <a:r>
              <a:rPr lang="en-IN" sz="2400" dirty="0"/>
              <a:t>-index only requires a minimum of n citations for the least-cited article in the set and thus ignores the citation count of very highly cited papers. </a:t>
            </a:r>
          </a:p>
          <a:p>
            <a:pPr algn="just">
              <a:buFont typeface="Wingdings" pitchFamily="2" charset="2"/>
              <a:buChar char="v"/>
            </a:pPr>
            <a:endParaRPr lang="en-IN" sz="2400" dirty="0"/>
          </a:p>
          <a:p>
            <a:pPr algn="just">
              <a:buFont typeface="Wingdings" pitchFamily="2" charset="2"/>
              <a:buChar char="v"/>
            </a:pPr>
            <a:r>
              <a:rPr lang="en-IN" sz="2400" dirty="0"/>
              <a:t>Roughly, the effect is that </a:t>
            </a:r>
            <a:r>
              <a:rPr lang="en-IN" sz="2400" i="1" dirty="0"/>
              <a:t>h</a:t>
            </a:r>
            <a:r>
              <a:rPr lang="en-IN" sz="2400" dirty="0"/>
              <a:t> is the number of papers of a quality threshold that rises as h rises; </a:t>
            </a:r>
            <a:r>
              <a:rPr lang="en-IN" sz="2400" i="1" dirty="0"/>
              <a:t>g</a:t>
            </a:r>
            <a:r>
              <a:rPr lang="en-IN" sz="2400" dirty="0"/>
              <a:t> allows citations from higher-cited papers to be used to bolster lower-cited papers in meeting this threshold. Therefore, in all cases </a:t>
            </a:r>
            <a:r>
              <a:rPr lang="en-IN" sz="2400" i="1" dirty="0"/>
              <a:t>g</a:t>
            </a:r>
            <a:r>
              <a:rPr lang="en-IN" sz="2400" dirty="0"/>
              <a:t> is at least </a:t>
            </a:r>
            <a:r>
              <a:rPr lang="en-IN" sz="2400" i="1" dirty="0"/>
              <a:t>h</a:t>
            </a:r>
            <a:r>
              <a:rPr lang="en-IN" sz="2400" dirty="0"/>
              <a:t>, and is in most cases </a:t>
            </a:r>
            <a:r>
              <a:rPr lang="en-IN" sz="2400" dirty="0" err="1"/>
              <a:t>higher.However</a:t>
            </a:r>
            <a:r>
              <a:rPr lang="en-IN" sz="2400" dirty="0"/>
              <a:t>, unlike the </a:t>
            </a:r>
            <a:r>
              <a:rPr lang="en-IN" sz="2400" i="1" dirty="0"/>
              <a:t>h</a:t>
            </a:r>
            <a:r>
              <a:rPr lang="en-IN" sz="2400" dirty="0"/>
              <a:t>-index, the </a:t>
            </a:r>
            <a:r>
              <a:rPr lang="en-IN" sz="2400" i="1" dirty="0"/>
              <a:t>g</a:t>
            </a:r>
            <a:r>
              <a:rPr lang="en-IN" sz="2400" dirty="0"/>
              <a:t>-index saturates whenever the average number of citations for all published papers exceeds the total number of published papers; the way it is defined, the </a:t>
            </a:r>
            <a:r>
              <a:rPr lang="en-IN" sz="2400" i="1" dirty="0"/>
              <a:t>g</a:t>
            </a:r>
            <a:r>
              <a:rPr lang="en-IN" sz="2400" dirty="0"/>
              <a:t>-index is not adapted to this situation.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ACULTY\Desktop\1.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      Advantages of the G-Index  </a:t>
            </a:r>
            <a:endParaRPr lang="en-IN" dirty="0"/>
          </a:p>
        </p:txBody>
      </p:sp>
      <p:sp>
        <p:nvSpPr>
          <p:cNvPr id="3" name="Rectangle 2"/>
          <p:cNvSpPr/>
          <p:nvPr/>
        </p:nvSpPr>
        <p:spPr>
          <a:xfrm>
            <a:off x="285720" y="1214422"/>
            <a:ext cx="8286808" cy="6678751"/>
          </a:xfrm>
          <a:prstGeom prst="rect">
            <a:avLst/>
          </a:prstGeom>
        </p:spPr>
        <p:txBody>
          <a:bodyPr wrap="square">
            <a:spAutoFit/>
          </a:bodyPr>
          <a:lstStyle/>
          <a:p>
            <a:pPr>
              <a:buFont typeface="Wingdings" pitchFamily="2" charset="2"/>
              <a:buChar char="v"/>
            </a:pPr>
            <a:r>
              <a:rPr lang="en-IN" sz="2800" dirty="0"/>
              <a:t>Accounts for the performance of author's top articles.</a:t>
            </a:r>
          </a:p>
          <a:p>
            <a:pPr algn="just">
              <a:buFont typeface="Wingdings" pitchFamily="2" charset="2"/>
              <a:buChar char="v"/>
            </a:pPr>
            <a:endParaRPr lang="en-US" sz="2800" dirty="0"/>
          </a:p>
          <a:p>
            <a:pPr algn="just">
              <a:buFont typeface="Wingdings" pitchFamily="2" charset="2"/>
              <a:buChar char="v"/>
            </a:pPr>
            <a:r>
              <a:rPr lang="en-IN" sz="2800" dirty="0"/>
              <a:t>g-index looks at overall record.</a:t>
            </a:r>
          </a:p>
          <a:p>
            <a:pPr algn="just">
              <a:buFont typeface="Wingdings" pitchFamily="2" charset="2"/>
              <a:buChar char="v"/>
            </a:pPr>
            <a:endParaRPr lang="en-US" sz="2800" dirty="0"/>
          </a:p>
          <a:p>
            <a:pPr algn="just">
              <a:buFont typeface="Wingdings" pitchFamily="2" charset="2"/>
              <a:buChar char="v"/>
            </a:pPr>
            <a:r>
              <a:rPr lang="en-IN" sz="2800" dirty="0"/>
              <a:t>g-index allows highly-cited papers to bolster low-cited papers.</a:t>
            </a:r>
            <a:endParaRPr lang="en-US" sz="2800" dirty="0"/>
          </a:p>
          <a:p>
            <a:pPr algn="just">
              <a:buFont typeface="Wingdings" pitchFamily="2" charset="2"/>
              <a:buChar char="v"/>
            </a:pPr>
            <a:endParaRPr lang="en-IN" sz="2800" dirty="0"/>
          </a:p>
          <a:p>
            <a:pPr algn="just">
              <a:buFont typeface="Wingdings" pitchFamily="2" charset="2"/>
              <a:buChar char="v"/>
            </a:pPr>
            <a:r>
              <a:rPr lang="en-IN" sz="2800" dirty="0"/>
              <a:t>Helps to make more apparent the difference between authors' respective impacts.  The inflated values of the G-Index help to give credit to lowly-cited or non-cited papers while giving credit for highly-cited papers.  </a:t>
            </a:r>
          </a:p>
          <a:p>
            <a:pPr algn="just">
              <a:buFont typeface="Wingdings" pitchFamily="2" charset="2"/>
              <a:buChar char="v"/>
            </a:pPr>
            <a:endParaRPr lang="en-IN" sz="2800" dirty="0"/>
          </a:p>
          <a:p>
            <a:pPr algn="just"/>
            <a:endParaRPr lang="en-US" dirty="0"/>
          </a:p>
          <a:p>
            <a:pPr algn="just"/>
            <a:endParaRPr lang="en-IN"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i-10 Index   </a:t>
            </a:r>
            <a:endParaRPr lang="en-IN" dirty="0"/>
          </a:p>
        </p:txBody>
      </p:sp>
      <p:sp>
        <p:nvSpPr>
          <p:cNvPr id="3" name="Rectangle 2"/>
          <p:cNvSpPr/>
          <p:nvPr/>
        </p:nvSpPr>
        <p:spPr>
          <a:xfrm>
            <a:off x="357158" y="1214422"/>
            <a:ext cx="8429684" cy="5539978"/>
          </a:xfrm>
          <a:prstGeom prst="rect">
            <a:avLst/>
          </a:prstGeom>
        </p:spPr>
        <p:txBody>
          <a:bodyPr wrap="square">
            <a:spAutoFit/>
          </a:bodyPr>
          <a:lstStyle/>
          <a:p>
            <a:pPr>
              <a:buFont typeface="Wingdings" pitchFamily="2" charset="2"/>
              <a:buChar char="v"/>
            </a:pPr>
            <a:r>
              <a:rPr lang="en-IN" sz="2400" dirty="0"/>
              <a:t>I10-Index is a sole metrics design and develop by </a:t>
            </a:r>
            <a:r>
              <a:rPr lang="en-IN" sz="2400" b="1" dirty="0"/>
              <a:t>Google Scholar</a:t>
            </a:r>
            <a:r>
              <a:rPr lang="en-IN" sz="2400" dirty="0"/>
              <a:t> and used in </a:t>
            </a:r>
            <a:r>
              <a:rPr lang="en-IN" sz="2400" b="1" i="1" dirty="0"/>
              <a:t>Google’s My Citations feature</a:t>
            </a:r>
            <a:r>
              <a:rPr lang="en-IN" sz="2400" dirty="0"/>
              <a:t>. It can be defined as follows:</a:t>
            </a:r>
          </a:p>
          <a:p>
            <a:pPr>
              <a:buFont typeface="Wingdings" pitchFamily="2" charset="2"/>
              <a:buChar char="v"/>
            </a:pPr>
            <a:endParaRPr lang="en-US" sz="2400" dirty="0"/>
          </a:p>
          <a:p>
            <a:pPr algn="ctr"/>
            <a:r>
              <a:rPr lang="en-IN" sz="2400" b="1" dirty="0"/>
              <a:t>i10-Index = The number of publications with at least 10 citations</a:t>
            </a:r>
          </a:p>
          <a:p>
            <a:pPr algn="ctr">
              <a:buFont typeface="Wingdings" pitchFamily="2" charset="2"/>
              <a:buChar char="v"/>
            </a:pPr>
            <a:endParaRPr lang="en-US" sz="2400" b="1" dirty="0"/>
          </a:p>
          <a:p>
            <a:pPr algn="ctr">
              <a:buFont typeface="Wingdings" pitchFamily="2" charset="2"/>
              <a:buChar char="v"/>
            </a:pPr>
            <a:endParaRPr lang="en-US" sz="2400" b="1" dirty="0"/>
          </a:p>
          <a:p>
            <a:pPr>
              <a:buFont typeface="Wingdings" pitchFamily="2" charset="2"/>
              <a:buChar char="v"/>
            </a:pPr>
            <a:r>
              <a:rPr lang="en-IN" sz="2400" dirty="0"/>
              <a:t>I10-Index will give you a number of your online published articles citations and how much of it was cited by other authors with more than 10 times. If your article has been referred by more than 10 authors and citation in their research articles means your article is having a separate core value as far as the quality article metrics concern.</a:t>
            </a:r>
          </a:p>
          <a:p>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214422"/>
            <a:ext cx="8501122" cy="4832092"/>
          </a:xfrm>
          <a:prstGeom prst="rect">
            <a:avLst/>
          </a:prstGeom>
        </p:spPr>
        <p:txBody>
          <a:bodyPr wrap="square">
            <a:spAutoFit/>
          </a:bodyPr>
          <a:lstStyle/>
          <a:p>
            <a:pPr algn="just">
              <a:buFont typeface="Wingdings" pitchFamily="2" charset="2"/>
              <a:buChar char="v"/>
            </a:pPr>
            <a:r>
              <a:rPr lang="en-IN" sz="2800" dirty="0"/>
              <a:t>The highest citation which was reported on </a:t>
            </a:r>
            <a:r>
              <a:rPr lang="en-IN" sz="2800" dirty="0" err="1"/>
              <a:t>google</a:t>
            </a:r>
            <a:r>
              <a:rPr lang="en-IN" sz="2800" dirty="0"/>
              <a:t> scholar is </a:t>
            </a:r>
            <a:r>
              <a:rPr lang="en-IN" sz="2800" b="1" dirty="0"/>
              <a:t>Charles Robert Darwin</a:t>
            </a:r>
            <a:r>
              <a:rPr lang="en-IN" sz="2800" dirty="0"/>
              <a:t> scientist. He is the man of revolution done in a various subject like naturalist, geologist &amp; biologist. </a:t>
            </a:r>
          </a:p>
          <a:p>
            <a:pPr algn="just">
              <a:buFont typeface="Wingdings" pitchFamily="2" charset="2"/>
              <a:buChar char="v"/>
            </a:pPr>
            <a:endParaRPr lang="en-US" sz="2800" dirty="0"/>
          </a:p>
          <a:p>
            <a:pPr algn="just">
              <a:buFont typeface="Wingdings" pitchFamily="2" charset="2"/>
              <a:buChar char="v"/>
            </a:pPr>
            <a:endParaRPr lang="en-IN" sz="2800" dirty="0"/>
          </a:p>
          <a:p>
            <a:pPr algn="just">
              <a:buFont typeface="Wingdings" pitchFamily="2" charset="2"/>
              <a:buChar char="v"/>
            </a:pPr>
            <a:r>
              <a:rPr lang="en-IN" sz="2800" dirty="0"/>
              <a:t>The I10-Index is a sole metrics by </a:t>
            </a:r>
            <a:r>
              <a:rPr lang="en-IN" sz="2800" dirty="0" err="1"/>
              <a:t>google</a:t>
            </a:r>
            <a:r>
              <a:rPr lang="en-IN" sz="2800" dirty="0"/>
              <a:t> scholar and not shown or put in metrics to another renowned publishing firm. The </a:t>
            </a:r>
            <a:r>
              <a:rPr lang="en-IN" sz="2800" dirty="0" err="1"/>
              <a:t>google</a:t>
            </a:r>
            <a:r>
              <a:rPr lang="en-IN" sz="2800" dirty="0"/>
              <a:t> scholar only creates it and use it to show quality metrics to the respective author and yes that is the credit given by the </a:t>
            </a:r>
            <a:r>
              <a:rPr lang="en-IN" sz="2800" dirty="0" err="1"/>
              <a:t>google</a:t>
            </a:r>
            <a:r>
              <a:rPr lang="en-IN" sz="2800" dirty="0"/>
              <a:t> scholar to that author.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7158" y="285728"/>
            <a:ext cx="8501090" cy="392415"/>
          </a:xfrm>
          <a:prstGeom prst="rect">
            <a:avLst/>
          </a:prstGeom>
        </p:spPr>
        <p:txBody>
          <a:bodyPr vert="horz" wrap="square" lIns="0" tIns="33020" rIns="0" bIns="0" rtlCol="0">
            <a:spAutoFit/>
          </a:bodyPr>
          <a:lstStyle/>
          <a:p>
            <a:pPr marL="12700" marR="5080">
              <a:lnSpc>
                <a:spcPts val="2800"/>
              </a:lnSpc>
              <a:spcBef>
                <a:spcPts val="260"/>
              </a:spcBef>
            </a:pPr>
            <a:r>
              <a:rPr sz="3200" spc="-5" dirty="0">
                <a:solidFill>
                  <a:srgbClr val="285AA0"/>
                </a:solidFill>
              </a:rPr>
              <a:t>Setting </a:t>
            </a:r>
            <a:r>
              <a:rPr sz="3200" dirty="0">
                <a:solidFill>
                  <a:srgbClr val="285AA0"/>
                </a:solidFill>
              </a:rPr>
              <a:t>the </a:t>
            </a:r>
            <a:r>
              <a:rPr sz="3200" spc="-5" dirty="0">
                <a:solidFill>
                  <a:srgbClr val="285AA0"/>
                </a:solidFill>
              </a:rPr>
              <a:t>Stage</a:t>
            </a:r>
            <a:r>
              <a:rPr sz="3200" spc="-65" dirty="0">
                <a:solidFill>
                  <a:srgbClr val="285AA0"/>
                </a:solidFill>
              </a:rPr>
              <a:t> </a:t>
            </a:r>
            <a:r>
              <a:rPr sz="3200" spc="-5" dirty="0">
                <a:solidFill>
                  <a:srgbClr val="285AA0"/>
                </a:solidFill>
              </a:rPr>
              <a:t>for  Alternative</a:t>
            </a:r>
            <a:r>
              <a:rPr sz="3200" spc="-15" dirty="0">
                <a:solidFill>
                  <a:srgbClr val="285AA0"/>
                </a:solidFill>
              </a:rPr>
              <a:t> </a:t>
            </a:r>
            <a:r>
              <a:rPr sz="3200" dirty="0">
                <a:solidFill>
                  <a:srgbClr val="285AA0"/>
                </a:solidFill>
              </a:rPr>
              <a:t>Metrics</a:t>
            </a:r>
            <a:endParaRPr sz="3200"/>
          </a:p>
        </p:txBody>
      </p:sp>
      <p:sp>
        <p:nvSpPr>
          <p:cNvPr id="5" name="object 5"/>
          <p:cNvSpPr/>
          <p:nvPr/>
        </p:nvSpPr>
        <p:spPr>
          <a:xfrm>
            <a:off x="812883" y="2684212"/>
            <a:ext cx="186267" cy="1862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12883" y="3166812"/>
            <a:ext cx="186267" cy="18626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12883" y="3662112"/>
            <a:ext cx="186267" cy="18626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12883" y="5427409"/>
            <a:ext cx="186267" cy="18626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812883" y="5910009"/>
            <a:ext cx="186267" cy="186267"/>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736683" y="1816379"/>
            <a:ext cx="6732270" cy="4343400"/>
          </a:xfrm>
          <a:prstGeom prst="rect">
            <a:avLst/>
          </a:prstGeom>
        </p:spPr>
        <p:txBody>
          <a:bodyPr vert="horz" wrap="square" lIns="0" tIns="12700" rIns="0" bIns="0" rtlCol="0">
            <a:spAutoFit/>
          </a:bodyPr>
          <a:lstStyle/>
          <a:p>
            <a:pPr marL="12700" marR="1199515">
              <a:lnSpc>
                <a:spcPct val="100000"/>
              </a:lnSpc>
              <a:spcBef>
                <a:spcPts val="100"/>
              </a:spcBef>
            </a:pPr>
            <a:r>
              <a:rPr sz="2000" b="1" dirty="0">
                <a:latin typeface="Verdana"/>
                <a:cs typeface="Verdana"/>
              </a:rPr>
              <a:t>Increased use of online </a:t>
            </a:r>
            <a:r>
              <a:rPr sz="2000" b="1" spc="-5" dirty="0">
                <a:latin typeface="Verdana"/>
                <a:cs typeface="Verdana"/>
              </a:rPr>
              <a:t>services </a:t>
            </a:r>
            <a:r>
              <a:rPr sz="2000" b="1" dirty="0">
                <a:latin typeface="Verdana"/>
                <a:cs typeface="Verdana"/>
              </a:rPr>
              <a:t>in</a:t>
            </a:r>
            <a:r>
              <a:rPr sz="2000" b="1" spc="-85" dirty="0">
                <a:latin typeface="Verdana"/>
                <a:cs typeface="Verdana"/>
              </a:rPr>
              <a:t> </a:t>
            </a:r>
            <a:r>
              <a:rPr sz="2000" b="1" dirty="0">
                <a:latin typeface="Verdana"/>
                <a:cs typeface="Verdana"/>
              </a:rPr>
              <a:t>the  </a:t>
            </a:r>
            <a:r>
              <a:rPr sz="2000" b="1" spc="-5" dirty="0">
                <a:latin typeface="Verdana"/>
                <a:cs typeface="Verdana"/>
              </a:rPr>
              <a:t>scientific</a:t>
            </a:r>
            <a:r>
              <a:rPr sz="2000" b="1" dirty="0">
                <a:latin typeface="Verdana"/>
                <a:cs typeface="Verdana"/>
              </a:rPr>
              <a:t> </a:t>
            </a:r>
            <a:r>
              <a:rPr sz="2000" b="1" spc="-5" dirty="0">
                <a:latin typeface="Verdana"/>
                <a:cs typeface="Verdana"/>
              </a:rPr>
              <a:t>community</a:t>
            </a:r>
            <a:endParaRPr sz="2000">
              <a:latin typeface="Verdana"/>
              <a:cs typeface="Verdana"/>
            </a:endParaRPr>
          </a:p>
          <a:p>
            <a:pPr marL="361950" marR="494665">
              <a:lnSpc>
                <a:spcPct val="158300"/>
              </a:lnSpc>
            </a:pPr>
            <a:r>
              <a:rPr sz="2000" spc="-5" dirty="0">
                <a:latin typeface="Verdana"/>
                <a:cs typeface="Verdana"/>
              </a:rPr>
              <a:t>E-Journals </a:t>
            </a:r>
            <a:r>
              <a:rPr sz="2000" dirty="0">
                <a:latin typeface="Verdana"/>
                <a:cs typeface="Verdana"/>
              </a:rPr>
              <a:t>and </a:t>
            </a:r>
            <a:r>
              <a:rPr sz="2000" spc="-5" dirty="0">
                <a:latin typeface="Verdana"/>
                <a:cs typeface="Verdana"/>
              </a:rPr>
              <a:t>pre-print/data archives  Collaborative </a:t>
            </a:r>
            <a:r>
              <a:rPr sz="2000" dirty="0">
                <a:latin typeface="Verdana"/>
                <a:cs typeface="Verdana"/>
              </a:rPr>
              <a:t>reference </a:t>
            </a:r>
            <a:r>
              <a:rPr sz="2000" spc="-5" dirty="0">
                <a:latin typeface="Verdana"/>
                <a:cs typeface="Verdana"/>
              </a:rPr>
              <a:t>management systems</a:t>
            </a:r>
            <a:endParaRPr sz="2000">
              <a:latin typeface="Verdana"/>
              <a:cs typeface="Verdana"/>
            </a:endParaRPr>
          </a:p>
          <a:p>
            <a:pPr marL="361950">
              <a:lnSpc>
                <a:spcPct val="100000"/>
              </a:lnSpc>
              <a:spcBef>
                <a:spcPts val="1500"/>
              </a:spcBef>
            </a:pPr>
            <a:r>
              <a:rPr sz="2000" spc="-5" dirty="0">
                <a:latin typeface="Verdana"/>
                <a:cs typeface="Verdana"/>
              </a:rPr>
              <a:t>(Micro-)blogs </a:t>
            </a:r>
            <a:r>
              <a:rPr sz="2000" dirty="0">
                <a:latin typeface="Verdana"/>
                <a:cs typeface="Verdana"/>
              </a:rPr>
              <a:t>&amp; </a:t>
            </a:r>
            <a:r>
              <a:rPr sz="2000" spc="-5" dirty="0">
                <a:latin typeface="Verdana"/>
                <a:cs typeface="Verdana"/>
              </a:rPr>
              <a:t>social networks</a:t>
            </a:r>
            <a:endParaRPr sz="2000">
              <a:latin typeface="Verdana"/>
              <a:cs typeface="Verdana"/>
            </a:endParaRPr>
          </a:p>
          <a:p>
            <a:pPr>
              <a:lnSpc>
                <a:spcPct val="100000"/>
              </a:lnSpc>
            </a:pPr>
            <a:endParaRPr sz="2400">
              <a:latin typeface="Verdana"/>
              <a:cs typeface="Verdana"/>
            </a:endParaRPr>
          </a:p>
          <a:p>
            <a:pPr>
              <a:lnSpc>
                <a:spcPct val="100000"/>
              </a:lnSpc>
              <a:spcBef>
                <a:spcPts val="55"/>
              </a:spcBef>
            </a:pPr>
            <a:endParaRPr sz="1750">
              <a:latin typeface="Verdana"/>
              <a:cs typeface="Verdana"/>
            </a:endParaRPr>
          </a:p>
          <a:p>
            <a:pPr marL="12700" marR="5080">
              <a:lnSpc>
                <a:spcPct val="104200"/>
              </a:lnSpc>
            </a:pPr>
            <a:r>
              <a:rPr sz="2000" b="1" spc="-5" dirty="0">
                <a:latin typeface="Verdana"/>
                <a:cs typeface="Verdana"/>
              </a:rPr>
              <a:t>Seeing </a:t>
            </a:r>
            <a:r>
              <a:rPr sz="2000" b="1" dirty="0">
                <a:latin typeface="Verdana"/>
                <a:cs typeface="Verdana"/>
              </a:rPr>
              <a:t>academic </a:t>
            </a:r>
            <a:r>
              <a:rPr sz="2000" b="1" spc="-5" dirty="0">
                <a:latin typeface="Verdana"/>
                <a:cs typeface="Verdana"/>
              </a:rPr>
              <a:t>literature </a:t>
            </a:r>
            <a:r>
              <a:rPr sz="2000" b="1" dirty="0">
                <a:latin typeface="Verdana"/>
                <a:cs typeface="Verdana"/>
              </a:rPr>
              <a:t>through the eyes</a:t>
            </a:r>
            <a:r>
              <a:rPr sz="2000" b="1" spc="-60" dirty="0">
                <a:latin typeface="Verdana"/>
                <a:cs typeface="Verdana"/>
              </a:rPr>
              <a:t> </a:t>
            </a:r>
            <a:r>
              <a:rPr sz="2000" b="1" dirty="0">
                <a:latin typeface="Verdana"/>
                <a:cs typeface="Verdana"/>
              </a:rPr>
              <a:t>of  the readers </a:t>
            </a:r>
            <a:r>
              <a:rPr sz="2000" b="1" spc="-5" dirty="0">
                <a:latin typeface="Verdana"/>
                <a:cs typeface="Verdana"/>
              </a:rPr>
              <a:t>(Rowlands </a:t>
            </a:r>
            <a:r>
              <a:rPr sz="2000" b="1" dirty="0">
                <a:latin typeface="Verdana"/>
                <a:cs typeface="Verdana"/>
              </a:rPr>
              <a:t>&amp; Nicholas</a:t>
            </a:r>
            <a:r>
              <a:rPr sz="2000" b="1" spc="-30" dirty="0">
                <a:latin typeface="Verdana"/>
                <a:cs typeface="Verdana"/>
              </a:rPr>
              <a:t> </a:t>
            </a:r>
            <a:r>
              <a:rPr sz="2000" b="1" spc="-5" dirty="0">
                <a:latin typeface="Verdana"/>
                <a:cs typeface="Verdana"/>
              </a:rPr>
              <a:t>2007)</a:t>
            </a:r>
            <a:endParaRPr sz="2000">
              <a:latin typeface="Verdana"/>
              <a:cs typeface="Verdana"/>
            </a:endParaRPr>
          </a:p>
          <a:p>
            <a:pPr marL="361950" marR="1728470">
              <a:lnSpc>
                <a:spcPct val="158300"/>
              </a:lnSpc>
            </a:pPr>
            <a:r>
              <a:rPr sz="2000" spc="-5" dirty="0">
                <a:latin typeface="Verdana"/>
                <a:cs typeface="Verdana"/>
              </a:rPr>
              <a:t>Usage data (downloads, readership)  Links, likes </a:t>
            </a:r>
            <a:r>
              <a:rPr sz="2000" dirty="0">
                <a:latin typeface="Verdana"/>
                <a:cs typeface="Verdana"/>
              </a:rPr>
              <a:t>and</a:t>
            </a:r>
            <a:r>
              <a:rPr sz="2000" spc="5" dirty="0">
                <a:latin typeface="Verdana"/>
                <a:cs typeface="Verdana"/>
              </a:rPr>
              <a:t> </a:t>
            </a:r>
            <a:r>
              <a:rPr sz="2000" spc="-5" dirty="0">
                <a:latin typeface="Verdana"/>
                <a:cs typeface="Verdana"/>
              </a:rPr>
              <a:t>shares</a:t>
            </a:r>
            <a:endParaRPr sz="2000">
              <a:latin typeface="Verdana"/>
              <a:cs typeface="Verdana"/>
            </a:endParaRPr>
          </a:p>
        </p:txBody>
      </p:sp>
      <p:grpSp>
        <p:nvGrpSpPr>
          <p:cNvPr id="2" name="object 11"/>
          <p:cNvGrpSpPr/>
          <p:nvPr/>
        </p:nvGrpSpPr>
        <p:grpSpPr>
          <a:xfrm>
            <a:off x="5534761" y="1752600"/>
            <a:ext cx="3403600" cy="2710180"/>
            <a:chOff x="5534761" y="1752600"/>
            <a:chExt cx="3403600" cy="2710180"/>
          </a:xfrm>
        </p:grpSpPr>
        <p:sp>
          <p:nvSpPr>
            <p:cNvPr id="12" name="object 12"/>
            <p:cNvSpPr/>
            <p:nvPr/>
          </p:nvSpPr>
          <p:spPr>
            <a:xfrm>
              <a:off x="6503136" y="1752600"/>
              <a:ext cx="1485887" cy="49530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7040067" y="2809875"/>
              <a:ext cx="1897913" cy="687387"/>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6482003" y="2254250"/>
              <a:ext cx="2366543" cy="555625"/>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534761" y="3497262"/>
              <a:ext cx="1711312" cy="55446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7530960" y="3546539"/>
              <a:ext cx="916138" cy="916138"/>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128905"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20</a:t>
            </a:r>
            <a:endParaRPr sz="1000">
              <a:latin typeface="Carlito"/>
              <a:cs typeface="Carlito"/>
            </a:endParaRPr>
          </a:p>
        </p:txBody>
      </p:sp>
      <p:sp>
        <p:nvSpPr>
          <p:cNvPr id="4" name="object 4"/>
          <p:cNvSpPr/>
          <p:nvPr/>
        </p:nvSpPr>
        <p:spPr>
          <a:xfrm>
            <a:off x="4381500" y="5303837"/>
            <a:ext cx="4762500" cy="1552575"/>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500034" y="285728"/>
            <a:ext cx="5907019" cy="628377"/>
          </a:xfrm>
          <a:prstGeom prst="rect">
            <a:avLst/>
          </a:prstGeom>
        </p:spPr>
        <p:txBody>
          <a:bodyPr vert="horz" wrap="square" lIns="0" tIns="12700" rIns="0" bIns="0" rtlCol="0">
            <a:spAutoFit/>
          </a:bodyPr>
          <a:lstStyle/>
          <a:p>
            <a:pPr marL="12700">
              <a:lnSpc>
                <a:spcPct val="100000"/>
              </a:lnSpc>
              <a:spcBef>
                <a:spcPts val="100"/>
              </a:spcBef>
            </a:pPr>
            <a:r>
              <a:rPr lang="en-US" sz="4000" spc="-5" dirty="0">
                <a:solidFill>
                  <a:srgbClr val="285AA0"/>
                </a:solidFill>
              </a:rPr>
              <a:t>      </a:t>
            </a:r>
            <a:r>
              <a:rPr sz="4000" spc="-5">
                <a:solidFill>
                  <a:srgbClr val="285AA0"/>
                </a:solidFill>
              </a:rPr>
              <a:t>Altmetrics</a:t>
            </a:r>
            <a:endParaRPr sz="4000"/>
          </a:p>
        </p:txBody>
      </p:sp>
      <p:sp>
        <p:nvSpPr>
          <p:cNvPr id="6" name="object 6"/>
          <p:cNvSpPr/>
          <p:nvPr/>
        </p:nvSpPr>
        <p:spPr>
          <a:xfrm>
            <a:off x="762083" y="3662112"/>
            <a:ext cx="186267" cy="1862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62083" y="4144712"/>
            <a:ext cx="186267" cy="186267"/>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736683" y="1816379"/>
            <a:ext cx="6811645" cy="3860800"/>
          </a:xfrm>
          <a:prstGeom prst="rect">
            <a:avLst/>
          </a:prstGeom>
        </p:spPr>
        <p:txBody>
          <a:bodyPr vert="horz" wrap="square" lIns="0" tIns="12700" rIns="0" bIns="0" rtlCol="0">
            <a:spAutoFit/>
          </a:bodyPr>
          <a:lstStyle/>
          <a:p>
            <a:pPr marL="12700" marR="335280">
              <a:lnSpc>
                <a:spcPct val="100000"/>
              </a:lnSpc>
              <a:spcBef>
                <a:spcPts val="100"/>
              </a:spcBef>
            </a:pPr>
            <a:r>
              <a:rPr sz="2000" b="1" spc="-5" dirty="0">
                <a:latin typeface="Verdana"/>
                <a:cs typeface="Verdana"/>
              </a:rPr>
              <a:t>Altmetrics: alternative metrics </a:t>
            </a:r>
            <a:r>
              <a:rPr sz="2000" b="1" dirty="0">
                <a:latin typeface="Verdana"/>
                <a:cs typeface="Verdana"/>
              </a:rPr>
              <a:t>based on </a:t>
            </a:r>
            <a:r>
              <a:rPr sz="2000" b="1" spc="-5" dirty="0">
                <a:latin typeface="Verdana"/>
                <a:cs typeface="Verdana"/>
              </a:rPr>
              <a:t>data  generated </a:t>
            </a:r>
            <a:r>
              <a:rPr sz="2000" b="1" dirty="0">
                <a:latin typeface="Verdana"/>
                <a:cs typeface="Verdana"/>
              </a:rPr>
              <a:t>in online</a:t>
            </a:r>
            <a:r>
              <a:rPr sz="2000" b="1" spc="-10" dirty="0">
                <a:latin typeface="Verdana"/>
                <a:cs typeface="Verdana"/>
              </a:rPr>
              <a:t> </a:t>
            </a:r>
            <a:r>
              <a:rPr sz="2000" b="1" spc="-5" dirty="0">
                <a:latin typeface="Verdana"/>
                <a:cs typeface="Verdana"/>
              </a:rPr>
              <a:t>systems</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a:lnSpc>
                <a:spcPct val="100000"/>
              </a:lnSpc>
              <a:spcBef>
                <a:spcPts val="5"/>
              </a:spcBef>
            </a:pPr>
            <a:r>
              <a:rPr sz="2000" b="1" dirty="0">
                <a:latin typeface="Verdana"/>
                <a:cs typeface="Verdana"/>
              </a:rPr>
              <a:t>Promises of</a:t>
            </a:r>
            <a:r>
              <a:rPr sz="2000" b="1" spc="-5" dirty="0">
                <a:latin typeface="Verdana"/>
                <a:cs typeface="Verdana"/>
              </a:rPr>
              <a:t> altmetrics</a:t>
            </a:r>
            <a:endParaRPr sz="2000">
              <a:latin typeface="Verdana"/>
              <a:cs typeface="Verdana"/>
            </a:endParaRPr>
          </a:p>
          <a:p>
            <a:pPr marL="300355" marR="5080">
              <a:lnSpc>
                <a:spcPct val="158300"/>
              </a:lnSpc>
              <a:spcBef>
                <a:spcPts val="100"/>
              </a:spcBef>
            </a:pPr>
            <a:r>
              <a:rPr sz="2000" spc="-5" dirty="0">
                <a:latin typeface="Verdana"/>
                <a:cs typeface="Verdana"/>
              </a:rPr>
              <a:t>Assess publications quicker </a:t>
            </a:r>
            <a:r>
              <a:rPr sz="2000" dirty="0">
                <a:latin typeface="Verdana"/>
                <a:cs typeface="Verdana"/>
              </a:rPr>
              <a:t>and </a:t>
            </a:r>
            <a:r>
              <a:rPr sz="2000" spc="-5" dirty="0">
                <a:latin typeface="Verdana"/>
                <a:cs typeface="Verdana"/>
              </a:rPr>
              <a:t>on </a:t>
            </a:r>
            <a:r>
              <a:rPr sz="2000" dirty="0">
                <a:latin typeface="Verdana"/>
                <a:cs typeface="Verdana"/>
              </a:rPr>
              <a:t>a </a:t>
            </a:r>
            <a:r>
              <a:rPr sz="2000" spc="-5" dirty="0">
                <a:latin typeface="Verdana"/>
                <a:cs typeface="Verdana"/>
              </a:rPr>
              <a:t>broader scale  Consider </a:t>
            </a:r>
            <a:r>
              <a:rPr sz="2000" dirty="0">
                <a:latin typeface="Verdana"/>
                <a:cs typeface="Verdana"/>
              </a:rPr>
              <a:t>all </a:t>
            </a:r>
            <a:r>
              <a:rPr sz="2000" spc="-5" dirty="0">
                <a:latin typeface="Verdana"/>
                <a:cs typeface="Verdana"/>
              </a:rPr>
              <a:t>outputs of research, not just</a:t>
            </a:r>
            <a:r>
              <a:rPr sz="2000" spc="20" dirty="0">
                <a:latin typeface="Verdana"/>
                <a:cs typeface="Verdana"/>
              </a:rPr>
              <a:t> </a:t>
            </a:r>
            <a:r>
              <a:rPr sz="2000" spc="-5" dirty="0">
                <a:latin typeface="Verdana"/>
                <a:cs typeface="Verdana"/>
              </a:rPr>
              <a:t>papers</a:t>
            </a:r>
            <a:endParaRPr sz="2000">
              <a:latin typeface="Verdana"/>
              <a:cs typeface="Verdana"/>
            </a:endParaRPr>
          </a:p>
          <a:p>
            <a:pPr>
              <a:lnSpc>
                <a:spcPct val="100000"/>
              </a:lnSpc>
            </a:pPr>
            <a:endParaRPr sz="2400">
              <a:latin typeface="Verdana"/>
              <a:cs typeface="Verdana"/>
            </a:endParaRPr>
          </a:p>
          <a:p>
            <a:pPr>
              <a:lnSpc>
                <a:spcPct val="100000"/>
              </a:lnSpc>
              <a:spcBef>
                <a:spcPts val="10"/>
              </a:spcBef>
            </a:pPr>
            <a:endParaRPr sz="1950">
              <a:latin typeface="Verdana"/>
              <a:cs typeface="Verdana"/>
            </a:endParaRPr>
          </a:p>
          <a:p>
            <a:pPr marL="12700" marR="3130550">
              <a:lnSpc>
                <a:spcPct val="100000"/>
              </a:lnSpc>
            </a:pPr>
            <a:r>
              <a:rPr sz="2000" b="1" spc="-5" dirty="0">
                <a:latin typeface="Verdana"/>
                <a:cs typeface="Verdana"/>
              </a:rPr>
              <a:t>The altmetrics manifesto:  </a:t>
            </a:r>
            <a:r>
              <a:rPr sz="2000" b="1" u="sng" spc="-5" dirty="0">
                <a:solidFill>
                  <a:srgbClr val="5F5F5F"/>
                </a:solidFill>
                <a:uFill>
                  <a:solidFill>
                    <a:srgbClr val="727272"/>
                  </a:solidFill>
                </a:uFill>
                <a:latin typeface="Verdana"/>
                <a:cs typeface="Verdana"/>
                <a:hlinkClick r:id="rId4"/>
              </a:rPr>
              <a:t>http://altmetrics.org</a:t>
            </a:r>
            <a:endParaRPr sz="2000">
              <a:latin typeface="Verdana"/>
              <a:cs typeface="Verdana"/>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128905"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21</a:t>
            </a:r>
            <a:endParaRPr sz="1000">
              <a:latin typeface="Carlito"/>
              <a:cs typeface="Carlito"/>
            </a:endParaRPr>
          </a:p>
        </p:txBody>
      </p:sp>
      <p:sp>
        <p:nvSpPr>
          <p:cNvPr id="4" name="object 4"/>
          <p:cNvSpPr txBox="1">
            <a:spLocks noGrp="1"/>
          </p:cNvSpPr>
          <p:nvPr>
            <p:ph type="title"/>
          </p:nvPr>
        </p:nvSpPr>
        <p:spPr>
          <a:xfrm>
            <a:off x="357158" y="357166"/>
            <a:ext cx="8429684" cy="751488"/>
          </a:xfrm>
          <a:prstGeom prst="rect">
            <a:avLst/>
          </a:prstGeom>
        </p:spPr>
        <p:txBody>
          <a:bodyPr vert="horz" wrap="square" lIns="0" tIns="33020" rIns="0" bIns="0" rtlCol="0">
            <a:spAutoFit/>
          </a:bodyPr>
          <a:lstStyle/>
          <a:p>
            <a:pPr marL="12700" marR="5080">
              <a:lnSpc>
                <a:spcPts val="2800"/>
              </a:lnSpc>
              <a:spcBef>
                <a:spcPts val="260"/>
              </a:spcBef>
            </a:pPr>
            <a:r>
              <a:rPr sz="3600" spc="-5" dirty="0">
                <a:solidFill>
                  <a:srgbClr val="285AA0"/>
                </a:solidFill>
              </a:rPr>
              <a:t>Example: </a:t>
            </a:r>
            <a:r>
              <a:rPr sz="3600" dirty="0">
                <a:solidFill>
                  <a:srgbClr val="285AA0"/>
                </a:solidFill>
              </a:rPr>
              <a:t>PLOS </a:t>
            </a:r>
            <a:r>
              <a:rPr sz="3600" spc="-5" dirty="0">
                <a:solidFill>
                  <a:srgbClr val="285AA0"/>
                </a:solidFill>
              </a:rPr>
              <a:t>Article-Level </a:t>
            </a:r>
            <a:r>
              <a:rPr sz="3600" dirty="0">
                <a:solidFill>
                  <a:srgbClr val="285AA0"/>
                </a:solidFill>
              </a:rPr>
              <a:t>Metrics  </a:t>
            </a:r>
            <a:r>
              <a:rPr sz="3600" spc="-5" dirty="0">
                <a:solidFill>
                  <a:srgbClr val="285AA0"/>
                </a:solidFill>
              </a:rPr>
              <a:t>(ALM)</a:t>
            </a:r>
            <a:endParaRPr sz="3600"/>
          </a:p>
        </p:txBody>
      </p:sp>
      <p:sp>
        <p:nvSpPr>
          <p:cNvPr id="5" name="object 5"/>
          <p:cNvSpPr/>
          <p:nvPr/>
        </p:nvSpPr>
        <p:spPr>
          <a:xfrm>
            <a:off x="381379" y="1795209"/>
            <a:ext cx="4939535" cy="350215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427408" y="1737931"/>
            <a:ext cx="3580663" cy="129745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524896" y="3207181"/>
            <a:ext cx="1649791" cy="110024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72519" y="5580726"/>
            <a:ext cx="4589606" cy="118471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550966" y="5535485"/>
            <a:ext cx="3593465" cy="1323975"/>
          </a:xfrm>
          <a:custGeom>
            <a:avLst/>
            <a:gdLst/>
            <a:ahLst/>
            <a:cxnLst/>
            <a:rect l="l" t="t" r="r" b="b"/>
            <a:pathLst>
              <a:path w="3593465" h="1323975">
                <a:moveTo>
                  <a:pt x="3593033" y="0"/>
                </a:moveTo>
                <a:lnTo>
                  <a:pt x="0" y="0"/>
                </a:lnTo>
                <a:lnTo>
                  <a:pt x="0" y="1323433"/>
                </a:lnTo>
                <a:lnTo>
                  <a:pt x="3593033" y="1323433"/>
                </a:lnTo>
                <a:lnTo>
                  <a:pt x="3593033" y="0"/>
                </a:lnTo>
                <a:close/>
              </a:path>
            </a:pathLst>
          </a:custGeom>
          <a:solidFill>
            <a:srgbClr val="FFFFFF"/>
          </a:solidFill>
        </p:spPr>
        <p:txBody>
          <a:bodyPr wrap="square" lIns="0" tIns="0" rIns="0" bIns="0" rtlCol="0"/>
          <a:lstStyle/>
          <a:p>
            <a:endParaRPr/>
          </a:p>
        </p:txBody>
      </p:sp>
      <p:sp>
        <p:nvSpPr>
          <p:cNvPr id="10" name="object 10"/>
          <p:cNvSpPr txBox="1"/>
          <p:nvPr/>
        </p:nvSpPr>
        <p:spPr>
          <a:xfrm>
            <a:off x="5629706" y="5568505"/>
            <a:ext cx="3352800" cy="1234440"/>
          </a:xfrm>
          <a:prstGeom prst="rect">
            <a:avLst/>
          </a:prstGeom>
        </p:spPr>
        <p:txBody>
          <a:bodyPr vert="horz" wrap="square" lIns="0" tIns="22860" rIns="0" bIns="0" rtlCol="0">
            <a:spAutoFit/>
          </a:bodyPr>
          <a:lstStyle/>
          <a:p>
            <a:pPr marL="12700" marR="124460">
              <a:lnSpc>
                <a:spcPts val="1900"/>
              </a:lnSpc>
              <a:spcBef>
                <a:spcPts val="180"/>
              </a:spcBef>
            </a:pPr>
            <a:r>
              <a:rPr sz="1600" b="1" spc="-5" dirty="0">
                <a:latin typeface="Verdana"/>
                <a:cs typeface="Verdana"/>
              </a:rPr>
              <a:t>Source:  </a:t>
            </a:r>
            <a:r>
              <a:rPr sz="1600" b="1" u="sng" spc="-5" dirty="0">
                <a:solidFill>
                  <a:srgbClr val="5F5F5F"/>
                </a:solidFill>
                <a:uFill>
                  <a:solidFill>
                    <a:srgbClr val="727272"/>
                  </a:solidFill>
                </a:uFill>
                <a:latin typeface="Verdana"/>
                <a:cs typeface="Verdana"/>
                <a:hlinkClick r:id="rId6"/>
              </a:rPr>
              <a:t>http://www.plosone.org/ </a:t>
            </a:r>
            <a:r>
              <a:rPr sz="1600" b="1" spc="-5" dirty="0">
                <a:solidFill>
                  <a:srgbClr val="5F5F5F"/>
                </a:solidFill>
                <a:latin typeface="Verdana"/>
                <a:cs typeface="Verdana"/>
              </a:rPr>
              <a:t> </a:t>
            </a:r>
            <a:r>
              <a:rPr sz="1600" b="1" u="sng" spc="-5" dirty="0">
                <a:solidFill>
                  <a:srgbClr val="5F5F5F"/>
                </a:solidFill>
                <a:uFill>
                  <a:solidFill>
                    <a:srgbClr val="727272"/>
                  </a:solidFill>
                </a:uFill>
                <a:latin typeface="Verdana"/>
                <a:cs typeface="Verdana"/>
              </a:rPr>
              <a:t>article/metrics/info%3Adoi</a:t>
            </a:r>
            <a:endParaRPr sz="1600">
              <a:latin typeface="Verdana"/>
              <a:cs typeface="Verdana"/>
            </a:endParaRPr>
          </a:p>
          <a:p>
            <a:pPr marL="12700" marR="5080">
              <a:lnSpc>
                <a:spcPts val="1900"/>
              </a:lnSpc>
            </a:pPr>
            <a:r>
              <a:rPr sz="1600" b="1" u="sng" spc="-5" dirty="0">
                <a:solidFill>
                  <a:srgbClr val="5F5F5F"/>
                </a:solidFill>
                <a:uFill>
                  <a:solidFill>
                    <a:srgbClr val="727272"/>
                  </a:solidFill>
                </a:uFill>
                <a:latin typeface="Verdana"/>
                <a:cs typeface="Verdana"/>
              </a:rPr>
              <a:t>%2F10.1371%2Fjournal.pon </a:t>
            </a:r>
            <a:r>
              <a:rPr sz="1600" b="1" spc="-5" dirty="0">
                <a:solidFill>
                  <a:srgbClr val="5F5F5F"/>
                </a:solidFill>
                <a:latin typeface="Verdana"/>
                <a:cs typeface="Verdana"/>
              </a:rPr>
              <a:t> </a:t>
            </a:r>
            <a:r>
              <a:rPr sz="1600" b="1" u="sng" spc="-5" dirty="0">
                <a:solidFill>
                  <a:srgbClr val="5F5F5F"/>
                </a:solidFill>
                <a:uFill>
                  <a:solidFill>
                    <a:srgbClr val="727272"/>
                  </a:solidFill>
                </a:uFill>
                <a:latin typeface="Verdana"/>
                <a:cs typeface="Verdana"/>
              </a:rPr>
              <a:t>e.0047523#close</a:t>
            </a:r>
            <a:endParaRPr sz="1600">
              <a:latin typeface="Verdana"/>
              <a:cs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GB"/>
              <a:t>ESRC 2014 Research Methods Festival</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23370" y="2597285"/>
            <a:ext cx="1877439" cy="175432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a:t>Myth: A&amp;I databases are only for expert searchers constructing queries like this!</a:t>
            </a:r>
          </a:p>
        </p:txBody>
      </p:sp>
    </p:spTree>
    <p:extLst>
      <p:ext uri="{BB962C8B-B14F-4D97-AF65-F5344CB8AC3E}">
        <p14:creationId xmlns:p14="http://schemas.microsoft.com/office/powerpoint/2010/main" val="7625125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128905"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22</a:t>
            </a:r>
            <a:endParaRPr sz="1000">
              <a:latin typeface="Carlito"/>
              <a:cs typeface="Carlito"/>
            </a:endParaRPr>
          </a:p>
        </p:txBody>
      </p:sp>
      <p:grpSp>
        <p:nvGrpSpPr>
          <p:cNvPr id="3" name="object 3"/>
          <p:cNvGrpSpPr/>
          <p:nvPr/>
        </p:nvGrpSpPr>
        <p:grpSpPr>
          <a:xfrm>
            <a:off x="44535" y="1263091"/>
            <a:ext cx="9099550" cy="5568315"/>
            <a:chOff x="44535" y="1263091"/>
            <a:chExt cx="9099550" cy="5568315"/>
          </a:xfrm>
        </p:grpSpPr>
        <p:sp>
          <p:nvSpPr>
            <p:cNvPr id="4" name="object 4"/>
            <p:cNvSpPr/>
            <p:nvPr/>
          </p:nvSpPr>
          <p:spPr>
            <a:xfrm>
              <a:off x="8092440" y="1317574"/>
              <a:ext cx="897774" cy="914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80779" y="1263091"/>
              <a:ext cx="8637046" cy="526127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535" y="6523507"/>
              <a:ext cx="9099550" cy="307975"/>
            </a:xfrm>
            <a:custGeom>
              <a:avLst/>
              <a:gdLst/>
              <a:ahLst/>
              <a:cxnLst/>
              <a:rect l="l" t="t" r="r" b="b"/>
              <a:pathLst>
                <a:path w="9099550" h="307975">
                  <a:moveTo>
                    <a:pt x="0" y="0"/>
                  </a:moveTo>
                  <a:lnTo>
                    <a:pt x="9099464" y="0"/>
                  </a:lnTo>
                  <a:lnTo>
                    <a:pt x="9099464" y="307776"/>
                  </a:lnTo>
                  <a:lnTo>
                    <a:pt x="0" y="307776"/>
                  </a:lnTo>
                  <a:lnTo>
                    <a:pt x="0" y="0"/>
                  </a:lnTo>
                  <a:close/>
                </a:path>
              </a:pathLst>
            </a:custGeom>
            <a:solidFill>
              <a:srgbClr val="FFFFFF"/>
            </a:solidFill>
          </p:spPr>
          <p:txBody>
            <a:bodyPr wrap="square" lIns="0" tIns="0" rIns="0" bIns="0" rtlCol="0"/>
            <a:lstStyle/>
            <a:p>
              <a:endParaRPr/>
            </a:p>
          </p:txBody>
        </p:sp>
      </p:grpSp>
      <p:sp>
        <p:nvSpPr>
          <p:cNvPr id="7" name="object 7"/>
          <p:cNvSpPr txBox="1">
            <a:spLocks noGrp="1"/>
          </p:cNvSpPr>
          <p:nvPr>
            <p:ph type="title"/>
          </p:nvPr>
        </p:nvSpPr>
        <p:spPr>
          <a:xfrm>
            <a:off x="285720" y="285728"/>
            <a:ext cx="5978457"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285AA0"/>
                </a:solidFill>
              </a:rPr>
              <a:t>Examples</a:t>
            </a:r>
            <a:r>
              <a:rPr sz="3600" spc="-5">
                <a:solidFill>
                  <a:srgbClr val="285AA0"/>
                </a:solidFill>
              </a:rPr>
              <a:t>:</a:t>
            </a:r>
            <a:r>
              <a:rPr sz="3600" spc="-45">
                <a:solidFill>
                  <a:srgbClr val="285AA0"/>
                </a:solidFill>
              </a:rPr>
              <a:t> </a:t>
            </a:r>
            <a:r>
              <a:rPr sz="3600" spc="-5">
                <a:solidFill>
                  <a:srgbClr val="285AA0"/>
                </a:solidFill>
              </a:rPr>
              <a:t>Altmetric.com</a:t>
            </a:r>
            <a:r>
              <a:rPr lang="en-US" sz="3600" spc="-5" dirty="0">
                <a:solidFill>
                  <a:srgbClr val="285AA0"/>
                </a:solidFill>
              </a:rPr>
              <a:t>       </a:t>
            </a:r>
            <a:endParaRPr sz="3600"/>
          </a:p>
        </p:txBody>
      </p:sp>
      <p:sp>
        <p:nvSpPr>
          <p:cNvPr id="8" name="object 8"/>
          <p:cNvSpPr txBox="1"/>
          <p:nvPr/>
        </p:nvSpPr>
        <p:spPr>
          <a:xfrm>
            <a:off x="123276" y="6556527"/>
            <a:ext cx="868934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Verdana"/>
                <a:cs typeface="Verdana"/>
              </a:rPr>
              <a:t>Source:</a:t>
            </a:r>
            <a:r>
              <a:rPr sz="1400" spc="30" dirty="0">
                <a:latin typeface="Verdana"/>
                <a:cs typeface="Verdana"/>
              </a:rPr>
              <a:t> </a:t>
            </a:r>
            <a:r>
              <a:rPr sz="1400" u="sng" spc="-5" dirty="0">
                <a:solidFill>
                  <a:srgbClr val="5F5F5F"/>
                </a:solidFill>
                <a:uFill>
                  <a:solidFill>
                    <a:srgbClr val="727272"/>
                  </a:solidFill>
                </a:uFill>
                <a:latin typeface="Verdana"/>
                <a:cs typeface="Verdana"/>
                <a:hlinkClick r:id="rId4"/>
              </a:rPr>
              <a:t>http://www.altmetric.com/details.php?domain=www.altmetric.com&amp;citation_id=843656</a:t>
            </a:r>
            <a:endParaRPr sz="1400">
              <a:latin typeface="Verdana"/>
              <a:cs typeface="Verdana"/>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7050" y="6192564"/>
            <a:ext cx="128905" cy="155575"/>
          </a:xfrm>
          <a:prstGeom prst="rect">
            <a:avLst/>
          </a:prstGeom>
        </p:spPr>
        <p:txBody>
          <a:bodyPr vert="horz" wrap="square" lIns="0" tIns="0" rIns="0" bIns="0" rtlCol="0">
            <a:spAutoFit/>
          </a:bodyPr>
          <a:lstStyle/>
          <a:p>
            <a:pPr>
              <a:lnSpc>
                <a:spcPts val="1150"/>
              </a:lnSpc>
            </a:pPr>
            <a:r>
              <a:rPr sz="1000" b="1" dirty="0">
                <a:solidFill>
                  <a:srgbClr val="004184"/>
                </a:solidFill>
                <a:latin typeface="Carlito"/>
                <a:cs typeface="Carlito"/>
              </a:rPr>
              <a:t>23</a:t>
            </a:r>
            <a:endParaRPr sz="1000">
              <a:latin typeface="Carlito"/>
              <a:cs typeface="Carlito"/>
            </a:endParaRPr>
          </a:p>
        </p:txBody>
      </p:sp>
      <p:grpSp>
        <p:nvGrpSpPr>
          <p:cNvPr id="3" name="object 3"/>
          <p:cNvGrpSpPr/>
          <p:nvPr/>
        </p:nvGrpSpPr>
        <p:grpSpPr>
          <a:xfrm>
            <a:off x="222421" y="1417713"/>
            <a:ext cx="8921744" cy="5380180"/>
            <a:chOff x="222421" y="1417713"/>
            <a:chExt cx="8921744" cy="5380180"/>
          </a:xfrm>
        </p:grpSpPr>
        <p:sp>
          <p:nvSpPr>
            <p:cNvPr id="5" name="object 5"/>
            <p:cNvSpPr/>
            <p:nvPr/>
          </p:nvSpPr>
          <p:spPr>
            <a:xfrm>
              <a:off x="222421" y="1417713"/>
              <a:ext cx="8736222" cy="53799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623215" y="5966678"/>
              <a:ext cx="2520950" cy="831215"/>
            </a:xfrm>
            <a:custGeom>
              <a:avLst/>
              <a:gdLst/>
              <a:ahLst/>
              <a:cxnLst/>
              <a:rect l="l" t="t" r="r" b="b"/>
              <a:pathLst>
                <a:path w="2520950" h="831215">
                  <a:moveTo>
                    <a:pt x="2520784" y="0"/>
                  </a:moveTo>
                  <a:lnTo>
                    <a:pt x="0" y="0"/>
                  </a:lnTo>
                  <a:lnTo>
                    <a:pt x="0" y="830996"/>
                  </a:lnTo>
                  <a:lnTo>
                    <a:pt x="2520784" y="830996"/>
                  </a:lnTo>
                  <a:lnTo>
                    <a:pt x="2520784" y="0"/>
                  </a:lnTo>
                  <a:close/>
                </a:path>
              </a:pathLst>
            </a:custGeom>
            <a:solidFill>
              <a:srgbClr val="FFFFFF"/>
            </a:solidFill>
          </p:spPr>
          <p:txBody>
            <a:bodyPr wrap="square" lIns="0" tIns="0" rIns="0" bIns="0" rtlCol="0"/>
            <a:lstStyle/>
            <a:p>
              <a:endParaRPr/>
            </a:p>
          </p:txBody>
        </p:sp>
      </p:grpSp>
      <p:sp>
        <p:nvSpPr>
          <p:cNvPr id="7" name="object 7"/>
          <p:cNvSpPr txBox="1">
            <a:spLocks noGrp="1"/>
          </p:cNvSpPr>
          <p:nvPr>
            <p:ph type="title"/>
          </p:nvPr>
        </p:nvSpPr>
        <p:spPr>
          <a:xfrm>
            <a:off x="357158" y="214290"/>
            <a:ext cx="6049895"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285AA0"/>
                </a:solidFill>
              </a:rPr>
              <a:t>Example:</a:t>
            </a:r>
            <a:r>
              <a:rPr sz="3600" spc="-25" dirty="0">
                <a:solidFill>
                  <a:srgbClr val="285AA0"/>
                </a:solidFill>
              </a:rPr>
              <a:t> </a:t>
            </a:r>
            <a:r>
              <a:rPr sz="3600" spc="-5" dirty="0">
                <a:solidFill>
                  <a:srgbClr val="285AA0"/>
                </a:solidFill>
              </a:rPr>
              <a:t>ImpactStory</a:t>
            </a:r>
            <a:endParaRPr sz="3600"/>
          </a:p>
        </p:txBody>
      </p:sp>
      <p:sp>
        <p:nvSpPr>
          <p:cNvPr id="8" name="object 8"/>
          <p:cNvSpPr txBox="1"/>
          <p:nvPr/>
        </p:nvSpPr>
        <p:spPr>
          <a:xfrm>
            <a:off x="6701955" y="5999698"/>
            <a:ext cx="1982470" cy="751840"/>
          </a:xfrm>
          <a:prstGeom prst="rect">
            <a:avLst/>
          </a:prstGeom>
        </p:spPr>
        <p:txBody>
          <a:bodyPr vert="horz" wrap="square" lIns="0" tIns="22860" rIns="0" bIns="0" rtlCol="0">
            <a:spAutoFit/>
          </a:bodyPr>
          <a:lstStyle/>
          <a:p>
            <a:pPr marL="12700" marR="1007110">
              <a:lnSpc>
                <a:spcPts val="1900"/>
              </a:lnSpc>
              <a:spcBef>
                <a:spcPts val="180"/>
              </a:spcBef>
            </a:pPr>
            <a:r>
              <a:rPr sz="1600" b="1" spc="-5" dirty="0">
                <a:latin typeface="Verdana"/>
                <a:cs typeface="Verdana"/>
              </a:rPr>
              <a:t>Source:  </a:t>
            </a:r>
            <a:r>
              <a:rPr sz="1600" b="1" u="sng" dirty="0">
                <a:solidFill>
                  <a:srgbClr val="5F5F5F"/>
                </a:solidFill>
                <a:uFill>
                  <a:solidFill>
                    <a:srgbClr val="727272"/>
                  </a:solidFill>
                </a:uFill>
                <a:latin typeface="Verdana"/>
                <a:cs typeface="Verdana"/>
              </a:rPr>
              <a:t>h</a:t>
            </a:r>
            <a:r>
              <a:rPr sz="1600" b="1" u="sng" spc="-5" dirty="0">
                <a:solidFill>
                  <a:srgbClr val="5F5F5F"/>
                </a:solidFill>
                <a:uFill>
                  <a:solidFill>
                    <a:srgbClr val="727272"/>
                  </a:solidFill>
                </a:uFill>
                <a:latin typeface="Verdana"/>
                <a:cs typeface="Verdana"/>
              </a:rPr>
              <a:t>tt</a:t>
            </a:r>
            <a:r>
              <a:rPr sz="1600" b="1" u="sng" dirty="0">
                <a:solidFill>
                  <a:srgbClr val="5F5F5F"/>
                </a:solidFill>
                <a:uFill>
                  <a:solidFill>
                    <a:srgbClr val="727272"/>
                  </a:solidFill>
                </a:uFill>
                <a:latin typeface="Verdana"/>
                <a:cs typeface="Verdana"/>
              </a:rPr>
              <a:t>ps://</a:t>
            </a:r>
            <a:endParaRPr sz="1600">
              <a:latin typeface="Verdana"/>
              <a:cs typeface="Verdana"/>
            </a:endParaRPr>
          </a:p>
          <a:p>
            <a:pPr marL="12700">
              <a:lnSpc>
                <a:spcPts val="1839"/>
              </a:lnSpc>
            </a:pPr>
            <a:r>
              <a:rPr sz="1600" b="1" u="sng" dirty="0">
                <a:solidFill>
                  <a:srgbClr val="5F5F5F"/>
                </a:solidFill>
                <a:uFill>
                  <a:solidFill>
                    <a:srgbClr val="727272"/>
                  </a:solidFill>
                </a:uFill>
                <a:latin typeface="Verdana"/>
                <a:cs typeface="Verdana"/>
              </a:rPr>
              <a:t>impactstory.org/</a:t>
            </a:r>
            <a:endParaRPr sz="1600">
              <a:latin typeface="Verdana"/>
              <a:cs typeface="Verdana"/>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4282" y="214290"/>
            <a:ext cx="7500990"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285AA0"/>
                </a:solidFill>
              </a:rPr>
              <a:t>Relational </a:t>
            </a:r>
            <a:r>
              <a:rPr sz="3600" dirty="0">
                <a:solidFill>
                  <a:srgbClr val="285AA0"/>
                </a:solidFill>
              </a:rPr>
              <a:t>Altmetrics and</a:t>
            </a:r>
            <a:r>
              <a:rPr sz="3600" spc="-70" dirty="0">
                <a:solidFill>
                  <a:srgbClr val="285AA0"/>
                </a:solidFill>
              </a:rPr>
              <a:t> </a:t>
            </a:r>
            <a:r>
              <a:rPr sz="3600" dirty="0">
                <a:solidFill>
                  <a:srgbClr val="285AA0"/>
                </a:solidFill>
              </a:rPr>
              <a:t>KDViz</a:t>
            </a:r>
            <a:endParaRPr sz="3600"/>
          </a:p>
        </p:txBody>
      </p:sp>
      <p:sp>
        <p:nvSpPr>
          <p:cNvPr id="5" name="object 5"/>
          <p:cNvSpPr/>
          <p:nvPr/>
        </p:nvSpPr>
        <p:spPr>
          <a:xfrm>
            <a:off x="762083" y="3662112"/>
            <a:ext cx="186267" cy="1862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62083" y="4449512"/>
            <a:ext cx="186267" cy="18626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62083" y="4944812"/>
            <a:ext cx="186267" cy="18626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62083" y="5427409"/>
            <a:ext cx="186267" cy="186267"/>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736683" y="1816379"/>
            <a:ext cx="6654165" cy="3860800"/>
          </a:xfrm>
          <a:prstGeom prst="rect">
            <a:avLst/>
          </a:prstGeom>
        </p:spPr>
        <p:txBody>
          <a:bodyPr vert="horz" wrap="square" lIns="0" tIns="12700" rIns="0" bIns="0" rtlCol="0">
            <a:spAutoFit/>
          </a:bodyPr>
          <a:lstStyle/>
          <a:p>
            <a:pPr marL="12700" marR="161925">
              <a:lnSpc>
                <a:spcPct val="100000"/>
              </a:lnSpc>
              <a:spcBef>
                <a:spcPts val="100"/>
              </a:spcBef>
            </a:pPr>
            <a:r>
              <a:rPr sz="2000" b="1" dirty="0">
                <a:latin typeface="Verdana"/>
                <a:cs typeface="Verdana"/>
              </a:rPr>
              <a:t>Based on implicit and </a:t>
            </a:r>
            <a:r>
              <a:rPr sz="2000" b="1" spc="-5" dirty="0">
                <a:latin typeface="Verdana"/>
                <a:cs typeface="Verdana"/>
              </a:rPr>
              <a:t>explicit links created </a:t>
            </a:r>
            <a:r>
              <a:rPr sz="2000" b="1" dirty="0">
                <a:latin typeface="Verdana"/>
                <a:cs typeface="Verdana"/>
              </a:rPr>
              <a:t>in  </a:t>
            </a:r>
            <a:r>
              <a:rPr sz="2000" b="1" spc="-5" dirty="0">
                <a:latin typeface="Verdana"/>
                <a:cs typeface="Verdana"/>
              </a:rPr>
              <a:t>altmetrics</a:t>
            </a:r>
            <a:r>
              <a:rPr sz="2000" b="1" spc="-10" dirty="0">
                <a:latin typeface="Verdana"/>
                <a:cs typeface="Verdana"/>
              </a:rPr>
              <a:t> </a:t>
            </a:r>
            <a:r>
              <a:rPr sz="2000" b="1" spc="-5" dirty="0">
                <a:latin typeface="Verdana"/>
                <a:cs typeface="Verdana"/>
              </a:rPr>
              <a:t>sources</a:t>
            </a:r>
            <a:endParaRPr sz="2000">
              <a:latin typeface="Verdana"/>
              <a:cs typeface="Verdana"/>
            </a:endParaRPr>
          </a:p>
          <a:p>
            <a:pPr>
              <a:lnSpc>
                <a:spcPct val="100000"/>
              </a:lnSpc>
            </a:pPr>
            <a:endParaRPr sz="2400">
              <a:latin typeface="Verdana"/>
              <a:cs typeface="Verdana"/>
            </a:endParaRPr>
          </a:p>
          <a:p>
            <a:pPr>
              <a:lnSpc>
                <a:spcPct val="100000"/>
              </a:lnSpc>
              <a:spcBef>
                <a:spcPts val="30"/>
              </a:spcBef>
            </a:pPr>
            <a:endParaRPr sz="1850">
              <a:latin typeface="Verdana"/>
              <a:cs typeface="Verdana"/>
            </a:endParaRPr>
          </a:p>
          <a:p>
            <a:pPr marL="12700">
              <a:lnSpc>
                <a:spcPct val="100000"/>
              </a:lnSpc>
              <a:spcBef>
                <a:spcPts val="5"/>
              </a:spcBef>
            </a:pPr>
            <a:r>
              <a:rPr sz="2000" b="1" spc="-5" dirty="0">
                <a:latin typeface="Verdana"/>
                <a:cs typeface="Verdana"/>
              </a:rPr>
              <a:t>Example: </a:t>
            </a:r>
            <a:r>
              <a:rPr sz="2000" b="1" dirty="0">
                <a:latin typeface="Verdana"/>
                <a:cs typeface="Verdana"/>
              </a:rPr>
              <a:t>Bollen et </a:t>
            </a:r>
            <a:r>
              <a:rPr sz="2000" b="1" spc="-5" dirty="0">
                <a:latin typeface="Verdana"/>
                <a:cs typeface="Verdana"/>
              </a:rPr>
              <a:t>al.</a:t>
            </a:r>
            <a:r>
              <a:rPr sz="2000" b="1" spc="-10" dirty="0">
                <a:latin typeface="Verdana"/>
                <a:cs typeface="Verdana"/>
              </a:rPr>
              <a:t> </a:t>
            </a:r>
            <a:r>
              <a:rPr sz="2000" b="1" spc="-5" dirty="0">
                <a:latin typeface="Verdana"/>
                <a:cs typeface="Verdana"/>
              </a:rPr>
              <a:t>(2009)</a:t>
            </a:r>
            <a:endParaRPr sz="2000">
              <a:latin typeface="Verdana"/>
              <a:cs typeface="Verdana"/>
            </a:endParaRPr>
          </a:p>
          <a:p>
            <a:pPr marL="25400" marR="5080" indent="274955">
              <a:lnSpc>
                <a:spcPct val="100000"/>
              </a:lnSpc>
              <a:spcBef>
                <a:spcPts val="1500"/>
              </a:spcBef>
            </a:pPr>
            <a:r>
              <a:rPr sz="2000" spc="-5" dirty="0">
                <a:latin typeface="Verdana"/>
                <a:cs typeface="Verdana"/>
              </a:rPr>
              <a:t>Based on user clickstreams </a:t>
            </a:r>
            <a:r>
              <a:rPr sz="2000" dirty="0">
                <a:latin typeface="Verdana"/>
                <a:cs typeface="Verdana"/>
              </a:rPr>
              <a:t>in </a:t>
            </a:r>
            <a:r>
              <a:rPr sz="2000" spc="-5" dirty="0">
                <a:latin typeface="Verdana"/>
                <a:cs typeface="Verdana"/>
              </a:rPr>
              <a:t>digital libraries </a:t>
            </a:r>
            <a:r>
              <a:rPr sz="2000" dirty="0">
                <a:latin typeface="Verdana"/>
                <a:cs typeface="Verdana"/>
              </a:rPr>
              <a:t>and  </a:t>
            </a:r>
            <a:r>
              <a:rPr sz="2000" spc="-5" dirty="0">
                <a:latin typeface="Verdana"/>
                <a:cs typeface="Verdana"/>
              </a:rPr>
              <a:t>bibliographic databases</a:t>
            </a:r>
            <a:endParaRPr sz="2000">
              <a:latin typeface="Verdana"/>
              <a:cs typeface="Verdana"/>
            </a:endParaRPr>
          </a:p>
          <a:p>
            <a:pPr marL="300355">
              <a:lnSpc>
                <a:spcPct val="100000"/>
              </a:lnSpc>
              <a:spcBef>
                <a:spcPts val="1400"/>
              </a:spcBef>
            </a:pPr>
            <a:r>
              <a:rPr sz="2000" spc="-5" dirty="0">
                <a:latin typeface="Verdana"/>
                <a:cs typeface="Verdana"/>
              </a:rPr>
              <a:t>Co-occurrence matrix of journals </a:t>
            </a:r>
            <a:r>
              <a:rPr sz="2000" dirty="0">
                <a:latin typeface="Verdana"/>
                <a:cs typeface="Verdana"/>
              </a:rPr>
              <a:t>in</a:t>
            </a:r>
            <a:r>
              <a:rPr sz="2000" spc="30" dirty="0">
                <a:latin typeface="Verdana"/>
                <a:cs typeface="Verdana"/>
              </a:rPr>
              <a:t> </a:t>
            </a:r>
            <a:r>
              <a:rPr sz="2000" spc="-5" dirty="0">
                <a:latin typeface="Verdana"/>
                <a:cs typeface="Verdana"/>
              </a:rPr>
              <a:t>clickstreams</a:t>
            </a:r>
            <a:endParaRPr sz="2000">
              <a:latin typeface="Verdana"/>
              <a:cs typeface="Verdana"/>
            </a:endParaRPr>
          </a:p>
          <a:p>
            <a:pPr marL="300355" marR="325755">
              <a:lnSpc>
                <a:spcPct val="158300"/>
              </a:lnSpc>
              <a:spcBef>
                <a:spcPts val="100"/>
              </a:spcBef>
            </a:pPr>
            <a:r>
              <a:rPr sz="2000" spc="-5" dirty="0">
                <a:latin typeface="Verdana"/>
                <a:cs typeface="Verdana"/>
              </a:rPr>
              <a:t>Force-directed placement applied to the matrix  Produces </a:t>
            </a:r>
            <a:r>
              <a:rPr sz="2000" dirty="0">
                <a:latin typeface="Verdana"/>
                <a:cs typeface="Verdana"/>
              </a:rPr>
              <a:t>an </a:t>
            </a:r>
            <a:r>
              <a:rPr sz="2000" spc="-5" dirty="0">
                <a:latin typeface="Verdana"/>
                <a:cs typeface="Verdana"/>
              </a:rPr>
              <a:t>overview </a:t>
            </a:r>
            <a:r>
              <a:rPr sz="2000" dirty="0">
                <a:latin typeface="Verdana"/>
                <a:cs typeface="Verdana"/>
              </a:rPr>
              <a:t>map </a:t>
            </a:r>
            <a:r>
              <a:rPr sz="2000" spc="-5" dirty="0">
                <a:latin typeface="Verdana"/>
                <a:cs typeface="Verdana"/>
              </a:rPr>
              <a:t>of </a:t>
            </a:r>
            <a:r>
              <a:rPr sz="2000" dirty="0">
                <a:latin typeface="Verdana"/>
                <a:cs typeface="Verdana"/>
              </a:rPr>
              <a:t>all </a:t>
            </a:r>
            <a:r>
              <a:rPr sz="2000" spc="-5" dirty="0">
                <a:latin typeface="Verdana"/>
                <a:cs typeface="Verdana"/>
              </a:rPr>
              <a:t>of</a:t>
            </a:r>
            <a:r>
              <a:rPr sz="2000" spc="-40" dirty="0">
                <a:latin typeface="Verdana"/>
                <a:cs typeface="Verdana"/>
              </a:rPr>
              <a:t> </a:t>
            </a:r>
            <a:r>
              <a:rPr sz="2000" dirty="0">
                <a:latin typeface="Verdana"/>
                <a:cs typeface="Verdana"/>
              </a:rPr>
              <a:t>science</a:t>
            </a:r>
            <a:endParaRPr sz="2000">
              <a:latin typeface="Verdana"/>
              <a:cs typeface="Verdana"/>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34350" y="6173787"/>
            <a:ext cx="1543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4184"/>
                </a:solidFill>
                <a:latin typeface="Carlito"/>
                <a:cs typeface="Carlito"/>
              </a:rPr>
              <a:t>26</a:t>
            </a:r>
            <a:endParaRPr sz="1000">
              <a:latin typeface="Carlito"/>
              <a:cs typeface="Carlito"/>
            </a:endParaRPr>
          </a:p>
        </p:txBody>
      </p:sp>
      <p:sp>
        <p:nvSpPr>
          <p:cNvPr id="4" name="object 4"/>
          <p:cNvSpPr txBox="1">
            <a:spLocks noGrp="1"/>
          </p:cNvSpPr>
          <p:nvPr>
            <p:ph type="title"/>
          </p:nvPr>
        </p:nvSpPr>
        <p:spPr>
          <a:xfrm>
            <a:off x="285720" y="285728"/>
            <a:ext cx="6715172"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285AA0"/>
                </a:solidFill>
              </a:rPr>
              <a:t>Relational</a:t>
            </a:r>
            <a:r>
              <a:rPr sz="4000" spc="-65" dirty="0">
                <a:solidFill>
                  <a:srgbClr val="285AA0"/>
                </a:solidFill>
              </a:rPr>
              <a:t> </a:t>
            </a:r>
            <a:r>
              <a:rPr sz="4000" dirty="0">
                <a:solidFill>
                  <a:srgbClr val="285AA0"/>
                </a:solidFill>
              </a:rPr>
              <a:t>Altmetrics</a:t>
            </a:r>
            <a:endParaRPr sz="4000"/>
          </a:p>
        </p:txBody>
      </p:sp>
      <p:sp>
        <p:nvSpPr>
          <p:cNvPr id="5" name="object 5"/>
          <p:cNvSpPr/>
          <p:nvPr/>
        </p:nvSpPr>
        <p:spPr>
          <a:xfrm>
            <a:off x="762083" y="2379412"/>
            <a:ext cx="186267" cy="1862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62083" y="2862012"/>
            <a:ext cx="186267" cy="18626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62083" y="3357312"/>
            <a:ext cx="186267" cy="18626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62083" y="4144712"/>
            <a:ext cx="186267" cy="18626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62083" y="5859209"/>
            <a:ext cx="186267" cy="186267"/>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736683" y="1638579"/>
            <a:ext cx="6524625" cy="4775200"/>
          </a:xfrm>
          <a:prstGeom prst="rect">
            <a:avLst/>
          </a:prstGeom>
        </p:spPr>
        <p:txBody>
          <a:bodyPr vert="horz" wrap="square" lIns="0" tIns="190500" rIns="0" bIns="0" rtlCol="0">
            <a:spAutoFit/>
          </a:bodyPr>
          <a:lstStyle/>
          <a:p>
            <a:pPr marL="12700">
              <a:lnSpc>
                <a:spcPct val="100000"/>
              </a:lnSpc>
              <a:spcBef>
                <a:spcPts val="1500"/>
              </a:spcBef>
            </a:pPr>
            <a:r>
              <a:rPr sz="2000" b="1" spc="-5" dirty="0">
                <a:latin typeface="Verdana"/>
                <a:cs typeface="Verdana"/>
              </a:rPr>
              <a:t>Example: </a:t>
            </a:r>
            <a:r>
              <a:rPr sz="2000" b="1" dirty="0">
                <a:latin typeface="Verdana"/>
                <a:cs typeface="Verdana"/>
              </a:rPr>
              <a:t>Head </a:t>
            </a:r>
            <a:r>
              <a:rPr sz="2000" b="1" spc="-5" dirty="0">
                <a:latin typeface="Verdana"/>
                <a:cs typeface="Verdana"/>
              </a:rPr>
              <a:t>Start (Kraker</a:t>
            </a:r>
            <a:r>
              <a:rPr sz="2000" b="1" dirty="0">
                <a:latin typeface="Verdana"/>
                <a:cs typeface="Verdana"/>
              </a:rPr>
              <a:t> </a:t>
            </a:r>
            <a:r>
              <a:rPr sz="2000" b="1" spc="-5" dirty="0">
                <a:latin typeface="Verdana"/>
                <a:cs typeface="Verdana"/>
              </a:rPr>
              <a:t>2013)</a:t>
            </a:r>
            <a:endParaRPr sz="2000">
              <a:latin typeface="Verdana"/>
              <a:cs typeface="Verdana"/>
            </a:endParaRPr>
          </a:p>
          <a:p>
            <a:pPr marL="300355">
              <a:lnSpc>
                <a:spcPct val="100000"/>
              </a:lnSpc>
              <a:spcBef>
                <a:spcPts val="1400"/>
              </a:spcBef>
            </a:pPr>
            <a:r>
              <a:rPr sz="2000" spc="-5" dirty="0">
                <a:latin typeface="Verdana"/>
                <a:cs typeface="Verdana"/>
              </a:rPr>
              <a:t>Based on Mendeley</a:t>
            </a:r>
            <a:r>
              <a:rPr sz="2000" spc="5" dirty="0">
                <a:latin typeface="Verdana"/>
                <a:cs typeface="Verdana"/>
              </a:rPr>
              <a:t> </a:t>
            </a:r>
            <a:r>
              <a:rPr sz="2000" spc="-5" dirty="0">
                <a:latin typeface="Verdana"/>
                <a:cs typeface="Verdana"/>
              </a:rPr>
              <a:t>readership</a:t>
            </a:r>
            <a:endParaRPr sz="2000">
              <a:latin typeface="Verdana"/>
              <a:cs typeface="Verdana"/>
            </a:endParaRPr>
          </a:p>
          <a:p>
            <a:pPr marL="300355" marR="5080">
              <a:lnSpc>
                <a:spcPts val="3900"/>
              </a:lnSpc>
              <a:spcBef>
                <a:spcPts val="280"/>
              </a:spcBef>
            </a:pPr>
            <a:r>
              <a:rPr sz="2000" spc="-5" dirty="0">
                <a:latin typeface="Verdana"/>
                <a:cs typeface="Verdana"/>
              </a:rPr>
              <a:t>Co-readership </a:t>
            </a:r>
            <a:r>
              <a:rPr sz="2000" dirty="0">
                <a:latin typeface="Verdana"/>
                <a:cs typeface="Verdana"/>
              </a:rPr>
              <a:t>as a </a:t>
            </a:r>
            <a:r>
              <a:rPr sz="2000" spc="-5" dirty="0">
                <a:latin typeface="Verdana"/>
                <a:cs typeface="Verdana"/>
              </a:rPr>
              <a:t>measure of subject similarity  Matrix of document co-occurrences </a:t>
            </a:r>
            <a:r>
              <a:rPr sz="2000" dirty="0">
                <a:latin typeface="Verdana"/>
                <a:cs typeface="Verdana"/>
              </a:rPr>
              <a:t>in</a:t>
            </a:r>
            <a:r>
              <a:rPr sz="2000" spc="20" dirty="0">
                <a:latin typeface="Verdana"/>
                <a:cs typeface="Verdana"/>
              </a:rPr>
              <a:t> </a:t>
            </a:r>
            <a:r>
              <a:rPr sz="2000" spc="-5" dirty="0">
                <a:latin typeface="Verdana"/>
                <a:cs typeface="Verdana"/>
              </a:rPr>
              <a:t>user</a:t>
            </a:r>
            <a:endParaRPr sz="2000">
              <a:latin typeface="Verdana"/>
              <a:cs typeface="Verdana"/>
            </a:endParaRPr>
          </a:p>
          <a:p>
            <a:pPr marL="25400">
              <a:lnSpc>
                <a:spcPts val="2020"/>
              </a:lnSpc>
            </a:pPr>
            <a:r>
              <a:rPr sz="2000" spc="-5" dirty="0">
                <a:latin typeface="Verdana"/>
                <a:cs typeface="Verdana"/>
              </a:rPr>
              <a:t>libraries</a:t>
            </a:r>
            <a:endParaRPr sz="2000">
              <a:latin typeface="Verdana"/>
              <a:cs typeface="Verdana"/>
            </a:endParaRPr>
          </a:p>
          <a:p>
            <a:pPr marL="25400" marR="991235" indent="274955">
              <a:lnSpc>
                <a:spcPct val="100000"/>
              </a:lnSpc>
              <a:spcBef>
                <a:spcPts val="1400"/>
              </a:spcBef>
            </a:pPr>
            <a:r>
              <a:rPr sz="2000" spc="-5" dirty="0">
                <a:latin typeface="Verdana"/>
                <a:cs typeface="Verdana"/>
              </a:rPr>
              <a:t>Multidimensional scaling </a:t>
            </a:r>
            <a:r>
              <a:rPr sz="2000" dirty="0">
                <a:latin typeface="Verdana"/>
                <a:cs typeface="Verdana"/>
              </a:rPr>
              <a:t>and </a:t>
            </a:r>
            <a:r>
              <a:rPr sz="2000" spc="-5" dirty="0">
                <a:latin typeface="Verdana"/>
                <a:cs typeface="Verdana"/>
              </a:rPr>
              <a:t>hierarchical  clustering applied to the</a:t>
            </a:r>
            <a:r>
              <a:rPr sz="2000" spc="5" dirty="0">
                <a:latin typeface="Verdana"/>
                <a:cs typeface="Verdana"/>
              </a:rPr>
              <a:t> </a:t>
            </a:r>
            <a:r>
              <a:rPr sz="2000" spc="-5" dirty="0">
                <a:latin typeface="Verdana"/>
                <a:cs typeface="Verdana"/>
              </a:rPr>
              <a:t>matrix;</a:t>
            </a:r>
            <a:endParaRPr sz="2000">
              <a:latin typeface="Verdana"/>
              <a:cs typeface="Verdana"/>
            </a:endParaRPr>
          </a:p>
          <a:p>
            <a:pPr marL="25400" marR="2764790">
              <a:lnSpc>
                <a:spcPct val="100000"/>
              </a:lnSpc>
            </a:pPr>
            <a:r>
              <a:rPr sz="2000" spc="-5" dirty="0">
                <a:latin typeface="Verdana"/>
                <a:cs typeface="Verdana"/>
              </a:rPr>
              <a:t>force-directed placement  applied to the resulting map;  </a:t>
            </a:r>
            <a:r>
              <a:rPr sz="2000" dirty="0">
                <a:latin typeface="Verdana"/>
                <a:cs typeface="Verdana"/>
              </a:rPr>
              <a:t>naming heuristic for</a:t>
            </a:r>
            <a:r>
              <a:rPr sz="2000" spc="-50" dirty="0">
                <a:latin typeface="Verdana"/>
                <a:cs typeface="Verdana"/>
              </a:rPr>
              <a:t> </a:t>
            </a:r>
            <a:r>
              <a:rPr sz="2000" spc="-5" dirty="0">
                <a:latin typeface="Verdana"/>
                <a:cs typeface="Verdana"/>
              </a:rPr>
              <a:t>labels</a:t>
            </a:r>
            <a:endParaRPr sz="2000">
              <a:latin typeface="Verdana"/>
              <a:cs typeface="Verdana"/>
            </a:endParaRPr>
          </a:p>
          <a:p>
            <a:pPr marL="25400" marR="2781935" indent="274955">
              <a:lnSpc>
                <a:spcPct val="100000"/>
              </a:lnSpc>
              <a:spcBef>
                <a:spcPts val="1500"/>
              </a:spcBef>
            </a:pPr>
            <a:r>
              <a:rPr sz="2000" spc="-5" dirty="0">
                <a:latin typeface="Verdana"/>
                <a:cs typeface="Verdana"/>
              </a:rPr>
              <a:t>Produces </a:t>
            </a:r>
            <a:r>
              <a:rPr sz="2000" dirty="0">
                <a:latin typeface="Verdana"/>
                <a:cs typeface="Verdana"/>
              </a:rPr>
              <a:t>an </a:t>
            </a:r>
            <a:r>
              <a:rPr sz="2000" spc="-5" dirty="0">
                <a:latin typeface="Verdana"/>
                <a:cs typeface="Verdana"/>
              </a:rPr>
              <a:t>overview </a:t>
            </a:r>
            <a:r>
              <a:rPr sz="2000" dirty="0">
                <a:latin typeface="Verdana"/>
                <a:cs typeface="Verdana"/>
              </a:rPr>
              <a:t>map  </a:t>
            </a:r>
            <a:r>
              <a:rPr sz="2000" spc="-5" dirty="0">
                <a:latin typeface="Verdana"/>
                <a:cs typeface="Verdana"/>
              </a:rPr>
              <a:t>of </a:t>
            </a:r>
            <a:r>
              <a:rPr sz="2000" dirty="0">
                <a:latin typeface="Verdana"/>
                <a:cs typeface="Verdana"/>
              </a:rPr>
              <a:t>a </a:t>
            </a:r>
            <a:r>
              <a:rPr sz="2000" spc="-5" dirty="0">
                <a:latin typeface="Verdana"/>
                <a:cs typeface="Verdana"/>
              </a:rPr>
              <a:t>research</a:t>
            </a:r>
            <a:r>
              <a:rPr sz="2000" spc="-10" dirty="0">
                <a:latin typeface="Verdana"/>
                <a:cs typeface="Verdana"/>
              </a:rPr>
              <a:t> </a:t>
            </a:r>
            <a:r>
              <a:rPr sz="2000" spc="-5" dirty="0">
                <a:latin typeface="Verdana"/>
                <a:cs typeface="Verdana"/>
              </a:rPr>
              <a:t>field</a:t>
            </a:r>
            <a:endParaRPr sz="2000">
              <a:latin typeface="Verdana"/>
              <a:cs typeface="Verdana"/>
            </a:endParaRPr>
          </a:p>
        </p:txBody>
      </p:sp>
      <p:sp>
        <p:nvSpPr>
          <p:cNvPr id="11" name="object 11"/>
          <p:cNvSpPr/>
          <p:nvPr/>
        </p:nvSpPr>
        <p:spPr>
          <a:xfrm>
            <a:off x="4901806" y="4721835"/>
            <a:ext cx="4242193" cy="212187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9144000" cy="641174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022115" y="6514524"/>
            <a:ext cx="3991610" cy="339090"/>
          </a:xfrm>
          <a:custGeom>
            <a:avLst/>
            <a:gdLst/>
            <a:ahLst/>
            <a:cxnLst/>
            <a:rect l="l" t="t" r="r" b="b"/>
            <a:pathLst>
              <a:path w="3991609" h="339090">
                <a:moveTo>
                  <a:pt x="3991241" y="0"/>
                </a:moveTo>
                <a:lnTo>
                  <a:pt x="0" y="0"/>
                </a:lnTo>
                <a:lnTo>
                  <a:pt x="0" y="338553"/>
                </a:lnTo>
                <a:lnTo>
                  <a:pt x="3991241" y="338553"/>
                </a:lnTo>
                <a:lnTo>
                  <a:pt x="3991241" y="0"/>
                </a:lnTo>
                <a:close/>
              </a:path>
            </a:pathLst>
          </a:custGeom>
          <a:solidFill>
            <a:srgbClr val="FFFFFF"/>
          </a:solidFill>
        </p:spPr>
        <p:txBody>
          <a:bodyPr wrap="square" lIns="0" tIns="0" rIns="0" bIns="0" rtlCol="0"/>
          <a:lstStyle/>
          <a:p>
            <a:endParaRPr/>
          </a:p>
        </p:txBody>
      </p:sp>
      <p:sp>
        <p:nvSpPr>
          <p:cNvPr id="6" name="object 6"/>
          <p:cNvSpPr txBox="1"/>
          <p:nvPr/>
        </p:nvSpPr>
        <p:spPr>
          <a:xfrm>
            <a:off x="109629" y="6552465"/>
            <a:ext cx="7789545" cy="269240"/>
          </a:xfrm>
          <a:prstGeom prst="rect">
            <a:avLst/>
          </a:prstGeom>
        </p:spPr>
        <p:txBody>
          <a:bodyPr vert="horz" wrap="square" lIns="0" tIns="12700" rIns="0" bIns="0" rtlCol="0">
            <a:spAutoFit/>
          </a:bodyPr>
          <a:lstStyle/>
          <a:p>
            <a:pPr marL="12700">
              <a:lnSpc>
                <a:spcPct val="100000"/>
              </a:lnSpc>
              <a:spcBef>
                <a:spcPts val="100"/>
              </a:spcBef>
              <a:tabLst>
                <a:tab pos="4003675" algn="l"/>
              </a:tabLst>
            </a:pPr>
            <a:r>
              <a:rPr sz="1600" u="sng" spc="-10" dirty="0">
                <a:solidFill>
                  <a:srgbClr val="5F5F5F"/>
                </a:solidFill>
                <a:uFill>
                  <a:solidFill>
                    <a:srgbClr val="727272"/>
                  </a:solidFill>
                </a:uFill>
                <a:latin typeface="Verdana"/>
                <a:cs typeface="Verdana"/>
                <a:hlinkClick r:id="rId3"/>
              </a:rPr>
              <a:t>http://labs.mendeley.com/headstart</a:t>
            </a:r>
            <a:r>
              <a:rPr sz="1600" spc="-10" dirty="0">
                <a:solidFill>
                  <a:srgbClr val="5F5F5F"/>
                </a:solidFill>
                <a:latin typeface="Verdana"/>
                <a:cs typeface="Verdana"/>
              </a:rPr>
              <a:t>	</a:t>
            </a:r>
            <a:r>
              <a:rPr sz="2400" u="sng" spc="-7" baseline="1736" dirty="0">
                <a:solidFill>
                  <a:srgbClr val="5F5F5F"/>
                </a:solidFill>
                <a:uFill>
                  <a:solidFill>
                    <a:srgbClr val="727272"/>
                  </a:solidFill>
                </a:uFill>
                <a:latin typeface="Verdana"/>
                <a:cs typeface="Verdana"/>
                <a:hlinkClick r:id="rId4"/>
              </a:rPr>
              <a:t>http://github.com/pkraker/headstart</a:t>
            </a:r>
            <a:endParaRPr sz="2400" baseline="1736">
              <a:latin typeface="Verdana"/>
              <a:cs typeface="Verdana"/>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5720" y="214290"/>
            <a:ext cx="8001056"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285AA0"/>
                </a:solidFill>
              </a:rPr>
              <a:t>Popular </a:t>
            </a:r>
            <a:r>
              <a:rPr sz="3600" dirty="0">
                <a:solidFill>
                  <a:srgbClr val="285AA0"/>
                </a:solidFill>
              </a:rPr>
              <a:t>Altmetrics </a:t>
            </a:r>
            <a:r>
              <a:rPr sz="3600" spc="-5" dirty="0">
                <a:solidFill>
                  <a:srgbClr val="285AA0"/>
                </a:solidFill>
              </a:rPr>
              <a:t>Data</a:t>
            </a:r>
            <a:r>
              <a:rPr sz="3600" spc="-25" dirty="0">
                <a:solidFill>
                  <a:srgbClr val="285AA0"/>
                </a:solidFill>
              </a:rPr>
              <a:t> </a:t>
            </a:r>
            <a:r>
              <a:rPr sz="3600" spc="-5" dirty="0">
                <a:solidFill>
                  <a:srgbClr val="285AA0"/>
                </a:solidFill>
              </a:rPr>
              <a:t>Sources</a:t>
            </a:r>
            <a:endParaRPr sz="3600"/>
          </a:p>
        </p:txBody>
      </p:sp>
      <p:graphicFrame>
        <p:nvGraphicFramePr>
          <p:cNvPr id="5" name="object 5"/>
          <p:cNvGraphicFramePr>
            <a:graphicFrameLocks noGrp="1"/>
          </p:cNvGraphicFramePr>
          <p:nvPr/>
        </p:nvGraphicFramePr>
        <p:xfrm>
          <a:off x="179001" y="1353578"/>
          <a:ext cx="7785098" cy="2881464"/>
        </p:xfrm>
        <a:graphic>
          <a:graphicData uri="http://schemas.openxmlformats.org/drawingml/2006/table">
            <a:tbl>
              <a:tblPr firstRow="1" bandRow="1">
                <a:tableStyleId>{2D5ABB26-0587-4C30-8999-92F81FD0307C}</a:tableStyleId>
              </a:tblPr>
              <a:tblGrid>
                <a:gridCol w="1421130">
                  <a:extLst>
                    <a:ext uri="{9D8B030D-6E8A-4147-A177-3AD203B41FA5}">
                      <a16:colId xmlns:a16="http://schemas.microsoft.com/office/drawing/2014/main" val="20000"/>
                    </a:ext>
                  </a:extLst>
                </a:gridCol>
                <a:gridCol w="1186180">
                  <a:extLst>
                    <a:ext uri="{9D8B030D-6E8A-4147-A177-3AD203B41FA5}">
                      <a16:colId xmlns:a16="http://schemas.microsoft.com/office/drawing/2014/main" val="20001"/>
                    </a:ext>
                  </a:extLst>
                </a:gridCol>
                <a:gridCol w="1087119">
                  <a:extLst>
                    <a:ext uri="{9D8B030D-6E8A-4147-A177-3AD203B41FA5}">
                      <a16:colId xmlns:a16="http://schemas.microsoft.com/office/drawing/2014/main" val="20002"/>
                    </a:ext>
                  </a:extLst>
                </a:gridCol>
                <a:gridCol w="778510">
                  <a:extLst>
                    <a:ext uri="{9D8B030D-6E8A-4147-A177-3AD203B41FA5}">
                      <a16:colId xmlns:a16="http://schemas.microsoft.com/office/drawing/2014/main" val="20003"/>
                    </a:ext>
                  </a:extLst>
                </a:gridCol>
                <a:gridCol w="605789">
                  <a:extLst>
                    <a:ext uri="{9D8B030D-6E8A-4147-A177-3AD203B41FA5}">
                      <a16:colId xmlns:a16="http://schemas.microsoft.com/office/drawing/2014/main" val="20004"/>
                    </a:ext>
                  </a:extLst>
                </a:gridCol>
                <a:gridCol w="2706370">
                  <a:extLst>
                    <a:ext uri="{9D8B030D-6E8A-4147-A177-3AD203B41FA5}">
                      <a16:colId xmlns:a16="http://schemas.microsoft.com/office/drawing/2014/main" val="20005"/>
                    </a:ext>
                  </a:extLst>
                </a:gridCol>
              </a:tblGrid>
              <a:tr h="370016">
                <a:tc gridSpan="6">
                  <a:txBody>
                    <a:bodyPr/>
                    <a:lstStyle/>
                    <a:p>
                      <a:pPr marL="5715" algn="ctr">
                        <a:lnSpc>
                          <a:spcPct val="100000"/>
                        </a:lnSpc>
                        <a:spcBef>
                          <a:spcPts val="409"/>
                        </a:spcBef>
                      </a:pPr>
                      <a:r>
                        <a:rPr sz="1800" b="1" spc="-5" dirty="0">
                          <a:latin typeface="Verdana"/>
                          <a:cs typeface="Verdana"/>
                        </a:rPr>
                        <a:t>APIs</a:t>
                      </a:r>
                      <a:endParaRPr sz="1800">
                        <a:latin typeface="Verdana"/>
                        <a:cs typeface="Verdana"/>
                      </a:endParaRPr>
                    </a:p>
                  </a:txBody>
                  <a:tcPr marL="0" marR="0" marT="52069"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E4E4E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36058">
                <a:tc>
                  <a:txBody>
                    <a:bodyPr/>
                    <a:lstStyle/>
                    <a:p>
                      <a:pPr>
                        <a:lnSpc>
                          <a:spcPct val="100000"/>
                        </a:lnSpc>
                        <a:spcBef>
                          <a:spcPts val="25"/>
                        </a:spcBef>
                      </a:pPr>
                      <a:endParaRPr sz="1500">
                        <a:latin typeface="Times New Roman"/>
                        <a:cs typeface="Times New Roman"/>
                      </a:endParaRPr>
                    </a:p>
                    <a:p>
                      <a:pPr marL="8890">
                        <a:lnSpc>
                          <a:spcPts val="1580"/>
                        </a:lnSpc>
                      </a:pPr>
                      <a:r>
                        <a:rPr sz="1400" b="1" dirty="0">
                          <a:latin typeface="Verdana"/>
                          <a:cs typeface="Verdana"/>
                        </a:rPr>
                        <a:t>Name</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b="1" spc="-5" dirty="0">
                          <a:latin typeface="Verdana"/>
                          <a:cs typeface="Verdana"/>
                        </a:rPr>
                        <a:t>Type</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b="1" spc="-5" dirty="0">
                          <a:latin typeface="Verdana"/>
                          <a:cs typeface="Verdana"/>
                        </a:rPr>
                        <a:t>Indicators</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b="1" dirty="0">
                          <a:latin typeface="Verdana"/>
                          <a:cs typeface="Verdana"/>
                        </a:rPr>
                        <a:t>License</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marL="8890" marR="67945">
                        <a:lnSpc>
                          <a:spcPts val="1600"/>
                        </a:lnSpc>
                        <a:spcBef>
                          <a:spcPts val="190"/>
                        </a:spcBef>
                      </a:pPr>
                      <a:r>
                        <a:rPr sz="1400" b="1" spc="-5" dirty="0">
                          <a:latin typeface="Verdana"/>
                          <a:cs typeface="Verdana"/>
                        </a:rPr>
                        <a:t>Open  Data</a:t>
                      </a:r>
                      <a:endParaRPr sz="1400">
                        <a:latin typeface="Verdana"/>
                        <a:cs typeface="Verdana"/>
                      </a:endParaRPr>
                    </a:p>
                  </a:txBody>
                  <a:tcPr marL="0" marR="0" marT="24130"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b="1" dirty="0">
                          <a:latin typeface="Verdana"/>
                          <a:cs typeface="Verdana"/>
                        </a:rPr>
                        <a:t>URL</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extLst>
                  <a:ext uri="{0D108BD9-81ED-4DB2-BD59-A6C34878D82A}">
                    <a16:rowId xmlns:a16="http://schemas.microsoft.com/office/drawing/2014/main" val="10001"/>
                  </a:ext>
                </a:extLst>
              </a:tr>
              <a:tr h="601406">
                <a:tc>
                  <a:txBody>
                    <a:bodyPr/>
                    <a:lstStyle/>
                    <a:p>
                      <a:pPr>
                        <a:lnSpc>
                          <a:spcPct val="100000"/>
                        </a:lnSpc>
                      </a:pPr>
                      <a:endParaRPr sz="1700">
                        <a:latin typeface="Times New Roman"/>
                        <a:cs typeface="Times New Roman"/>
                      </a:endParaRPr>
                    </a:p>
                    <a:p>
                      <a:pPr marL="8890">
                        <a:lnSpc>
                          <a:spcPts val="1580"/>
                        </a:lnSpc>
                        <a:spcBef>
                          <a:spcPts val="1100"/>
                        </a:spcBef>
                      </a:pPr>
                      <a:r>
                        <a:rPr sz="1400" b="1" spc="-5" dirty="0">
                          <a:latin typeface="Verdana"/>
                          <a:cs typeface="Verdana"/>
                        </a:rPr>
                        <a:t>Mendeley</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marL="8890" marR="15240">
                        <a:lnSpc>
                          <a:spcPts val="1600"/>
                        </a:lnSpc>
                        <a:spcBef>
                          <a:spcPts val="1495"/>
                        </a:spcBef>
                      </a:pPr>
                      <a:r>
                        <a:rPr sz="1400" spc="-5" dirty="0">
                          <a:latin typeface="Verdana"/>
                          <a:cs typeface="Verdana"/>
                        </a:rPr>
                        <a:t>Reference  </a:t>
                      </a:r>
                      <a:r>
                        <a:rPr sz="1400" dirty="0">
                          <a:latin typeface="Verdana"/>
                          <a:cs typeface="Verdana"/>
                        </a:rPr>
                        <a:t>Mana</a:t>
                      </a:r>
                      <a:r>
                        <a:rPr sz="1400" spc="-5" dirty="0">
                          <a:latin typeface="Verdana"/>
                          <a:cs typeface="Verdana"/>
                        </a:rPr>
                        <a:t>ge</a:t>
                      </a:r>
                      <a:r>
                        <a:rPr sz="1400" dirty="0">
                          <a:latin typeface="Verdana"/>
                          <a:cs typeface="Verdana"/>
                        </a:rPr>
                        <a:t>ment</a:t>
                      </a:r>
                      <a:endParaRPr sz="1400">
                        <a:latin typeface="Verdana"/>
                        <a:cs typeface="Verdana"/>
                      </a:endParaRPr>
                    </a:p>
                  </a:txBody>
                  <a:tcPr marL="0" marR="0" marT="1898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5" dirty="0">
                          <a:latin typeface="Verdana"/>
                          <a:cs typeface="Verdana"/>
                        </a:rPr>
                        <a:t>Readership</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marL="8890" marR="205104">
                        <a:lnSpc>
                          <a:spcPts val="1600"/>
                        </a:lnSpc>
                        <a:spcBef>
                          <a:spcPts val="1495"/>
                        </a:spcBef>
                      </a:pPr>
                      <a:r>
                        <a:rPr sz="1400" spc="-5" dirty="0">
                          <a:latin typeface="Verdana"/>
                          <a:cs typeface="Verdana"/>
                        </a:rPr>
                        <a:t>C</a:t>
                      </a:r>
                      <a:r>
                        <a:rPr sz="1400" spc="-35" dirty="0">
                          <a:latin typeface="Verdana"/>
                          <a:cs typeface="Verdana"/>
                        </a:rPr>
                        <a:t>C</a:t>
                      </a:r>
                      <a:r>
                        <a:rPr sz="1400" dirty="0">
                          <a:latin typeface="Verdana"/>
                          <a:cs typeface="Verdana"/>
                        </a:rPr>
                        <a:t>-</a:t>
                      </a:r>
                      <a:r>
                        <a:rPr sz="1400" spc="-5" dirty="0">
                          <a:latin typeface="Verdana"/>
                          <a:cs typeface="Verdana"/>
                        </a:rPr>
                        <a:t>B</a:t>
                      </a:r>
                      <a:r>
                        <a:rPr sz="1400" dirty="0">
                          <a:latin typeface="Verdana"/>
                          <a:cs typeface="Verdana"/>
                        </a:rPr>
                        <a:t>Y  </a:t>
                      </a:r>
                      <a:r>
                        <a:rPr sz="1400" spc="-5" dirty="0">
                          <a:latin typeface="Verdana"/>
                          <a:cs typeface="Verdana"/>
                        </a:rPr>
                        <a:t>3.0</a:t>
                      </a:r>
                      <a:endParaRPr sz="1400">
                        <a:latin typeface="Verdana"/>
                        <a:cs typeface="Verdana"/>
                      </a:endParaRPr>
                    </a:p>
                  </a:txBody>
                  <a:tcPr marL="0" marR="0" marT="1898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35" dirty="0">
                          <a:latin typeface="Verdana"/>
                          <a:cs typeface="Verdana"/>
                        </a:rPr>
                        <a:t>Yes</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u="sng" spc="-15" dirty="0">
                          <a:uFill>
                            <a:solidFill>
                              <a:srgbClr val="000000"/>
                            </a:solidFill>
                          </a:uFill>
                          <a:latin typeface="Verdana"/>
                          <a:cs typeface="Verdana"/>
                          <a:hlinkClick r:id="" action="ppaction://noaction"/>
                        </a:rPr>
                        <a:t>http://dev.mendeley.com/</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extLst>
                  <a:ext uri="{0D108BD9-81ED-4DB2-BD59-A6C34878D82A}">
                    <a16:rowId xmlns:a16="http://schemas.microsoft.com/office/drawing/2014/main" val="10002"/>
                  </a:ext>
                </a:extLst>
              </a:tr>
              <a:tr h="436050">
                <a:tc>
                  <a:txBody>
                    <a:bodyPr/>
                    <a:lstStyle/>
                    <a:p>
                      <a:pPr>
                        <a:lnSpc>
                          <a:spcPct val="100000"/>
                        </a:lnSpc>
                        <a:spcBef>
                          <a:spcPts val="25"/>
                        </a:spcBef>
                      </a:pPr>
                      <a:endParaRPr sz="1500">
                        <a:latin typeface="Times New Roman"/>
                        <a:cs typeface="Times New Roman"/>
                      </a:endParaRPr>
                    </a:p>
                    <a:p>
                      <a:pPr marL="8890">
                        <a:lnSpc>
                          <a:spcPts val="1580"/>
                        </a:lnSpc>
                      </a:pPr>
                      <a:r>
                        <a:rPr sz="1400" b="1" dirty="0">
                          <a:latin typeface="Verdana"/>
                          <a:cs typeface="Verdana"/>
                        </a:rPr>
                        <a:t>figshare</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spc="-10" dirty="0">
                          <a:latin typeface="Verdana"/>
                          <a:cs typeface="Verdana"/>
                        </a:rPr>
                        <a:t>Repository</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marL="8890" marR="100330">
                        <a:lnSpc>
                          <a:spcPts val="1600"/>
                        </a:lnSpc>
                        <a:spcBef>
                          <a:spcPts val="190"/>
                        </a:spcBef>
                      </a:pPr>
                      <a:r>
                        <a:rPr sz="1400" dirty="0">
                          <a:latin typeface="Verdana"/>
                          <a:cs typeface="Verdana"/>
                        </a:rPr>
                        <a:t>Views/  Downloa</a:t>
                      </a:r>
                      <a:r>
                        <a:rPr sz="1400" spc="-5" dirty="0">
                          <a:latin typeface="Verdana"/>
                          <a:cs typeface="Verdana"/>
                        </a:rPr>
                        <a:t>ds</a:t>
                      </a:r>
                      <a:endParaRPr sz="1400">
                        <a:latin typeface="Verdana"/>
                        <a:cs typeface="Verdana"/>
                      </a:endParaRPr>
                    </a:p>
                  </a:txBody>
                  <a:tcPr marL="0" marR="0" marT="241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spc="-5" dirty="0">
                          <a:latin typeface="Verdana"/>
                          <a:cs typeface="Verdana"/>
                        </a:rPr>
                        <a:t>CC0</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spc="-35" dirty="0">
                          <a:latin typeface="Verdana"/>
                          <a:cs typeface="Verdana"/>
                        </a:rPr>
                        <a:t>Yes</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5"/>
                        </a:spcBef>
                      </a:pPr>
                      <a:endParaRPr sz="1500">
                        <a:latin typeface="Times New Roman"/>
                        <a:cs typeface="Times New Roman"/>
                      </a:endParaRPr>
                    </a:p>
                    <a:p>
                      <a:pPr marL="8890">
                        <a:lnSpc>
                          <a:spcPts val="1580"/>
                        </a:lnSpc>
                      </a:pPr>
                      <a:r>
                        <a:rPr sz="1400" u="sng" spc="-5" dirty="0">
                          <a:solidFill>
                            <a:srgbClr val="5F5F5F"/>
                          </a:solidFill>
                          <a:uFill>
                            <a:solidFill>
                              <a:srgbClr val="727272"/>
                            </a:solidFill>
                          </a:uFill>
                          <a:latin typeface="Verdana"/>
                          <a:cs typeface="Verdana"/>
                          <a:hlinkClick r:id="" action="ppaction://noaction"/>
                        </a:rPr>
                        <a:t>http://api.figshare.com</a:t>
                      </a:r>
                      <a:endParaRPr sz="1400">
                        <a:latin typeface="Verdana"/>
                        <a:cs typeface="Verdana"/>
                      </a:endParaRPr>
                    </a:p>
                  </a:txBody>
                  <a:tcPr marL="0" marR="0" marT="317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extLst>
                  <a:ext uri="{0D108BD9-81ED-4DB2-BD59-A6C34878D82A}">
                    <a16:rowId xmlns:a16="http://schemas.microsoft.com/office/drawing/2014/main" val="10003"/>
                  </a:ext>
                </a:extLst>
              </a:tr>
              <a:tr h="435380">
                <a:tc>
                  <a:txBody>
                    <a:bodyPr/>
                    <a:lstStyle/>
                    <a:p>
                      <a:pPr>
                        <a:lnSpc>
                          <a:spcPct val="100000"/>
                        </a:lnSpc>
                        <a:spcBef>
                          <a:spcPts val="20"/>
                        </a:spcBef>
                      </a:pPr>
                      <a:endParaRPr sz="1500">
                        <a:latin typeface="Times New Roman"/>
                        <a:cs typeface="Times New Roman"/>
                      </a:endParaRPr>
                    </a:p>
                    <a:p>
                      <a:pPr marL="8890">
                        <a:lnSpc>
                          <a:spcPts val="1580"/>
                        </a:lnSpc>
                      </a:pPr>
                      <a:r>
                        <a:rPr sz="1400" b="1" dirty="0">
                          <a:latin typeface="Verdana"/>
                          <a:cs typeface="Verdana"/>
                        </a:rPr>
                        <a:t>PLOS</a:t>
                      </a:r>
                      <a:r>
                        <a:rPr sz="1400" b="1" spc="-15" dirty="0">
                          <a:latin typeface="Verdana"/>
                          <a:cs typeface="Verdana"/>
                        </a:rPr>
                        <a:t> </a:t>
                      </a:r>
                      <a:r>
                        <a:rPr sz="1400" b="1" spc="-5" dirty="0">
                          <a:latin typeface="Verdana"/>
                          <a:cs typeface="Verdana"/>
                        </a:rPr>
                        <a:t>ALM</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spc="-5" dirty="0">
                          <a:latin typeface="Verdana"/>
                          <a:cs typeface="Verdana"/>
                        </a:rPr>
                        <a:t>Publisher</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spc="-15" dirty="0">
                          <a:latin typeface="Verdana"/>
                          <a:cs typeface="Verdana"/>
                        </a:rPr>
                        <a:t>Various</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spc="-5" dirty="0">
                          <a:latin typeface="Verdana"/>
                          <a:cs typeface="Verdana"/>
                        </a:rPr>
                        <a:t>CC0</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spc="-35" dirty="0">
                          <a:latin typeface="Verdana"/>
                          <a:cs typeface="Verdana"/>
                        </a:rPr>
                        <a:t>Yes</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u="sng" spc="-5" dirty="0">
                          <a:solidFill>
                            <a:srgbClr val="5F5F5F"/>
                          </a:solidFill>
                          <a:uFill>
                            <a:solidFill>
                              <a:srgbClr val="727272"/>
                            </a:solidFill>
                          </a:uFill>
                          <a:latin typeface="Verdana"/>
                          <a:cs typeface="Verdana"/>
                          <a:hlinkClick r:id="" action="ppaction://noaction"/>
                        </a:rPr>
                        <a:t>http://api.plos.org</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extLst>
                  <a:ext uri="{0D108BD9-81ED-4DB2-BD59-A6C34878D82A}">
                    <a16:rowId xmlns:a16="http://schemas.microsoft.com/office/drawing/2014/main" val="10004"/>
                  </a:ext>
                </a:extLst>
              </a:tr>
              <a:tr h="601400">
                <a:tc>
                  <a:txBody>
                    <a:bodyPr/>
                    <a:lstStyle/>
                    <a:p>
                      <a:pPr>
                        <a:lnSpc>
                          <a:spcPct val="100000"/>
                        </a:lnSpc>
                      </a:pPr>
                      <a:endParaRPr sz="1700">
                        <a:latin typeface="Times New Roman"/>
                        <a:cs typeface="Times New Roman"/>
                      </a:endParaRPr>
                    </a:p>
                    <a:p>
                      <a:pPr marL="8890">
                        <a:lnSpc>
                          <a:spcPts val="1580"/>
                        </a:lnSpc>
                        <a:spcBef>
                          <a:spcPts val="1100"/>
                        </a:spcBef>
                      </a:pPr>
                      <a:r>
                        <a:rPr sz="1400" b="1" spc="-5" dirty="0">
                          <a:latin typeface="Verdana"/>
                          <a:cs typeface="Verdana"/>
                        </a:rPr>
                        <a:t>Altmetric.com</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marL="8890" marR="433070">
                        <a:lnSpc>
                          <a:spcPts val="1600"/>
                        </a:lnSpc>
                        <a:spcBef>
                          <a:spcPts val="1495"/>
                        </a:spcBef>
                      </a:pPr>
                      <a:r>
                        <a:rPr sz="1400" spc="-5" dirty="0">
                          <a:latin typeface="Verdana"/>
                          <a:cs typeface="Verdana"/>
                        </a:rPr>
                        <a:t>Meta-  </a:t>
                      </a:r>
                      <a:r>
                        <a:rPr sz="1400" dirty="0">
                          <a:latin typeface="Verdana"/>
                          <a:cs typeface="Verdana"/>
                        </a:rPr>
                        <a:t>P</a:t>
                      </a:r>
                      <a:r>
                        <a:rPr sz="1400" spc="-5" dirty="0">
                          <a:latin typeface="Verdana"/>
                          <a:cs typeface="Verdana"/>
                        </a:rPr>
                        <a:t>r</a:t>
                      </a:r>
                      <a:r>
                        <a:rPr sz="1400" spc="-15" dirty="0">
                          <a:latin typeface="Verdana"/>
                          <a:cs typeface="Verdana"/>
                        </a:rPr>
                        <a:t>o</a:t>
                      </a:r>
                      <a:r>
                        <a:rPr sz="1400" dirty="0">
                          <a:latin typeface="Verdana"/>
                          <a:cs typeface="Verdana"/>
                        </a:rPr>
                        <a:t>vi</a:t>
                      </a:r>
                      <a:r>
                        <a:rPr sz="1400" spc="-5" dirty="0">
                          <a:latin typeface="Verdana"/>
                          <a:cs typeface="Verdana"/>
                        </a:rPr>
                        <a:t>de</a:t>
                      </a:r>
                      <a:r>
                        <a:rPr sz="1400" dirty="0">
                          <a:latin typeface="Verdana"/>
                          <a:cs typeface="Verdana"/>
                        </a:rPr>
                        <a:t>r</a:t>
                      </a:r>
                      <a:endParaRPr sz="1400">
                        <a:latin typeface="Verdana"/>
                        <a:cs typeface="Verdana"/>
                      </a:endParaRPr>
                    </a:p>
                  </a:txBody>
                  <a:tcPr marL="0" marR="0" marT="1898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15" dirty="0">
                          <a:latin typeface="Verdana"/>
                          <a:cs typeface="Verdana"/>
                        </a:rPr>
                        <a:t>Various</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marL="8890" marR="59055">
                        <a:lnSpc>
                          <a:spcPts val="1600"/>
                        </a:lnSpc>
                        <a:spcBef>
                          <a:spcPts val="1495"/>
                        </a:spcBef>
                      </a:pPr>
                      <a:r>
                        <a:rPr sz="1400" dirty="0">
                          <a:latin typeface="Verdana"/>
                          <a:cs typeface="Verdana"/>
                        </a:rPr>
                        <a:t>P</a:t>
                      </a:r>
                      <a:r>
                        <a:rPr sz="1400" spc="-5" dirty="0">
                          <a:latin typeface="Verdana"/>
                          <a:cs typeface="Verdana"/>
                        </a:rPr>
                        <a:t>r</a:t>
                      </a:r>
                      <a:r>
                        <a:rPr sz="1400" dirty="0">
                          <a:latin typeface="Verdana"/>
                          <a:cs typeface="Verdana"/>
                        </a:rPr>
                        <a:t>o</a:t>
                      </a:r>
                      <a:r>
                        <a:rPr sz="1400" spc="-5" dirty="0">
                          <a:latin typeface="Verdana"/>
                          <a:cs typeface="Verdana"/>
                        </a:rPr>
                        <a:t>pr</a:t>
                      </a:r>
                      <a:r>
                        <a:rPr sz="1400" dirty="0">
                          <a:latin typeface="Verdana"/>
                          <a:cs typeface="Verdana"/>
                        </a:rPr>
                        <a:t>iet  ary</a:t>
                      </a:r>
                      <a:endParaRPr sz="1400">
                        <a:latin typeface="Verdana"/>
                        <a:cs typeface="Verdana"/>
                      </a:endParaRPr>
                    </a:p>
                  </a:txBody>
                  <a:tcPr marL="0" marR="0" marT="1898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5" dirty="0">
                          <a:latin typeface="Verdana"/>
                          <a:cs typeface="Verdana"/>
                        </a:rPr>
                        <a:t>No</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u="sng" spc="-5" dirty="0">
                          <a:solidFill>
                            <a:srgbClr val="5F5F5F"/>
                          </a:solidFill>
                          <a:uFill>
                            <a:solidFill>
                              <a:srgbClr val="727272"/>
                            </a:solidFill>
                          </a:uFill>
                          <a:latin typeface="Verdana"/>
                          <a:cs typeface="Verdana"/>
                          <a:hlinkClick r:id="" action="ppaction://noaction"/>
                        </a:rPr>
                        <a:t>http://api.altmetric.com/</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extLst>
                  <a:ext uri="{0D108BD9-81ED-4DB2-BD59-A6C34878D82A}">
                    <a16:rowId xmlns:a16="http://schemas.microsoft.com/office/drawing/2014/main" val="10005"/>
                  </a:ext>
                </a:extLst>
              </a:tr>
            </a:tbl>
          </a:graphicData>
        </a:graphic>
      </p:graphicFrame>
      <p:graphicFrame>
        <p:nvGraphicFramePr>
          <p:cNvPr id="6" name="object 6"/>
          <p:cNvGraphicFramePr>
            <a:graphicFrameLocks noGrp="1"/>
          </p:cNvGraphicFramePr>
          <p:nvPr/>
        </p:nvGraphicFramePr>
        <p:xfrm>
          <a:off x="129574" y="4491507"/>
          <a:ext cx="7837167" cy="2118507"/>
        </p:xfrm>
        <a:graphic>
          <a:graphicData uri="http://schemas.openxmlformats.org/drawingml/2006/table">
            <a:tbl>
              <a:tblPr firstRow="1" bandRow="1">
                <a:tableStyleId>{2D5ABB26-0587-4C30-8999-92F81FD0307C}</a:tableStyleId>
              </a:tblPr>
              <a:tblGrid>
                <a:gridCol w="1416685">
                  <a:extLst>
                    <a:ext uri="{9D8B030D-6E8A-4147-A177-3AD203B41FA5}">
                      <a16:colId xmlns:a16="http://schemas.microsoft.com/office/drawing/2014/main" val="20000"/>
                    </a:ext>
                  </a:extLst>
                </a:gridCol>
                <a:gridCol w="1120140">
                  <a:extLst>
                    <a:ext uri="{9D8B030D-6E8A-4147-A177-3AD203B41FA5}">
                      <a16:colId xmlns:a16="http://schemas.microsoft.com/office/drawing/2014/main" val="20001"/>
                    </a:ext>
                  </a:extLst>
                </a:gridCol>
                <a:gridCol w="1103629">
                  <a:extLst>
                    <a:ext uri="{9D8B030D-6E8A-4147-A177-3AD203B41FA5}">
                      <a16:colId xmlns:a16="http://schemas.microsoft.com/office/drawing/2014/main" val="20002"/>
                    </a:ext>
                  </a:extLst>
                </a:gridCol>
                <a:gridCol w="1525904">
                  <a:extLst>
                    <a:ext uri="{9D8B030D-6E8A-4147-A177-3AD203B41FA5}">
                      <a16:colId xmlns:a16="http://schemas.microsoft.com/office/drawing/2014/main" val="20003"/>
                    </a:ext>
                  </a:extLst>
                </a:gridCol>
                <a:gridCol w="2670809">
                  <a:extLst>
                    <a:ext uri="{9D8B030D-6E8A-4147-A177-3AD203B41FA5}">
                      <a16:colId xmlns:a16="http://schemas.microsoft.com/office/drawing/2014/main" val="20004"/>
                    </a:ext>
                  </a:extLst>
                </a:gridCol>
              </a:tblGrid>
              <a:tr h="422022">
                <a:tc gridSpan="5">
                  <a:txBody>
                    <a:bodyPr/>
                    <a:lstStyle/>
                    <a:p>
                      <a:pPr marL="4445" algn="ctr">
                        <a:lnSpc>
                          <a:spcPct val="100000"/>
                        </a:lnSpc>
                        <a:spcBef>
                          <a:spcPts val="620"/>
                        </a:spcBef>
                      </a:pPr>
                      <a:r>
                        <a:rPr sz="1800" b="1" spc="-5" dirty="0">
                          <a:latin typeface="Verdana"/>
                          <a:cs typeface="Verdana"/>
                        </a:rPr>
                        <a:t>SDKs</a:t>
                      </a:r>
                      <a:endParaRPr sz="1800">
                        <a:latin typeface="Verdana"/>
                        <a:cs typeface="Verdana"/>
                      </a:endParaRPr>
                    </a:p>
                  </a:txBody>
                  <a:tcPr marL="0" marR="0" marT="7874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E4E4E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2885">
                <a:tc>
                  <a:txBody>
                    <a:bodyPr/>
                    <a:lstStyle/>
                    <a:p>
                      <a:pPr marL="8890">
                        <a:lnSpc>
                          <a:spcPts val="1580"/>
                        </a:lnSpc>
                        <a:spcBef>
                          <a:spcPts val="75"/>
                        </a:spcBef>
                      </a:pPr>
                      <a:r>
                        <a:rPr sz="1400" b="1" dirty="0">
                          <a:latin typeface="Verdana"/>
                          <a:cs typeface="Verdana"/>
                        </a:rPr>
                        <a:t>Name</a:t>
                      </a:r>
                      <a:endParaRPr sz="1400">
                        <a:latin typeface="Verdana"/>
                        <a:cs typeface="Verdana"/>
                      </a:endParaRPr>
                    </a:p>
                  </a:txBody>
                  <a:tcPr marL="0" marR="0" marT="952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marL="9525">
                        <a:lnSpc>
                          <a:spcPts val="1580"/>
                        </a:lnSpc>
                        <a:spcBef>
                          <a:spcPts val="75"/>
                        </a:spcBef>
                      </a:pPr>
                      <a:r>
                        <a:rPr sz="1400" b="1" dirty="0">
                          <a:latin typeface="Verdana"/>
                          <a:cs typeface="Verdana"/>
                        </a:rPr>
                        <a:t>Language</a:t>
                      </a:r>
                      <a:endParaRPr sz="1400">
                        <a:latin typeface="Verdana"/>
                        <a:cs typeface="Verdana"/>
                      </a:endParaRPr>
                    </a:p>
                  </a:txBody>
                  <a:tcPr marL="0" marR="0" marT="952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marL="8890">
                        <a:lnSpc>
                          <a:spcPts val="1580"/>
                        </a:lnSpc>
                        <a:spcBef>
                          <a:spcPts val="75"/>
                        </a:spcBef>
                      </a:pPr>
                      <a:r>
                        <a:rPr sz="1400" b="1" spc="-5" dirty="0">
                          <a:latin typeface="Verdana"/>
                          <a:cs typeface="Verdana"/>
                        </a:rPr>
                        <a:t>License</a:t>
                      </a:r>
                      <a:endParaRPr sz="1400">
                        <a:latin typeface="Verdana"/>
                        <a:cs typeface="Verdana"/>
                      </a:endParaRPr>
                    </a:p>
                  </a:txBody>
                  <a:tcPr marL="0" marR="0" marT="952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marL="8890">
                        <a:lnSpc>
                          <a:spcPts val="1580"/>
                        </a:lnSpc>
                        <a:spcBef>
                          <a:spcPts val="75"/>
                        </a:spcBef>
                      </a:pPr>
                      <a:r>
                        <a:rPr sz="1400" b="1" spc="-5" dirty="0">
                          <a:latin typeface="Verdana"/>
                          <a:cs typeface="Verdana"/>
                        </a:rPr>
                        <a:t>Data</a:t>
                      </a:r>
                      <a:r>
                        <a:rPr sz="1400" b="1" spc="-20" dirty="0">
                          <a:latin typeface="Verdana"/>
                          <a:cs typeface="Verdana"/>
                        </a:rPr>
                        <a:t> </a:t>
                      </a:r>
                      <a:r>
                        <a:rPr sz="1400" b="1" dirty="0">
                          <a:latin typeface="Verdana"/>
                          <a:cs typeface="Verdana"/>
                        </a:rPr>
                        <a:t>sources</a:t>
                      </a:r>
                      <a:endParaRPr sz="1400">
                        <a:latin typeface="Verdana"/>
                        <a:cs typeface="Verdana"/>
                      </a:endParaRPr>
                    </a:p>
                  </a:txBody>
                  <a:tcPr marL="0" marR="0" marT="952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tc>
                  <a:txBody>
                    <a:bodyPr/>
                    <a:lstStyle/>
                    <a:p>
                      <a:pPr marL="9525">
                        <a:lnSpc>
                          <a:spcPts val="1580"/>
                        </a:lnSpc>
                        <a:spcBef>
                          <a:spcPts val="75"/>
                        </a:spcBef>
                      </a:pPr>
                      <a:r>
                        <a:rPr sz="1400" b="1" dirty="0">
                          <a:latin typeface="Verdana"/>
                          <a:cs typeface="Verdana"/>
                        </a:rPr>
                        <a:t>URL</a:t>
                      </a:r>
                      <a:endParaRPr sz="1400">
                        <a:latin typeface="Verdana"/>
                        <a:cs typeface="Verdana"/>
                      </a:endParaRPr>
                    </a:p>
                  </a:txBody>
                  <a:tcPr marL="0" marR="0" marT="952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5F5F5"/>
                    </a:solidFill>
                  </a:tcPr>
                </a:tc>
                <a:extLst>
                  <a:ext uri="{0D108BD9-81ED-4DB2-BD59-A6C34878D82A}">
                    <a16:rowId xmlns:a16="http://schemas.microsoft.com/office/drawing/2014/main" val="10001"/>
                  </a:ext>
                </a:extLst>
              </a:tr>
              <a:tr h="601403">
                <a:tc>
                  <a:txBody>
                    <a:bodyPr/>
                    <a:lstStyle/>
                    <a:p>
                      <a:pPr>
                        <a:lnSpc>
                          <a:spcPct val="100000"/>
                        </a:lnSpc>
                      </a:pPr>
                      <a:endParaRPr sz="1700">
                        <a:latin typeface="Times New Roman"/>
                        <a:cs typeface="Times New Roman"/>
                      </a:endParaRPr>
                    </a:p>
                    <a:p>
                      <a:pPr marL="8890">
                        <a:lnSpc>
                          <a:spcPts val="1580"/>
                        </a:lnSpc>
                        <a:spcBef>
                          <a:spcPts val="1100"/>
                        </a:spcBef>
                      </a:pPr>
                      <a:r>
                        <a:rPr sz="1400" b="1" spc="-5" dirty="0">
                          <a:latin typeface="Verdana"/>
                          <a:cs typeface="Verdana"/>
                        </a:rPr>
                        <a:t>rAltmetric</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9525">
                        <a:lnSpc>
                          <a:spcPts val="1580"/>
                        </a:lnSpc>
                        <a:spcBef>
                          <a:spcPts val="1100"/>
                        </a:spcBef>
                      </a:pPr>
                      <a:r>
                        <a:rPr sz="1400" dirty="0">
                          <a:latin typeface="Verdana"/>
                          <a:cs typeface="Verdana"/>
                        </a:rPr>
                        <a:t>R</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5" dirty="0">
                          <a:latin typeface="Verdana"/>
                          <a:cs typeface="Verdana"/>
                        </a:rPr>
                        <a:t>CC0</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8890">
                        <a:lnSpc>
                          <a:spcPts val="1580"/>
                        </a:lnSpc>
                        <a:spcBef>
                          <a:spcPts val="1100"/>
                        </a:spcBef>
                      </a:pPr>
                      <a:r>
                        <a:rPr sz="1400" spc="-5" dirty="0">
                          <a:latin typeface="Verdana"/>
                          <a:cs typeface="Verdana"/>
                        </a:rPr>
                        <a:t>Altmetric.com</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pPr>
                      <a:endParaRPr sz="1700">
                        <a:latin typeface="Times New Roman"/>
                        <a:cs typeface="Times New Roman"/>
                      </a:endParaRPr>
                    </a:p>
                    <a:p>
                      <a:pPr marL="9525">
                        <a:lnSpc>
                          <a:spcPts val="1580"/>
                        </a:lnSpc>
                        <a:spcBef>
                          <a:spcPts val="1100"/>
                        </a:spcBef>
                      </a:pPr>
                      <a:r>
                        <a:rPr sz="1400" u="sng" spc="-5" dirty="0">
                          <a:solidFill>
                            <a:srgbClr val="5F5F5F"/>
                          </a:solidFill>
                          <a:uFill>
                            <a:solidFill>
                              <a:srgbClr val="727272"/>
                            </a:solidFill>
                          </a:uFill>
                          <a:latin typeface="Verdana"/>
                          <a:cs typeface="Verdana"/>
                          <a:hlinkClick r:id="" action="ppaction://noaction"/>
                        </a:rPr>
                        <a:t>http://ropensci.org/packages</a:t>
                      </a:r>
                      <a:endParaRPr sz="1400">
                        <a:latin typeface="Verdana"/>
                        <a:cs typeface="Verdana"/>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extLst>
                  <a:ext uri="{0D108BD9-81ED-4DB2-BD59-A6C34878D82A}">
                    <a16:rowId xmlns:a16="http://schemas.microsoft.com/office/drawing/2014/main" val="10002"/>
                  </a:ext>
                </a:extLst>
              </a:tr>
              <a:tr h="435370">
                <a:tc>
                  <a:txBody>
                    <a:bodyPr/>
                    <a:lstStyle/>
                    <a:p>
                      <a:pPr>
                        <a:lnSpc>
                          <a:spcPct val="100000"/>
                        </a:lnSpc>
                        <a:spcBef>
                          <a:spcPts val="20"/>
                        </a:spcBef>
                      </a:pPr>
                      <a:endParaRPr sz="1500">
                        <a:latin typeface="Times New Roman"/>
                        <a:cs typeface="Times New Roman"/>
                      </a:endParaRPr>
                    </a:p>
                    <a:p>
                      <a:pPr marL="8890">
                        <a:lnSpc>
                          <a:spcPts val="1580"/>
                        </a:lnSpc>
                      </a:pPr>
                      <a:r>
                        <a:rPr sz="1400" b="1" spc="-5" dirty="0">
                          <a:latin typeface="Verdana"/>
                          <a:cs typeface="Verdana"/>
                        </a:rPr>
                        <a:t>alm</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0"/>
                        </a:spcBef>
                      </a:pPr>
                      <a:endParaRPr sz="1500">
                        <a:latin typeface="Times New Roman"/>
                        <a:cs typeface="Times New Roman"/>
                      </a:endParaRPr>
                    </a:p>
                    <a:p>
                      <a:pPr marL="9525">
                        <a:lnSpc>
                          <a:spcPts val="1580"/>
                        </a:lnSpc>
                      </a:pPr>
                      <a:r>
                        <a:rPr sz="1400" dirty="0">
                          <a:latin typeface="Verdana"/>
                          <a:cs typeface="Verdana"/>
                        </a:rPr>
                        <a:t>R</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dirty="0">
                          <a:latin typeface="Verdana"/>
                          <a:cs typeface="Verdana"/>
                        </a:rPr>
                        <a:t>MIT</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0"/>
                        </a:spcBef>
                      </a:pPr>
                      <a:endParaRPr sz="1500">
                        <a:latin typeface="Times New Roman"/>
                        <a:cs typeface="Times New Roman"/>
                      </a:endParaRPr>
                    </a:p>
                    <a:p>
                      <a:pPr marL="8890">
                        <a:lnSpc>
                          <a:spcPts val="1580"/>
                        </a:lnSpc>
                      </a:pPr>
                      <a:r>
                        <a:rPr sz="1400" spc="-5" dirty="0">
                          <a:latin typeface="Verdana"/>
                          <a:cs typeface="Verdana"/>
                        </a:rPr>
                        <a:t>PLOS</a:t>
                      </a:r>
                      <a:r>
                        <a:rPr sz="1400" spc="-10" dirty="0">
                          <a:latin typeface="Verdana"/>
                          <a:cs typeface="Verdana"/>
                        </a:rPr>
                        <a:t> </a:t>
                      </a:r>
                      <a:r>
                        <a:rPr sz="1400" spc="-5" dirty="0">
                          <a:latin typeface="Verdana"/>
                          <a:cs typeface="Verdana"/>
                        </a:rPr>
                        <a:t>ALM</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tc>
                  <a:txBody>
                    <a:bodyPr/>
                    <a:lstStyle/>
                    <a:p>
                      <a:pPr>
                        <a:lnSpc>
                          <a:spcPct val="100000"/>
                        </a:lnSpc>
                        <a:spcBef>
                          <a:spcPts val="20"/>
                        </a:spcBef>
                      </a:pPr>
                      <a:endParaRPr sz="1500">
                        <a:latin typeface="Times New Roman"/>
                        <a:cs typeface="Times New Roman"/>
                      </a:endParaRPr>
                    </a:p>
                    <a:p>
                      <a:pPr marL="9525">
                        <a:lnSpc>
                          <a:spcPts val="1580"/>
                        </a:lnSpc>
                      </a:pPr>
                      <a:r>
                        <a:rPr sz="1400" u="sng" spc="-5" dirty="0">
                          <a:solidFill>
                            <a:srgbClr val="5F5F5F"/>
                          </a:solidFill>
                          <a:uFill>
                            <a:solidFill>
                              <a:srgbClr val="727272"/>
                            </a:solidFill>
                          </a:uFill>
                          <a:latin typeface="Verdana"/>
                          <a:cs typeface="Verdana"/>
                          <a:hlinkClick r:id="" action="ppaction://noaction"/>
                        </a:rPr>
                        <a:t>http://ropensci.org/packages</a:t>
                      </a:r>
                      <a:endParaRPr sz="1400">
                        <a:latin typeface="Verdana"/>
                        <a:cs typeface="Verdana"/>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5F5F5"/>
                    </a:solidFill>
                  </a:tcPr>
                </a:tc>
                <a:extLst>
                  <a:ext uri="{0D108BD9-81ED-4DB2-BD59-A6C34878D82A}">
                    <a16:rowId xmlns:a16="http://schemas.microsoft.com/office/drawing/2014/main" val="10003"/>
                  </a:ext>
                </a:extLst>
              </a:tr>
              <a:tr h="436250">
                <a:tc>
                  <a:txBody>
                    <a:bodyPr/>
                    <a:lstStyle/>
                    <a:p>
                      <a:pPr marL="8890" marR="448945">
                        <a:lnSpc>
                          <a:spcPts val="1600"/>
                        </a:lnSpc>
                        <a:spcBef>
                          <a:spcPts val="195"/>
                        </a:spcBef>
                      </a:pPr>
                      <a:r>
                        <a:rPr sz="1400" b="1" dirty="0">
                          <a:latin typeface="Verdana"/>
                          <a:cs typeface="Verdana"/>
                        </a:rPr>
                        <a:t>Men</a:t>
                      </a:r>
                      <a:r>
                        <a:rPr sz="1400" b="1" spc="-5" dirty="0">
                          <a:latin typeface="Verdana"/>
                          <a:cs typeface="Verdana"/>
                        </a:rPr>
                        <a:t>deley  SDK</a:t>
                      </a:r>
                      <a:endParaRPr sz="1400">
                        <a:latin typeface="Verdana"/>
                        <a:cs typeface="Verdana"/>
                      </a:endParaRPr>
                    </a:p>
                  </a:txBody>
                  <a:tcPr marL="0" marR="0" marT="247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30"/>
                        </a:spcBef>
                      </a:pPr>
                      <a:endParaRPr sz="1500">
                        <a:latin typeface="Times New Roman"/>
                        <a:cs typeface="Times New Roman"/>
                      </a:endParaRPr>
                    </a:p>
                    <a:p>
                      <a:pPr marL="9525">
                        <a:lnSpc>
                          <a:spcPts val="1580"/>
                        </a:lnSpc>
                      </a:pPr>
                      <a:r>
                        <a:rPr sz="1400" spc="-5" dirty="0">
                          <a:latin typeface="Verdana"/>
                          <a:cs typeface="Verdana"/>
                        </a:rPr>
                        <a:t>Python/JS</a:t>
                      </a:r>
                      <a:endParaRPr sz="1400">
                        <a:latin typeface="Verdana"/>
                        <a:cs typeface="Verdana"/>
                      </a:endParaRPr>
                    </a:p>
                  </a:txBody>
                  <a:tcPr marL="0" marR="0" marT="381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30"/>
                        </a:spcBef>
                      </a:pPr>
                      <a:endParaRPr sz="1500">
                        <a:latin typeface="Times New Roman"/>
                        <a:cs typeface="Times New Roman"/>
                      </a:endParaRPr>
                    </a:p>
                    <a:p>
                      <a:pPr marL="8890">
                        <a:lnSpc>
                          <a:spcPts val="1580"/>
                        </a:lnSpc>
                      </a:pPr>
                      <a:r>
                        <a:rPr sz="1400" spc="-5" dirty="0">
                          <a:latin typeface="Verdana"/>
                          <a:cs typeface="Verdana"/>
                        </a:rPr>
                        <a:t>Apache</a:t>
                      </a:r>
                      <a:endParaRPr sz="1400">
                        <a:latin typeface="Verdana"/>
                        <a:cs typeface="Verdana"/>
                      </a:endParaRPr>
                    </a:p>
                  </a:txBody>
                  <a:tcPr marL="0" marR="0" marT="381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a:lnSpc>
                          <a:spcPct val="100000"/>
                        </a:lnSpc>
                        <a:spcBef>
                          <a:spcPts val="30"/>
                        </a:spcBef>
                      </a:pPr>
                      <a:endParaRPr sz="1500">
                        <a:latin typeface="Times New Roman"/>
                        <a:cs typeface="Times New Roman"/>
                      </a:endParaRPr>
                    </a:p>
                    <a:p>
                      <a:pPr marL="8890">
                        <a:lnSpc>
                          <a:spcPts val="1580"/>
                        </a:lnSpc>
                      </a:pPr>
                      <a:r>
                        <a:rPr sz="1400" spc="-5" dirty="0">
                          <a:latin typeface="Verdana"/>
                          <a:cs typeface="Verdana"/>
                        </a:rPr>
                        <a:t>Mendeley</a:t>
                      </a:r>
                      <a:endParaRPr sz="1400">
                        <a:latin typeface="Verdana"/>
                        <a:cs typeface="Verdana"/>
                      </a:endParaRPr>
                    </a:p>
                  </a:txBody>
                  <a:tcPr marL="0" marR="0" marT="381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tc>
                  <a:txBody>
                    <a:bodyPr/>
                    <a:lstStyle/>
                    <a:p>
                      <a:pPr marL="9525" marR="305435">
                        <a:lnSpc>
                          <a:spcPts val="1600"/>
                        </a:lnSpc>
                        <a:spcBef>
                          <a:spcPts val="195"/>
                        </a:spcBef>
                      </a:pPr>
                      <a:r>
                        <a:rPr sz="1400" u="sng" spc="-15" dirty="0">
                          <a:solidFill>
                            <a:srgbClr val="5F5F5F"/>
                          </a:solidFill>
                          <a:uFill>
                            <a:solidFill>
                              <a:srgbClr val="727272"/>
                            </a:solidFill>
                          </a:uFill>
                          <a:latin typeface="Verdana"/>
                          <a:cs typeface="Verdana"/>
                          <a:hlinkClick r:id="" action="ppaction://noaction"/>
                        </a:rPr>
                        <a:t>http://dev.mendeley.com/ </a:t>
                      </a:r>
                      <a:r>
                        <a:rPr sz="1400" spc="-15" dirty="0">
                          <a:solidFill>
                            <a:srgbClr val="5F5F5F"/>
                          </a:solidFill>
                          <a:latin typeface="Verdana"/>
                          <a:cs typeface="Verdana"/>
                        </a:rPr>
                        <a:t> </a:t>
                      </a:r>
                      <a:r>
                        <a:rPr sz="1400" u="sng" spc="-5" dirty="0">
                          <a:solidFill>
                            <a:srgbClr val="5F5F5F"/>
                          </a:solidFill>
                          <a:uFill>
                            <a:solidFill>
                              <a:srgbClr val="727272"/>
                            </a:solidFill>
                          </a:uFill>
                          <a:latin typeface="Verdana"/>
                          <a:cs typeface="Verdana"/>
                        </a:rPr>
                        <a:t>code/sdks.html</a:t>
                      </a:r>
                      <a:endParaRPr sz="1400">
                        <a:latin typeface="Verdana"/>
                        <a:cs typeface="Verdana"/>
                      </a:endParaRPr>
                    </a:p>
                  </a:txBody>
                  <a:tcPr marL="0" marR="0" marT="247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AFA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0" y="357166"/>
            <a:ext cx="9144000" cy="392415"/>
          </a:xfrm>
          <a:prstGeom prst="rect">
            <a:avLst/>
          </a:prstGeom>
        </p:spPr>
        <p:txBody>
          <a:bodyPr vert="horz" wrap="square" lIns="0" tIns="33020" rIns="0" bIns="0" rtlCol="0">
            <a:spAutoFit/>
          </a:bodyPr>
          <a:lstStyle/>
          <a:p>
            <a:pPr marL="12700" marR="5080">
              <a:lnSpc>
                <a:spcPts val="2800"/>
              </a:lnSpc>
              <a:spcBef>
                <a:spcPts val="260"/>
              </a:spcBef>
            </a:pPr>
            <a:r>
              <a:rPr sz="3600" spc="-5" dirty="0">
                <a:solidFill>
                  <a:srgbClr val="285AA0"/>
                </a:solidFill>
              </a:rPr>
              <a:t>Relationship between different  indicators</a:t>
            </a:r>
            <a:endParaRPr sz="3600"/>
          </a:p>
        </p:txBody>
      </p:sp>
      <p:sp>
        <p:nvSpPr>
          <p:cNvPr id="5" name="object 5"/>
          <p:cNvSpPr txBox="1"/>
          <p:nvPr/>
        </p:nvSpPr>
        <p:spPr>
          <a:xfrm>
            <a:off x="1087145" y="3468661"/>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r=0.73,</a:t>
            </a:r>
            <a:r>
              <a:rPr sz="1600" b="1" spc="-60" dirty="0">
                <a:latin typeface="Times New Roman"/>
                <a:cs typeface="Times New Roman"/>
              </a:rPr>
              <a:t> </a:t>
            </a:r>
            <a:r>
              <a:rPr sz="1600" b="1" dirty="0">
                <a:latin typeface="Times New Roman"/>
                <a:cs typeface="Times New Roman"/>
              </a:rPr>
              <a:t>n=150</a:t>
            </a:r>
            <a:endParaRPr sz="1600">
              <a:latin typeface="Times New Roman"/>
              <a:cs typeface="Times New Roman"/>
            </a:endParaRPr>
          </a:p>
        </p:txBody>
      </p:sp>
      <p:sp>
        <p:nvSpPr>
          <p:cNvPr id="6" name="object 6"/>
          <p:cNvSpPr txBox="1"/>
          <p:nvPr/>
        </p:nvSpPr>
        <p:spPr>
          <a:xfrm>
            <a:off x="3724655" y="3468661"/>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r=0.77,</a:t>
            </a:r>
            <a:r>
              <a:rPr sz="1600" b="1" spc="-60" dirty="0">
                <a:latin typeface="Times New Roman"/>
                <a:cs typeface="Times New Roman"/>
              </a:rPr>
              <a:t> </a:t>
            </a:r>
            <a:r>
              <a:rPr sz="1600" b="1" dirty="0">
                <a:latin typeface="Times New Roman"/>
                <a:cs typeface="Times New Roman"/>
              </a:rPr>
              <a:t>n=150</a:t>
            </a:r>
            <a:endParaRPr sz="1600">
              <a:latin typeface="Times New Roman"/>
              <a:cs typeface="Times New Roman"/>
            </a:endParaRPr>
          </a:p>
        </p:txBody>
      </p:sp>
      <p:sp>
        <p:nvSpPr>
          <p:cNvPr id="7" name="object 7"/>
          <p:cNvSpPr txBox="1"/>
          <p:nvPr/>
        </p:nvSpPr>
        <p:spPr>
          <a:xfrm>
            <a:off x="6214770" y="3540671"/>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r=0.51,</a:t>
            </a:r>
            <a:r>
              <a:rPr sz="1600" b="1" spc="-60" dirty="0">
                <a:latin typeface="Times New Roman"/>
                <a:cs typeface="Times New Roman"/>
              </a:rPr>
              <a:t> </a:t>
            </a:r>
            <a:r>
              <a:rPr sz="1600" b="1" dirty="0">
                <a:latin typeface="Times New Roman"/>
                <a:cs typeface="Times New Roman"/>
              </a:rPr>
              <a:t>n=150</a:t>
            </a:r>
            <a:endParaRPr sz="1600">
              <a:latin typeface="Times New Roman"/>
              <a:cs typeface="Times New Roman"/>
            </a:endParaRPr>
          </a:p>
        </p:txBody>
      </p:sp>
      <p:sp>
        <p:nvSpPr>
          <p:cNvPr id="8" name="object 8"/>
          <p:cNvSpPr txBox="1"/>
          <p:nvPr/>
        </p:nvSpPr>
        <p:spPr>
          <a:xfrm>
            <a:off x="1087145" y="6426639"/>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r=0.66,</a:t>
            </a:r>
            <a:r>
              <a:rPr sz="1600" b="1" spc="-60" dirty="0">
                <a:latin typeface="Times New Roman"/>
                <a:cs typeface="Times New Roman"/>
              </a:rPr>
              <a:t> </a:t>
            </a:r>
            <a:r>
              <a:rPr sz="1600" b="1" dirty="0">
                <a:latin typeface="Times New Roman"/>
                <a:cs typeface="Times New Roman"/>
              </a:rPr>
              <a:t>n=528</a:t>
            </a:r>
            <a:endParaRPr sz="1600">
              <a:latin typeface="Times New Roman"/>
              <a:cs typeface="Times New Roman"/>
            </a:endParaRPr>
          </a:p>
        </p:txBody>
      </p:sp>
      <p:sp>
        <p:nvSpPr>
          <p:cNvPr id="9" name="object 9"/>
          <p:cNvSpPr txBox="1"/>
          <p:nvPr/>
        </p:nvSpPr>
        <p:spPr>
          <a:xfrm>
            <a:off x="3724655" y="6424368"/>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r=0.76,</a:t>
            </a:r>
            <a:r>
              <a:rPr sz="1600" b="1" spc="-60" dirty="0">
                <a:latin typeface="Times New Roman"/>
                <a:cs typeface="Times New Roman"/>
              </a:rPr>
              <a:t> </a:t>
            </a:r>
            <a:r>
              <a:rPr sz="1600" b="1" dirty="0">
                <a:latin typeface="Times New Roman"/>
                <a:cs typeface="Times New Roman"/>
              </a:rPr>
              <a:t>n=528</a:t>
            </a:r>
            <a:endParaRPr sz="1600">
              <a:latin typeface="Times New Roman"/>
              <a:cs typeface="Times New Roman"/>
            </a:endParaRPr>
          </a:p>
        </p:txBody>
      </p:sp>
      <p:sp>
        <p:nvSpPr>
          <p:cNvPr id="10" name="object 10"/>
          <p:cNvSpPr txBox="1"/>
          <p:nvPr/>
        </p:nvSpPr>
        <p:spPr>
          <a:xfrm>
            <a:off x="6214770" y="6496376"/>
            <a:ext cx="122237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r=0.59,</a:t>
            </a:r>
            <a:r>
              <a:rPr sz="1600" b="1" spc="-60" dirty="0">
                <a:latin typeface="Times New Roman"/>
                <a:cs typeface="Times New Roman"/>
              </a:rPr>
              <a:t> </a:t>
            </a:r>
            <a:r>
              <a:rPr sz="1600" b="1" dirty="0">
                <a:latin typeface="Times New Roman"/>
                <a:cs typeface="Times New Roman"/>
              </a:rPr>
              <a:t>n=528</a:t>
            </a:r>
            <a:endParaRPr sz="1600">
              <a:latin typeface="Times New Roman"/>
              <a:cs typeface="Times New Roman"/>
            </a:endParaRPr>
          </a:p>
        </p:txBody>
      </p:sp>
      <p:sp>
        <p:nvSpPr>
          <p:cNvPr id="11" name="object 11"/>
          <p:cNvSpPr txBox="1"/>
          <p:nvPr/>
        </p:nvSpPr>
        <p:spPr>
          <a:xfrm>
            <a:off x="8214550" y="2329688"/>
            <a:ext cx="8724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4184"/>
                </a:solidFill>
                <a:latin typeface="Arial"/>
                <a:cs typeface="Arial"/>
              </a:rPr>
              <a:t>J</a:t>
            </a:r>
            <a:r>
              <a:rPr sz="2400" b="1" spc="-5" dirty="0">
                <a:solidFill>
                  <a:srgbClr val="004184"/>
                </a:solidFill>
                <a:latin typeface="Arial"/>
                <a:cs typeface="Arial"/>
              </a:rPr>
              <a:t>o</a:t>
            </a:r>
            <a:r>
              <a:rPr sz="2400" b="1" dirty="0">
                <a:solidFill>
                  <a:srgbClr val="004184"/>
                </a:solidFill>
                <a:latin typeface="Arial"/>
                <a:cs typeface="Arial"/>
              </a:rPr>
              <a:t>S</a:t>
            </a:r>
            <a:r>
              <a:rPr sz="2400" b="1" spc="-5" dirty="0">
                <a:solidFill>
                  <a:srgbClr val="004184"/>
                </a:solidFill>
                <a:latin typeface="Arial"/>
                <a:cs typeface="Arial"/>
              </a:rPr>
              <a:t>I</a:t>
            </a:r>
            <a:r>
              <a:rPr sz="2400" b="1" dirty="0">
                <a:solidFill>
                  <a:srgbClr val="004184"/>
                </a:solidFill>
                <a:latin typeface="Arial"/>
                <a:cs typeface="Arial"/>
              </a:rPr>
              <a:t>S</a:t>
            </a:r>
            <a:endParaRPr sz="2400">
              <a:latin typeface="Arial"/>
              <a:cs typeface="Arial"/>
            </a:endParaRPr>
          </a:p>
        </p:txBody>
      </p:sp>
      <p:sp>
        <p:nvSpPr>
          <p:cNvPr id="12" name="object 12"/>
          <p:cNvSpPr txBox="1"/>
          <p:nvPr/>
        </p:nvSpPr>
        <p:spPr>
          <a:xfrm>
            <a:off x="8214550" y="5287860"/>
            <a:ext cx="58420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4184"/>
                </a:solidFill>
                <a:latin typeface="Arial"/>
                <a:cs typeface="Arial"/>
              </a:rPr>
              <a:t>I&amp;M</a:t>
            </a:r>
            <a:endParaRPr sz="2400">
              <a:latin typeface="Arial"/>
              <a:cs typeface="Arial"/>
            </a:endParaRPr>
          </a:p>
        </p:txBody>
      </p:sp>
      <p:sp>
        <p:nvSpPr>
          <p:cNvPr id="13" name="object 13"/>
          <p:cNvSpPr/>
          <p:nvPr/>
        </p:nvSpPr>
        <p:spPr>
          <a:xfrm>
            <a:off x="98790" y="1517580"/>
            <a:ext cx="7810295" cy="1881255"/>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88155" y="4076065"/>
            <a:ext cx="7864267" cy="2404451"/>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8045704" y="3340620"/>
            <a:ext cx="890905" cy="993140"/>
          </a:xfrm>
          <a:prstGeom prst="rect">
            <a:avLst/>
          </a:prstGeom>
        </p:spPr>
        <p:txBody>
          <a:bodyPr vert="horz" wrap="square" lIns="0" tIns="22860" rIns="0" bIns="0" rtlCol="0">
            <a:spAutoFit/>
          </a:bodyPr>
          <a:lstStyle/>
          <a:p>
            <a:pPr marL="12700" marR="5080">
              <a:lnSpc>
                <a:spcPts val="1900"/>
              </a:lnSpc>
              <a:spcBef>
                <a:spcPts val="180"/>
              </a:spcBef>
            </a:pPr>
            <a:r>
              <a:rPr sz="1600" b="1" spc="-5" dirty="0">
                <a:latin typeface="Verdana"/>
                <a:cs typeface="Verdana"/>
              </a:rPr>
              <a:t>Source:  Schlögl  </a:t>
            </a:r>
            <a:r>
              <a:rPr sz="1600" b="1" dirty="0">
                <a:latin typeface="Verdana"/>
                <a:cs typeface="Verdana"/>
              </a:rPr>
              <a:t>et </a:t>
            </a:r>
            <a:r>
              <a:rPr sz="1600" b="1" spc="-5" dirty="0">
                <a:latin typeface="Verdana"/>
                <a:cs typeface="Verdana"/>
              </a:rPr>
              <a:t>al.  (2014)</a:t>
            </a:r>
            <a:endParaRPr sz="1600">
              <a:latin typeface="Verdana"/>
              <a:cs typeface="Verdan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4282" y="214290"/>
            <a:ext cx="6549962"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285AA0"/>
                </a:solidFill>
              </a:rPr>
              <a:t>Problems </a:t>
            </a:r>
            <a:r>
              <a:rPr sz="4000" spc="-5" dirty="0">
                <a:solidFill>
                  <a:srgbClr val="285AA0"/>
                </a:solidFill>
              </a:rPr>
              <a:t>of</a:t>
            </a:r>
            <a:r>
              <a:rPr sz="4000" spc="-70" dirty="0">
                <a:solidFill>
                  <a:srgbClr val="285AA0"/>
                </a:solidFill>
              </a:rPr>
              <a:t> </a:t>
            </a:r>
            <a:r>
              <a:rPr sz="4000" spc="-5" dirty="0">
                <a:solidFill>
                  <a:srgbClr val="285AA0"/>
                </a:solidFill>
              </a:rPr>
              <a:t>Altmetrics</a:t>
            </a:r>
            <a:endParaRPr sz="4000"/>
          </a:p>
        </p:txBody>
      </p:sp>
      <p:sp>
        <p:nvSpPr>
          <p:cNvPr id="5" name="object 5"/>
          <p:cNvSpPr txBox="1"/>
          <p:nvPr/>
        </p:nvSpPr>
        <p:spPr>
          <a:xfrm>
            <a:off x="736683" y="1285860"/>
            <a:ext cx="6856730" cy="4013919"/>
          </a:xfrm>
          <a:prstGeom prst="rect">
            <a:avLst/>
          </a:prstGeom>
        </p:spPr>
        <p:txBody>
          <a:bodyPr vert="horz" wrap="square" lIns="0" tIns="12700" rIns="0" bIns="0" rtlCol="0">
            <a:spAutoFit/>
          </a:bodyPr>
          <a:lstStyle/>
          <a:p>
            <a:pPr marL="12700" marR="847725">
              <a:lnSpc>
                <a:spcPct val="100000"/>
              </a:lnSpc>
              <a:spcBef>
                <a:spcPts val="100"/>
              </a:spcBef>
            </a:pPr>
            <a:r>
              <a:rPr sz="2000" b="1" dirty="0">
                <a:latin typeface="Verdana"/>
                <a:cs typeface="Verdana"/>
              </a:rPr>
              <a:t>Intention </a:t>
            </a:r>
            <a:r>
              <a:rPr sz="2000" b="1" spc="-5" dirty="0">
                <a:latin typeface="Verdana"/>
                <a:cs typeface="Verdana"/>
              </a:rPr>
              <a:t>unknown: </a:t>
            </a:r>
            <a:r>
              <a:rPr sz="2000" b="1" dirty="0">
                <a:latin typeface="Verdana"/>
                <a:cs typeface="Verdana"/>
              </a:rPr>
              <a:t>What </a:t>
            </a:r>
            <a:r>
              <a:rPr sz="2000" b="1" spc="-5" dirty="0">
                <a:latin typeface="Verdana"/>
                <a:cs typeface="Verdana"/>
              </a:rPr>
              <a:t>does </a:t>
            </a:r>
            <a:r>
              <a:rPr sz="2000" b="1" dirty="0">
                <a:latin typeface="Verdana"/>
                <a:cs typeface="Verdana"/>
              </a:rPr>
              <a:t>it mean</a:t>
            </a:r>
            <a:r>
              <a:rPr sz="2000" b="1" spc="-65" dirty="0">
                <a:latin typeface="Verdana"/>
                <a:cs typeface="Verdana"/>
              </a:rPr>
              <a:t> </a:t>
            </a:r>
            <a:r>
              <a:rPr sz="2000" b="1" dirty="0">
                <a:latin typeface="Verdana"/>
                <a:cs typeface="Verdana"/>
              </a:rPr>
              <a:t>to  </a:t>
            </a:r>
            <a:r>
              <a:rPr sz="2000" b="1" spc="-5" dirty="0">
                <a:latin typeface="Verdana"/>
                <a:cs typeface="Verdana"/>
              </a:rPr>
              <a:t>download/save/tweet </a:t>
            </a:r>
            <a:r>
              <a:rPr sz="2000" b="1" dirty="0">
                <a:latin typeface="Verdana"/>
                <a:cs typeface="Verdana"/>
              </a:rPr>
              <a:t>a </a:t>
            </a:r>
            <a:r>
              <a:rPr sz="2000" b="1" spc="-5" dirty="0">
                <a:latin typeface="Verdana"/>
                <a:cs typeface="Verdana"/>
              </a:rPr>
              <a:t>paper?</a:t>
            </a:r>
            <a:endParaRPr sz="2000">
              <a:latin typeface="Verdana"/>
              <a:cs typeface="Verdana"/>
            </a:endParaRPr>
          </a:p>
          <a:p>
            <a:pPr marL="12700" marR="1373505">
              <a:lnSpc>
                <a:spcPct val="100000"/>
              </a:lnSpc>
              <a:spcBef>
                <a:spcPts val="1400"/>
              </a:spcBef>
            </a:pPr>
            <a:r>
              <a:rPr sz="2000" b="1" dirty="0">
                <a:latin typeface="Verdana"/>
                <a:cs typeface="Verdana"/>
              </a:rPr>
              <a:t>What </a:t>
            </a:r>
            <a:r>
              <a:rPr sz="2000" b="1" spc="-5" dirty="0">
                <a:latin typeface="Verdana"/>
                <a:cs typeface="Verdana"/>
              </a:rPr>
              <a:t>does </a:t>
            </a:r>
            <a:r>
              <a:rPr sz="2000" b="1" dirty="0">
                <a:latin typeface="Verdana"/>
                <a:cs typeface="Verdana"/>
              </a:rPr>
              <a:t>it mean to </a:t>
            </a:r>
            <a:r>
              <a:rPr sz="2000" b="1" spc="-5" dirty="0">
                <a:latin typeface="Verdana"/>
                <a:cs typeface="Verdana"/>
              </a:rPr>
              <a:t>aggregate</a:t>
            </a:r>
            <a:r>
              <a:rPr sz="2000" b="1" spc="-45" dirty="0">
                <a:latin typeface="Verdana"/>
                <a:cs typeface="Verdana"/>
              </a:rPr>
              <a:t> </a:t>
            </a:r>
            <a:r>
              <a:rPr sz="2000" b="1" dirty="0">
                <a:latin typeface="Verdana"/>
                <a:cs typeface="Verdana"/>
              </a:rPr>
              <a:t>these  numbers?</a:t>
            </a:r>
            <a:endParaRPr sz="2000">
              <a:latin typeface="Verdana"/>
              <a:cs typeface="Verdana"/>
            </a:endParaRPr>
          </a:p>
          <a:p>
            <a:pPr marL="12700">
              <a:lnSpc>
                <a:spcPct val="100000"/>
              </a:lnSpc>
              <a:spcBef>
                <a:spcPts val="1400"/>
              </a:spcBef>
            </a:pPr>
            <a:r>
              <a:rPr sz="2000" b="1" spc="-5" dirty="0">
                <a:latin typeface="Verdana"/>
                <a:cs typeface="Verdana"/>
              </a:rPr>
              <a:t>Reliability </a:t>
            </a:r>
            <a:r>
              <a:rPr sz="2000" b="1" dirty="0">
                <a:latin typeface="Verdana"/>
                <a:cs typeface="Verdana"/>
              </a:rPr>
              <a:t>and </a:t>
            </a:r>
            <a:r>
              <a:rPr sz="2000" b="1" spc="-5" dirty="0">
                <a:latin typeface="Verdana"/>
                <a:cs typeface="Verdana"/>
              </a:rPr>
              <a:t>validity </a:t>
            </a:r>
            <a:r>
              <a:rPr sz="2000" b="1" dirty="0">
                <a:latin typeface="Verdana"/>
                <a:cs typeface="Verdana"/>
              </a:rPr>
              <a:t>of </a:t>
            </a:r>
            <a:r>
              <a:rPr sz="2000" b="1" spc="-5" dirty="0">
                <a:latin typeface="Verdana"/>
                <a:cs typeface="Verdana"/>
              </a:rPr>
              <a:t>altmetrics</a:t>
            </a:r>
            <a:endParaRPr sz="2000">
              <a:latin typeface="Verdana"/>
              <a:cs typeface="Verdana"/>
            </a:endParaRPr>
          </a:p>
          <a:p>
            <a:pPr marL="12700" marR="5080">
              <a:lnSpc>
                <a:spcPct val="100000"/>
              </a:lnSpc>
              <a:spcBef>
                <a:spcPts val="1500"/>
              </a:spcBef>
            </a:pPr>
            <a:r>
              <a:rPr sz="2000" b="1" spc="-5" dirty="0">
                <a:latin typeface="Verdana"/>
                <a:cs typeface="Verdana"/>
              </a:rPr>
              <a:t>Altmetrics </a:t>
            </a:r>
            <a:r>
              <a:rPr sz="2000" b="1" dirty="0">
                <a:latin typeface="Verdana"/>
                <a:cs typeface="Verdana"/>
              </a:rPr>
              <a:t>are </a:t>
            </a:r>
            <a:r>
              <a:rPr sz="2000" b="1" spc="-5" dirty="0">
                <a:latin typeface="Verdana"/>
                <a:cs typeface="Verdana"/>
              </a:rPr>
              <a:t>prone </a:t>
            </a:r>
            <a:r>
              <a:rPr sz="2000" b="1" dirty="0">
                <a:latin typeface="Verdana"/>
                <a:cs typeface="Verdana"/>
              </a:rPr>
              <a:t>to sample biases (Bollen</a:t>
            </a:r>
            <a:r>
              <a:rPr sz="2000" b="1" spc="-65" dirty="0">
                <a:latin typeface="Verdana"/>
                <a:cs typeface="Verdana"/>
              </a:rPr>
              <a:t> </a:t>
            </a:r>
            <a:r>
              <a:rPr sz="2000" b="1" dirty="0">
                <a:latin typeface="Verdana"/>
                <a:cs typeface="Verdana"/>
              </a:rPr>
              <a:t>&amp;  van de </a:t>
            </a:r>
            <a:r>
              <a:rPr sz="2000" b="1" spc="-5" dirty="0">
                <a:latin typeface="Verdana"/>
                <a:cs typeface="Verdana"/>
              </a:rPr>
              <a:t>Sompel 2008, Kraker </a:t>
            </a:r>
            <a:r>
              <a:rPr sz="2000" b="1" dirty="0">
                <a:latin typeface="Verdana"/>
                <a:cs typeface="Verdana"/>
              </a:rPr>
              <a:t>et </a:t>
            </a:r>
            <a:r>
              <a:rPr sz="2000" b="1" spc="-5" dirty="0">
                <a:latin typeface="Verdana"/>
                <a:cs typeface="Verdana"/>
              </a:rPr>
              <a:t>al. 2014)</a:t>
            </a:r>
            <a:endParaRPr sz="2000">
              <a:latin typeface="Verdana"/>
              <a:cs typeface="Verdana"/>
            </a:endParaRPr>
          </a:p>
          <a:p>
            <a:pPr marL="12700">
              <a:lnSpc>
                <a:spcPct val="100000"/>
              </a:lnSpc>
              <a:spcBef>
                <a:spcPts val="1400"/>
              </a:spcBef>
            </a:pPr>
            <a:r>
              <a:rPr sz="2000" b="1" spc="-5" dirty="0">
                <a:latin typeface="Verdana"/>
                <a:cs typeface="Verdana"/>
              </a:rPr>
              <a:t>Gaming </a:t>
            </a:r>
            <a:r>
              <a:rPr sz="2000" b="1" dirty="0">
                <a:latin typeface="Verdana"/>
                <a:cs typeface="Verdana"/>
              </a:rPr>
              <a:t>is a potential</a:t>
            </a:r>
            <a:r>
              <a:rPr sz="2000" b="1" spc="-10" dirty="0">
                <a:latin typeface="Verdana"/>
                <a:cs typeface="Verdana"/>
              </a:rPr>
              <a:t> </a:t>
            </a:r>
            <a:r>
              <a:rPr sz="2000" b="1" dirty="0">
                <a:latin typeface="Verdana"/>
                <a:cs typeface="Verdana"/>
              </a:rPr>
              <a:t>threat</a:t>
            </a:r>
            <a:endParaRPr sz="2000">
              <a:latin typeface="Verdana"/>
              <a:cs typeface="Verdana"/>
            </a:endParaRPr>
          </a:p>
          <a:p>
            <a:pPr marL="12700" marR="78740">
              <a:lnSpc>
                <a:spcPct val="100000"/>
              </a:lnSpc>
              <a:spcBef>
                <a:spcPts val="1500"/>
              </a:spcBef>
            </a:pPr>
            <a:r>
              <a:rPr sz="2000" spc="3360" dirty="0">
                <a:latin typeface="Wingdings"/>
                <a:cs typeface="Wingdings"/>
              </a:rPr>
              <a:t></a:t>
            </a:r>
            <a:r>
              <a:rPr sz="2000" spc="150" dirty="0">
                <a:latin typeface="Times New Roman"/>
                <a:cs typeface="Times New Roman"/>
              </a:rPr>
              <a:t> </a:t>
            </a:r>
            <a:r>
              <a:rPr sz="2000" b="1" spc="-5" dirty="0">
                <a:latin typeface="Verdana"/>
                <a:cs typeface="Verdana"/>
              </a:rPr>
              <a:t>There </a:t>
            </a:r>
            <a:r>
              <a:rPr sz="2000" b="1" dirty="0">
                <a:latin typeface="Verdana"/>
                <a:cs typeface="Verdana"/>
              </a:rPr>
              <a:t>is a need </a:t>
            </a:r>
            <a:r>
              <a:rPr sz="2000" b="1" spc="-5" dirty="0">
                <a:latin typeface="Verdana"/>
                <a:cs typeface="Verdana"/>
              </a:rPr>
              <a:t>for </a:t>
            </a:r>
            <a:r>
              <a:rPr sz="2000" b="1" dirty="0">
                <a:latin typeface="Verdana"/>
                <a:cs typeface="Verdana"/>
              </a:rPr>
              <a:t>a </a:t>
            </a:r>
            <a:r>
              <a:rPr sz="2000" b="1" spc="-5" dirty="0">
                <a:latin typeface="Verdana"/>
                <a:cs typeface="Verdana"/>
              </a:rPr>
              <a:t>better </a:t>
            </a:r>
            <a:r>
              <a:rPr sz="2000" b="1" spc="-40" dirty="0">
                <a:latin typeface="Verdana"/>
                <a:cs typeface="Verdana"/>
              </a:rPr>
              <a:t>understanding  </a:t>
            </a:r>
            <a:r>
              <a:rPr sz="2000" b="1" dirty="0">
                <a:latin typeface="Verdana"/>
                <a:cs typeface="Verdana"/>
              </a:rPr>
              <a:t>of</a:t>
            </a:r>
            <a:r>
              <a:rPr sz="2000" b="1" spc="-5" dirty="0">
                <a:latin typeface="Verdana"/>
                <a:cs typeface="Verdana"/>
              </a:rPr>
              <a:t> altmetrics</a:t>
            </a:r>
            <a:endParaRPr sz="2000">
              <a:latin typeface="Verdana"/>
              <a:cs typeface="Verdana"/>
            </a:endParaRPr>
          </a:p>
        </p:txBody>
      </p:sp>
      <p:sp>
        <p:nvSpPr>
          <p:cNvPr id="6" name="object 6"/>
          <p:cNvSpPr txBox="1"/>
          <p:nvPr/>
        </p:nvSpPr>
        <p:spPr>
          <a:xfrm>
            <a:off x="736683" y="5956576"/>
            <a:ext cx="5694045" cy="635000"/>
          </a:xfrm>
          <a:prstGeom prst="rect">
            <a:avLst/>
          </a:prstGeom>
        </p:spPr>
        <p:txBody>
          <a:bodyPr vert="horz" wrap="square" lIns="0" tIns="12700" rIns="0" bIns="0" rtlCol="0">
            <a:spAutoFit/>
          </a:bodyPr>
          <a:lstStyle/>
          <a:p>
            <a:pPr marL="12700" marR="5080">
              <a:lnSpc>
                <a:spcPct val="100000"/>
              </a:lnSpc>
              <a:spcBef>
                <a:spcPts val="100"/>
              </a:spcBef>
            </a:pPr>
            <a:r>
              <a:rPr sz="2000" spc="3360" dirty="0">
                <a:latin typeface="Wingdings"/>
                <a:cs typeface="Wingdings"/>
              </a:rPr>
              <a:t></a:t>
            </a:r>
            <a:r>
              <a:rPr sz="2000" spc="125" dirty="0">
                <a:latin typeface="Times New Roman"/>
                <a:cs typeface="Times New Roman"/>
              </a:rPr>
              <a:t> </a:t>
            </a:r>
            <a:r>
              <a:rPr sz="2000" b="1" spc="-5" dirty="0">
                <a:latin typeface="Verdana"/>
                <a:cs typeface="Verdana"/>
              </a:rPr>
              <a:t>Altmetrics data </a:t>
            </a:r>
            <a:r>
              <a:rPr sz="2000" b="1" dirty="0">
                <a:latin typeface="Verdana"/>
                <a:cs typeface="Verdana"/>
              </a:rPr>
              <a:t>needs to be open </a:t>
            </a:r>
            <a:r>
              <a:rPr sz="2000" b="1" spc="-1135" dirty="0">
                <a:latin typeface="Verdana"/>
                <a:cs typeface="Verdana"/>
              </a:rPr>
              <a:t>and </a:t>
            </a:r>
            <a:r>
              <a:rPr sz="2000" b="1" spc="-670" dirty="0">
                <a:latin typeface="Verdana"/>
                <a:cs typeface="Verdana"/>
              </a:rPr>
              <a:t> </a:t>
            </a:r>
            <a:r>
              <a:rPr sz="2000" b="1" spc="-5" dirty="0">
                <a:latin typeface="Verdana"/>
                <a:cs typeface="Verdana"/>
              </a:rPr>
              <a:t>reproducible</a:t>
            </a:r>
            <a:endParaRPr sz="2000">
              <a:latin typeface="Verdana"/>
              <a:cs typeface="Verdana"/>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SC IDEA BLURB 3 pages.png"/>
          <p:cNvPicPr>
            <a:picLocks noGrp="1" noChangeAspect="1"/>
          </p:cNvPicPr>
          <p:nvPr>
            <p:ph idx="1"/>
          </p:nvPr>
        </p:nvPicPr>
        <p:blipFill>
          <a:blip r:embed="rId2"/>
          <a:srcRect b="5556"/>
          <a:stretch>
            <a:fillRect/>
          </a:stretch>
        </p:blipFill>
        <p:spPr>
          <a:xfrm>
            <a:off x="5562600" y="0"/>
            <a:ext cx="3581400" cy="4084637"/>
          </a:xfrm>
          <a:effectLst>
            <a:outerShdw blurRad="292100" dist="139700" dir="2700000" algn="tl" rotWithShape="0">
              <a:srgbClr val="333333">
                <a:alpha val="65000"/>
              </a:srgbClr>
            </a:outerShdw>
          </a:effectLst>
        </p:spPr>
      </p:pic>
      <p:sp>
        <p:nvSpPr>
          <p:cNvPr id="106499" name="Rectangle 4"/>
          <p:cNvSpPr>
            <a:spLocks noChangeArrowheads="1"/>
          </p:cNvSpPr>
          <p:nvPr/>
        </p:nvSpPr>
        <p:spPr bwMode="auto">
          <a:xfrm>
            <a:off x="439738" y="4114800"/>
            <a:ext cx="8426450" cy="769938"/>
          </a:xfrm>
          <a:prstGeom prst="rect">
            <a:avLst/>
          </a:prstGeom>
          <a:noFill/>
          <a:ln w="9525">
            <a:noFill/>
            <a:miter lim="800000"/>
            <a:headEnd/>
            <a:tailEnd/>
          </a:ln>
        </p:spPr>
        <p:txBody>
          <a:bodyPr wrap="none">
            <a:spAutoFit/>
          </a:bodyPr>
          <a:lstStyle/>
          <a:p>
            <a:pPr algn="ctr"/>
            <a:r>
              <a:rPr lang="en-US" sz="4400" b="1">
                <a:latin typeface="Times New Roman" pitchFamily="18" charset="0"/>
                <a:cs typeface="Times New Roman" pitchFamily="18" charset="0"/>
              </a:rPr>
              <a:t>THANK YOU FOR LISTENING!</a:t>
            </a:r>
          </a:p>
        </p:txBody>
      </p:sp>
      <p:sp>
        <p:nvSpPr>
          <p:cNvPr id="2" name="TextBox 1"/>
          <p:cNvSpPr txBox="1"/>
          <p:nvPr/>
        </p:nvSpPr>
        <p:spPr>
          <a:xfrm>
            <a:off x="3276600" y="5029200"/>
            <a:ext cx="5867400" cy="1077913"/>
          </a:xfrm>
          <a:prstGeom prst="rect">
            <a:avLst/>
          </a:prstGeom>
          <a:solidFill>
            <a:schemeClr val="bg1"/>
          </a:solidFill>
        </p:spPr>
        <p:txBody>
          <a:bodyPr wrap="square">
            <a:spAutoFit/>
          </a:bodyPr>
          <a:lstStyle/>
          <a:p>
            <a:pPr>
              <a:defRPr/>
            </a:pPr>
            <a:r>
              <a:rPr lang="en-US" sz="3200" dirty="0">
                <a:latin typeface="Times New Roman" panose="02020603050405020304" pitchFamily="18" charset="0"/>
                <a:cs typeface="Times New Roman" panose="02020603050405020304" pitchFamily="18" charset="0"/>
              </a:rPr>
              <a:t>Ph:      +91 989 327 0311</a:t>
            </a:r>
          </a:p>
          <a:p>
            <a:pPr>
              <a:defRPr/>
            </a:pPr>
            <a:r>
              <a:rPr lang="en-US" sz="3200" dirty="0">
                <a:latin typeface="Times New Roman" panose="02020603050405020304" pitchFamily="18" charset="0"/>
                <a:cs typeface="Times New Roman" panose="02020603050405020304" pitchFamily="18" charset="0"/>
              </a:rPr>
              <a:t>Email: </a:t>
            </a:r>
            <a:r>
              <a:rPr lang="en-US" sz="3200" dirty="0">
                <a:solidFill>
                  <a:schemeClr val="accent6">
                    <a:lumMod val="50000"/>
                  </a:schemeClr>
                </a:solidFill>
                <a:latin typeface="Times New Roman" panose="02020603050405020304" pitchFamily="18" charset="0"/>
                <a:cs typeface="Times New Roman" panose="02020603050405020304" pitchFamily="18" charset="0"/>
              </a:rPr>
              <a:t>imtiazexplores@gmail.com</a:t>
            </a:r>
          </a:p>
        </p:txBody>
      </p:sp>
      <p:pic>
        <p:nvPicPr>
          <p:cNvPr id="106501" name="Picture 2"/>
          <p:cNvPicPr>
            <a:picLocks noChangeAspect="1" noChangeArrowheads="1"/>
          </p:cNvPicPr>
          <p:nvPr/>
        </p:nvPicPr>
        <p:blipFill>
          <a:blip r:embed="rId3"/>
          <a:srcRect/>
          <a:stretch>
            <a:fillRect/>
          </a:stretch>
        </p:blipFill>
        <p:spPr bwMode="auto">
          <a:xfrm>
            <a:off x="0" y="5037138"/>
            <a:ext cx="3348038" cy="1820862"/>
          </a:xfrm>
          <a:prstGeom prst="rect">
            <a:avLst/>
          </a:prstGeom>
          <a:noFill/>
          <a:ln w="9525">
            <a:noFill/>
            <a:miter lim="800000"/>
            <a:headEnd/>
            <a:tailEnd/>
          </a:ln>
        </p:spPr>
      </p:pic>
      <p:pic>
        <p:nvPicPr>
          <p:cNvPr id="106502" name="Picture 5"/>
          <p:cNvPicPr>
            <a:picLocks noChangeAspect="1" noChangeArrowheads="1"/>
          </p:cNvPicPr>
          <p:nvPr/>
        </p:nvPicPr>
        <p:blipFill>
          <a:blip r:embed="rId4"/>
          <a:srcRect/>
          <a:stretch>
            <a:fillRect/>
          </a:stretch>
        </p:blipFill>
        <p:spPr bwMode="auto">
          <a:xfrm>
            <a:off x="3348038" y="6051550"/>
            <a:ext cx="5795962" cy="806450"/>
          </a:xfrm>
          <a:prstGeom prst="rect">
            <a:avLst/>
          </a:prstGeom>
          <a:noFill/>
          <a:ln w="9525">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1026"/>
          <p:cNvSpPr>
            <a:spLocks noGrp="1" noChangeArrowheads="1"/>
          </p:cNvSpPr>
          <p:nvPr>
            <p:ph type="body" sz="half" idx="4294967295"/>
          </p:nvPr>
        </p:nvSpPr>
        <p:spPr>
          <a:xfrm>
            <a:off x="0" y="1600200"/>
            <a:ext cx="4038600" cy="4530725"/>
          </a:xfrm>
        </p:spPr>
        <p:txBody>
          <a:bodyPr/>
          <a:lstStyle/>
          <a:p>
            <a:pPr marL="0" indent="0" eaLnBrk="1" hangingPunct="1">
              <a:buFont typeface="Fortis Logos VL"/>
              <a:buNone/>
            </a:pPr>
            <a:endParaRPr lang="en-US"/>
          </a:p>
          <a:p>
            <a:pPr marL="0" indent="0" eaLnBrk="1" hangingPunct="1">
              <a:buFont typeface="Fortis Logos VL"/>
              <a:buNone/>
            </a:pPr>
            <a:endParaRPr lang="en-US"/>
          </a:p>
          <a:p>
            <a:pPr marL="0" indent="0" eaLnBrk="1" hangingPunct="1">
              <a:buFont typeface="Fortis Logos VL"/>
              <a:buNone/>
            </a:pPr>
            <a:endParaRPr lang="en-US"/>
          </a:p>
          <a:p>
            <a:pPr marL="0" indent="0" eaLnBrk="1" hangingPunct="1">
              <a:buFont typeface="Fortis Logos VL"/>
              <a:buNone/>
            </a:pPr>
            <a:endParaRPr lang="en-US"/>
          </a:p>
          <a:p>
            <a:pPr marL="0" indent="0" eaLnBrk="1" hangingPunct="1">
              <a:buFont typeface="Fortis Logos VL"/>
              <a:buNone/>
            </a:pPr>
            <a:endParaRPr lang="en-US"/>
          </a:p>
        </p:txBody>
      </p:sp>
      <p:sp>
        <p:nvSpPr>
          <p:cNvPr id="107523" name="Rectangle 1029"/>
          <p:cNvSpPr>
            <a:spLocks noGrp="1" noChangeArrowheads="1"/>
          </p:cNvSpPr>
          <p:nvPr>
            <p:ph type="title" idx="4294967295"/>
          </p:nvPr>
        </p:nvSpPr>
        <p:spPr>
          <a:xfrm>
            <a:off x="0" y="0"/>
            <a:ext cx="7924800" cy="911225"/>
          </a:xfrm>
        </p:spPr>
        <p:txBody>
          <a:bodyPr/>
          <a:lstStyle/>
          <a:p>
            <a:pPr eaLnBrk="1" hangingPunct="1"/>
            <a:r>
              <a:rPr lang="en-US"/>
              <a:t>Any  Questions  Please?</a:t>
            </a:r>
          </a:p>
        </p:txBody>
      </p:sp>
      <p:sp>
        <p:nvSpPr>
          <p:cNvPr id="107524" name="Rectangle 1027"/>
          <p:cNvSpPr>
            <a:spLocks noChangeArrowheads="1"/>
          </p:cNvSpPr>
          <p:nvPr/>
        </p:nvSpPr>
        <p:spPr bwMode="auto">
          <a:xfrm>
            <a:off x="4724400" y="5486400"/>
            <a:ext cx="4419600" cy="750888"/>
          </a:xfrm>
          <a:prstGeom prst="rect">
            <a:avLst/>
          </a:prstGeom>
          <a:noFill/>
          <a:ln w="12700">
            <a:noFill/>
            <a:miter lim="800000"/>
            <a:headEnd/>
            <a:tailEnd/>
          </a:ln>
        </p:spPr>
        <p:txBody>
          <a:bodyPr>
            <a:spAutoFit/>
          </a:bodyPr>
          <a:lstStyle/>
          <a:p>
            <a:pPr eaLnBrk="0" hangingPunct="0">
              <a:lnSpc>
                <a:spcPct val="90000"/>
              </a:lnSpc>
              <a:spcBef>
                <a:spcPct val="20000"/>
              </a:spcBef>
              <a:buSzPct val="100000"/>
              <a:buFont typeface="Marlett" pitchFamily="2" charset="2"/>
              <a:buNone/>
            </a:pPr>
            <a:r>
              <a:rPr lang="en-US" sz="4800">
                <a:solidFill>
                  <a:srgbClr val="006600"/>
                </a:solidFill>
                <a:latin typeface="Arial Black" pitchFamily="34" charset="0"/>
              </a:rPr>
              <a:t>THANK YOU</a:t>
            </a:r>
          </a:p>
        </p:txBody>
      </p:sp>
      <p:sp>
        <p:nvSpPr>
          <p:cNvPr id="107525" name="Rectangle 1030"/>
          <p:cNvSpPr>
            <a:spLocks noChangeArrowheads="1"/>
          </p:cNvSpPr>
          <p:nvPr/>
        </p:nvSpPr>
        <p:spPr bwMode="auto">
          <a:xfrm>
            <a:off x="542925" y="3048000"/>
            <a:ext cx="2733675" cy="708025"/>
          </a:xfrm>
          <a:prstGeom prst="rect">
            <a:avLst/>
          </a:prstGeom>
          <a:noFill/>
          <a:ln w="9525">
            <a:noFill/>
            <a:miter lim="800000"/>
            <a:headEnd/>
            <a:tailEnd/>
          </a:ln>
        </p:spPr>
        <p:txBody>
          <a:bodyPr>
            <a:spAutoFit/>
          </a:bodyPr>
          <a:lstStyle/>
          <a:p>
            <a:r>
              <a:rPr lang="en-US" sz="4000">
                <a:solidFill>
                  <a:srgbClr val="FF6600"/>
                </a:solidFill>
                <a:latin typeface="Tahoma" pitchFamily="34" charset="0"/>
              </a:rPr>
              <a:t>Comments!</a:t>
            </a:r>
          </a:p>
        </p:txBody>
      </p:sp>
      <p:pic>
        <p:nvPicPr>
          <p:cNvPr id="107526" name="Picture 8" descr="C:\Users\Bakhtawar\Desktop\question-mark.png"/>
          <p:cNvPicPr>
            <a:picLocks noGrp="1" noChangeAspect="1" noChangeArrowheads="1"/>
          </p:cNvPicPr>
          <p:nvPr>
            <p:ph/>
          </p:nvPr>
        </p:nvPicPr>
        <p:blipFill>
          <a:blip r:embed="rId2"/>
          <a:srcRect/>
          <a:stretch>
            <a:fillRect/>
          </a:stretch>
        </p:blipFill>
        <p:spPr>
          <a:xfrm>
            <a:off x="3200400" y="609600"/>
            <a:ext cx="5091113" cy="4987925"/>
          </a:xfrm>
          <a:noFill/>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63490">
                                            <p:txEl>
                                              <p:pRg st="0" end="0"/>
                                            </p:txEl>
                                          </p:spTgt>
                                        </p:tgtEl>
                                        <p:attrNameLst>
                                          <p:attrName>style.visibility</p:attrName>
                                        </p:attrNameLst>
                                      </p:cBhvr>
                                      <p:to>
                                        <p:strVal val="visible"/>
                                      </p:to>
                                    </p:set>
                                    <p:anim calcmode="lin" valueType="num">
                                      <p:cBhvr>
                                        <p:cTn id="7" dur="500" fill="hold"/>
                                        <p:tgtEl>
                                          <p:spTgt spid="634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4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GB"/>
              <a:t>ESRC 2014 Research Methods Festival</a:t>
            </a: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70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GB"/>
              <a:t>ESRC 2014 Research Methods Festival</a:t>
            </a: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287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22" y="-1"/>
            <a:ext cx="95012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29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lstStyle/>
          <a:p>
            <a:pPr algn="ctr"/>
            <a:r>
              <a:rPr lang="en-US" dirty="0"/>
              <a:t>Database And Research Metrics</a:t>
            </a:r>
          </a:p>
        </p:txBody>
      </p:sp>
      <p:sp>
        <p:nvSpPr>
          <p:cNvPr id="3" name="Content Placeholder 2"/>
          <p:cNvSpPr>
            <a:spLocks noGrp="1"/>
          </p:cNvSpPr>
          <p:nvPr>
            <p:ph idx="1"/>
          </p:nvPr>
        </p:nvSpPr>
        <p:spPr>
          <a:xfrm>
            <a:off x="0" y="1066800"/>
            <a:ext cx="9144000" cy="4525963"/>
          </a:xfrm>
        </p:spPr>
        <p:txBody>
          <a:bodyPr/>
          <a:lstStyle/>
          <a:p>
            <a:r>
              <a:rPr lang="en-US" sz="3200" b="0" dirty="0"/>
              <a:t>A database is a collection of information that is organized so that it can be easily accessed, managed and updated. Computer databases typically contain aggregations of data records or files, containing information about sales transactions or interactions with specific customers.</a:t>
            </a:r>
          </a:p>
        </p:txBody>
      </p:sp>
      <p:pic>
        <p:nvPicPr>
          <p:cNvPr id="1027" name="Picture 3" descr="C:\Users\admin\Desktop\DB\548706-637199619492944531-16x9.jpg"/>
          <p:cNvPicPr>
            <a:picLocks noChangeAspect="1" noChangeArrowheads="1"/>
          </p:cNvPicPr>
          <p:nvPr/>
        </p:nvPicPr>
        <p:blipFill>
          <a:blip r:embed="rId2" cstate="print"/>
          <a:srcRect/>
          <a:stretch>
            <a:fillRect/>
          </a:stretch>
        </p:blipFill>
        <p:spPr bwMode="auto">
          <a:xfrm>
            <a:off x="0" y="4286256"/>
            <a:ext cx="9144000" cy="2571744"/>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51776" cy="679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3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 y="0"/>
            <a:ext cx="630913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32240" y="980727"/>
            <a:ext cx="2016224" cy="2585323"/>
          </a:xfrm>
          <a:prstGeom prst="rect">
            <a:avLst/>
          </a:prstGeom>
          <a:noFill/>
        </p:spPr>
        <p:txBody>
          <a:bodyPr wrap="square" rtlCol="0">
            <a:spAutoFit/>
          </a:bodyPr>
          <a:lstStyle/>
          <a:p>
            <a:r>
              <a:rPr lang="en-GB" dirty="0"/>
              <a:t>A general Google search will return some scholarly articles, alongside Wikipedia, Amazon links etc. None of this first page are empirical political science studies.</a:t>
            </a:r>
          </a:p>
        </p:txBody>
      </p:sp>
    </p:spTree>
    <p:extLst>
      <p:ext uri="{BB962C8B-B14F-4D97-AF65-F5344CB8AC3E}">
        <p14:creationId xmlns:p14="http://schemas.microsoft.com/office/powerpoint/2010/main" val="2942730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 y="0"/>
            <a:ext cx="670979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948264" y="1340768"/>
            <a:ext cx="1872208" cy="3970318"/>
          </a:xfrm>
          <a:prstGeom prst="rect">
            <a:avLst/>
          </a:prstGeom>
          <a:noFill/>
        </p:spPr>
        <p:txBody>
          <a:bodyPr wrap="square" rtlCol="0">
            <a:spAutoFit/>
          </a:bodyPr>
          <a:lstStyle/>
          <a:p>
            <a:r>
              <a:rPr lang="en-GB" dirty="0"/>
              <a:t>Google Scholar returns scholarly papers, but the initial results page is mostly the older articles which have been extensively cited over many years. There are no recent political science articles on the first results page.</a:t>
            </a:r>
          </a:p>
        </p:txBody>
      </p:sp>
    </p:spTree>
    <p:extLst>
      <p:ext uri="{BB962C8B-B14F-4D97-AF65-F5344CB8AC3E}">
        <p14:creationId xmlns:p14="http://schemas.microsoft.com/office/powerpoint/2010/main" val="270085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GB" b="1" dirty="0"/>
              <a:t>Why use </a:t>
            </a:r>
            <a:r>
              <a:rPr lang="en-US" dirty="0"/>
              <a:t>Abstraction and Indexing</a:t>
            </a:r>
            <a:r>
              <a:rPr lang="en-GB" b="1" dirty="0"/>
              <a:t> for literature review?</a:t>
            </a:r>
            <a:endParaRPr lang="en-IN" dirty="0"/>
          </a:p>
        </p:txBody>
      </p:sp>
      <p:sp>
        <p:nvSpPr>
          <p:cNvPr id="3" name="Content Placeholder 2"/>
          <p:cNvSpPr>
            <a:spLocks noGrp="1"/>
          </p:cNvSpPr>
          <p:nvPr>
            <p:ph idx="1"/>
          </p:nvPr>
        </p:nvSpPr>
        <p:spPr/>
        <p:txBody>
          <a:bodyPr>
            <a:normAutofit/>
          </a:bodyPr>
          <a:lstStyle/>
          <a:p>
            <a:pPr marL="0" indent="0" algn="ctr">
              <a:buNone/>
            </a:pPr>
            <a:r>
              <a:rPr lang="en-GB" sz="2600" b="1" dirty="0">
                <a:solidFill>
                  <a:schemeClr val="accent1"/>
                </a:solidFill>
              </a:rPr>
              <a:t>Selection</a:t>
            </a:r>
          </a:p>
          <a:p>
            <a:pPr marL="0" indent="0" algn="ctr">
              <a:buNone/>
            </a:pPr>
            <a:r>
              <a:rPr lang="en-US" sz="2400" i="1" dirty="0"/>
              <a:t>Discipline-specific content</a:t>
            </a:r>
            <a:r>
              <a:rPr lang="en-US" sz="2400" dirty="0"/>
              <a:t>: across a range of content types: scholarly journal articles, books, reviews, dissertations, grey literature, newspapers &amp; magazines</a:t>
            </a:r>
          </a:p>
          <a:p>
            <a:pPr marL="0" indent="0" algn="ctr">
              <a:buNone/>
            </a:pPr>
            <a:endParaRPr lang="en-US" sz="2400" dirty="0"/>
          </a:p>
          <a:p>
            <a:pPr lvl="1">
              <a:lnSpc>
                <a:spcPct val="90000"/>
              </a:lnSpc>
              <a:buFont typeface="Arial" panose="020B0604020202020204" pitchFamily="34" charset="0"/>
              <a:buChar char="•"/>
            </a:pPr>
            <a:r>
              <a:rPr lang="en-GB" i="1" dirty="0"/>
              <a:t>editorial selection </a:t>
            </a:r>
            <a:r>
              <a:rPr lang="en-GB" dirty="0"/>
              <a:t>gives reassurance of quality material</a:t>
            </a:r>
          </a:p>
          <a:p>
            <a:pPr lvl="1">
              <a:lnSpc>
                <a:spcPct val="90000"/>
              </a:lnSpc>
              <a:buFont typeface="Arial" panose="020B0604020202020204" pitchFamily="34" charset="0"/>
              <a:buChar char="•"/>
            </a:pPr>
            <a:r>
              <a:rPr lang="en-GB" dirty="0"/>
              <a:t>allows researchers to search a subject-specific </a:t>
            </a:r>
            <a:r>
              <a:rPr lang="en-GB" i="1" dirty="0"/>
              <a:t>relevant</a:t>
            </a:r>
            <a:r>
              <a:rPr lang="en-GB" dirty="0"/>
              <a:t> data set</a:t>
            </a:r>
          </a:p>
          <a:p>
            <a:pPr lvl="1">
              <a:lnSpc>
                <a:spcPct val="90000"/>
              </a:lnSpc>
              <a:buFont typeface="Arial" panose="020B0604020202020204" pitchFamily="34" charset="0"/>
              <a:buChar char="•"/>
            </a:pPr>
            <a:r>
              <a:rPr lang="en-GB" dirty="0"/>
              <a:t>aims to include </a:t>
            </a:r>
            <a:r>
              <a:rPr lang="en-GB" i="1" dirty="0"/>
              <a:t>all</a:t>
            </a:r>
            <a:r>
              <a:rPr lang="en-GB" dirty="0"/>
              <a:t> important material within a discipline</a:t>
            </a:r>
          </a:p>
          <a:p>
            <a:pPr marL="0" indent="0">
              <a:buNone/>
            </a:pPr>
            <a:endParaRPr lang="en-GB" dirty="0"/>
          </a:p>
          <a:p>
            <a:pPr marL="0" indent="0">
              <a:buNone/>
            </a:pPr>
            <a:endParaRPr lang="en-US" dirty="0"/>
          </a:p>
          <a:p>
            <a:pPr marL="0" indent="0">
              <a:buNone/>
            </a:pPr>
            <a:endParaRPr lang="en-US" dirty="0"/>
          </a:p>
          <a:p>
            <a:pPr marL="0" indent="0">
              <a:buNone/>
            </a:pPr>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39" y="4453349"/>
            <a:ext cx="1456523" cy="109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509" b="6684"/>
          <a:stretch/>
        </p:blipFill>
        <p:spPr bwMode="auto">
          <a:xfrm>
            <a:off x="3382405" y="4448870"/>
            <a:ext cx="1905711" cy="1096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676" t="10563" r="10405"/>
          <a:stretch/>
        </p:blipFill>
        <p:spPr bwMode="auto">
          <a:xfrm>
            <a:off x="6332419" y="4453349"/>
            <a:ext cx="940037" cy="121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244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572560" cy="1056904"/>
          </a:xfrm>
        </p:spPr>
        <p:txBody>
          <a:bodyPr>
            <a:normAutofit/>
          </a:bodyPr>
          <a:lstStyle/>
          <a:p>
            <a:r>
              <a:rPr lang="en-GB" sz="2400" b="1" dirty="0"/>
              <a:t>Why use </a:t>
            </a:r>
            <a:r>
              <a:rPr lang="en-US" sz="2400" b="1" dirty="0"/>
              <a:t>Abstraction and Indexing</a:t>
            </a:r>
            <a:r>
              <a:rPr lang="en-GB" sz="2400" b="1" dirty="0"/>
              <a:t> for literature review?</a:t>
            </a:r>
            <a:br>
              <a:rPr lang="en-US" dirty="0"/>
            </a:br>
            <a:endParaRPr lang="en-US" dirty="0"/>
          </a:p>
        </p:txBody>
      </p:sp>
      <p:sp>
        <p:nvSpPr>
          <p:cNvPr id="3" name="Content Placeholder 2"/>
          <p:cNvSpPr>
            <a:spLocks noGrp="1"/>
          </p:cNvSpPr>
          <p:nvPr>
            <p:ph idx="1"/>
          </p:nvPr>
        </p:nvSpPr>
        <p:spPr/>
        <p:txBody>
          <a:bodyPr>
            <a:normAutofit/>
          </a:bodyPr>
          <a:lstStyle/>
          <a:p>
            <a:pPr marL="0" lvl="1" indent="0" algn="ctr">
              <a:lnSpc>
                <a:spcPct val="90000"/>
              </a:lnSpc>
              <a:buNone/>
            </a:pPr>
            <a:r>
              <a:rPr lang="en-GB" sz="2600" b="1" dirty="0">
                <a:solidFill>
                  <a:schemeClr val="accent1"/>
                </a:solidFill>
              </a:rPr>
              <a:t>Historical perspective</a:t>
            </a:r>
          </a:p>
          <a:p>
            <a:pPr lvl="1">
              <a:lnSpc>
                <a:spcPct val="90000"/>
              </a:lnSpc>
              <a:buFont typeface="Arial" panose="020B0604020202020204" pitchFamily="34" charset="0"/>
              <a:buChar char="•"/>
            </a:pPr>
            <a:r>
              <a:rPr lang="en-GB" dirty="0"/>
              <a:t>Many A&amp;I databases have a long history (started in print)</a:t>
            </a:r>
          </a:p>
          <a:p>
            <a:pPr lvl="1">
              <a:lnSpc>
                <a:spcPct val="90000"/>
              </a:lnSpc>
              <a:buFont typeface="Arial" panose="020B0604020202020204" pitchFamily="34" charset="0"/>
              <a:buChar char="•"/>
            </a:pPr>
            <a:r>
              <a:rPr lang="en-GB" dirty="0"/>
              <a:t>Indexes an entire discipline over time</a:t>
            </a:r>
          </a:p>
          <a:p>
            <a:pPr marL="457200" lvl="1" indent="0">
              <a:lnSpc>
                <a:spcPct val="90000"/>
              </a:lnSpc>
              <a:buNone/>
            </a:pPr>
            <a:endParaRPr lang="en-GB" dirty="0"/>
          </a:p>
          <a:p>
            <a:pPr marL="0" lvl="1" indent="0" algn="ctr">
              <a:lnSpc>
                <a:spcPct val="90000"/>
              </a:lnSpc>
              <a:buNone/>
            </a:pPr>
            <a:r>
              <a:rPr lang="en-GB" altLang="en-US" sz="2600" b="1" dirty="0">
                <a:solidFill>
                  <a:schemeClr val="accent1"/>
                </a:solidFill>
              </a:rPr>
              <a:t>Access to non-digital material</a:t>
            </a:r>
          </a:p>
          <a:p>
            <a:pPr lvl="1">
              <a:lnSpc>
                <a:spcPct val="90000"/>
              </a:lnSpc>
              <a:buFont typeface="Arial" panose="020B0604020202020204" pitchFamily="34" charset="0"/>
              <a:buChar char="•"/>
            </a:pPr>
            <a:r>
              <a:rPr lang="en-GB" altLang="en-US" dirty="0"/>
              <a:t>There is still a significant amount of research not available in electronic format which will not be picked up by internet search engines</a:t>
            </a:r>
          </a:p>
          <a:p>
            <a:endParaRPr lang="en-GB" dirty="0"/>
          </a:p>
          <a:p>
            <a:pPr marL="0" lvl="1" indent="0" algn="ctr">
              <a:lnSpc>
                <a:spcPct val="90000"/>
              </a:lnSpc>
              <a:buNone/>
            </a:pPr>
            <a:r>
              <a:rPr lang="en-GB" altLang="en-US" sz="2600" b="1" dirty="0">
                <a:solidFill>
                  <a:schemeClr val="accent1"/>
                </a:solidFill>
              </a:rPr>
              <a:t>Transparency of content</a:t>
            </a:r>
          </a:p>
          <a:p>
            <a:pPr lvl="1">
              <a:lnSpc>
                <a:spcPct val="90000"/>
              </a:lnSpc>
              <a:buFont typeface="Arial" panose="020B0604020202020204" pitchFamily="34" charset="0"/>
              <a:buChar char="•"/>
            </a:pPr>
            <a:r>
              <a:rPr lang="en-GB" altLang="en-US" dirty="0"/>
              <a:t>Title lists available</a:t>
            </a:r>
          </a:p>
          <a:p>
            <a:endParaRPr lang="en-US" dirty="0"/>
          </a:p>
        </p:txBody>
      </p:sp>
    </p:spTree>
    <p:extLst>
      <p:ext uri="{BB962C8B-B14F-4D97-AF65-F5344CB8AC3E}">
        <p14:creationId xmlns:p14="http://schemas.microsoft.com/office/powerpoint/2010/main" val="18272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643998" cy="1143000"/>
          </a:xfrm>
        </p:spPr>
        <p:txBody>
          <a:bodyPr>
            <a:normAutofit fontScale="90000"/>
          </a:bodyPr>
          <a:lstStyle/>
          <a:p>
            <a:pPr lvl="0"/>
            <a:r>
              <a:rPr lang="en-GB" b="1" dirty="0"/>
              <a:t>Why use </a:t>
            </a:r>
            <a:r>
              <a:rPr lang="en-US" b="1" dirty="0"/>
              <a:t>Abstraction and Indexing</a:t>
            </a:r>
            <a:r>
              <a:rPr lang="en-GB" b="1" dirty="0"/>
              <a:t> for literature review?</a:t>
            </a:r>
            <a:br>
              <a:rPr lang="en-GB" dirty="0"/>
            </a:br>
            <a:endParaRPr lang="en-IN" dirty="0"/>
          </a:p>
        </p:txBody>
      </p:sp>
      <p:sp>
        <p:nvSpPr>
          <p:cNvPr id="3" name="Title 3"/>
          <p:cNvSpPr txBox="1">
            <a:spLocks/>
          </p:cNvSpPr>
          <p:nvPr/>
        </p:nvSpPr>
        <p:spPr>
          <a:xfrm>
            <a:off x="457200" y="0"/>
            <a:ext cx="7101550" cy="852493"/>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Content Placeholder 1"/>
          <p:cNvSpPr txBox="1">
            <a:spLocks/>
          </p:cNvSpPr>
          <p:nvPr/>
        </p:nvSpPr>
        <p:spPr bwMode="auto">
          <a:xfrm>
            <a:off x="675118" y="976605"/>
            <a:ext cx="8146620" cy="516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90000"/>
              </a:lnSpc>
              <a:buNone/>
            </a:pPr>
            <a:endParaRPr lang="en-GB" sz="2600" b="1" dirty="0">
              <a:solidFill>
                <a:schemeClr val="accent1"/>
              </a:solidFill>
            </a:endParaRPr>
          </a:p>
          <a:p>
            <a:pPr marL="0" indent="0" algn="ctr">
              <a:lnSpc>
                <a:spcPct val="90000"/>
              </a:lnSpc>
              <a:buNone/>
            </a:pPr>
            <a:r>
              <a:rPr lang="en-GB" sz="2600" b="1" dirty="0">
                <a:solidFill>
                  <a:schemeClr val="accent1"/>
                </a:solidFill>
              </a:rPr>
              <a:t>Indexing &amp; metadata</a:t>
            </a:r>
          </a:p>
          <a:p>
            <a:pPr marL="0" indent="0" algn="ctr">
              <a:lnSpc>
                <a:spcPct val="90000"/>
              </a:lnSpc>
              <a:buNone/>
            </a:pPr>
            <a:endParaRPr lang="en-GB" sz="2600" b="1" dirty="0">
              <a:solidFill>
                <a:schemeClr val="accent1"/>
              </a:solidFill>
            </a:endParaRPr>
          </a:p>
          <a:p>
            <a:pPr lvl="1">
              <a:buFont typeface="Arial" panose="020B0604020202020204" pitchFamily="34" charset="0"/>
              <a:buChar char="•"/>
            </a:pPr>
            <a:r>
              <a:rPr lang="en-US" dirty="0"/>
              <a:t>Editorial input to aid users in search, navigation, and retrieval</a:t>
            </a:r>
          </a:p>
          <a:p>
            <a:pPr lvl="2">
              <a:buSzPct val="80000"/>
              <a:buFont typeface="Courier New" panose="02070309020205020404" pitchFamily="49" charset="0"/>
              <a:buChar char="o"/>
            </a:pPr>
            <a:r>
              <a:rPr lang="en-US" dirty="0"/>
              <a:t>indexing</a:t>
            </a:r>
          </a:p>
          <a:p>
            <a:pPr lvl="2">
              <a:buSzPct val="80000"/>
              <a:buFont typeface="Courier New" panose="02070309020205020404" pitchFamily="49" charset="0"/>
              <a:buChar char="o"/>
            </a:pPr>
            <a:r>
              <a:rPr lang="en-US" dirty="0"/>
              <a:t>abstracting</a:t>
            </a:r>
          </a:p>
          <a:p>
            <a:pPr lvl="2">
              <a:buSzPct val="80000"/>
              <a:buFont typeface="Courier New" panose="02070309020205020404" pitchFamily="49" charset="0"/>
              <a:buChar char="o"/>
            </a:pPr>
            <a:r>
              <a:rPr lang="en-US" dirty="0"/>
              <a:t>classification</a:t>
            </a:r>
          </a:p>
          <a:p>
            <a:pPr lvl="2">
              <a:buSzPct val="80000"/>
              <a:buFont typeface="Courier New" panose="02070309020205020404" pitchFamily="49" charset="0"/>
              <a:buChar char="o"/>
            </a:pPr>
            <a:r>
              <a:rPr lang="en-US" dirty="0"/>
              <a:t>translation</a:t>
            </a:r>
          </a:p>
          <a:p>
            <a:pPr lvl="1">
              <a:buFont typeface="Arial" panose="020B0604020202020204" pitchFamily="34" charset="0"/>
              <a:buChar char="•"/>
            </a:pPr>
            <a:endParaRPr lang="en-GB" dirty="0"/>
          </a:p>
          <a:p>
            <a:pPr lvl="1">
              <a:buFont typeface="Arial" panose="020B0604020202020204" pitchFamily="34" charset="0"/>
              <a:buChar char="•"/>
            </a:pPr>
            <a:r>
              <a:rPr lang="en-GB" dirty="0"/>
              <a:t>Metadata in the language of the discipline</a:t>
            </a:r>
          </a:p>
          <a:p>
            <a:pPr lvl="1">
              <a:lnSpc>
                <a:spcPct val="90000"/>
              </a:lnSpc>
              <a:buFont typeface="Arial" panose="020B0604020202020204" pitchFamily="34" charset="0"/>
              <a:buChar char="•"/>
            </a:pPr>
            <a:endParaRPr lang="en-GB" dirty="0"/>
          </a:p>
          <a:p>
            <a:pPr lvl="1">
              <a:lnSpc>
                <a:spcPct val="90000"/>
              </a:lnSpc>
              <a:buFont typeface="Arial" panose="020B0604020202020204" pitchFamily="34" charset="0"/>
              <a:buChar char="•"/>
            </a:pPr>
            <a:r>
              <a:rPr lang="en-GB" dirty="0"/>
              <a:t>Only key terms are included (improves precision &amp; relevance)</a:t>
            </a:r>
          </a:p>
          <a:p>
            <a:pPr lvl="1">
              <a:lnSpc>
                <a:spcPct val="90000"/>
              </a:lnSpc>
              <a:buFont typeface="Arial" panose="020B0604020202020204" pitchFamily="34" charset="0"/>
              <a:buChar char="•"/>
            </a:pPr>
            <a:endParaRPr lang="en-GB" dirty="0"/>
          </a:p>
          <a:p>
            <a:pPr lvl="1">
              <a:lnSpc>
                <a:spcPct val="90000"/>
              </a:lnSpc>
              <a:buFont typeface="Arial" panose="020B0604020202020204" pitchFamily="34" charset="0"/>
              <a:buChar char="•"/>
            </a:pPr>
            <a:r>
              <a:rPr lang="en-GB" dirty="0"/>
              <a:t>Indexing key for filtering through large data aggregates</a:t>
            </a:r>
          </a:p>
          <a:p>
            <a:pPr marL="457200" lvl="1" indent="0">
              <a:lnSpc>
                <a:spcPct val="90000"/>
              </a:lnSpc>
              <a:buNone/>
            </a:pPr>
            <a:endParaRPr lang="en-GB" dirty="0"/>
          </a:p>
          <a:p>
            <a:pPr marL="0" indent="0">
              <a:buFont typeface="Arial" charset="0"/>
              <a:buNone/>
            </a:pP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itle 3"/>
          <p:cNvSpPr>
            <a:spLocks noGrp="1"/>
          </p:cNvSpPr>
          <p:nvPr>
            <p:ph type="title"/>
          </p:nvPr>
        </p:nvSpPr>
        <p:spPr>
          <a:xfrm>
            <a:off x="309563" y="214290"/>
            <a:ext cx="8834437" cy="852488"/>
          </a:xfrm>
        </p:spPr>
        <p:txBody>
          <a:bodyPr>
            <a:noAutofit/>
          </a:bodyPr>
          <a:lstStyle/>
          <a:p>
            <a:pPr eaLnBrk="1" hangingPunct="1"/>
            <a:r>
              <a:rPr lang="en-US" sz="3600" b="1" dirty="0"/>
              <a:t>Subject searching: Thesaurus &amp; controlled vocabulary</a:t>
            </a:r>
          </a:p>
        </p:txBody>
      </p:sp>
      <p:sp>
        <p:nvSpPr>
          <p:cNvPr id="2" name="Content Placeholder 1"/>
          <p:cNvSpPr>
            <a:spLocks noGrp="1"/>
          </p:cNvSpPr>
          <p:nvPr>
            <p:ph sz="half" idx="1"/>
          </p:nvPr>
        </p:nvSpPr>
        <p:spPr>
          <a:xfrm>
            <a:off x="339725" y="1172762"/>
            <a:ext cx="8015288" cy="1635125"/>
          </a:xfrm>
        </p:spPr>
        <p:txBody>
          <a:bodyPr>
            <a:normAutofit fontScale="92500" lnSpcReduction="10000"/>
          </a:bodyPr>
          <a:lstStyle/>
          <a:p>
            <a:pPr eaLnBrk="1" hangingPunct="1">
              <a:defRPr/>
            </a:pPr>
            <a:endParaRPr lang="en-US" dirty="0"/>
          </a:p>
          <a:p>
            <a:pPr eaLnBrk="1" hangingPunct="1">
              <a:defRPr/>
            </a:pPr>
            <a:r>
              <a:rPr lang="en-US" sz="2200" dirty="0"/>
              <a:t>List of accepted terms, usually in hierarchical thesaurus structure</a:t>
            </a:r>
          </a:p>
          <a:p>
            <a:pPr eaLnBrk="1" hangingPunct="1">
              <a:defRPr/>
            </a:pPr>
            <a:r>
              <a:rPr lang="en-US" sz="2200" dirty="0"/>
              <a:t>Subject specific</a:t>
            </a:r>
          </a:p>
          <a:p>
            <a:pPr eaLnBrk="1" hangingPunct="1">
              <a:defRPr/>
            </a:pPr>
            <a:r>
              <a:rPr lang="en-US" sz="2200" dirty="0"/>
              <a:t>May have other ‘authority lists’ e.g. for company names, personal names, works of art or literature</a:t>
            </a:r>
          </a:p>
          <a:p>
            <a:pPr marL="457200" indent="-457200" eaLnBrk="1" hangingPunct="1">
              <a:buFont typeface="+mj-lt"/>
              <a:buAutoNum type="arabicPeriod"/>
              <a:defRPr/>
            </a:pPr>
            <a:endParaRPr lang="en-US" dirty="0"/>
          </a:p>
        </p:txBody>
      </p:sp>
      <p:sp>
        <p:nvSpPr>
          <p:cNvPr id="115721" name="TextBox 10"/>
          <p:cNvSpPr txBox="1">
            <a:spLocks noChangeArrowheads="1"/>
          </p:cNvSpPr>
          <p:nvPr/>
        </p:nvSpPr>
        <p:spPr bwMode="auto">
          <a:xfrm>
            <a:off x="836613" y="3076575"/>
            <a:ext cx="52244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000" b="1" dirty="0">
                <a:solidFill>
                  <a:schemeClr val="accent1"/>
                </a:solidFill>
              </a:rPr>
              <a:t>Advantages of controlled vocabulary</a:t>
            </a:r>
          </a:p>
          <a:p>
            <a:pPr marL="342900" indent="-342900" eaLnBrk="1" hangingPunct="1">
              <a:buFont typeface="Arial" pitchFamily="34" charset="0"/>
              <a:buChar char="•"/>
              <a:defRPr/>
            </a:pPr>
            <a:r>
              <a:rPr lang="en-US" sz="2000" dirty="0"/>
              <a:t>Controls synonyms and near synonyms</a:t>
            </a:r>
          </a:p>
          <a:p>
            <a:pPr marL="342900" indent="-342900" eaLnBrk="1" hangingPunct="1">
              <a:buFont typeface="Arial" pitchFamily="34" charset="0"/>
              <a:buChar char="•"/>
              <a:defRPr/>
            </a:pPr>
            <a:r>
              <a:rPr lang="en-US" sz="2000" dirty="0"/>
              <a:t>Standardizes different vocabulary used by different authors </a:t>
            </a:r>
          </a:p>
          <a:p>
            <a:pPr marL="342900" indent="-342900" eaLnBrk="1" hangingPunct="1">
              <a:buFont typeface="Arial" pitchFamily="34" charset="0"/>
              <a:buChar char="•"/>
              <a:defRPr/>
            </a:pPr>
            <a:r>
              <a:rPr lang="en-US" sz="2000" dirty="0"/>
              <a:t>Allows cross searching of multilingual material</a:t>
            </a:r>
          </a:p>
          <a:p>
            <a:pPr marL="342900" indent="-342900" eaLnBrk="1" hangingPunct="1">
              <a:buFont typeface="Arial" pitchFamily="34" charset="0"/>
              <a:buChar char="•"/>
              <a:defRPr/>
            </a:pPr>
            <a:r>
              <a:rPr lang="en-GB" sz="2000" dirty="0"/>
              <a:t>Transparency of terms &amp; use</a:t>
            </a:r>
            <a:endParaRPr lang="en-US" sz="2000" dirty="0"/>
          </a:p>
        </p:txBody>
      </p:sp>
    </p:spTree>
    <p:extLst>
      <p:ext uri="{BB962C8B-B14F-4D97-AF65-F5344CB8AC3E}">
        <p14:creationId xmlns:p14="http://schemas.microsoft.com/office/powerpoint/2010/main" val="112528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282" y="214290"/>
            <a:ext cx="7772400" cy="571504"/>
          </a:xfrm>
        </p:spPr>
        <p:txBody>
          <a:bodyPr/>
          <a:lstStyle/>
          <a:p>
            <a:r>
              <a:rPr lang="en-GB" sz="2800" b="1" dirty="0"/>
              <a:t>    Controlled    vocabulary</a:t>
            </a:r>
          </a:p>
        </p:txBody>
      </p:sp>
      <p:sp>
        <p:nvSpPr>
          <p:cNvPr id="5" name="TextBox 4"/>
          <p:cNvSpPr txBox="1"/>
          <p:nvPr/>
        </p:nvSpPr>
        <p:spPr>
          <a:xfrm>
            <a:off x="6274341" y="1935805"/>
            <a:ext cx="2373548" cy="1569660"/>
          </a:xfrm>
          <a:prstGeom prst="rect">
            <a:avLst/>
          </a:prstGeom>
          <a:noFill/>
        </p:spPr>
        <p:txBody>
          <a:bodyPr wrap="square" rtlCol="0">
            <a:spAutoFit/>
          </a:bodyPr>
          <a:lstStyle/>
          <a:p>
            <a:r>
              <a:rPr lang="en-GB" sz="2400" dirty="0" err="1">
                <a:solidFill>
                  <a:srgbClr val="FF0000"/>
                </a:solidFill>
              </a:rPr>
              <a:t>Browseable</a:t>
            </a:r>
            <a:endParaRPr lang="en-GB" sz="2400" dirty="0">
              <a:solidFill>
                <a:srgbClr val="FF0000"/>
              </a:solidFill>
            </a:endParaRPr>
          </a:p>
          <a:p>
            <a:endParaRPr lang="en-GB" sz="2400" dirty="0">
              <a:solidFill>
                <a:srgbClr val="FF0000"/>
              </a:solidFill>
            </a:endParaRPr>
          </a:p>
          <a:p>
            <a:r>
              <a:rPr lang="en-GB" sz="2400" dirty="0">
                <a:solidFill>
                  <a:srgbClr val="FF0000"/>
                </a:solidFill>
              </a:rPr>
              <a:t>‘Use for’ terms shown</a:t>
            </a:r>
            <a:endParaRPr lang="en-US" sz="2400" dirty="0">
              <a:solidFill>
                <a:srgbClr val="FF0000"/>
              </a:solidFill>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610"/>
          <a:stretch/>
        </p:blipFill>
        <p:spPr bwMode="auto">
          <a:xfrm>
            <a:off x="962585" y="1139428"/>
            <a:ext cx="5039833" cy="496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4010598" y="3505465"/>
            <a:ext cx="2791840" cy="1842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78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309563" y="0"/>
            <a:ext cx="7100887" cy="852488"/>
          </a:xfrm>
        </p:spPr>
        <p:txBody>
          <a:bodyPr/>
          <a:lstStyle/>
          <a:p>
            <a:pPr eaLnBrk="1" hangingPunct="1"/>
            <a:r>
              <a:rPr lang="en-US" sz="2800" b="1" dirty="0"/>
              <a:t>Subject searching: Thesaurus search</a:t>
            </a:r>
          </a:p>
        </p:txBody>
      </p:sp>
      <p:pic>
        <p:nvPicPr>
          <p:cNvPr id="11776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1" t="9793" r="2017" b="3149"/>
          <a:stretch/>
        </p:blipFill>
        <p:spPr bwMode="auto">
          <a:xfrm>
            <a:off x="554477" y="852488"/>
            <a:ext cx="5350212" cy="563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03523" y="1488332"/>
            <a:ext cx="2587558" cy="3693319"/>
          </a:xfrm>
          <a:prstGeom prst="rect">
            <a:avLst/>
          </a:prstGeom>
          <a:noFill/>
        </p:spPr>
        <p:txBody>
          <a:bodyPr wrap="square" rtlCol="0">
            <a:spAutoFit/>
          </a:bodyPr>
          <a:lstStyle/>
          <a:p>
            <a:r>
              <a:rPr lang="en-GB" sz="2400" dirty="0">
                <a:solidFill>
                  <a:srgbClr val="FF0000"/>
                </a:solidFill>
              </a:rPr>
              <a:t>Hierarchy: broader, narrower, related terms</a:t>
            </a:r>
          </a:p>
          <a:p>
            <a:endParaRPr lang="en-GB" sz="2400" dirty="0">
              <a:solidFill>
                <a:srgbClr val="FF0000"/>
              </a:solidFill>
            </a:endParaRPr>
          </a:p>
          <a:p>
            <a:r>
              <a:rPr lang="en-GB" sz="2400" dirty="0">
                <a:solidFill>
                  <a:srgbClr val="FF0000"/>
                </a:solidFill>
              </a:rPr>
              <a:t>‘Explode’ function</a:t>
            </a:r>
          </a:p>
          <a:p>
            <a:endParaRPr lang="en-GB" sz="2400" dirty="0">
              <a:solidFill>
                <a:srgbClr val="FF0000"/>
              </a:solidFill>
            </a:endParaRPr>
          </a:p>
          <a:p>
            <a:r>
              <a:rPr lang="en-GB" sz="2400" dirty="0">
                <a:solidFill>
                  <a:srgbClr val="FF0000"/>
                </a:solidFill>
              </a:rPr>
              <a:t>Combine using AND, OR, NOT</a:t>
            </a:r>
          </a:p>
          <a:p>
            <a:endParaRPr lang="en-US" dirty="0"/>
          </a:p>
        </p:txBody>
      </p:sp>
      <p:cxnSp>
        <p:nvCxnSpPr>
          <p:cNvPr id="4" name="Straight Arrow Connector 3"/>
          <p:cNvCxnSpPr/>
          <p:nvPr/>
        </p:nvCxnSpPr>
        <p:spPr>
          <a:xfrm flipH="1">
            <a:off x="5457218" y="4863830"/>
            <a:ext cx="846305" cy="10019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262664" y="3492230"/>
            <a:ext cx="10408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692613" y="2081719"/>
            <a:ext cx="4610910" cy="1157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103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b="1" dirty="0"/>
              <a:t>   Thesaurus    search</a:t>
            </a:r>
            <a:endParaRPr lang="en-GB" sz="2800" b="1" dirty="0">
              <a:solidFill>
                <a:schemeClr val="bg1">
                  <a:lumMod val="50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71" t="9852" r="21568" b="1726"/>
          <a:stretch/>
        </p:blipFill>
        <p:spPr bwMode="auto">
          <a:xfrm>
            <a:off x="739302" y="1420238"/>
            <a:ext cx="3978612" cy="448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61498" y="1848255"/>
            <a:ext cx="2305455" cy="1200329"/>
          </a:xfrm>
          <a:prstGeom prst="rect">
            <a:avLst/>
          </a:prstGeom>
          <a:noFill/>
        </p:spPr>
        <p:txBody>
          <a:bodyPr wrap="square" rtlCol="0">
            <a:spAutoFit/>
          </a:bodyPr>
          <a:lstStyle/>
          <a:p>
            <a:r>
              <a:rPr lang="en-GB" dirty="0">
                <a:solidFill>
                  <a:srgbClr val="FF0000"/>
                </a:solidFill>
              </a:rPr>
              <a:t>Explode “International law”</a:t>
            </a:r>
          </a:p>
          <a:p>
            <a:r>
              <a:rPr lang="en-GB" dirty="0">
                <a:solidFill>
                  <a:srgbClr val="FF0000"/>
                </a:solidFill>
              </a:rPr>
              <a:t>AND</a:t>
            </a:r>
          </a:p>
          <a:p>
            <a:r>
              <a:rPr lang="en-GB" dirty="0">
                <a:solidFill>
                  <a:srgbClr val="FF0000"/>
                </a:solidFill>
              </a:rPr>
              <a:t>Explode “Family”</a:t>
            </a:r>
            <a:endParaRPr lang="en-US" dirty="0">
              <a:solidFill>
                <a:srgbClr val="FF0000"/>
              </a:solidFill>
            </a:endParaRPr>
          </a:p>
        </p:txBody>
      </p:sp>
      <p:cxnSp>
        <p:nvCxnSpPr>
          <p:cNvPr id="8" name="Straight Arrow Connector 7"/>
          <p:cNvCxnSpPr/>
          <p:nvPr/>
        </p:nvCxnSpPr>
        <p:spPr>
          <a:xfrm flipH="1">
            <a:off x="2728608" y="2091447"/>
            <a:ext cx="2932890" cy="642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937753" y="2947481"/>
            <a:ext cx="2723745" cy="1011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79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B\070119_0833_IndexinginD1.png"/>
          <p:cNvPicPr>
            <a:picLocks noChangeAspect="1" noChangeArrowheads="1"/>
          </p:cNvPicPr>
          <p:nvPr/>
        </p:nvPicPr>
        <p:blipFill>
          <a:blip r:embed="rId2"/>
          <a:srcRect/>
          <a:stretch>
            <a:fillRect/>
          </a:stretch>
        </p:blipFill>
        <p:spPr bwMode="auto">
          <a:xfrm>
            <a:off x="0" y="4071942"/>
            <a:ext cx="9144000" cy="2786058"/>
          </a:xfrm>
          <a:prstGeom prst="rect">
            <a:avLst/>
          </a:prstGeom>
          <a:noFill/>
        </p:spPr>
      </p:pic>
      <p:sp>
        <p:nvSpPr>
          <p:cNvPr id="2" name="Title 1"/>
          <p:cNvSpPr>
            <a:spLocks noGrp="1"/>
          </p:cNvSpPr>
          <p:nvPr>
            <p:ph type="title"/>
          </p:nvPr>
        </p:nvSpPr>
        <p:spPr>
          <a:xfrm>
            <a:off x="0" y="0"/>
            <a:ext cx="9144000" cy="1000108"/>
          </a:xfrm>
        </p:spPr>
        <p:txBody>
          <a:bodyPr/>
          <a:lstStyle/>
          <a:p>
            <a:pPr algn="ctr"/>
            <a:r>
              <a:rPr lang="en-US" dirty="0"/>
              <a:t>Indexing Databases</a:t>
            </a:r>
          </a:p>
        </p:txBody>
      </p:sp>
      <p:sp>
        <p:nvSpPr>
          <p:cNvPr id="3" name="Content Placeholder 2"/>
          <p:cNvSpPr>
            <a:spLocks noGrp="1"/>
          </p:cNvSpPr>
          <p:nvPr>
            <p:ph idx="1"/>
          </p:nvPr>
        </p:nvSpPr>
        <p:spPr>
          <a:xfrm>
            <a:off x="0" y="990600"/>
            <a:ext cx="9144000" cy="4525963"/>
          </a:xfrm>
        </p:spPr>
        <p:txBody>
          <a:bodyPr/>
          <a:lstStyle/>
          <a:p>
            <a:pPr>
              <a:buNone/>
            </a:pPr>
            <a:r>
              <a:rPr lang="en-US" sz="3200" b="0" dirty="0"/>
              <a:t>Database index. ... Indexes are used to quickly locate data without having to search every row in a database table every time a database table is accessed. Indexes can be created using one or more columns of a database table, providing the basis for both rapid random lookups and efficient access of ordered records.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034" y="214290"/>
            <a:ext cx="8229600" cy="714380"/>
          </a:xfrm>
        </p:spPr>
        <p:txBody>
          <a:bodyPr/>
          <a:lstStyle/>
          <a:p>
            <a:r>
              <a:rPr lang="en-GB" sz="2800" b="1" dirty="0"/>
              <a:t>   Thesaurus   search</a:t>
            </a:r>
            <a:endParaRPr lang="en-GB" sz="2800" b="1" dirty="0">
              <a:solidFill>
                <a:schemeClr val="bg1">
                  <a:lumMod val="50000"/>
                </a:schemeClr>
              </a:solidFill>
            </a:endParaRPr>
          </a:p>
        </p:txBody>
      </p:sp>
      <p:pic>
        <p:nvPicPr>
          <p:cNvPr id="9" name="Picture 8"/>
          <p:cNvPicPr/>
          <p:nvPr/>
        </p:nvPicPr>
        <p:blipFill rotWithShape="1">
          <a:blip r:embed="rId3"/>
          <a:srcRect l="20376" t="9069" r="22341" b="4490"/>
          <a:stretch/>
        </p:blipFill>
        <p:spPr>
          <a:xfrm>
            <a:off x="0" y="924129"/>
            <a:ext cx="9143999" cy="593387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244" y="3094443"/>
            <a:ext cx="3511765" cy="265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0" y="928670"/>
            <a:ext cx="1357290" cy="350194"/>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5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dirty="0"/>
              <a:t>    Saved  searches &amp;  alerts</a:t>
            </a:r>
            <a:endParaRPr lang="en-GB" sz="2800" dirty="0">
              <a:solidFill>
                <a:schemeClr val="bg1">
                  <a:lumMod val="50000"/>
                </a:schemeClr>
              </a:solidFill>
            </a:endParaRPr>
          </a:p>
        </p:txBody>
      </p:sp>
      <p:pic>
        <p:nvPicPr>
          <p:cNvPr id="8" name="Picture 7"/>
          <p:cNvPicPr/>
          <p:nvPr/>
        </p:nvPicPr>
        <p:blipFill rotWithShape="1">
          <a:blip r:embed="rId3"/>
          <a:srcRect l="20376" t="5603" r="21849" b="6026"/>
          <a:stretch/>
        </p:blipFill>
        <p:spPr>
          <a:xfrm>
            <a:off x="0" y="982494"/>
            <a:ext cx="9144000" cy="5875506"/>
          </a:xfrm>
          <a:prstGeom prst="rect">
            <a:avLst/>
          </a:prstGeom>
        </p:spPr>
      </p:pic>
      <p:sp>
        <p:nvSpPr>
          <p:cNvPr id="3" name="Oval 2"/>
          <p:cNvSpPr/>
          <p:nvPr/>
        </p:nvSpPr>
        <p:spPr>
          <a:xfrm>
            <a:off x="0" y="1571612"/>
            <a:ext cx="2500298" cy="285752"/>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8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46"/>
          </a:xfrm>
        </p:spPr>
        <p:txBody>
          <a:bodyPr/>
          <a:lstStyle/>
          <a:p>
            <a:r>
              <a:rPr lang="en-GB" sz="2800" b="1" dirty="0"/>
              <a:t>Saved searches &amp; alerts  Current awareness</a:t>
            </a:r>
          </a:p>
        </p:txBody>
      </p:sp>
      <p:sp>
        <p:nvSpPr>
          <p:cNvPr id="2" name="Content Placeholder 1"/>
          <p:cNvSpPr>
            <a:spLocks noGrp="1"/>
          </p:cNvSpPr>
          <p:nvPr>
            <p:ph sz="half" idx="1"/>
          </p:nvPr>
        </p:nvSpPr>
        <p:spPr/>
        <p:txBody>
          <a:bodyPr>
            <a:normAutofit lnSpcReduction="10000"/>
          </a:bodyPr>
          <a:lstStyle/>
          <a:p>
            <a:r>
              <a:rPr lang="en-GB" dirty="0"/>
              <a:t>Save searches and repeat as needed</a:t>
            </a:r>
          </a:p>
          <a:p>
            <a:r>
              <a:rPr lang="en-GB" dirty="0"/>
              <a:t>Set up an alert to run at regular intervals with any new documents matching your search</a:t>
            </a:r>
          </a:p>
          <a:p>
            <a:r>
              <a:rPr lang="en-GB" dirty="0"/>
              <a:t>Keep abreast of what is being published on a topic</a:t>
            </a:r>
          </a:p>
          <a:p>
            <a:r>
              <a:rPr lang="en-GB" dirty="0"/>
              <a:t>Ensure you do not miss any new and relevant articles when finalizing a paper for publication</a:t>
            </a:r>
          </a:p>
        </p:txBody>
      </p:sp>
      <p:pic>
        <p:nvPicPr>
          <p:cNvPr id="409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915" t="13642" r="27894" b="1890"/>
          <a:stretch/>
        </p:blipFill>
        <p:spPr bwMode="auto">
          <a:xfrm>
            <a:off x="4663088" y="1225685"/>
            <a:ext cx="389725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4294967295"/>
          </p:nvPr>
        </p:nvSpPr>
        <p:spPr>
          <a:xfrm>
            <a:off x="4689475" y="6592888"/>
            <a:ext cx="4454525" cy="255587"/>
          </a:xfrm>
          <a:prstGeom prst="rect">
            <a:avLst/>
          </a:prstGeom>
        </p:spPr>
        <p:txBody>
          <a:bodyPr/>
          <a:lstStyle/>
          <a:p>
            <a:pPr>
              <a:defRPr/>
            </a:pPr>
            <a:r>
              <a:rPr lang="en-GB"/>
              <a:t>ESRC 2014 Research Methods Festival</a:t>
            </a:r>
            <a:endParaRPr lang="en-US"/>
          </a:p>
        </p:txBody>
      </p:sp>
    </p:spTree>
    <p:extLst>
      <p:ext uri="{BB962C8B-B14F-4D97-AF65-F5344CB8AC3E}">
        <p14:creationId xmlns:p14="http://schemas.microsoft.com/office/powerpoint/2010/main" val="2248163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GB" dirty="0"/>
            </a:br>
            <a:r>
              <a:rPr lang="en-GB" dirty="0"/>
              <a:t>  Human  </a:t>
            </a:r>
            <a:r>
              <a:rPr lang="en-GB" dirty="0" err="1"/>
              <a:t>vs</a:t>
            </a:r>
            <a:r>
              <a:rPr lang="en-GB" dirty="0"/>
              <a:t>  machine  indexing</a:t>
            </a:r>
            <a:br>
              <a:rPr lang="en-GB" b="1" dirty="0">
                <a:solidFill>
                  <a:schemeClr val="tx2"/>
                </a:solidFill>
              </a:rPr>
            </a:br>
            <a:endParaRPr lang="en-IN" b="1" dirty="0"/>
          </a:p>
        </p:txBody>
      </p:sp>
      <p:sp>
        <p:nvSpPr>
          <p:cNvPr id="3" name="Title 6"/>
          <p:cNvSpPr txBox="1">
            <a:spLocks/>
          </p:cNvSpPr>
          <p:nvPr/>
        </p:nvSpPr>
        <p:spPr>
          <a:xfrm>
            <a:off x="460375" y="7938"/>
            <a:ext cx="7100888" cy="8524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AutoShape 4"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AutoShape 6"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Rectangle 6"/>
          <p:cNvSpPr/>
          <p:nvPr/>
        </p:nvSpPr>
        <p:spPr>
          <a:xfrm>
            <a:off x="1966913" y="4725988"/>
            <a:ext cx="2286000" cy="1139825"/>
          </a:xfrm>
          <a:prstGeom prst="rect">
            <a:avLst/>
          </a:prstGeom>
        </p:spPr>
        <p:txBody>
          <a:bodyPr>
            <a:spAutoFit/>
          </a:bodyPr>
          <a:lstStyle/>
          <a:p>
            <a:pPr fontAlgn="auto">
              <a:spcBef>
                <a:spcPct val="20000"/>
              </a:spcBef>
              <a:spcAft>
                <a:spcPts val="0"/>
              </a:spcAft>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p:txBody>
      </p:sp>
      <p:sp>
        <p:nvSpPr>
          <p:cNvPr id="8" name="TextBox 7"/>
          <p:cNvSpPr txBox="1"/>
          <p:nvPr/>
        </p:nvSpPr>
        <p:spPr>
          <a:xfrm>
            <a:off x="484188" y="1212850"/>
            <a:ext cx="5185946" cy="2862322"/>
          </a:xfrm>
          <a:prstGeom prst="rect">
            <a:avLst/>
          </a:prstGeom>
          <a:noFill/>
        </p:spPr>
        <p:txBody>
          <a:bodyPr wrap="square">
            <a:spAutoFit/>
          </a:bodyPr>
          <a:lstStyle/>
          <a:p>
            <a:pPr marL="742950" lvl="1" indent="-285750">
              <a:buFont typeface="Arial" pitchFamily="34" charset="0"/>
              <a:buChar char="•"/>
              <a:defRPr/>
            </a:pPr>
            <a:endParaRPr lang="en-GB" dirty="0"/>
          </a:p>
          <a:p>
            <a:pPr>
              <a:defRPr/>
            </a:pPr>
            <a:r>
              <a:rPr lang="en-GB" sz="2400" b="1" dirty="0">
                <a:solidFill>
                  <a:schemeClr val="accent1"/>
                </a:solidFill>
              </a:rPr>
              <a:t>Advantages of human indexers</a:t>
            </a:r>
          </a:p>
          <a:p>
            <a:pPr marL="742950" lvl="1" indent="-285750">
              <a:buFont typeface="Arial" pitchFamily="34" charset="0"/>
              <a:buChar char="•"/>
              <a:defRPr/>
            </a:pPr>
            <a:r>
              <a:rPr lang="en-GB" sz="2400" dirty="0"/>
              <a:t>Lateral thinking</a:t>
            </a:r>
          </a:p>
          <a:p>
            <a:pPr marL="742950" lvl="1" indent="-285750">
              <a:buFont typeface="Arial" pitchFamily="34" charset="0"/>
              <a:buChar char="•"/>
              <a:defRPr/>
            </a:pPr>
            <a:r>
              <a:rPr lang="en-GB" sz="2400" dirty="0"/>
              <a:t>Diverse skills - abstracting, translating, classifying</a:t>
            </a:r>
          </a:p>
          <a:p>
            <a:pPr marL="742950" lvl="1" indent="-285750">
              <a:buFont typeface="Arial" pitchFamily="34" charset="0"/>
              <a:buChar char="•"/>
              <a:defRPr/>
            </a:pPr>
            <a:r>
              <a:rPr lang="en-GB" sz="2400" dirty="0"/>
              <a:t>Understand user needs</a:t>
            </a:r>
          </a:p>
          <a:p>
            <a:pPr lvl="1">
              <a:defRPr/>
            </a:pPr>
            <a:endParaRPr lang="en-GB" sz="2400" dirty="0"/>
          </a:p>
          <a:p>
            <a:pPr lvl="1" eaLnBrk="1" hangingPunct="1">
              <a:defRPr/>
            </a:pPr>
            <a:endParaRPr lang="en-US" dirty="0"/>
          </a:p>
        </p:txBody>
      </p:sp>
      <p:pic>
        <p:nvPicPr>
          <p:cNvPr id="9" name="compablk_e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286" y="4489744"/>
            <a:ext cx="1924050" cy="1485900"/>
          </a:xfrm>
          <a:prstGeom prst="rect">
            <a:avLst/>
          </a:prstGeom>
        </p:spPr>
      </p:pic>
      <p:sp>
        <p:nvSpPr>
          <p:cNvPr id="10" name="TextBox 9"/>
          <p:cNvSpPr txBox="1"/>
          <p:nvPr/>
        </p:nvSpPr>
        <p:spPr>
          <a:xfrm>
            <a:off x="2999574" y="3768695"/>
            <a:ext cx="5341121" cy="2585323"/>
          </a:xfrm>
          <a:prstGeom prst="rect">
            <a:avLst/>
          </a:prstGeom>
          <a:noFill/>
        </p:spPr>
        <p:txBody>
          <a:bodyPr wrap="square" rtlCol="0">
            <a:spAutoFit/>
          </a:bodyPr>
          <a:lstStyle/>
          <a:p>
            <a:pPr>
              <a:defRPr/>
            </a:pPr>
            <a:r>
              <a:rPr lang="en-GB" sz="2400" b="1" dirty="0">
                <a:solidFill>
                  <a:schemeClr val="accent1"/>
                </a:solidFill>
              </a:rPr>
              <a:t>Advantages of machine indexing</a:t>
            </a:r>
          </a:p>
          <a:p>
            <a:pPr marL="742950" lvl="1" indent="-285750" eaLnBrk="1" hangingPunct="1">
              <a:buFont typeface="Arial" pitchFamily="34" charset="0"/>
              <a:buChar char="•"/>
              <a:defRPr/>
            </a:pPr>
            <a:r>
              <a:rPr lang="en-US" sz="2400" dirty="0"/>
              <a:t>Speed! </a:t>
            </a:r>
          </a:p>
          <a:p>
            <a:pPr marL="742950" lvl="1" indent="-285750" eaLnBrk="1" hangingPunct="1">
              <a:buFont typeface="Arial" pitchFamily="34" charset="0"/>
              <a:buChar char="•"/>
              <a:defRPr/>
            </a:pPr>
            <a:r>
              <a:rPr lang="en-US" sz="2400" dirty="0"/>
              <a:t>ongoing improvement and </a:t>
            </a:r>
            <a:r>
              <a:rPr lang="en-US" sz="2400" i="1" dirty="0"/>
              <a:t>consistency</a:t>
            </a:r>
          </a:p>
          <a:p>
            <a:pPr marL="742950" lvl="1" indent="-285750" eaLnBrk="1" hangingPunct="1">
              <a:buFont typeface="Arial" pitchFamily="34" charset="0"/>
              <a:buChar char="•"/>
              <a:defRPr/>
            </a:pPr>
            <a:r>
              <a:rPr lang="en-US" sz="2400" dirty="0"/>
              <a:t>greater insight into the vocabulary</a:t>
            </a:r>
          </a:p>
          <a:p>
            <a:endParaRPr lang="en-GB"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873" y="1616852"/>
            <a:ext cx="2284413" cy="17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t>   Indexing   steps</a:t>
            </a:r>
            <a:br>
              <a:rPr lang="en-US" b="1" dirty="0"/>
            </a:br>
            <a:r>
              <a:rPr lang="en-US" b="1" dirty="0"/>
              <a:t>    </a:t>
            </a:r>
            <a:endParaRPr lang="en-IN" b="1" dirty="0"/>
          </a:p>
        </p:txBody>
      </p:sp>
      <p:sp>
        <p:nvSpPr>
          <p:cNvPr id="3" name="Title 6"/>
          <p:cNvSpPr txBox="1">
            <a:spLocks/>
          </p:cNvSpPr>
          <p:nvPr/>
        </p:nvSpPr>
        <p:spPr>
          <a:xfrm>
            <a:off x="460375" y="7938"/>
            <a:ext cx="7100888" cy="8524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AutoShape 4"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 name="AutoShape 6"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Rectangle 5"/>
          <p:cNvSpPr/>
          <p:nvPr/>
        </p:nvSpPr>
        <p:spPr>
          <a:xfrm>
            <a:off x="1966913" y="4725988"/>
            <a:ext cx="2286000" cy="1139825"/>
          </a:xfrm>
          <a:prstGeom prst="rect">
            <a:avLst/>
          </a:prstGeom>
        </p:spPr>
        <p:txBody>
          <a:bodyPr>
            <a:spAutoFit/>
          </a:bodyPr>
          <a:lstStyle/>
          <a:p>
            <a:pPr fontAlgn="auto">
              <a:spcBef>
                <a:spcPct val="20000"/>
              </a:spcBef>
              <a:spcAft>
                <a:spcPts val="0"/>
              </a:spcAft>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a:p>
            <a:pPr marL="342900" indent="-342900" fontAlgn="auto">
              <a:spcBef>
                <a:spcPct val="20000"/>
              </a:spcBef>
              <a:spcAft>
                <a:spcPts val="0"/>
              </a:spcAft>
              <a:buFont typeface="Arial"/>
              <a:buChar char="•"/>
              <a:defRPr/>
            </a:pPr>
            <a:endParaRPr lang="en-US" sz="2000" dirty="0">
              <a:solidFill>
                <a:srgbClr val="000000"/>
              </a:solidFill>
              <a:latin typeface="Arial"/>
              <a:cs typeface="+mn-cs"/>
            </a:endParaRPr>
          </a:p>
        </p:txBody>
      </p:sp>
      <p:graphicFrame>
        <p:nvGraphicFramePr>
          <p:cNvPr id="7" name="Diagram 6"/>
          <p:cNvGraphicFramePr/>
          <p:nvPr>
            <p:extLst>
              <p:ext uri="{D42A27DB-BD31-4B8C-83A1-F6EECF244321}">
                <p14:modId xmlns:p14="http://schemas.microsoft.com/office/powerpoint/2010/main" val="178144404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8229600" cy="1143000"/>
          </a:xfrm>
        </p:spPr>
        <p:txBody>
          <a:bodyPr>
            <a:normAutofit/>
          </a:bodyPr>
          <a:lstStyle/>
          <a:p>
            <a:pPr lvl="0"/>
            <a:r>
              <a:rPr lang="en-GB" b="1" dirty="0"/>
              <a:t>Management of controlled vocabularies</a:t>
            </a:r>
            <a:br>
              <a:rPr lang="en-GB" b="1" dirty="0"/>
            </a:br>
            <a:endParaRPr lang="en-IN" b="1" dirty="0"/>
          </a:p>
        </p:txBody>
      </p:sp>
      <p:sp>
        <p:nvSpPr>
          <p:cNvPr id="3" name="Content Placeholder 1"/>
          <p:cNvSpPr txBox="1">
            <a:spLocks/>
          </p:cNvSpPr>
          <p:nvPr/>
        </p:nvSpPr>
        <p:spPr>
          <a:xfrm>
            <a:off x="457200" y="1600200"/>
            <a:ext cx="8229600" cy="4525963"/>
          </a:xfrm>
          <a:prstGeom prst="rect">
            <a:avLst/>
          </a:prstGeo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srgbClr val="FF0000"/>
                </a:solidFill>
                <a:effectLst/>
                <a:uLnTx/>
                <a:uFillTx/>
                <a:latin typeface="+mn-lt"/>
                <a:ea typeface="+mn-ea"/>
                <a:cs typeface="+mn-cs"/>
              </a:rPr>
              <a:t>A&amp;I databases generally index a </a:t>
            </a:r>
            <a:r>
              <a:rPr kumimoji="0" lang="en-GB" sz="2400" b="0" i="1" u="none" strike="noStrike" kern="1200" cap="none" spc="0" normalizeH="0" baseline="0" noProof="0" dirty="0">
                <a:ln>
                  <a:noFill/>
                </a:ln>
                <a:solidFill>
                  <a:srgbClr val="FF0000"/>
                </a:solidFill>
                <a:effectLst/>
                <a:uLnTx/>
                <a:uFillTx/>
                <a:latin typeface="+mn-lt"/>
                <a:ea typeface="+mn-ea"/>
                <a:cs typeface="+mn-cs"/>
              </a:rPr>
              <a:t>discipline</a:t>
            </a:r>
            <a:r>
              <a:rPr kumimoji="0" lang="en-GB" sz="2400" b="0" i="0" u="none" strike="noStrike" kern="1200" cap="none" spc="0" normalizeH="0" baseline="0" noProof="0" dirty="0">
                <a:ln>
                  <a:noFill/>
                </a:ln>
                <a:solidFill>
                  <a:srgbClr val="FF0000"/>
                </a:solidFill>
                <a:effectLst/>
                <a:uLnTx/>
                <a:uFillTx/>
                <a:latin typeface="+mn-lt"/>
                <a:ea typeface="+mn-ea"/>
                <a:cs typeface="+mn-cs"/>
              </a:rPr>
              <a:t> over an </a:t>
            </a:r>
            <a:r>
              <a:rPr kumimoji="0" lang="en-GB" sz="2400" b="0" i="1" u="none" strike="noStrike" kern="1200" cap="none" spc="0" normalizeH="0" baseline="0" noProof="0" dirty="0">
                <a:ln>
                  <a:noFill/>
                </a:ln>
                <a:solidFill>
                  <a:srgbClr val="FF0000"/>
                </a:solidFill>
                <a:effectLst/>
                <a:uLnTx/>
                <a:uFillTx/>
                <a:latin typeface="+mn-lt"/>
                <a:ea typeface="+mn-ea"/>
                <a:cs typeface="+mn-cs"/>
              </a:rPr>
              <a:t>extended period</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q"/>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term use changes over time – through culture, fashion, or knowledge development</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Terminology around mental disability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 	Mental retardation &gt; learning disability &gt; intellectual disability</a:t>
            </a:r>
          </a:p>
        </p:txBody>
      </p:sp>
      <p:sp>
        <p:nvSpPr>
          <p:cNvPr id="4" name="Title 3"/>
          <p:cNvSpPr txBox="1">
            <a:spLocks/>
          </p:cNvSpPr>
          <p:nvPr/>
        </p:nvSpPr>
        <p:spPr>
          <a:xfrm>
            <a:off x="457200" y="0"/>
            <a:ext cx="7101550" cy="85249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l"/>
            <a:r>
              <a:rPr lang="en-GB" sz="2800" b="1" dirty="0">
                <a:latin typeface="Times New Roman" pitchFamily="18" charset="0"/>
                <a:cs typeface="Times New Roman" pitchFamily="18" charset="0"/>
              </a:rPr>
              <a:t>One final survey finding – experience of online research</a:t>
            </a:r>
          </a:p>
        </p:txBody>
      </p:sp>
      <p:sp>
        <p:nvSpPr>
          <p:cNvPr id="3" name="Content Placeholder 2"/>
          <p:cNvSpPr>
            <a:spLocks noGrp="1"/>
          </p:cNvSpPr>
          <p:nvPr>
            <p:ph idx="1"/>
          </p:nvPr>
        </p:nvSpPr>
        <p:spPr>
          <a:xfrm>
            <a:off x="428596" y="1214422"/>
            <a:ext cx="7992888" cy="576064"/>
          </a:xfrm>
        </p:spPr>
        <p:txBody>
          <a:bodyPr>
            <a:normAutofit fontScale="92500" lnSpcReduction="20000"/>
          </a:bodyPr>
          <a:lstStyle/>
          <a:p>
            <a:pPr marL="0" indent="0">
              <a:buNone/>
            </a:pPr>
            <a:r>
              <a:rPr lang="en-GB" dirty="0"/>
              <a:t>% of respondents agreeing or strongly agreeing, by frequency of use of specialist subject indexes</a:t>
            </a:r>
          </a:p>
        </p:txBody>
      </p:sp>
      <p:graphicFrame>
        <p:nvGraphicFramePr>
          <p:cNvPr id="7" name="Chart 6"/>
          <p:cNvGraphicFramePr>
            <a:graphicFrameLocks/>
          </p:cNvGraphicFramePr>
          <p:nvPr>
            <p:extLst>
              <p:ext uri="{D42A27DB-BD31-4B8C-83A1-F6EECF244321}">
                <p14:modId xmlns:p14="http://schemas.microsoft.com/office/powerpoint/2010/main" val="3132244972"/>
              </p:ext>
            </p:extLst>
          </p:nvPr>
        </p:nvGraphicFramePr>
        <p:xfrm>
          <a:off x="714348" y="1857364"/>
          <a:ext cx="7704856"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00760" y="3429000"/>
            <a:ext cx="2880320" cy="1477328"/>
          </a:xfrm>
          <a:prstGeom prst="rect">
            <a:avLst/>
          </a:prstGeom>
          <a:solidFill>
            <a:schemeClr val="accent2">
              <a:lumMod val="20000"/>
              <a:lumOff val="80000"/>
            </a:schemeClr>
          </a:solidFill>
          <a:ln>
            <a:solidFill>
              <a:schemeClr val="tx2"/>
            </a:solidFill>
          </a:ln>
        </p:spPr>
        <p:txBody>
          <a:bodyPr wrap="square" rtlCol="0">
            <a:spAutoFit/>
          </a:bodyPr>
          <a:lstStyle/>
          <a:p>
            <a:r>
              <a:rPr lang="en-GB"/>
              <a:t>Those frequently using specialist indexes are much more likely to find it easy to identify relevant material.</a:t>
            </a:r>
          </a:p>
        </p:txBody>
      </p:sp>
    </p:spTree>
    <p:extLst>
      <p:ext uri="{BB962C8B-B14F-4D97-AF65-F5344CB8AC3E}">
        <p14:creationId xmlns:p14="http://schemas.microsoft.com/office/powerpoint/2010/main" val="800392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b="1" dirty="0"/>
              <a:t>       Summary</a:t>
            </a:r>
            <a:br>
              <a:rPr lang="en-GB" b="1" dirty="0"/>
            </a:br>
            <a:endParaRPr lang="en-IN" b="1" dirty="0"/>
          </a:p>
        </p:txBody>
      </p:sp>
      <p:sp>
        <p:nvSpPr>
          <p:cNvPr id="3" name="Title 3"/>
          <p:cNvSpPr txBox="1">
            <a:spLocks/>
          </p:cNvSpPr>
          <p:nvPr/>
        </p:nvSpPr>
        <p:spPr>
          <a:xfrm>
            <a:off x="457200" y="0"/>
            <a:ext cx="7101550" cy="85249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975941" y="1342416"/>
            <a:ext cx="7198468" cy="4062651"/>
          </a:xfrm>
          <a:prstGeom prst="rect">
            <a:avLst/>
          </a:prstGeom>
          <a:noFill/>
        </p:spPr>
        <p:txBody>
          <a:bodyPr wrap="square" rtlCol="0">
            <a:spAutoFit/>
          </a:bodyPr>
          <a:lstStyle/>
          <a:p>
            <a:r>
              <a:rPr lang="en-US" sz="2400" dirty="0">
                <a:solidFill>
                  <a:srgbClr val="FF0000"/>
                </a:solidFill>
              </a:rPr>
              <a:t>Abstraction and Indexing</a:t>
            </a:r>
            <a:r>
              <a:rPr lang="en-GB" sz="2400" dirty="0">
                <a:solidFill>
                  <a:srgbClr val="FF0000"/>
                </a:solidFill>
              </a:rPr>
              <a:t> gives you….</a:t>
            </a:r>
          </a:p>
          <a:p>
            <a:endParaRPr lang="en-GB" sz="2400" dirty="0"/>
          </a:p>
          <a:p>
            <a:pPr marL="342900" indent="-342900">
              <a:buFont typeface="Wingdings" panose="05000000000000000000" pitchFamily="2" charset="2"/>
              <a:buChar char="§"/>
            </a:pPr>
            <a:r>
              <a:rPr lang="en-GB" sz="2400" dirty="0"/>
              <a:t>A relevant dataset</a:t>
            </a:r>
          </a:p>
          <a:p>
            <a:pPr marL="342900" indent="-342900">
              <a:buFont typeface="Wingdings" panose="05000000000000000000" pitchFamily="2" charset="2"/>
              <a:buChar char="§"/>
            </a:pPr>
            <a:r>
              <a:rPr lang="en-GB" sz="2400" dirty="0"/>
              <a:t>Scholarly material only</a:t>
            </a:r>
          </a:p>
          <a:p>
            <a:pPr marL="342900" indent="-342900">
              <a:buFont typeface="Wingdings" panose="05000000000000000000" pitchFamily="2" charset="2"/>
              <a:buChar char="§"/>
            </a:pPr>
            <a:r>
              <a:rPr lang="en-GB" sz="2400" dirty="0"/>
              <a:t>Indexing in the language of the discipline</a:t>
            </a:r>
          </a:p>
          <a:p>
            <a:pPr marL="342900" indent="-342900">
              <a:buFont typeface="Wingdings" panose="05000000000000000000" pitchFamily="2" charset="2"/>
              <a:buChar char="§"/>
            </a:pPr>
            <a:r>
              <a:rPr lang="en-GB" sz="2400" dirty="0"/>
              <a:t>Known search parameters</a:t>
            </a:r>
          </a:p>
          <a:p>
            <a:pPr marL="342900" indent="-342900">
              <a:buFont typeface="Wingdings" panose="05000000000000000000" pitchFamily="2" charset="2"/>
              <a:buChar char="§"/>
            </a:pPr>
            <a:r>
              <a:rPr lang="en-GB" sz="2400" dirty="0"/>
              <a:t>A view of pre-digital material</a:t>
            </a:r>
          </a:p>
          <a:p>
            <a:pPr marL="342900" indent="-342900">
              <a:buFont typeface="Wingdings" panose="05000000000000000000" pitchFamily="2" charset="2"/>
              <a:buChar char="§"/>
            </a:pPr>
            <a:r>
              <a:rPr lang="en-GB" sz="2400" dirty="0"/>
              <a:t>Transparent search construction</a:t>
            </a:r>
          </a:p>
          <a:p>
            <a:pPr marL="342900" indent="-342900">
              <a:buFont typeface="Wingdings" panose="05000000000000000000" pitchFamily="2" charset="2"/>
              <a:buChar char="§"/>
            </a:pPr>
            <a:r>
              <a:rPr lang="en-GB" sz="2400" dirty="0"/>
              <a:t>Regular updates</a:t>
            </a:r>
          </a:p>
          <a:p>
            <a:pPr marL="342900" indent="-342900">
              <a:buFont typeface="Wingdings" panose="05000000000000000000" pitchFamily="2" charset="2"/>
              <a:buChar char="§"/>
            </a:pPr>
            <a:r>
              <a:rPr lang="en-GB" sz="2400" dirty="0"/>
              <a:t>Consistency of search results over time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Rectangle 15"/>
          <p:cNvSpPr>
            <a:spLocks noGrp="1" noChangeArrowheads="1"/>
          </p:cNvSpPr>
          <p:nvPr>
            <p:ph type="ctrTitle"/>
          </p:nvPr>
        </p:nvSpPr>
        <p:spPr>
          <a:xfrm>
            <a:off x="2735288" y="1643050"/>
            <a:ext cx="6408712" cy="1439862"/>
          </a:xfrm>
        </p:spPr>
        <p:txBody>
          <a:bodyPr>
            <a:normAutofit/>
          </a:bodyPr>
          <a:lstStyle/>
          <a:p>
            <a:pPr eaLnBrk="1" hangingPunct="1">
              <a:defRPr/>
            </a:pPr>
            <a:r>
              <a:rPr sz="4200" b="1" spc="50">
                <a:solidFill>
                  <a:srgbClr val="00B0F0"/>
                </a:solidFill>
                <a:effectLst>
                  <a:outerShdw blurRad="38100" dist="38100" dir="2700000" algn="tl">
                    <a:srgbClr val="000000">
                      <a:alpha val="43137"/>
                    </a:srgbClr>
                  </a:outerShdw>
                </a:effectLst>
                <a:latin typeface="Aharoni" pitchFamily="2" charset="-79"/>
                <a:cs typeface="Aharoni" pitchFamily="2" charset="-79"/>
              </a:rPr>
              <a:t>CITATION DATABASE</a:t>
            </a:r>
            <a:endParaRPr lang="hu-HU" sz="4200" b="1" spc="5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b="1" dirty="0"/>
              <a:t>Concept of Citations</a:t>
            </a:r>
          </a:p>
        </p:txBody>
      </p:sp>
      <p:sp>
        <p:nvSpPr>
          <p:cNvPr id="62467" name="Rectangle 3"/>
          <p:cNvSpPr>
            <a:spLocks noGrp="1" noChangeArrowheads="1"/>
          </p:cNvSpPr>
          <p:nvPr>
            <p:ph idx="1"/>
          </p:nvPr>
        </p:nvSpPr>
        <p:spPr/>
        <p:txBody>
          <a:bodyPr/>
          <a:lstStyle/>
          <a:p>
            <a:endParaRPr lang="en-US"/>
          </a:p>
          <a:p>
            <a:r>
              <a:rPr lang="en-US"/>
              <a:t>Citations symbolize the </a:t>
            </a:r>
            <a:r>
              <a:rPr lang="en-US" b="1" i="1"/>
              <a:t>conceptual</a:t>
            </a:r>
            <a:r>
              <a:rPr lang="en-US"/>
              <a:t> association of scientific ideas as recognized by publishing research authors. </a:t>
            </a:r>
          </a:p>
          <a:p>
            <a:endParaRPr lang="en-US"/>
          </a:p>
          <a:p>
            <a:r>
              <a:rPr lang="en-US"/>
              <a:t>By the references they cite in their papers, authors make explicit </a:t>
            </a:r>
            <a:r>
              <a:rPr lang="en-US" b="1" i="1"/>
              <a:t>linkages</a:t>
            </a:r>
            <a:r>
              <a:rPr lang="en-US"/>
              <a:t> between their current research and prior work in the archive of scientific literature. </a:t>
            </a:r>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lstStyle/>
          <a:p>
            <a:pPr algn="ctr"/>
            <a:r>
              <a:rPr lang="en-US" dirty="0"/>
              <a:t>Citation Databases</a:t>
            </a:r>
          </a:p>
        </p:txBody>
      </p:sp>
      <p:sp>
        <p:nvSpPr>
          <p:cNvPr id="3" name="Content Placeholder 2"/>
          <p:cNvSpPr>
            <a:spLocks noGrp="1"/>
          </p:cNvSpPr>
          <p:nvPr>
            <p:ph idx="1"/>
          </p:nvPr>
        </p:nvSpPr>
        <p:spPr>
          <a:xfrm>
            <a:off x="0" y="1071546"/>
            <a:ext cx="9144000" cy="4368817"/>
          </a:xfrm>
        </p:spPr>
        <p:txBody>
          <a:bodyPr/>
          <a:lstStyle/>
          <a:p>
            <a:pPr>
              <a:buNone/>
            </a:pPr>
            <a:r>
              <a:rPr lang="en-US" sz="3200" b="0" dirty="0"/>
              <a:t>Citation databases are databases that have been developed for evaluating publications. The citation databases enable you to count citations and check, for example, which articles or journals are the most cited ones.</a:t>
            </a:r>
          </a:p>
        </p:txBody>
      </p:sp>
      <p:pic>
        <p:nvPicPr>
          <p:cNvPr id="3074" name="Picture 2" descr="C:\Users\admin\Desktop\DB\MLA_journal_article_citation_anatomy_v2.png"/>
          <p:cNvPicPr>
            <a:picLocks noChangeAspect="1" noChangeArrowheads="1"/>
          </p:cNvPicPr>
          <p:nvPr/>
        </p:nvPicPr>
        <p:blipFill>
          <a:blip r:embed="rId2"/>
          <a:srcRect/>
          <a:stretch>
            <a:fillRect/>
          </a:stretch>
        </p:blipFill>
        <p:spPr bwMode="auto">
          <a:xfrm>
            <a:off x="0" y="3214686"/>
            <a:ext cx="9144000" cy="3643314"/>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r>
              <a:rPr lang="en-US" b="1" dirty="0"/>
              <a:t>Distinction between "citation" and "reference" </a:t>
            </a:r>
          </a:p>
        </p:txBody>
      </p:sp>
      <p:sp>
        <p:nvSpPr>
          <p:cNvPr id="59395" name="Rectangle 3"/>
          <p:cNvSpPr>
            <a:spLocks noGrp="1" noChangeArrowheads="1"/>
          </p:cNvSpPr>
          <p:nvPr>
            <p:ph idx="1"/>
          </p:nvPr>
        </p:nvSpPr>
        <p:spPr/>
        <p:txBody>
          <a:bodyPr/>
          <a:lstStyle/>
          <a:p>
            <a:r>
              <a:rPr lang="en-US"/>
              <a:t>If Paper R contains a bibliographic footnote using and describing Paper C, then </a:t>
            </a:r>
          </a:p>
          <a:p>
            <a:pPr lvl="1"/>
            <a:r>
              <a:rPr lang="en-US"/>
              <a:t>R contains a </a:t>
            </a:r>
            <a:r>
              <a:rPr lang="en-US" i="1"/>
              <a:t>reference</a:t>
            </a:r>
            <a:r>
              <a:rPr lang="en-US"/>
              <a:t> to C, </a:t>
            </a:r>
          </a:p>
          <a:p>
            <a:pPr lvl="1"/>
            <a:r>
              <a:rPr lang="en-US"/>
              <a:t>C has a </a:t>
            </a:r>
            <a:r>
              <a:rPr lang="en-US" i="1"/>
              <a:t>citation </a:t>
            </a:r>
            <a:r>
              <a:rPr lang="en-US"/>
              <a:t>from R. </a:t>
            </a:r>
          </a:p>
          <a:p>
            <a:r>
              <a:rPr lang="en-US"/>
              <a:t>The number of references a paper has is measured by the number of items in its bibliography as endnotes, footnotes, etc., </a:t>
            </a:r>
          </a:p>
          <a:p>
            <a:r>
              <a:rPr lang="en-US"/>
              <a:t>The number of citations a paper has is found by looking it up [in a] </a:t>
            </a:r>
            <a:r>
              <a:rPr lang="en-US" b="1" i="1"/>
              <a:t>citation index</a:t>
            </a:r>
            <a:r>
              <a:rPr lang="en-US"/>
              <a:t> and seeing how many others papers mention it."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ChangeArrowheads="1"/>
          </p:cNvSpPr>
          <p:nvPr/>
        </p:nvSpPr>
        <p:spPr bwMode="auto">
          <a:xfrm>
            <a:off x="990600" y="762000"/>
            <a:ext cx="1981200" cy="2514600"/>
          </a:xfrm>
          <a:prstGeom prst="rect">
            <a:avLst/>
          </a:prstGeom>
          <a:solidFill>
            <a:schemeClr val="bg2">
              <a:lumMod val="20000"/>
              <a:lumOff val="80000"/>
            </a:schemeClr>
          </a:solidFill>
          <a:ln w="9525">
            <a:solidFill>
              <a:schemeClr val="tx1"/>
            </a:solidFill>
            <a:miter lim="800000"/>
            <a:headEnd/>
            <a:tailEnd/>
          </a:ln>
          <a:effectLst/>
        </p:spPr>
        <p:txBody>
          <a:bodyPr wrap="none" anchor="ctr"/>
          <a:lstStyle/>
          <a:p>
            <a:pPr algn="ctr"/>
            <a:endParaRPr lang="en-US"/>
          </a:p>
        </p:txBody>
      </p:sp>
      <p:sp>
        <p:nvSpPr>
          <p:cNvPr id="60421" name="Text Box 5"/>
          <p:cNvSpPr txBox="1">
            <a:spLocks noChangeArrowheads="1"/>
          </p:cNvSpPr>
          <p:nvPr/>
        </p:nvSpPr>
        <p:spPr bwMode="auto">
          <a:xfrm>
            <a:off x="1143000" y="2743200"/>
            <a:ext cx="1828800" cy="368300"/>
          </a:xfrm>
          <a:prstGeom prst="rect">
            <a:avLst/>
          </a:prstGeom>
          <a:noFill/>
          <a:ln w="9525">
            <a:noFill/>
            <a:miter lim="800000"/>
            <a:headEnd/>
            <a:tailEnd/>
          </a:ln>
          <a:effectLst/>
        </p:spPr>
        <p:txBody>
          <a:bodyPr>
            <a:spAutoFit/>
          </a:bodyPr>
          <a:lstStyle/>
          <a:p>
            <a:pPr>
              <a:spcBef>
                <a:spcPct val="50000"/>
              </a:spcBef>
            </a:pPr>
            <a:r>
              <a:rPr lang="en-US" sz="600"/>
              <a:t>[6] The concept of citation indexing: A unique and innovative tool    for navigating the research literature. Current Contents, January 3, 1994. </a:t>
            </a:r>
          </a:p>
        </p:txBody>
      </p:sp>
      <p:sp>
        <p:nvSpPr>
          <p:cNvPr id="60423" name="Text Box 7"/>
          <p:cNvSpPr txBox="1">
            <a:spLocks noChangeArrowheads="1"/>
          </p:cNvSpPr>
          <p:nvPr/>
        </p:nvSpPr>
        <p:spPr bwMode="auto">
          <a:xfrm>
            <a:off x="1219200" y="1143000"/>
            <a:ext cx="1524000" cy="1289050"/>
          </a:xfrm>
          <a:prstGeom prst="rect">
            <a:avLst/>
          </a:prstGeom>
          <a:noFill/>
          <a:ln w="9525">
            <a:noFill/>
            <a:miter lim="800000"/>
            <a:headEnd/>
            <a:tailEnd/>
          </a:ln>
          <a:effectLst/>
        </p:spPr>
        <p:txBody>
          <a:bodyPr>
            <a:spAutoFit/>
          </a:bodyPr>
          <a:lstStyle/>
          <a:p>
            <a:pPr>
              <a:spcBef>
                <a:spcPct val="50000"/>
              </a:spcBef>
            </a:pPr>
            <a:r>
              <a:rPr lang="en-US" sz="600" dirty="0"/>
              <a:t>…..To start, it is important to clarify the terminological distinction between "citation“[6] and "reference". In his classic book</a:t>
            </a:r>
            <a:r>
              <a:rPr lang="en-US" sz="600" i="1" dirty="0"/>
              <a:t> Little Science, Big Science,</a:t>
            </a:r>
            <a:r>
              <a:rPr lang="en-US" sz="600" dirty="0"/>
              <a:t> Derek Price gave a clear definition of both terms. He said: "It seems to me a great pity to waste a good technical term by using the words</a:t>
            </a:r>
            <a:r>
              <a:rPr lang="en-US" sz="600" i="1" dirty="0"/>
              <a:t> citation</a:t>
            </a:r>
            <a:r>
              <a:rPr lang="en-US" sz="600" dirty="0"/>
              <a:t> and</a:t>
            </a:r>
            <a:r>
              <a:rPr lang="en-US" sz="600" i="1" dirty="0"/>
              <a:t> reference</a:t>
            </a:r>
            <a:r>
              <a:rPr lang="en-US" sz="600" dirty="0"/>
              <a:t> interchangeably. I therefore propose and adopt the convention that if Paper R contains a bibliographic footnote using and describing Paper C, then R contains…</a:t>
            </a:r>
          </a:p>
        </p:txBody>
      </p:sp>
      <p:sp>
        <p:nvSpPr>
          <p:cNvPr id="60424" name="Line 8"/>
          <p:cNvSpPr>
            <a:spLocks noChangeShapeType="1"/>
          </p:cNvSpPr>
          <p:nvPr/>
        </p:nvSpPr>
        <p:spPr bwMode="auto">
          <a:xfrm>
            <a:off x="1143000" y="1447800"/>
            <a:ext cx="152400" cy="1295400"/>
          </a:xfrm>
          <a:prstGeom prst="line">
            <a:avLst/>
          </a:prstGeom>
          <a:noFill/>
          <a:ln w="9525">
            <a:solidFill>
              <a:schemeClr val="tx1"/>
            </a:solidFill>
            <a:round/>
            <a:headEnd/>
            <a:tailEnd type="triangle" w="med" len="med"/>
          </a:ln>
          <a:effectLst/>
        </p:spPr>
        <p:txBody>
          <a:bodyPr/>
          <a:lstStyle/>
          <a:p>
            <a:endParaRPr lang="en-IN"/>
          </a:p>
        </p:txBody>
      </p:sp>
      <p:sp>
        <p:nvSpPr>
          <p:cNvPr id="60425" name="Line 9"/>
          <p:cNvSpPr>
            <a:spLocks noChangeShapeType="1"/>
          </p:cNvSpPr>
          <p:nvPr/>
        </p:nvSpPr>
        <p:spPr bwMode="auto">
          <a:xfrm flipH="1">
            <a:off x="1143000" y="1447800"/>
            <a:ext cx="381000" cy="0"/>
          </a:xfrm>
          <a:prstGeom prst="line">
            <a:avLst/>
          </a:prstGeom>
          <a:noFill/>
          <a:ln w="9525">
            <a:solidFill>
              <a:schemeClr val="tx1"/>
            </a:solidFill>
            <a:round/>
            <a:headEnd/>
            <a:tailEnd/>
          </a:ln>
          <a:effectLst/>
        </p:spPr>
        <p:txBody>
          <a:bodyPr/>
          <a:lstStyle/>
          <a:p>
            <a:endParaRPr lang="en-IN"/>
          </a:p>
        </p:txBody>
      </p:sp>
      <p:sp>
        <p:nvSpPr>
          <p:cNvPr id="60427" name="Text Box 11"/>
          <p:cNvSpPr txBox="1">
            <a:spLocks noChangeArrowheads="1"/>
          </p:cNvSpPr>
          <p:nvPr/>
        </p:nvSpPr>
        <p:spPr bwMode="auto">
          <a:xfrm>
            <a:off x="0" y="3581400"/>
            <a:ext cx="1600200" cy="366713"/>
          </a:xfrm>
          <a:prstGeom prst="rect">
            <a:avLst/>
          </a:prstGeom>
          <a:noFill/>
          <a:ln w="9525">
            <a:noFill/>
            <a:miter lim="800000"/>
            <a:headEnd/>
            <a:tailEnd/>
          </a:ln>
          <a:effectLst/>
        </p:spPr>
        <p:txBody>
          <a:bodyPr>
            <a:spAutoFit/>
          </a:bodyPr>
          <a:lstStyle/>
          <a:p>
            <a:pPr>
              <a:spcBef>
                <a:spcPct val="50000"/>
              </a:spcBef>
            </a:pPr>
            <a:r>
              <a:rPr lang="en-US"/>
              <a:t>Paper C</a:t>
            </a:r>
          </a:p>
        </p:txBody>
      </p:sp>
      <p:sp>
        <p:nvSpPr>
          <p:cNvPr id="60428" name="Text Box 12"/>
          <p:cNvSpPr txBox="1">
            <a:spLocks noChangeArrowheads="1"/>
          </p:cNvSpPr>
          <p:nvPr/>
        </p:nvSpPr>
        <p:spPr bwMode="auto">
          <a:xfrm>
            <a:off x="1295400" y="304800"/>
            <a:ext cx="1600200" cy="366713"/>
          </a:xfrm>
          <a:prstGeom prst="rect">
            <a:avLst/>
          </a:prstGeom>
          <a:noFill/>
          <a:ln w="9525">
            <a:noFill/>
            <a:miter lim="800000"/>
            <a:headEnd/>
            <a:tailEnd/>
          </a:ln>
          <a:effectLst/>
        </p:spPr>
        <p:txBody>
          <a:bodyPr>
            <a:spAutoFit/>
          </a:bodyPr>
          <a:lstStyle/>
          <a:p>
            <a:pPr>
              <a:spcBef>
                <a:spcPct val="50000"/>
              </a:spcBef>
            </a:pPr>
            <a:r>
              <a:rPr lang="en-US"/>
              <a:t>Paper R</a:t>
            </a:r>
          </a:p>
        </p:txBody>
      </p:sp>
      <p:sp>
        <p:nvSpPr>
          <p:cNvPr id="60429" name="Line 13"/>
          <p:cNvSpPr>
            <a:spLocks noChangeShapeType="1"/>
          </p:cNvSpPr>
          <p:nvPr/>
        </p:nvSpPr>
        <p:spPr bwMode="auto">
          <a:xfrm flipV="1">
            <a:off x="685800" y="3048000"/>
            <a:ext cx="457200" cy="533400"/>
          </a:xfrm>
          <a:prstGeom prst="line">
            <a:avLst/>
          </a:prstGeom>
          <a:noFill/>
          <a:ln w="9525">
            <a:solidFill>
              <a:schemeClr val="tx1"/>
            </a:solidFill>
            <a:round/>
            <a:headEnd/>
            <a:tailEnd type="triangle" w="med" len="med"/>
          </a:ln>
          <a:effectLst/>
        </p:spPr>
        <p:txBody>
          <a:bodyPr/>
          <a:lstStyle/>
          <a:p>
            <a:endParaRPr lang="en-IN"/>
          </a:p>
        </p:txBody>
      </p:sp>
      <p:sp>
        <p:nvSpPr>
          <p:cNvPr id="60430" name="Rectangle 14"/>
          <p:cNvSpPr>
            <a:spLocks noChangeArrowheads="1"/>
          </p:cNvSpPr>
          <p:nvPr/>
        </p:nvSpPr>
        <p:spPr bwMode="auto">
          <a:xfrm>
            <a:off x="990600" y="4038600"/>
            <a:ext cx="1981200" cy="2514600"/>
          </a:xfrm>
          <a:prstGeom prst="rect">
            <a:avLst/>
          </a:prstGeom>
          <a:solidFill>
            <a:schemeClr val="accent1"/>
          </a:solidFill>
          <a:ln w="9525">
            <a:solidFill>
              <a:schemeClr val="tx1"/>
            </a:solidFill>
            <a:miter lim="800000"/>
            <a:headEnd/>
            <a:tailEnd/>
          </a:ln>
          <a:effectLst/>
        </p:spPr>
        <p:txBody>
          <a:bodyPr wrap="none" anchor="ctr"/>
          <a:lstStyle/>
          <a:p>
            <a:pPr algn="ctr"/>
            <a:endParaRPr lang="en-US"/>
          </a:p>
        </p:txBody>
      </p:sp>
      <p:sp>
        <p:nvSpPr>
          <p:cNvPr id="60431" name="Text Box 15"/>
          <p:cNvSpPr txBox="1">
            <a:spLocks noChangeArrowheads="1"/>
          </p:cNvSpPr>
          <p:nvPr/>
        </p:nvSpPr>
        <p:spPr bwMode="auto">
          <a:xfrm>
            <a:off x="974725" y="3922713"/>
            <a:ext cx="1768475" cy="366712"/>
          </a:xfrm>
          <a:prstGeom prst="rect">
            <a:avLst/>
          </a:prstGeom>
          <a:noFill/>
          <a:ln w="9525">
            <a:noFill/>
            <a:miter lim="800000"/>
            <a:headEnd/>
            <a:tailEnd/>
          </a:ln>
          <a:effectLst/>
        </p:spPr>
        <p:txBody>
          <a:bodyPr>
            <a:spAutoFit/>
          </a:bodyPr>
          <a:lstStyle/>
          <a:p>
            <a:endParaRPr lang="en-US"/>
          </a:p>
        </p:txBody>
      </p:sp>
      <p:sp>
        <p:nvSpPr>
          <p:cNvPr id="60432" name="Text Box 16"/>
          <p:cNvSpPr txBox="1">
            <a:spLocks noChangeArrowheads="1"/>
          </p:cNvSpPr>
          <p:nvPr/>
        </p:nvSpPr>
        <p:spPr bwMode="auto">
          <a:xfrm>
            <a:off x="1127125" y="3998913"/>
            <a:ext cx="184150" cy="366712"/>
          </a:xfrm>
          <a:prstGeom prst="rect">
            <a:avLst/>
          </a:prstGeom>
          <a:noFill/>
          <a:ln w="9525">
            <a:noFill/>
            <a:miter lim="800000"/>
            <a:headEnd/>
            <a:tailEnd/>
          </a:ln>
          <a:effectLst/>
        </p:spPr>
        <p:txBody>
          <a:bodyPr wrap="none">
            <a:spAutoFit/>
          </a:bodyPr>
          <a:lstStyle/>
          <a:p>
            <a:endParaRPr lang="en-US"/>
          </a:p>
        </p:txBody>
      </p:sp>
      <p:sp>
        <p:nvSpPr>
          <p:cNvPr id="60434" name="Text Box 18"/>
          <p:cNvSpPr txBox="1">
            <a:spLocks noChangeArrowheads="1"/>
          </p:cNvSpPr>
          <p:nvPr/>
        </p:nvSpPr>
        <p:spPr bwMode="auto">
          <a:xfrm>
            <a:off x="1143000" y="4114800"/>
            <a:ext cx="1752600" cy="2393950"/>
          </a:xfrm>
          <a:prstGeom prst="rect">
            <a:avLst/>
          </a:prstGeom>
          <a:noFill/>
          <a:ln w="9525">
            <a:noFill/>
            <a:miter lim="800000"/>
            <a:headEnd/>
            <a:tailEnd/>
          </a:ln>
          <a:effectLst/>
        </p:spPr>
        <p:txBody>
          <a:bodyPr>
            <a:spAutoFit/>
          </a:bodyPr>
          <a:lstStyle/>
          <a:p>
            <a:endParaRPr lang="en-US" sz="600" dirty="0"/>
          </a:p>
          <a:p>
            <a:r>
              <a:rPr lang="en-US" sz="600" dirty="0"/>
              <a:t> Little science, big science...and beyond.</a:t>
            </a:r>
          </a:p>
          <a:p>
            <a:endParaRPr lang="en-US" sz="600" dirty="0"/>
          </a:p>
          <a:p>
            <a:endParaRPr lang="en-US" sz="600" dirty="0"/>
          </a:p>
          <a:p>
            <a:r>
              <a:rPr lang="en-US" sz="600" dirty="0"/>
              <a:t>This is my first </a:t>
            </a:r>
            <a:r>
              <a:rPr lang="en-US" sz="600" i="1" dirty="0"/>
              <a:t>Current Contents®</a:t>
            </a:r>
            <a:r>
              <a:rPr lang="en-US" sz="600" dirty="0"/>
              <a:t> (</a:t>
            </a:r>
            <a:r>
              <a:rPr lang="en-US" sz="600" i="1" dirty="0"/>
              <a:t>CC®</a:t>
            </a:r>
            <a:r>
              <a:rPr lang="en-US" sz="600" dirty="0"/>
              <a:t>) essay under the rubric of</a:t>
            </a:r>
            <a:r>
              <a:rPr lang="en-US" sz="600" i="1" dirty="0"/>
              <a:t> Citation Comments</a:t>
            </a:r>
            <a:r>
              <a:rPr lang="en-US" sz="600" dirty="0"/>
              <a:t>. As discussed in last week's</a:t>
            </a:r>
            <a:r>
              <a:rPr lang="en-US" sz="600" i="1" dirty="0"/>
              <a:t> CC,</a:t>
            </a:r>
            <a:r>
              <a:rPr lang="en-US" sz="600" dirty="0"/>
              <a:t> this new monthly feature will focus on the applications of the Institute for Scientific Information's (ISI's) databases. </a:t>
            </a:r>
            <a:r>
              <a:rPr lang="en-US" sz="600" i="1" dirty="0">
                <a:hlinkClick r:id="rId2" action="ppaction://hlinkfile"/>
              </a:rPr>
              <a:t>1</a:t>
            </a:r>
            <a:r>
              <a:rPr lang="en-US" sz="600" dirty="0"/>
              <a:t> An appropriate topic to launch this new series is perhaps the most rudimentary -- the basic </a:t>
            </a:r>
            <a:r>
              <a:rPr lang="en-US" sz="600" i="1" dirty="0"/>
              <a:t>concept</a:t>
            </a:r>
            <a:r>
              <a:rPr lang="en-US" sz="600" dirty="0"/>
              <a:t> of citation indexing. </a:t>
            </a:r>
          </a:p>
          <a:p>
            <a:r>
              <a:rPr lang="en-US" sz="600" dirty="0"/>
              <a:t>To start, it is important to clarify the terminological distinction between "citation" and "reference". In his classic book</a:t>
            </a:r>
            <a:r>
              <a:rPr lang="en-US" sz="600" i="1" dirty="0"/>
              <a:t> Little Science, Big Science,</a:t>
            </a:r>
            <a:r>
              <a:rPr lang="en-US" sz="600" dirty="0"/>
              <a:t> Derek Price gave a clear definition of both terms. He said: "It seems to me a great pity to waste a good technical term by using the words</a:t>
            </a:r>
            <a:r>
              <a:rPr lang="en-US" sz="600" i="1" dirty="0"/>
              <a:t> citation</a:t>
            </a:r>
            <a:r>
              <a:rPr lang="en-US" sz="600" dirty="0"/>
              <a:t> and</a:t>
            </a:r>
            <a:r>
              <a:rPr lang="en-US" sz="600" i="1" dirty="0"/>
              <a:t> reference</a:t>
            </a:r>
            <a:r>
              <a:rPr lang="en-US" sz="600" dirty="0"/>
              <a:t> interchangeably. I therefore propose and adopt the convention that if Paper R contains a bibliographic footnote using and describing Paper C, then R contains a.</a:t>
            </a:r>
          </a:p>
        </p:txBody>
      </p:sp>
      <p:sp>
        <p:nvSpPr>
          <p:cNvPr id="60435" name="Line 19"/>
          <p:cNvSpPr>
            <a:spLocks noChangeShapeType="1"/>
          </p:cNvSpPr>
          <p:nvPr/>
        </p:nvSpPr>
        <p:spPr bwMode="auto">
          <a:xfrm>
            <a:off x="533400" y="3886200"/>
            <a:ext cx="457200" cy="304800"/>
          </a:xfrm>
          <a:prstGeom prst="line">
            <a:avLst/>
          </a:prstGeom>
          <a:noFill/>
          <a:ln w="9525">
            <a:solidFill>
              <a:schemeClr val="tx1"/>
            </a:solidFill>
            <a:round/>
            <a:headEnd/>
            <a:tailEnd type="triangle" w="med" len="med"/>
          </a:ln>
          <a:effectLst/>
        </p:spPr>
        <p:txBody>
          <a:bodyPr/>
          <a:lstStyle/>
          <a:p>
            <a:endParaRPr lang="en-IN"/>
          </a:p>
        </p:txBody>
      </p:sp>
      <p:sp>
        <p:nvSpPr>
          <p:cNvPr id="60436" name="Rectangle 20"/>
          <p:cNvSpPr>
            <a:spLocks noChangeArrowheads="1"/>
          </p:cNvSpPr>
          <p:nvPr/>
        </p:nvSpPr>
        <p:spPr bwMode="auto">
          <a:xfrm>
            <a:off x="3276600" y="1752600"/>
            <a:ext cx="3638550" cy="366713"/>
          </a:xfrm>
          <a:prstGeom prst="rect">
            <a:avLst/>
          </a:prstGeom>
          <a:noFill/>
          <a:ln w="9525">
            <a:noFill/>
            <a:miter lim="800000"/>
            <a:headEnd/>
            <a:tailEnd/>
          </a:ln>
          <a:effectLst/>
        </p:spPr>
        <p:txBody>
          <a:bodyPr wrap="none">
            <a:spAutoFit/>
          </a:bodyPr>
          <a:lstStyle/>
          <a:p>
            <a:pPr lvl="1">
              <a:spcBef>
                <a:spcPct val="20000"/>
              </a:spcBef>
              <a:buClr>
                <a:schemeClr val="accent2"/>
              </a:buClr>
              <a:buSzPct val="70000"/>
              <a:buFont typeface="Wingdings" pitchFamily="2" charset="2"/>
              <a:buNone/>
            </a:pPr>
            <a:r>
              <a:rPr lang="en-US"/>
              <a:t>R contains a </a:t>
            </a:r>
            <a:r>
              <a:rPr lang="en-US" b="1" i="1"/>
              <a:t>reference to</a:t>
            </a:r>
            <a:r>
              <a:rPr lang="en-US"/>
              <a:t> C, </a:t>
            </a:r>
          </a:p>
        </p:txBody>
      </p:sp>
      <p:sp>
        <p:nvSpPr>
          <p:cNvPr id="60437" name="Rectangle 21"/>
          <p:cNvSpPr>
            <a:spLocks noChangeArrowheads="1"/>
          </p:cNvSpPr>
          <p:nvPr/>
        </p:nvSpPr>
        <p:spPr bwMode="auto">
          <a:xfrm>
            <a:off x="3657600" y="4572000"/>
            <a:ext cx="2711450" cy="366713"/>
          </a:xfrm>
          <a:prstGeom prst="rect">
            <a:avLst/>
          </a:prstGeom>
          <a:noFill/>
          <a:ln w="9525">
            <a:noFill/>
            <a:miter lim="800000"/>
            <a:headEnd/>
            <a:tailEnd/>
          </a:ln>
          <a:effectLst/>
        </p:spPr>
        <p:txBody>
          <a:bodyPr wrap="none">
            <a:spAutoFit/>
          </a:bodyPr>
          <a:lstStyle/>
          <a:p>
            <a:r>
              <a:rPr lang="en-US"/>
              <a:t>C has a </a:t>
            </a:r>
            <a:r>
              <a:rPr lang="en-US" b="1" i="1"/>
              <a:t>citation</a:t>
            </a:r>
            <a:r>
              <a:rPr lang="en-US" i="1"/>
              <a:t> </a:t>
            </a:r>
            <a:r>
              <a:rPr lang="en-US" b="1" i="1"/>
              <a:t>from</a:t>
            </a:r>
            <a:r>
              <a:rPr lang="en-US"/>
              <a:t> 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762000" y="1143000"/>
            <a:ext cx="2743200" cy="4038600"/>
          </a:xfrm>
          <a:prstGeom prst="rect">
            <a:avLst/>
          </a:prstGeom>
          <a:solidFill>
            <a:srgbClr val="CCFFCC">
              <a:alpha val="34000"/>
            </a:srgbClr>
          </a:solidFill>
          <a:ln w="9525">
            <a:solidFill>
              <a:schemeClr val="tx1"/>
            </a:solidFill>
            <a:miter lim="800000"/>
            <a:headEnd/>
            <a:tailEnd/>
          </a:ln>
          <a:effectLst/>
        </p:spPr>
        <p:txBody>
          <a:bodyPr wrap="none" anchor="ctr"/>
          <a:lstStyle/>
          <a:p>
            <a:endParaRPr lang="en-IN"/>
          </a:p>
        </p:txBody>
      </p:sp>
      <p:sp>
        <p:nvSpPr>
          <p:cNvPr id="61446" name="Rectangle 6"/>
          <p:cNvSpPr>
            <a:spLocks noChangeArrowheads="1"/>
          </p:cNvSpPr>
          <p:nvPr/>
        </p:nvSpPr>
        <p:spPr bwMode="auto">
          <a:xfrm>
            <a:off x="4643438" y="1428736"/>
            <a:ext cx="1695450" cy="366713"/>
          </a:xfrm>
          <a:prstGeom prst="rect">
            <a:avLst/>
          </a:prstGeom>
          <a:noFill/>
          <a:ln w="9525">
            <a:noFill/>
            <a:miter lim="800000"/>
            <a:headEnd/>
            <a:tailEnd/>
          </a:ln>
          <a:effectLst/>
        </p:spPr>
        <p:txBody>
          <a:bodyPr wrap="none">
            <a:spAutoFit/>
          </a:bodyPr>
          <a:lstStyle/>
          <a:p>
            <a:r>
              <a:rPr lang="en-US" b="1" dirty="0">
                <a:solidFill>
                  <a:schemeClr val="tx2"/>
                </a:solidFill>
              </a:rPr>
              <a:t>Citation Index</a:t>
            </a:r>
          </a:p>
        </p:txBody>
      </p:sp>
      <p:sp>
        <p:nvSpPr>
          <p:cNvPr id="61447" name="Text Box 7"/>
          <p:cNvSpPr txBox="1">
            <a:spLocks noChangeArrowheads="1"/>
          </p:cNvSpPr>
          <p:nvPr/>
        </p:nvSpPr>
        <p:spPr bwMode="auto">
          <a:xfrm>
            <a:off x="838200" y="1295400"/>
            <a:ext cx="1600200" cy="366713"/>
          </a:xfrm>
          <a:prstGeom prst="rect">
            <a:avLst/>
          </a:prstGeom>
          <a:noFill/>
          <a:ln w="9525">
            <a:noFill/>
            <a:miter lim="800000"/>
            <a:headEnd/>
            <a:tailEnd/>
          </a:ln>
          <a:effectLst/>
        </p:spPr>
        <p:txBody>
          <a:bodyPr>
            <a:spAutoFit/>
          </a:bodyPr>
          <a:lstStyle/>
          <a:p>
            <a:pPr>
              <a:spcBef>
                <a:spcPct val="50000"/>
              </a:spcBef>
            </a:pPr>
            <a:r>
              <a:rPr lang="en-US" b="1" u="sng"/>
              <a:t>Paper C</a:t>
            </a:r>
          </a:p>
        </p:txBody>
      </p:sp>
      <p:sp>
        <p:nvSpPr>
          <p:cNvPr id="61449" name="Text Box 9"/>
          <p:cNvSpPr txBox="1">
            <a:spLocks noChangeArrowheads="1"/>
          </p:cNvSpPr>
          <p:nvPr/>
        </p:nvSpPr>
        <p:spPr bwMode="auto">
          <a:xfrm>
            <a:off x="762000" y="1981200"/>
            <a:ext cx="1981200" cy="1604963"/>
          </a:xfrm>
          <a:prstGeom prst="rect">
            <a:avLst/>
          </a:prstGeom>
          <a:noFill/>
          <a:ln w="9525">
            <a:noFill/>
            <a:miter lim="800000"/>
            <a:headEnd/>
            <a:tailEnd/>
          </a:ln>
          <a:effectLst/>
        </p:spPr>
        <p:txBody>
          <a:bodyPr>
            <a:spAutoFit/>
          </a:bodyPr>
          <a:lstStyle/>
          <a:p>
            <a:pPr marL="342900" indent="-342900">
              <a:spcBef>
                <a:spcPct val="50000"/>
              </a:spcBef>
              <a:buFontTx/>
              <a:buAutoNum type="arabicParenR"/>
            </a:pPr>
            <a:r>
              <a:rPr lang="en-US"/>
              <a:t>Paper X</a:t>
            </a:r>
          </a:p>
          <a:p>
            <a:pPr marL="342900" indent="-342900">
              <a:spcBef>
                <a:spcPct val="50000"/>
              </a:spcBef>
              <a:buFontTx/>
              <a:buAutoNum type="arabicParenR"/>
            </a:pPr>
            <a:r>
              <a:rPr lang="en-US"/>
              <a:t>Paper Y</a:t>
            </a:r>
          </a:p>
          <a:p>
            <a:pPr marL="342900" indent="-342900">
              <a:spcBef>
                <a:spcPct val="50000"/>
              </a:spcBef>
              <a:buFontTx/>
              <a:buAutoNum type="arabicParenR"/>
            </a:pPr>
            <a:r>
              <a:rPr lang="en-US"/>
              <a:t>Paper R</a:t>
            </a:r>
          </a:p>
          <a:p>
            <a:pPr marL="342900" indent="-342900">
              <a:spcBef>
                <a:spcPct val="50000"/>
              </a:spcBef>
              <a:buFontTx/>
              <a:buAutoNum type="arabicParenR"/>
            </a:pPr>
            <a:r>
              <a:rPr lang="en-US"/>
              <a:t>Paper Q</a:t>
            </a:r>
          </a:p>
        </p:txBody>
      </p:sp>
      <p:sp>
        <p:nvSpPr>
          <p:cNvPr id="61450" name="Oval 10"/>
          <p:cNvSpPr>
            <a:spLocks noChangeArrowheads="1"/>
          </p:cNvSpPr>
          <p:nvPr/>
        </p:nvSpPr>
        <p:spPr bwMode="auto">
          <a:xfrm>
            <a:off x="1066800" y="2819400"/>
            <a:ext cx="1219200" cy="381000"/>
          </a:xfrm>
          <a:prstGeom prst="ellipse">
            <a:avLst/>
          </a:prstGeom>
          <a:solidFill>
            <a:schemeClr val="accent1">
              <a:alpha val="20000"/>
            </a:schemeClr>
          </a:solidFill>
          <a:ln w="9525">
            <a:solidFill>
              <a:schemeClr val="tx1"/>
            </a:solidFill>
            <a:round/>
            <a:headEnd/>
            <a:tailEnd/>
          </a:ln>
          <a:effectLst/>
        </p:spPr>
        <p:txBody>
          <a:bodyPr wrap="none" anchor="ctr"/>
          <a:lstStyle/>
          <a:p>
            <a:endParaRPr lang="en-I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57200"/>
            <a:ext cx="8229600" cy="811213"/>
          </a:xfrm>
        </p:spPr>
        <p:txBody>
          <a:bodyPr/>
          <a:lstStyle/>
          <a:p>
            <a:r>
              <a:rPr lang="hu-HU" altLang="hu-HU" dirty="0" err="1"/>
              <a:t>Sample</a:t>
            </a:r>
            <a:r>
              <a:rPr lang="hu-HU" altLang="hu-HU" dirty="0"/>
              <a:t> of a </a:t>
            </a:r>
            <a:r>
              <a:rPr lang="hu-HU" altLang="hu-HU" dirty="0" err="1"/>
              <a:t>journal</a:t>
            </a:r>
            <a:r>
              <a:rPr lang="hu-HU" altLang="hu-HU" dirty="0"/>
              <a:t> </a:t>
            </a:r>
            <a:r>
              <a:rPr lang="hu-HU" altLang="hu-HU" dirty="0" err="1"/>
              <a:t>publication</a:t>
            </a:r>
            <a:endParaRPr lang="hu-HU" altLang="hu-HU" sz="4800" dirty="0"/>
          </a:p>
        </p:txBody>
      </p:sp>
      <p:sp>
        <p:nvSpPr>
          <p:cNvPr id="18435" name="Rectangle 3"/>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1B8911-45BB-48F8-8A51-96B12735D1DA}" type="slidenum">
              <a:rPr lang="hu-HU" altLang="hu-HU">
                <a:latin typeface="Cambria Math" pitchFamily="18" charset="0"/>
                <a:ea typeface="Cambria Math" pitchFamily="18" charset="0"/>
                <a:cs typeface="Cambria Math" pitchFamily="18" charset="0"/>
              </a:rPr>
              <a:pPr eaLnBrk="1" hangingPunct="1"/>
              <a:t>43</a:t>
            </a:fld>
            <a:r>
              <a:rPr lang="hu-HU" altLang="hu-HU" dirty="0">
                <a:latin typeface="Cambria Math" pitchFamily="18" charset="0"/>
                <a:ea typeface="Cambria Math" pitchFamily="18" charset="0"/>
                <a:cs typeface="Cambria Math" pitchFamily="18" charset="0"/>
              </a:rPr>
              <a:t>/86</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l="8858" r="5905"/>
          <a:stretch>
            <a:fillRect/>
          </a:stretch>
        </p:blipFill>
        <p:spPr bwMode="auto">
          <a:xfrm>
            <a:off x="395288" y="1341438"/>
            <a:ext cx="6048375" cy="5376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133600"/>
            <a:ext cx="5734050" cy="4589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églalap 9"/>
          <p:cNvSpPr>
            <a:spLocks noChangeArrowheads="1"/>
          </p:cNvSpPr>
          <p:nvPr/>
        </p:nvSpPr>
        <p:spPr bwMode="auto">
          <a:xfrm>
            <a:off x="4859338" y="3860800"/>
            <a:ext cx="3025775" cy="280828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8" name="Balra nyíl 7"/>
          <p:cNvSpPr/>
          <p:nvPr/>
        </p:nvSpPr>
        <p:spPr bwMode="auto">
          <a:xfrm>
            <a:off x="6345359" y="4149725"/>
            <a:ext cx="2736429" cy="792163"/>
          </a:xfrm>
          <a:prstGeom prst="leftArrow">
            <a:avLst/>
          </a:prstGeom>
          <a:solidFill>
            <a:srgbClr val="F19E91"/>
          </a:solidFill>
          <a:ln w="9525" cap="flat" cmpd="sng" algn="ctr">
            <a:solidFill>
              <a:schemeClr val="tx1"/>
            </a:solidFill>
            <a:prstDash val="solid"/>
            <a:round/>
            <a:headEnd type="none" w="med" len="med"/>
            <a:tailEnd type="none" w="med" len="med"/>
          </a:ln>
          <a:effectLst/>
        </p:spPr>
        <p:txBody>
          <a:bodyPr anchor="ctr"/>
          <a:lstStyle/>
          <a:p>
            <a:pPr algn="ctr">
              <a:defRPr/>
            </a:pPr>
            <a:r>
              <a:rPr lang="hu-HU" sz="2400" dirty="0" err="1">
                <a:solidFill>
                  <a:srgbClr val="003300"/>
                </a:solidFill>
                <a:latin typeface="+mn-lt"/>
              </a:rPr>
              <a:t>Cited</a:t>
            </a:r>
            <a:r>
              <a:rPr lang="hu-HU" sz="2400" dirty="0">
                <a:solidFill>
                  <a:srgbClr val="003300"/>
                </a:solidFill>
                <a:latin typeface="+mn-lt"/>
              </a:rPr>
              <a:t> </a:t>
            </a:r>
            <a:r>
              <a:rPr lang="hu-HU" sz="2400" dirty="0" err="1">
                <a:solidFill>
                  <a:srgbClr val="003300"/>
                </a:solidFill>
                <a:latin typeface="+mn-lt"/>
              </a:rPr>
              <a:t>publications</a:t>
            </a:r>
            <a:endParaRPr lang="hu-HU" sz="2400" dirty="0">
              <a:solidFill>
                <a:srgbClr val="003300"/>
              </a:solidFill>
              <a:latin typeface="+mn-lt"/>
            </a:endParaRPr>
          </a:p>
        </p:txBody>
      </p:sp>
      <p:sp>
        <p:nvSpPr>
          <p:cNvPr id="9" name="Téglalap 8"/>
          <p:cNvSpPr>
            <a:spLocks noChangeArrowheads="1"/>
          </p:cNvSpPr>
          <p:nvPr/>
        </p:nvSpPr>
        <p:spPr bwMode="auto">
          <a:xfrm>
            <a:off x="611188" y="1557338"/>
            <a:ext cx="4752975" cy="57626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7" name="Balra nyíl 6"/>
          <p:cNvSpPr/>
          <p:nvPr/>
        </p:nvSpPr>
        <p:spPr bwMode="auto">
          <a:xfrm>
            <a:off x="5292724" y="1196975"/>
            <a:ext cx="2807667" cy="792163"/>
          </a:xfrm>
          <a:prstGeom prst="leftArrow">
            <a:avLst/>
          </a:prstGeom>
          <a:solidFill>
            <a:srgbClr val="F19E91"/>
          </a:solidFill>
          <a:ln w="9525" cap="flat" cmpd="sng" algn="ctr">
            <a:solidFill>
              <a:schemeClr val="tx1"/>
            </a:solidFill>
            <a:prstDash val="solid"/>
            <a:round/>
            <a:headEnd type="none" w="med" len="med"/>
            <a:tailEnd type="none" w="med" len="med"/>
          </a:ln>
          <a:effectLst/>
        </p:spPr>
        <p:txBody>
          <a:bodyPr anchor="ctr"/>
          <a:lstStyle/>
          <a:p>
            <a:pPr algn="ctr">
              <a:defRPr/>
            </a:pPr>
            <a:r>
              <a:rPr lang="hu-HU" sz="2400" dirty="0" err="1">
                <a:solidFill>
                  <a:srgbClr val="003300"/>
                </a:solidFill>
                <a:latin typeface="+mn-lt"/>
              </a:rPr>
              <a:t>Citing</a:t>
            </a:r>
            <a:r>
              <a:rPr lang="hu-HU" sz="2400" dirty="0">
                <a:solidFill>
                  <a:srgbClr val="003300"/>
                </a:solidFill>
                <a:latin typeface="+mn-lt"/>
              </a:rPr>
              <a:t> </a:t>
            </a:r>
            <a:r>
              <a:rPr lang="hu-HU" sz="2400" dirty="0" err="1">
                <a:solidFill>
                  <a:srgbClr val="003300"/>
                </a:solidFill>
                <a:latin typeface="+mn-lt"/>
              </a:rPr>
              <a:t>publication</a:t>
            </a:r>
            <a:endParaRPr lang="hu-HU" sz="2400" dirty="0">
              <a:solidFill>
                <a:srgbClr val="0033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5781"/>
                                        </p:tgtEl>
                                        <p:attrNameLst>
                                          <p:attrName>style.visibility</p:attrName>
                                        </p:attrNameLst>
                                      </p:cBhvr>
                                      <p:to>
                                        <p:strVal val="visible"/>
                                      </p:to>
                                    </p:set>
                                  </p:childTnLst>
                                </p:cTn>
                              </p:par>
                              <p:par>
                                <p:cTn id="12" presetID="4" presetClass="exit" presetSubtype="16" fill="hold" grpId="1" nodeType="withEffect">
                                  <p:stCondLst>
                                    <p:cond delay="0"/>
                                  </p:stCondLst>
                                  <p:childTnLst>
                                    <p:animEffect transition="out" filter="box(i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9" grpId="1"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457200"/>
            <a:ext cx="8362950" cy="1371600"/>
          </a:xfrm>
        </p:spPr>
        <p:txBody>
          <a:bodyPr/>
          <a:lstStyle/>
          <a:p>
            <a:r>
              <a:rPr lang="hu-HU" altLang="hu-HU" sz="3400" dirty="0"/>
              <a:t>CITATION has </a:t>
            </a:r>
            <a:r>
              <a:rPr lang="hu-HU" altLang="hu-HU" sz="3400" dirty="0" err="1"/>
              <a:t>two</a:t>
            </a:r>
            <a:r>
              <a:rPr lang="hu-HU" altLang="hu-HU" sz="3400" dirty="0"/>
              <a:t> </a:t>
            </a:r>
            <a:r>
              <a:rPr lang="hu-HU" altLang="hu-HU" sz="3400" dirty="0" err="1"/>
              <a:t>meanings</a:t>
            </a:r>
            <a:r>
              <a:rPr lang="hu-HU" altLang="hu-HU" sz="3400" dirty="0"/>
              <a:t> </a:t>
            </a:r>
            <a:r>
              <a:rPr lang="hu-HU" altLang="hu-HU" sz="3400" dirty="0" err="1"/>
              <a:t>in</a:t>
            </a:r>
            <a:r>
              <a:rPr lang="hu-HU" altLang="hu-HU" sz="3400" dirty="0"/>
              <a:t> </a:t>
            </a:r>
            <a:r>
              <a:rPr lang="hu-HU" altLang="hu-HU" sz="3400" dirty="0" err="1"/>
              <a:t>library</a:t>
            </a:r>
            <a:r>
              <a:rPr lang="hu-HU" altLang="hu-HU" sz="3400" dirty="0"/>
              <a:t> </a:t>
            </a:r>
            <a:r>
              <a:rPr lang="hu-HU" altLang="hu-HU" sz="3400" dirty="0" err="1"/>
              <a:t>usage</a:t>
            </a:r>
            <a:r>
              <a:rPr lang="en-US" altLang="hu-HU" sz="3400" dirty="0"/>
              <a:t>:</a:t>
            </a:r>
            <a:endParaRPr lang="hu-HU" altLang="hu-HU" sz="3400" dirty="0"/>
          </a:p>
        </p:txBody>
      </p:sp>
      <p:sp>
        <p:nvSpPr>
          <p:cNvPr id="19459" name="Rectangle 3"/>
          <p:cNvSpPr>
            <a:spLocks noGrp="1" noChangeArrowheads="1"/>
          </p:cNvSpPr>
          <p:nvPr>
            <p:ph idx="1"/>
          </p:nvPr>
        </p:nvSpPr>
        <p:spPr>
          <a:xfrm>
            <a:off x="457200" y="1981200"/>
            <a:ext cx="8229600" cy="4111625"/>
          </a:xfrm>
        </p:spPr>
        <p:txBody>
          <a:bodyPr/>
          <a:lstStyle/>
          <a:p>
            <a:pPr marL="609600" indent="-609600">
              <a:buFont typeface="Wingdings" pitchFamily="2" charset="2"/>
              <a:buAutoNum type="arabicPeriod"/>
            </a:pPr>
            <a:r>
              <a:rPr lang="en-US" altLang="hu-HU" dirty="0"/>
              <a:t>a bibliographic item of a work, e.g. journal article, which includes the title of the publication, the authors’ names, data of sources (source title, volume, issue, pages, publication year)</a:t>
            </a:r>
          </a:p>
          <a:p>
            <a:pPr marL="609600" indent="-609600">
              <a:buFont typeface="Wingdings" pitchFamily="2" charset="2"/>
              <a:buAutoNum type="arabicPeriod"/>
            </a:pPr>
            <a:r>
              <a:rPr lang="en-US" altLang="hu-HU" dirty="0"/>
              <a:t>a quotation, which an author has received in a paper published by other researcher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57200"/>
            <a:ext cx="8435280" cy="1099592"/>
          </a:xfrm>
        </p:spPr>
        <p:txBody>
          <a:bodyPr/>
          <a:lstStyle/>
          <a:p>
            <a:pPr eaLnBrk="1" hangingPunct="1"/>
            <a:r>
              <a:rPr lang="hu-HU" altLang="hu-HU" sz="4800" dirty="0" err="1"/>
              <a:t>What</a:t>
            </a:r>
            <a:r>
              <a:rPr lang="hu-HU" altLang="hu-HU" sz="4800" dirty="0"/>
              <a:t> is Web of Science?</a:t>
            </a:r>
            <a:r>
              <a:rPr lang="hu-HU" altLang="hu-HU" sz="4000" dirty="0"/>
              <a:t> </a:t>
            </a:r>
          </a:p>
        </p:txBody>
      </p:sp>
      <p:sp>
        <p:nvSpPr>
          <p:cNvPr id="24580" name="Rectangle 3"/>
          <p:cNvSpPr>
            <a:spLocks noGrp="1" noChangeArrowheads="1"/>
          </p:cNvSpPr>
          <p:nvPr>
            <p:ph idx="1"/>
          </p:nvPr>
        </p:nvSpPr>
        <p:spPr>
          <a:xfrm>
            <a:off x="611188" y="1700213"/>
            <a:ext cx="7705725" cy="4681537"/>
          </a:xfrm>
        </p:spPr>
        <p:txBody>
          <a:bodyPr>
            <a:normAutofit/>
          </a:bodyPr>
          <a:lstStyle/>
          <a:p>
            <a:pPr eaLnBrk="1" hangingPunct="1">
              <a:lnSpc>
                <a:spcPct val="110000"/>
              </a:lnSpc>
              <a:defRPr/>
            </a:pPr>
            <a:r>
              <a:rPr lang="hu-HU" dirty="0"/>
              <a:t>A </a:t>
            </a:r>
            <a:r>
              <a:rPr lang="hu-HU" dirty="0" err="1"/>
              <a:t>research</a:t>
            </a:r>
            <a:r>
              <a:rPr lang="hu-HU" dirty="0"/>
              <a:t> platform </a:t>
            </a:r>
            <a:r>
              <a:rPr lang="hu-HU" dirty="0" err="1"/>
              <a:t>from</a:t>
            </a:r>
            <a:r>
              <a:rPr lang="hu-HU" dirty="0"/>
              <a:t> Thomson Reuters (</a:t>
            </a:r>
            <a:r>
              <a:rPr lang="en-US" dirty="0"/>
              <a:t>formerly ISI Web of Knowledge</a:t>
            </a:r>
            <a:r>
              <a:rPr lang="hu-HU" dirty="0"/>
              <a:t>)</a:t>
            </a:r>
          </a:p>
          <a:p>
            <a:pPr>
              <a:lnSpc>
                <a:spcPct val="130000"/>
              </a:lnSpc>
              <a:spcBef>
                <a:spcPts val="456"/>
              </a:spcBef>
            </a:pPr>
            <a:r>
              <a:rPr lang="en-US" altLang="hu-HU" dirty="0"/>
              <a:t>Different databases are available on the platform depends on subscriptions</a:t>
            </a:r>
            <a:endParaRPr lang="hu-HU" altLang="hu-HU" dirty="0"/>
          </a:p>
          <a:p>
            <a:pPr>
              <a:lnSpc>
                <a:spcPct val="130000"/>
              </a:lnSpc>
              <a:spcBef>
                <a:spcPts val="456"/>
              </a:spcBef>
            </a:pPr>
            <a:r>
              <a:rPr lang="hu-HU" altLang="hu-HU" dirty="0"/>
              <a:t>Semmelweis University has </a:t>
            </a:r>
            <a:r>
              <a:rPr lang="hu-HU" altLang="hu-HU" dirty="0" err="1"/>
              <a:t>access</a:t>
            </a:r>
            <a:r>
              <a:rPr lang="hu-HU" altLang="hu-HU" dirty="0"/>
              <a:t> </a:t>
            </a:r>
            <a:r>
              <a:rPr lang="hu-HU" altLang="hu-HU" dirty="0" err="1"/>
              <a:t>to</a:t>
            </a:r>
            <a:r>
              <a:rPr lang="hu-HU" altLang="hu-HU" dirty="0"/>
              <a:t>:</a:t>
            </a:r>
          </a:p>
          <a:p>
            <a:pPr lvl="1">
              <a:lnSpc>
                <a:spcPct val="130000"/>
              </a:lnSpc>
              <a:spcBef>
                <a:spcPts val="456"/>
              </a:spcBef>
            </a:pPr>
            <a:r>
              <a:rPr lang="hu-HU" altLang="hu-HU" dirty="0"/>
              <a:t>Web of Science </a:t>
            </a:r>
            <a:r>
              <a:rPr lang="hu-HU" altLang="hu-HU" dirty="0" err="1"/>
              <a:t>Core</a:t>
            </a:r>
            <a:r>
              <a:rPr lang="hu-HU" altLang="hu-HU" dirty="0"/>
              <a:t> </a:t>
            </a:r>
            <a:r>
              <a:rPr lang="hu-HU" altLang="hu-HU" dirty="0" err="1"/>
              <a:t>Collection</a:t>
            </a:r>
            <a:endParaRPr lang="hu-HU" altLang="hu-HU" dirty="0"/>
          </a:p>
          <a:p>
            <a:pPr lvl="1">
              <a:lnSpc>
                <a:spcPct val="130000"/>
              </a:lnSpc>
              <a:spcBef>
                <a:spcPts val="456"/>
              </a:spcBef>
            </a:pPr>
            <a:r>
              <a:rPr lang="hu-HU" altLang="hu-HU" dirty="0" err="1"/>
              <a:t>Chinese</a:t>
            </a:r>
            <a:r>
              <a:rPr lang="hu-HU" altLang="hu-HU" dirty="0"/>
              <a:t> Science </a:t>
            </a:r>
            <a:r>
              <a:rPr lang="hu-HU" altLang="hu-HU" dirty="0" err="1"/>
              <a:t>Citation</a:t>
            </a:r>
            <a:r>
              <a:rPr lang="hu-HU" altLang="hu-HU" dirty="0"/>
              <a:t> </a:t>
            </a:r>
            <a:r>
              <a:rPr lang="hu-HU" altLang="hu-HU" dirty="0" err="1"/>
              <a:t>Database</a:t>
            </a:r>
            <a:endParaRPr lang="hu-HU" altLang="hu-HU" dirty="0"/>
          </a:p>
          <a:p>
            <a:pPr lvl="1">
              <a:lnSpc>
                <a:spcPct val="130000"/>
              </a:lnSpc>
              <a:spcBef>
                <a:spcPts val="456"/>
              </a:spcBef>
            </a:pPr>
            <a:r>
              <a:rPr lang="hu-HU" altLang="hu-HU" dirty="0" err="1"/>
              <a:t>KCI-Korean</a:t>
            </a:r>
            <a:r>
              <a:rPr lang="hu-HU" altLang="hu-HU" dirty="0"/>
              <a:t> Journal </a:t>
            </a:r>
            <a:r>
              <a:rPr lang="hu-HU" altLang="hu-HU" dirty="0" err="1"/>
              <a:t>Database</a:t>
            </a:r>
            <a:endParaRPr lang="hu-HU" altLang="hu-HU" dirty="0"/>
          </a:p>
          <a:p>
            <a:pPr lvl="1">
              <a:lnSpc>
                <a:spcPct val="130000"/>
              </a:lnSpc>
              <a:spcBef>
                <a:spcPts val="456"/>
              </a:spcBef>
            </a:pPr>
            <a:r>
              <a:rPr lang="hu-HU" altLang="hu-HU" dirty="0" err="1"/>
              <a:t>Scielo</a:t>
            </a:r>
            <a:r>
              <a:rPr lang="hu-HU" altLang="hu-HU" dirty="0"/>
              <a:t> </a:t>
            </a:r>
            <a:r>
              <a:rPr lang="hu-HU" altLang="hu-HU" dirty="0" err="1"/>
              <a:t>Citation</a:t>
            </a:r>
            <a:r>
              <a:rPr lang="hu-HU" altLang="hu-HU" dirty="0"/>
              <a:t> Index</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57200"/>
            <a:ext cx="8579296" cy="1171600"/>
          </a:xfrm>
        </p:spPr>
        <p:txBody>
          <a:bodyPr>
            <a:noAutofit/>
          </a:bodyPr>
          <a:lstStyle/>
          <a:p>
            <a:pPr>
              <a:defRPr/>
            </a:pPr>
            <a:r>
              <a:rPr lang="hu-HU" sz="4000" dirty="0" err="1"/>
              <a:t>What</a:t>
            </a:r>
            <a:r>
              <a:rPr lang="hu-HU" sz="4000" dirty="0"/>
              <a:t> is Web of Science </a:t>
            </a:r>
            <a:r>
              <a:rPr lang="hu-HU" sz="4000" dirty="0" err="1"/>
              <a:t>Core</a:t>
            </a:r>
            <a:r>
              <a:rPr lang="hu-HU" sz="4000" dirty="0"/>
              <a:t> </a:t>
            </a:r>
            <a:r>
              <a:rPr lang="hu-HU" sz="4000" dirty="0" err="1"/>
              <a:t>Collection</a:t>
            </a:r>
            <a:r>
              <a:rPr lang="hu-HU" sz="4000" dirty="0"/>
              <a:t>?</a:t>
            </a:r>
          </a:p>
        </p:txBody>
      </p:sp>
      <p:sp>
        <p:nvSpPr>
          <p:cNvPr id="3" name="Tartalom helye 2"/>
          <p:cNvSpPr>
            <a:spLocks noGrp="1"/>
          </p:cNvSpPr>
          <p:nvPr>
            <p:ph idx="1"/>
          </p:nvPr>
        </p:nvSpPr>
        <p:spPr>
          <a:xfrm>
            <a:off x="457200" y="1700808"/>
            <a:ext cx="8229600" cy="4608512"/>
          </a:xfrm>
        </p:spPr>
        <p:txBody>
          <a:bodyPr>
            <a:normAutofit/>
          </a:bodyPr>
          <a:lstStyle/>
          <a:p>
            <a:pPr eaLnBrk="1" hangingPunct="1">
              <a:lnSpc>
                <a:spcPct val="110000"/>
              </a:lnSpc>
              <a:defRPr/>
            </a:pPr>
            <a:r>
              <a:rPr lang="hu-HU" sz="2100" dirty="0" err="1"/>
              <a:t>Multidisciplinary</a:t>
            </a:r>
            <a:r>
              <a:rPr lang="hu-HU" sz="2100" dirty="0"/>
              <a:t> </a:t>
            </a:r>
            <a:r>
              <a:rPr lang="hu-HU" sz="2100" dirty="0" err="1"/>
              <a:t>bibliographic</a:t>
            </a:r>
            <a:r>
              <a:rPr lang="hu-HU" sz="2100" dirty="0"/>
              <a:t> </a:t>
            </a:r>
            <a:r>
              <a:rPr lang="hu-HU" sz="2100" dirty="0" err="1"/>
              <a:t>database</a:t>
            </a:r>
            <a:r>
              <a:rPr lang="hu-HU" sz="2100" dirty="0"/>
              <a:t> (</a:t>
            </a:r>
            <a:r>
              <a:rPr lang="hu-HU" sz="2100" dirty="0" err="1"/>
              <a:t>formerly</a:t>
            </a:r>
            <a:r>
              <a:rPr lang="hu-HU" sz="2100" dirty="0"/>
              <a:t> Web of Science)</a:t>
            </a:r>
          </a:p>
          <a:p>
            <a:pPr eaLnBrk="1" hangingPunct="1">
              <a:lnSpc>
                <a:spcPct val="110000"/>
              </a:lnSpc>
              <a:defRPr/>
            </a:pPr>
            <a:r>
              <a:rPr lang="en-US" sz="2100" dirty="0"/>
              <a:t>Includes full bibliographic information and citation searching</a:t>
            </a:r>
            <a:endParaRPr lang="hu-HU" sz="2100" dirty="0"/>
          </a:p>
          <a:p>
            <a:pPr eaLnBrk="1" hangingPunct="1">
              <a:lnSpc>
                <a:spcPct val="110000"/>
              </a:lnSpc>
              <a:defRPr/>
            </a:pPr>
            <a:r>
              <a:rPr lang="hu-HU" sz="2100" dirty="0" err="1"/>
              <a:t>Updated</a:t>
            </a:r>
            <a:r>
              <a:rPr lang="hu-HU" sz="2100" dirty="0"/>
              <a:t> </a:t>
            </a:r>
            <a:r>
              <a:rPr lang="hu-HU" sz="2100" dirty="0" err="1"/>
              <a:t>weekly</a:t>
            </a:r>
            <a:endParaRPr lang="hu-HU" sz="2100" dirty="0"/>
          </a:p>
          <a:p>
            <a:pPr eaLnBrk="1" hangingPunct="1">
              <a:lnSpc>
                <a:spcPct val="110000"/>
              </a:lnSpc>
              <a:defRPr/>
            </a:pPr>
            <a:r>
              <a:rPr lang="hu-HU" sz="2100" dirty="0" err="1"/>
              <a:t>Contains</a:t>
            </a:r>
            <a:r>
              <a:rPr lang="hu-HU" sz="2100" dirty="0"/>
              <a:t> 5 indexes (</a:t>
            </a:r>
            <a:r>
              <a:rPr lang="hu-HU" sz="2100" dirty="0" err="1"/>
              <a:t>at</a:t>
            </a:r>
            <a:r>
              <a:rPr lang="hu-HU" sz="2100" dirty="0"/>
              <a:t> Semmelweis University):</a:t>
            </a:r>
          </a:p>
          <a:p>
            <a:pPr lvl="1" eaLnBrk="1" hangingPunct="1">
              <a:lnSpc>
                <a:spcPct val="110000"/>
              </a:lnSpc>
              <a:buSzPct val="75000"/>
              <a:defRPr/>
            </a:pPr>
            <a:r>
              <a:rPr lang="hu-HU" sz="1800" dirty="0"/>
              <a:t>Science </a:t>
            </a:r>
            <a:r>
              <a:rPr lang="hu-HU" sz="1800" dirty="0" err="1"/>
              <a:t>Citation</a:t>
            </a:r>
            <a:r>
              <a:rPr lang="hu-HU" sz="1800" dirty="0"/>
              <a:t> Index </a:t>
            </a:r>
            <a:r>
              <a:rPr lang="hu-HU" sz="1800" dirty="0" err="1"/>
              <a:t>Expanded</a:t>
            </a:r>
            <a:endParaRPr lang="hu-HU" sz="1800" dirty="0"/>
          </a:p>
          <a:p>
            <a:pPr lvl="1" eaLnBrk="1" hangingPunct="1">
              <a:lnSpc>
                <a:spcPct val="110000"/>
              </a:lnSpc>
              <a:buSzPct val="75000"/>
              <a:defRPr/>
            </a:pPr>
            <a:r>
              <a:rPr lang="hu-HU" sz="1800" dirty="0" err="1"/>
              <a:t>Social</a:t>
            </a:r>
            <a:r>
              <a:rPr lang="hu-HU" sz="1800" dirty="0"/>
              <a:t> </a:t>
            </a:r>
            <a:r>
              <a:rPr lang="hu-HU" sz="1800" dirty="0" err="1"/>
              <a:t>Sciences</a:t>
            </a:r>
            <a:r>
              <a:rPr lang="hu-HU" sz="1800" dirty="0"/>
              <a:t> </a:t>
            </a:r>
            <a:r>
              <a:rPr lang="hu-HU" sz="1800" dirty="0" err="1"/>
              <a:t>Citation</a:t>
            </a:r>
            <a:r>
              <a:rPr lang="hu-HU" sz="1800" dirty="0"/>
              <a:t> Index</a:t>
            </a:r>
          </a:p>
          <a:p>
            <a:pPr lvl="1" eaLnBrk="1" hangingPunct="1">
              <a:lnSpc>
                <a:spcPct val="110000"/>
              </a:lnSpc>
              <a:buSzPct val="75000"/>
              <a:defRPr/>
            </a:pPr>
            <a:r>
              <a:rPr lang="hu-HU" sz="1800" dirty="0" err="1"/>
              <a:t>Arts</a:t>
            </a:r>
            <a:r>
              <a:rPr lang="hu-HU" sz="1800" dirty="0"/>
              <a:t> &amp; </a:t>
            </a:r>
            <a:r>
              <a:rPr lang="hu-HU" sz="1800" dirty="0" err="1"/>
              <a:t>Humanities</a:t>
            </a:r>
            <a:r>
              <a:rPr lang="hu-HU" sz="1800" dirty="0"/>
              <a:t> </a:t>
            </a:r>
            <a:r>
              <a:rPr lang="hu-HU" sz="1800" dirty="0" err="1"/>
              <a:t>Citation</a:t>
            </a:r>
            <a:r>
              <a:rPr lang="hu-HU" sz="1800" dirty="0"/>
              <a:t> Index </a:t>
            </a:r>
          </a:p>
          <a:p>
            <a:pPr lvl="1" eaLnBrk="1" hangingPunct="1">
              <a:lnSpc>
                <a:spcPct val="110000"/>
              </a:lnSpc>
              <a:buSzPct val="75000"/>
              <a:defRPr/>
            </a:pPr>
            <a:r>
              <a:rPr lang="hu-HU" sz="1800" dirty="0" err="1"/>
              <a:t>Conference</a:t>
            </a:r>
            <a:r>
              <a:rPr lang="hu-HU" sz="1800" dirty="0"/>
              <a:t> </a:t>
            </a:r>
            <a:r>
              <a:rPr lang="hu-HU" sz="1800" dirty="0" err="1"/>
              <a:t>Proceedings</a:t>
            </a:r>
            <a:r>
              <a:rPr lang="hu-HU" sz="1800" dirty="0"/>
              <a:t> </a:t>
            </a:r>
            <a:r>
              <a:rPr lang="hu-HU" sz="1800" dirty="0" err="1"/>
              <a:t>Citation</a:t>
            </a:r>
            <a:r>
              <a:rPr lang="hu-HU" sz="1800" dirty="0"/>
              <a:t> Index- Science</a:t>
            </a:r>
          </a:p>
          <a:p>
            <a:pPr lvl="1" eaLnBrk="1" hangingPunct="1">
              <a:lnSpc>
                <a:spcPct val="110000"/>
              </a:lnSpc>
              <a:buSzPct val="75000"/>
              <a:defRPr/>
            </a:pPr>
            <a:r>
              <a:rPr lang="hu-HU" sz="1800" dirty="0" err="1"/>
              <a:t>Conference</a:t>
            </a:r>
            <a:r>
              <a:rPr lang="hu-HU" sz="1800" dirty="0"/>
              <a:t> </a:t>
            </a:r>
            <a:r>
              <a:rPr lang="hu-HU" sz="1800" dirty="0" err="1"/>
              <a:t>Proceedings</a:t>
            </a:r>
            <a:r>
              <a:rPr lang="hu-HU" sz="1800" dirty="0"/>
              <a:t> </a:t>
            </a:r>
            <a:r>
              <a:rPr lang="hu-HU" sz="1800" dirty="0" err="1"/>
              <a:t>Citation</a:t>
            </a:r>
            <a:r>
              <a:rPr lang="hu-HU" sz="1800" dirty="0"/>
              <a:t> Index- </a:t>
            </a:r>
            <a:r>
              <a:rPr lang="hu-HU" sz="1800" dirty="0" err="1"/>
              <a:t>Social</a:t>
            </a:r>
            <a:r>
              <a:rPr lang="hu-HU" sz="1800" dirty="0"/>
              <a:t> Science &amp; </a:t>
            </a:r>
            <a:r>
              <a:rPr lang="hu-HU" sz="1800" dirty="0" err="1"/>
              <a:t>Humanities</a:t>
            </a:r>
            <a:endParaRPr lang="hu-HU" sz="1800" dirty="0"/>
          </a:p>
          <a:p>
            <a:pPr eaLnBrk="1" hangingPunct="1">
              <a:lnSpc>
                <a:spcPct val="110000"/>
              </a:lnSpc>
              <a:defRPr/>
            </a:pPr>
            <a:r>
              <a:rPr lang="hu-HU" sz="2100" dirty="0" err="1"/>
              <a:t>Timespan</a:t>
            </a:r>
            <a:r>
              <a:rPr lang="hu-HU" sz="2100" dirty="0"/>
              <a:t> (</a:t>
            </a:r>
            <a:r>
              <a:rPr lang="hu-HU" sz="2100" dirty="0" err="1"/>
              <a:t>in</a:t>
            </a:r>
            <a:r>
              <a:rPr lang="hu-HU" sz="2100" dirty="0"/>
              <a:t> Hungary):</a:t>
            </a:r>
          </a:p>
          <a:p>
            <a:pPr lvl="1" eaLnBrk="1" hangingPunct="1">
              <a:lnSpc>
                <a:spcPct val="110000"/>
              </a:lnSpc>
              <a:buSzPct val="75000"/>
              <a:defRPr/>
            </a:pPr>
            <a:r>
              <a:rPr lang="en-US" sz="1800" dirty="0"/>
              <a:t>1975</a:t>
            </a:r>
            <a:r>
              <a:rPr lang="hu-HU" sz="1800" dirty="0"/>
              <a:t> </a:t>
            </a:r>
            <a:r>
              <a:rPr lang="hu-HU" sz="1800" dirty="0" err="1"/>
              <a:t>to</a:t>
            </a:r>
            <a:r>
              <a:rPr lang="hu-HU" sz="1800" dirty="0"/>
              <a:t> </a:t>
            </a:r>
            <a:r>
              <a:rPr lang="hu-HU" sz="1800" dirty="0" err="1"/>
              <a:t>present</a:t>
            </a:r>
            <a:endParaRPr lang="hu-HU" sz="1800" dirty="0"/>
          </a:p>
          <a:p>
            <a:pPr lvl="1" eaLnBrk="1" hangingPunct="1">
              <a:lnSpc>
                <a:spcPct val="110000"/>
              </a:lnSpc>
              <a:buSzPct val="75000"/>
              <a:defRPr/>
            </a:pPr>
            <a:r>
              <a:rPr lang="en-US" sz="1800" dirty="0"/>
              <a:t>1990 to present (at Conference Proceedings Citation Indexes)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9750" y="549275"/>
            <a:ext cx="8496746" cy="1295400"/>
          </a:xfrm>
        </p:spPr>
        <p:txBody>
          <a:bodyPr>
            <a:normAutofit/>
          </a:bodyPr>
          <a:lstStyle/>
          <a:p>
            <a:pPr eaLnBrk="1" hangingPunct="1">
              <a:defRPr/>
            </a:pPr>
            <a:r>
              <a:rPr kumimoji="1" lang="hu-HU" sz="4700" dirty="0" err="1"/>
              <a:t>Value-added</a:t>
            </a:r>
            <a:r>
              <a:rPr kumimoji="1" lang="hu-HU" sz="4700" dirty="0"/>
              <a:t> </a:t>
            </a:r>
            <a:r>
              <a:rPr kumimoji="1" lang="hu-HU" sz="4700" dirty="0" err="1"/>
              <a:t>services</a:t>
            </a:r>
            <a:r>
              <a:rPr kumimoji="1" lang="hu-HU" sz="4700" dirty="0"/>
              <a:t> – </a:t>
            </a:r>
            <a:r>
              <a:rPr kumimoji="1" lang="hu-HU" sz="4700" dirty="0" err="1"/>
              <a:t>My</a:t>
            </a:r>
            <a:r>
              <a:rPr kumimoji="1" lang="hu-HU" sz="4700" dirty="0"/>
              <a:t> </a:t>
            </a:r>
            <a:r>
              <a:rPr kumimoji="1" lang="hu-HU" sz="4700" dirty="0" err="1"/>
              <a:t>tools</a:t>
            </a:r>
            <a:br>
              <a:rPr kumimoji="1" lang="hu-HU" sz="4900" dirty="0">
                <a:latin typeface="Garamond" pitchFamily="18" charset="0"/>
              </a:rPr>
            </a:br>
            <a:r>
              <a:rPr kumimoji="1" lang="hu-HU" sz="3100" dirty="0"/>
              <a:t>(</a:t>
            </a:r>
            <a:r>
              <a:rPr kumimoji="1" lang="hu-HU" sz="3200" dirty="0" err="1"/>
              <a:t>required</a:t>
            </a:r>
            <a:r>
              <a:rPr kumimoji="1" lang="hu-HU" sz="3200" dirty="0"/>
              <a:t> </a:t>
            </a:r>
            <a:r>
              <a:rPr kumimoji="1" lang="hu-HU" sz="3200" dirty="0" err="1"/>
              <a:t>registration</a:t>
            </a:r>
            <a:r>
              <a:rPr kumimoji="1" lang="hu-HU" sz="3100" dirty="0"/>
              <a:t>)</a:t>
            </a:r>
            <a:endParaRPr lang="hu-HU" sz="2000" dirty="0"/>
          </a:p>
        </p:txBody>
      </p:sp>
      <p:sp>
        <p:nvSpPr>
          <p:cNvPr id="22531" name="Rectangle 3"/>
          <p:cNvSpPr>
            <a:spLocks noGrp="1" noChangeArrowheads="1"/>
          </p:cNvSpPr>
          <p:nvPr>
            <p:ph sz="half" idx="1"/>
          </p:nvPr>
        </p:nvSpPr>
        <p:spPr>
          <a:xfrm>
            <a:off x="323850" y="1989138"/>
            <a:ext cx="4032250" cy="5084762"/>
          </a:xfrm>
        </p:spPr>
        <p:txBody>
          <a:bodyPr/>
          <a:lstStyle/>
          <a:p>
            <a:pPr lvl="1" eaLnBrk="1" hangingPunct="1">
              <a:lnSpc>
                <a:spcPct val="90000"/>
              </a:lnSpc>
              <a:buSzPct val="70000"/>
            </a:pPr>
            <a:r>
              <a:rPr lang="hu-HU" dirty="0" err="1"/>
              <a:t>Create</a:t>
            </a:r>
            <a:r>
              <a:rPr lang="hu-HU" dirty="0"/>
              <a:t> a </a:t>
            </a:r>
            <a:r>
              <a:rPr lang="hu-HU" dirty="0" err="1"/>
              <a:t>private</a:t>
            </a:r>
            <a:r>
              <a:rPr lang="hu-HU" dirty="0"/>
              <a:t> </a:t>
            </a:r>
            <a:r>
              <a:rPr lang="hu-HU" dirty="0" err="1"/>
              <a:t>user</a:t>
            </a:r>
            <a:r>
              <a:rPr lang="hu-HU" dirty="0"/>
              <a:t> </a:t>
            </a:r>
            <a:r>
              <a:rPr lang="hu-HU" dirty="0" err="1"/>
              <a:t>profile</a:t>
            </a:r>
            <a:endParaRPr lang="hu-HU" dirty="0"/>
          </a:p>
          <a:p>
            <a:pPr lvl="1" eaLnBrk="1" hangingPunct="1">
              <a:lnSpc>
                <a:spcPct val="90000"/>
              </a:lnSpc>
              <a:buSzPct val="70000"/>
            </a:pPr>
            <a:r>
              <a:rPr lang="en-US" dirty="0"/>
              <a:t>Save searches and create search alerts (</a:t>
            </a:r>
            <a:r>
              <a:rPr lang="en-US" dirty="0" err="1"/>
              <a:t>eg</a:t>
            </a:r>
            <a:r>
              <a:rPr lang="en-US" dirty="0"/>
              <a:t>. RSS feeds)</a:t>
            </a:r>
          </a:p>
          <a:p>
            <a:pPr lvl="1" eaLnBrk="1" hangingPunct="1">
              <a:lnSpc>
                <a:spcPct val="90000"/>
              </a:lnSpc>
              <a:buSzPct val="70000"/>
            </a:pPr>
            <a:r>
              <a:rPr lang="en-US" dirty="0"/>
              <a:t>Citation Alerts</a:t>
            </a:r>
            <a:br>
              <a:rPr lang="hu-HU" dirty="0"/>
            </a:br>
            <a:r>
              <a:rPr lang="en-US" dirty="0"/>
              <a:t>It allow you to monitor citation activity for any </a:t>
            </a:r>
            <a:r>
              <a:rPr lang="en-US" dirty="0" err="1"/>
              <a:t>WoS</a:t>
            </a:r>
            <a:r>
              <a:rPr lang="en-US" dirty="0"/>
              <a:t> article.</a:t>
            </a:r>
          </a:p>
        </p:txBody>
      </p:sp>
      <p:sp>
        <p:nvSpPr>
          <p:cNvPr id="22532" name="Rectangle 4"/>
          <p:cNvSpPr>
            <a:spLocks noGrp="1" noChangeArrowheads="1"/>
          </p:cNvSpPr>
          <p:nvPr>
            <p:ph sz="half" idx="2"/>
          </p:nvPr>
        </p:nvSpPr>
        <p:spPr>
          <a:xfrm>
            <a:off x="4427538" y="1989138"/>
            <a:ext cx="4087812" cy="4249737"/>
          </a:xfrm>
        </p:spPr>
        <p:txBody>
          <a:bodyPr/>
          <a:lstStyle/>
          <a:p>
            <a:pPr lvl="1" eaLnBrk="1" hangingPunct="1">
              <a:lnSpc>
                <a:spcPct val="90000"/>
              </a:lnSpc>
              <a:buSzPct val="70000"/>
            </a:pPr>
            <a:r>
              <a:rPr lang="en-US" dirty="0"/>
              <a:t>EndNote </a:t>
            </a:r>
            <a:r>
              <a:rPr lang="hu-HU" dirty="0"/>
              <a:t>Basic/Online: </a:t>
            </a:r>
            <a:br>
              <a:rPr lang="hu-HU" dirty="0"/>
            </a:br>
            <a:r>
              <a:rPr lang="en-US" dirty="0"/>
              <a:t>web-based reference organizer</a:t>
            </a:r>
          </a:p>
          <a:p>
            <a:pPr lvl="1" eaLnBrk="1" hangingPunct="1">
              <a:buSzPct val="70000"/>
            </a:pPr>
            <a:r>
              <a:rPr lang="hu-HU" dirty="0" err="1"/>
              <a:t>ResearcherID</a:t>
            </a:r>
            <a:r>
              <a:rPr lang="hu-HU" dirty="0"/>
              <a:t>:</a:t>
            </a:r>
            <a:br>
              <a:rPr lang="hu-HU" dirty="0"/>
            </a:br>
            <a:r>
              <a:rPr lang="hu-HU" dirty="0" err="1"/>
              <a:t>heightens</a:t>
            </a:r>
            <a:r>
              <a:rPr lang="hu-HU" dirty="0"/>
              <a:t> </a:t>
            </a:r>
            <a:r>
              <a:rPr lang="hu-HU" dirty="0" err="1"/>
              <a:t>communication</a:t>
            </a:r>
            <a:r>
              <a:rPr lang="hu-HU" dirty="0"/>
              <a:t> </a:t>
            </a:r>
            <a:r>
              <a:rPr lang="hu-HU" dirty="0" err="1"/>
              <a:t>among</a:t>
            </a:r>
            <a:r>
              <a:rPr lang="hu-HU" dirty="0"/>
              <a:t> </a:t>
            </a:r>
            <a:r>
              <a:rPr lang="hu-HU" dirty="0" err="1"/>
              <a:t>researchers</a:t>
            </a:r>
            <a:r>
              <a:rPr lang="hu-HU" dirty="0"/>
              <a:t> </a:t>
            </a:r>
            <a:r>
              <a:rPr lang="hu-HU" dirty="0" err="1"/>
              <a:t>in</a:t>
            </a:r>
            <a:r>
              <a:rPr lang="hu-HU" dirty="0"/>
              <a:t> </a:t>
            </a:r>
            <a:r>
              <a:rPr lang="hu-HU" dirty="0" err="1"/>
              <a:t>all</a:t>
            </a:r>
            <a:r>
              <a:rPr lang="hu-HU" dirty="0"/>
              <a:t> </a:t>
            </a:r>
            <a:r>
              <a:rPr lang="hu-HU" dirty="0" err="1"/>
              <a:t>disciplines</a:t>
            </a:r>
            <a:r>
              <a:rPr lang="hu-HU" dirty="0"/>
              <a:t>, </a:t>
            </a:r>
            <a:r>
              <a:rPr lang="hu-HU" dirty="0" err="1"/>
              <a:t>increasing</a:t>
            </a:r>
            <a:r>
              <a:rPr lang="hu-HU" dirty="0"/>
              <a:t> </a:t>
            </a:r>
            <a:r>
              <a:rPr lang="hu-HU" dirty="0" err="1"/>
              <a:t>their</a:t>
            </a:r>
            <a:r>
              <a:rPr lang="hu-HU" dirty="0"/>
              <a:t> </a:t>
            </a:r>
            <a:r>
              <a:rPr lang="hu-HU" dirty="0" err="1"/>
              <a:t>visibility</a:t>
            </a:r>
            <a:r>
              <a:rPr lang="hu-HU" dirty="0"/>
              <a:t> and </a:t>
            </a:r>
            <a:r>
              <a:rPr lang="hu-HU" dirty="0" err="1"/>
              <a:t>making</a:t>
            </a:r>
            <a:r>
              <a:rPr lang="hu-HU" dirty="0"/>
              <a:t> </a:t>
            </a:r>
            <a:r>
              <a:rPr lang="hu-HU" dirty="0" err="1"/>
              <a:t>their</a:t>
            </a:r>
            <a:r>
              <a:rPr lang="hu-HU" dirty="0"/>
              <a:t> </a:t>
            </a:r>
            <a:r>
              <a:rPr lang="hu-HU" dirty="0" err="1"/>
              <a:t>work</a:t>
            </a:r>
            <a:r>
              <a:rPr lang="hu-HU" dirty="0"/>
              <a:t> more </a:t>
            </a:r>
            <a:r>
              <a:rPr lang="hu-HU" dirty="0" err="1"/>
              <a:t>accessible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23" r="-159"/>
          <a:stretch/>
        </p:blipFill>
        <p:spPr bwMode="auto">
          <a:xfrm>
            <a:off x="2411760" y="587751"/>
            <a:ext cx="6624000" cy="601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Rectangle 4"/>
          <p:cNvSpPr>
            <a:spLocks noGrp="1" noChangeArrowheads="1"/>
          </p:cNvSpPr>
          <p:nvPr>
            <p:ph type="title"/>
          </p:nvPr>
        </p:nvSpPr>
        <p:spPr>
          <a:xfrm>
            <a:off x="457200" y="457200"/>
            <a:ext cx="8229600" cy="1100138"/>
          </a:xfrm>
        </p:spPr>
        <p:txBody>
          <a:bodyPr/>
          <a:lstStyle/>
          <a:p>
            <a:pPr eaLnBrk="1" hangingPunct="1"/>
            <a:r>
              <a:rPr lang="en-US" altLang="hu-HU" sz="5000" dirty="0"/>
              <a:t>      </a:t>
            </a:r>
            <a:r>
              <a:rPr lang="hu-HU" altLang="hu-HU" sz="5000" dirty="0"/>
              <a:t>Access</a:t>
            </a:r>
          </a:p>
        </p:txBody>
      </p:sp>
      <p:sp>
        <p:nvSpPr>
          <p:cNvPr id="23555" name="Rectangle 5"/>
          <p:cNvSpPr>
            <a:spLocks noGrp="1" noChangeArrowheads="1"/>
          </p:cNvSpPr>
          <p:nvPr>
            <p:ph idx="1"/>
          </p:nvPr>
        </p:nvSpPr>
        <p:spPr>
          <a:xfrm>
            <a:off x="285720" y="1643050"/>
            <a:ext cx="2231479" cy="3600425"/>
          </a:xfrm>
        </p:spPr>
        <p:txBody>
          <a:bodyPr/>
          <a:lstStyle/>
          <a:p>
            <a:pPr eaLnBrk="1" hangingPunct="1">
              <a:lnSpc>
                <a:spcPct val="90000"/>
              </a:lnSpc>
            </a:pPr>
            <a:r>
              <a:rPr lang="hu-HU" sz="2400" dirty="0" err="1"/>
              <a:t>On</a:t>
            </a:r>
            <a:r>
              <a:rPr lang="hu-HU" sz="2400" dirty="0"/>
              <a:t> </a:t>
            </a:r>
            <a:r>
              <a:rPr lang="hu-HU" sz="2400" dirty="0" err="1"/>
              <a:t>the</a:t>
            </a:r>
            <a:r>
              <a:rPr lang="hu-HU" sz="2400" dirty="0"/>
              <a:t> </a:t>
            </a:r>
            <a:r>
              <a:rPr lang="hu-HU" sz="2400" dirty="0" err="1"/>
              <a:t>website</a:t>
            </a:r>
            <a:r>
              <a:rPr lang="hu-HU" sz="2400" dirty="0"/>
              <a:t> of </a:t>
            </a:r>
            <a:r>
              <a:rPr lang="hu-HU" sz="2400" dirty="0" err="1"/>
              <a:t>Central</a:t>
            </a:r>
            <a:r>
              <a:rPr lang="hu-HU" sz="2400" dirty="0"/>
              <a:t> </a:t>
            </a:r>
            <a:r>
              <a:rPr lang="hu-HU" sz="2400" dirty="0" err="1"/>
              <a:t>Library</a:t>
            </a:r>
            <a:r>
              <a:rPr lang="hu-HU" sz="2400" dirty="0"/>
              <a:t> </a:t>
            </a:r>
            <a:r>
              <a:rPr lang="hu-HU" sz="2400" dirty="0" err="1"/>
              <a:t>of</a:t>
            </a:r>
            <a:r>
              <a:rPr lang="hu-HU" sz="2400" dirty="0"/>
              <a:t> Semmelweis University : </a:t>
            </a:r>
            <a:r>
              <a:rPr lang="hu-HU" sz="2400" dirty="0" err="1"/>
              <a:t>Sources</a:t>
            </a:r>
            <a:r>
              <a:rPr lang="hu-HU" sz="2400" dirty="0"/>
              <a:t> - </a:t>
            </a:r>
            <a:r>
              <a:rPr lang="hu-HU" sz="2400" dirty="0" err="1"/>
              <a:t>Databases</a:t>
            </a:r>
            <a:r>
              <a:rPr lang="hu-HU" sz="2400" dirty="0"/>
              <a:t>:</a:t>
            </a:r>
            <a:br>
              <a:rPr lang="hu-HU" sz="2400" dirty="0"/>
            </a:br>
            <a:r>
              <a:rPr lang="hu-HU" sz="2400" dirty="0"/>
              <a:t>Web of Science link</a:t>
            </a:r>
          </a:p>
        </p:txBody>
      </p:sp>
      <p:sp>
        <p:nvSpPr>
          <p:cNvPr id="10" name="Rectangle 8"/>
          <p:cNvSpPr>
            <a:spLocks noChangeArrowheads="1"/>
          </p:cNvSpPr>
          <p:nvPr/>
        </p:nvSpPr>
        <p:spPr bwMode="auto">
          <a:xfrm>
            <a:off x="2427730" y="1651350"/>
            <a:ext cx="576063"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729" y="1867250"/>
            <a:ext cx="1770251" cy="141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8"/>
          <p:cNvSpPr>
            <a:spLocks noChangeArrowheads="1"/>
          </p:cNvSpPr>
          <p:nvPr/>
        </p:nvSpPr>
        <p:spPr bwMode="auto">
          <a:xfrm>
            <a:off x="2427729" y="1863754"/>
            <a:ext cx="668106"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2" name="Rectangle 8"/>
          <p:cNvSpPr>
            <a:spLocks noChangeArrowheads="1"/>
          </p:cNvSpPr>
          <p:nvPr/>
        </p:nvSpPr>
        <p:spPr bwMode="auto">
          <a:xfrm>
            <a:off x="3801936" y="2945449"/>
            <a:ext cx="792088"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3" name="Line 5"/>
          <p:cNvSpPr>
            <a:spLocks noChangeShapeType="1"/>
          </p:cNvSpPr>
          <p:nvPr/>
        </p:nvSpPr>
        <p:spPr bwMode="auto">
          <a:xfrm flipV="1">
            <a:off x="4680012" y="3048765"/>
            <a:ext cx="504056" cy="0"/>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2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edg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2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edge">
                                      <p:cBhvr>
                                        <p:cTn id="25" dur="1000"/>
                                        <p:tgtEl>
                                          <p:spTgt spid="1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 b="28009"/>
          <a:stretch/>
        </p:blipFill>
        <p:spPr bwMode="auto">
          <a:xfrm>
            <a:off x="323528" y="1340768"/>
            <a:ext cx="8625830" cy="49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Cím 3"/>
          <p:cNvSpPr>
            <a:spLocks noGrp="1"/>
          </p:cNvSpPr>
          <p:nvPr>
            <p:ph type="title"/>
          </p:nvPr>
        </p:nvSpPr>
        <p:spPr>
          <a:xfrm>
            <a:off x="457200" y="457200"/>
            <a:ext cx="8229600" cy="883568"/>
          </a:xfrm>
        </p:spPr>
        <p:txBody>
          <a:bodyPr/>
          <a:lstStyle/>
          <a:p>
            <a:r>
              <a:rPr lang="en-US" altLang="hu-HU" dirty="0"/>
              <a:t>   </a:t>
            </a:r>
            <a:r>
              <a:rPr lang="hu-HU" altLang="hu-HU" dirty="0"/>
              <a:t>Web of Science platform</a:t>
            </a:r>
            <a:r>
              <a:rPr lang="en-US" altLang="hu-HU" dirty="0"/>
              <a:t> </a:t>
            </a:r>
            <a:endParaRPr lang="hu-HU" altLang="hu-HU" dirty="0"/>
          </a:p>
        </p:txBody>
      </p:sp>
      <p:sp>
        <p:nvSpPr>
          <p:cNvPr id="8" name="Oval 4"/>
          <p:cNvSpPr>
            <a:spLocks noChangeArrowheads="1"/>
          </p:cNvSpPr>
          <p:nvPr/>
        </p:nvSpPr>
        <p:spPr bwMode="auto">
          <a:xfrm>
            <a:off x="7415460" y="1315125"/>
            <a:ext cx="540915" cy="23495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
        <p:nvSpPr>
          <p:cNvPr id="9" name="Rectangle 7"/>
          <p:cNvSpPr>
            <a:spLocks noChangeArrowheads="1"/>
          </p:cNvSpPr>
          <p:nvPr/>
        </p:nvSpPr>
        <p:spPr bwMode="auto">
          <a:xfrm>
            <a:off x="6228184" y="5126811"/>
            <a:ext cx="2720008" cy="647700"/>
          </a:xfrm>
          <a:prstGeom prst="rect">
            <a:avLst/>
          </a:prstGeom>
          <a:solidFill>
            <a:srgbClr val="FFFF99"/>
          </a:solidFill>
          <a:ln w="31750">
            <a:solidFill>
              <a:srgbClr val="CC3300"/>
            </a:solidFill>
            <a:miter lim="800000"/>
            <a:headEnd/>
            <a:tailEnd/>
          </a:ln>
        </p:spPr>
        <p:txBody>
          <a:bodyPr wrap="squar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r>
              <a:rPr lang="hu-HU" altLang="hu-HU" sz="1800" dirty="0" err="1">
                <a:solidFill>
                  <a:srgbClr val="CC3300"/>
                </a:solidFill>
                <a:latin typeface="+mn-lt"/>
              </a:rPr>
              <a:t>Other</a:t>
            </a:r>
            <a:r>
              <a:rPr lang="hu-HU" altLang="hu-HU" sz="1800" dirty="0">
                <a:solidFill>
                  <a:srgbClr val="CC3300"/>
                </a:solidFill>
                <a:latin typeface="+mn-lt"/>
              </a:rPr>
              <a:t> </a:t>
            </a:r>
            <a:r>
              <a:rPr lang="hu-HU" altLang="hu-HU" sz="1800" dirty="0" err="1">
                <a:solidFill>
                  <a:srgbClr val="CC3300"/>
                </a:solidFill>
                <a:latin typeface="+mn-lt"/>
              </a:rPr>
              <a:t>access</a:t>
            </a:r>
            <a:r>
              <a:rPr lang="hu-HU" altLang="hu-HU" sz="1800" dirty="0">
                <a:solidFill>
                  <a:srgbClr val="CC3300"/>
                </a:solidFill>
                <a:latin typeface="+mn-lt"/>
              </a:rPr>
              <a:t>:</a:t>
            </a:r>
          </a:p>
          <a:p>
            <a:pPr algn="ctr" eaLnBrk="1" hangingPunct="1">
              <a:spcBef>
                <a:spcPct val="0"/>
              </a:spcBef>
              <a:buClrTx/>
              <a:buSzTx/>
              <a:buFontTx/>
              <a:buNone/>
            </a:pPr>
            <a:r>
              <a:rPr lang="hu-HU" altLang="hu-HU" sz="1800" dirty="0">
                <a:latin typeface="+mn-lt"/>
                <a:hlinkClick r:id="rId3"/>
              </a:rPr>
              <a:t>http://isiknowledge.com</a:t>
            </a:r>
            <a:endParaRPr lang="hu-HU" altLang="hu-HU" sz="1800" dirty="0">
              <a:latin typeface="+mn-lt"/>
            </a:endParaRPr>
          </a:p>
        </p:txBody>
      </p:sp>
      <p:sp>
        <p:nvSpPr>
          <p:cNvPr id="10" name="Rectangle 3"/>
          <p:cNvSpPr>
            <a:spLocks noChangeArrowheads="1"/>
          </p:cNvSpPr>
          <p:nvPr/>
        </p:nvSpPr>
        <p:spPr bwMode="auto">
          <a:xfrm>
            <a:off x="333078" y="1343075"/>
            <a:ext cx="4166914" cy="14359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
        <p:nvSpPr>
          <p:cNvPr id="11" name="Line 5"/>
          <p:cNvSpPr>
            <a:spLocks noChangeShapeType="1"/>
          </p:cNvSpPr>
          <p:nvPr/>
        </p:nvSpPr>
        <p:spPr bwMode="auto">
          <a:xfrm flipV="1">
            <a:off x="7308304" y="2009772"/>
            <a:ext cx="504056" cy="303411"/>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2" name="Oval 6"/>
          <p:cNvSpPr>
            <a:spLocks noChangeArrowheads="1"/>
          </p:cNvSpPr>
          <p:nvPr/>
        </p:nvSpPr>
        <p:spPr bwMode="auto">
          <a:xfrm>
            <a:off x="395536" y="1628800"/>
            <a:ext cx="2232248" cy="42435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Tree>
    <p:extLst>
      <p:ext uri="{BB962C8B-B14F-4D97-AF65-F5344CB8AC3E}">
        <p14:creationId xmlns:p14="http://schemas.microsoft.com/office/powerpoint/2010/main" val="139828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1000"/>
                                        <p:tgtEl>
                                          <p:spTgt spid="12"/>
                                        </p:tgtEl>
                                      </p:cBhvr>
                                    </p:animEffect>
                                  </p:childTnLst>
                                </p:cTn>
                              </p:par>
                              <p:par>
                                <p:cTn id="13" presetID="22" presetClass="exit" presetSubtype="4" fill="hold" grpId="1" nodeType="withEffect">
                                  <p:stCondLst>
                                    <p:cond delay="0"/>
                                  </p:stCondLst>
                                  <p:childTnLst>
                                    <p:animEffect transition="out" filter="wipe(down)">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1000"/>
                                        <p:tgtEl>
                                          <p:spTgt spid="8"/>
                                        </p:tgtEl>
                                      </p:cBhvr>
                                    </p:animEffect>
                                  </p:childTnLst>
                                </p:cTn>
                              </p:par>
                              <p:par>
                                <p:cTn id="21" presetID="22" presetClass="exit" presetSubtype="4" fill="hold" grpId="1" nodeType="withEffect">
                                  <p:stCondLst>
                                    <p:cond delay="0"/>
                                  </p:stCondLst>
                                  <p:childTnLst>
                                    <p:animEffect transition="out" filter="wipe(down)">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edge">
                                      <p:cBhvr>
                                        <p:cTn id="33" dur="2000"/>
                                        <p:tgtEl>
                                          <p:spTgt spid="9"/>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10"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57200" y="0"/>
            <a:ext cx="7100888" cy="852488"/>
          </a:xfrm>
        </p:spPr>
        <p:txBody>
          <a:bodyPr/>
          <a:lstStyle/>
          <a:p>
            <a:pPr eaLnBrk="1" hangingPunct="1"/>
            <a:r>
              <a:rPr lang="en-US" sz="3200" dirty="0"/>
              <a:t>     Abstraction   and   Indexing</a:t>
            </a:r>
          </a:p>
        </p:txBody>
      </p:sp>
      <p:sp>
        <p:nvSpPr>
          <p:cNvPr id="112643" name="Content Placeholder 2"/>
          <p:cNvSpPr>
            <a:spLocks noGrp="1"/>
          </p:cNvSpPr>
          <p:nvPr>
            <p:ph idx="1"/>
          </p:nvPr>
        </p:nvSpPr>
        <p:spPr/>
        <p:txBody>
          <a:bodyPr>
            <a:normAutofit/>
          </a:bodyPr>
          <a:lstStyle/>
          <a:p>
            <a:r>
              <a:rPr lang="en-US" sz="2800" dirty="0">
                <a:latin typeface="Calibri" pitchFamily="34" charset="0"/>
                <a:ea typeface="Arial Unicode MS" pitchFamily="34" charset="-128"/>
                <a:cs typeface="Calibri" pitchFamily="34" charset="0"/>
              </a:rPr>
              <a:t>Why use </a:t>
            </a:r>
            <a:r>
              <a:rPr lang="en-US" sz="2800" dirty="0"/>
              <a:t>Abstraction and Indexing</a:t>
            </a:r>
            <a:r>
              <a:rPr lang="en-US" sz="2800" dirty="0">
                <a:latin typeface="Calibri" pitchFamily="34" charset="0"/>
                <a:ea typeface="Arial Unicode MS" pitchFamily="34" charset="-128"/>
                <a:cs typeface="Calibri" pitchFamily="34" charset="0"/>
              </a:rPr>
              <a:t>?</a:t>
            </a:r>
          </a:p>
          <a:p>
            <a:pPr lvl="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What is an </a:t>
            </a:r>
            <a:r>
              <a:rPr lang="en-US" sz="2800" dirty="0"/>
              <a:t>Abstraction and Indexing</a:t>
            </a:r>
            <a:r>
              <a:rPr lang="en-US" sz="2800" dirty="0">
                <a:latin typeface="Calibri" pitchFamily="34" charset="0"/>
                <a:ea typeface="Arial Unicode MS" pitchFamily="34" charset="-128"/>
                <a:cs typeface="Calibri" pitchFamily="34" charset="0"/>
              </a:rPr>
              <a:t> database?</a:t>
            </a:r>
          </a:p>
          <a:p>
            <a:pPr lvl="1" eaLnBrk="1" hangingPunct="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Comparison with other resources</a:t>
            </a:r>
          </a:p>
          <a:p>
            <a:pPr lvl="1" eaLnBrk="1" hangingPunct="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When and how to use them in the research process</a:t>
            </a:r>
          </a:p>
          <a:p>
            <a:pPr eaLnBrk="1" hangingPunct="1"/>
            <a:r>
              <a:rPr lang="en-US" sz="2800" dirty="0">
                <a:latin typeface="Calibri" pitchFamily="34" charset="0"/>
                <a:ea typeface="Arial Unicode MS" pitchFamily="34" charset="-128"/>
                <a:cs typeface="Calibri" pitchFamily="34" charset="0"/>
              </a:rPr>
              <a:t>Use cases</a:t>
            </a:r>
          </a:p>
          <a:p>
            <a:pPr lvl="1" eaLnBrk="1" hangingPunct="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Basic searching and refining</a:t>
            </a:r>
          </a:p>
          <a:p>
            <a:pPr lvl="1" eaLnBrk="1" hangingPunct="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Constructing advanced searches and using the thesaurus</a:t>
            </a:r>
          </a:p>
          <a:p>
            <a:pPr lvl="1" eaLnBrk="1" hangingPunct="1">
              <a:buFont typeface="Courier New" panose="02070309020205020404" pitchFamily="49" charset="0"/>
              <a:buChar char="o"/>
            </a:pPr>
            <a:r>
              <a:rPr lang="en-US" sz="2800" dirty="0">
                <a:latin typeface="Calibri" pitchFamily="34" charset="0"/>
                <a:ea typeface="Arial Unicode MS" pitchFamily="34" charset="-128"/>
                <a:cs typeface="Calibri" pitchFamily="34" charset="0"/>
              </a:rPr>
              <a:t>Saving and repeating searches</a:t>
            </a:r>
          </a:p>
          <a:p>
            <a:pPr eaLnBrk="1" hangingPunct="1"/>
            <a:r>
              <a:rPr lang="en-US" sz="2800" dirty="0">
                <a:latin typeface="Calibri" pitchFamily="34" charset="0"/>
                <a:ea typeface="Arial Unicode MS" pitchFamily="34" charset="-128"/>
                <a:cs typeface="Calibri" pitchFamily="34" charset="0"/>
              </a:rPr>
              <a:t>How the content is indexed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64068"/>
            <a:ext cx="8111898" cy="220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Cím 4"/>
          <p:cNvSpPr>
            <a:spLocks noGrp="1"/>
          </p:cNvSpPr>
          <p:nvPr>
            <p:ph type="title"/>
          </p:nvPr>
        </p:nvSpPr>
        <p:spPr>
          <a:xfrm>
            <a:off x="457200" y="457201"/>
            <a:ext cx="8492158" cy="1243607"/>
          </a:xfrm>
        </p:spPr>
        <p:txBody>
          <a:bodyPr>
            <a:normAutofit/>
          </a:bodyPr>
          <a:lstStyle/>
          <a:p>
            <a:r>
              <a:rPr lang="hu-HU" altLang="hu-HU" sz="4000" dirty="0" err="1"/>
              <a:t>Select</a:t>
            </a:r>
            <a:r>
              <a:rPr lang="hu-HU" altLang="hu-HU" sz="4000" dirty="0"/>
              <a:t> Web of Science </a:t>
            </a:r>
            <a:r>
              <a:rPr lang="hu-HU" altLang="hu-HU" sz="4000" dirty="0" err="1"/>
              <a:t>Core</a:t>
            </a:r>
            <a:r>
              <a:rPr lang="hu-HU" altLang="hu-HU" sz="4000" dirty="0"/>
              <a:t> </a:t>
            </a:r>
            <a:r>
              <a:rPr lang="hu-HU" altLang="hu-HU" sz="4000" dirty="0" err="1"/>
              <a:t>Collection</a:t>
            </a:r>
            <a:r>
              <a:rPr lang="hu-HU" altLang="hu-HU" sz="4000" dirty="0"/>
              <a:t> </a:t>
            </a:r>
            <a:r>
              <a:rPr lang="hu-HU" altLang="hu-HU" sz="4000" dirty="0" err="1"/>
              <a:t>database</a:t>
            </a:r>
            <a:endParaRPr lang="hu-HU" altLang="hu-HU" sz="4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531063"/>
            <a:ext cx="27813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a:spLocks noChangeArrowheads="1"/>
          </p:cNvSpPr>
          <p:nvPr/>
        </p:nvSpPr>
        <p:spPr bwMode="auto">
          <a:xfrm>
            <a:off x="2843808" y="2804150"/>
            <a:ext cx="2781300" cy="28790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0" name="Line 5"/>
          <p:cNvSpPr>
            <a:spLocks noChangeShapeType="1"/>
          </p:cNvSpPr>
          <p:nvPr/>
        </p:nvSpPr>
        <p:spPr bwMode="auto">
          <a:xfrm flipV="1">
            <a:off x="3074460" y="2090733"/>
            <a:ext cx="504056" cy="303411"/>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1" name="Rectangle 8"/>
          <p:cNvSpPr>
            <a:spLocks noChangeArrowheads="1"/>
          </p:cNvSpPr>
          <p:nvPr/>
        </p:nvSpPr>
        <p:spPr bwMode="auto">
          <a:xfrm>
            <a:off x="1691681" y="2264068"/>
            <a:ext cx="1080120" cy="339096"/>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extLst>
      <p:ext uri="{BB962C8B-B14F-4D97-AF65-F5344CB8AC3E}">
        <p14:creationId xmlns:p14="http://schemas.microsoft.com/office/powerpoint/2010/main" val="3045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xit" presetSubtype="4" fill="hold" grpId="1" nodeType="withEffect">
                                  <p:stCondLst>
                                    <p:cond delay="0"/>
                                  </p:stCondLst>
                                  <p:childTnLst>
                                    <p:animEffect transition="out" filter="wipe(down)">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edg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00" r="1617" b="13425"/>
          <a:stretch/>
        </p:blipFill>
        <p:spPr bwMode="auto">
          <a:xfrm>
            <a:off x="539552" y="1556792"/>
            <a:ext cx="8064896" cy="483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a:spLocks noChangeArrowheads="1"/>
          </p:cNvSpPr>
          <p:nvPr/>
        </p:nvSpPr>
        <p:spPr bwMode="auto">
          <a:xfrm>
            <a:off x="882715" y="4540486"/>
            <a:ext cx="3997880" cy="9767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
        <p:nvSpPr>
          <p:cNvPr id="10246" name="Cím 8"/>
          <p:cNvSpPr>
            <a:spLocks noGrp="1"/>
          </p:cNvSpPr>
          <p:nvPr>
            <p:ph type="title"/>
          </p:nvPr>
        </p:nvSpPr>
        <p:spPr>
          <a:xfrm>
            <a:off x="444077" y="404664"/>
            <a:ext cx="8496175" cy="1007393"/>
          </a:xfrm>
        </p:spPr>
        <p:txBody>
          <a:bodyPr>
            <a:normAutofit fontScale="90000"/>
          </a:bodyPr>
          <a:lstStyle/>
          <a:p>
            <a:pPr eaLnBrk="1" hangingPunct="1"/>
            <a:r>
              <a:rPr lang="hu-HU" altLang="hu-HU" sz="4000" dirty="0"/>
              <a:t>Web of Science </a:t>
            </a:r>
            <a:r>
              <a:rPr lang="hu-HU" altLang="hu-HU" sz="4000" dirty="0" err="1"/>
              <a:t>Core</a:t>
            </a:r>
            <a:r>
              <a:rPr lang="hu-HU" altLang="hu-HU" sz="4000" dirty="0"/>
              <a:t> </a:t>
            </a:r>
            <a:r>
              <a:rPr lang="hu-HU" altLang="hu-HU" sz="4000" dirty="0" err="1"/>
              <a:t>Collection</a:t>
            </a:r>
            <a:r>
              <a:rPr lang="hu-HU" altLang="hu-HU" sz="4000" dirty="0"/>
              <a:t> – </a:t>
            </a:r>
            <a:br>
              <a:rPr lang="hu-HU" altLang="hu-HU" sz="4000" dirty="0"/>
            </a:br>
            <a:r>
              <a:rPr lang="hu-HU" altLang="hu-HU" sz="4000" dirty="0" err="1"/>
              <a:t>with</a:t>
            </a:r>
            <a:r>
              <a:rPr lang="hu-HU" altLang="hu-HU" sz="4000" dirty="0"/>
              <a:t> </a:t>
            </a:r>
            <a:r>
              <a:rPr lang="hu-HU" altLang="hu-HU" sz="3600" dirty="0"/>
              <a:t>5 indexes</a:t>
            </a:r>
          </a:p>
        </p:txBody>
      </p:sp>
      <p:sp>
        <p:nvSpPr>
          <p:cNvPr id="10" name="Rectangle 3"/>
          <p:cNvSpPr>
            <a:spLocks noChangeArrowheads="1"/>
          </p:cNvSpPr>
          <p:nvPr/>
        </p:nvSpPr>
        <p:spPr bwMode="auto">
          <a:xfrm>
            <a:off x="1331640" y="1534803"/>
            <a:ext cx="1728192" cy="2380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Tree>
    <p:extLst>
      <p:ext uri="{BB962C8B-B14F-4D97-AF65-F5344CB8AC3E}">
        <p14:creationId xmlns:p14="http://schemas.microsoft.com/office/powerpoint/2010/main" val="92863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1000"/>
                                        <p:tgtEl>
                                          <p:spTgt spid="11"/>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371600" y="274638"/>
            <a:ext cx="7772400" cy="1143000"/>
          </a:xfrm>
        </p:spPr>
        <p:txBody>
          <a:bodyPr/>
          <a:lstStyle/>
          <a:p>
            <a:pPr eaLnBrk="1" hangingPunct="1"/>
            <a:r>
              <a:rPr lang="hu-HU" altLang="hu-HU" sz="4800" dirty="0" err="1"/>
              <a:t>Search</a:t>
            </a:r>
            <a:r>
              <a:rPr lang="hu-HU" altLang="hu-HU" sz="4800" dirty="0"/>
              <a:t> </a:t>
            </a:r>
            <a:r>
              <a:rPr lang="hu-HU" altLang="hu-HU" sz="4800" dirty="0" err="1"/>
              <a:t>options</a:t>
            </a:r>
            <a:endParaRPr lang="hu-HU" altLang="hu-HU" sz="4800" dirty="0"/>
          </a:p>
        </p:txBody>
      </p:sp>
      <p:sp>
        <p:nvSpPr>
          <p:cNvPr id="207876" name="Rectangle 3"/>
          <p:cNvSpPr>
            <a:spLocks noGrp="1" noChangeArrowheads="1"/>
          </p:cNvSpPr>
          <p:nvPr>
            <p:ph type="body" idx="4294967295"/>
          </p:nvPr>
        </p:nvSpPr>
        <p:spPr>
          <a:xfrm>
            <a:off x="0" y="1981200"/>
            <a:ext cx="8229600" cy="4184650"/>
          </a:xfrm>
        </p:spPr>
        <p:txBody>
          <a:bodyPr>
            <a:normAutofit/>
          </a:bodyPr>
          <a:lstStyle/>
          <a:p>
            <a:pPr eaLnBrk="1" hangingPunct="1">
              <a:defRPr/>
            </a:pPr>
            <a:r>
              <a:rPr lang="hu-HU" dirty="0"/>
              <a:t>Basic </a:t>
            </a:r>
            <a:r>
              <a:rPr lang="en-US" dirty="0"/>
              <a:t>Search</a:t>
            </a:r>
            <a:r>
              <a:rPr lang="hu-HU" dirty="0"/>
              <a:t>:</a:t>
            </a:r>
            <a:br>
              <a:rPr lang="hu-HU" dirty="0"/>
            </a:br>
            <a:r>
              <a:rPr lang="hu-HU" dirty="0" err="1"/>
              <a:t>general</a:t>
            </a:r>
            <a:r>
              <a:rPr lang="hu-HU" dirty="0"/>
              <a:t> </a:t>
            </a:r>
            <a:r>
              <a:rPr lang="hu-HU" dirty="0" err="1"/>
              <a:t>search</a:t>
            </a:r>
            <a:r>
              <a:rPr lang="hu-HU" dirty="0"/>
              <a:t> </a:t>
            </a:r>
            <a:r>
              <a:rPr lang="hu-HU" dirty="0" err="1"/>
              <a:t>by</a:t>
            </a:r>
            <a:r>
              <a:rPr lang="hu-HU" dirty="0"/>
              <a:t> </a:t>
            </a:r>
            <a:r>
              <a:rPr lang="hu-HU" dirty="0" err="1"/>
              <a:t>topic</a:t>
            </a:r>
            <a:r>
              <a:rPr lang="hu-HU" dirty="0"/>
              <a:t>, </a:t>
            </a:r>
            <a:r>
              <a:rPr lang="hu-HU" dirty="0" err="1"/>
              <a:t>author</a:t>
            </a:r>
            <a:r>
              <a:rPr lang="hu-HU" dirty="0"/>
              <a:t>, DOI, </a:t>
            </a:r>
            <a:r>
              <a:rPr lang="hu-HU" dirty="0" err="1"/>
              <a:t>publication</a:t>
            </a:r>
            <a:r>
              <a:rPr lang="hu-HU" dirty="0"/>
              <a:t> </a:t>
            </a:r>
            <a:r>
              <a:rPr lang="hu-HU" dirty="0" err="1"/>
              <a:t>year</a:t>
            </a:r>
            <a:r>
              <a:rPr lang="hu-HU" dirty="0"/>
              <a:t>, </a:t>
            </a:r>
            <a:r>
              <a:rPr lang="hu-HU" dirty="0" err="1"/>
              <a:t>address</a:t>
            </a:r>
            <a:r>
              <a:rPr lang="hu-HU" dirty="0"/>
              <a:t>, etc.</a:t>
            </a:r>
            <a:endParaRPr lang="en-US" dirty="0"/>
          </a:p>
          <a:p>
            <a:pPr eaLnBrk="1" hangingPunct="1">
              <a:defRPr/>
            </a:pPr>
            <a:r>
              <a:rPr lang="en-US" dirty="0"/>
              <a:t>Cited Reference Search</a:t>
            </a:r>
          </a:p>
          <a:p>
            <a:pPr eaLnBrk="1" hangingPunct="1">
              <a:defRPr/>
            </a:pPr>
            <a:r>
              <a:rPr lang="en-US" dirty="0"/>
              <a:t>Advanced Search</a:t>
            </a:r>
            <a:endParaRPr lang="hu-H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207876">
                                            <p:txEl>
                                              <p:pRg st="0" end="0"/>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207876">
                                            <p:txEl>
                                              <p:pRg st="0" end="0"/>
                                            </p:txEl>
                                          </p:spTgt>
                                        </p:tgtEl>
                                        <p:attrNameLst>
                                          <p:attrName>style.color</p:attrName>
                                        </p:attrNameLst>
                                      </p:cBhvr>
                                      <p:to>
                                        <a:srgbClr val="FF0000"/>
                                      </p:to>
                                    </p:animClr>
                                  </p:childTnLst>
                                </p:cTn>
                              </p:par>
                              <p:par>
                                <p:cTn id="9" presetID="1" presetClass="exit" presetSubtype="0" fill="hold" nodeType="withEffect">
                                  <p:stCondLst>
                                    <p:cond delay="0"/>
                                  </p:stCondLst>
                                  <p:iterate type="lt">
                                    <p:tmAbs val="0"/>
                                  </p:iterate>
                                  <p:childTnLst>
                                    <p:set>
                                      <p:cBhvr>
                                        <p:cTn id="10" dur="1" fill="hold">
                                          <p:stCondLst>
                                            <p:cond delay="0"/>
                                          </p:stCondLst>
                                        </p:cTn>
                                        <p:tgtEl>
                                          <p:spTgt spid="207876">
                                            <p:txEl>
                                              <p:pRg st="1" end="1"/>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787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ím 6"/>
          <p:cNvSpPr>
            <a:spLocks noGrp="1"/>
          </p:cNvSpPr>
          <p:nvPr>
            <p:ph type="title"/>
          </p:nvPr>
        </p:nvSpPr>
        <p:spPr>
          <a:xfrm>
            <a:off x="428596" y="0"/>
            <a:ext cx="7427168" cy="648072"/>
          </a:xfrm>
        </p:spPr>
        <p:txBody>
          <a:bodyPr>
            <a:normAutofit/>
          </a:bodyPr>
          <a:lstStyle/>
          <a:p>
            <a:pPr eaLnBrk="1" hangingPunct="1"/>
            <a:r>
              <a:rPr lang="hu-HU" altLang="hu-HU" sz="3600" dirty="0"/>
              <a:t>Basic </a:t>
            </a:r>
            <a:r>
              <a:rPr lang="hu-HU" altLang="hu-HU" sz="3600" dirty="0" err="1"/>
              <a:t>search</a:t>
            </a:r>
            <a:r>
              <a:rPr lang="hu-HU" altLang="hu-HU" sz="3600" dirty="0"/>
              <a:t> – </a:t>
            </a:r>
            <a:r>
              <a:rPr lang="hu-HU" altLang="hu-HU" sz="3600" dirty="0" err="1"/>
              <a:t>detailed</a:t>
            </a:r>
            <a:r>
              <a:rPr lang="hu-HU" altLang="hu-HU" sz="3600" dirty="0"/>
              <a:t> </a:t>
            </a:r>
            <a:r>
              <a:rPr lang="hu-HU" altLang="hu-HU" sz="3600" dirty="0" err="1"/>
              <a:t>search</a:t>
            </a:r>
            <a:r>
              <a:rPr lang="hu-HU" altLang="hu-HU" sz="3600" dirty="0"/>
              <a:t> </a:t>
            </a:r>
            <a:r>
              <a:rPr lang="hu-HU" altLang="hu-HU" sz="3600" dirty="0" err="1"/>
              <a:t>fields</a:t>
            </a:r>
            <a:endParaRPr lang="hu-HU" altLang="hu-HU" sz="2800" dirty="0"/>
          </a:p>
        </p:txBody>
      </p:sp>
      <p:sp>
        <p:nvSpPr>
          <p:cNvPr id="5" name="Tartalom helye 4"/>
          <p:cNvSpPr>
            <a:spLocks noGrp="1"/>
          </p:cNvSpPr>
          <p:nvPr>
            <p:ph idx="1"/>
          </p:nvPr>
        </p:nvSpPr>
        <p:spPr>
          <a:xfrm>
            <a:off x="285720" y="928670"/>
            <a:ext cx="8229600" cy="5616624"/>
          </a:xfrm>
        </p:spPr>
        <p:txBody>
          <a:bodyPr>
            <a:noAutofit/>
          </a:bodyPr>
          <a:lstStyle/>
          <a:p>
            <a:pPr>
              <a:lnSpc>
                <a:spcPct val="150000"/>
              </a:lnSpc>
            </a:pPr>
            <a:r>
              <a:rPr lang="hu-HU" sz="1800" dirty="0" err="1"/>
              <a:t>Topic</a:t>
            </a:r>
            <a:r>
              <a:rPr lang="hu-HU" sz="1800" dirty="0"/>
              <a:t>: </a:t>
            </a:r>
            <a:r>
              <a:rPr lang="en-US" sz="1800" dirty="0"/>
              <a:t>search the following fields within a record</a:t>
            </a:r>
            <a:r>
              <a:rPr lang="hu-HU" sz="1800" dirty="0"/>
              <a:t>: t</a:t>
            </a:r>
            <a:r>
              <a:rPr lang="en-US" sz="1800" dirty="0" err="1"/>
              <a:t>itle</a:t>
            </a:r>
            <a:r>
              <a:rPr lang="hu-HU" sz="1800" dirty="0"/>
              <a:t>, a</a:t>
            </a:r>
            <a:r>
              <a:rPr lang="en-US" sz="1800" dirty="0" err="1"/>
              <a:t>bstract</a:t>
            </a:r>
            <a:r>
              <a:rPr lang="hu-HU" sz="1800" dirty="0"/>
              <a:t>, a</a:t>
            </a:r>
            <a:r>
              <a:rPr lang="en-US" sz="1800" dirty="0" err="1"/>
              <a:t>uthor</a:t>
            </a:r>
            <a:r>
              <a:rPr lang="en-US" sz="1800" dirty="0"/>
              <a:t> </a:t>
            </a:r>
            <a:r>
              <a:rPr lang="hu-HU" sz="1800" dirty="0"/>
              <a:t>k</a:t>
            </a:r>
            <a:r>
              <a:rPr lang="en-US" sz="1800" dirty="0" err="1"/>
              <a:t>eywords</a:t>
            </a:r>
            <a:r>
              <a:rPr lang="hu-HU" sz="1800" dirty="0"/>
              <a:t>, k</a:t>
            </a:r>
            <a:r>
              <a:rPr lang="en-US" sz="1800" dirty="0" err="1"/>
              <a:t>eywords</a:t>
            </a:r>
            <a:r>
              <a:rPr lang="en-US" sz="1800" dirty="0"/>
              <a:t> </a:t>
            </a:r>
            <a:r>
              <a:rPr lang="hu-HU" sz="1800" dirty="0"/>
              <a:t>p</a:t>
            </a:r>
            <a:r>
              <a:rPr lang="en-US" sz="1800" dirty="0" err="1"/>
              <a:t>lus</a:t>
            </a:r>
            <a:r>
              <a:rPr lang="en-US" sz="1800" dirty="0"/>
              <a:t>®</a:t>
            </a:r>
            <a:endParaRPr lang="hu-HU" sz="1800" dirty="0"/>
          </a:p>
          <a:p>
            <a:pPr>
              <a:lnSpc>
                <a:spcPct val="150000"/>
              </a:lnSpc>
            </a:pPr>
            <a:r>
              <a:rPr lang="hu-HU" sz="1800" dirty="0" err="1"/>
              <a:t>Title</a:t>
            </a:r>
            <a:r>
              <a:rPr lang="hu-HU" sz="1800" dirty="0"/>
              <a:t>: </a:t>
            </a:r>
            <a:r>
              <a:rPr lang="hu-HU" sz="1800" dirty="0" err="1"/>
              <a:t>search</a:t>
            </a:r>
            <a:r>
              <a:rPr lang="hu-HU" sz="1800" dirty="0"/>
              <a:t> </a:t>
            </a:r>
            <a:r>
              <a:rPr lang="hu-HU" sz="1800" dirty="0" err="1"/>
              <a:t>for</a:t>
            </a:r>
            <a:r>
              <a:rPr lang="hu-HU" sz="1800" dirty="0"/>
              <a:t> </a:t>
            </a:r>
            <a:r>
              <a:rPr lang="hu-HU" sz="1800" dirty="0" err="1"/>
              <a:t>the</a:t>
            </a:r>
            <a:r>
              <a:rPr lang="hu-HU" sz="1800" dirty="0"/>
              <a:t> </a:t>
            </a:r>
            <a:r>
              <a:rPr lang="hu-HU" sz="1800" dirty="0" err="1"/>
              <a:t>title</a:t>
            </a:r>
            <a:r>
              <a:rPr lang="hu-HU" sz="1800" dirty="0"/>
              <a:t> of a </a:t>
            </a:r>
            <a:r>
              <a:rPr lang="hu-HU" sz="1800" dirty="0" err="1"/>
              <a:t>publication</a:t>
            </a:r>
            <a:endParaRPr lang="hu-HU" sz="1800" dirty="0"/>
          </a:p>
          <a:p>
            <a:pPr>
              <a:lnSpc>
                <a:spcPct val="150000"/>
              </a:lnSpc>
            </a:pPr>
            <a:r>
              <a:rPr lang="hu-HU" sz="1800" dirty="0" err="1"/>
              <a:t>Author</a:t>
            </a:r>
            <a:r>
              <a:rPr lang="hu-HU" sz="1800" dirty="0"/>
              <a:t>: </a:t>
            </a:r>
            <a:r>
              <a:rPr lang="hu-HU" sz="1800" dirty="0" err="1"/>
              <a:t>search</a:t>
            </a:r>
            <a:r>
              <a:rPr lang="hu-HU" sz="1800" dirty="0"/>
              <a:t> </a:t>
            </a:r>
            <a:r>
              <a:rPr lang="hu-HU" sz="1800" dirty="0" err="1"/>
              <a:t>for</a:t>
            </a:r>
            <a:r>
              <a:rPr lang="hu-HU" sz="1800" dirty="0"/>
              <a:t> an </a:t>
            </a:r>
            <a:r>
              <a:rPr lang="hu-HU" sz="1800" dirty="0" err="1"/>
              <a:t>author</a:t>
            </a:r>
            <a:r>
              <a:rPr lang="hu-HU" sz="1800" dirty="0"/>
              <a:t> </a:t>
            </a:r>
            <a:r>
              <a:rPr lang="hu-HU" sz="1800" dirty="0" err="1"/>
              <a:t>name</a:t>
            </a:r>
            <a:r>
              <a:rPr lang="hu-HU" sz="1800" dirty="0"/>
              <a:t> of a </a:t>
            </a:r>
            <a:r>
              <a:rPr lang="hu-HU" sz="1800" dirty="0" err="1"/>
              <a:t>publication</a:t>
            </a:r>
            <a:r>
              <a:rPr lang="hu-HU" sz="1800" dirty="0"/>
              <a:t> (</a:t>
            </a:r>
            <a:r>
              <a:rPr lang="hu-HU" sz="1800" dirty="0" err="1"/>
              <a:t>include</a:t>
            </a:r>
            <a:r>
              <a:rPr lang="hu-HU" sz="1800" dirty="0"/>
              <a:t> </a:t>
            </a:r>
            <a:r>
              <a:rPr lang="hu-HU" sz="1800" dirty="0" err="1"/>
              <a:t>group</a:t>
            </a:r>
            <a:r>
              <a:rPr lang="hu-HU" sz="1800" dirty="0"/>
              <a:t> </a:t>
            </a:r>
            <a:r>
              <a:rPr lang="hu-HU" sz="1800" dirty="0" err="1"/>
              <a:t>author</a:t>
            </a:r>
            <a:r>
              <a:rPr lang="hu-HU" sz="1800" dirty="0"/>
              <a:t> </a:t>
            </a:r>
            <a:r>
              <a:rPr lang="hu-HU" sz="1800" dirty="0" err="1"/>
              <a:t>too</a:t>
            </a:r>
            <a:r>
              <a:rPr lang="hu-HU" sz="1800" dirty="0"/>
              <a:t>)</a:t>
            </a:r>
          </a:p>
          <a:p>
            <a:pPr>
              <a:lnSpc>
                <a:spcPct val="150000"/>
              </a:lnSpc>
            </a:pPr>
            <a:r>
              <a:rPr lang="hu-HU" sz="1800" dirty="0" err="1"/>
              <a:t>Author</a:t>
            </a:r>
            <a:r>
              <a:rPr lang="hu-HU" sz="1800" dirty="0"/>
              <a:t> </a:t>
            </a:r>
            <a:r>
              <a:rPr lang="hu-HU" sz="1800" dirty="0" err="1"/>
              <a:t>Identifiers</a:t>
            </a:r>
            <a:r>
              <a:rPr lang="hu-HU" sz="1800" dirty="0"/>
              <a:t>: </a:t>
            </a:r>
            <a:r>
              <a:rPr lang="hu-HU" sz="1800" dirty="0" err="1"/>
              <a:t>search</a:t>
            </a:r>
            <a:r>
              <a:rPr lang="hu-HU" sz="1800" dirty="0"/>
              <a:t> </a:t>
            </a:r>
            <a:r>
              <a:rPr lang="hu-HU" sz="1800" dirty="0" err="1"/>
              <a:t>for</a:t>
            </a:r>
            <a:r>
              <a:rPr lang="hu-HU" sz="1800" dirty="0"/>
              <a:t> </a:t>
            </a:r>
            <a:r>
              <a:rPr lang="en-US" sz="1800" dirty="0"/>
              <a:t>unique identifier </a:t>
            </a:r>
            <a:r>
              <a:rPr lang="hu-HU" sz="1800" dirty="0"/>
              <a:t>(</a:t>
            </a:r>
            <a:r>
              <a:rPr lang="hu-HU" sz="1800" dirty="0" err="1"/>
              <a:t>ResearcherID</a:t>
            </a:r>
            <a:r>
              <a:rPr lang="hu-HU" sz="1800" dirty="0"/>
              <a:t> </a:t>
            </a:r>
            <a:r>
              <a:rPr lang="hu-HU" sz="1800" dirty="0" err="1"/>
              <a:t>or</a:t>
            </a:r>
            <a:r>
              <a:rPr lang="hu-HU" sz="1800" dirty="0"/>
              <a:t> ORCID) of an</a:t>
            </a:r>
            <a:r>
              <a:rPr lang="en-US" sz="1800" dirty="0"/>
              <a:t> author</a:t>
            </a:r>
            <a:endParaRPr lang="hu-HU" sz="1800" dirty="0"/>
          </a:p>
          <a:p>
            <a:pPr>
              <a:lnSpc>
                <a:spcPct val="150000"/>
              </a:lnSpc>
            </a:pPr>
            <a:r>
              <a:rPr lang="hu-HU" sz="1800" dirty="0"/>
              <a:t>Group </a:t>
            </a:r>
            <a:r>
              <a:rPr lang="hu-HU" sz="1800" dirty="0" err="1"/>
              <a:t>Author</a:t>
            </a:r>
            <a:r>
              <a:rPr lang="hu-HU" sz="1800" dirty="0"/>
              <a:t>: </a:t>
            </a:r>
            <a:r>
              <a:rPr lang="hu-HU" sz="1800" dirty="0" err="1"/>
              <a:t>search</a:t>
            </a:r>
            <a:r>
              <a:rPr lang="hu-HU" sz="1800" dirty="0"/>
              <a:t> </a:t>
            </a:r>
            <a:r>
              <a:rPr lang="hu-HU" sz="1800" dirty="0" err="1"/>
              <a:t>for</a:t>
            </a:r>
            <a:r>
              <a:rPr lang="hu-HU" sz="1800" dirty="0"/>
              <a:t> </a:t>
            </a:r>
            <a:r>
              <a:rPr lang="hu-HU" sz="1800" dirty="0" err="1"/>
              <a:t>corporate</a:t>
            </a:r>
            <a:r>
              <a:rPr lang="hu-HU" sz="1800" dirty="0"/>
              <a:t> </a:t>
            </a:r>
            <a:r>
              <a:rPr lang="hu-HU" sz="1800" dirty="0" err="1"/>
              <a:t>author</a:t>
            </a:r>
            <a:r>
              <a:rPr lang="hu-HU" sz="1800" dirty="0"/>
              <a:t> </a:t>
            </a:r>
            <a:r>
              <a:rPr lang="hu-HU" sz="1800" dirty="0" err="1"/>
              <a:t>name</a:t>
            </a:r>
            <a:endParaRPr lang="hu-HU" sz="1800" dirty="0"/>
          </a:p>
          <a:p>
            <a:pPr>
              <a:lnSpc>
                <a:spcPct val="150000"/>
              </a:lnSpc>
            </a:pPr>
            <a:r>
              <a:rPr lang="hu-HU" sz="1800" dirty="0"/>
              <a:t>Editor: </a:t>
            </a:r>
            <a:r>
              <a:rPr lang="hu-HU" sz="1800" dirty="0" err="1"/>
              <a:t>search</a:t>
            </a:r>
            <a:r>
              <a:rPr lang="hu-HU" sz="1800" dirty="0"/>
              <a:t> </a:t>
            </a:r>
            <a:r>
              <a:rPr lang="hu-HU" sz="1800" dirty="0" err="1"/>
              <a:t>for</a:t>
            </a:r>
            <a:r>
              <a:rPr lang="hu-HU" sz="1800" dirty="0"/>
              <a:t> </a:t>
            </a:r>
            <a:r>
              <a:rPr lang="hu-HU" sz="1800" dirty="0" err="1"/>
              <a:t>name</a:t>
            </a:r>
            <a:r>
              <a:rPr lang="hu-HU" sz="1800" dirty="0"/>
              <a:t> of an editor</a:t>
            </a:r>
          </a:p>
          <a:p>
            <a:pPr>
              <a:lnSpc>
                <a:spcPct val="150000"/>
              </a:lnSpc>
            </a:pPr>
            <a:r>
              <a:rPr lang="hu-HU" sz="1800" dirty="0" err="1"/>
              <a:t>Publication</a:t>
            </a:r>
            <a:r>
              <a:rPr lang="hu-HU" sz="1800" dirty="0"/>
              <a:t> </a:t>
            </a:r>
            <a:r>
              <a:rPr lang="hu-HU" sz="1800" dirty="0" err="1"/>
              <a:t>Name</a:t>
            </a:r>
            <a:r>
              <a:rPr lang="hu-HU" sz="1800" dirty="0"/>
              <a:t>: </a:t>
            </a:r>
            <a:r>
              <a:rPr lang="en-US" sz="1800" dirty="0"/>
              <a:t>search the </a:t>
            </a:r>
            <a:r>
              <a:rPr lang="hu-HU" sz="1800" dirty="0"/>
              <a:t>s</a:t>
            </a:r>
            <a:r>
              <a:rPr lang="en-US" sz="1800" dirty="0" err="1"/>
              <a:t>ource</a:t>
            </a:r>
            <a:r>
              <a:rPr lang="en-US" sz="1800" dirty="0"/>
              <a:t> </a:t>
            </a:r>
            <a:r>
              <a:rPr lang="hu-HU" sz="1800" dirty="0" err="1"/>
              <a:t>title</a:t>
            </a:r>
            <a:r>
              <a:rPr lang="en-US" sz="1800" dirty="0"/>
              <a:t> </a:t>
            </a:r>
            <a:r>
              <a:rPr lang="hu-HU" sz="1800" dirty="0"/>
              <a:t>(</a:t>
            </a:r>
            <a:r>
              <a:rPr lang="hu-HU" sz="1800" dirty="0" err="1"/>
              <a:t>a.k.a</a:t>
            </a:r>
            <a:r>
              <a:rPr lang="hu-HU" sz="1800" dirty="0"/>
              <a:t>. </a:t>
            </a:r>
            <a:r>
              <a:rPr lang="hu-HU" sz="1800" dirty="0" err="1"/>
              <a:t>journal</a:t>
            </a:r>
            <a:r>
              <a:rPr lang="hu-HU" sz="1800" dirty="0"/>
              <a:t> </a:t>
            </a:r>
            <a:r>
              <a:rPr lang="hu-HU" sz="1800" dirty="0" err="1"/>
              <a:t>name</a:t>
            </a:r>
            <a:r>
              <a:rPr lang="hu-HU" sz="1800" dirty="0"/>
              <a:t>) </a:t>
            </a:r>
            <a:r>
              <a:rPr lang="en-US" sz="1800" dirty="0"/>
              <a:t>within a record</a:t>
            </a:r>
            <a:endParaRPr lang="hu-HU" sz="1800" dirty="0"/>
          </a:p>
          <a:p>
            <a:pPr>
              <a:lnSpc>
                <a:spcPct val="150000"/>
              </a:lnSpc>
            </a:pPr>
            <a:r>
              <a:rPr lang="hu-HU" sz="1800" dirty="0"/>
              <a:t>DOI: search for digital object identifier (DOI</a:t>
            </a:r>
            <a:r>
              <a:rPr lang="en-US" sz="1800" dirty="0"/>
              <a:t>®</a:t>
            </a:r>
            <a:r>
              <a:rPr lang="hu-HU" sz="1800" dirty="0"/>
              <a:t>), which identifies the digital content on the web</a:t>
            </a:r>
          </a:p>
        </p:txBody>
      </p:sp>
    </p:spTree>
    <p:extLst>
      <p:ext uri="{BB962C8B-B14F-4D97-AF65-F5344CB8AC3E}">
        <p14:creationId xmlns:p14="http://schemas.microsoft.com/office/powerpoint/2010/main" val="285601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071546"/>
            <a:ext cx="8929718" cy="5493812"/>
          </a:xfrm>
          <a:prstGeom prst="rect">
            <a:avLst/>
          </a:prstGeom>
        </p:spPr>
        <p:txBody>
          <a:bodyPr wrap="square">
            <a:spAutoFit/>
          </a:bodyPr>
          <a:lstStyle/>
          <a:p>
            <a:pPr>
              <a:lnSpc>
                <a:spcPct val="150000"/>
              </a:lnSpc>
              <a:buFont typeface="Wingdings" pitchFamily="2" charset="2"/>
              <a:buChar char="v"/>
            </a:pPr>
            <a:r>
              <a:rPr lang="hu-HU" dirty="0"/>
              <a:t>Year Published: search for publication year(s)</a:t>
            </a:r>
          </a:p>
          <a:p>
            <a:pPr>
              <a:lnSpc>
                <a:spcPct val="150000"/>
              </a:lnSpc>
              <a:buFont typeface="Wingdings" pitchFamily="2" charset="2"/>
              <a:buChar char="v"/>
            </a:pPr>
            <a:r>
              <a:rPr lang="hu-HU" dirty="0"/>
              <a:t>Address: s</a:t>
            </a:r>
            <a:r>
              <a:rPr lang="en-US" dirty="0" err="1"/>
              <a:t>earch</a:t>
            </a:r>
            <a:r>
              <a:rPr lang="hu-HU" dirty="0"/>
              <a:t> for</a:t>
            </a:r>
            <a:r>
              <a:rPr lang="en-US" dirty="0"/>
              <a:t> the full or partial name of an institution and/or location from an author's address</a:t>
            </a:r>
            <a:endParaRPr lang="hu-HU" dirty="0"/>
          </a:p>
          <a:p>
            <a:pPr>
              <a:lnSpc>
                <a:spcPct val="150000"/>
              </a:lnSpc>
              <a:buFont typeface="Wingdings" pitchFamily="2" charset="2"/>
              <a:buChar char="v"/>
            </a:pPr>
            <a:r>
              <a:rPr lang="hu-HU" dirty="0"/>
              <a:t>Organizations-Enhanced: s</a:t>
            </a:r>
            <a:r>
              <a:rPr lang="en-US" dirty="0" err="1"/>
              <a:t>earch</a:t>
            </a:r>
            <a:r>
              <a:rPr lang="en-US" dirty="0"/>
              <a:t> for preferred organization names and/or their name variants from the Preferred Organization Index</a:t>
            </a:r>
            <a:endParaRPr lang="hu-HU" dirty="0"/>
          </a:p>
          <a:p>
            <a:pPr>
              <a:lnSpc>
                <a:spcPct val="150000"/>
              </a:lnSpc>
              <a:buFont typeface="Wingdings" pitchFamily="2" charset="2"/>
              <a:buChar char="v"/>
            </a:pPr>
            <a:r>
              <a:rPr lang="hu-HU" dirty="0"/>
              <a:t>Conference: search for  conference title or location or date or sponsor</a:t>
            </a:r>
          </a:p>
          <a:p>
            <a:pPr>
              <a:lnSpc>
                <a:spcPct val="150000"/>
              </a:lnSpc>
              <a:buFont typeface="Wingdings" pitchFamily="2" charset="2"/>
              <a:buChar char="v"/>
            </a:pPr>
            <a:r>
              <a:rPr lang="hu-HU" dirty="0"/>
              <a:t>Language: you can </a:t>
            </a:r>
            <a:r>
              <a:rPr lang="en-US" dirty="0"/>
              <a:t>select one or more languages from </a:t>
            </a:r>
            <a:r>
              <a:rPr lang="hu-HU" dirty="0"/>
              <a:t>a</a:t>
            </a:r>
            <a:r>
              <a:rPr lang="en-US" dirty="0"/>
              <a:t> list</a:t>
            </a:r>
            <a:endParaRPr lang="hu-HU" dirty="0"/>
          </a:p>
          <a:p>
            <a:pPr>
              <a:lnSpc>
                <a:spcPct val="150000"/>
              </a:lnSpc>
              <a:buFont typeface="Wingdings" pitchFamily="2" charset="2"/>
              <a:buChar char="v"/>
            </a:pPr>
            <a:r>
              <a:rPr lang="hu-HU" dirty="0"/>
              <a:t>Document Type: you can </a:t>
            </a:r>
            <a:r>
              <a:rPr lang="en-US" dirty="0"/>
              <a:t>select one or more documents from the </a:t>
            </a:r>
            <a:r>
              <a:rPr lang="hu-HU" dirty="0"/>
              <a:t>d</a:t>
            </a:r>
            <a:r>
              <a:rPr lang="en-US" dirty="0" err="1"/>
              <a:t>ocument</a:t>
            </a:r>
            <a:r>
              <a:rPr lang="en-US" dirty="0"/>
              <a:t> list</a:t>
            </a:r>
            <a:endParaRPr lang="hu-HU" dirty="0"/>
          </a:p>
          <a:p>
            <a:pPr>
              <a:lnSpc>
                <a:spcPct val="150000"/>
              </a:lnSpc>
              <a:buFont typeface="Wingdings" pitchFamily="2" charset="2"/>
              <a:buChar char="v"/>
            </a:pPr>
            <a:r>
              <a:rPr lang="hu-HU" dirty="0"/>
              <a:t>Funding Agency: search for a funding agency</a:t>
            </a:r>
          </a:p>
          <a:p>
            <a:pPr>
              <a:lnSpc>
                <a:spcPct val="150000"/>
              </a:lnSpc>
              <a:buFont typeface="Wingdings" pitchFamily="2" charset="2"/>
              <a:buChar char="v"/>
            </a:pPr>
            <a:r>
              <a:rPr lang="hu-HU" dirty="0"/>
              <a:t>Grant Number: search for a grant number</a:t>
            </a:r>
          </a:p>
          <a:p>
            <a:pPr>
              <a:lnSpc>
                <a:spcPct val="150000"/>
              </a:lnSpc>
              <a:buFont typeface="Wingdings" pitchFamily="2" charset="2"/>
              <a:buChar char="v"/>
            </a:pPr>
            <a:r>
              <a:rPr lang="hu-HU" dirty="0"/>
              <a:t>Accession Number: search for a unique identifying number associated with each record in Web of Science</a:t>
            </a:r>
          </a:p>
          <a:p>
            <a:pPr>
              <a:lnSpc>
                <a:spcPct val="150000"/>
              </a:lnSpc>
              <a:buFont typeface="Wingdings" pitchFamily="2" charset="2"/>
              <a:buChar char="v"/>
            </a:pPr>
            <a:r>
              <a:rPr lang="hu-HU" dirty="0"/>
              <a:t>PubMed ID: search a </a:t>
            </a:r>
            <a:r>
              <a:rPr lang="en-US" dirty="0"/>
              <a:t>unique identifier assigned to each MEDLINE record</a:t>
            </a:r>
            <a:endParaRPr lang="hu-H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ím 1"/>
          <p:cNvSpPr>
            <a:spLocks noGrp="1"/>
          </p:cNvSpPr>
          <p:nvPr>
            <p:ph type="title"/>
          </p:nvPr>
        </p:nvSpPr>
        <p:spPr>
          <a:xfrm>
            <a:off x="436563" y="404813"/>
            <a:ext cx="8229600" cy="595312"/>
          </a:xfrm>
        </p:spPr>
        <p:txBody>
          <a:bodyPr>
            <a:normAutofit/>
          </a:bodyPr>
          <a:lstStyle/>
          <a:p>
            <a:r>
              <a:rPr lang="en-US" sz="3600" dirty="0"/>
              <a:t>  </a:t>
            </a:r>
            <a:r>
              <a:rPr lang="hu-HU" sz="3600" dirty="0"/>
              <a:t>Search </a:t>
            </a:r>
            <a:r>
              <a:rPr lang="en-US" sz="3600" dirty="0"/>
              <a:t> </a:t>
            </a:r>
            <a:r>
              <a:rPr lang="hu-HU" sz="3600" dirty="0"/>
              <a:t>tips</a:t>
            </a:r>
          </a:p>
        </p:txBody>
      </p:sp>
      <p:graphicFrame>
        <p:nvGraphicFramePr>
          <p:cNvPr id="6" name="Tartalom helye 5"/>
          <p:cNvGraphicFramePr>
            <a:graphicFrameLocks noGrp="1"/>
          </p:cNvGraphicFramePr>
          <p:nvPr>
            <p:ph sz="half" idx="1"/>
          </p:nvPr>
        </p:nvGraphicFramePr>
        <p:xfrm>
          <a:off x="428625" y="1347788"/>
          <a:ext cx="8175625" cy="1582103"/>
        </p:xfrm>
        <a:graphic>
          <a:graphicData uri="http://schemas.openxmlformats.org/drawingml/2006/table">
            <a:tbl>
              <a:tblPr bandRow="1">
                <a:tableStyleId>{21E4AEA4-8DFA-4A89-87EB-49C32662AFE0}</a:tableStyleId>
              </a:tblPr>
              <a:tblGrid>
                <a:gridCol w="1263055">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3456186">
                  <a:extLst>
                    <a:ext uri="{9D8B030D-6E8A-4147-A177-3AD203B41FA5}">
                      <a16:colId xmlns:a16="http://schemas.microsoft.com/office/drawing/2014/main" val="20002"/>
                    </a:ext>
                  </a:extLst>
                </a:gridCol>
              </a:tblGrid>
              <a:tr h="498674">
                <a:tc>
                  <a:txBody>
                    <a:bodyPr/>
                    <a:lstStyle/>
                    <a:p>
                      <a:pPr algn="ctr"/>
                      <a:r>
                        <a:rPr lang="hu-HU" sz="1200" dirty="0"/>
                        <a:t>*</a:t>
                      </a:r>
                      <a:endParaRPr lang="hu-HU" sz="1200" b="0" dirty="0"/>
                    </a:p>
                  </a:txBody>
                  <a:tcPr marL="44872" marR="44872" marT="45672" marB="45672"/>
                </a:tc>
                <a:tc>
                  <a:txBody>
                    <a:bodyPr/>
                    <a:lstStyle/>
                    <a:p>
                      <a:r>
                        <a:rPr lang="hu-HU" sz="1200" dirty="0" err="1"/>
                        <a:t>Zero</a:t>
                      </a:r>
                      <a:r>
                        <a:rPr lang="hu-HU" sz="1200" dirty="0"/>
                        <a:t> </a:t>
                      </a:r>
                      <a:r>
                        <a:rPr lang="hu-HU" sz="1200" dirty="0" err="1"/>
                        <a:t>or</a:t>
                      </a:r>
                      <a:r>
                        <a:rPr lang="hu-HU" sz="1200" dirty="0"/>
                        <a:t> more </a:t>
                      </a:r>
                      <a:r>
                        <a:rPr lang="hu-HU" sz="1200" dirty="0" err="1"/>
                        <a:t>characters</a:t>
                      </a:r>
                      <a:endParaRPr lang="hu-HU" sz="1200" dirty="0"/>
                    </a:p>
                  </a:txBody>
                  <a:tcPr marL="44872" marR="44872" marT="45672" marB="45672"/>
                </a:tc>
                <a:tc>
                  <a:txBody>
                    <a:bodyPr/>
                    <a:lstStyle/>
                    <a:p>
                      <a:r>
                        <a:rPr lang="hu-HU" sz="1200" b="0" dirty="0" err="1"/>
                        <a:t>Eg</a:t>
                      </a:r>
                      <a:r>
                        <a:rPr lang="hu-HU" sz="1200" b="0" dirty="0"/>
                        <a:t>.: </a:t>
                      </a:r>
                      <a:r>
                        <a:rPr lang="hu-HU" sz="1200" b="0" dirty="0" err="1"/>
                        <a:t>hydroxy</a:t>
                      </a:r>
                      <a:r>
                        <a:rPr lang="hu-HU" sz="1200" b="0" dirty="0"/>
                        <a:t>*= </a:t>
                      </a:r>
                      <a:r>
                        <a:rPr lang="hu-HU" sz="1200" b="0" dirty="0" err="1"/>
                        <a:t>hydroxylase</a:t>
                      </a:r>
                      <a:r>
                        <a:rPr lang="hu-HU" sz="1200" b="0" dirty="0"/>
                        <a:t>,</a:t>
                      </a:r>
                      <a:r>
                        <a:rPr lang="hu-HU" sz="1200" b="0" baseline="0" dirty="0"/>
                        <a:t> </a:t>
                      </a:r>
                      <a:r>
                        <a:rPr lang="hu-HU" sz="1200" b="0" dirty="0" err="1"/>
                        <a:t>hydroxydopamine</a:t>
                      </a:r>
                      <a:r>
                        <a:rPr lang="hu-HU" sz="1200" b="0" dirty="0"/>
                        <a:t>,</a:t>
                      </a:r>
                      <a:r>
                        <a:rPr lang="hu-HU" sz="1200" b="0" baseline="0" dirty="0"/>
                        <a:t> </a:t>
                      </a:r>
                      <a:r>
                        <a:rPr lang="hu-HU" sz="1200" b="0" dirty="0" err="1"/>
                        <a:t>hydroxyethyl</a:t>
                      </a:r>
                      <a:r>
                        <a:rPr lang="hu-HU" sz="1200" b="0" dirty="0"/>
                        <a:t>, etc.</a:t>
                      </a:r>
                    </a:p>
                  </a:txBody>
                  <a:tcPr marL="44872" marR="44872" marT="45672" marB="45672"/>
                </a:tc>
                <a:extLst>
                  <a:ext uri="{0D108BD9-81ED-4DB2-BD59-A6C34878D82A}">
                    <a16:rowId xmlns:a16="http://schemas.microsoft.com/office/drawing/2014/main" val="10000"/>
                  </a:ext>
                </a:extLst>
              </a:tr>
              <a:tr h="352005">
                <a:tc>
                  <a:txBody>
                    <a:bodyPr/>
                    <a:lstStyle/>
                    <a:p>
                      <a:pPr algn="ctr"/>
                      <a:r>
                        <a:rPr lang="hu-HU" sz="1200" dirty="0"/>
                        <a:t>?</a:t>
                      </a:r>
                      <a:endParaRPr lang="hu-HU" sz="1200" b="0" dirty="0"/>
                    </a:p>
                  </a:txBody>
                  <a:tcPr marL="44872" marR="44872" marT="45672" marB="45672"/>
                </a:tc>
                <a:tc>
                  <a:txBody>
                    <a:bodyPr/>
                    <a:lstStyle/>
                    <a:p>
                      <a:r>
                        <a:rPr lang="hu-HU" sz="1200" b="0" dirty="0" err="1"/>
                        <a:t>One</a:t>
                      </a:r>
                      <a:r>
                        <a:rPr lang="hu-HU" sz="1200" b="0" baseline="0" dirty="0"/>
                        <a:t> </a:t>
                      </a:r>
                      <a:r>
                        <a:rPr lang="hu-HU" sz="1200" b="0" baseline="0" dirty="0" err="1"/>
                        <a:t>character</a:t>
                      </a:r>
                      <a:endParaRPr lang="hu-HU" sz="1200" b="0" dirty="0"/>
                    </a:p>
                  </a:txBody>
                  <a:tcPr marL="44872" marR="44872" marT="45672" marB="45672"/>
                </a:tc>
                <a:tc>
                  <a:txBody>
                    <a:bodyPr/>
                    <a:lstStyle/>
                    <a:p>
                      <a:r>
                        <a:rPr lang="hu-HU" sz="1200" b="0" dirty="0" err="1"/>
                        <a:t>Eg</a:t>
                      </a:r>
                      <a:r>
                        <a:rPr lang="hu-HU" sz="1200" b="0" dirty="0"/>
                        <a:t>.: en?</a:t>
                      </a:r>
                      <a:r>
                        <a:rPr lang="hu-HU" sz="1200" b="0" dirty="0" err="1"/>
                        <a:t>oblast</a:t>
                      </a:r>
                      <a:r>
                        <a:rPr lang="hu-HU" sz="1200" b="0" dirty="0"/>
                        <a:t> = </a:t>
                      </a:r>
                      <a:r>
                        <a:rPr lang="hu-HU" sz="1200" b="0" dirty="0" err="1"/>
                        <a:t>entoblast</a:t>
                      </a:r>
                      <a:r>
                        <a:rPr lang="hu-HU" sz="1200" b="0" dirty="0"/>
                        <a:t>,</a:t>
                      </a:r>
                      <a:r>
                        <a:rPr lang="hu-HU" sz="1200" b="0" baseline="0" dirty="0"/>
                        <a:t> </a:t>
                      </a:r>
                      <a:r>
                        <a:rPr lang="hu-HU" sz="1200" b="0" dirty="0" err="1"/>
                        <a:t>emndoblast</a:t>
                      </a:r>
                      <a:endParaRPr lang="hu-HU" sz="1200" b="0" dirty="0"/>
                    </a:p>
                  </a:txBody>
                  <a:tcPr marL="44872" marR="44872" marT="45672" marB="45672"/>
                </a:tc>
                <a:extLst>
                  <a:ext uri="{0D108BD9-81ED-4DB2-BD59-A6C34878D82A}">
                    <a16:rowId xmlns:a16="http://schemas.microsoft.com/office/drawing/2014/main" val="10001"/>
                  </a:ext>
                </a:extLst>
              </a:tr>
              <a:tr h="6399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t>$ </a:t>
                      </a:r>
                      <a:br>
                        <a:rPr lang="hu-HU" sz="1200" dirty="0"/>
                      </a:br>
                      <a:r>
                        <a:rPr lang="hu-HU" sz="1000" dirty="0"/>
                        <a:t>(</a:t>
                      </a:r>
                      <a:r>
                        <a:rPr lang="en-US" sz="1000" dirty="0"/>
                        <a:t>cannot be used within quotation marks</a:t>
                      </a:r>
                      <a:r>
                        <a:rPr lang="hu-HU" sz="1000" dirty="0"/>
                        <a:t>)</a:t>
                      </a:r>
                      <a:endParaRPr lang="hu-HU" sz="1000" b="0" dirty="0"/>
                    </a:p>
                  </a:txBody>
                  <a:tcPr marL="44872" marR="44872" marT="45672" marB="45672"/>
                </a:tc>
                <a:tc>
                  <a:txBody>
                    <a:bodyPr/>
                    <a:lstStyle/>
                    <a:p>
                      <a:endParaRPr lang="hu-HU" sz="1200" dirty="0"/>
                    </a:p>
                    <a:p>
                      <a:r>
                        <a:rPr lang="hu-HU" sz="1200" dirty="0" err="1"/>
                        <a:t>Zero</a:t>
                      </a:r>
                      <a:r>
                        <a:rPr lang="hu-HU" sz="1200" dirty="0"/>
                        <a:t> </a:t>
                      </a:r>
                      <a:r>
                        <a:rPr lang="hu-HU" sz="1200" dirty="0" err="1"/>
                        <a:t>or</a:t>
                      </a:r>
                      <a:r>
                        <a:rPr lang="hu-HU" sz="1200" dirty="0"/>
                        <a:t> </a:t>
                      </a:r>
                      <a:r>
                        <a:rPr lang="hu-HU" sz="1200" dirty="0" err="1"/>
                        <a:t>one</a:t>
                      </a:r>
                      <a:r>
                        <a:rPr lang="hu-HU" sz="1200" dirty="0"/>
                        <a:t> </a:t>
                      </a:r>
                      <a:r>
                        <a:rPr lang="hu-HU" sz="1200" dirty="0" err="1"/>
                        <a:t>character</a:t>
                      </a:r>
                      <a:br>
                        <a:rPr lang="hu-HU" sz="1200" dirty="0"/>
                      </a:br>
                      <a:endParaRPr lang="hu-HU" sz="1200" b="0" dirty="0"/>
                    </a:p>
                  </a:txBody>
                  <a:tcPr marL="44872" marR="44872" marT="45672" marB="45672"/>
                </a:tc>
                <a:tc>
                  <a:txBody>
                    <a:bodyPr/>
                    <a:lstStyle/>
                    <a:p>
                      <a:r>
                        <a:rPr lang="hu-HU" sz="1200" b="0" dirty="0" err="1"/>
                        <a:t>Eg</a:t>
                      </a:r>
                      <a:r>
                        <a:rPr lang="hu-HU" sz="1200" b="0" dirty="0"/>
                        <a:t>.: </a:t>
                      </a:r>
                      <a:r>
                        <a:rPr lang="hu-HU" sz="1200" b="0" dirty="0" err="1"/>
                        <a:t>col$r</a:t>
                      </a:r>
                      <a:r>
                        <a:rPr lang="hu-HU" sz="1200" b="0" dirty="0"/>
                        <a:t> = </a:t>
                      </a:r>
                      <a:r>
                        <a:rPr lang="hu-HU" sz="1200" b="0" dirty="0" err="1"/>
                        <a:t>color</a:t>
                      </a:r>
                      <a:r>
                        <a:rPr lang="hu-HU" sz="1200" b="0" dirty="0"/>
                        <a:t>,</a:t>
                      </a:r>
                      <a:r>
                        <a:rPr lang="hu-HU" sz="1200" b="0" baseline="0" dirty="0"/>
                        <a:t> </a:t>
                      </a:r>
                      <a:r>
                        <a:rPr lang="hu-HU" sz="1200" b="0" baseline="0" dirty="0" err="1"/>
                        <a:t>colour</a:t>
                      </a:r>
                      <a:endParaRPr lang="hu-HU" sz="1200" b="0" dirty="0"/>
                    </a:p>
                  </a:txBody>
                  <a:tcPr marL="44872" marR="44872" marT="45672" marB="45672"/>
                </a:tc>
                <a:extLst>
                  <a:ext uri="{0D108BD9-81ED-4DB2-BD59-A6C34878D82A}">
                    <a16:rowId xmlns:a16="http://schemas.microsoft.com/office/drawing/2014/main" val="10002"/>
                  </a:ext>
                </a:extLst>
              </a:tr>
            </a:tbl>
          </a:graphicData>
        </a:graphic>
      </p:graphicFrame>
      <p:graphicFrame>
        <p:nvGraphicFramePr>
          <p:cNvPr id="9" name="Tartalom helye 8"/>
          <p:cNvGraphicFramePr>
            <a:graphicFrameLocks noGrp="1"/>
          </p:cNvGraphicFramePr>
          <p:nvPr>
            <p:ph sz="half" idx="2"/>
            <p:extLst>
              <p:ext uri="{D42A27DB-BD31-4B8C-83A1-F6EECF244321}">
                <p14:modId xmlns:p14="http://schemas.microsoft.com/office/powerpoint/2010/main" val="3168667614"/>
              </p:ext>
            </p:extLst>
          </p:nvPr>
        </p:nvGraphicFramePr>
        <p:xfrm>
          <a:off x="427038" y="3187700"/>
          <a:ext cx="8218487" cy="3330781"/>
        </p:xfrm>
        <a:graphic>
          <a:graphicData uri="http://schemas.openxmlformats.org/drawingml/2006/table">
            <a:tbl>
              <a:tblPr bandRow="1">
                <a:tableStyleId>{93296810-A885-4BE3-A3E7-6D5BEEA58F35}</a:tableStyleId>
              </a:tblPr>
              <a:tblGrid>
                <a:gridCol w="1243045">
                  <a:extLst>
                    <a:ext uri="{9D8B030D-6E8A-4147-A177-3AD203B41FA5}">
                      <a16:colId xmlns:a16="http://schemas.microsoft.com/office/drawing/2014/main" val="20000"/>
                    </a:ext>
                  </a:extLst>
                </a:gridCol>
                <a:gridCol w="3487721">
                  <a:extLst>
                    <a:ext uri="{9D8B030D-6E8A-4147-A177-3AD203B41FA5}">
                      <a16:colId xmlns:a16="http://schemas.microsoft.com/office/drawing/2014/main" val="20001"/>
                    </a:ext>
                  </a:extLst>
                </a:gridCol>
                <a:gridCol w="3487721">
                  <a:extLst>
                    <a:ext uri="{9D8B030D-6E8A-4147-A177-3AD203B41FA5}">
                      <a16:colId xmlns:a16="http://schemas.microsoft.com/office/drawing/2014/main" val="20002"/>
                    </a:ext>
                  </a:extLst>
                </a:gridCol>
              </a:tblGrid>
              <a:tr h="313312">
                <a:tc>
                  <a:txBody>
                    <a:bodyPr/>
                    <a:lstStyle/>
                    <a:p>
                      <a:pPr algn="ctr"/>
                      <a:r>
                        <a:rPr lang="hu-HU" sz="1200" dirty="0"/>
                        <a:t>AND</a:t>
                      </a:r>
                    </a:p>
                  </a:txBody>
                  <a:tcPr marT="45706" marB="45706"/>
                </a:tc>
                <a:tc>
                  <a:txBody>
                    <a:bodyPr/>
                    <a:lstStyle/>
                    <a:p>
                      <a:r>
                        <a:rPr lang="en-US" sz="1200" dirty="0"/>
                        <a:t>The AND operator finds all terms entered.</a:t>
                      </a:r>
                      <a:endParaRPr lang="hu-HU" sz="1200" dirty="0"/>
                    </a:p>
                  </a:txBody>
                  <a:tcPr marT="45706" marB="45706"/>
                </a:tc>
                <a:tc>
                  <a:txBody>
                    <a:bodyPr/>
                    <a:lstStyle/>
                    <a:p>
                      <a:r>
                        <a:rPr lang="hu-HU" sz="1200" dirty="0" err="1"/>
                        <a:t>Eg</a:t>
                      </a:r>
                      <a:r>
                        <a:rPr lang="hu-HU" sz="1200" dirty="0"/>
                        <a:t>.: </a:t>
                      </a:r>
                      <a:r>
                        <a:rPr lang="hu-HU" sz="1200" dirty="0" err="1"/>
                        <a:t>allergy</a:t>
                      </a:r>
                      <a:r>
                        <a:rPr lang="hu-HU" sz="1200" dirty="0"/>
                        <a:t> AND</a:t>
                      </a:r>
                      <a:r>
                        <a:rPr lang="hu-HU" sz="1200" baseline="0" dirty="0"/>
                        <a:t> </a:t>
                      </a:r>
                      <a:r>
                        <a:rPr lang="hu-HU" sz="1200" baseline="0" dirty="0" err="1"/>
                        <a:t>stress</a:t>
                      </a:r>
                      <a:endParaRPr lang="hu-HU" sz="1200" dirty="0"/>
                    </a:p>
                  </a:txBody>
                  <a:tcPr marT="45706" marB="45706"/>
                </a:tc>
                <a:extLst>
                  <a:ext uri="{0D108BD9-81ED-4DB2-BD59-A6C34878D82A}">
                    <a16:rowId xmlns:a16="http://schemas.microsoft.com/office/drawing/2014/main" val="10000"/>
                  </a:ext>
                </a:extLst>
              </a:tr>
              <a:tr h="640058">
                <a:tc>
                  <a:txBody>
                    <a:bodyPr/>
                    <a:lstStyle/>
                    <a:p>
                      <a:pPr algn="ctr"/>
                      <a:r>
                        <a:rPr lang="hu-HU" sz="1200" dirty="0"/>
                        <a:t>OR</a:t>
                      </a:r>
                    </a:p>
                  </a:txBody>
                  <a:tcPr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When using OR, at least one term must occur.</a:t>
                      </a:r>
                      <a:r>
                        <a:rPr lang="hu-HU" sz="1200" dirty="0"/>
                        <a:t> </a:t>
                      </a:r>
                      <a:r>
                        <a:rPr lang="hu-HU" sz="1200" dirty="0" err="1"/>
                        <a:t>Your</a:t>
                      </a:r>
                      <a:r>
                        <a:rPr lang="hu-HU" sz="1200" baseline="0" dirty="0"/>
                        <a:t> </a:t>
                      </a:r>
                      <a:r>
                        <a:rPr lang="hu-HU" sz="1200" dirty="0" err="1"/>
                        <a:t>search</a:t>
                      </a:r>
                      <a:r>
                        <a:rPr lang="hu-HU" sz="1200" dirty="0"/>
                        <a:t> </a:t>
                      </a:r>
                      <a:r>
                        <a:rPr lang="en-US" sz="1200" dirty="0"/>
                        <a:t>will retrieve articles that contain any one of these terms.</a:t>
                      </a:r>
                    </a:p>
                  </a:txBody>
                  <a:tcPr marT="45706" marB="45706"/>
                </a:tc>
                <a:tc>
                  <a:txBody>
                    <a:bodyPr/>
                    <a:lstStyle/>
                    <a:p>
                      <a:r>
                        <a:rPr lang="hu-HU" sz="1200" dirty="0" err="1"/>
                        <a:t>Eg</a:t>
                      </a:r>
                      <a:r>
                        <a:rPr lang="hu-HU" sz="1200" dirty="0"/>
                        <a:t>.: </a:t>
                      </a:r>
                      <a:r>
                        <a:rPr lang="hu-HU" sz="1200" dirty="0" err="1"/>
                        <a:t>saccharine</a:t>
                      </a:r>
                      <a:r>
                        <a:rPr lang="hu-HU" sz="1200" baseline="0" dirty="0"/>
                        <a:t> OR </a:t>
                      </a:r>
                      <a:r>
                        <a:rPr lang="hu-HU" sz="1200" baseline="0" dirty="0" err="1"/>
                        <a:t>sweetener</a:t>
                      </a:r>
                      <a:endParaRPr lang="hu-HU" sz="1200" dirty="0"/>
                    </a:p>
                  </a:txBody>
                  <a:tcPr marT="45706" marB="45706"/>
                </a:tc>
                <a:extLst>
                  <a:ext uri="{0D108BD9-81ED-4DB2-BD59-A6C34878D82A}">
                    <a16:rowId xmlns:a16="http://schemas.microsoft.com/office/drawing/2014/main" val="10001"/>
                  </a:ext>
                </a:extLst>
              </a:tr>
              <a:tr h="457246">
                <a:tc>
                  <a:txBody>
                    <a:bodyPr/>
                    <a:lstStyle/>
                    <a:p>
                      <a:pPr algn="ctr"/>
                      <a:r>
                        <a:rPr lang="hu-HU" sz="1200" dirty="0"/>
                        <a:t>NOT</a:t>
                      </a:r>
                    </a:p>
                  </a:txBody>
                  <a:tcPr marT="45706" marB="45706"/>
                </a:tc>
                <a:tc>
                  <a:txBody>
                    <a:bodyPr/>
                    <a:lstStyle/>
                    <a:p>
                      <a:r>
                        <a:rPr lang="en-US" sz="1200" dirty="0"/>
                        <a:t>The NOT operator excludes terms from your search.</a:t>
                      </a:r>
                      <a:endParaRPr lang="hu-HU" sz="1200" dirty="0"/>
                    </a:p>
                  </a:txBody>
                  <a:tcPr marT="45706" marB="45706"/>
                </a:tc>
                <a:tc>
                  <a:txBody>
                    <a:bodyPr/>
                    <a:lstStyle/>
                    <a:p>
                      <a:pPr eaLnBrk="1" hangingPunct="1"/>
                      <a:r>
                        <a:rPr lang="hu-HU" sz="1200" dirty="0" err="1"/>
                        <a:t>Eg</a:t>
                      </a:r>
                      <a:r>
                        <a:rPr lang="hu-HU" sz="1200" dirty="0"/>
                        <a:t>.: </a:t>
                      </a:r>
                      <a:r>
                        <a:rPr lang="hu-HU" sz="1200" dirty="0" err="1"/>
                        <a:t>aids</a:t>
                      </a:r>
                      <a:r>
                        <a:rPr lang="hu-HU" sz="1200" baseline="0" dirty="0"/>
                        <a:t> NOT </a:t>
                      </a:r>
                      <a:r>
                        <a:rPr lang="hu-HU" sz="1200" baseline="0" dirty="0" err="1"/>
                        <a:t>hearing</a:t>
                      </a:r>
                      <a:r>
                        <a:rPr lang="hu-HU" sz="1200" baseline="0" dirty="0"/>
                        <a:t> =&gt; </a:t>
                      </a:r>
                      <a:r>
                        <a:rPr lang="en-US" sz="1200" dirty="0"/>
                        <a:t>will retrieve records about the disease AIDS, not hearing aids</a:t>
                      </a:r>
                    </a:p>
                  </a:txBody>
                  <a:tcPr marT="45706" marB="45706"/>
                </a:tc>
                <a:extLst>
                  <a:ext uri="{0D108BD9-81ED-4DB2-BD59-A6C34878D82A}">
                    <a16:rowId xmlns:a16="http://schemas.microsoft.com/office/drawing/2014/main" val="10002"/>
                  </a:ext>
                </a:extLst>
              </a:tr>
              <a:tr h="457175">
                <a:tc>
                  <a:txBody>
                    <a:bodyPr/>
                    <a:lstStyle/>
                    <a:p>
                      <a:pPr algn="ctr"/>
                      <a:r>
                        <a:rPr lang="hu-HU" sz="1200" dirty="0"/>
                        <a:t>„…”</a:t>
                      </a:r>
                    </a:p>
                  </a:txBody>
                  <a:tcPr marT="45706" marB="45706"/>
                </a:tc>
                <a:tc>
                  <a:txBody>
                    <a:bodyPr/>
                    <a:lstStyle/>
                    <a:p>
                      <a:r>
                        <a:rPr lang="en-US" sz="1200" dirty="0"/>
                        <a:t>If you would like to search for an exact phrase, enter it in quotation marks. </a:t>
                      </a:r>
                      <a:endParaRPr lang="hu-HU" sz="1200" dirty="0"/>
                    </a:p>
                  </a:txBody>
                  <a:tcPr marT="45706" marB="45706"/>
                </a:tc>
                <a:tc>
                  <a:txBody>
                    <a:bodyPr/>
                    <a:lstStyle/>
                    <a:p>
                      <a:r>
                        <a:rPr lang="hu-HU" sz="1200" dirty="0" err="1"/>
                        <a:t>Eg</a:t>
                      </a:r>
                      <a:r>
                        <a:rPr lang="hu-HU" sz="1200" dirty="0"/>
                        <a:t>.: „</a:t>
                      </a:r>
                      <a:r>
                        <a:rPr lang="hu-HU" sz="1200" dirty="0" err="1"/>
                        <a:t>eating</a:t>
                      </a:r>
                      <a:r>
                        <a:rPr lang="hu-HU" sz="1200" dirty="0"/>
                        <a:t> </a:t>
                      </a:r>
                      <a:r>
                        <a:rPr lang="hu-HU" sz="1200" dirty="0" err="1"/>
                        <a:t>disorder</a:t>
                      </a:r>
                      <a:r>
                        <a:rPr lang="hu-HU" sz="1200" dirty="0"/>
                        <a:t>”, „</a:t>
                      </a:r>
                      <a:r>
                        <a:rPr lang="hu-HU" sz="1200" dirty="0" err="1"/>
                        <a:t>hearing</a:t>
                      </a:r>
                      <a:r>
                        <a:rPr lang="hu-HU" sz="1200" dirty="0"/>
                        <a:t> </a:t>
                      </a:r>
                      <a:r>
                        <a:rPr lang="hu-HU" sz="1200" dirty="0" err="1"/>
                        <a:t>loss</a:t>
                      </a:r>
                      <a:r>
                        <a:rPr lang="hu-HU" sz="1200" dirty="0"/>
                        <a:t>”</a:t>
                      </a:r>
                    </a:p>
                  </a:txBody>
                  <a:tcPr marT="45706" marB="45706"/>
                </a:tc>
                <a:extLst>
                  <a:ext uri="{0D108BD9-81ED-4DB2-BD59-A6C34878D82A}">
                    <a16:rowId xmlns:a16="http://schemas.microsoft.com/office/drawing/2014/main" val="10003"/>
                  </a:ext>
                </a:extLst>
              </a:tr>
              <a:tr h="640165">
                <a:tc>
                  <a:txBody>
                    <a:bodyPr/>
                    <a:lstStyle/>
                    <a:p>
                      <a:pPr algn="ctr"/>
                      <a:r>
                        <a:rPr lang="hu-HU" sz="1200" dirty="0"/>
                        <a:t>NEAR/x</a:t>
                      </a:r>
                    </a:p>
                  </a:txBody>
                  <a:tcPr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NEAR finds terms within the same field, and allows you to specify how far apart terms should be. If no number is specified</a:t>
                      </a:r>
                      <a:r>
                        <a:rPr lang="hu-HU" sz="1200" dirty="0"/>
                        <a:t>,</a:t>
                      </a:r>
                      <a:r>
                        <a:rPr lang="en-US" sz="1200" dirty="0"/>
                        <a:t> the default is 15 words.</a:t>
                      </a:r>
                    </a:p>
                  </a:txBody>
                  <a:tcPr marT="45706" marB="45706"/>
                </a:tc>
                <a:tc>
                  <a:txBody>
                    <a:bodyPr/>
                    <a:lstStyle/>
                    <a:p>
                      <a:r>
                        <a:rPr lang="hu-HU" sz="1200" dirty="0" err="1"/>
                        <a:t>Eg</a:t>
                      </a:r>
                      <a:r>
                        <a:rPr lang="hu-HU" sz="1200" dirty="0"/>
                        <a:t>.: </a:t>
                      </a:r>
                      <a:r>
                        <a:rPr lang="hu-HU" sz="1200" dirty="0" err="1"/>
                        <a:t>osmium</a:t>
                      </a:r>
                      <a:r>
                        <a:rPr lang="hu-HU" sz="1200" dirty="0"/>
                        <a:t> </a:t>
                      </a:r>
                      <a:r>
                        <a:rPr lang="hu-HU" sz="1200" dirty="0" err="1"/>
                        <a:t>near</a:t>
                      </a:r>
                      <a:r>
                        <a:rPr lang="hu-HU" sz="1200" dirty="0"/>
                        <a:t>/3 </a:t>
                      </a:r>
                      <a:r>
                        <a:rPr lang="hu-HU" sz="1200" dirty="0" err="1"/>
                        <a:t>hydroxy</a:t>
                      </a:r>
                      <a:r>
                        <a:rPr lang="hu-HU" sz="1200" dirty="0"/>
                        <a:t>* =&gt; </a:t>
                      </a:r>
                      <a:r>
                        <a:rPr lang="hu-HU" sz="1200" dirty="0" err="1"/>
                        <a:t>where</a:t>
                      </a:r>
                      <a:r>
                        <a:rPr lang="hu-HU" sz="1200" dirty="0"/>
                        <a:t> </a:t>
                      </a:r>
                      <a:r>
                        <a:rPr lang="hu-HU" sz="1200" i="1" dirty="0" err="1"/>
                        <a:t>osmium</a:t>
                      </a:r>
                      <a:r>
                        <a:rPr lang="hu-HU" sz="1200" dirty="0"/>
                        <a:t> </a:t>
                      </a:r>
                      <a:r>
                        <a:rPr lang="hu-HU" sz="1200" dirty="0" err="1"/>
                        <a:t>term</a:t>
                      </a:r>
                      <a:r>
                        <a:rPr lang="hu-HU" sz="1200" dirty="0"/>
                        <a:t> </a:t>
                      </a:r>
                      <a:r>
                        <a:rPr lang="en-US" sz="1200" dirty="0"/>
                        <a:t>must be within  a maximum of </a:t>
                      </a:r>
                      <a:r>
                        <a:rPr lang="hu-HU" sz="1200" dirty="0"/>
                        <a:t>3</a:t>
                      </a:r>
                      <a:r>
                        <a:rPr lang="en-US" sz="1200" dirty="0"/>
                        <a:t> words from</a:t>
                      </a:r>
                      <a:r>
                        <a:rPr lang="hu-HU" sz="1200" baseline="0" dirty="0"/>
                        <a:t> </a:t>
                      </a:r>
                      <a:r>
                        <a:rPr lang="hu-HU" sz="1200" baseline="0" dirty="0" err="1"/>
                        <a:t>the</a:t>
                      </a:r>
                      <a:r>
                        <a:rPr lang="hu-HU" sz="1200" baseline="0" dirty="0"/>
                        <a:t> </a:t>
                      </a:r>
                      <a:r>
                        <a:rPr lang="hu-HU" sz="1200" baseline="0" dirty="0" err="1"/>
                        <a:t>terms</a:t>
                      </a:r>
                      <a:r>
                        <a:rPr lang="hu-HU" sz="1200" baseline="0" dirty="0"/>
                        <a:t> </a:t>
                      </a:r>
                      <a:r>
                        <a:rPr lang="hu-HU" sz="1200" baseline="0" dirty="0" err="1"/>
                        <a:t>beginning</a:t>
                      </a:r>
                      <a:r>
                        <a:rPr lang="hu-HU" sz="1200" baseline="0" dirty="0"/>
                        <a:t> </a:t>
                      </a:r>
                      <a:r>
                        <a:rPr lang="hu-HU" sz="1200" baseline="0" dirty="0" err="1"/>
                        <a:t>with</a:t>
                      </a:r>
                      <a:r>
                        <a:rPr lang="hu-HU" sz="1200" baseline="0" dirty="0"/>
                        <a:t> </a:t>
                      </a:r>
                      <a:r>
                        <a:rPr lang="hu-HU" sz="1200" i="1" baseline="0" dirty="0" err="1"/>
                        <a:t>hydroxy</a:t>
                      </a:r>
                      <a:r>
                        <a:rPr lang="hu-HU" sz="1200" i="1" baseline="0" dirty="0"/>
                        <a:t>*</a:t>
                      </a:r>
                      <a:endParaRPr lang="hu-HU" sz="1200" dirty="0"/>
                    </a:p>
                  </a:txBody>
                  <a:tcPr marT="45706" marB="45706"/>
                </a:tc>
                <a:extLst>
                  <a:ext uri="{0D108BD9-81ED-4DB2-BD59-A6C34878D82A}">
                    <a16:rowId xmlns:a16="http://schemas.microsoft.com/office/drawing/2014/main" val="10004"/>
                  </a:ext>
                </a:extLst>
              </a:tr>
              <a:tr h="640058">
                <a:tc>
                  <a:txBody>
                    <a:bodyPr/>
                    <a:lstStyle/>
                    <a:p>
                      <a:pPr algn="ctr"/>
                      <a:r>
                        <a:rPr lang="hu-HU" sz="1200" dirty="0"/>
                        <a:t>SAME</a:t>
                      </a:r>
                    </a:p>
                  </a:txBody>
                  <a:tcPr marT="45706" marB="45706"/>
                </a:tc>
                <a:tc>
                  <a:txBody>
                    <a:bodyPr/>
                    <a:lstStyle/>
                    <a:p>
                      <a:r>
                        <a:rPr lang="en-US" sz="1200" dirty="0"/>
                        <a:t>The SAME operator is used only in the Address field and retrieves terms that all occur within the same address.</a:t>
                      </a:r>
                    </a:p>
                  </a:txBody>
                  <a:tcPr marT="45706" marB="45706"/>
                </a:tc>
                <a:tc>
                  <a:txBody>
                    <a:bodyPr/>
                    <a:lstStyle/>
                    <a:p>
                      <a:r>
                        <a:rPr lang="hu-HU" sz="1200" dirty="0" err="1"/>
                        <a:t>Eg</a:t>
                      </a:r>
                      <a:r>
                        <a:rPr lang="hu-HU" sz="1200" dirty="0"/>
                        <a:t>.: </a:t>
                      </a:r>
                      <a:r>
                        <a:rPr lang="hu-HU" sz="1200" dirty="0" err="1"/>
                        <a:t>yale</a:t>
                      </a:r>
                      <a:r>
                        <a:rPr lang="hu-HU" sz="1200" baseline="0" dirty="0"/>
                        <a:t> SAME </a:t>
                      </a:r>
                      <a:r>
                        <a:rPr lang="hu-HU" sz="1200" baseline="0" dirty="0" err="1"/>
                        <a:t>hospital</a:t>
                      </a:r>
                      <a:endParaRPr lang="hu-HU" sz="1200" dirty="0"/>
                    </a:p>
                  </a:txBody>
                  <a:tcPr marT="45706" marB="45706"/>
                </a:tc>
                <a:extLst>
                  <a:ext uri="{0D108BD9-81ED-4DB2-BD59-A6C34878D82A}">
                    <a16:rowId xmlns:a16="http://schemas.microsoft.com/office/drawing/2014/main" val="10005"/>
                  </a:ext>
                </a:extLst>
              </a:tr>
            </a:tbl>
          </a:graphicData>
        </a:graphic>
      </p:graphicFrame>
      <p:sp>
        <p:nvSpPr>
          <p:cNvPr id="8" name="Szövegdoboz 7"/>
          <p:cNvSpPr txBox="1"/>
          <p:nvPr/>
        </p:nvSpPr>
        <p:spPr>
          <a:xfrm>
            <a:off x="457200" y="1052513"/>
            <a:ext cx="8158163" cy="307975"/>
          </a:xfrm>
          <a:prstGeom prst="rect">
            <a:avLst/>
          </a:prstGeom>
          <a:noFill/>
        </p:spPr>
        <p:txBody>
          <a:bodyPr>
            <a:spAutoFit/>
          </a:bodyPr>
          <a:lstStyle/>
          <a:p>
            <a:pPr algn="ctr">
              <a:defRPr/>
            </a:pPr>
            <a:r>
              <a:rPr lang="hu-HU" sz="1400" b="1" dirty="0" err="1">
                <a:solidFill>
                  <a:srgbClr val="8F8F8F">
                    <a:lumMod val="50000"/>
                  </a:srgbClr>
                </a:solidFill>
              </a:rPr>
              <a:t>Truncation</a:t>
            </a:r>
            <a:r>
              <a:rPr lang="hu-HU" sz="1400" b="1" dirty="0">
                <a:solidFill>
                  <a:srgbClr val="8F8F8F">
                    <a:lumMod val="50000"/>
                  </a:srgbClr>
                </a:solidFill>
              </a:rPr>
              <a:t> </a:t>
            </a:r>
            <a:r>
              <a:rPr lang="hu-HU" sz="1400" b="1" dirty="0" err="1">
                <a:solidFill>
                  <a:srgbClr val="8F8F8F">
                    <a:lumMod val="50000"/>
                  </a:srgbClr>
                </a:solidFill>
              </a:rPr>
              <a:t>symbols</a:t>
            </a:r>
            <a:r>
              <a:rPr lang="hu-HU" sz="1400" b="1" dirty="0">
                <a:solidFill>
                  <a:srgbClr val="8F8F8F">
                    <a:lumMod val="50000"/>
                  </a:srgbClr>
                </a:solidFill>
              </a:rPr>
              <a:t> / </a:t>
            </a:r>
            <a:r>
              <a:rPr lang="hu-HU" sz="1400" b="1" dirty="0" err="1">
                <a:solidFill>
                  <a:srgbClr val="8F8F8F">
                    <a:lumMod val="50000"/>
                  </a:srgbClr>
                </a:solidFill>
              </a:rPr>
              <a:t>wildcard</a:t>
            </a:r>
            <a:r>
              <a:rPr lang="hu-HU" sz="1400" b="1" dirty="0">
                <a:solidFill>
                  <a:srgbClr val="8F8F8F">
                    <a:lumMod val="50000"/>
                  </a:srgbClr>
                </a:solidFill>
              </a:rPr>
              <a:t> </a:t>
            </a:r>
            <a:r>
              <a:rPr lang="hu-HU" sz="1400" b="1" dirty="0" err="1">
                <a:solidFill>
                  <a:srgbClr val="8F8F8F">
                    <a:lumMod val="50000"/>
                  </a:srgbClr>
                </a:solidFill>
              </a:rPr>
              <a:t>characters</a:t>
            </a:r>
            <a:endParaRPr lang="hu-HU" sz="1400" b="1" dirty="0">
              <a:solidFill>
                <a:srgbClr val="8F8F8F">
                  <a:lumMod val="50000"/>
                </a:srgbClr>
              </a:solidFill>
            </a:endParaRPr>
          </a:p>
        </p:txBody>
      </p:sp>
      <p:sp>
        <p:nvSpPr>
          <p:cNvPr id="10" name="Szövegdoboz 9"/>
          <p:cNvSpPr txBox="1"/>
          <p:nvPr/>
        </p:nvSpPr>
        <p:spPr>
          <a:xfrm>
            <a:off x="438150" y="2924175"/>
            <a:ext cx="8194675" cy="307975"/>
          </a:xfrm>
          <a:prstGeom prst="rect">
            <a:avLst/>
          </a:prstGeom>
          <a:noFill/>
        </p:spPr>
        <p:txBody>
          <a:bodyPr>
            <a:spAutoFit/>
          </a:bodyPr>
          <a:lstStyle/>
          <a:p>
            <a:pPr algn="ctr">
              <a:defRPr/>
            </a:pPr>
            <a:r>
              <a:rPr lang="hu-HU" sz="1400" b="1" dirty="0">
                <a:solidFill>
                  <a:srgbClr val="FF9900">
                    <a:lumMod val="75000"/>
                  </a:srgbClr>
                </a:solidFill>
              </a:rPr>
              <a:t>Operators</a:t>
            </a:r>
          </a:p>
        </p:txBody>
      </p:sp>
      <p:sp>
        <p:nvSpPr>
          <p:cNvPr id="11" name="Szövegdoboz 10"/>
          <p:cNvSpPr txBox="1"/>
          <p:nvPr/>
        </p:nvSpPr>
        <p:spPr>
          <a:xfrm>
            <a:off x="431800" y="6313488"/>
            <a:ext cx="6969125" cy="246062"/>
          </a:xfrm>
          <a:prstGeom prst="rect">
            <a:avLst/>
          </a:prstGeom>
          <a:noFill/>
        </p:spPr>
        <p:txBody>
          <a:bodyPr>
            <a:spAutoFit/>
          </a:bodyPr>
          <a:lstStyle/>
          <a:p>
            <a:pPr>
              <a:defRPr/>
            </a:pPr>
            <a:r>
              <a:rPr lang="hu-HU" sz="1000" dirty="0" err="1">
                <a:solidFill>
                  <a:srgbClr val="BBBBBB">
                    <a:lumMod val="50000"/>
                  </a:srgbClr>
                </a:solidFill>
              </a:rPr>
              <a:t>Source</a:t>
            </a:r>
            <a:r>
              <a:rPr lang="hu-HU" sz="1000" dirty="0">
                <a:solidFill>
                  <a:srgbClr val="BBBBBB">
                    <a:lumMod val="50000"/>
                  </a:srgbClr>
                </a:solidFill>
              </a:rPr>
              <a:t>:</a:t>
            </a:r>
            <a:r>
              <a:rPr lang="hu-HU" sz="1000" dirty="0">
                <a:solidFill>
                  <a:srgbClr val="002699"/>
                </a:solidFill>
              </a:rPr>
              <a:t> </a:t>
            </a:r>
            <a:r>
              <a:rPr lang="hu-HU" sz="1000" dirty="0">
                <a:solidFill>
                  <a:srgbClr val="002699"/>
                </a:solidFill>
                <a:hlinkClick r:id="rId3"/>
              </a:rPr>
              <a:t>https://www.brainshark.com/thomsonscientific/searchtipswok5_v2</a:t>
            </a:r>
            <a:endParaRPr lang="hu-HU" sz="1000" dirty="0">
              <a:solidFill>
                <a:srgbClr val="002699"/>
              </a:solidFill>
            </a:endParaRPr>
          </a:p>
        </p:txBody>
      </p:sp>
    </p:spTree>
    <p:extLst>
      <p:ext uri="{BB962C8B-B14F-4D97-AF65-F5344CB8AC3E}">
        <p14:creationId xmlns:p14="http://schemas.microsoft.com/office/powerpoint/2010/main" val="2052764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 t="12641" r="27054" b="45276"/>
          <a:stretch/>
        </p:blipFill>
        <p:spPr bwMode="auto">
          <a:xfrm>
            <a:off x="643557" y="1628800"/>
            <a:ext cx="78008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3238" name="Line 6"/>
          <p:cNvSpPr>
            <a:spLocks noChangeShapeType="1"/>
          </p:cNvSpPr>
          <p:nvPr/>
        </p:nvSpPr>
        <p:spPr bwMode="auto">
          <a:xfrm flipV="1">
            <a:off x="2144712" y="2577827"/>
            <a:ext cx="358775" cy="360363"/>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 name="Line 6"/>
          <p:cNvSpPr>
            <a:spLocks noChangeShapeType="1"/>
          </p:cNvSpPr>
          <p:nvPr/>
        </p:nvSpPr>
        <p:spPr bwMode="auto">
          <a:xfrm flipV="1">
            <a:off x="7308304" y="2579688"/>
            <a:ext cx="358775" cy="358775"/>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3" name="Line 6"/>
          <p:cNvSpPr>
            <a:spLocks noChangeShapeType="1"/>
          </p:cNvSpPr>
          <p:nvPr/>
        </p:nvSpPr>
        <p:spPr bwMode="auto">
          <a:xfrm flipV="1">
            <a:off x="2986087" y="2578895"/>
            <a:ext cx="358775" cy="3603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5" name="Line 6"/>
          <p:cNvSpPr>
            <a:spLocks noChangeShapeType="1"/>
          </p:cNvSpPr>
          <p:nvPr/>
        </p:nvSpPr>
        <p:spPr bwMode="auto">
          <a:xfrm flipV="1">
            <a:off x="8265036" y="2586832"/>
            <a:ext cx="358775" cy="3603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30732" name="Cím 15"/>
          <p:cNvSpPr>
            <a:spLocks noGrp="1"/>
          </p:cNvSpPr>
          <p:nvPr>
            <p:ph type="title"/>
          </p:nvPr>
        </p:nvSpPr>
        <p:spPr>
          <a:xfrm>
            <a:off x="457200" y="457200"/>
            <a:ext cx="8229600" cy="811213"/>
          </a:xfrm>
        </p:spPr>
        <p:txBody>
          <a:bodyPr/>
          <a:lstStyle/>
          <a:p>
            <a:pPr eaLnBrk="1" hangingPunct="1"/>
            <a:r>
              <a:rPr lang="hu-HU" altLang="hu-HU" sz="4000" dirty="0" err="1"/>
              <a:t>Search</a:t>
            </a:r>
            <a:r>
              <a:rPr lang="hu-HU" altLang="hu-HU" sz="4000" dirty="0"/>
              <a:t> </a:t>
            </a:r>
            <a:r>
              <a:rPr lang="hu-HU" altLang="hu-HU" sz="4000" dirty="0" err="1"/>
              <a:t>for</a:t>
            </a:r>
            <a:r>
              <a:rPr lang="hu-HU" altLang="hu-HU" sz="4000" dirty="0"/>
              <a:t> </a:t>
            </a:r>
            <a:r>
              <a:rPr lang="hu-HU" altLang="hu-HU" sz="4000" dirty="0" err="1"/>
              <a:t>keywords</a:t>
            </a:r>
            <a:r>
              <a:rPr lang="hu-HU" altLang="hu-HU" sz="4000" dirty="0"/>
              <a:t> (</a:t>
            </a:r>
            <a:r>
              <a:rPr lang="hu-HU" altLang="hu-HU" sz="4000" dirty="0" err="1"/>
              <a:t>in</a:t>
            </a:r>
            <a:r>
              <a:rPr lang="hu-HU" altLang="hu-HU" sz="4000" dirty="0"/>
              <a:t> </a:t>
            </a:r>
            <a:r>
              <a:rPr lang="hu-HU" altLang="hu-HU" sz="4000" dirty="0" err="1"/>
              <a:t>Topic</a:t>
            </a:r>
            <a:r>
              <a:rPr lang="hu-HU" altLang="hu-HU" sz="4000" dirty="0"/>
              <a:t>)</a:t>
            </a:r>
          </a:p>
        </p:txBody>
      </p:sp>
      <p:sp>
        <p:nvSpPr>
          <p:cNvPr id="14" name="Szövegdoboz 13"/>
          <p:cNvSpPr txBox="1"/>
          <p:nvPr/>
        </p:nvSpPr>
        <p:spPr>
          <a:xfrm>
            <a:off x="5852035" y="3668479"/>
            <a:ext cx="2592388" cy="1261884"/>
          </a:xfrm>
          <a:prstGeom prst="rect">
            <a:avLst/>
          </a:prstGeom>
          <a:solidFill>
            <a:srgbClr val="FFFF99"/>
          </a:solidFill>
          <a:ln w="19050">
            <a:solidFill>
              <a:srgbClr val="FF0000"/>
            </a:solidFill>
          </a:ln>
        </p:spPr>
        <p:txBody>
          <a:bodyPr>
            <a:spAutoFit/>
          </a:bodyPr>
          <a:lstStyle/>
          <a:p>
            <a:pPr fontAlgn="auto">
              <a:spcBef>
                <a:spcPts val="0"/>
              </a:spcBef>
              <a:spcAft>
                <a:spcPts val="0"/>
              </a:spcAft>
              <a:defRPr/>
            </a:pPr>
            <a:r>
              <a:rPr lang="en-US" sz="1900" kern="0" dirty="0">
                <a:solidFill>
                  <a:srgbClr val="FF0000"/>
                </a:solidFill>
                <a:latin typeface="+mn-lt"/>
              </a:rPr>
              <a:t>Use truncation symbols (*, ?, $) and operators (NEAR/x, SAME, NOT, AND, OR)!</a:t>
            </a:r>
          </a:p>
        </p:txBody>
      </p:sp>
      <p:sp>
        <p:nvSpPr>
          <p:cNvPr id="16" name="Line 6"/>
          <p:cNvSpPr>
            <a:spLocks noChangeShapeType="1"/>
          </p:cNvSpPr>
          <p:nvPr/>
        </p:nvSpPr>
        <p:spPr bwMode="auto">
          <a:xfrm flipH="1">
            <a:off x="4932040" y="3450536"/>
            <a:ext cx="288032" cy="41051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8" name="Rectangle 8"/>
          <p:cNvSpPr>
            <a:spLocks noChangeArrowheads="1"/>
          </p:cNvSpPr>
          <p:nvPr/>
        </p:nvSpPr>
        <p:spPr bwMode="auto">
          <a:xfrm>
            <a:off x="772610" y="2566366"/>
            <a:ext cx="1063086" cy="2542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23238"/>
                                        </p:tgtEl>
                                        <p:attrNameLst>
                                          <p:attrName>style.visibility</p:attrName>
                                        </p:attrNameLst>
                                      </p:cBhvr>
                                      <p:to>
                                        <p:strVal val="visible"/>
                                      </p:to>
                                    </p:set>
                                    <p:animEffect transition="in" filter="wipe(right)">
                                      <p:cBhvr>
                                        <p:cTn id="17" dur="500"/>
                                        <p:tgtEl>
                                          <p:spTgt spid="22323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8" grpId="0" animBg="1"/>
      <p:bldP spid="2" grpId="0" animBg="1"/>
      <p:bldP spid="3" grpId="0" animBg="1"/>
      <p:bldP spid="5" grpId="0" animBg="1"/>
      <p:bldP spid="14" grpId="0" animBg="1"/>
      <p:bldP spid="16"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 r="4832" b="12915"/>
          <a:stretch/>
        </p:blipFill>
        <p:spPr bwMode="auto">
          <a:xfrm>
            <a:off x="575767" y="1196752"/>
            <a:ext cx="7524000" cy="5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83" name="Rectangle 3"/>
          <p:cNvSpPr>
            <a:spLocks noChangeArrowheads="1"/>
          </p:cNvSpPr>
          <p:nvPr/>
        </p:nvSpPr>
        <p:spPr bwMode="auto">
          <a:xfrm>
            <a:off x="2483769" y="2564905"/>
            <a:ext cx="4320480" cy="72008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9" name="Rectangle 3"/>
          <p:cNvSpPr>
            <a:spLocks noChangeArrowheads="1"/>
          </p:cNvSpPr>
          <p:nvPr/>
        </p:nvSpPr>
        <p:spPr bwMode="auto">
          <a:xfrm>
            <a:off x="1006475" y="1268760"/>
            <a:ext cx="1189261" cy="3600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31749" name="Cím 9"/>
          <p:cNvSpPr>
            <a:spLocks noGrp="1"/>
          </p:cNvSpPr>
          <p:nvPr>
            <p:ph type="title"/>
          </p:nvPr>
        </p:nvSpPr>
        <p:spPr>
          <a:xfrm>
            <a:off x="457200" y="457201"/>
            <a:ext cx="8229600" cy="667543"/>
          </a:xfrm>
        </p:spPr>
        <p:txBody>
          <a:bodyPr>
            <a:normAutofit/>
          </a:bodyPr>
          <a:lstStyle/>
          <a:p>
            <a:pPr eaLnBrk="1" hangingPunct="1"/>
            <a:r>
              <a:rPr lang="hu-HU" altLang="hu-HU" dirty="0" err="1"/>
              <a:t>Results</a:t>
            </a:r>
            <a:r>
              <a:rPr lang="hu-HU" altLang="hu-HU" dirty="0"/>
              <a:t> </a:t>
            </a:r>
            <a:r>
              <a:rPr lang="hu-HU" altLang="hu-HU" dirty="0" err="1"/>
              <a:t>list</a:t>
            </a:r>
            <a:endParaRPr lang="hu-HU" altLang="hu-H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25283"/>
                                        </p:tgtEl>
                                        <p:attrNameLst>
                                          <p:attrName>style.visibility</p:attrName>
                                        </p:attrNameLst>
                                      </p:cBhvr>
                                      <p:to>
                                        <p:strVal val="visible"/>
                                      </p:to>
                                    </p:set>
                                    <p:animEffect transition="in" filter="wedge">
                                      <p:cBhvr>
                                        <p:cTn id="12" dur="2000"/>
                                        <p:tgtEl>
                                          <p:spTgt spid="22528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25" y="2032793"/>
            <a:ext cx="8313737"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2"/>
          <p:cNvSpPr>
            <a:spLocks noGrp="1" noChangeArrowheads="1"/>
          </p:cNvSpPr>
          <p:nvPr>
            <p:ph type="title"/>
          </p:nvPr>
        </p:nvSpPr>
        <p:spPr/>
        <p:txBody>
          <a:bodyPr/>
          <a:lstStyle/>
          <a:p>
            <a:pPr eaLnBrk="1" hangingPunct="1"/>
            <a:r>
              <a:rPr lang="hu-HU" altLang="hu-HU" dirty="0"/>
              <a:t>A </a:t>
            </a:r>
            <a:r>
              <a:rPr lang="hu-HU" altLang="hu-HU" dirty="0" err="1"/>
              <a:t>bibliographic</a:t>
            </a:r>
            <a:r>
              <a:rPr lang="hu-HU" altLang="hu-HU" dirty="0"/>
              <a:t> </a:t>
            </a:r>
            <a:r>
              <a:rPr lang="hu-HU" altLang="hu-HU" dirty="0" err="1"/>
              <a:t>item</a:t>
            </a:r>
            <a:endParaRPr lang="hu-HU" altLang="hu-HU" dirty="0"/>
          </a:p>
        </p:txBody>
      </p:sp>
      <p:sp>
        <p:nvSpPr>
          <p:cNvPr id="210950" name="Text Box 6"/>
          <p:cNvSpPr txBox="1">
            <a:spLocks noChangeArrowheads="1"/>
          </p:cNvSpPr>
          <p:nvPr/>
        </p:nvSpPr>
        <p:spPr bwMode="auto">
          <a:xfrm>
            <a:off x="2339753" y="3501008"/>
            <a:ext cx="4536503" cy="2862322"/>
          </a:xfrm>
          <a:prstGeom prst="rect">
            <a:avLst/>
          </a:prstGeom>
          <a:solidFill>
            <a:srgbClr val="FFFF99"/>
          </a:solidFill>
          <a:ln w="1270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u-HU" altLang="hu-HU" dirty="0">
                <a:solidFill>
                  <a:srgbClr val="000000"/>
                </a:solidFill>
                <a:latin typeface="Garamond" pitchFamily="18" charset="0"/>
                <a:cs typeface="Arial" charset="0"/>
              </a:rPr>
              <a:t>Extra </a:t>
            </a:r>
            <a:r>
              <a:rPr lang="hu-HU" altLang="hu-HU" dirty="0" err="1">
                <a:solidFill>
                  <a:srgbClr val="000000"/>
                </a:solidFill>
                <a:latin typeface="Garamond" pitchFamily="18" charset="0"/>
                <a:cs typeface="Arial" charset="0"/>
              </a:rPr>
              <a:t>information</a:t>
            </a:r>
            <a:r>
              <a:rPr lang="hu-HU" altLang="hu-HU" dirty="0">
                <a:solidFill>
                  <a:srgbClr val="000000"/>
                </a:solidFill>
                <a:latin typeface="Garamond" pitchFamily="18" charset="0"/>
                <a:cs typeface="Arial" charset="0"/>
              </a:rPr>
              <a:t>:</a:t>
            </a:r>
            <a:br>
              <a:rPr lang="hu-HU" altLang="hu-HU" dirty="0">
                <a:solidFill>
                  <a:srgbClr val="FF0000"/>
                </a:solidFill>
                <a:latin typeface="Garamond" pitchFamily="18" charset="0"/>
                <a:cs typeface="Arial" charset="0"/>
              </a:rPr>
            </a:br>
            <a:r>
              <a:rPr lang="hu-HU" dirty="0" err="1">
                <a:solidFill>
                  <a:srgbClr val="FF0000"/>
                </a:solidFill>
                <a:latin typeface="Garamond" pitchFamily="18" charset="0"/>
                <a:cs typeface="Arial" charset="0"/>
              </a:rPr>
              <a:t>-</a:t>
            </a:r>
            <a:r>
              <a:rPr lang="hu-HU" b="1" dirty="0" err="1">
                <a:solidFill>
                  <a:srgbClr val="FF0000"/>
                </a:solidFill>
                <a:latin typeface="Garamond" pitchFamily="18" charset="0"/>
                <a:cs typeface="Arial" charset="0"/>
              </a:rPr>
              <a:t>Times</a:t>
            </a:r>
            <a:r>
              <a:rPr lang="hu-HU" b="1" dirty="0">
                <a:solidFill>
                  <a:srgbClr val="FF0000"/>
                </a:solidFill>
                <a:latin typeface="Garamond" pitchFamily="18" charset="0"/>
                <a:cs typeface="Arial" charset="0"/>
              </a:rPr>
              <a:t> </a:t>
            </a:r>
            <a:r>
              <a:rPr lang="hu-HU" b="1" dirty="0" err="1">
                <a:solidFill>
                  <a:srgbClr val="FF0000"/>
                </a:solidFill>
                <a:latin typeface="Garamond" pitchFamily="18" charset="0"/>
                <a:cs typeface="Arial" charset="0"/>
              </a:rPr>
              <a:t>Cited</a:t>
            </a:r>
            <a:r>
              <a:rPr lang="hu-HU" b="1" dirty="0">
                <a:solidFill>
                  <a:srgbClr val="FF0000"/>
                </a:solidFill>
                <a:latin typeface="Garamond" pitchFamily="18" charset="0"/>
                <a:cs typeface="Arial" charset="0"/>
              </a:rPr>
              <a:t>:</a:t>
            </a:r>
            <a:r>
              <a:rPr lang="hu-HU" dirty="0">
                <a:solidFill>
                  <a:srgbClr val="FF0000"/>
                </a:solidFill>
                <a:latin typeface="Garamond" pitchFamily="18" charset="0"/>
                <a:cs typeface="Arial" charset="0"/>
              </a:rPr>
              <a:t> </a:t>
            </a:r>
            <a:r>
              <a:rPr lang="hu-HU" dirty="0" err="1">
                <a:solidFill>
                  <a:srgbClr val="FF0000"/>
                </a:solidFill>
                <a:latin typeface="Garamond" pitchFamily="18" charset="0"/>
              </a:rPr>
              <a:t>how</a:t>
            </a:r>
            <a:r>
              <a:rPr lang="hu-HU" dirty="0">
                <a:solidFill>
                  <a:srgbClr val="FF0000"/>
                </a:solidFill>
                <a:latin typeface="Garamond" pitchFamily="18" charset="0"/>
              </a:rPr>
              <a:t> </a:t>
            </a:r>
            <a:r>
              <a:rPr lang="hu-HU" dirty="0" err="1">
                <a:solidFill>
                  <a:srgbClr val="FF0000"/>
                </a:solidFill>
                <a:latin typeface="Garamond" pitchFamily="18" charset="0"/>
              </a:rPr>
              <a:t>many</a:t>
            </a:r>
            <a:r>
              <a:rPr lang="hu-HU" dirty="0">
                <a:solidFill>
                  <a:srgbClr val="FF0000"/>
                </a:solidFill>
                <a:latin typeface="Garamond" pitchFamily="18" charset="0"/>
              </a:rPr>
              <a:t> </a:t>
            </a:r>
            <a:r>
              <a:rPr lang="hu-HU" dirty="0" err="1">
                <a:solidFill>
                  <a:srgbClr val="FF0000"/>
                </a:solidFill>
                <a:latin typeface="Garamond" pitchFamily="18" charset="0"/>
              </a:rPr>
              <a:t>papers</a:t>
            </a:r>
            <a:r>
              <a:rPr lang="hu-HU" dirty="0">
                <a:solidFill>
                  <a:srgbClr val="FF0000"/>
                </a:solidFill>
                <a:latin typeface="Garamond" pitchFamily="18" charset="0"/>
              </a:rPr>
              <a:t> </a:t>
            </a:r>
            <a:r>
              <a:rPr lang="hu-HU" dirty="0" err="1">
                <a:solidFill>
                  <a:srgbClr val="FF0000"/>
                </a:solidFill>
                <a:latin typeface="Garamond" pitchFamily="18" charset="0"/>
              </a:rPr>
              <a:t>cited</a:t>
            </a:r>
            <a:r>
              <a:rPr lang="hu-HU" dirty="0">
                <a:solidFill>
                  <a:srgbClr val="FF0000"/>
                </a:solidFill>
                <a:latin typeface="Garamond" pitchFamily="18" charset="0"/>
              </a:rPr>
              <a:t> </a:t>
            </a:r>
            <a:r>
              <a:rPr lang="hu-HU" dirty="0" err="1">
                <a:solidFill>
                  <a:srgbClr val="FF0000"/>
                </a:solidFill>
                <a:latin typeface="Garamond" pitchFamily="18" charset="0"/>
              </a:rPr>
              <a:t>this</a:t>
            </a:r>
            <a:r>
              <a:rPr lang="hu-HU" dirty="0">
                <a:solidFill>
                  <a:srgbClr val="FF0000"/>
                </a:solidFill>
                <a:latin typeface="Garamond" pitchFamily="18" charset="0"/>
              </a:rPr>
              <a:t> </a:t>
            </a:r>
            <a:r>
              <a:rPr lang="hu-HU" dirty="0" err="1">
                <a:solidFill>
                  <a:srgbClr val="FF0000"/>
                </a:solidFill>
                <a:latin typeface="Garamond" pitchFamily="18" charset="0"/>
              </a:rPr>
              <a:t>publication</a:t>
            </a:r>
            <a:r>
              <a:rPr lang="hu-HU" dirty="0">
                <a:solidFill>
                  <a:srgbClr val="FF0000"/>
                </a:solidFill>
                <a:latin typeface="Garamond" pitchFamily="18" charset="0"/>
              </a:rPr>
              <a:t> </a:t>
            </a:r>
            <a:r>
              <a:rPr lang="hu-HU" dirty="0" err="1">
                <a:solidFill>
                  <a:srgbClr val="FF0000"/>
                </a:solidFill>
                <a:latin typeface="Garamond" pitchFamily="18" charset="0"/>
              </a:rPr>
              <a:t>in</a:t>
            </a:r>
            <a:r>
              <a:rPr lang="hu-HU" dirty="0">
                <a:solidFill>
                  <a:srgbClr val="FF0000"/>
                </a:solidFill>
                <a:latin typeface="Garamond" pitchFamily="18" charset="0"/>
              </a:rPr>
              <a:t> </a:t>
            </a:r>
            <a:r>
              <a:rPr lang="hu-HU" dirty="0">
                <a:solidFill>
                  <a:srgbClr val="FF0000"/>
                </a:solidFill>
                <a:latin typeface="Garamond" pitchFamily="18" charset="0"/>
                <a:cs typeface="Arial" charset="0"/>
              </a:rPr>
              <a:t>Web of Science </a:t>
            </a:r>
            <a:r>
              <a:rPr lang="hu-HU" dirty="0" err="1">
                <a:solidFill>
                  <a:srgbClr val="FF0000"/>
                </a:solidFill>
                <a:latin typeface="Garamond" pitchFamily="18" charset="0"/>
                <a:cs typeface="Arial" charset="0"/>
              </a:rPr>
              <a:t>Core</a:t>
            </a:r>
            <a:r>
              <a:rPr lang="hu-HU" dirty="0">
                <a:solidFill>
                  <a:srgbClr val="FF0000"/>
                </a:solidFill>
                <a:latin typeface="Garamond" pitchFamily="18" charset="0"/>
                <a:cs typeface="Arial" charset="0"/>
              </a:rPr>
              <a:t> </a:t>
            </a:r>
            <a:r>
              <a:rPr lang="hu-HU" dirty="0" err="1">
                <a:solidFill>
                  <a:srgbClr val="FF0000"/>
                </a:solidFill>
                <a:latin typeface="Garamond" pitchFamily="18" charset="0"/>
                <a:cs typeface="Arial" charset="0"/>
              </a:rPr>
              <a:t>Collection</a:t>
            </a:r>
            <a:r>
              <a:rPr lang="hu-HU" dirty="0">
                <a:solidFill>
                  <a:srgbClr val="FF0000"/>
                </a:solidFill>
                <a:latin typeface="Garamond" pitchFamily="18" charset="0"/>
                <a:cs typeface="Arial" charset="0"/>
              </a:rPr>
              <a:t> </a:t>
            </a:r>
            <a:r>
              <a:rPr lang="hu-HU" dirty="0" err="1">
                <a:solidFill>
                  <a:srgbClr val="FF0000"/>
                </a:solidFill>
                <a:latin typeface="Garamond" pitchFamily="18" charset="0"/>
                <a:cs typeface="Arial" charset="0"/>
              </a:rPr>
              <a:t>database</a:t>
            </a:r>
            <a:br>
              <a:rPr lang="hu-HU" dirty="0">
                <a:solidFill>
                  <a:srgbClr val="FF0000"/>
                </a:solidFill>
                <a:latin typeface="Garamond" pitchFamily="18" charset="0"/>
                <a:cs typeface="Arial" charset="0"/>
              </a:rPr>
            </a:br>
            <a:r>
              <a:rPr lang="hu-HU" dirty="0" err="1">
                <a:solidFill>
                  <a:srgbClr val="FF0000"/>
                </a:solidFill>
                <a:latin typeface="Garamond" pitchFamily="18" charset="0"/>
                <a:cs typeface="Arial" charset="0"/>
              </a:rPr>
              <a:t>-</a:t>
            </a:r>
            <a:r>
              <a:rPr lang="hu-HU" b="1" dirty="0" err="1">
                <a:solidFill>
                  <a:srgbClr val="FF0000"/>
                </a:solidFill>
                <a:latin typeface="Garamond" pitchFamily="18" charset="0"/>
                <a:cs typeface="Arial" charset="0"/>
              </a:rPr>
              <a:t>Full</a:t>
            </a:r>
            <a:r>
              <a:rPr lang="hu-HU" b="1" dirty="0">
                <a:solidFill>
                  <a:srgbClr val="FF0000"/>
                </a:solidFill>
                <a:latin typeface="Garamond" pitchFamily="18" charset="0"/>
                <a:cs typeface="Arial" charset="0"/>
              </a:rPr>
              <a:t> Text:</a:t>
            </a:r>
            <a:r>
              <a:rPr lang="hu-HU" dirty="0">
                <a:solidFill>
                  <a:srgbClr val="FF0000"/>
                </a:solidFill>
                <a:latin typeface="Garamond" pitchFamily="18" charset="0"/>
                <a:cs typeface="Arial" charset="0"/>
              </a:rPr>
              <a:t> </a:t>
            </a:r>
            <a:r>
              <a:rPr lang="hu-HU" dirty="0" err="1">
                <a:solidFill>
                  <a:srgbClr val="FF0000"/>
                </a:solidFill>
                <a:latin typeface="Garamond" pitchFamily="18" charset="0"/>
              </a:rPr>
              <a:t>sometimes</a:t>
            </a:r>
            <a:r>
              <a:rPr lang="hu-HU" dirty="0">
                <a:solidFill>
                  <a:srgbClr val="FF0000"/>
                </a:solidFill>
                <a:latin typeface="Garamond" pitchFamily="18" charset="0"/>
              </a:rPr>
              <a:t> </a:t>
            </a:r>
            <a:r>
              <a:rPr lang="hu-HU" dirty="0" err="1">
                <a:solidFill>
                  <a:srgbClr val="FF0000"/>
                </a:solidFill>
                <a:latin typeface="Garamond" pitchFamily="18" charset="0"/>
              </a:rPr>
              <a:t>the</a:t>
            </a:r>
            <a:r>
              <a:rPr lang="hu-HU" dirty="0">
                <a:solidFill>
                  <a:srgbClr val="FF0000"/>
                </a:solidFill>
                <a:latin typeface="Garamond" pitchFamily="18" charset="0"/>
              </a:rPr>
              <a:t> </a:t>
            </a:r>
            <a:r>
              <a:rPr lang="hu-HU" dirty="0" err="1">
                <a:solidFill>
                  <a:srgbClr val="FF0000"/>
                </a:solidFill>
                <a:latin typeface="Garamond" pitchFamily="18" charset="0"/>
              </a:rPr>
              <a:t>paper</a:t>
            </a:r>
            <a:r>
              <a:rPr lang="hu-HU" dirty="0">
                <a:solidFill>
                  <a:srgbClr val="FF0000"/>
                </a:solidFill>
                <a:latin typeface="Garamond" pitchFamily="18" charset="0"/>
              </a:rPr>
              <a:t> has a </a:t>
            </a:r>
            <a:r>
              <a:rPr lang="hu-HU" dirty="0" err="1">
                <a:solidFill>
                  <a:srgbClr val="FF0000"/>
                </a:solidFill>
                <a:latin typeface="Garamond" pitchFamily="18" charset="0"/>
              </a:rPr>
              <a:t>full</a:t>
            </a:r>
            <a:r>
              <a:rPr lang="hu-HU" dirty="0">
                <a:solidFill>
                  <a:srgbClr val="FF0000"/>
                </a:solidFill>
                <a:latin typeface="Garamond" pitchFamily="18" charset="0"/>
              </a:rPr>
              <a:t> text </a:t>
            </a:r>
            <a:r>
              <a:rPr lang="hu-HU" dirty="0" err="1">
                <a:solidFill>
                  <a:srgbClr val="FF0000"/>
                </a:solidFill>
                <a:latin typeface="Garamond" pitchFamily="18" charset="0"/>
              </a:rPr>
              <a:t>button</a:t>
            </a:r>
            <a:r>
              <a:rPr lang="hu-HU" dirty="0">
                <a:solidFill>
                  <a:srgbClr val="FF0000"/>
                </a:solidFill>
                <a:latin typeface="Garamond" pitchFamily="18" charset="0"/>
              </a:rPr>
              <a:t>: </a:t>
            </a:r>
            <a:r>
              <a:rPr lang="hu-HU" dirty="0" err="1">
                <a:solidFill>
                  <a:srgbClr val="FF0000"/>
                </a:solidFill>
                <a:latin typeface="Garamond" pitchFamily="18" charset="0"/>
              </a:rPr>
              <a:t>if</a:t>
            </a:r>
            <a:r>
              <a:rPr lang="hu-HU" dirty="0">
                <a:solidFill>
                  <a:srgbClr val="FF0000"/>
                </a:solidFill>
                <a:latin typeface="Garamond" pitchFamily="18" charset="0"/>
              </a:rPr>
              <a:t> </a:t>
            </a:r>
            <a:r>
              <a:rPr lang="hu-HU" dirty="0" err="1">
                <a:solidFill>
                  <a:srgbClr val="FF0000"/>
                </a:solidFill>
                <a:latin typeface="Garamond" pitchFamily="18" charset="0"/>
              </a:rPr>
              <a:t>our</a:t>
            </a:r>
            <a:r>
              <a:rPr lang="en-US" dirty="0">
                <a:solidFill>
                  <a:srgbClr val="FF0000"/>
                </a:solidFill>
                <a:latin typeface="Garamond" pitchFamily="18" charset="0"/>
              </a:rPr>
              <a:t> institution's </a:t>
            </a:r>
            <a:r>
              <a:rPr lang="hu-HU" dirty="0">
                <a:solidFill>
                  <a:srgbClr val="FF0000"/>
                </a:solidFill>
                <a:latin typeface="Garamond" pitchFamily="18" charset="0"/>
              </a:rPr>
              <a:t>has </a:t>
            </a:r>
            <a:r>
              <a:rPr lang="en-US" dirty="0">
                <a:solidFill>
                  <a:srgbClr val="FF0000"/>
                </a:solidFill>
                <a:latin typeface="Garamond" pitchFamily="18" charset="0"/>
              </a:rPr>
              <a:t>subscription</a:t>
            </a:r>
            <a:r>
              <a:rPr lang="hu-HU" dirty="0">
                <a:solidFill>
                  <a:srgbClr val="FF0000"/>
                </a:solidFill>
                <a:latin typeface="Garamond" pitchFamily="18" charset="0"/>
              </a:rPr>
              <a:t>,</a:t>
            </a:r>
            <a:r>
              <a:rPr lang="en-US" dirty="0">
                <a:solidFill>
                  <a:srgbClr val="FF0000"/>
                </a:solidFill>
                <a:latin typeface="Garamond" pitchFamily="18" charset="0"/>
              </a:rPr>
              <a:t> </a:t>
            </a:r>
            <a:r>
              <a:rPr lang="hu-HU" dirty="0" err="1">
                <a:solidFill>
                  <a:srgbClr val="FF0000"/>
                </a:solidFill>
                <a:latin typeface="Garamond" pitchFamily="18" charset="0"/>
              </a:rPr>
              <a:t>you</a:t>
            </a:r>
            <a:r>
              <a:rPr lang="hu-HU" dirty="0">
                <a:solidFill>
                  <a:srgbClr val="FF0000"/>
                </a:solidFill>
                <a:latin typeface="Garamond" pitchFamily="18" charset="0"/>
              </a:rPr>
              <a:t> </a:t>
            </a:r>
            <a:r>
              <a:rPr lang="hu-HU" dirty="0" err="1">
                <a:solidFill>
                  <a:srgbClr val="FF0000"/>
                </a:solidFill>
                <a:latin typeface="Garamond" pitchFamily="18" charset="0"/>
              </a:rPr>
              <a:t>can</a:t>
            </a:r>
            <a:r>
              <a:rPr lang="hu-HU" dirty="0">
                <a:solidFill>
                  <a:srgbClr val="FF0000"/>
                </a:solidFill>
                <a:latin typeface="Garamond" pitchFamily="18" charset="0"/>
              </a:rPr>
              <a:t> </a:t>
            </a:r>
            <a:r>
              <a:rPr lang="hu-HU" dirty="0" err="1">
                <a:solidFill>
                  <a:srgbClr val="FF0000"/>
                </a:solidFill>
                <a:latin typeface="Garamond" pitchFamily="18" charset="0"/>
              </a:rPr>
              <a:t>read</a:t>
            </a:r>
            <a:r>
              <a:rPr lang="hu-HU" dirty="0">
                <a:solidFill>
                  <a:srgbClr val="FF0000"/>
                </a:solidFill>
                <a:latin typeface="Garamond" pitchFamily="18" charset="0"/>
              </a:rPr>
              <a:t> </a:t>
            </a:r>
            <a:r>
              <a:rPr lang="hu-HU" dirty="0" err="1">
                <a:solidFill>
                  <a:srgbClr val="FF0000"/>
                </a:solidFill>
                <a:latin typeface="Garamond" pitchFamily="18" charset="0"/>
              </a:rPr>
              <a:t>the</a:t>
            </a:r>
            <a:r>
              <a:rPr lang="hu-HU" dirty="0">
                <a:solidFill>
                  <a:srgbClr val="FF0000"/>
                </a:solidFill>
                <a:latin typeface="Garamond" pitchFamily="18" charset="0"/>
              </a:rPr>
              <a:t> </a:t>
            </a:r>
            <a:r>
              <a:rPr lang="hu-HU" dirty="0" err="1">
                <a:solidFill>
                  <a:srgbClr val="FF0000"/>
                </a:solidFill>
                <a:latin typeface="Garamond" pitchFamily="18" charset="0"/>
              </a:rPr>
              <a:t>full</a:t>
            </a:r>
            <a:r>
              <a:rPr lang="hu-HU" dirty="0">
                <a:solidFill>
                  <a:srgbClr val="FF0000"/>
                </a:solidFill>
                <a:latin typeface="Garamond" pitchFamily="18" charset="0"/>
              </a:rPr>
              <a:t> text of </a:t>
            </a:r>
            <a:r>
              <a:rPr lang="hu-HU" dirty="0" err="1">
                <a:solidFill>
                  <a:srgbClr val="FF0000"/>
                </a:solidFill>
                <a:latin typeface="Garamond" pitchFamily="18" charset="0"/>
              </a:rPr>
              <a:t>the</a:t>
            </a:r>
            <a:r>
              <a:rPr lang="hu-HU" dirty="0">
                <a:solidFill>
                  <a:srgbClr val="FF0000"/>
                </a:solidFill>
                <a:latin typeface="Garamond" pitchFamily="18" charset="0"/>
              </a:rPr>
              <a:t> </a:t>
            </a:r>
            <a:r>
              <a:rPr lang="hu-HU" dirty="0" err="1">
                <a:solidFill>
                  <a:srgbClr val="FF0000"/>
                </a:solidFill>
                <a:latin typeface="Garamond" pitchFamily="18" charset="0"/>
              </a:rPr>
              <a:t>publication</a:t>
            </a:r>
            <a:r>
              <a:rPr lang="hu-HU" dirty="0">
                <a:solidFill>
                  <a:srgbClr val="FF0000"/>
                </a:solidFill>
                <a:latin typeface="Garamond" pitchFamily="18" charset="0"/>
              </a:rPr>
              <a:t> </a:t>
            </a:r>
            <a:r>
              <a:rPr lang="hu-HU" dirty="0" err="1">
                <a:solidFill>
                  <a:srgbClr val="FF0000"/>
                </a:solidFill>
                <a:latin typeface="Garamond" pitchFamily="18" charset="0"/>
              </a:rPr>
              <a:t>at</a:t>
            </a:r>
            <a:r>
              <a:rPr lang="hu-HU" dirty="0">
                <a:solidFill>
                  <a:srgbClr val="FF0000"/>
                </a:solidFill>
                <a:latin typeface="Garamond" pitchFamily="18" charset="0"/>
              </a:rPr>
              <a:t> </a:t>
            </a:r>
            <a:r>
              <a:rPr lang="hu-HU" dirty="0" err="1">
                <a:solidFill>
                  <a:srgbClr val="FF0000"/>
                </a:solidFill>
                <a:latin typeface="Garamond" pitchFamily="18" charset="0"/>
              </a:rPr>
              <a:t>the</a:t>
            </a:r>
            <a:r>
              <a:rPr lang="hu-HU" dirty="0">
                <a:solidFill>
                  <a:srgbClr val="FF0000"/>
                </a:solidFill>
                <a:latin typeface="Garamond" pitchFamily="18" charset="0"/>
              </a:rPr>
              <a:t> </a:t>
            </a:r>
            <a:r>
              <a:rPr lang="hu-HU" dirty="0" err="1">
                <a:solidFill>
                  <a:srgbClr val="FF0000"/>
                </a:solidFill>
                <a:latin typeface="Garamond" pitchFamily="18" charset="0"/>
              </a:rPr>
              <a:t>publisher</a:t>
            </a:r>
            <a:r>
              <a:rPr lang="hu-HU" dirty="0">
                <a:solidFill>
                  <a:srgbClr val="FF0000"/>
                </a:solidFill>
                <a:latin typeface="Garamond" pitchFamily="18" charset="0"/>
              </a:rPr>
              <a:t>’s site</a:t>
            </a:r>
            <a:br>
              <a:rPr lang="hu-HU" dirty="0">
                <a:solidFill>
                  <a:srgbClr val="FF0000"/>
                </a:solidFill>
                <a:latin typeface="Garamond" pitchFamily="18" charset="0"/>
                <a:cs typeface="Arial" charset="0"/>
              </a:rPr>
            </a:br>
            <a:r>
              <a:rPr lang="hu-HU" b="1" dirty="0" err="1">
                <a:solidFill>
                  <a:srgbClr val="FF0000"/>
                </a:solidFill>
                <a:latin typeface="Garamond" pitchFamily="18" charset="0"/>
                <a:cs typeface="Arial" charset="0"/>
              </a:rPr>
              <a:t>-View</a:t>
            </a:r>
            <a:r>
              <a:rPr lang="hu-HU" b="1" dirty="0">
                <a:solidFill>
                  <a:srgbClr val="FF0000"/>
                </a:solidFill>
                <a:latin typeface="Garamond" pitchFamily="18" charset="0"/>
                <a:cs typeface="Arial" charset="0"/>
              </a:rPr>
              <a:t> </a:t>
            </a:r>
            <a:r>
              <a:rPr lang="hu-HU" b="1" dirty="0" err="1">
                <a:solidFill>
                  <a:srgbClr val="FF0000"/>
                </a:solidFill>
                <a:latin typeface="Garamond" pitchFamily="18" charset="0"/>
                <a:cs typeface="Arial" charset="0"/>
              </a:rPr>
              <a:t>abstract</a:t>
            </a:r>
            <a:r>
              <a:rPr lang="hu-HU" b="1" dirty="0">
                <a:solidFill>
                  <a:srgbClr val="FF0000"/>
                </a:solidFill>
                <a:latin typeface="Garamond" pitchFamily="18" charset="0"/>
                <a:cs typeface="Arial" charset="0"/>
              </a:rPr>
              <a:t>: </a:t>
            </a:r>
            <a:r>
              <a:rPr lang="en-US" dirty="0">
                <a:solidFill>
                  <a:srgbClr val="FF0000"/>
                </a:solidFill>
                <a:latin typeface="Garamond" pitchFamily="18" charset="0"/>
              </a:rPr>
              <a:t>you can read the brief summary (abstract) of the paper</a:t>
            </a:r>
          </a:p>
        </p:txBody>
      </p:sp>
      <p:sp>
        <p:nvSpPr>
          <p:cNvPr id="210951" name="Rectangle 7"/>
          <p:cNvSpPr>
            <a:spLocks noChangeArrowheads="1"/>
          </p:cNvSpPr>
          <p:nvPr/>
        </p:nvSpPr>
        <p:spPr bwMode="auto">
          <a:xfrm>
            <a:off x="6992663" y="2032793"/>
            <a:ext cx="1828800" cy="585787"/>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475" y="2068910"/>
            <a:ext cx="1657175" cy="51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827226"/>
            <a:ext cx="2015753" cy="36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7"/>
          <p:cNvSpPr>
            <a:spLocks noChangeArrowheads="1"/>
          </p:cNvSpPr>
          <p:nvPr/>
        </p:nvSpPr>
        <p:spPr bwMode="auto">
          <a:xfrm>
            <a:off x="611560" y="2827226"/>
            <a:ext cx="2015753" cy="32646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0950"/>
                                        </p:tgtEl>
                                        <p:attrNameLst>
                                          <p:attrName>style.visibility</p:attrName>
                                        </p:attrNameLst>
                                      </p:cBhvr>
                                      <p:to>
                                        <p:strVal val="visible"/>
                                      </p:to>
                                    </p:set>
                                    <p:animEffect transition="in" filter="strips(downLeft)">
                                      <p:cBhvr>
                                        <p:cTn id="7" dur="500"/>
                                        <p:tgtEl>
                                          <p:spTgt spid="21095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0951"/>
                                        </p:tgtEl>
                                        <p:attrNameLst>
                                          <p:attrName>style.visibility</p:attrName>
                                        </p:attrNameLst>
                                      </p:cBhvr>
                                      <p:to>
                                        <p:strVal val="visible"/>
                                      </p:to>
                                    </p:set>
                                    <p:animEffect transition="in" filter="strips(downRight)">
                                      <p:cBhvr>
                                        <p:cTn id="10" dur="500"/>
                                        <p:tgtEl>
                                          <p:spTgt spid="210951"/>
                                        </p:tgtEl>
                                      </p:cBhvr>
                                    </p:animEffect>
                                  </p:childTnLst>
                                </p:cTn>
                              </p:par>
                              <p:par>
                                <p:cTn id="11" presetID="1" presetClass="exit" presetSubtype="0" fill="hold" nodeType="withEffect">
                                  <p:stCondLst>
                                    <p:cond delay="0"/>
                                  </p:stCondLst>
                                  <p:childTnLst>
                                    <p:set>
                                      <p:cBhvr>
                                        <p:cTn id="12" dur="1" fill="hold">
                                          <p:stCondLst>
                                            <p:cond delay="0"/>
                                          </p:stCondLst>
                                        </p:cTn>
                                        <p:tgtEl>
                                          <p:spTgt spid="717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8" presetClass="entr" presetSubtype="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animBg="1"/>
      <p:bldP spid="21095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 r="4832" b="12915"/>
          <a:stretch/>
        </p:blipFill>
        <p:spPr bwMode="auto">
          <a:xfrm>
            <a:off x="575767" y="1196752"/>
            <a:ext cx="7524000" cy="5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1763688" y="2204864"/>
            <a:ext cx="482625" cy="579437"/>
          </a:xfrm>
          <a:prstGeom prst="rect">
            <a:avLst/>
          </a:prstGeom>
          <a:noFill/>
          <a:ln w="9525">
            <a:noFill/>
            <a:miter lim="800000"/>
            <a:headEnd/>
            <a:tailEnd/>
          </a:ln>
          <a:effectLst/>
        </p:spPr>
        <p:txBody>
          <a:bodyPr wrap="square">
            <a:spAutoFit/>
          </a:bodyPr>
          <a:lstStyle/>
          <a:p>
            <a:pPr>
              <a:spcBef>
                <a:spcPct val="50000"/>
              </a:spcBef>
              <a:defRPr/>
            </a:pPr>
            <a:r>
              <a:rPr lang="hu-HU" sz="3200" b="1" dirty="0">
                <a:solidFill>
                  <a:srgbClr val="FF0000"/>
                </a:solidFill>
                <a:effectLst>
                  <a:outerShdw blurRad="38100" dist="38100" dir="2700000" algn="tl">
                    <a:srgbClr val="C0C0C0"/>
                  </a:outerShdw>
                </a:effectLst>
                <a:latin typeface="Garamond" pitchFamily="18" charset="0"/>
              </a:rPr>
              <a:t>1.</a:t>
            </a:r>
          </a:p>
        </p:txBody>
      </p:sp>
      <p:sp>
        <p:nvSpPr>
          <p:cNvPr id="13" name="Text Box 4"/>
          <p:cNvSpPr txBox="1">
            <a:spLocks noChangeArrowheads="1"/>
          </p:cNvSpPr>
          <p:nvPr/>
        </p:nvSpPr>
        <p:spPr bwMode="auto">
          <a:xfrm>
            <a:off x="3419872" y="1689120"/>
            <a:ext cx="542429" cy="584775"/>
          </a:xfrm>
          <a:prstGeom prst="rect">
            <a:avLst/>
          </a:prstGeom>
          <a:noFill/>
          <a:ln w="9525">
            <a:noFill/>
            <a:miter lim="800000"/>
            <a:headEnd/>
            <a:tailEnd/>
          </a:ln>
          <a:effectLst/>
        </p:spPr>
        <p:txBody>
          <a:bodyPr wrap="square">
            <a:spAutoFit/>
          </a:bodyPr>
          <a:lstStyle/>
          <a:p>
            <a:pPr>
              <a:spcBef>
                <a:spcPct val="50000"/>
              </a:spcBef>
              <a:defRPr/>
            </a:pPr>
            <a:r>
              <a:rPr lang="hu-HU" sz="3200" b="1" dirty="0">
                <a:solidFill>
                  <a:srgbClr val="FF0000"/>
                </a:solidFill>
                <a:effectLst>
                  <a:outerShdw blurRad="38100" dist="38100" dir="2700000" algn="tl">
                    <a:srgbClr val="C0C0C0"/>
                  </a:outerShdw>
                </a:effectLst>
                <a:latin typeface="Garamond" pitchFamily="18" charset="0"/>
              </a:rPr>
              <a:t>2.</a:t>
            </a:r>
          </a:p>
        </p:txBody>
      </p:sp>
      <p:sp>
        <p:nvSpPr>
          <p:cNvPr id="14" name="Text Box 5"/>
          <p:cNvSpPr txBox="1">
            <a:spLocks noChangeArrowheads="1"/>
          </p:cNvSpPr>
          <p:nvPr/>
        </p:nvSpPr>
        <p:spPr bwMode="auto">
          <a:xfrm>
            <a:off x="2230264" y="1109683"/>
            <a:ext cx="576263" cy="579437"/>
          </a:xfrm>
          <a:prstGeom prst="rect">
            <a:avLst/>
          </a:prstGeom>
          <a:noFill/>
          <a:ln w="9525">
            <a:noFill/>
            <a:miter lim="800000"/>
            <a:headEnd/>
            <a:tailEnd/>
          </a:ln>
          <a:effectLst/>
        </p:spPr>
        <p:txBody>
          <a:bodyPr>
            <a:spAutoFit/>
          </a:bodyPr>
          <a:lstStyle/>
          <a:p>
            <a:pPr>
              <a:spcBef>
                <a:spcPct val="50000"/>
              </a:spcBef>
              <a:defRPr/>
            </a:pPr>
            <a:r>
              <a:rPr lang="hu-HU" sz="3200" b="1" dirty="0">
                <a:solidFill>
                  <a:srgbClr val="FF0000"/>
                </a:solidFill>
                <a:effectLst>
                  <a:outerShdw blurRad="38100" dist="38100" dir="2700000" algn="tl">
                    <a:srgbClr val="C0C0C0"/>
                  </a:outerShdw>
                </a:effectLst>
                <a:latin typeface="Garamond" pitchFamily="18" charset="0"/>
              </a:rPr>
              <a:t>3.</a:t>
            </a:r>
          </a:p>
        </p:txBody>
      </p:sp>
      <p:sp>
        <p:nvSpPr>
          <p:cNvPr id="15" name="Text Box 6"/>
          <p:cNvSpPr txBox="1">
            <a:spLocks noChangeArrowheads="1"/>
          </p:cNvSpPr>
          <p:nvPr/>
        </p:nvSpPr>
        <p:spPr bwMode="auto">
          <a:xfrm>
            <a:off x="6692204" y="1403920"/>
            <a:ext cx="576263" cy="579438"/>
          </a:xfrm>
          <a:prstGeom prst="rect">
            <a:avLst/>
          </a:prstGeom>
          <a:noFill/>
          <a:ln w="9525">
            <a:noFill/>
            <a:miter lim="800000"/>
            <a:headEnd/>
            <a:tailEnd/>
          </a:ln>
          <a:effectLst/>
        </p:spPr>
        <p:txBody>
          <a:bodyPr>
            <a:spAutoFit/>
          </a:bodyPr>
          <a:lstStyle/>
          <a:p>
            <a:pPr>
              <a:spcBef>
                <a:spcPct val="50000"/>
              </a:spcBef>
              <a:defRPr/>
            </a:pPr>
            <a:r>
              <a:rPr lang="hu-HU" sz="3200" b="1" dirty="0">
                <a:solidFill>
                  <a:srgbClr val="FF0000"/>
                </a:solidFill>
                <a:effectLst>
                  <a:outerShdw blurRad="38100" dist="38100" dir="2700000" algn="tl">
                    <a:srgbClr val="C0C0C0"/>
                  </a:outerShdw>
                </a:effectLst>
                <a:latin typeface="Garamond" pitchFamily="18" charset="0"/>
              </a:rPr>
              <a:t>4.</a:t>
            </a:r>
          </a:p>
        </p:txBody>
      </p:sp>
      <p:sp>
        <p:nvSpPr>
          <p:cNvPr id="211976" name="Rectangle 8"/>
          <p:cNvSpPr>
            <a:spLocks noChangeArrowheads="1"/>
          </p:cNvSpPr>
          <p:nvPr/>
        </p:nvSpPr>
        <p:spPr bwMode="auto">
          <a:xfrm>
            <a:off x="2440335" y="2693690"/>
            <a:ext cx="5688007" cy="3615630"/>
          </a:xfrm>
          <a:prstGeom prst="rect">
            <a:avLst/>
          </a:prstGeom>
          <a:solidFill>
            <a:srgbClr val="FFFF99"/>
          </a:solidFill>
          <a:ln w="25400">
            <a:solidFill>
              <a:srgbClr val="FF0000"/>
            </a:solidFill>
            <a:miter lim="800000"/>
            <a:headEnd/>
            <a:tailEnd/>
          </a:ln>
        </p:spPr>
        <p:txBody>
          <a:bodyPr>
            <a:normAutofit lnSpcReduction="10000"/>
          </a:bodyPr>
          <a:lstStyle/>
          <a:p>
            <a:pPr marL="342900" indent="-342900">
              <a:spcBef>
                <a:spcPct val="50000"/>
              </a:spcBef>
              <a:buFontTx/>
              <a:buAutoNum type="arabicPeriod"/>
              <a:defRPr/>
            </a:pPr>
            <a:r>
              <a:rPr lang="hu-HU" sz="1600" dirty="0" err="1">
                <a:solidFill>
                  <a:srgbClr val="5A3C90"/>
                </a:solidFill>
                <a:latin typeface="Garamond" pitchFamily="18" charset="0"/>
              </a:rPr>
              <a:t>Refine</a:t>
            </a:r>
            <a:r>
              <a:rPr lang="hu-HU" sz="1600" dirty="0">
                <a:solidFill>
                  <a:srgbClr val="5A3C90"/>
                </a:solidFill>
                <a:latin typeface="Garamond" pitchFamily="18" charset="0"/>
              </a:rPr>
              <a:t> </a:t>
            </a:r>
            <a:r>
              <a:rPr lang="hu-HU" sz="1600" dirty="0" err="1">
                <a:solidFill>
                  <a:srgbClr val="5A3C90"/>
                </a:solidFill>
                <a:latin typeface="Garamond" pitchFamily="18" charset="0"/>
              </a:rPr>
              <a:t>Results</a:t>
            </a:r>
            <a:r>
              <a:rPr lang="hu-HU" sz="1600" dirty="0">
                <a:solidFill>
                  <a:srgbClr val="5A3C90"/>
                </a:solidFill>
                <a:latin typeface="Garamond" pitchFamily="18" charset="0"/>
              </a:rPr>
              <a:t>:</a:t>
            </a:r>
            <a:br>
              <a:rPr lang="hu-HU" sz="1600" dirty="0">
                <a:solidFill>
                  <a:srgbClr val="5A3C90"/>
                </a:solidFill>
                <a:latin typeface="Garamond" pitchFamily="18" charset="0"/>
              </a:rPr>
            </a:br>
            <a:r>
              <a:rPr lang="hu-HU" sz="1600" dirty="0" err="1">
                <a:solidFill>
                  <a:srgbClr val="5A3C90"/>
                </a:solidFill>
                <a:latin typeface="Garamond" pitchFamily="18" charset="0"/>
              </a:rPr>
              <a:t>Results</a:t>
            </a:r>
            <a:r>
              <a:rPr lang="hu-HU" sz="1600" dirty="0">
                <a:solidFill>
                  <a:srgbClr val="5A3C90"/>
                </a:solidFill>
                <a:latin typeface="Garamond" pitchFamily="18" charset="0"/>
              </a:rPr>
              <a:t> </a:t>
            </a:r>
            <a:r>
              <a:rPr lang="hu-HU" sz="1600" dirty="0" err="1">
                <a:solidFill>
                  <a:srgbClr val="5A3C90"/>
                </a:solidFill>
                <a:latin typeface="Garamond" pitchFamily="18" charset="0"/>
              </a:rPr>
              <a:t>may</a:t>
            </a:r>
            <a:r>
              <a:rPr lang="hu-HU" sz="1600" dirty="0">
                <a:solidFill>
                  <a:srgbClr val="5A3C90"/>
                </a:solidFill>
                <a:latin typeface="Garamond" pitchFamily="18" charset="0"/>
              </a:rPr>
              <a:t> be </a:t>
            </a:r>
            <a:r>
              <a:rPr lang="hu-HU" sz="1600" dirty="0" err="1">
                <a:solidFill>
                  <a:srgbClr val="5A3C90"/>
                </a:solidFill>
                <a:latin typeface="Garamond" pitchFamily="18" charset="0"/>
              </a:rPr>
              <a:t>refined</a:t>
            </a:r>
            <a:r>
              <a:rPr lang="hu-HU" sz="1600" dirty="0">
                <a:solidFill>
                  <a:srgbClr val="5A3C90"/>
                </a:solidFill>
                <a:latin typeface="Garamond" pitchFamily="18" charset="0"/>
              </a:rPr>
              <a:t> </a:t>
            </a:r>
            <a:r>
              <a:rPr lang="hu-HU" sz="1600" dirty="0" err="1">
                <a:solidFill>
                  <a:srgbClr val="5A3C90"/>
                </a:solidFill>
                <a:latin typeface="Garamond" pitchFamily="18" charset="0"/>
              </a:rPr>
              <a:t>by</a:t>
            </a:r>
            <a:r>
              <a:rPr lang="hu-HU" sz="1600" dirty="0">
                <a:solidFill>
                  <a:srgbClr val="5A3C90"/>
                </a:solidFill>
                <a:latin typeface="Garamond" pitchFamily="18" charset="0"/>
              </a:rPr>
              <a:t> </a:t>
            </a:r>
            <a:r>
              <a:rPr lang="hu-HU" sz="1600" dirty="0" err="1">
                <a:solidFill>
                  <a:srgbClr val="5A3C90"/>
                </a:solidFill>
                <a:latin typeface="Garamond" pitchFamily="18" charset="0"/>
              </a:rPr>
              <a:t>e.g</a:t>
            </a:r>
            <a:r>
              <a:rPr lang="hu-HU" sz="1600" dirty="0">
                <a:solidFill>
                  <a:srgbClr val="5A3C90"/>
                </a:solidFill>
                <a:latin typeface="Garamond" pitchFamily="18" charset="0"/>
              </a:rPr>
              <a:t>. </a:t>
            </a:r>
            <a:r>
              <a:rPr lang="hu-HU" sz="1600" dirty="0" err="1">
                <a:solidFill>
                  <a:srgbClr val="5A3C90"/>
                </a:solidFill>
                <a:latin typeface="Garamond" pitchFamily="18" charset="0"/>
              </a:rPr>
              <a:t>categories</a:t>
            </a:r>
            <a:r>
              <a:rPr lang="hu-HU" sz="1600" dirty="0">
                <a:solidFill>
                  <a:srgbClr val="5A3C90"/>
                </a:solidFill>
                <a:latin typeface="Garamond" pitchFamily="18" charset="0"/>
              </a:rPr>
              <a:t>, </a:t>
            </a:r>
            <a:r>
              <a:rPr lang="hu-HU" sz="1600" dirty="0" err="1">
                <a:solidFill>
                  <a:srgbClr val="5A3C90"/>
                </a:solidFill>
                <a:latin typeface="Garamond" pitchFamily="18" charset="0"/>
              </a:rPr>
              <a:t>document</a:t>
            </a:r>
            <a:r>
              <a:rPr lang="hu-HU" sz="1600" dirty="0">
                <a:solidFill>
                  <a:srgbClr val="5A3C90"/>
                </a:solidFill>
                <a:latin typeface="Garamond" pitchFamily="18" charset="0"/>
              </a:rPr>
              <a:t> </a:t>
            </a:r>
            <a:r>
              <a:rPr lang="hu-HU" sz="1600" dirty="0" err="1">
                <a:solidFill>
                  <a:srgbClr val="5A3C90"/>
                </a:solidFill>
                <a:latin typeface="Garamond" pitchFamily="18" charset="0"/>
              </a:rPr>
              <a:t>types</a:t>
            </a:r>
            <a:r>
              <a:rPr lang="hu-HU" sz="1600" dirty="0">
                <a:solidFill>
                  <a:srgbClr val="5A3C90"/>
                </a:solidFill>
                <a:latin typeface="Garamond" pitchFamily="18" charset="0"/>
              </a:rPr>
              <a:t>, </a:t>
            </a:r>
            <a:r>
              <a:rPr lang="hu-HU" sz="1600" dirty="0" err="1">
                <a:solidFill>
                  <a:srgbClr val="5A3C90"/>
                </a:solidFill>
                <a:latin typeface="Garamond" pitchFamily="18" charset="0"/>
              </a:rPr>
              <a:t>subject</a:t>
            </a:r>
            <a:r>
              <a:rPr lang="hu-HU" sz="1600" dirty="0">
                <a:solidFill>
                  <a:srgbClr val="5A3C90"/>
                </a:solidFill>
                <a:latin typeface="Garamond" pitchFamily="18" charset="0"/>
              </a:rPr>
              <a:t> </a:t>
            </a:r>
            <a:r>
              <a:rPr lang="hu-HU" sz="1600" dirty="0" err="1">
                <a:solidFill>
                  <a:srgbClr val="5A3C90"/>
                </a:solidFill>
                <a:latin typeface="Garamond" pitchFamily="18" charset="0"/>
              </a:rPr>
              <a:t>areas</a:t>
            </a:r>
            <a:r>
              <a:rPr lang="hu-HU" sz="1600" dirty="0">
                <a:solidFill>
                  <a:srgbClr val="5A3C90"/>
                </a:solidFill>
                <a:latin typeface="Garamond" pitchFamily="18" charset="0"/>
              </a:rPr>
              <a:t>, </a:t>
            </a:r>
            <a:r>
              <a:rPr lang="hu-HU" sz="1600" dirty="0" err="1">
                <a:solidFill>
                  <a:srgbClr val="5A3C90"/>
                </a:solidFill>
                <a:latin typeface="Garamond" pitchFamily="18" charset="0"/>
              </a:rPr>
              <a:t>authors</a:t>
            </a:r>
            <a:r>
              <a:rPr lang="hu-HU" sz="1600" dirty="0">
                <a:solidFill>
                  <a:srgbClr val="5A3C90"/>
                </a:solidFill>
                <a:latin typeface="Garamond" pitchFamily="18" charset="0"/>
              </a:rPr>
              <a:t>, </a:t>
            </a:r>
            <a:r>
              <a:rPr lang="hu-HU" sz="1600" dirty="0" err="1">
                <a:solidFill>
                  <a:srgbClr val="5A3C90"/>
                </a:solidFill>
                <a:latin typeface="Garamond" pitchFamily="18" charset="0"/>
              </a:rPr>
              <a:t>source</a:t>
            </a:r>
            <a:r>
              <a:rPr lang="hu-HU" sz="1600" dirty="0">
                <a:solidFill>
                  <a:srgbClr val="5A3C90"/>
                </a:solidFill>
                <a:latin typeface="Garamond" pitchFamily="18" charset="0"/>
              </a:rPr>
              <a:t> </a:t>
            </a:r>
            <a:r>
              <a:rPr lang="hu-HU" sz="1600" dirty="0" err="1">
                <a:solidFill>
                  <a:srgbClr val="5A3C90"/>
                </a:solidFill>
                <a:latin typeface="Garamond" pitchFamily="18" charset="0"/>
              </a:rPr>
              <a:t>titles</a:t>
            </a:r>
            <a:r>
              <a:rPr lang="hu-HU" sz="1600" dirty="0">
                <a:solidFill>
                  <a:srgbClr val="5A3C90"/>
                </a:solidFill>
                <a:latin typeface="Garamond" pitchFamily="18" charset="0"/>
              </a:rPr>
              <a:t>, </a:t>
            </a:r>
            <a:r>
              <a:rPr lang="hu-HU" sz="1600" dirty="0" err="1">
                <a:solidFill>
                  <a:srgbClr val="5A3C90"/>
                </a:solidFill>
                <a:latin typeface="Garamond" pitchFamily="18" charset="0"/>
              </a:rPr>
              <a:t>publication</a:t>
            </a:r>
            <a:r>
              <a:rPr lang="hu-HU" sz="1600" dirty="0">
                <a:solidFill>
                  <a:srgbClr val="5A3C90"/>
                </a:solidFill>
                <a:latin typeface="Garamond" pitchFamily="18" charset="0"/>
              </a:rPr>
              <a:t> </a:t>
            </a:r>
            <a:r>
              <a:rPr lang="hu-HU" sz="1600" dirty="0" err="1">
                <a:solidFill>
                  <a:srgbClr val="5A3C90"/>
                </a:solidFill>
                <a:latin typeface="Garamond" pitchFamily="18" charset="0"/>
              </a:rPr>
              <a:t>years</a:t>
            </a:r>
            <a:r>
              <a:rPr lang="hu-HU" sz="1600" dirty="0">
                <a:solidFill>
                  <a:srgbClr val="5A3C90"/>
                </a:solidFill>
                <a:latin typeface="Garamond" pitchFamily="18" charset="0"/>
              </a:rPr>
              <a:t>, </a:t>
            </a:r>
            <a:r>
              <a:rPr lang="hu-HU" sz="1600" dirty="0" err="1">
                <a:solidFill>
                  <a:srgbClr val="5A3C90"/>
                </a:solidFill>
                <a:latin typeface="Garamond" pitchFamily="18" charset="0"/>
              </a:rPr>
              <a:t>institutions</a:t>
            </a:r>
            <a:r>
              <a:rPr lang="hu-HU" sz="1600" dirty="0">
                <a:solidFill>
                  <a:srgbClr val="5A3C90"/>
                </a:solidFill>
                <a:latin typeface="Garamond" pitchFamily="18" charset="0"/>
              </a:rPr>
              <a:t>, </a:t>
            </a:r>
            <a:r>
              <a:rPr lang="hu-HU" sz="1600" dirty="0" err="1">
                <a:solidFill>
                  <a:srgbClr val="5A3C90"/>
                </a:solidFill>
                <a:latin typeface="Garamond" pitchFamily="18" charset="0"/>
              </a:rPr>
              <a:t>languageas</a:t>
            </a:r>
            <a:r>
              <a:rPr lang="hu-HU" sz="1600" dirty="0">
                <a:solidFill>
                  <a:srgbClr val="5A3C90"/>
                </a:solidFill>
                <a:latin typeface="Garamond" pitchFamily="18" charset="0"/>
              </a:rPr>
              <a:t>, </a:t>
            </a:r>
            <a:r>
              <a:rPr lang="hu-HU" sz="1600" dirty="0" err="1">
                <a:solidFill>
                  <a:srgbClr val="5A3C90"/>
                </a:solidFill>
                <a:latin typeface="Garamond" pitchFamily="18" charset="0"/>
              </a:rPr>
              <a:t>or</a:t>
            </a:r>
            <a:r>
              <a:rPr lang="hu-HU" sz="1600" dirty="0">
                <a:solidFill>
                  <a:srgbClr val="5A3C90"/>
                </a:solidFill>
                <a:latin typeface="Garamond" pitchFamily="18" charset="0"/>
              </a:rPr>
              <a:t> </a:t>
            </a:r>
            <a:r>
              <a:rPr lang="hu-HU" sz="1600" dirty="0" err="1">
                <a:solidFill>
                  <a:srgbClr val="5A3C90"/>
                </a:solidFill>
                <a:latin typeface="Garamond" pitchFamily="18" charset="0"/>
              </a:rPr>
              <a:t>countries</a:t>
            </a:r>
            <a:r>
              <a:rPr lang="hu-HU" sz="1600" dirty="0">
                <a:solidFill>
                  <a:srgbClr val="5A3C90"/>
                </a:solidFill>
                <a:latin typeface="Garamond" pitchFamily="18" charset="0"/>
              </a:rPr>
              <a:t>/</a:t>
            </a:r>
            <a:r>
              <a:rPr lang="hu-HU" sz="1600" dirty="0" err="1">
                <a:solidFill>
                  <a:srgbClr val="5A3C90"/>
                </a:solidFill>
                <a:latin typeface="Garamond" pitchFamily="18" charset="0"/>
              </a:rPr>
              <a:t>territories</a:t>
            </a:r>
            <a:r>
              <a:rPr lang="hu-HU" sz="1600" dirty="0">
                <a:solidFill>
                  <a:srgbClr val="5A3C90"/>
                </a:solidFill>
                <a:latin typeface="Garamond" pitchFamily="18" charset="0"/>
              </a:rPr>
              <a:t>.</a:t>
            </a:r>
            <a:endParaRPr lang="hu-HU" sz="1500" dirty="0">
              <a:solidFill>
                <a:srgbClr val="5A3C90"/>
              </a:solidFill>
              <a:latin typeface="Garamond" pitchFamily="18" charset="0"/>
            </a:endParaRPr>
          </a:p>
          <a:p>
            <a:pPr marL="342900" indent="-342900">
              <a:spcBef>
                <a:spcPct val="50000"/>
              </a:spcBef>
              <a:buFontTx/>
              <a:buAutoNum type="arabicPeriod"/>
              <a:defRPr/>
            </a:pPr>
            <a:r>
              <a:rPr lang="hu-HU" sz="1600" dirty="0" err="1">
                <a:solidFill>
                  <a:srgbClr val="5A3C90"/>
                </a:solidFill>
                <a:latin typeface="Garamond" pitchFamily="18" charset="0"/>
              </a:rPr>
              <a:t>Processing</a:t>
            </a:r>
            <a:r>
              <a:rPr lang="hu-HU" sz="1600" dirty="0">
                <a:solidFill>
                  <a:srgbClr val="5A3C90"/>
                </a:solidFill>
                <a:latin typeface="Garamond" pitchFamily="18" charset="0"/>
              </a:rPr>
              <a:t> Records:</a:t>
            </a:r>
            <a:br>
              <a:rPr lang="hu-HU" sz="1600" dirty="0">
                <a:solidFill>
                  <a:srgbClr val="5A3C90"/>
                </a:solidFill>
                <a:latin typeface="Garamond" pitchFamily="18" charset="0"/>
              </a:rPr>
            </a:br>
            <a:r>
              <a:rPr lang="hu-HU" sz="1500" dirty="0" err="1">
                <a:solidFill>
                  <a:srgbClr val="5A3C90"/>
                </a:solidFill>
                <a:latin typeface="Garamond" pitchFamily="18" charset="0"/>
              </a:rPr>
              <a:t>You</a:t>
            </a:r>
            <a:r>
              <a:rPr lang="hu-HU" sz="1500" dirty="0">
                <a:solidFill>
                  <a:srgbClr val="5A3C90"/>
                </a:solidFill>
                <a:latin typeface="Garamond" pitchFamily="18" charset="0"/>
              </a:rPr>
              <a:t> </a:t>
            </a:r>
            <a:r>
              <a:rPr lang="hu-HU" sz="1500" dirty="0" err="1">
                <a:solidFill>
                  <a:srgbClr val="5A3C90"/>
                </a:solidFill>
                <a:latin typeface="Garamond" pitchFamily="18" charset="0"/>
              </a:rPr>
              <a:t>can</a:t>
            </a:r>
            <a:r>
              <a:rPr lang="hu-HU" sz="1500" dirty="0">
                <a:solidFill>
                  <a:srgbClr val="5A3C90"/>
                </a:solidFill>
                <a:latin typeface="Garamond" pitchFamily="18" charset="0"/>
              </a:rPr>
              <a:t> </a:t>
            </a:r>
            <a:r>
              <a:rPr lang="hu-HU" sz="1500" dirty="0" err="1">
                <a:solidFill>
                  <a:srgbClr val="5A3C90"/>
                </a:solidFill>
                <a:latin typeface="Garamond" pitchFamily="18" charset="0"/>
              </a:rPr>
              <a:t>choose</a:t>
            </a:r>
            <a:r>
              <a:rPr lang="hu-HU" sz="1500" dirty="0">
                <a:solidFill>
                  <a:srgbClr val="5A3C90"/>
                </a:solidFill>
                <a:latin typeface="Garamond" pitchFamily="18" charset="0"/>
              </a:rPr>
              <a:t> </a:t>
            </a:r>
            <a:r>
              <a:rPr lang="hu-HU" sz="1500" dirty="0" err="1">
                <a:solidFill>
                  <a:srgbClr val="5A3C90"/>
                </a:solidFill>
                <a:latin typeface="Garamond" pitchFamily="18" charset="0"/>
              </a:rPr>
              <a:t>to</a:t>
            </a:r>
            <a:r>
              <a:rPr lang="hu-HU" sz="1500" dirty="0">
                <a:solidFill>
                  <a:srgbClr val="5A3C90"/>
                </a:solidFill>
                <a:latin typeface="Garamond" pitchFamily="18" charset="0"/>
              </a:rPr>
              <a:t> print, e-mail, add </a:t>
            </a:r>
            <a:r>
              <a:rPr lang="hu-HU" sz="1500" dirty="0" err="1">
                <a:solidFill>
                  <a:srgbClr val="5A3C90"/>
                </a:solidFill>
                <a:latin typeface="Garamond" pitchFamily="18" charset="0"/>
              </a:rPr>
              <a:t>to</a:t>
            </a:r>
            <a:r>
              <a:rPr lang="hu-HU" sz="1500" dirty="0">
                <a:solidFill>
                  <a:srgbClr val="5A3C90"/>
                </a:solidFill>
                <a:latin typeface="Garamond" pitchFamily="18" charset="0"/>
              </a:rPr>
              <a:t> </a:t>
            </a:r>
            <a:r>
              <a:rPr lang="hu-HU" sz="1500" dirty="0" err="1">
                <a:solidFill>
                  <a:srgbClr val="5A3C90"/>
                </a:solidFill>
                <a:latin typeface="Garamond" pitchFamily="18" charset="0"/>
              </a:rPr>
              <a:t>marked</a:t>
            </a:r>
            <a:r>
              <a:rPr lang="hu-HU" sz="1500" dirty="0">
                <a:solidFill>
                  <a:srgbClr val="5A3C90"/>
                </a:solidFill>
                <a:latin typeface="Garamond" pitchFamily="18" charset="0"/>
              </a:rPr>
              <a:t> </a:t>
            </a:r>
            <a:r>
              <a:rPr lang="hu-HU" sz="1500" dirty="0" err="1">
                <a:solidFill>
                  <a:srgbClr val="5A3C90"/>
                </a:solidFill>
                <a:latin typeface="Garamond" pitchFamily="18" charset="0"/>
              </a:rPr>
              <a:t>marked</a:t>
            </a:r>
            <a:r>
              <a:rPr lang="hu-HU" sz="1500" dirty="0">
                <a:solidFill>
                  <a:srgbClr val="5A3C90"/>
                </a:solidFill>
                <a:latin typeface="Garamond" pitchFamily="18" charset="0"/>
              </a:rPr>
              <a:t> </a:t>
            </a:r>
            <a:r>
              <a:rPr lang="hu-HU" sz="1500" dirty="0" err="1">
                <a:solidFill>
                  <a:srgbClr val="5A3C90"/>
                </a:solidFill>
                <a:latin typeface="Garamond" pitchFamily="18" charset="0"/>
              </a:rPr>
              <a:t>list</a:t>
            </a:r>
            <a:r>
              <a:rPr lang="hu-HU" sz="1500" dirty="0">
                <a:solidFill>
                  <a:srgbClr val="5A3C90"/>
                </a:solidFill>
                <a:latin typeface="Garamond" pitchFamily="18" charset="0"/>
              </a:rPr>
              <a:t>, </a:t>
            </a:r>
            <a:r>
              <a:rPr lang="hu-HU" sz="1500" dirty="0" err="1">
                <a:solidFill>
                  <a:srgbClr val="5A3C90"/>
                </a:solidFill>
                <a:latin typeface="Garamond" pitchFamily="18" charset="0"/>
              </a:rPr>
              <a:t>add</a:t>
            </a:r>
            <a:r>
              <a:rPr lang="hu-HU" sz="1500" dirty="0">
                <a:solidFill>
                  <a:srgbClr val="5A3C90"/>
                </a:solidFill>
                <a:latin typeface="Garamond" pitchFamily="18" charset="0"/>
              </a:rPr>
              <a:t> </a:t>
            </a:r>
            <a:r>
              <a:rPr lang="hu-HU" sz="1500" dirty="0" err="1">
                <a:solidFill>
                  <a:srgbClr val="5A3C90"/>
                </a:solidFill>
                <a:latin typeface="Garamond" pitchFamily="18" charset="0"/>
              </a:rPr>
              <a:t>to</a:t>
            </a:r>
            <a:r>
              <a:rPr lang="hu-HU" sz="1500" dirty="0">
                <a:solidFill>
                  <a:srgbClr val="5A3C90"/>
                </a:solidFill>
                <a:latin typeface="Garamond" pitchFamily="18" charset="0"/>
              </a:rPr>
              <a:t> </a:t>
            </a:r>
            <a:r>
              <a:rPr lang="hu-HU" sz="1500" dirty="0" err="1">
                <a:solidFill>
                  <a:srgbClr val="5A3C90"/>
                </a:solidFill>
                <a:latin typeface="Garamond" pitchFamily="18" charset="0"/>
              </a:rPr>
              <a:t>ResearcherID</a:t>
            </a:r>
            <a:r>
              <a:rPr lang="hu-HU" sz="1500" dirty="0">
                <a:solidFill>
                  <a:srgbClr val="5A3C90"/>
                </a:solidFill>
                <a:latin typeface="Garamond" pitchFamily="18" charset="0"/>
              </a:rPr>
              <a:t> </a:t>
            </a:r>
            <a:r>
              <a:rPr lang="hu-HU" sz="1500" dirty="0" err="1">
                <a:solidFill>
                  <a:srgbClr val="5A3C90"/>
                </a:solidFill>
                <a:latin typeface="Garamond" pitchFamily="18" charset="0"/>
              </a:rPr>
              <a:t>or</a:t>
            </a:r>
            <a:r>
              <a:rPr lang="hu-HU" sz="1500" dirty="0">
                <a:solidFill>
                  <a:srgbClr val="5A3C90"/>
                </a:solidFill>
                <a:latin typeface="Garamond" pitchFamily="18" charset="0"/>
              </a:rPr>
              <a:t> export </a:t>
            </a:r>
            <a:r>
              <a:rPr lang="hu-HU" sz="1500" dirty="0" err="1">
                <a:solidFill>
                  <a:srgbClr val="5A3C90"/>
                </a:solidFill>
                <a:latin typeface="Garamond" pitchFamily="18" charset="0"/>
              </a:rPr>
              <a:t>to</a:t>
            </a:r>
            <a:r>
              <a:rPr lang="hu-HU" sz="1500" dirty="0">
                <a:solidFill>
                  <a:srgbClr val="5A3C90"/>
                </a:solidFill>
                <a:latin typeface="Garamond" pitchFamily="18" charset="0"/>
              </a:rPr>
              <a:t> </a:t>
            </a:r>
            <a:r>
              <a:rPr lang="hu-HU" sz="1500" dirty="0" err="1">
                <a:solidFill>
                  <a:srgbClr val="5A3C90"/>
                </a:solidFill>
                <a:latin typeface="Garamond" pitchFamily="18" charset="0"/>
              </a:rPr>
              <a:t>bibliographic</a:t>
            </a:r>
            <a:r>
              <a:rPr lang="hu-HU" sz="1500" dirty="0">
                <a:solidFill>
                  <a:srgbClr val="5A3C90"/>
                </a:solidFill>
                <a:latin typeface="Garamond" pitchFamily="18" charset="0"/>
              </a:rPr>
              <a:t> </a:t>
            </a:r>
            <a:r>
              <a:rPr lang="hu-HU" sz="1500" dirty="0" err="1">
                <a:solidFill>
                  <a:srgbClr val="5A3C90"/>
                </a:solidFill>
                <a:latin typeface="Garamond" pitchFamily="18" charset="0"/>
              </a:rPr>
              <a:t>manage</a:t>
            </a:r>
            <a:r>
              <a:rPr lang="hu-HU" sz="1500" dirty="0">
                <a:solidFill>
                  <a:srgbClr val="5A3C90"/>
                </a:solidFill>
                <a:latin typeface="Garamond" pitchFamily="18" charset="0"/>
              </a:rPr>
              <a:t> software </a:t>
            </a:r>
            <a:r>
              <a:rPr lang="hu-HU" sz="1500" dirty="0" err="1">
                <a:solidFill>
                  <a:srgbClr val="5A3C90"/>
                </a:solidFill>
                <a:latin typeface="Garamond" pitchFamily="18" charset="0"/>
              </a:rPr>
              <a:t>the</a:t>
            </a:r>
            <a:r>
              <a:rPr lang="hu-HU" sz="1500" dirty="0">
                <a:solidFill>
                  <a:srgbClr val="5A3C90"/>
                </a:solidFill>
                <a:latin typeface="Garamond" pitchFamily="18" charset="0"/>
              </a:rPr>
              <a:t> </a:t>
            </a:r>
            <a:r>
              <a:rPr lang="hu-HU" sz="1500" dirty="0" err="1">
                <a:solidFill>
                  <a:srgbClr val="5A3C90"/>
                </a:solidFill>
                <a:latin typeface="Garamond" pitchFamily="18" charset="0"/>
              </a:rPr>
              <a:t>records</a:t>
            </a:r>
            <a:r>
              <a:rPr lang="hu-HU" sz="1500" dirty="0">
                <a:solidFill>
                  <a:srgbClr val="5A3C90"/>
                </a:solidFill>
                <a:latin typeface="Garamond" pitchFamily="18" charset="0"/>
              </a:rPr>
              <a:t> </a:t>
            </a:r>
            <a:r>
              <a:rPr lang="hu-HU" sz="1500" dirty="0" err="1">
                <a:solidFill>
                  <a:srgbClr val="5A3C90"/>
                </a:solidFill>
                <a:latin typeface="Garamond" pitchFamily="18" charset="0"/>
              </a:rPr>
              <a:t>that</a:t>
            </a:r>
            <a:r>
              <a:rPr lang="hu-HU" sz="1500" dirty="0">
                <a:solidFill>
                  <a:srgbClr val="5A3C90"/>
                </a:solidFill>
                <a:latin typeface="Garamond" pitchFamily="18" charset="0"/>
              </a:rPr>
              <a:t> </a:t>
            </a:r>
            <a:r>
              <a:rPr lang="hu-HU" sz="1500" dirty="0" err="1">
                <a:solidFill>
                  <a:srgbClr val="5A3C90"/>
                </a:solidFill>
                <a:latin typeface="Garamond" pitchFamily="18" charset="0"/>
              </a:rPr>
              <a:t>you</a:t>
            </a:r>
            <a:r>
              <a:rPr lang="hu-HU" sz="1500" dirty="0">
                <a:solidFill>
                  <a:srgbClr val="5A3C90"/>
                </a:solidFill>
                <a:latin typeface="Garamond" pitchFamily="18" charset="0"/>
              </a:rPr>
              <a:t> </a:t>
            </a:r>
            <a:r>
              <a:rPr lang="hu-HU" sz="1500" dirty="0" err="1">
                <a:solidFill>
                  <a:srgbClr val="5A3C90"/>
                </a:solidFill>
                <a:latin typeface="Garamond" pitchFamily="18" charset="0"/>
              </a:rPr>
              <a:t>have</a:t>
            </a:r>
            <a:r>
              <a:rPr lang="hu-HU" sz="1500" dirty="0">
                <a:solidFill>
                  <a:srgbClr val="5A3C90"/>
                </a:solidFill>
                <a:latin typeface="Garamond" pitchFamily="18" charset="0"/>
              </a:rPr>
              <a:t> </a:t>
            </a:r>
            <a:r>
              <a:rPr lang="hu-HU" sz="1500" dirty="0" err="1">
                <a:solidFill>
                  <a:srgbClr val="5A3C90"/>
                </a:solidFill>
                <a:latin typeface="Garamond" pitchFamily="18" charset="0"/>
              </a:rPr>
              <a:t>checked</a:t>
            </a:r>
            <a:r>
              <a:rPr lang="hu-HU" sz="1500" dirty="0">
                <a:solidFill>
                  <a:srgbClr val="5A3C90"/>
                </a:solidFill>
                <a:latin typeface="Garamond" pitchFamily="18" charset="0"/>
              </a:rPr>
              <a:t> </a:t>
            </a:r>
            <a:r>
              <a:rPr lang="hu-HU" sz="1500" dirty="0" err="1">
                <a:solidFill>
                  <a:srgbClr val="5A3C90"/>
                </a:solidFill>
                <a:latin typeface="Garamond" pitchFamily="18" charset="0"/>
              </a:rPr>
              <a:t>off</a:t>
            </a:r>
            <a:r>
              <a:rPr lang="hu-HU" sz="1500" dirty="0">
                <a:solidFill>
                  <a:srgbClr val="5A3C90"/>
                </a:solidFill>
                <a:latin typeface="Garamond" pitchFamily="18" charset="0"/>
              </a:rPr>
              <a:t>.</a:t>
            </a:r>
          </a:p>
          <a:p>
            <a:pPr marL="342900" indent="-342900">
              <a:spcBef>
                <a:spcPct val="50000"/>
              </a:spcBef>
              <a:buFontTx/>
              <a:buAutoNum type="arabicPeriod"/>
              <a:defRPr/>
            </a:pPr>
            <a:r>
              <a:rPr lang="hu-HU" sz="1600" dirty="0">
                <a:solidFill>
                  <a:srgbClr val="5A3C90"/>
                </a:solidFill>
                <a:latin typeface="Garamond" pitchFamily="18" charset="0"/>
              </a:rPr>
              <a:t>Sort </a:t>
            </a:r>
            <a:r>
              <a:rPr lang="hu-HU" sz="1600" dirty="0" err="1">
                <a:solidFill>
                  <a:srgbClr val="5A3C90"/>
                </a:solidFill>
                <a:latin typeface="Garamond" pitchFamily="18" charset="0"/>
              </a:rPr>
              <a:t>by</a:t>
            </a:r>
            <a:r>
              <a:rPr lang="hu-HU" sz="1600" dirty="0">
                <a:solidFill>
                  <a:srgbClr val="5A3C90"/>
                </a:solidFill>
                <a:latin typeface="Garamond" pitchFamily="18" charset="0"/>
              </a:rPr>
              <a:t>:</a:t>
            </a:r>
            <a:br>
              <a:rPr lang="hu-HU" sz="1600" dirty="0">
                <a:solidFill>
                  <a:srgbClr val="5A3C90"/>
                </a:solidFill>
                <a:latin typeface="Garamond" pitchFamily="18" charset="0"/>
              </a:rPr>
            </a:br>
            <a:r>
              <a:rPr lang="hu-HU" sz="1500" dirty="0">
                <a:solidFill>
                  <a:srgbClr val="5A3C90"/>
                </a:solidFill>
                <a:latin typeface="Garamond" pitchFamily="18" charset="0"/>
              </a:rPr>
              <a:t>The </a:t>
            </a:r>
            <a:r>
              <a:rPr lang="hu-HU" sz="1500" dirty="0" err="1">
                <a:solidFill>
                  <a:srgbClr val="5A3C90"/>
                </a:solidFill>
                <a:latin typeface="Garamond" pitchFamily="18" charset="0"/>
              </a:rPr>
              <a:t>default</a:t>
            </a:r>
            <a:r>
              <a:rPr lang="hu-HU" sz="1500" dirty="0">
                <a:solidFill>
                  <a:srgbClr val="5A3C90"/>
                </a:solidFill>
                <a:latin typeface="Garamond" pitchFamily="18" charset="0"/>
              </a:rPr>
              <a:t> sort is </a:t>
            </a:r>
            <a:r>
              <a:rPr lang="hu-HU" sz="1500" dirty="0" err="1">
                <a:solidFill>
                  <a:srgbClr val="5A3C90"/>
                </a:solidFill>
                <a:latin typeface="Garamond" pitchFamily="18" charset="0"/>
              </a:rPr>
              <a:t>Publication</a:t>
            </a:r>
            <a:r>
              <a:rPr lang="hu-HU" sz="1500" dirty="0">
                <a:solidFill>
                  <a:srgbClr val="5A3C90"/>
                </a:solidFill>
                <a:latin typeface="Garamond" pitchFamily="18" charset="0"/>
              </a:rPr>
              <a:t> </a:t>
            </a:r>
            <a:r>
              <a:rPr lang="hu-HU" sz="1500" dirty="0" err="1">
                <a:solidFill>
                  <a:srgbClr val="5A3C90"/>
                </a:solidFill>
                <a:latin typeface="Garamond" pitchFamily="18" charset="0"/>
              </a:rPr>
              <a:t>Date</a:t>
            </a:r>
            <a:r>
              <a:rPr lang="hu-HU" sz="1500" dirty="0">
                <a:solidFill>
                  <a:srgbClr val="5A3C90"/>
                </a:solidFill>
                <a:latin typeface="Garamond" pitchFamily="18" charset="0"/>
              </a:rPr>
              <a:t> (</a:t>
            </a:r>
            <a:r>
              <a:rPr lang="hu-HU" sz="1500" dirty="0" err="1">
                <a:solidFill>
                  <a:srgbClr val="5A3C90"/>
                </a:solidFill>
                <a:latin typeface="Garamond" pitchFamily="18" charset="0"/>
              </a:rPr>
              <a:t>newest</a:t>
            </a:r>
            <a:r>
              <a:rPr lang="hu-HU" sz="1500" dirty="0">
                <a:solidFill>
                  <a:srgbClr val="5A3C90"/>
                </a:solidFill>
                <a:latin typeface="Garamond" pitchFamily="18" charset="0"/>
              </a:rPr>
              <a:t> </a:t>
            </a:r>
            <a:r>
              <a:rPr lang="hu-HU" sz="1500" dirty="0" err="1">
                <a:solidFill>
                  <a:srgbClr val="5A3C90"/>
                </a:solidFill>
                <a:latin typeface="Garamond" pitchFamily="18" charset="0"/>
              </a:rPr>
              <a:t>to</a:t>
            </a:r>
            <a:r>
              <a:rPr lang="hu-HU" sz="1500" dirty="0">
                <a:solidFill>
                  <a:srgbClr val="5A3C90"/>
                </a:solidFill>
                <a:latin typeface="Garamond" pitchFamily="18" charset="0"/>
              </a:rPr>
              <a:t> </a:t>
            </a:r>
            <a:r>
              <a:rPr lang="hu-HU" sz="1500" dirty="0" err="1">
                <a:solidFill>
                  <a:srgbClr val="5A3C90"/>
                </a:solidFill>
                <a:latin typeface="Garamond" pitchFamily="18" charset="0"/>
              </a:rPr>
              <a:t>oldest</a:t>
            </a:r>
            <a:r>
              <a:rPr lang="hu-HU" sz="1500" dirty="0">
                <a:solidFill>
                  <a:srgbClr val="5A3C90"/>
                </a:solidFill>
                <a:latin typeface="Garamond" pitchFamily="18" charset="0"/>
              </a:rPr>
              <a:t>). </a:t>
            </a:r>
            <a:r>
              <a:rPr lang="hu-HU" sz="1500" dirty="0" err="1">
                <a:solidFill>
                  <a:srgbClr val="5A3C90"/>
                </a:solidFill>
                <a:latin typeface="Garamond" pitchFamily="18" charset="0"/>
              </a:rPr>
              <a:t>You</a:t>
            </a:r>
            <a:r>
              <a:rPr lang="hu-HU" sz="1500" dirty="0">
                <a:solidFill>
                  <a:srgbClr val="5A3C90"/>
                </a:solidFill>
                <a:latin typeface="Garamond" pitchFamily="18" charset="0"/>
              </a:rPr>
              <a:t> </a:t>
            </a:r>
            <a:r>
              <a:rPr lang="hu-HU" sz="1500" dirty="0" err="1">
                <a:solidFill>
                  <a:srgbClr val="5A3C90"/>
                </a:solidFill>
                <a:latin typeface="Garamond" pitchFamily="18" charset="0"/>
              </a:rPr>
              <a:t>can</a:t>
            </a:r>
            <a:r>
              <a:rPr lang="hu-HU" sz="1500" dirty="0">
                <a:solidFill>
                  <a:srgbClr val="5A3C90"/>
                </a:solidFill>
                <a:latin typeface="Garamond" pitchFamily="18" charset="0"/>
              </a:rPr>
              <a:t> </a:t>
            </a:r>
            <a:r>
              <a:rPr lang="hu-HU" sz="1500" dirty="0" err="1">
                <a:solidFill>
                  <a:srgbClr val="5A3C90"/>
                </a:solidFill>
                <a:latin typeface="Garamond" pitchFamily="18" charset="0"/>
              </a:rPr>
              <a:t>change</a:t>
            </a:r>
            <a:r>
              <a:rPr lang="hu-HU" sz="1500" dirty="0">
                <a:solidFill>
                  <a:srgbClr val="5A3C90"/>
                </a:solidFill>
                <a:latin typeface="Garamond" pitchFamily="18" charset="0"/>
              </a:rPr>
              <a:t> </a:t>
            </a:r>
            <a:r>
              <a:rPr lang="hu-HU" sz="1500" dirty="0" err="1">
                <a:solidFill>
                  <a:srgbClr val="5A3C90"/>
                </a:solidFill>
                <a:latin typeface="Garamond" pitchFamily="18" charset="0"/>
              </a:rPr>
              <a:t>the</a:t>
            </a:r>
            <a:r>
              <a:rPr lang="hu-HU" sz="1500" dirty="0">
                <a:solidFill>
                  <a:srgbClr val="5A3C90"/>
                </a:solidFill>
                <a:latin typeface="Garamond" pitchFamily="18" charset="0"/>
              </a:rPr>
              <a:t> sort </a:t>
            </a:r>
            <a:r>
              <a:rPr lang="hu-HU" sz="1500" dirty="0" err="1">
                <a:solidFill>
                  <a:srgbClr val="5A3C90"/>
                </a:solidFill>
                <a:latin typeface="Garamond" pitchFamily="18" charset="0"/>
              </a:rPr>
              <a:t>order</a:t>
            </a:r>
            <a:r>
              <a:rPr lang="hu-HU" sz="1500" dirty="0">
                <a:solidFill>
                  <a:srgbClr val="5A3C90"/>
                </a:solidFill>
                <a:latin typeface="Garamond" pitchFamily="18" charset="0"/>
              </a:rPr>
              <a:t> of </a:t>
            </a:r>
            <a:r>
              <a:rPr lang="hu-HU" sz="1500" dirty="0" err="1">
                <a:solidFill>
                  <a:srgbClr val="5A3C90"/>
                </a:solidFill>
                <a:latin typeface="Garamond" pitchFamily="18" charset="0"/>
              </a:rPr>
              <a:t>your</a:t>
            </a:r>
            <a:r>
              <a:rPr lang="hu-HU" sz="1500" dirty="0">
                <a:solidFill>
                  <a:srgbClr val="5A3C90"/>
                </a:solidFill>
                <a:latin typeface="Garamond" pitchFamily="18" charset="0"/>
              </a:rPr>
              <a:t> </a:t>
            </a:r>
            <a:r>
              <a:rPr lang="hu-HU" sz="1500" dirty="0" err="1">
                <a:solidFill>
                  <a:srgbClr val="5A3C90"/>
                </a:solidFill>
                <a:latin typeface="Garamond" pitchFamily="18" charset="0"/>
              </a:rPr>
              <a:t>results</a:t>
            </a:r>
            <a:r>
              <a:rPr lang="hu-HU" sz="1500" dirty="0">
                <a:solidFill>
                  <a:srgbClr val="5A3C90"/>
                </a:solidFill>
                <a:latin typeface="Garamond" pitchFamily="18" charset="0"/>
              </a:rPr>
              <a:t> </a:t>
            </a:r>
            <a:r>
              <a:rPr lang="hu-HU" sz="1500" dirty="0" err="1">
                <a:solidFill>
                  <a:srgbClr val="5A3C90"/>
                </a:solidFill>
                <a:latin typeface="Garamond" pitchFamily="18" charset="0"/>
              </a:rPr>
              <a:t>by</a:t>
            </a:r>
            <a:r>
              <a:rPr lang="hu-HU" sz="1500" dirty="0">
                <a:solidFill>
                  <a:srgbClr val="5A3C90"/>
                </a:solidFill>
                <a:latin typeface="Garamond" pitchFamily="18" charset="0"/>
              </a:rPr>
              <a:t> </a:t>
            </a:r>
            <a:r>
              <a:rPr lang="hu-HU" sz="1500" dirty="0" err="1">
                <a:solidFill>
                  <a:srgbClr val="5A3C90"/>
                </a:solidFill>
                <a:latin typeface="Garamond" pitchFamily="18" charset="0"/>
              </a:rPr>
              <a:t>e.g</a:t>
            </a:r>
            <a:r>
              <a:rPr lang="hu-HU" sz="1500" dirty="0">
                <a:solidFill>
                  <a:srgbClr val="5A3C90"/>
                </a:solidFill>
                <a:latin typeface="Garamond" pitchFamily="18" charset="0"/>
              </a:rPr>
              <a:t>. </a:t>
            </a:r>
            <a:r>
              <a:rPr lang="hu-HU" sz="1500" dirty="0" err="1">
                <a:solidFill>
                  <a:srgbClr val="5A3C90"/>
                </a:solidFill>
                <a:latin typeface="Garamond" pitchFamily="18" charset="0"/>
              </a:rPr>
              <a:t>times</a:t>
            </a:r>
            <a:r>
              <a:rPr lang="hu-HU" sz="1500" dirty="0">
                <a:solidFill>
                  <a:srgbClr val="5A3C90"/>
                </a:solidFill>
                <a:latin typeface="Garamond" pitchFamily="18" charset="0"/>
              </a:rPr>
              <a:t> </a:t>
            </a:r>
            <a:r>
              <a:rPr lang="hu-HU" sz="1500" dirty="0" err="1">
                <a:solidFill>
                  <a:srgbClr val="5A3C90"/>
                </a:solidFill>
                <a:latin typeface="Garamond" pitchFamily="18" charset="0"/>
              </a:rPr>
              <a:t>cited</a:t>
            </a:r>
            <a:r>
              <a:rPr lang="hu-HU" sz="1500" dirty="0">
                <a:solidFill>
                  <a:srgbClr val="5A3C90"/>
                </a:solidFill>
                <a:latin typeface="Garamond" pitchFamily="18" charset="0"/>
              </a:rPr>
              <a:t>, </a:t>
            </a:r>
            <a:r>
              <a:rPr lang="hu-HU" sz="1500" dirty="0" err="1">
                <a:solidFill>
                  <a:srgbClr val="5A3C90"/>
                </a:solidFill>
                <a:latin typeface="Garamond" pitchFamily="18" charset="0"/>
              </a:rPr>
              <a:t>relevance</a:t>
            </a:r>
            <a:r>
              <a:rPr lang="hu-HU" sz="1500" dirty="0">
                <a:solidFill>
                  <a:srgbClr val="5A3C90"/>
                </a:solidFill>
                <a:latin typeface="Garamond" pitchFamily="18" charset="0"/>
              </a:rPr>
              <a:t>, </a:t>
            </a:r>
            <a:r>
              <a:rPr lang="hu-HU" sz="1500" dirty="0" err="1">
                <a:solidFill>
                  <a:srgbClr val="5A3C90"/>
                </a:solidFill>
                <a:latin typeface="Garamond" pitchFamily="18" charset="0"/>
              </a:rPr>
              <a:t>first</a:t>
            </a:r>
            <a:r>
              <a:rPr lang="hu-HU" sz="1500" dirty="0">
                <a:solidFill>
                  <a:srgbClr val="5A3C90"/>
                </a:solidFill>
                <a:latin typeface="Garamond" pitchFamily="18" charset="0"/>
              </a:rPr>
              <a:t> </a:t>
            </a:r>
            <a:r>
              <a:rPr lang="hu-HU" sz="1500" dirty="0" err="1">
                <a:solidFill>
                  <a:srgbClr val="5A3C90"/>
                </a:solidFill>
                <a:latin typeface="Garamond" pitchFamily="18" charset="0"/>
              </a:rPr>
              <a:t>author</a:t>
            </a:r>
            <a:r>
              <a:rPr lang="hu-HU" sz="1500" dirty="0">
                <a:solidFill>
                  <a:srgbClr val="5A3C90"/>
                </a:solidFill>
                <a:latin typeface="Garamond" pitchFamily="18" charset="0"/>
              </a:rPr>
              <a:t>, </a:t>
            </a:r>
            <a:r>
              <a:rPr lang="hu-HU" sz="1500" dirty="0" err="1">
                <a:solidFill>
                  <a:srgbClr val="5A3C90"/>
                </a:solidFill>
                <a:latin typeface="Garamond" pitchFamily="18" charset="0"/>
              </a:rPr>
              <a:t>source</a:t>
            </a:r>
            <a:r>
              <a:rPr lang="hu-HU" sz="1500" dirty="0">
                <a:solidFill>
                  <a:srgbClr val="5A3C90"/>
                </a:solidFill>
                <a:latin typeface="Garamond" pitchFamily="18" charset="0"/>
              </a:rPr>
              <a:t> </a:t>
            </a:r>
            <a:r>
              <a:rPr lang="hu-HU" sz="1500" dirty="0" err="1">
                <a:solidFill>
                  <a:srgbClr val="5A3C90"/>
                </a:solidFill>
                <a:latin typeface="Garamond" pitchFamily="18" charset="0"/>
              </a:rPr>
              <a:t>title</a:t>
            </a:r>
            <a:r>
              <a:rPr lang="hu-HU" sz="1500" dirty="0">
                <a:solidFill>
                  <a:srgbClr val="5A3C90"/>
                </a:solidFill>
                <a:latin typeface="Garamond" pitchFamily="18" charset="0"/>
              </a:rPr>
              <a:t>, </a:t>
            </a:r>
            <a:r>
              <a:rPr lang="hu-HU" sz="1500" dirty="0" err="1">
                <a:solidFill>
                  <a:srgbClr val="5A3C90"/>
                </a:solidFill>
                <a:latin typeface="Garamond" pitchFamily="18" charset="0"/>
              </a:rPr>
              <a:t>publication</a:t>
            </a:r>
            <a:r>
              <a:rPr lang="hu-HU" sz="1500" dirty="0">
                <a:solidFill>
                  <a:srgbClr val="5A3C90"/>
                </a:solidFill>
                <a:latin typeface="Garamond" pitchFamily="18" charset="0"/>
              </a:rPr>
              <a:t> </a:t>
            </a:r>
            <a:r>
              <a:rPr lang="hu-HU" sz="1500" dirty="0" err="1">
                <a:solidFill>
                  <a:srgbClr val="5A3C90"/>
                </a:solidFill>
                <a:latin typeface="Garamond" pitchFamily="18" charset="0"/>
              </a:rPr>
              <a:t>year</a:t>
            </a:r>
            <a:r>
              <a:rPr lang="hu-HU" sz="1500" dirty="0">
                <a:solidFill>
                  <a:srgbClr val="5A3C90"/>
                </a:solidFill>
                <a:latin typeface="Garamond" pitchFamily="18" charset="0"/>
              </a:rPr>
              <a:t>, </a:t>
            </a:r>
            <a:r>
              <a:rPr lang="hu-HU" sz="1500" dirty="0" err="1">
                <a:solidFill>
                  <a:srgbClr val="5A3C90"/>
                </a:solidFill>
                <a:latin typeface="Garamond" pitchFamily="18" charset="0"/>
              </a:rPr>
              <a:t>conference</a:t>
            </a:r>
            <a:r>
              <a:rPr lang="hu-HU" sz="1500" dirty="0">
                <a:solidFill>
                  <a:srgbClr val="5A3C90"/>
                </a:solidFill>
                <a:latin typeface="Garamond" pitchFamily="18" charset="0"/>
              </a:rPr>
              <a:t> </a:t>
            </a:r>
            <a:r>
              <a:rPr lang="hu-HU" sz="1500" dirty="0" err="1">
                <a:solidFill>
                  <a:srgbClr val="5A3C90"/>
                </a:solidFill>
                <a:latin typeface="Garamond" pitchFamily="18" charset="0"/>
              </a:rPr>
              <a:t>title</a:t>
            </a:r>
            <a:r>
              <a:rPr lang="hu-HU" sz="1500" dirty="0">
                <a:solidFill>
                  <a:srgbClr val="5A3C90"/>
                </a:solidFill>
                <a:latin typeface="Garamond" pitchFamily="18" charset="0"/>
              </a:rPr>
              <a:t>.</a:t>
            </a:r>
          </a:p>
          <a:p>
            <a:pPr marL="342900" indent="-342900">
              <a:spcBef>
                <a:spcPct val="50000"/>
              </a:spcBef>
              <a:buFontTx/>
              <a:buAutoNum type="arabicPeriod"/>
              <a:defRPr/>
            </a:pPr>
            <a:r>
              <a:rPr lang="hu-HU" sz="1600" dirty="0" err="1">
                <a:solidFill>
                  <a:srgbClr val="5A3C90"/>
                </a:solidFill>
                <a:latin typeface="Garamond" pitchFamily="18" charset="0"/>
              </a:rPr>
              <a:t>Analyze</a:t>
            </a:r>
            <a:r>
              <a:rPr lang="hu-HU" sz="1600" dirty="0">
                <a:solidFill>
                  <a:srgbClr val="5A3C90"/>
                </a:solidFill>
                <a:latin typeface="Garamond" pitchFamily="18" charset="0"/>
              </a:rPr>
              <a:t> </a:t>
            </a:r>
            <a:r>
              <a:rPr lang="hu-HU" sz="1600" dirty="0" err="1">
                <a:solidFill>
                  <a:srgbClr val="5A3C90"/>
                </a:solidFill>
                <a:latin typeface="Garamond" pitchFamily="18" charset="0"/>
              </a:rPr>
              <a:t>Results</a:t>
            </a:r>
            <a:r>
              <a:rPr lang="hu-HU" sz="1600" dirty="0">
                <a:solidFill>
                  <a:srgbClr val="5A3C90"/>
                </a:solidFill>
                <a:latin typeface="Garamond" pitchFamily="18" charset="0"/>
              </a:rPr>
              <a:t> </a:t>
            </a:r>
            <a:r>
              <a:rPr lang="hu-HU" sz="1600" dirty="0" err="1">
                <a:solidFill>
                  <a:srgbClr val="5A3C90"/>
                </a:solidFill>
                <a:latin typeface="Garamond" pitchFamily="18" charset="0"/>
              </a:rPr>
              <a:t>by</a:t>
            </a:r>
            <a:r>
              <a:rPr lang="hu-HU" sz="1600" dirty="0">
                <a:solidFill>
                  <a:srgbClr val="5A3C90"/>
                </a:solidFill>
                <a:latin typeface="Garamond" pitchFamily="18" charset="0"/>
              </a:rPr>
              <a:t> </a:t>
            </a:r>
            <a:r>
              <a:rPr lang="hu-HU" sz="1600" dirty="0" err="1">
                <a:solidFill>
                  <a:srgbClr val="5A3C90"/>
                </a:solidFill>
                <a:latin typeface="Garamond" pitchFamily="18" charset="0"/>
              </a:rPr>
              <a:t>different</a:t>
            </a:r>
            <a:r>
              <a:rPr lang="hu-HU" sz="1600" dirty="0">
                <a:solidFill>
                  <a:srgbClr val="5A3C90"/>
                </a:solidFill>
                <a:latin typeface="Garamond" pitchFamily="18" charset="0"/>
              </a:rPr>
              <a:t> </a:t>
            </a:r>
            <a:r>
              <a:rPr lang="hu-HU" sz="1600" dirty="0" err="1">
                <a:solidFill>
                  <a:srgbClr val="5A3C90"/>
                </a:solidFill>
                <a:latin typeface="Garamond" pitchFamily="18" charset="0"/>
              </a:rPr>
              <a:t>options</a:t>
            </a:r>
            <a:r>
              <a:rPr lang="hu-HU" sz="1600" dirty="0">
                <a:solidFill>
                  <a:srgbClr val="5A3C90"/>
                </a:solidFill>
                <a:latin typeface="Garamond" pitchFamily="18" charset="0"/>
              </a:rPr>
              <a:t> </a:t>
            </a:r>
            <a:r>
              <a:rPr lang="hu-HU" sz="1600" dirty="0" err="1">
                <a:solidFill>
                  <a:srgbClr val="5A3C90"/>
                </a:solidFill>
                <a:latin typeface="Garamond" pitchFamily="18" charset="0"/>
              </a:rPr>
              <a:t>or</a:t>
            </a:r>
            <a:r>
              <a:rPr lang="hu-HU" sz="1600" dirty="0">
                <a:solidFill>
                  <a:srgbClr val="5A3C90"/>
                </a:solidFill>
                <a:latin typeface="Garamond" pitchFamily="18" charset="0"/>
              </a:rPr>
              <a:t> </a:t>
            </a:r>
            <a:r>
              <a:rPr lang="hu-HU" sz="1600" dirty="0" err="1">
                <a:solidFill>
                  <a:srgbClr val="5A3C90"/>
                </a:solidFill>
                <a:latin typeface="Garamond" pitchFamily="18" charset="0"/>
              </a:rPr>
              <a:t>Create</a:t>
            </a:r>
            <a:r>
              <a:rPr lang="hu-HU" sz="1600" dirty="0">
                <a:solidFill>
                  <a:srgbClr val="5A3C90"/>
                </a:solidFill>
                <a:latin typeface="Garamond" pitchFamily="18" charset="0"/>
              </a:rPr>
              <a:t> </a:t>
            </a:r>
            <a:r>
              <a:rPr lang="hu-HU" sz="1600" dirty="0" err="1">
                <a:solidFill>
                  <a:srgbClr val="5A3C90"/>
                </a:solidFill>
                <a:latin typeface="Garamond" pitchFamily="18" charset="0"/>
              </a:rPr>
              <a:t>Citation</a:t>
            </a:r>
            <a:r>
              <a:rPr lang="hu-HU" sz="1600" dirty="0">
                <a:solidFill>
                  <a:srgbClr val="5A3C90"/>
                </a:solidFill>
                <a:latin typeface="Garamond" pitchFamily="18" charset="0"/>
              </a:rPr>
              <a:t> </a:t>
            </a:r>
            <a:r>
              <a:rPr lang="hu-HU" sz="1600" dirty="0" err="1">
                <a:solidFill>
                  <a:srgbClr val="5A3C90"/>
                </a:solidFill>
                <a:latin typeface="Garamond" pitchFamily="18" charset="0"/>
              </a:rPr>
              <a:t>Report</a:t>
            </a:r>
            <a:r>
              <a:rPr lang="hu-HU" sz="1600" dirty="0">
                <a:solidFill>
                  <a:srgbClr val="5A3C90"/>
                </a:solidFill>
                <a:latin typeface="Garamond" pitchFamily="18" charset="0"/>
              </a:rPr>
              <a:t> </a:t>
            </a:r>
            <a:r>
              <a:rPr lang="hu-HU" sz="1600" dirty="0" err="1">
                <a:solidFill>
                  <a:srgbClr val="5A3C90"/>
                </a:solidFill>
                <a:latin typeface="Garamond" pitchFamily="18" charset="0"/>
              </a:rPr>
              <a:t>to</a:t>
            </a:r>
            <a:r>
              <a:rPr lang="hu-HU" sz="1600" dirty="0">
                <a:solidFill>
                  <a:srgbClr val="5A3C90"/>
                </a:solidFill>
                <a:latin typeface="Garamond" pitchFamily="18" charset="0"/>
              </a:rPr>
              <a:t> </a:t>
            </a:r>
            <a:r>
              <a:rPr lang="hu-HU" sz="1600" dirty="0" err="1">
                <a:solidFill>
                  <a:srgbClr val="5A3C90"/>
                </a:solidFill>
                <a:latin typeface="Garamond" pitchFamily="18" charset="0"/>
              </a:rPr>
              <a:t>see</a:t>
            </a:r>
            <a:r>
              <a:rPr lang="hu-HU" sz="1600" dirty="0">
                <a:solidFill>
                  <a:srgbClr val="5A3C90"/>
                </a:solidFill>
                <a:latin typeface="Garamond" pitchFamily="18" charset="0"/>
              </a:rPr>
              <a:t> </a:t>
            </a:r>
            <a:r>
              <a:rPr lang="hu-HU" sz="1600" dirty="0" err="1">
                <a:solidFill>
                  <a:srgbClr val="5A3C90"/>
                </a:solidFill>
                <a:latin typeface="Garamond" pitchFamily="18" charset="0"/>
              </a:rPr>
              <a:t>aggregate</a:t>
            </a:r>
            <a:r>
              <a:rPr lang="hu-HU" sz="1600" dirty="0">
                <a:solidFill>
                  <a:srgbClr val="5A3C90"/>
                </a:solidFill>
                <a:latin typeface="Garamond" pitchFamily="18" charset="0"/>
              </a:rPr>
              <a:t> </a:t>
            </a:r>
            <a:r>
              <a:rPr lang="hu-HU" sz="1600" dirty="0" err="1">
                <a:solidFill>
                  <a:srgbClr val="5A3C90"/>
                </a:solidFill>
                <a:latin typeface="Garamond" pitchFamily="18" charset="0"/>
              </a:rPr>
              <a:t>citation</a:t>
            </a:r>
            <a:r>
              <a:rPr lang="hu-HU" sz="1600" dirty="0">
                <a:solidFill>
                  <a:srgbClr val="5A3C90"/>
                </a:solidFill>
                <a:latin typeface="Garamond" pitchFamily="18" charset="0"/>
              </a:rPr>
              <a:t> </a:t>
            </a:r>
            <a:r>
              <a:rPr lang="hu-HU" sz="1600" dirty="0" err="1">
                <a:solidFill>
                  <a:srgbClr val="5A3C90"/>
                </a:solidFill>
                <a:latin typeface="Garamond" pitchFamily="18" charset="0"/>
              </a:rPr>
              <a:t>statistics</a:t>
            </a:r>
            <a:r>
              <a:rPr lang="hu-HU" sz="1600" dirty="0">
                <a:solidFill>
                  <a:srgbClr val="5A3C90"/>
                </a:solidFill>
                <a:latin typeface="Garamond" pitchFamily="18" charset="0"/>
              </a:rPr>
              <a:t> </a:t>
            </a:r>
            <a:r>
              <a:rPr lang="hu-HU" sz="1600" dirty="0" err="1">
                <a:solidFill>
                  <a:srgbClr val="5A3C90"/>
                </a:solidFill>
                <a:latin typeface="Garamond" pitchFamily="18" charset="0"/>
              </a:rPr>
              <a:t>for</a:t>
            </a:r>
            <a:r>
              <a:rPr lang="hu-HU" sz="1600" dirty="0">
                <a:solidFill>
                  <a:srgbClr val="5A3C90"/>
                </a:solidFill>
                <a:latin typeface="Garamond" pitchFamily="18" charset="0"/>
              </a:rPr>
              <a:t> a </a:t>
            </a:r>
            <a:r>
              <a:rPr lang="hu-HU" sz="1600" dirty="0" err="1">
                <a:solidFill>
                  <a:srgbClr val="5A3C90"/>
                </a:solidFill>
                <a:latin typeface="Garamond" pitchFamily="18" charset="0"/>
              </a:rPr>
              <a:t>set</a:t>
            </a:r>
            <a:r>
              <a:rPr lang="hu-HU" sz="1600" dirty="0">
                <a:solidFill>
                  <a:srgbClr val="5A3C90"/>
                </a:solidFill>
                <a:latin typeface="Garamond" pitchFamily="18" charset="0"/>
              </a:rPr>
              <a:t> of </a:t>
            </a:r>
            <a:r>
              <a:rPr lang="hu-HU" sz="1600" dirty="0" err="1">
                <a:solidFill>
                  <a:srgbClr val="5A3C90"/>
                </a:solidFill>
                <a:latin typeface="Garamond" pitchFamily="18" charset="0"/>
              </a:rPr>
              <a:t>search</a:t>
            </a:r>
            <a:r>
              <a:rPr lang="hu-HU" sz="1600" dirty="0">
                <a:solidFill>
                  <a:srgbClr val="5A3C90"/>
                </a:solidFill>
                <a:latin typeface="Garamond" pitchFamily="18" charset="0"/>
              </a:rPr>
              <a:t> </a:t>
            </a:r>
            <a:r>
              <a:rPr lang="hu-HU" sz="1600" dirty="0" err="1">
                <a:solidFill>
                  <a:srgbClr val="5A3C90"/>
                </a:solidFill>
                <a:latin typeface="Garamond" pitchFamily="18" charset="0"/>
              </a:rPr>
              <a:t>results</a:t>
            </a:r>
            <a:r>
              <a:rPr lang="hu-HU" sz="1600" dirty="0">
                <a:solidFill>
                  <a:srgbClr val="5A3C90"/>
                </a:solidFill>
                <a:latin typeface="Garamond" pitchFamily="18" charset="0"/>
              </a:rPr>
              <a:t>.</a:t>
            </a:r>
            <a:endParaRPr lang="hu-HU" sz="1500" dirty="0">
              <a:solidFill>
                <a:srgbClr val="5A3C90"/>
              </a:solidFill>
              <a:latin typeface="Garamond" pitchFamily="18" charset="0"/>
            </a:endParaRPr>
          </a:p>
        </p:txBody>
      </p:sp>
      <p:sp>
        <p:nvSpPr>
          <p:cNvPr id="19465" name="Cím 11"/>
          <p:cNvSpPr>
            <a:spLocks noGrp="1"/>
          </p:cNvSpPr>
          <p:nvPr>
            <p:ph type="title"/>
          </p:nvPr>
        </p:nvSpPr>
        <p:spPr>
          <a:xfrm>
            <a:off x="428564" y="214290"/>
            <a:ext cx="8715436" cy="642943"/>
          </a:xfrm>
        </p:spPr>
        <p:txBody>
          <a:bodyPr/>
          <a:lstStyle/>
          <a:p>
            <a:pPr eaLnBrk="1" hangingPunct="1"/>
            <a:r>
              <a:rPr lang="hu-HU" altLang="hu-HU" sz="3600" dirty="0" err="1"/>
              <a:t>Results</a:t>
            </a:r>
            <a:r>
              <a:rPr lang="hu-HU" altLang="hu-HU" sz="3600" dirty="0"/>
              <a:t> </a:t>
            </a:r>
            <a:r>
              <a:rPr lang="hu-HU" altLang="hu-HU" sz="3600" dirty="0" err="1"/>
              <a:t>list</a:t>
            </a:r>
            <a:r>
              <a:rPr lang="hu-HU" altLang="hu-HU" sz="3600" dirty="0"/>
              <a:t> – </a:t>
            </a:r>
            <a:r>
              <a:rPr lang="hu-HU" altLang="hu-HU" sz="3600" dirty="0" err="1"/>
              <a:t>refine</a:t>
            </a:r>
            <a:r>
              <a:rPr lang="hu-HU" altLang="hu-HU" sz="3600" dirty="0"/>
              <a:t>, </a:t>
            </a:r>
            <a:r>
              <a:rPr lang="hu-HU" altLang="hu-HU" sz="3600" dirty="0" err="1"/>
              <a:t>process</a:t>
            </a:r>
            <a:r>
              <a:rPr lang="hu-HU" altLang="hu-HU" sz="3600" dirty="0"/>
              <a:t>, </a:t>
            </a:r>
            <a:r>
              <a:rPr lang="hu-HU" altLang="hu-HU" sz="3600" dirty="0" err="1"/>
              <a:t>analyze</a:t>
            </a:r>
            <a:endParaRPr lang="hu-HU" altLang="hu-HU" sz="3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293" y="1699062"/>
            <a:ext cx="1077617" cy="79551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527" y="1311750"/>
            <a:ext cx="1507279" cy="129682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243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1976">
                                            <p:bg/>
                                          </p:spTgt>
                                        </p:tgtEl>
                                        <p:attrNameLst>
                                          <p:attrName>style.visibility</p:attrName>
                                        </p:attrNameLst>
                                      </p:cBhvr>
                                      <p:to>
                                        <p:strVal val="visible"/>
                                      </p:to>
                                    </p:set>
                                    <p:animEffect transition="in" filter="fade">
                                      <p:cBhvr>
                                        <p:cTn id="7" dur="1000"/>
                                        <p:tgtEl>
                                          <p:spTgt spid="211976">
                                            <p:bg/>
                                          </p:spTgt>
                                        </p:tgtEl>
                                      </p:cBhvr>
                                    </p:animEffect>
                                    <p:anim calcmode="lin" valueType="num">
                                      <p:cBhvr>
                                        <p:cTn id="8" dur="1000" fill="hold"/>
                                        <p:tgtEl>
                                          <p:spTgt spid="211976">
                                            <p:bg/>
                                          </p:spTgt>
                                        </p:tgtEl>
                                        <p:attrNameLst>
                                          <p:attrName>ppt_x</p:attrName>
                                        </p:attrNameLst>
                                      </p:cBhvr>
                                      <p:tavLst>
                                        <p:tav tm="0">
                                          <p:val>
                                            <p:strVal val="#ppt_x"/>
                                          </p:val>
                                        </p:tav>
                                        <p:tav tm="100000">
                                          <p:val>
                                            <p:strVal val="#ppt_x"/>
                                          </p:val>
                                        </p:tav>
                                      </p:tavLst>
                                    </p:anim>
                                    <p:anim calcmode="lin" valueType="num">
                                      <p:cBhvr>
                                        <p:cTn id="9" dur="900" decel="100000" fill="hold"/>
                                        <p:tgtEl>
                                          <p:spTgt spid="211976">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1976">
                                            <p:bg/>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0" end="0"/>
                                            </p:txEl>
                                          </p:spTgt>
                                        </p:tgtEl>
                                        <p:attrNameLst>
                                          <p:attrName>ppt_h</p:attrName>
                                        </p:attrNameLst>
                                      </p:cBhvr>
                                      <p:tavLst>
                                        <p:tav tm="0">
                                          <p:val>
                                            <p:fltVal val="0"/>
                                          </p:val>
                                        </p:tav>
                                        <p:tav tm="100000">
                                          <p:val>
                                            <p:strVal val="#ppt_h"/>
                                          </p:val>
                                        </p:tav>
                                      </p:tavLst>
                                    </p:anim>
                                  </p:childTnLst>
                                </p:cTn>
                              </p:par>
                              <p:par>
                                <p:cTn id="17" presetID="18" presetClass="entr" presetSubtype="12" fill="hold" nodeType="withEffect">
                                  <p:stCondLst>
                                    <p:cond delay="0"/>
                                  </p:stCondLst>
                                  <p:iterate type="lt">
                                    <p:tmPct val="0"/>
                                  </p:iterate>
                                  <p:childTnLst>
                                    <p:set>
                                      <p:cBhvr>
                                        <p:cTn id="18" dur="1" fill="hold">
                                          <p:stCondLst>
                                            <p:cond delay="0"/>
                                          </p:stCondLst>
                                        </p:cTn>
                                        <p:tgtEl>
                                          <p:spTgt spid="211976">
                                            <p:txEl>
                                              <p:pRg st="0" end="0"/>
                                            </p:txEl>
                                          </p:spTgt>
                                        </p:tgtEl>
                                        <p:attrNameLst>
                                          <p:attrName>style.visibility</p:attrName>
                                        </p:attrNameLst>
                                      </p:cBhvr>
                                      <p:to>
                                        <p:strVal val="visible"/>
                                      </p:to>
                                    </p:set>
                                    <p:animEffect transition="in" filter="strips(downLeft)">
                                      <p:cBhvr>
                                        <p:cTn id="19" dur="500"/>
                                        <p:tgtEl>
                                          <p:spTgt spid="211976">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0" end="0"/>
                                            </p:txEl>
                                          </p:spTgt>
                                        </p:tgtEl>
                                        <p:attrNameLst>
                                          <p:attrName>ppt_h</p:attrName>
                                        </p:attrNameLst>
                                      </p:cBhvr>
                                      <p:tavLst>
                                        <p:tav tm="0">
                                          <p:val>
                                            <p:fltVal val="0"/>
                                          </p:val>
                                        </p:tav>
                                        <p:tav tm="100000">
                                          <p:val>
                                            <p:strVal val="#ppt_h"/>
                                          </p:val>
                                        </p:tav>
                                      </p:tavLst>
                                    </p:anim>
                                  </p:childTnLst>
                                </p:cTn>
                              </p:par>
                              <p:par>
                                <p:cTn id="26" presetID="18" presetClass="entr" presetSubtype="12" fill="hold" nodeType="withEffect">
                                  <p:stCondLst>
                                    <p:cond delay="0"/>
                                  </p:stCondLst>
                                  <p:iterate type="lt">
                                    <p:tmPct val="0"/>
                                  </p:iterate>
                                  <p:childTnLst>
                                    <p:set>
                                      <p:cBhvr>
                                        <p:cTn id="27" dur="1" fill="hold">
                                          <p:stCondLst>
                                            <p:cond delay="0"/>
                                          </p:stCondLst>
                                        </p:cTn>
                                        <p:tgtEl>
                                          <p:spTgt spid="211976">
                                            <p:txEl>
                                              <p:pRg st="1" end="1"/>
                                            </p:txEl>
                                          </p:spTgt>
                                        </p:tgtEl>
                                        <p:attrNameLst>
                                          <p:attrName>style.visibility</p:attrName>
                                        </p:attrNameLst>
                                      </p:cBhvr>
                                      <p:to>
                                        <p:strVal val="visible"/>
                                      </p:to>
                                    </p:set>
                                    <p:animEffect transition="in" filter="strips(downLeft)">
                                      <p:cBhvr>
                                        <p:cTn id="28" dur="500"/>
                                        <p:tgtEl>
                                          <p:spTgt spid="211976">
                                            <p:txEl>
                                              <p:pRg st="1" end="1"/>
                                            </p:txEl>
                                          </p:spTgt>
                                        </p:tgtEl>
                                      </p:cBhvr>
                                    </p:animEffect>
                                  </p:childTnLst>
                                </p:cTn>
                              </p:par>
                              <p:par>
                                <p:cTn id="29" presetID="1" presetClass="entr" presetSubtype="0" fill="hold" nodeType="withEffect">
                                  <p:stCondLst>
                                    <p:cond delay="30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p:cTn id="3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4">
                                            <p:txEl>
                                              <p:pRg st="0" end="0"/>
                                            </p:txEl>
                                          </p:spTgt>
                                        </p:tgtEl>
                                        <p:attrNameLst>
                                          <p:attrName>ppt_h</p:attrName>
                                        </p:attrNameLst>
                                      </p:cBhvr>
                                      <p:tavLst>
                                        <p:tav tm="0">
                                          <p:val>
                                            <p:fltVal val="0"/>
                                          </p:val>
                                        </p:tav>
                                        <p:tav tm="100000">
                                          <p:val>
                                            <p:strVal val="#ppt_h"/>
                                          </p:val>
                                        </p:tav>
                                      </p:tavLst>
                                    </p:anim>
                                  </p:childTnLst>
                                </p:cTn>
                              </p:par>
                              <p:par>
                                <p:cTn id="37" presetID="18" presetClass="entr" presetSubtype="12" fill="hold" nodeType="withEffect">
                                  <p:stCondLst>
                                    <p:cond delay="0"/>
                                  </p:stCondLst>
                                  <p:childTnLst>
                                    <p:set>
                                      <p:cBhvr>
                                        <p:cTn id="38" dur="1" fill="hold">
                                          <p:stCondLst>
                                            <p:cond delay="0"/>
                                          </p:stCondLst>
                                        </p:cTn>
                                        <p:tgtEl>
                                          <p:spTgt spid="211976">
                                            <p:txEl>
                                              <p:pRg st="2" end="2"/>
                                            </p:txEl>
                                          </p:spTgt>
                                        </p:tgtEl>
                                        <p:attrNameLst>
                                          <p:attrName>style.visibility</p:attrName>
                                        </p:attrNameLst>
                                      </p:cBhvr>
                                      <p:to>
                                        <p:strVal val="visible"/>
                                      </p:to>
                                    </p:set>
                                    <p:animEffect transition="in" filter="strips(downLeft)">
                                      <p:cBhvr>
                                        <p:cTn id="39" dur="500"/>
                                        <p:tgtEl>
                                          <p:spTgt spid="211976">
                                            <p:txEl>
                                              <p:pRg st="2" end="2"/>
                                            </p:txEl>
                                          </p:spTgt>
                                        </p:tgtEl>
                                      </p:cBhvr>
                                    </p:animEffect>
                                  </p:childTnLst>
                                </p:cTn>
                              </p:par>
                              <p:par>
                                <p:cTn id="40" presetID="1" presetClass="exit" presetSubtype="0" fill="hold" nodeType="withEffect">
                                  <p:stCondLst>
                                    <p:cond delay="0"/>
                                  </p:stCondLst>
                                  <p:childTnLst>
                                    <p:set>
                                      <p:cBhvr>
                                        <p:cTn id="41" dur="1" fill="hold">
                                          <p:stCondLst>
                                            <p:cond delay="0"/>
                                          </p:stCondLst>
                                        </p:cTn>
                                        <p:tgtEl>
                                          <p:spTgt spid="8194"/>
                                        </p:tgtEl>
                                        <p:attrNameLst>
                                          <p:attrName>style.visibility</p:attrName>
                                        </p:attrNameLst>
                                      </p:cBhvr>
                                      <p:to>
                                        <p:strVal val="hidden"/>
                                      </p:to>
                                    </p:set>
                                  </p:childTnLst>
                                </p:cTn>
                              </p:par>
                              <p:par>
                                <p:cTn id="42" presetID="1" presetClass="entr" presetSubtype="0" fill="hold" nodeType="withEffect">
                                  <p:stCondLst>
                                    <p:cond delay="300"/>
                                  </p:stCondLst>
                                  <p:childTnLst>
                                    <p:set>
                                      <p:cBhvr>
                                        <p:cTn id="43" dur="1" fill="hold">
                                          <p:stCondLst>
                                            <p:cond delay="0"/>
                                          </p:stCondLst>
                                        </p:cTn>
                                        <p:tgtEl>
                                          <p:spTgt spid="819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 calcmode="lin" valueType="num">
                                      <p:cBhvr>
                                        <p:cTn id="4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15">
                                            <p:txEl>
                                              <p:pRg st="0" end="0"/>
                                            </p:txEl>
                                          </p:spTgt>
                                        </p:tgtEl>
                                        <p:attrNameLst>
                                          <p:attrName>ppt_h</p:attrName>
                                        </p:attrNameLst>
                                      </p:cBhvr>
                                      <p:tavLst>
                                        <p:tav tm="0">
                                          <p:val>
                                            <p:fltVal val="0"/>
                                          </p:val>
                                        </p:tav>
                                        <p:tav tm="100000">
                                          <p:val>
                                            <p:strVal val="#ppt_h"/>
                                          </p:val>
                                        </p:tav>
                                      </p:tavLst>
                                    </p:anim>
                                  </p:childTnLst>
                                </p:cTn>
                              </p:par>
                              <p:par>
                                <p:cTn id="50" presetID="18" presetClass="entr" presetSubtype="12" fill="hold" nodeType="withEffect">
                                  <p:stCondLst>
                                    <p:cond delay="0"/>
                                  </p:stCondLst>
                                  <p:childTnLst>
                                    <p:set>
                                      <p:cBhvr>
                                        <p:cTn id="51" dur="1" fill="hold">
                                          <p:stCondLst>
                                            <p:cond delay="0"/>
                                          </p:stCondLst>
                                        </p:cTn>
                                        <p:tgtEl>
                                          <p:spTgt spid="211976">
                                            <p:txEl>
                                              <p:pRg st="3" end="3"/>
                                            </p:txEl>
                                          </p:spTgt>
                                        </p:tgtEl>
                                        <p:attrNameLst>
                                          <p:attrName>style.visibility</p:attrName>
                                        </p:attrNameLst>
                                      </p:cBhvr>
                                      <p:to>
                                        <p:strVal val="visible"/>
                                      </p:to>
                                    </p:set>
                                    <p:animEffect transition="in" filter="strips(downLeft)">
                                      <p:cBhvr>
                                        <p:cTn id="52" dur="500"/>
                                        <p:tgtEl>
                                          <p:spTgt spid="211976">
                                            <p:txEl>
                                              <p:pRg st="3" end="3"/>
                                            </p:txEl>
                                          </p:spTgt>
                                        </p:tgtEl>
                                      </p:cBhvr>
                                    </p:animEffect>
                                  </p:childTnLst>
                                </p:cTn>
                              </p:par>
                              <p:par>
                                <p:cTn id="53" presetID="1" presetClass="exit" presetSubtype="0" fill="hold" nodeType="withEffect">
                                  <p:stCondLst>
                                    <p:cond delay="0"/>
                                  </p:stCondLst>
                                  <p:childTnLst>
                                    <p:set>
                                      <p:cBhvr>
                                        <p:cTn id="54" dur="1" fill="hold">
                                          <p:stCondLst>
                                            <p:cond delay="0"/>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03" y="968831"/>
            <a:ext cx="7402497" cy="554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title"/>
          </p:nvPr>
        </p:nvSpPr>
        <p:spPr>
          <a:xfrm>
            <a:off x="457200" y="0"/>
            <a:ext cx="7101550" cy="852493"/>
          </a:xfrm>
        </p:spPr>
        <p:txBody>
          <a:bodyPr/>
          <a:lstStyle/>
          <a:p>
            <a:r>
              <a:rPr lang="en-GB" sz="2800" dirty="0"/>
              <a:t>Why  </a:t>
            </a:r>
            <a:r>
              <a:rPr lang="en-US" sz="2800" dirty="0"/>
              <a:t>Abstraction  and  Indexing</a:t>
            </a:r>
            <a:r>
              <a:rPr lang="en-GB" sz="2800" dirty="0"/>
              <a:t>?</a:t>
            </a:r>
          </a:p>
        </p:txBody>
      </p:sp>
    </p:spTree>
    <p:extLst>
      <p:ext uri="{BB962C8B-B14F-4D97-AF65-F5344CB8AC3E}">
        <p14:creationId xmlns:p14="http://schemas.microsoft.com/office/powerpoint/2010/main" val="17494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r="1679" b="15540"/>
          <a:stretch/>
        </p:blipFill>
        <p:spPr bwMode="auto">
          <a:xfrm>
            <a:off x="539552" y="1196752"/>
            <a:ext cx="7596000"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83" name="Rectangle 3"/>
          <p:cNvSpPr>
            <a:spLocks noChangeArrowheads="1"/>
          </p:cNvSpPr>
          <p:nvPr/>
        </p:nvSpPr>
        <p:spPr bwMode="auto">
          <a:xfrm>
            <a:off x="2339752" y="4869159"/>
            <a:ext cx="5544616" cy="6664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latin typeface="Arial" charset="0"/>
            </a:endParaRPr>
          </a:p>
        </p:txBody>
      </p:sp>
      <p:sp>
        <p:nvSpPr>
          <p:cNvPr id="28676" name="Cím 13"/>
          <p:cNvSpPr>
            <a:spLocks noGrp="1"/>
          </p:cNvSpPr>
          <p:nvPr>
            <p:ph type="title"/>
          </p:nvPr>
        </p:nvSpPr>
        <p:spPr>
          <a:xfrm>
            <a:off x="468313" y="404813"/>
            <a:ext cx="8229600" cy="720725"/>
          </a:xfrm>
        </p:spPr>
        <p:txBody>
          <a:bodyPr>
            <a:normAutofit/>
          </a:bodyPr>
          <a:lstStyle/>
          <a:p>
            <a:pPr eaLnBrk="1" hangingPunct="1"/>
            <a:r>
              <a:rPr lang="hu-HU" altLang="hu-HU" sz="4000" dirty="0" err="1"/>
              <a:t>Results</a:t>
            </a:r>
            <a:r>
              <a:rPr lang="hu-HU" altLang="hu-HU" sz="4000" dirty="0"/>
              <a:t> </a:t>
            </a:r>
            <a:r>
              <a:rPr lang="hu-HU" altLang="hu-HU" sz="4000" dirty="0" err="1"/>
              <a:t>list</a:t>
            </a:r>
            <a:endParaRPr lang="hu-HU" altLang="hu-HU" sz="4000" dirty="0"/>
          </a:p>
        </p:txBody>
      </p:sp>
      <p:sp>
        <p:nvSpPr>
          <p:cNvPr id="223238" name="Line 6"/>
          <p:cNvSpPr>
            <a:spLocks noChangeShapeType="1"/>
          </p:cNvSpPr>
          <p:nvPr/>
        </p:nvSpPr>
        <p:spPr bwMode="auto">
          <a:xfrm flipV="1">
            <a:off x="5272088" y="4509591"/>
            <a:ext cx="358775" cy="36036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144092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5283"/>
                                        </p:tgtEl>
                                        <p:attrNameLst>
                                          <p:attrName>style.visibility</p:attrName>
                                        </p:attrNameLst>
                                      </p:cBhvr>
                                      <p:to>
                                        <p:strVal val="visible"/>
                                      </p:to>
                                    </p:set>
                                    <p:animEffect transition="in" filter="wedge">
                                      <p:cBhvr>
                                        <p:cTn id="7" dur="2000"/>
                                        <p:tgtEl>
                                          <p:spTgt spid="2252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23238"/>
                                        </p:tgtEl>
                                        <p:attrNameLst>
                                          <p:attrName>style.visibility</p:attrName>
                                        </p:attrNameLst>
                                      </p:cBhvr>
                                      <p:to>
                                        <p:strVal val="visible"/>
                                      </p:to>
                                    </p:set>
                                    <p:animEffect transition="in" filter="wipe(right)">
                                      <p:cBhvr>
                                        <p:cTn id="12" dur="500"/>
                                        <p:tgtEl>
                                          <p:spTgt spid="22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animBg="1"/>
      <p:bldP spid="2232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51" y="1196750"/>
            <a:ext cx="8697716" cy="535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3700" name="Oval 4"/>
          <p:cNvSpPr>
            <a:spLocks noChangeArrowheads="1"/>
          </p:cNvSpPr>
          <p:nvPr/>
        </p:nvSpPr>
        <p:spPr bwMode="auto">
          <a:xfrm>
            <a:off x="6960048" y="1556792"/>
            <a:ext cx="1296144" cy="432048"/>
          </a:xfrm>
          <a:prstGeom prst="ellipse">
            <a:avLst/>
          </a:pr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413701" name="Text Box 5"/>
          <p:cNvSpPr txBox="1">
            <a:spLocks noChangeArrowheads="1"/>
          </p:cNvSpPr>
          <p:nvPr/>
        </p:nvSpPr>
        <p:spPr bwMode="auto">
          <a:xfrm>
            <a:off x="2080096" y="2688598"/>
            <a:ext cx="3972446" cy="2554545"/>
          </a:xfrm>
          <a:prstGeom prst="rect">
            <a:avLst/>
          </a:prstGeom>
          <a:solidFill>
            <a:srgbClr val="FFFF99"/>
          </a:solidFill>
          <a:ln w="25400">
            <a:solidFill>
              <a:srgbClr val="FF0000"/>
            </a:solidFill>
            <a:miter lim="800000"/>
            <a:headEnd/>
            <a:tailEnd/>
          </a:ln>
        </p:spPr>
        <p:txBody>
          <a:bodyPr wrap="square">
            <a:spAutoFit/>
          </a:bodyPr>
          <a:lstStyle/>
          <a:p>
            <a:pPr lvl="0">
              <a:spcBef>
                <a:spcPct val="50000"/>
              </a:spcBef>
              <a:defRPr/>
            </a:pPr>
            <a:r>
              <a:rPr lang="hu-HU" sz="1600" dirty="0" err="1">
                <a:solidFill>
                  <a:srgbClr val="FF0000"/>
                </a:solidFill>
                <a:latin typeface="Garamond"/>
                <a:cs typeface="Arial" pitchFamily="34" charset="0"/>
              </a:rPr>
              <a:t>Click</a:t>
            </a:r>
            <a:r>
              <a:rPr lang="hu-HU" sz="1600" dirty="0">
                <a:solidFill>
                  <a:srgbClr val="FF0000"/>
                </a:solidFill>
                <a:latin typeface="Garamond"/>
                <a:cs typeface="Arial" pitchFamily="34" charset="0"/>
              </a:rPr>
              <a:t> </a:t>
            </a:r>
            <a:r>
              <a:rPr lang="hu-HU" sz="1600" b="1" dirty="0">
                <a:solidFill>
                  <a:srgbClr val="FF0000"/>
                </a:solidFill>
                <a:latin typeface="Garamond"/>
                <a:cs typeface="Arial" pitchFamily="34" charset="0"/>
              </a:rPr>
              <a:t>Times </a:t>
            </a:r>
            <a:r>
              <a:rPr lang="hu-HU" sz="1600" b="1" dirty="0" err="1">
                <a:solidFill>
                  <a:srgbClr val="FF0000"/>
                </a:solidFill>
                <a:latin typeface="Garamond"/>
                <a:cs typeface="Arial" pitchFamily="34" charset="0"/>
              </a:rPr>
              <a:t>Cited</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find</a:t>
            </a:r>
            <a:r>
              <a:rPr lang="hu-HU" sz="1600" dirty="0">
                <a:solidFill>
                  <a:srgbClr val="FF0000"/>
                </a:solidFill>
                <a:latin typeface="Garamond"/>
                <a:cs typeface="Arial" pitchFamily="34" charset="0"/>
              </a:rPr>
              <a:t> out </a:t>
            </a:r>
            <a:r>
              <a:rPr lang="hu-HU" sz="1600" dirty="0" err="1">
                <a:solidFill>
                  <a:srgbClr val="FF0000"/>
                </a:solidFill>
                <a:latin typeface="Garamond"/>
                <a:cs typeface="Arial" pitchFamily="34" charset="0"/>
              </a:rPr>
              <a:t>who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cited</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this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paper</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in</a:t>
            </a:r>
            <a:r>
              <a:rPr lang="hu-HU" sz="1600" dirty="0">
                <a:solidFill>
                  <a:srgbClr val="FF0000"/>
                </a:solidFill>
                <a:latin typeface="Garamond"/>
                <a:cs typeface="Arial" pitchFamily="34" charset="0"/>
              </a:rPr>
              <a:t> Web of Science </a:t>
            </a:r>
            <a:r>
              <a:rPr lang="hu-HU" sz="1600" dirty="0" err="1">
                <a:solidFill>
                  <a:srgbClr val="FF0000"/>
                </a:solidFill>
                <a:latin typeface="Garamond"/>
                <a:cs typeface="Arial" pitchFamily="34" charset="0"/>
              </a:rPr>
              <a:t>Core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Collection</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database</a:t>
            </a:r>
            <a:r>
              <a:rPr lang="hu-HU" sz="1600" dirty="0">
                <a:solidFill>
                  <a:srgbClr val="FF0000"/>
                </a:solidFill>
                <a:latin typeface="Garamond"/>
                <a:cs typeface="Arial" pitchFamily="34" charset="0"/>
              </a:rPr>
              <a:t>.</a:t>
            </a:r>
          </a:p>
          <a:p>
            <a:pPr lvl="0">
              <a:spcBef>
                <a:spcPct val="50000"/>
              </a:spcBef>
              <a:defRPr/>
            </a:pPr>
            <a:r>
              <a:rPr lang="hu-HU" sz="1600" dirty="0" err="1">
                <a:solidFill>
                  <a:srgbClr val="FF0000"/>
                </a:solidFill>
                <a:latin typeface="Garamond"/>
                <a:cs typeface="Arial" pitchFamily="34" charset="0"/>
              </a:rPr>
              <a:t>Click</a:t>
            </a:r>
            <a:r>
              <a:rPr lang="hu-HU" sz="1600" dirty="0">
                <a:solidFill>
                  <a:srgbClr val="FF0000"/>
                </a:solidFill>
                <a:latin typeface="Garamond"/>
                <a:cs typeface="Arial" pitchFamily="34" charset="0"/>
              </a:rPr>
              <a:t> </a:t>
            </a:r>
            <a:r>
              <a:rPr lang="hu-HU" sz="1600" b="1" dirty="0" err="1">
                <a:solidFill>
                  <a:srgbClr val="FF0000"/>
                </a:solidFill>
                <a:latin typeface="Garamond"/>
                <a:cs typeface="Arial" pitchFamily="34" charset="0"/>
              </a:rPr>
              <a:t>Cited</a:t>
            </a:r>
            <a:r>
              <a:rPr lang="hu-HU" sz="1600" b="1" dirty="0">
                <a:solidFill>
                  <a:srgbClr val="FF0000"/>
                </a:solidFill>
                <a:latin typeface="Garamond"/>
                <a:cs typeface="Arial" pitchFamily="34" charset="0"/>
              </a:rPr>
              <a:t> </a:t>
            </a:r>
            <a:r>
              <a:rPr lang="hu-HU" sz="1600" b="1" dirty="0" err="1">
                <a:solidFill>
                  <a:srgbClr val="FF0000"/>
                </a:solidFill>
                <a:latin typeface="Garamond"/>
                <a:cs typeface="Arial" pitchFamily="34" charset="0"/>
              </a:rPr>
              <a:t>References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move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this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paper</a:t>
            </a:r>
            <a:r>
              <a:rPr lang="hu-HU" sz="1600" dirty="0">
                <a:solidFill>
                  <a:srgbClr val="FF0000"/>
                </a:solidFill>
                <a:latin typeface="Garamond"/>
                <a:cs typeface="Arial" pitchFamily="34" charset="0"/>
              </a:rPr>
              <a:t>’s </a:t>
            </a:r>
            <a:r>
              <a:rPr lang="hu-HU" sz="1600" dirty="0" err="1">
                <a:solidFill>
                  <a:srgbClr val="FF0000"/>
                </a:solidFill>
                <a:latin typeface="Garamond"/>
                <a:cs typeface="Arial" pitchFamily="34" charset="0"/>
              </a:rPr>
              <a:t>bibliography</a:t>
            </a:r>
            <a:r>
              <a:rPr lang="hu-HU" sz="1600" dirty="0">
                <a:solidFill>
                  <a:srgbClr val="FF0000"/>
                </a:solidFill>
                <a:latin typeface="Garamond"/>
                <a:cs typeface="Arial" pitchFamily="34" charset="0"/>
              </a:rPr>
              <a:t>.</a:t>
            </a:r>
          </a:p>
          <a:p>
            <a:pPr lvl="0">
              <a:spcBef>
                <a:spcPct val="50000"/>
              </a:spcBef>
              <a:defRPr/>
            </a:pPr>
            <a:r>
              <a:rPr lang="hu-HU" sz="1600" dirty="0" err="1">
                <a:solidFill>
                  <a:srgbClr val="FF0000"/>
                </a:solidFill>
                <a:latin typeface="Garamond"/>
                <a:cs typeface="Arial" pitchFamily="34" charset="0"/>
              </a:rPr>
              <a:t>Click</a:t>
            </a:r>
            <a:r>
              <a:rPr lang="hu-HU" sz="1600" dirty="0">
                <a:solidFill>
                  <a:srgbClr val="FF0000"/>
                </a:solidFill>
                <a:latin typeface="Garamond"/>
                <a:cs typeface="Arial" pitchFamily="34" charset="0"/>
              </a:rPr>
              <a:t> </a:t>
            </a:r>
            <a:r>
              <a:rPr lang="hu-HU" sz="1600" b="1" dirty="0" err="1">
                <a:solidFill>
                  <a:srgbClr val="FF0000"/>
                </a:solidFill>
                <a:latin typeface="Garamond"/>
                <a:cs typeface="Arial" pitchFamily="34" charset="0"/>
              </a:rPr>
              <a:t>view</a:t>
            </a:r>
            <a:r>
              <a:rPr lang="hu-HU" sz="1600" b="1" dirty="0">
                <a:solidFill>
                  <a:srgbClr val="FF0000"/>
                </a:solidFill>
                <a:latin typeface="Garamond"/>
                <a:cs typeface="Arial" pitchFamily="34" charset="0"/>
              </a:rPr>
              <a:t> </a:t>
            </a:r>
            <a:r>
              <a:rPr lang="hu-HU" sz="1600" b="1" dirty="0" err="1">
                <a:solidFill>
                  <a:srgbClr val="FF0000"/>
                </a:solidFill>
                <a:latin typeface="Garamond"/>
                <a:cs typeface="Arial" pitchFamily="34" charset="0"/>
              </a:rPr>
              <a:t>related</a:t>
            </a:r>
            <a:r>
              <a:rPr lang="hu-HU" sz="1600" b="1" dirty="0">
                <a:solidFill>
                  <a:srgbClr val="FF0000"/>
                </a:solidFill>
                <a:latin typeface="Garamond"/>
                <a:cs typeface="Arial" pitchFamily="34" charset="0"/>
              </a:rPr>
              <a:t> </a:t>
            </a:r>
            <a:r>
              <a:rPr lang="hu-HU" sz="1600" b="1" dirty="0" err="1">
                <a:solidFill>
                  <a:srgbClr val="FF0000"/>
                </a:solidFill>
                <a:latin typeface="Garamond"/>
                <a:cs typeface="Arial" pitchFamily="34" charset="0"/>
              </a:rPr>
              <a:t>records</a:t>
            </a:r>
            <a:r>
              <a:rPr lang="hu-HU" sz="1600" b="1" dirty="0">
                <a:solidFill>
                  <a:srgbClr val="FF0000"/>
                </a:solidFill>
                <a:latin typeface="Garamond"/>
                <a:cs typeface="Arial" pitchFamily="34" charset="0"/>
              </a:rPr>
              <a:t>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view</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records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that</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share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cited</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references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with</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this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paper</a:t>
            </a:r>
            <a:r>
              <a:rPr lang="hu-HU" sz="1600" dirty="0">
                <a:solidFill>
                  <a:srgbClr val="FF0000"/>
                </a:solidFill>
                <a:latin typeface="Garamond"/>
              </a:rPr>
              <a:t>. (The more </a:t>
            </a:r>
            <a:r>
              <a:rPr lang="hu-HU" sz="1600" dirty="0" err="1">
                <a:solidFill>
                  <a:srgbClr val="FF0000"/>
                </a:solidFill>
                <a:latin typeface="Garamond"/>
              </a:rPr>
              <a:t>cited</a:t>
            </a:r>
            <a:r>
              <a:rPr lang="hu-HU" sz="1600" dirty="0">
                <a:solidFill>
                  <a:srgbClr val="FF0000"/>
                </a:solidFill>
                <a:latin typeface="Garamond"/>
              </a:rPr>
              <a:t> </a:t>
            </a:r>
            <a:r>
              <a:rPr lang="hu-HU" sz="1600" dirty="0" err="1">
                <a:solidFill>
                  <a:srgbClr val="FF0000"/>
                </a:solidFill>
                <a:latin typeface="Garamond"/>
              </a:rPr>
              <a:t>references</a:t>
            </a:r>
            <a:r>
              <a:rPr lang="hu-HU" sz="1600" dirty="0">
                <a:solidFill>
                  <a:srgbClr val="FF0000"/>
                </a:solidFill>
                <a:latin typeface="Garamond"/>
              </a:rPr>
              <a:t> </a:t>
            </a:r>
            <a:r>
              <a:rPr lang="hu-HU" sz="1600" dirty="0" err="1">
                <a:solidFill>
                  <a:srgbClr val="FF0000"/>
                </a:solidFill>
                <a:latin typeface="Garamond"/>
              </a:rPr>
              <a:t>two</a:t>
            </a:r>
            <a:r>
              <a:rPr lang="hu-HU" sz="1600" dirty="0">
                <a:solidFill>
                  <a:srgbClr val="FF0000"/>
                </a:solidFill>
                <a:latin typeface="Garamond"/>
              </a:rPr>
              <a:t> </a:t>
            </a:r>
            <a:r>
              <a:rPr lang="hu-HU" sz="1600" dirty="0" err="1">
                <a:solidFill>
                  <a:srgbClr val="FF0000"/>
                </a:solidFill>
                <a:latin typeface="Garamond"/>
              </a:rPr>
              <a:t>articles</a:t>
            </a:r>
            <a:r>
              <a:rPr lang="hu-HU" sz="1600" dirty="0">
                <a:solidFill>
                  <a:srgbClr val="FF0000"/>
                </a:solidFill>
                <a:latin typeface="Garamond"/>
              </a:rPr>
              <a:t> </a:t>
            </a:r>
            <a:r>
              <a:rPr lang="hu-HU" sz="1600" dirty="0" err="1">
                <a:solidFill>
                  <a:srgbClr val="FF0000"/>
                </a:solidFill>
                <a:latin typeface="Garamond"/>
              </a:rPr>
              <a:t>share</a:t>
            </a:r>
            <a:r>
              <a:rPr lang="hu-HU" sz="1600" dirty="0">
                <a:solidFill>
                  <a:srgbClr val="FF0000"/>
                </a:solidFill>
                <a:latin typeface="Garamond"/>
              </a:rPr>
              <a:t>, </a:t>
            </a:r>
            <a:r>
              <a:rPr lang="hu-HU" sz="1600" dirty="0" err="1">
                <a:solidFill>
                  <a:srgbClr val="FF0000"/>
                </a:solidFill>
                <a:latin typeface="Garamond"/>
              </a:rPr>
              <a:t>the</a:t>
            </a:r>
            <a:r>
              <a:rPr lang="hu-HU" sz="1600" dirty="0">
                <a:solidFill>
                  <a:srgbClr val="FF0000"/>
                </a:solidFill>
                <a:latin typeface="Garamond"/>
              </a:rPr>
              <a:t> </a:t>
            </a:r>
            <a:r>
              <a:rPr lang="hu-HU" sz="1600" dirty="0" err="1">
                <a:solidFill>
                  <a:srgbClr val="FF0000"/>
                </a:solidFill>
                <a:latin typeface="Garamond"/>
              </a:rPr>
              <a:t>close</a:t>
            </a:r>
            <a:r>
              <a:rPr lang="hu-HU" sz="1600" dirty="0">
                <a:solidFill>
                  <a:srgbClr val="FF0000"/>
                </a:solidFill>
                <a:latin typeface="Garamond"/>
              </a:rPr>
              <a:t> </a:t>
            </a:r>
            <a:r>
              <a:rPr lang="hu-HU" sz="1600" dirty="0" err="1">
                <a:solidFill>
                  <a:srgbClr val="FF0000"/>
                </a:solidFill>
                <a:latin typeface="Garamond"/>
              </a:rPr>
              <a:t>the</a:t>
            </a:r>
            <a:r>
              <a:rPr lang="hu-HU" sz="1600" dirty="0">
                <a:solidFill>
                  <a:srgbClr val="FF0000"/>
                </a:solidFill>
                <a:latin typeface="Garamond"/>
              </a:rPr>
              <a:t> </a:t>
            </a:r>
            <a:r>
              <a:rPr lang="hu-HU" sz="1600" dirty="0" err="1">
                <a:solidFill>
                  <a:srgbClr val="FF0000"/>
                </a:solidFill>
                <a:latin typeface="Garamond"/>
              </a:rPr>
              <a:t>subject</a:t>
            </a:r>
            <a:r>
              <a:rPr lang="hu-HU" sz="1600" dirty="0">
                <a:solidFill>
                  <a:srgbClr val="FF0000"/>
                </a:solidFill>
                <a:latin typeface="Garamond"/>
              </a:rPr>
              <a:t> </a:t>
            </a:r>
            <a:r>
              <a:rPr lang="hu-HU" sz="1600" dirty="0" err="1">
                <a:solidFill>
                  <a:srgbClr val="FF0000"/>
                </a:solidFill>
                <a:latin typeface="Garamond"/>
              </a:rPr>
              <a:t>relationship</a:t>
            </a:r>
            <a:r>
              <a:rPr lang="hu-HU" sz="1600" dirty="0">
                <a:solidFill>
                  <a:srgbClr val="FF0000"/>
                </a:solidFill>
                <a:latin typeface="Garamond"/>
              </a:rPr>
              <a:t>.)</a:t>
            </a:r>
            <a:r>
              <a:rPr lang="hu-HU" sz="1600" dirty="0">
                <a:solidFill>
                  <a:srgbClr val="FF0000"/>
                </a:solidFill>
                <a:latin typeface="Garamond"/>
                <a:cs typeface="Arial" pitchFamily="34" charset="0"/>
              </a:rPr>
              <a:t> </a:t>
            </a:r>
            <a:endParaRPr lang="en-US" sz="1600" dirty="0">
              <a:solidFill>
                <a:srgbClr val="FF0000"/>
              </a:solidFill>
              <a:latin typeface="Garamond"/>
              <a:cs typeface="Arial" pitchFamily="34" charset="0"/>
            </a:endParaRPr>
          </a:p>
        </p:txBody>
      </p:sp>
      <p:sp>
        <p:nvSpPr>
          <p:cNvPr id="413702" name="AutoShape 6"/>
          <p:cNvSpPr>
            <a:spLocks noChangeArrowheads="1"/>
          </p:cNvSpPr>
          <p:nvPr/>
        </p:nvSpPr>
        <p:spPr bwMode="auto">
          <a:xfrm rot="8699668">
            <a:off x="6130435" y="2495271"/>
            <a:ext cx="915580" cy="211645"/>
          </a:xfrm>
          <a:prstGeom prst="leftArrow">
            <a:avLst>
              <a:gd name="adj1" fmla="val 50000"/>
              <a:gd name="adj2" fmla="val 16266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35846" name="Cím 8"/>
          <p:cNvSpPr>
            <a:spLocks noGrp="1"/>
          </p:cNvSpPr>
          <p:nvPr>
            <p:ph type="title"/>
          </p:nvPr>
        </p:nvSpPr>
        <p:spPr>
          <a:xfrm>
            <a:off x="457200" y="457200"/>
            <a:ext cx="8229600" cy="668338"/>
          </a:xfrm>
        </p:spPr>
        <p:txBody>
          <a:bodyPr>
            <a:normAutofit/>
          </a:bodyPr>
          <a:lstStyle/>
          <a:p>
            <a:pPr eaLnBrk="1" hangingPunct="1"/>
            <a:r>
              <a:rPr lang="hu-HU" altLang="hu-HU" sz="4000" dirty="0" err="1"/>
              <a:t>Full</a:t>
            </a:r>
            <a:r>
              <a:rPr lang="hu-HU" altLang="hu-HU" sz="4000" dirty="0"/>
              <a:t> </a:t>
            </a:r>
            <a:r>
              <a:rPr lang="hu-HU" altLang="hu-HU" sz="4000" dirty="0" err="1"/>
              <a:t>record</a:t>
            </a:r>
            <a:r>
              <a:rPr lang="hu-HU" altLang="hu-HU" sz="4000" dirty="0"/>
              <a:t> (1)</a:t>
            </a:r>
          </a:p>
        </p:txBody>
      </p:sp>
      <p:sp>
        <p:nvSpPr>
          <p:cNvPr id="9" name="Text Box 5"/>
          <p:cNvSpPr txBox="1">
            <a:spLocks noChangeArrowheads="1"/>
          </p:cNvSpPr>
          <p:nvPr/>
        </p:nvSpPr>
        <p:spPr bwMode="auto">
          <a:xfrm>
            <a:off x="6151697" y="4706838"/>
            <a:ext cx="2752081" cy="1569660"/>
          </a:xfrm>
          <a:prstGeom prst="rect">
            <a:avLst/>
          </a:prstGeom>
          <a:solidFill>
            <a:srgbClr val="FFFF99"/>
          </a:solidFill>
          <a:ln w="25400">
            <a:solidFill>
              <a:srgbClr val="FF0000"/>
            </a:solidFill>
            <a:miter lim="800000"/>
            <a:headEnd/>
            <a:tailEnd/>
          </a:ln>
        </p:spPr>
        <p:txBody>
          <a:bodyPr wrap="square">
            <a:spAutoFit/>
          </a:bodyPr>
          <a:lstStyle/>
          <a:p>
            <a:pPr lvl="0">
              <a:spcBef>
                <a:spcPct val="50000"/>
              </a:spcBef>
              <a:defRPr/>
            </a:pPr>
            <a:r>
              <a:rPr lang="hu-HU" sz="1600" b="1" dirty="0" err="1">
                <a:solidFill>
                  <a:srgbClr val="FF0000"/>
                </a:solidFill>
                <a:latin typeface="Garamond"/>
                <a:cs typeface="Arial" pitchFamily="34" charset="0"/>
              </a:rPr>
              <a:t>All</a:t>
            </a:r>
            <a:r>
              <a:rPr lang="hu-HU" sz="1600" b="1" dirty="0">
                <a:solidFill>
                  <a:srgbClr val="FF0000"/>
                </a:solidFill>
                <a:latin typeface="Garamond"/>
                <a:cs typeface="Arial" pitchFamily="34" charset="0"/>
              </a:rPr>
              <a:t> Times </a:t>
            </a:r>
            <a:r>
              <a:rPr lang="hu-HU" sz="1600" b="1" dirty="0" err="1">
                <a:solidFill>
                  <a:srgbClr val="FF0000"/>
                </a:solidFill>
                <a:latin typeface="Garamond"/>
                <a:cs typeface="Arial" pitchFamily="34" charset="0"/>
              </a:rPr>
              <a:t>Cited</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shows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who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cited</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this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paper</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in</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all</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citation</a:t>
            </a:r>
            <a:r>
              <a:rPr lang="hu-HU" sz="1600" dirty="0">
                <a:solidFill>
                  <a:srgbClr val="FF0000"/>
                </a:solidFill>
                <a:latin typeface="Garamond"/>
                <a:cs typeface="Arial" pitchFamily="34" charset="0"/>
              </a:rPr>
              <a:t> indexes of Web of Science </a:t>
            </a:r>
            <a:r>
              <a:rPr lang="hu-HU" sz="1600" dirty="0" err="1">
                <a:solidFill>
                  <a:srgbClr val="FF0000"/>
                </a:solidFill>
                <a:latin typeface="Garamond"/>
                <a:cs typeface="Arial" pitchFamily="34" charset="0"/>
              </a:rPr>
              <a:t>database</a:t>
            </a:r>
            <a:r>
              <a:rPr lang="hu-HU" sz="1600" dirty="0">
                <a:solidFill>
                  <a:srgbClr val="FF0000"/>
                </a:solidFill>
                <a:latin typeface="Garamond"/>
                <a:cs typeface="Arial" pitchFamily="34" charset="0"/>
              </a:rPr>
              <a:t> (Access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records</a:t>
            </a:r>
            <a:r>
              <a:rPr lang="hu-HU" sz="1600" dirty="0">
                <a:solidFill>
                  <a:srgbClr val="FF0000"/>
                </a:solidFill>
                <a:latin typeface="Garamond"/>
                <a:cs typeface="Arial" pitchFamily="34" charset="0"/>
              </a:rPr>
              <a:t> is limited </a:t>
            </a:r>
            <a:r>
              <a:rPr lang="hu-HU" sz="1600" dirty="0" err="1">
                <a:solidFill>
                  <a:srgbClr val="FF0000"/>
                </a:solidFill>
                <a:latin typeface="Garamond"/>
                <a:cs typeface="Arial" pitchFamily="34" charset="0"/>
              </a:rPr>
              <a:t>to</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institution</a:t>
            </a:r>
            <a:r>
              <a:rPr lang="hu-HU" sz="1600" dirty="0">
                <a:solidFill>
                  <a:srgbClr val="FF0000"/>
                </a:solidFill>
                <a:latin typeface="Garamond"/>
                <a:cs typeface="Arial" pitchFamily="34" charset="0"/>
              </a:rPr>
              <a:t>’s </a:t>
            </a:r>
            <a:r>
              <a:rPr lang="hu-HU" sz="1600" dirty="0" err="1">
                <a:solidFill>
                  <a:srgbClr val="FF0000"/>
                </a:solidFill>
                <a:latin typeface="Garamond"/>
                <a:cs typeface="Arial" pitchFamily="34" charset="0"/>
              </a:rPr>
              <a:t>entitlements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subscription</a:t>
            </a:r>
            <a:r>
              <a:rPr lang="hu-HU" sz="1600" dirty="0">
                <a:solidFill>
                  <a:srgbClr val="FF0000"/>
                </a:solidFill>
                <a:latin typeface="Garamond"/>
                <a:cs typeface="Arial" pitchFamily="34" charset="0"/>
              </a:rPr>
              <a:t>).</a:t>
            </a:r>
          </a:p>
        </p:txBody>
      </p:sp>
      <p:sp>
        <p:nvSpPr>
          <p:cNvPr id="10" name="AutoShape 6"/>
          <p:cNvSpPr>
            <a:spLocks noChangeArrowheads="1"/>
          </p:cNvSpPr>
          <p:nvPr/>
        </p:nvSpPr>
        <p:spPr bwMode="auto">
          <a:xfrm rot="6641100">
            <a:off x="6379869" y="4001239"/>
            <a:ext cx="942992" cy="206500"/>
          </a:xfrm>
          <a:prstGeom prst="leftArrow">
            <a:avLst>
              <a:gd name="adj1" fmla="val 50000"/>
              <a:gd name="adj2" fmla="val 10228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1" name="Rectangle 3"/>
          <p:cNvSpPr>
            <a:spLocks noChangeArrowheads="1"/>
          </p:cNvSpPr>
          <p:nvPr/>
        </p:nvSpPr>
        <p:spPr bwMode="auto">
          <a:xfrm>
            <a:off x="207799" y="1197874"/>
            <a:ext cx="2326052" cy="2767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latin typeface="Arial" charset="0"/>
            </a:endParaRPr>
          </a:p>
        </p:txBody>
      </p:sp>
      <p:sp>
        <p:nvSpPr>
          <p:cNvPr id="12" name="Text Box 5"/>
          <p:cNvSpPr txBox="1">
            <a:spLocks noChangeArrowheads="1"/>
          </p:cNvSpPr>
          <p:nvPr/>
        </p:nvSpPr>
        <p:spPr bwMode="auto">
          <a:xfrm>
            <a:off x="207799" y="1500808"/>
            <a:ext cx="2326052" cy="1569660"/>
          </a:xfrm>
          <a:prstGeom prst="rect">
            <a:avLst/>
          </a:prstGeom>
          <a:solidFill>
            <a:srgbClr val="FFFF99"/>
          </a:solidFill>
          <a:ln w="25400">
            <a:solidFill>
              <a:srgbClr val="FF0000"/>
            </a:solidFill>
            <a:miter lim="800000"/>
            <a:headEnd/>
            <a:tailEnd/>
          </a:ln>
        </p:spPr>
        <p:txBody>
          <a:bodyPr wrap="square">
            <a:spAutoFit/>
          </a:bodyPr>
          <a:lstStyle/>
          <a:p>
            <a:pPr>
              <a:spcBef>
                <a:spcPts val="0"/>
              </a:spcBef>
              <a:defRPr/>
            </a:pPr>
            <a:r>
              <a:rPr lang="hu-HU" sz="1600" dirty="0">
                <a:solidFill>
                  <a:srgbClr val="FF0000"/>
                </a:solidFill>
                <a:latin typeface="+mn-lt"/>
                <a:cs typeface="Arial" pitchFamily="34" charset="0"/>
              </a:rPr>
              <a:t>Access </a:t>
            </a:r>
            <a:r>
              <a:rPr lang="hu-HU" sz="1600" dirty="0" err="1">
                <a:solidFill>
                  <a:srgbClr val="FF0000"/>
                </a:solidFill>
                <a:latin typeface="+mn-lt"/>
                <a:cs typeface="Arial" pitchFamily="34" charset="0"/>
              </a:rPr>
              <a:t>to</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full</a:t>
            </a:r>
            <a:r>
              <a:rPr lang="hu-HU" sz="1600" dirty="0">
                <a:solidFill>
                  <a:srgbClr val="FF0000"/>
                </a:solidFill>
                <a:latin typeface="+mn-lt"/>
                <a:cs typeface="Arial" pitchFamily="34" charset="0"/>
              </a:rPr>
              <a:t> text </a:t>
            </a:r>
            <a:r>
              <a:rPr lang="hu-HU" sz="1600" dirty="0" err="1">
                <a:solidFill>
                  <a:srgbClr val="FF0000"/>
                </a:solidFill>
                <a:latin typeface="+mn-lt"/>
                <a:cs typeface="Arial" pitchFamily="34" charset="0"/>
              </a:rPr>
              <a:t>depends</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on</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the</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institution</a:t>
            </a:r>
            <a:r>
              <a:rPr lang="hu-HU" sz="1600" dirty="0">
                <a:solidFill>
                  <a:srgbClr val="FF0000"/>
                </a:solidFill>
                <a:latin typeface="+mn-lt"/>
                <a:cs typeface="Arial" pitchFamily="34" charset="0"/>
              </a:rPr>
              <a:t>’s </a:t>
            </a:r>
            <a:r>
              <a:rPr lang="hu-HU" sz="1600" dirty="0" err="1">
                <a:solidFill>
                  <a:srgbClr val="FF0000"/>
                </a:solidFill>
                <a:latin typeface="+mn-lt"/>
                <a:cs typeface="Arial" pitchFamily="34" charset="0"/>
              </a:rPr>
              <a:t>subscription</a:t>
            </a:r>
            <a:r>
              <a:rPr lang="hu-HU" sz="1600" dirty="0">
                <a:solidFill>
                  <a:srgbClr val="FF0000"/>
                </a:solidFill>
                <a:latin typeface="+mn-lt"/>
                <a:cs typeface="Arial" pitchFamily="34" charset="0"/>
              </a:rPr>
              <a:t>!</a:t>
            </a:r>
          </a:p>
          <a:p>
            <a:pPr>
              <a:spcBef>
                <a:spcPts val="0"/>
              </a:spcBef>
              <a:defRPr/>
            </a:pPr>
            <a:r>
              <a:rPr lang="hu-HU" sz="1600" b="1" i="1" dirty="0" err="1">
                <a:solidFill>
                  <a:srgbClr val="FF0000"/>
                </a:solidFill>
                <a:latin typeface="+mn-lt"/>
                <a:cs typeface="Arial" pitchFamily="34" charset="0"/>
              </a:rPr>
              <a:t>Look</a:t>
            </a:r>
            <a:r>
              <a:rPr lang="hu-HU" sz="1600" b="1" i="1" dirty="0">
                <a:solidFill>
                  <a:srgbClr val="FF0000"/>
                </a:solidFill>
                <a:latin typeface="+mn-lt"/>
                <a:cs typeface="Arial" pitchFamily="34" charset="0"/>
              </a:rPr>
              <a:t> </a:t>
            </a:r>
            <a:r>
              <a:rPr lang="hu-HU" sz="1600" b="1" i="1" dirty="0" err="1">
                <a:solidFill>
                  <a:srgbClr val="FF0000"/>
                </a:solidFill>
                <a:latin typeface="+mn-lt"/>
                <a:cs typeface="Arial" pitchFamily="34" charset="0"/>
              </a:rPr>
              <a:t>Up</a:t>
            </a:r>
            <a:r>
              <a:rPr lang="hu-HU" sz="1600" b="1" i="1" dirty="0">
                <a:solidFill>
                  <a:srgbClr val="FF0000"/>
                </a:solidFill>
                <a:latin typeface="+mn-lt"/>
                <a:cs typeface="Arial" pitchFamily="34" charset="0"/>
              </a:rPr>
              <a:t> </a:t>
            </a:r>
            <a:r>
              <a:rPr lang="hu-HU" sz="1600" b="1" i="1" dirty="0" err="1">
                <a:solidFill>
                  <a:srgbClr val="FF0000"/>
                </a:solidFill>
                <a:latin typeface="+mn-lt"/>
                <a:cs typeface="Arial" pitchFamily="34" charset="0"/>
              </a:rPr>
              <a:t>Full</a:t>
            </a:r>
            <a:r>
              <a:rPr lang="hu-HU" sz="1600" b="1" i="1" dirty="0">
                <a:solidFill>
                  <a:srgbClr val="FF0000"/>
                </a:solidFill>
                <a:latin typeface="+mn-lt"/>
                <a:cs typeface="Arial" pitchFamily="34" charset="0"/>
              </a:rPr>
              <a:t> Text</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takes</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you</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to</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Google</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Scholar</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database</a:t>
            </a:r>
            <a:r>
              <a:rPr lang="hu-HU" sz="1600" dirty="0">
                <a:solidFill>
                  <a:srgbClr val="FF0000"/>
                </a:solidFill>
                <a:latin typeface="+mn-lt"/>
                <a:cs typeface="Arial" pitchFamily="34" charset="0"/>
              </a:rPr>
              <a:t>.</a:t>
            </a:r>
            <a:endParaRPr lang="hu-HU" sz="1600" b="1" i="1" dirty="0">
              <a:solidFill>
                <a:srgbClr val="FF0000"/>
              </a:solidFill>
              <a:latin typeface="+mn-lt"/>
              <a:cs typeface="Arial" pitchFamily="34" charset="0"/>
            </a:endParaRPr>
          </a:p>
        </p:txBody>
      </p:sp>
    </p:spTree>
    <p:extLst>
      <p:ext uri="{BB962C8B-B14F-4D97-AF65-F5344CB8AC3E}">
        <p14:creationId xmlns:p14="http://schemas.microsoft.com/office/powerpoint/2010/main" val="47825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3700"/>
                                        </p:tgtEl>
                                        <p:attrNameLst>
                                          <p:attrName>style.visibility</p:attrName>
                                        </p:attrNameLst>
                                      </p:cBhvr>
                                      <p:to>
                                        <p:strVal val="visible"/>
                                      </p:to>
                                    </p:set>
                                    <p:animEffect transition="in" filter="wedge">
                                      <p:cBhvr>
                                        <p:cTn id="7" dur="2000"/>
                                        <p:tgtEl>
                                          <p:spTgt spid="41370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3701"/>
                                        </p:tgtEl>
                                        <p:attrNameLst>
                                          <p:attrName>style.visibility</p:attrName>
                                        </p:attrNameLst>
                                      </p:cBhvr>
                                      <p:to>
                                        <p:strVal val="visible"/>
                                      </p:to>
                                    </p:set>
                                    <p:animEffect transition="in" filter="circle(in)">
                                      <p:cBhvr>
                                        <p:cTn id="12" dur="2000"/>
                                        <p:tgtEl>
                                          <p:spTgt spid="4137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13702"/>
                                        </p:tgtEl>
                                        <p:attrNameLst>
                                          <p:attrName>style.visibility</p:attrName>
                                        </p:attrNameLst>
                                      </p:cBhvr>
                                      <p:to>
                                        <p:strVal val="visible"/>
                                      </p:to>
                                    </p:set>
                                    <p:animEffect transition="in" filter="randombar(horizontal)">
                                      <p:cBhvr>
                                        <p:cTn id="15" dur="500"/>
                                        <p:tgtEl>
                                          <p:spTgt spid="4137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grpId="1" nodeType="clickEffect">
                                  <p:stCondLst>
                                    <p:cond delay="0"/>
                                  </p:stCondLst>
                                  <p:childTnLst>
                                    <p:animEffect transition="out" filter="dissolve">
                                      <p:cBhvr>
                                        <p:cTn id="27" dur="500"/>
                                        <p:tgtEl>
                                          <p:spTgt spid="413700"/>
                                        </p:tgtEl>
                                      </p:cBhvr>
                                    </p:animEffect>
                                    <p:set>
                                      <p:cBhvr>
                                        <p:cTn id="28" dur="1" fill="hold">
                                          <p:stCondLst>
                                            <p:cond delay="499"/>
                                          </p:stCondLst>
                                        </p:cTn>
                                        <p:tgtEl>
                                          <p:spTgt spid="413700"/>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413702"/>
                                        </p:tgtEl>
                                      </p:cBhvr>
                                    </p:animEffect>
                                    <p:set>
                                      <p:cBhvr>
                                        <p:cTn id="31" dur="1" fill="hold">
                                          <p:stCondLst>
                                            <p:cond delay="499"/>
                                          </p:stCondLst>
                                        </p:cTn>
                                        <p:tgtEl>
                                          <p:spTgt spid="413702"/>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413701"/>
                                        </p:tgtEl>
                                      </p:cBhvr>
                                    </p:animEffect>
                                    <p:set>
                                      <p:cBhvr>
                                        <p:cTn id="34" dur="1" fill="hold">
                                          <p:stCondLst>
                                            <p:cond delay="499"/>
                                          </p:stCondLst>
                                        </p:cTn>
                                        <p:tgtEl>
                                          <p:spTgt spid="413701"/>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edge">
                                      <p:cBhvr>
                                        <p:cTn id="45" dur="2000"/>
                                        <p:tgtEl>
                                          <p:spTgt spid="1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in)">
                                      <p:cBhvr>
                                        <p:cTn id="48" dur="2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0" grpId="0" animBg="1"/>
      <p:bldP spid="413700" grpId="1" animBg="1"/>
      <p:bldP spid="413701" grpId="0" animBg="1"/>
      <p:bldP spid="413701" grpId="1" animBg="1"/>
      <p:bldP spid="413702" grpId="0" animBg="1"/>
      <p:bldP spid="413702"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92" y="1052736"/>
            <a:ext cx="7870707" cy="566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457200" y="457201"/>
            <a:ext cx="8229600" cy="667544"/>
          </a:xfrm>
        </p:spPr>
        <p:txBody>
          <a:bodyPr>
            <a:normAutofit/>
          </a:bodyPr>
          <a:lstStyle/>
          <a:p>
            <a:r>
              <a:rPr lang="hu-HU" sz="4000" dirty="0" err="1"/>
              <a:t>Full</a:t>
            </a:r>
            <a:r>
              <a:rPr lang="hu-HU" sz="4000" dirty="0"/>
              <a:t> </a:t>
            </a:r>
            <a:r>
              <a:rPr lang="hu-HU" sz="4000" dirty="0" err="1"/>
              <a:t>record</a:t>
            </a:r>
            <a:r>
              <a:rPr lang="hu-HU" sz="4000" dirty="0"/>
              <a:t> (2)</a:t>
            </a:r>
          </a:p>
        </p:txBody>
      </p:sp>
      <p:sp>
        <p:nvSpPr>
          <p:cNvPr id="5" name="Text Box 5"/>
          <p:cNvSpPr txBox="1">
            <a:spLocks noChangeArrowheads="1"/>
          </p:cNvSpPr>
          <p:nvPr/>
        </p:nvSpPr>
        <p:spPr bwMode="auto">
          <a:xfrm>
            <a:off x="4947453" y="2050211"/>
            <a:ext cx="2144827" cy="830997"/>
          </a:xfrm>
          <a:prstGeom prst="rect">
            <a:avLst/>
          </a:prstGeom>
          <a:solidFill>
            <a:srgbClr val="FFFF99"/>
          </a:solidFill>
          <a:ln w="25400">
            <a:solidFill>
              <a:srgbClr val="FF0000"/>
            </a:solidFill>
            <a:miter lim="800000"/>
            <a:headEnd/>
            <a:tailEnd/>
          </a:ln>
        </p:spPr>
        <p:txBody>
          <a:bodyPr wrap="square">
            <a:spAutoFit/>
          </a:bodyPr>
          <a:lstStyle/>
          <a:p>
            <a:pPr lvl="0">
              <a:spcBef>
                <a:spcPct val="50000"/>
              </a:spcBef>
              <a:defRPr/>
            </a:pPr>
            <a:r>
              <a:rPr lang="hu-HU" sz="1600" dirty="0" err="1">
                <a:solidFill>
                  <a:srgbClr val="FF0000"/>
                </a:solidFill>
                <a:latin typeface="Garamond"/>
                <a:cs typeface="Arial" pitchFamily="34" charset="0"/>
              </a:rPr>
              <a:t>Address</a:t>
            </a:r>
            <a:r>
              <a:rPr lang="hu-HU" sz="1600" dirty="0">
                <a:solidFill>
                  <a:srgbClr val="FF0000"/>
                </a:solidFill>
                <a:latin typeface="Garamond"/>
                <a:cs typeface="Arial" pitchFamily="34" charset="0"/>
              </a:rPr>
              <a:t> of </a:t>
            </a:r>
            <a:r>
              <a:rPr lang="hu-HU" sz="1600" dirty="0" err="1">
                <a:solidFill>
                  <a:srgbClr val="FF0000"/>
                </a:solidFill>
                <a:latin typeface="Garamond"/>
                <a:cs typeface="Arial" pitchFamily="34" charset="0"/>
              </a:rPr>
              <a:t>the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authors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name</a:t>
            </a:r>
            <a:r>
              <a:rPr lang="hu-HU" sz="1600" dirty="0">
                <a:solidFill>
                  <a:srgbClr val="FF0000"/>
                </a:solidFill>
                <a:latin typeface="Garamond"/>
                <a:cs typeface="Arial" pitchFamily="34" charset="0"/>
              </a:rPr>
              <a:t>, city, country of </a:t>
            </a:r>
            <a:r>
              <a:rPr lang="hu-HU" sz="1600" dirty="0" err="1">
                <a:solidFill>
                  <a:srgbClr val="FF0000"/>
                </a:solidFill>
                <a:latin typeface="Garamond"/>
                <a:cs typeface="Arial" pitchFamily="34" charset="0"/>
              </a:rPr>
              <a:t>the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institutions</a:t>
            </a:r>
            <a:r>
              <a:rPr lang="hu-HU" sz="1600" dirty="0">
                <a:solidFill>
                  <a:srgbClr val="FF0000"/>
                </a:solidFill>
                <a:latin typeface="Garamond"/>
                <a:cs typeface="Arial" pitchFamily="34" charset="0"/>
              </a:rPr>
              <a:t>, etc.</a:t>
            </a:r>
          </a:p>
        </p:txBody>
      </p:sp>
      <p:sp>
        <p:nvSpPr>
          <p:cNvPr id="6" name="AutoShape 6"/>
          <p:cNvSpPr>
            <a:spLocks noChangeArrowheads="1"/>
          </p:cNvSpPr>
          <p:nvPr/>
        </p:nvSpPr>
        <p:spPr bwMode="auto">
          <a:xfrm rot="556429">
            <a:off x="3775913" y="2148593"/>
            <a:ext cx="942992" cy="206500"/>
          </a:xfrm>
          <a:prstGeom prst="leftArrow">
            <a:avLst>
              <a:gd name="adj1" fmla="val 50000"/>
              <a:gd name="adj2" fmla="val 10228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9" name="Text Box 5"/>
          <p:cNvSpPr txBox="1">
            <a:spLocks noChangeArrowheads="1"/>
          </p:cNvSpPr>
          <p:nvPr/>
        </p:nvSpPr>
        <p:spPr bwMode="auto">
          <a:xfrm>
            <a:off x="4729382" y="4291105"/>
            <a:ext cx="2362898" cy="584775"/>
          </a:xfrm>
          <a:prstGeom prst="rect">
            <a:avLst/>
          </a:prstGeom>
          <a:solidFill>
            <a:srgbClr val="FFFF99"/>
          </a:solidFill>
          <a:ln w="25400">
            <a:solidFill>
              <a:srgbClr val="FF0000"/>
            </a:solidFill>
            <a:miter lim="800000"/>
            <a:headEnd/>
            <a:tailEnd/>
          </a:ln>
        </p:spPr>
        <p:txBody>
          <a:bodyPr wrap="square">
            <a:spAutoFit/>
          </a:bodyPr>
          <a:lstStyle/>
          <a:p>
            <a:pPr lvl="0">
              <a:spcBef>
                <a:spcPct val="50000"/>
              </a:spcBef>
              <a:defRPr/>
            </a:pPr>
            <a:r>
              <a:rPr lang="hu-HU" sz="1600" dirty="0">
                <a:solidFill>
                  <a:srgbClr val="FF0000"/>
                </a:solidFill>
                <a:latin typeface="Garamond"/>
                <a:cs typeface="Arial" pitchFamily="34" charset="0"/>
              </a:rPr>
              <a:t>Plus </a:t>
            </a:r>
            <a:r>
              <a:rPr lang="hu-HU" sz="1600" dirty="0" err="1">
                <a:solidFill>
                  <a:srgbClr val="FF0000"/>
                </a:solidFill>
                <a:latin typeface="Garamond"/>
                <a:cs typeface="Arial" pitchFamily="34" charset="0"/>
              </a:rPr>
              <a:t>information</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about</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the</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journal</a:t>
            </a:r>
            <a:r>
              <a:rPr lang="hu-HU" sz="1600" dirty="0">
                <a:solidFill>
                  <a:srgbClr val="FF0000"/>
                </a:solidFill>
                <a:latin typeface="Garamond"/>
                <a:cs typeface="Arial" pitchFamily="34" charset="0"/>
              </a:rPr>
              <a:t> and </a:t>
            </a:r>
            <a:r>
              <a:rPr lang="hu-HU" sz="1600" dirty="0" err="1">
                <a:solidFill>
                  <a:srgbClr val="FF0000"/>
                </a:solidFill>
                <a:latin typeface="Garamond"/>
                <a:cs typeface="Arial" pitchFamily="34" charset="0"/>
              </a:rPr>
              <a:t>its</a:t>
            </a:r>
            <a:r>
              <a:rPr lang="hu-HU" sz="1600" dirty="0">
                <a:solidFill>
                  <a:srgbClr val="FF0000"/>
                </a:solidFill>
                <a:latin typeface="Garamond"/>
                <a:cs typeface="Arial" pitchFamily="34" charset="0"/>
              </a:rPr>
              <a:t> </a:t>
            </a:r>
            <a:r>
              <a:rPr lang="hu-HU" sz="1600" dirty="0" err="1">
                <a:solidFill>
                  <a:srgbClr val="FF0000"/>
                </a:solidFill>
                <a:latin typeface="Garamond"/>
                <a:cs typeface="Arial" pitchFamily="34" charset="0"/>
              </a:rPr>
              <a:t>publication</a:t>
            </a:r>
            <a:r>
              <a:rPr lang="hu-HU" sz="1600" dirty="0">
                <a:solidFill>
                  <a:srgbClr val="FF0000"/>
                </a:solidFill>
                <a:latin typeface="Garamond"/>
                <a:cs typeface="Arial" pitchFamily="34" charset="0"/>
              </a:rPr>
              <a:t>.</a:t>
            </a:r>
          </a:p>
        </p:txBody>
      </p:sp>
      <p:sp>
        <p:nvSpPr>
          <p:cNvPr id="10" name="AutoShape 6"/>
          <p:cNvSpPr>
            <a:spLocks noChangeArrowheads="1"/>
          </p:cNvSpPr>
          <p:nvPr/>
        </p:nvSpPr>
        <p:spPr bwMode="auto">
          <a:xfrm rot="678998">
            <a:off x="3580336" y="4187855"/>
            <a:ext cx="942992" cy="206500"/>
          </a:xfrm>
          <a:prstGeom prst="leftArrow">
            <a:avLst>
              <a:gd name="adj1" fmla="val 50000"/>
              <a:gd name="adj2" fmla="val 10228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2" name="Text Box 5"/>
          <p:cNvSpPr txBox="1">
            <a:spLocks noChangeArrowheads="1"/>
          </p:cNvSpPr>
          <p:nvPr/>
        </p:nvSpPr>
        <p:spPr bwMode="auto">
          <a:xfrm>
            <a:off x="4717728" y="3266343"/>
            <a:ext cx="2878608" cy="830997"/>
          </a:xfrm>
          <a:prstGeom prst="rect">
            <a:avLst/>
          </a:prstGeom>
          <a:solidFill>
            <a:srgbClr val="FFFF99"/>
          </a:solidFill>
          <a:ln w="25400">
            <a:solidFill>
              <a:srgbClr val="FF0000"/>
            </a:solidFill>
            <a:miter lim="800000"/>
            <a:headEnd/>
            <a:tailEnd/>
          </a:ln>
        </p:spPr>
        <p:txBody>
          <a:bodyPr wrap="square">
            <a:spAutoFit/>
          </a:bodyPr>
          <a:lstStyle/>
          <a:p>
            <a:pPr>
              <a:spcBef>
                <a:spcPct val="50000"/>
              </a:spcBef>
              <a:defRPr/>
            </a:pPr>
            <a:r>
              <a:rPr lang="hu-HU" sz="1600" dirty="0" err="1">
                <a:solidFill>
                  <a:srgbClr val="FF0000"/>
                </a:solidFill>
                <a:latin typeface="+mn-lt"/>
                <a:cs typeface="Arial" pitchFamily="34" charset="0"/>
              </a:rPr>
              <a:t>Author</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Identifiers</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if</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at</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least</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one</a:t>
            </a:r>
            <a:r>
              <a:rPr lang="hu-HU" sz="1600" dirty="0">
                <a:solidFill>
                  <a:srgbClr val="FF0000"/>
                </a:solidFill>
                <a:latin typeface="+mn-lt"/>
                <a:cs typeface="Arial" pitchFamily="34" charset="0"/>
              </a:rPr>
              <a:t> of </a:t>
            </a:r>
            <a:r>
              <a:rPr lang="hu-HU" sz="1600" dirty="0" err="1">
                <a:solidFill>
                  <a:srgbClr val="FF0000"/>
                </a:solidFill>
                <a:latin typeface="+mn-lt"/>
                <a:cs typeface="Arial" pitchFamily="34" charset="0"/>
              </a:rPr>
              <a:t>the</a:t>
            </a:r>
            <a:r>
              <a:rPr lang="hu-HU" sz="1600" dirty="0">
                <a:solidFill>
                  <a:srgbClr val="FF0000"/>
                </a:solidFill>
                <a:latin typeface="+mn-lt"/>
                <a:cs typeface="Arial" pitchFamily="34" charset="0"/>
              </a:rPr>
              <a:t> </a:t>
            </a:r>
            <a:r>
              <a:rPr lang="hu-HU" sz="1600" dirty="0" err="1">
                <a:solidFill>
                  <a:srgbClr val="FF0000"/>
                </a:solidFill>
                <a:latin typeface="+mn-lt"/>
                <a:cs typeface="Arial" pitchFamily="34" charset="0"/>
              </a:rPr>
              <a:t>authors</a:t>
            </a:r>
            <a:r>
              <a:rPr lang="hu-HU" sz="1600" dirty="0">
                <a:solidFill>
                  <a:srgbClr val="FF0000"/>
                </a:solidFill>
                <a:latin typeface="+mn-lt"/>
                <a:cs typeface="Arial" pitchFamily="34" charset="0"/>
              </a:rPr>
              <a:t> has </a:t>
            </a:r>
            <a:r>
              <a:rPr lang="hu-HU" sz="1600" dirty="0" err="1">
                <a:solidFill>
                  <a:srgbClr val="FF0000"/>
                </a:solidFill>
                <a:latin typeface="+mn-lt"/>
                <a:cs typeface="Arial" pitchFamily="34" charset="0"/>
              </a:rPr>
              <a:t>ResearcherID</a:t>
            </a:r>
            <a:r>
              <a:rPr lang="hu-HU" sz="1600" dirty="0">
                <a:solidFill>
                  <a:srgbClr val="FF0000"/>
                </a:solidFill>
                <a:latin typeface="+mn-lt"/>
                <a:cs typeface="Arial" pitchFamily="34" charset="0"/>
              </a:rPr>
              <a:t> and/</a:t>
            </a:r>
            <a:r>
              <a:rPr lang="hu-HU" sz="1600" dirty="0" err="1">
                <a:solidFill>
                  <a:srgbClr val="FF0000"/>
                </a:solidFill>
                <a:latin typeface="+mn-lt"/>
                <a:cs typeface="Arial" pitchFamily="34" charset="0"/>
              </a:rPr>
              <a:t>or</a:t>
            </a:r>
            <a:r>
              <a:rPr lang="hu-HU" sz="1600" dirty="0">
                <a:solidFill>
                  <a:srgbClr val="FF0000"/>
                </a:solidFill>
                <a:latin typeface="+mn-lt"/>
                <a:cs typeface="Arial" pitchFamily="34" charset="0"/>
              </a:rPr>
              <a:t> ORCID.</a:t>
            </a:r>
          </a:p>
        </p:txBody>
      </p:sp>
      <p:sp>
        <p:nvSpPr>
          <p:cNvPr id="13" name="AutoShape 6"/>
          <p:cNvSpPr>
            <a:spLocks noChangeArrowheads="1"/>
          </p:cNvSpPr>
          <p:nvPr/>
        </p:nvSpPr>
        <p:spPr bwMode="auto">
          <a:xfrm rot="678998">
            <a:off x="3599248" y="3356858"/>
            <a:ext cx="942992" cy="206500"/>
          </a:xfrm>
          <a:prstGeom prst="leftArrow">
            <a:avLst>
              <a:gd name="adj1" fmla="val 50000"/>
              <a:gd name="adj2" fmla="val 10228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Tree>
    <p:extLst>
      <p:ext uri="{BB962C8B-B14F-4D97-AF65-F5344CB8AC3E}">
        <p14:creationId xmlns:p14="http://schemas.microsoft.com/office/powerpoint/2010/main" val="264030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9" presetClass="exit" presetSubtype="0" fill="hold" grpId="1"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9" presetClass="exit" presetSubtype="0" fill="hold" grpId="1" nodeType="withEffect">
                                  <p:stCondLst>
                                    <p:cond delay="0"/>
                                  </p:stCondLst>
                                  <p:childTnLst>
                                    <p:animEffect transition="out" filter="dissolv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10" grpId="0" animBg="1"/>
      <p:bldP spid="12" grpId="0" animBg="1"/>
      <p:bldP spid="12" grpId="1" animBg="1"/>
      <p:bldP spid="13" grpId="0" animBg="1"/>
      <p:bldP spid="1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42282"/>
            <a:ext cx="8127132" cy="370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6" name="Cím 8"/>
          <p:cNvSpPr>
            <a:spLocks noGrp="1"/>
          </p:cNvSpPr>
          <p:nvPr>
            <p:ph type="title"/>
          </p:nvPr>
        </p:nvSpPr>
        <p:spPr>
          <a:xfrm>
            <a:off x="457200" y="457200"/>
            <a:ext cx="8229600" cy="955675"/>
          </a:xfrm>
        </p:spPr>
        <p:txBody>
          <a:bodyPr/>
          <a:lstStyle/>
          <a:p>
            <a:pPr eaLnBrk="1" hangingPunct="1"/>
            <a:r>
              <a:rPr lang="hu-HU" altLang="hu-HU" dirty="0" err="1"/>
              <a:t>Search</a:t>
            </a:r>
            <a:r>
              <a:rPr lang="hu-HU" altLang="hu-HU" dirty="0"/>
              <a:t> </a:t>
            </a:r>
            <a:r>
              <a:rPr lang="hu-HU" altLang="hu-HU" dirty="0" err="1"/>
              <a:t>for</a:t>
            </a:r>
            <a:r>
              <a:rPr lang="hu-HU" altLang="hu-HU" dirty="0"/>
              <a:t> </a:t>
            </a:r>
            <a:r>
              <a:rPr lang="hu-HU" altLang="hu-HU" dirty="0" err="1"/>
              <a:t>author</a:t>
            </a:r>
            <a:endParaRPr lang="hu-HU" altLang="hu-HU" dirty="0"/>
          </a:p>
        </p:txBody>
      </p:sp>
      <p:sp>
        <p:nvSpPr>
          <p:cNvPr id="11" name="Line 5"/>
          <p:cNvSpPr>
            <a:spLocks noChangeShapeType="1"/>
          </p:cNvSpPr>
          <p:nvPr/>
        </p:nvSpPr>
        <p:spPr bwMode="auto">
          <a:xfrm flipV="1">
            <a:off x="1619672" y="3212852"/>
            <a:ext cx="72008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2" name="Line 8"/>
          <p:cNvSpPr>
            <a:spLocks noChangeShapeType="1"/>
          </p:cNvSpPr>
          <p:nvPr/>
        </p:nvSpPr>
        <p:spPr bwMode="auto">
          <a:xfrm flipV="1">
            <a:off x="7549430" y="2816932"/>
            <a:ext cx="432048" cy="30591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4" name="Line 8"/>
          <p:cNvSpPr>
            <a:spLocks noChangeShapeType="1"/>
          </p:cNvSpPr>
          <p:nvPr/>
        </p:nvSpPr>
        <p:spPr bwMode="auto">
          <a:xfrm flipV="1">
            <a:off x="8486664" y="2826057"/>
            <a:ext cx="360039" cy="34179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9" name="Rectangle 8"/>
          <p:cNvSpPr>
            <a:spLocks noChangeArrowheads="1"/>
          </p:cNvSpPr>
          <p:nvPr/>
        </p:nvSpPr>
        <p:spPr bwMode="auto">
          <a:xfrm>
            <a:off x="683568" y="2716853"/>
            <a:ext cx="1063086" cy="2542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22" b="28315"/>
          <a:stretch/>
        </p:blipFill>
        <p:spPr bwMode="auto">
          <a:xfrm>
            <a:off x="467544" y="1340768"/>
            <a:ext cx="8424000" cy="48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Cím 6"/>
          <p:cNvSpPr>
            <a:spLocks noGrp="1"/>
          </p:cNvSpPr>
          <p:nvPr>
            <p:ph type="title"/>
          </p:nvPr>
        </p:nvSpPr>
        <p:spPr>
          <a:xfrm>
            <a:off x="914400" y="357166"/>
            <a:ext cx="8229600" cy="882650"/>
          </a:xfrm>
        </p:spPr>
        <p:txBody>
          <a:bodyPr>
            <a:normAutofit/>
          </a:bodyPr>
          <a:lstStyle/>
          <a:p>
            <a:pPr eaLnBrk="1" hangingPunct="1"/>
            <a:r>
              <a:rPr lang="hu-HU" altLang="hu-HU" sz="4000" dirty="0" err="1"/>
              <a:t>Results</a:t>
            </a:r>
            <a:r>
              <a:rPr lang="hu-HU" altLang="hu-HU" sz="4000" dirty="0"/>
              <a:t> </a:t>
            </a:r>
            <a:r>
              <a:rPr lang="hu-HU" altLang="hu-HU" sz="4000" dirty="0" err="1"/>
              <a:t>list</a:t>
            </a:r>
            <a:r>
              <a:rPr lang="hu-HU" altLang="hu-HU" sz="4000" dirty="0"/>
              <a:t> – </a:t>
            </a:r>
            <a:r>
              <a:rPr lang="hu-HU" altLang="hu-HU" sz="4000" dirty="0" err="1"/>
              <a:t>documents</a:t>
            </a:r>
            <a:r>
              <a:rPr lang="hu-HU" altLang="hu-HU" sz="4000" dirty="0"/>
              <a:t> of </a:t>
            </a:r>
            <a:r>
              <a:rPr lang="hu-HU" altLang="hu-HU" sz="4000" dirty="0" err="1"/>
              <a:t>the</a:t>
            </a:r>
            <a:r>
              <a:rPr lang="hu-HU" altLang="hu-HU" sz="4000" dirty="0"/>
              <a:t> </a:t>
            </a:r>
            <a:r>
              <a:rPr lang="hu-HU" altLang="hu-HU" sz="4000" dirty="0" err="1"/>
              <a:t>author</a:t>
            </a:r>
            <a:endParaRPr lang="hu-HU" altLang="hu-HU" sz="4000" dirty="0"/>
          </a:p>
        </p:txBody>
      </p:sp>
      <p:sp>
        <p:nvSpPr>
          <p:cNvPr id="8" name="Rectangle 12"/>
          <p:cNvSpPr>
            <a:spLocks noChangeArrowheads="1"/>
          </p:cNvSpPr>
          <p:nvPr/>
        </p:nvSpPr>
        <p:spPr bwMode="auto">
          <a:xfrm rot="5400000">
            <a:off x="7956436" y="1556732"/>
            <a:ext cx="215902" cy="12241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l="9102" t="74196" r="1949" b="12424"/>
          <a:stretch>
            <a:fillRect/>
          </a:stretch>
        </p:blipFill>
        <p:spPr bwMode="auto">
          <a:xfrm>
            <a:off x="1547813" y="2487613"/>
            <a:ext cx="6065837" cy="73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2000"/>
                            </p:stCondLst>
                            <p:childTnLst>
                              <p:par>
                                <p:cTn id="12" presetID="6" presetClass="emph" presetSubtype="0" fill="hold" nodeType="afterEffect">
                                  <p:stCondLst>
                                    <p:cond delay="0"/>
                                  </p:stCondLst>
                                  <p:childTnLst>
                                    <p:animScale>
                                      <p:cBhvr>
                                        <p:cTn id="13" dur="2000" fill="hold"/>
                                        <p:tgtEl>
                                          <p:spTgt spid="9"/>
                                        </p:tgtEl>
                                      </p:cBhvr>
                                      <p:by x="150000" y="150000"/>
                                    </p:animScale>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669" b="14645"/>
          <a:stretch/>
        </p:blipFill>
        <p:spPr bwMode="auto">
          <a:xfrm>
            <a:off x="539552" y="1052736"/>
            <a:ext cx="7776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Cím 6"/>
          <p:cNvSpPr>
            <a:spLocks noGrp="1"/>
          </p:cNvSpPr>
          <p:nvPr>
            <p:ph type="title"/>
          </p:nvPr>
        </p:nvSpPr>
        <p:spPr>
          <a:xfrm>
            <a:off x="285720" y="214290"/>
            <a:ext cx="7847240" cy="647923"/>
          </a:xfrm>
        </p:spPr>
        <p:txBody>
          <a:bodyPr/>
          <a:lstStyle/>
          <a:p>
            <a:r>
              <a:rPr lang="en-US" altLang="hu-HU" sz="3200" dirty="0"/>
              <a:t>  </a:t>
            </a:r>
            <a:r>
              <a:rPr lang="hu-HU" altLang="hu-HU" sz="3200" dirty="0"/>
              <a:t>Citation </a:t>
            </a:r>
            <a:r>
              <a:rPr lang="en-US" altLang="hu-HU" sz="3200" dirty="0"/>
              <a:t> </a:t>
            </a:r>
            <a:r>
              <a:rPr lang="hu-HU" altLang="hu-HU" sz="3200" dirty="0"/>
              <a:t>report of the </a:t>
            </a:r>
            <a:r>
              <a:rPr lang="en-US" altLang="hu-HU" sz="3200" dirty="0"/>
              <a:t> </a:t>
            </a:r>
            <a:r>
              <a:rPr lang="hu-HU" altLang="hu-HU" sz="3200" dirty="0"/>
              <a:t>author</a:t>
            </a:r>
          </a:p>
        </p:txBody>
      </p:sp>
      <p:sp>
        <p:nvSpPr>
          <p:cNvPr id="8" name="Rectangle 4"/>
          <p:cNvSpPr>
            <a:spLocks noChangeArrowheads="1"/>
          </p:cNvSpPr>
          <p:nvPr/>
        </p:nvSpPr>
        <p:spPr bwMode="auto">
          <a:xfrm>
            <a:off x="683568" y="1124745"/>
            <a:ext cx="1512094" cy="50405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9" name="Rectangle 5"/>
          <p:cNvSpPr>
            <a:spLocks noChangeArrowheads="1"/>
          </p:cNvSpPr>
          <p:nvPr/>
        </p:nvSpPr>
        <p:spPr bwMode="auto">
          <a:xfrm>
            <a:off x="5652120" y="2492896"/>
            <a:ext cx="2016224" cy="11509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0" name="Line 21"/>
          <p:cNvSpPr>
            <a:spLocks noChangeShapeType="1"/>
          </p:cNvSpPr>
          <p:nvPr/>
        </p:nvSpPr>
        <p:spPr bwMode="auto">
          <a:xfrm flipV="1">
            <a:off x="6732240" y="3643834"/>
            <a:ext cx="585936" cy="649262"/>
          </a:xfrm>
          <a:prstGeom prst="line">
            <a:avLst/>
          </a:prstGeom>
          <a:noFill/>
          <a:ln w="1143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430" b="4528"/>
          <a:stretch/>
        </p:blipFill>
        <p:spPr bwMode="auto">
          <a:xfrm>
            <a:off x="548494" y="1024358"/>
            <a:ext cx="7263866" cy="562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7"/>
          <p:cNvSpPr>
            <a:spLocks noChangeArrowheads="1"/>
          </p:cNvSpPr>
          <p:nvPr/>
        </p:nvSpPr>
        <p:spPr bwMode="auto">
          <a:xfrm>
            <a:off x="6948487" y="5697538"/>
            <a:ext cx="288926" cy="89981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4" name="Rectangle 10"/>
          <p:cNvSpPr>
            <a:spLocks noChangeArrowheads="1"/>
          </p:cNvSpPr>
          <p:nvPr/>
        </p:nvSpPr>
        <p:spPr bwMode="auto">
          <a:xfrm rot="5400000">
            <a:off x="1465269" y="271470"/>
            <a:ext cx="215900" cy="19653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5" name="Rectangle 15"/>
          <p:cNvSpPr>
            <a:spLocks noChangeArrowheads="1"/>
          </p:cNvSpPr>
          <p:nvPr/>
        </p:nvSpPr>
        <p:spPr bwMode="auto">
          <a:xfrm>
            <a:off x="684213" y="5603876"/>
            <a:ext cx="359395" cy="27339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39944" name="Cím 15"/>
          <p:cNvSpPr>
            <a:spLocks noGrp="1"/>
          </p:cNvSpPr>
          <p:nvPr>
            <p:ph type="title"/>
          </p:nvPr>
        </p:nvSpPr>
        <p:spPr>
          <a:xfrm>
            <a:off x="214282" y="214290"/>
            <a:ext cx="8229600" cy="595312"/>
          </a:xfrm>
        </p:spPr>
        <p:txBody>
          <a:bodyPr>
            <a:normAutofit/>
          </a:bodyPr>
          <a:lstStyle/>
          <a:p>
            <a:pPr eaLnBrk="1" hangingPunct="1"/>
            <a:r>
              <a:rPr lang="en-US" altLang="hu-HU" sz="3600" dirty="0"/>
              <a:t>    </a:t>
            </a:r>
            <a:r>
              <a:rPr lang="hu-HU" altLang="hu-HU" sz="3600" dirty="0"/>
              <a:t>H-index</a:t>
            </a:r>
          </a:p>
        </p:txBody>
      </p:sp>
      <p:sp>
        <p:nvSpPr>
          <p:cNvPr id="16" name="Text Box 17"/>
          <p:cNvSpPr txBox="1">
            <a:spLocks noChangeArrowheads="1"/>
          </p:cNvSpPr>
          <p:nvPr/>
        </p:nvSpPr>
        <p:spPr bwMode="auto">
          <a:xfrm>
            <a:off x="590563" y="1628800"/>
            <a:ext cx="6646850" cy="1323439"/>
          </a:xfrm>
          <a:prstGeom prst="rect">
            <a:avLst/>
          </a:prstGeom>
          <a:solidFill>
            <a:srgbClr val="FFFF99"/>
          </a:solidFill>
          <a:ln w="12700">
            <a:solidFill>
              <a:srgbClr val="FF0000"/>
            </a:solidFill>
            <a:miter lim="800000"/>
            <a:headEnd/>
            <a:tailEnd/>
          </a:ln>
        </p:spPr>
        <p:txBody>
          <a:bodyPr wrap="square">
            <a:spAutoFit/>
          </a:bodyPr>
          <a:lstStyle/>
          <a:p>
            <a:pPr>
              <a:spcBef>
                <a:spcPct val="50000"/>
              </a:spcBef>
              <a:defRPr/>
            </a:pPr>
            <a:r>
              <a:rPr lang="hu-HU" sz="1600" dirty="0">
                <a:solidFill>
                  <a:srgbClr val="FF0000"/>
                </a:solidFill>
                <a:latin typeface="+mn-lt"/>
                <a:cs typeface="Arial" charset="0"/>
              </a:rPr>
              <a:t>The h-index is a </a:t>
            </a:r>
            <a:r>
              <a:rPr lang="hu-HU" sz="1600" dirty="0" err="1">
                <a:solidFill>
                  <a:srgbClr val="FF0000"/>
                </a:solidFill>
                <a:latin typeface="+mn-lt"/>
                <a:cs typeface="Arial" charset="0"/>
              </a:rPr>
              <a:t>bibliometric</a:t>
            </a:r>
            <a:r>
              <a:rPr lang="hu-HU" sz="1600" dirty="0">
                <a:solidFill>
                  <a:srgbClr val="FF0000"/>
                </a:solidFill>
                <a:latin typeface="+mn-lt"/>
                <a:cs typeface="Arial" charset="0"/>
              </a:rPr>
              <a:t> </a:t>
            </a:r>
            <a:r>
              <a:rPr lang="hu-HU" sz="1600" dirty="0" err="1">
                <a:solidFill>
                  <a:srgbClr val="FF0000"/>
                </a:solidFill>
                <a:latin typeface="+mn-lt"/>
                <a:cs typeface="Arial" charset="0"/>
              </a:rPr>
              <a:t>indicator</a:t>
            </a:r>
            <a:r>
              <a:rPr lang="hu-HU" sz="1600" dirty="0">
                <a:solidFill>
                  <a:srgbClr val="FF0000"/>
                </a:solidFill>
                <a:latin typeface="+mn-lt"/>
                <a:cs typeface="Arial" charset="0"/>
              </a:rPr>
              <a:t> </a:t>
            </a:r>
            <a:r>
              <a:rPr lang="hu-HU" sz="1600" dirty="0" err="1">
                <a:solidFill>
                  <a:srgbClr val="FF0000"/>
                </a:solidFill>
                <a:latin typeface="+mn-lt"/>
                <a:cs typeface="Arial" charset="0"/>
              </a:rPr>
              <a:t>based</a:t>
            </a:r>
            <a:r>
              <a:rPr lang="hu-HU" sz="1600" dirty="0">
                <a:solidFill>
                  <a:srgbClr val="FF0000"/>
                </a:solidFill>
                <a:latin typeface="+mn-lt"/>
                <a:cs typeface="Arial" charset="0"/>
              </a:rPr>
              <a:t> </a:t>
            </a:r>
            <a:r>
              <a:rPr lang="hu-HU" sz="1600" dirty="0" err="1">
                <a:solidFill>
                  <a:srgbClr val="FF0000"/>
                </a:solidFill>
                <a:latin typeface="+mn-lt"/>
                <a:cs typeface="Arial" charset="0"/>
              </a:rPr>
              <a:t>on</a:t>
            </a:r>
            <a:r>
              <a:rPr lang="en-US" sz="1600" dirty="0">
                <a:solidFill>
                  <a:srgbClr val="FF0000"/>
                </a:solidFill>
                <a:latin typeface="+mn-lt"/>
                <a:cs typeface="Arial" charset="0"/>
              </a:rPr>
              <a:t> </a:t>
            </a:r>
            <a:r>
              <a:rPr lang="hu-HU" sz="1600" dirty="0" err="1">
                <a:solidFill>
                  <a:srgbClr val="FF0000"/>
                </a:solidFill>
                <a:latin typeface="+mn-lt"/>
                <a:cs typeface="Arial" charset="0"/>
              </a:rPr>
              <a:t>the</a:t>
            </a:r>
            <a:r>
              <a:rPr lang="hu-HU" sz="1600" dirty="0">
                <a:solidFill>
                  <a:srgbClr val="FF0000"/>
                </a:solidFill>
                <a:latin typeface="+mn-lt"/>
                <a:cs typeface="Arial" charset="0"/>
              </a:rPr>
              <a:t> </a:t>
            </a:r>
            <a:r>
              <a:rPr lang="hu-HU" sz="1600" dirty="0" err="1">
                <a:solidFill>
                  <a:srgbClr val="FF0000"/>
                </a:solidFill>
                <a:latin typeface="+mn-lt"/>
                <a:cs typeface="Arial" charset="0"/>
              </a:rPr>
              <a:t>set</a:t>
            </a:r>
            <a:r>
              <a:rPr lang="hu-HU" sz="1600" dirty="0">
                <a:solidFill>
                  <a:srgbClr val="FF0000"/>
                </a:solidFill>
                <a:latin typeface="+mn-lt"/>
                <a:cs typeface="Arial" charset="0"/>
              </a:rPr>
              <a:t> of a </a:t>
            </a:r>
            <a:r>
              <a:rPr lang="hu-HU" sz="1600" dirty="0" err="1">
                <a:solidFill>
                  <a:srgbClr val="FF0000"/>
                </a:solidFill>
                <a:latin typeface="+mn-lt"/>
                <a:cs typeface="Arial" charset="0"/>
              </a:rPr>
              <a:t>researcher</a:t>
            </a:r>
            <a:r>
              <a:rPr lang="hu-HU" sz="1600" dirty="0">
                <a:solidFill>
                  <a:srgbClr val="FF0000"/>
                </a:solidFill>
                <a:latin typeface="+mn-lt"/>
                <a:cs typeface="Arial" charset="0"/>
              </a:rPr>
              <a:t>’s most </a:t>
            </a:r>
            <a:r>
              <a:rPr lang="hu-HU" sz="1600" dirty="0" err="1">
                <a:solidFill>
                  <a:srgbClr val="FF0000"/>
                </a:solidFill>
                <a:latin typeface="+mn-lt"/>
                <a:cs typeface="Arial" charset="0"/>
              </a:rPr>
              <a:t>cited</a:t>
            </a:r>
            <a:r>
              <a:rPr lang="hu-HU" sz="1600" dirty="0">
                <a:solidFill>
                  <a:srgbClr val="FF0000"/>
                </a:solidFill>
                <a:latin typeface="+mn-lt"/>
                <a:cs typeface="Arial" charset="0"/>
              </a:rPr>
              <a:t> </a:t>
            </a:r>
            <a:r>
              <a:rPr lang="hu-HU" sz="1600" dirty="0" err="1">
                <a:solidFill>
                  <a:srgbClr val="FF0000"/>
                </a:solidFill>
                <a:latin typeface="+mn-lt"/>
                <a:cs typeface="Arial" charset="0"/>
              </a:rPr>
              <a:t>papers</a:t>
            </a:r>
            <a:r>
              <a:rPr lang="hu-HU" sz="1600" dirty="0">
                <a:solidFill>
                  <a:srgbClr val="FF0000"/>
                </a:solidFill>
                <a:latin typeface="+mn-lt"/>
                <a:cs typeface="Arial" charset="0"/>
              </a:rPr>
              <a:t> and </a:t>
            </a:r>
            <a:r>
              <a:rPr lang="hu-HU" sz="1600" dirty="0" err="1">
                <a:solidFill>
                  <a:srgbClr val="FF0000"/>
                </a:solidFill>
                <a:latin typeface="+mn-lt"/>
                <a:cs typeface="Arial" charset="0"/>
              </a:rPr>
              <a:t>the</a:t>
            </a:r>
            <a:r>
              <a:rPr lang="hu-HU" sz="1600" dirty="0">
                <a:solidFill>
                  <a:srgbClr val="FF0000"/>
                </a:solidFill>
                <a:latin typeface="+mn-lt"/>
                <a:cs typeface="Arial" charset="0"/>
              </a:rPr>
              <a:t> </a:t>
            </a:r>
            <a:r>
              <a:rPr lang="hu-HU" sz="1600" dirty="0" err="1">
                <a:solidFill>
                  <a:srgbClr val="FF0000"/>
                </a:solidFill>
                <a:latin typeface="+mn-lt"/>
                <a:cs typeface="Arial" charset="0"/>
              </a:rPr>
              <a:t>number</a:t>
            </a:r>
            <a:r>
              <a:rPr lang="hu-HU" sz="1600" dirty="0">
                <a:solidFill>
                  <a:srgbClr val="FF0000"/>
                </a:solidFill>
                <a:latin typeface="+mn-lt"/>
                <a:cs typeface="Arial" charset="0"/>
              </a:rPr>
              <a:t> of </a:t>
            </a:r>
            <a:r>
              <a:rPr lang="hu-HU" sz="1600" dirty="0" err="1">
                <a:solidFill>
                  <a:srgbClr val="FF0000"/>
                </a:solidFill>
                <a:latin typeface="+mn-lt"/>
                <a:cs typeface="Arial" charset="0"/>
              </a:rPr>
              <a:t>citations</a:t>
            </a:r>
            <a:r>
              <a:rPr lang="hu-HU" sz="1600" dirty="0">
                <a:solidFill>
                  <a:srgbClr val="FF0000"/>
                </a:solidFill>
                <a:latin typeface="+mn-lt"/>
                <a:cs typeface="Arial" charset="0"/>
              </a:rPr>
              <a:t> (</a:t>
            </a:r>
            <a:r>
              <a:rPr lang="hu-HU" sz="1600" dirty="0" err="1">
                <a:solidFill>
                  <a:srgbClr val="FF0000"/>
                </a:solidFill>
                <a:latin typeface="+mn-lt"/>
                <a:cs typeface="Arial" charset="0"/>
              </a:rPr>
              <a:t>quotations</a:t>
            </a:r>
            <a:r>
              <a:rPr lang="hu-HU" sz="1600" dirty="0">
                <a:solidFill>
                  <a:srgbClr val="FF0000"/>
                </a:solidFill>
                <a:latin typeface="+mn-lt"/>
                <a:cs typeface="Arial" charset="0"/>
              </a:rPr>
              <a:t>)</a:t>
            </a:r>
            <a:r>
              <a:rPr lang="en-US" sz="1600" dirty="0">
                <a:solidFill>
                  <a:srgbClr val="FF0000"/>
                </a:solidFill>
                <a:latin typeface="+mn-lt"/>
                <a:cs typeface="Arial" charset="0"/>
              </a:rPr>
              <a:t>. </a:t>
            </a:r>
            <a:r>
              <a:rPr lang="hu-HU" sz="1600" dirty="0" err="1">
                <a:solidFill>
                  <a:srgbClr val="FF0000"/>
                </a:solidFill>
                <a:latin typeface="+mn-lt"/>
                <a:cs typeface="Arial" charset="0"/>
              </a:rPr>
              <a:t>It</a:t>
            </a:r>
            <a:r>
              <a:rPr lang="hu-HU" sz="1600" dirty="0">
                <a:solidFill>
                  <a:srgbClr val="FF0000"/>
                </a:solidFill>
                <a:latin typeface="+mn-lt"/>
                <a:cs typeface="Arial" charset="0"/>
              </a:rPr>
              <a:t> is </a:t>
            </a:r>
            <a:r>
              <a:rPr lang="hu-HU" sz="1600" dirty="0" err="1">
                <a:solidFill>
                  <a:srgbClr val="FF0000"/>
                </a:solidFill>
                <a:latin typeface="+mn-lt"/>
                <a:cs typeface="Arial" charset="0"/>
              </a:rPr>
              <a:t>indicated</a:t>
            </a:r>
            <a:r>
              <a:rPr lang="hu-HU" sz="1600" dirty="0">
                <a:solidFill>
                  <a:srgbClr val="FF0000"/>
                </a:solidFill>
                <a:latin typeface="+mn-lt"/>
                <a:cs typeface="Arial" charset="0"/>
              </a:rPr>
              <a:t> </a:t>
            </a:r>
            <a:r>
              <a:rPr lang="hu-HU" sz="1600" dirty="0" err="1">
                <a:solidFill>
                  <a:srgbClr val="FF0000"/>
                </a:solidFill>
                <a:latin typeface="+mn-lt"/>
                <a:cs typeface="Arial" charset="0"/>
              </a:rPr>
              <a:t>by</a:t>
            </a:r>
            <a:r>
              <a:rPr lang="hu-HU" sz="1600" dirty="0">
                <a:solidFill>
                  <a:srgbClr val="FF0000"/>
                </a:solidFill>
                <a:latin typeface="+mn-lt"/>
                <a:cs typeface="Arial" charset="0"/>
              </a:rPr>
              <a:t> an </a:t>
            </a:r>
            <a:r>
              <a:rPr lang="hu-HU" sz="1600" dirty="0" err="1">
                <a:solidFill>
                  <a:srgbClr val="FF0000"/>
                </a:solidFill>
                <a:latin typeface="+mn-lt"/>
                <a:cs typeface="Arial" charset="0"/>
              </a:rPr>
              <a:t>orange</a:t>
            </a:r>
            <a:r>
              <a:rPr lang="hu-HU" sz="1600" dirty="0">
                <a:solidFill>
                  <a:srgbClr val="FF0000"/>
                </a:solidFill>
                <a:latin typeface="+mn-lt"/>
                <a:cs typeface="Arial" charset="0"/>
              </a:rPr>
              <a:t> </a:t>
            </a:r>
            <a:r>
              <a:rPr lang="hu-HU" sz="1600" dirty="0" err="1">
                <a:solidFill>
                  <a:srgbClr val="FF0000"/>
                </a:solidFill>
                <a:latin typeface="+mn-lt"/>
                <a:cs typeface="Arial" charset="0"/>
              </a:rPr>
              <a:t>horizontal</a:t>
            </a:r>
            <a:r>
              <a:rPr lang="hu-HU" sz="1600" dirty="0">
                <a:solidFill>
                  <a:srgbClr val="FF0000"/>
                </a:solidFill>
                <a:latin typeface="+mn-lt"/>
                <a:cs typeface="Arial" charset="0"/>
              </a:rPr>
              <a:t> line </a:t>
            </a:r>
            <a:r>
              <a:rPr lang="hu-HU" sz="1600" dirty="0" err="1">
                <a:solidFill>
                  <a:srgbClr val="FF0000"/>
                </a:solidFill>
                <a:latin typeface="+mn-lt"/>
                <a:cs typeface="Arial" charset="0"/>
              </a:rPr>
              <a:t>at</a:t>
            </a:r>
            <a:r>
              <a:rPr lang="hu-HU" sz="1600" dirty="0">
                <a:solidFill>
                  <a:srgbClr val="FF0000"/>
                </a:solidFill>
                <a:latin typeface="+mn-lt"/>
                <a:cs typeface="Arial" charset="0"/>
              </a:rPr>
              <a:t> </a:t>
            </a:r>
            <a:r>
              <a:rPr lang="hu-HU" sz="1600" dirty="0" err="1">
                <a:solidFill>
                  <a:srgbClr val="FF0000"/>
                </a:solidFill>
                <a:latin typeface="+mn-lt"/>
                <a:cs typeface="Arial" charset="0"/>
              </a:rPr>
              <a:t>Citation</a:t>
            </a:r>
            <a:r>
              <a:rPr lang="hu-HU" sz="1600" dirty="0">
                <a:solidFill>
                  <a:srgbClr val="FF0000"/>
                </a:solidFill>
                <a:latin typeface="+mn-lt"/>
                <a:cs typeface="Arial" charset="0"/>
              </a:rPr>
              <a:t> </a:t>
            </a:r>
            <a:r>
              <a:rPr lang="hu-HU" sz="1600" dirty="0" err="1">
                <a:solidFill>
                  <a:srgbClr val="FF0000"/>
                </a:solidFill>
                <a:latin typeface="+mn-lt"/>
                <a:cs typeface="Arial" charset="0"/>
              </a:rPr>
              <a:t>Report</a:t>
            </a:r>
            <a:r>
              <a:rPr lang="hu-HU" sz="1600" dirty="0">
                <a:solidFill>
                  <a:srgbClr val="FF0000"/>
                </a:solidFill>
                <a:latin typeface="+mn-lt"/>
                <a:cs typeface="Arial" charset="0"/>
              </a:rPr>
              <a:t> </a:t>
            </a:r>
            <a:r>
              <a:rPr lang="hu-HU" sz="1600" dirty="0" err="1">
                <a:solidFill>
                  <a:srgbClr val="FF0000"/>
                </a:solidFill>
                <a:latin typeface="+mn-lt"/>
                <a:cs typeface="Arial" charset="0"/>
              </a:rPr>
              <a:t>in</a:t>
            </a:r>
            <a:r>
              <a:rPr lang="hu-HU" sz="1600" dirty="0">
                <a:solidFill>
                  <a:srgbClr val="FF0000"/>
                </a:solidFill>
                <a:latin typeface="+mn-lt"/>
                <a:cs typeface="Arial" charset="0"/>
              </a:rPr>
              <a:t> Web of Science. The </a:t>
            </a:r>
            <a:r>
              <a:rPr lang="hu-HU" sz="1600" dirty="0" err="1">
                <a:solidFill>
                  <a:srgbClr val="FF0000"/>
                </a:solidFill>
                <a:latin typeface="+mn-lt"/>
                <a:cs typeface="Arial" charset="0"/>
              </a:rPr>
              <a:t>number</a:t>
            </a:r>
            <a:r>
              <a:rPr lang="hu-HU" sz="1600" dirty="0">
                <a:solidFill>
                  <a:srgbClr val="FF0000"/>
                </a:solidFill>
                <a:latin typeface="+mn-lt"/>
                <a:cs typeface="Arial" charset="0"/>
              </a:rPr>
              <a:t> of </a:t>
            </a:r>
            <a:r>
              <a:rPr lang="hu-HU" sz="1600" dirty="0" err="1">
                <a:solidFill>
                  <a:srgbClr val="FF0000"/>
                </a:solidFill>
                <a:latin typeface="+mn-lt"/>
                <a:cs typeface="Arial" charset="0"/>
              </a:rPr>
              <a:t>items</a:t>
            </a:r>
            <a:r>
              <a:rPr lang="hu-HU" sz="1600" dirty="0">
                <a:solidFill>
                  <a:srgbClr val="FF0000"/>
                </a:solidFill>
                <a:latin typeface="+mn-lt"/>
                <a:cs typeface="Arial" charset="0"/>
              </a:rPr>
              <a:t> </a:t>
            </a:r>
            <a:r>
              <a:rPr lang="hu-HU" sz="1600" dirty="0" err="1">
                <a:solidFill>
                  <a:srgbClr val="FF0000"/>
                </a:solidFill>
                <a:latin typeface="+mn-lt"/>
                <a:cs typeface="Arial" charset="0"/>
              </a:rPr>
              <a:t>above</a:t>
            </a:r>
            <a:r>
              <a:rPr lang="hu-HU" sz="1600" dirty="0">
                <a:solidFill>
                  <a:srgbClr val="FF0000"/>
                </a:solidFill>
                <a:latin typeface="+mn-lt"/>
                <a:cs typeface="Arial" charset="0"/>
              </a:rPr>
              <a:t> </a:t>
            </a:r>
            <a:r>
              <a:rPr lang="hu-HU" sz="1600" dirty="0" err="1">
                <a:solidFill>
                  <a:srgbClr val="FF0000"/>
                </a:solidFill>
                <a:latin typeface="+mn-lt"/>
                <a:cs typeface="Arial" charset="0"/>
              </a:rPr>
              <a:t>this</a:t>
            </a:r>
            <a:r>
              <a:rPr lang="hu-HU" sz="1600" dirty="0">
                <a:solidFill>
                  <a:srgbClr val="FF0000"/>
                </a:solidFill>
                <a:latin typeface="+mn-lt"/>
                <a:cs typeface="Arial" charset="0"/>
              </a:rPr>
              <a:t> line, </a:t>
            </a:r>
            <a:r>
              <a:rPr lang="hu-HU" sz="1600" dirty="0" err="1">
                <a:solidFill>
                  <a:srgbClr val="FF0000"/>
                </a:solidFill>
                <a:latin typeface="+mn-lt"/>
                <a:cs typeface="Arial" charset="0"/>
              </a:rPr>
              <a:t>which</a:t>
            </a:r>
            <a:r>
              <a:rPr lang="hu-HU" sz="1600" dirty="0">
                <a:solidFill>
                  <a:srgbClr val="FF0000"/>
                </a:solidFill>
                <a:latin typeface="+mn-lt"/>
                <a:cs typeface="Arial" charset="0"/>
              </a:rPr>
              <a:t> is h, </a:t>
            </a:r>
            <a:r>
              <a:rPr lang="hu-HU" sz="1600" dirty="0" err="1">
                <a:solidFill>
                  <a:srgbClr val="FF0000"/>
                </a:solidFill>
                <a:latin typeface="+mn-lt"/>
                <a:cs typeface="Arial" charset="0"/>
              </a:rPr>
              <a:t>have</a:t>
            </a:r>
            <a:r>
              <a:rPr lang="hu-HU" sz="1600" dirty="0">
                <a:solidFill>
                  <a:srgbClr val="FF0000"/>
                </a:solidFill>
                <a:latin typeface="+mn-lt"/>
                <a:cs typeface="Arial" charset="0"/>
              </a:rPr>
              <a:t> </a:t>
            </a:r>
            <a:r>
              <a:rPr lang="hu-HU" sz="1600" dirty="0" err="1">
                <a:solidFill>
                  <a:srgbClr val="FF0000"/>
                </a:solidFill>
                <a:latin typeface="+mn-lt"/>
                <a:cs typeface="Arial" charset="0"/>
              </a:rPr>
              <a:t>at</a:t>
            </a:r>
            <a:r>
              <a:rPr lang="hu-HU" sz="1600" dirty="0">
                <a:solidFill>
                  <a:srgbClr val="FF0000"/>
                </a:solidFill>
                <a:latin typeface="+mn-lt"/>
                <a:cs typeface="Arial" charset="0"/>
              </a:rPr>
              <a:t> </a:t>
            </a:r>
            <a:r>
              <a:rPr lang="hu-HU" sz="1600" dirty="0" err="1">
                <a:solidFill>
                  <a:srgbClr val="FF0000"/>
                </a:solidFill>
                <a:latin typeface="+mn-lt"/>
                <a:cs typeface="Arial" charset="0"/>
              </a:rPr>
              <a:t>least</a:t>
            </a:r>
            <a:r>
              <a:rPr lang="hu-HU" sz="1600" dirty="0">
                <a:solidFill>
                  <a:srgbClr val="FF0000"/>
                </a:solidFill>
                <a:latin typeface="+mn-lt"/>
                <a:cs typeface="Arial" charset="0"/>
              </a:rPr>
              <a:t> </a:t>
            </a:r>
            <a:r>
              <a:rPr lang="hu-HU" sz="1600" dirty="0" err="1">
                <a:solidFill>
                  <a:srgbClr val="FF0000"/>
                </a:solidFill>
                <a:latin typeface="+mn-lt"/>
                <a:cs typeface="Arial" charset="0"/>
              </a:rPr>
              <a:t>h</a:t>
            </a:r>
            <a:r>
              <a:rPr lang="hu-HU" sz="1600" dirty="0">
                <a:solidFill>
                  <a:srgbClr val="FF0000"/>
                </a:solidFill>
                <a:latin typeface="+mn-lt"/>
                <a:cs typeface="Arial" charset="0"/>
              </a:rPr>
              <a:t> </a:t>
            </a:r>
            <a:r>
              <a:rPr lang="hu-HU" sz="1600" dirty="0" err="1">
                <a:solidFill>
                  <a:srgbClr val="FF0000"/>
                </a:solidFill>
                <a:latin typeface="+mn-lt"/>
                <a:cs typeface="Arial" charset="0"/>
              </a:rPr>
              <a:t>citations</a:t>
            </a:r>
            <a:r>
              <a:rPr lang="en-US" sz="1600" dirty="0">
                <a:solidFill>
                  <a:srgbClr val="FF0000"/>
                </a:solidFill>
                <a:latin typeface="+mn-lt"/>
                <a:cs typeface="Arial" charset="0"/>
              </a:rPr>
              <a:t>.</a:t>
            </a:r>
            <a:r>
              <a:rPr lang="hu-HU" sz="1600" dirty="0">
                <a:solidFill>
                  <a:srgbClr val="FF0000"/>
                </a:solidFill>
                <a:latin typeface="+mn-lt"/>
                <a:cs typeface="Arial" charset="0"/>
              </a:rPr>
              <a:t> </a:t>
            </a:r>
            <a:r>
              <a:rPr lang="hu-HU" sz="1600" dirty="0" err="1">
                <a:solidFill>
                  <a:srgbClr val="FF0000"/>
                </a:solidFill>
                <a:latin typeface="+mn-lt"/>
                <a:cs typeface="Arial" charset="0"/>
              </a:rPr>
              <a:t>For</a:t>
            </a:r>
            <a:r>
              <a:rPr lang="hu-HU" sz="1600" dirty="0">
                <a:solidFill>
                  <a:srgbClr val="FF0000"/>
                </a:solidFill>
                <a:latin typeface="+mn-lt"/>
                <a:cs typeface="Arial" charset="0"/>
              </a:rPr>
              <a:t> </a:t>
            </a:r>
            <a:r>
              <a:rPr lang="hu-HU" sz="1600" dirty="0" err="1">
                <a:solidFill>
                  <a:srgbClr val="FF0000"/>
                </a:solidFill>
                <a:latin typeface="+mn-lt"/>
                <a:cs typeface="Arial" charset="0"/>
              </a:rPr>
              <a:t>this</a:t>
            </a:r>
            <a:r>
              <a:rPr lang="hu-HU" sz="1600" dirty="0">
                <a:solidFill>
                  <a:srgbClr val="FF0000"/>
                </a:solidFill>
                <a:latin typeface="+mn-lt"/>
                <a:cs typeface="Arial" charset="0"/>
              </a:rPr>
              <a:t> </a:t>
            </a:r>
            <a:r>
              <a:rPr lang="hu-HU" sz="1600" dirty="0" err="1">
                <a:solidFill>
                  <a:srgbClr val="FF0000"/>
                </a:solidFill>
                <a:latin typeface="+mn-lt"/>
                <a:cs typeface="Arial" charset="0"/>
              </a:rPr>
              <a:t>example</a:t>
            </a:r>
            <a:r>
              <a:rPr lang="hu-HU" sz="1600" dirty="0">
                <a:solidFill>
                  <a:srgbClr val="FF0000"/>
                </a:solidFill>
                <a:latin typeface="+mn-lt"/>
                <a:cs typeface="Arial" charset="0"/>
              </a:rPr>
              <a:t>, </a:t>
            </a:r>
            <a:r>
              <a:rPr lang="hu-HU" sz="1600" dirty="0" err="1">
                <a:solidFill>
                  <a:srgbClr val="FF0000"/>
                </a:solidFill>
                <a:latin typeface="+mn-lt"/>
                <a:cs typeface="Arial" charset="0"/>
              </a:rPr>
              <a:t>the</a:t>
            </a:r>
            <a:r>
              <a:rPr lang="hu-HU" sz="1600" dirty="0">
                <a:solidFill>
                  <a:srgbClr val="FF0000"/>
                </a:solidFill>
                <a:latin typeface="+mn-lt"/>
                <a:cs typeface="Arial" charset="0"/>
              </a:rPr>
              <a:t> h-index of 28 </a:t>
            </a:r>
            <a:r>
              <a:rPr lang="hu-HU" sz="1600" dirty="0" err="1">
                <a:solidFill>
                  <a:srgbClr val="FF0000"/>
                </a:solidFill>
                <a:latin typeface="+mn-lt"/>
                <a:cs typeface="Arial" charset="0"/>
              </a:rPr>
              <a:t>means</a:t>
            </a:r>
            <a:r>
              <a:rPr lang="hu-HU" sz="1600" dirty="0">
                <a:solidFill>
                  <a:srgbClr val="FF0000"/>
                </a:solidFill>
                <a:latin typeface="+mn-lt"/>
                <a:cs typeface="Arial" charset="0"/>
              </a:rPr>
              <a:t> </a:t>
            </a:r>
            <a:r>
              <a:rPr lang="hu-HU" sz="1600" dirty="0" err="1">
                <a:solidFill>
                  <a:srgbClr val="FF0000"/>
                </a:solidFill>
                <a:latin typeface="+mn-lt"/>
                <a:cs typeface="Arial" charset="0"/>
              </a:rPr>
              <a:t>that</a:t>
            </a:r>
            <a:r>
              <a:rPr lang="hu-HU" sz="1600" dirty="0">
                <a:solidFill>
                  <a:srgbClr val="FF0000"/>
                </a:solidFill>
                <a:latin typeface="+mn-lt"/>
                <a:cs typeface="Arial" charset="0"/>
              </a:rPr>
              <a:t> </a:t>
            </a:r>
            <a:r>
              <a:rPr lang="hu-HU" sz="1600" dirty="0" err="1">
                <a:solidFill>
                  <a:srgbClr val="FF0000"/>
                </a:solidFill>
                <a:latin typeface="+mn-lt"/>
                <a:cs typeface="Arial" charset="0"/>
              </a:rPr>
              <a:t>there</a:t>
            </a:r>
            <a:r>
              <a:rPr lang="hu-HU" sz="1600" dirty="0">
                <a:solidFill>
                  <a:srgbClr val="FF0000"/>
                </a:solidFill>
                <a:latin typeface="+mn-lt"/>
                <a:cs typeface="Arial" charset="0"/>
              </a:rPr>
              <a:t> </a:t>
            </a:r>
            <a:r>
              <a:rPr lang="hu-HU" sz="1600" dirty="0" err="1">
                <a:solidFill>
                  <a:srgbClr val="FF0000"/>
                </a:solidFill>
                <a:latin typeface="+mn-lt"/>
                <a:cs typeface="Arial" charset="0"/>
              </a:rPr>
              <a:t>are</a:t>
            </a:r>
            <a:r>
              <a:rPr lang="hu-HU" sz="1600" dirty="0">
                <a:solidFill>
                  <a:srgbClr val="FF0000"/>
                </a:solidFill>
                <a:latin typeface="+mn-lt"/>
                <a:cs typeface="Arial" charset="0"/>
              </a:rPr>
              <a:t> </a:t>
            </a:r>
            <a:r>
              <a:rPr lang="hu-HU" sz="1600" dirty="0" err="1">
                <a:solidFill>
                  <a:srgbClr val="FF0000"/>
                </a:solidFill>
                <a:latin typeface="+mn-lt"/>
                <a:cs typeface="Arial" charset="0"/>
              </a:rPr>
              <a:t>28</a:t>
            </a:r>
            <a:r>
              <a:rPr lang="hu-HU" sz="1600" dirty="0">
                <a:solidFill>
                  <a:srgbClr val="FF0000"/>
                </a:solidFill>
                <a:latin typeface="+mn-lt"/>
                <a:cs typeface="Arial" charset="0"/>
              </a:rPr>
              <a:t> </a:t>
            </a:r>
            <a:r>
              <a:rPr lang="hu-HU" sz="1600" dirty="0" err="1">
                <a:solidFill>
                  <a:srgbClr val="FF0000"/>
                </a:solidFill>
                <a:latin typeface="+mn-lt"/>
                <a:cs typeface="Arial" charset="0"/>
              </a:rPr>
              <a:t>published</a:t>
            </a:r>
            <a:r>
              <a:rPr lang="hu-HU" sz="1600" dirty="0">
                <a:solidFill>
                  <a:srgbClr val="FF0000"/>
                </a:solidFill>
                <a:latin typeface="+mn-lt"/>
                <a:cs typeface="Arial" charset="0"/>
              </a:rPr>
              <a:t> </a:t>
            </a:r>
            <a:r>
              <a:rPr lang="hu-HU" sz="1600" dirty="0" err="1">
                <a:solidFill>
                  <a:srgbClr val="FF0000"/>
                </a:solidFill>
                <a:latin typeface="+mn-lt"/>
                <a:cs typeface="Arial" charset="0"/>
              </a:rPr>
              <a:t>papers</a:t>
            </a:r>
            <a:r>
              <a:rPr lang="hu-HU" sz="1600" dirty="0">
                <a:solidFill>
                  <a:srgbClr val="FF0000"/>
                </a:solidFill>
                <a:latin typeface="+mn-lt"/>
                <a:cs typeface="Arial" charset="0"/>
              </a:rPr>
              <a:t> </a:t>
            </a:r>
            <a:r>
              <a:rPr lang="hu-HU" sz="1600" dirty="0" err="1">
                <a:solidFill>
                  <a:srgbClr val="FF0000"/>
                </a:solidFill>
                <a:latin typeface="+mn-lt"/>
                <a:cs typeface="Arial" charset="0"/>
              </a:rPr>
              <a:t>that</a:t>
            </a:r>
            <a:r>
              <a:rPr lang="hu-HU" sz="1600" dirty="0">
                <a:solidFill>
                  <a:srgbClr val="FF0000"/>
                </a:solidFill>
                <a:latin typeface="+mn-lt"/>
                <a:cs typeface="Arial" charset="0"/>
              </a:rPr>
              <a:t> </a:t>
            </a:r>
            <a:r>
              <a:rPr lang="hu-HU" sz="1600" dirty="0" err="1">
                <a:solidFill>
                  <a:srgbClr val="FF0000"/>
                </a:solidFill>
                <a:latin typeface="+mn-lt"/>
                <a:cs typeface="Arial" charset="0"/>
              </a:rPr>
              <a:t>have</a:t>
            </a:r>
            <a:r>
              <a:rPr lang="hu-HU" sz="1600" dirty="0">
                <a:solidFill>
                  <a:srgbClr val="FF0000"/>
                </a:solidFill>
                <a:latin typeface="+mn-lt"/>
                <a:cs typeface="Arial" charset="0"/>
              </a:rPr>
              <a:t> </a:t>
            </a:r>
            <a:r>
              <a:rPr lang="hu-HU" sz="1600" dirty="0" err="1">
                <a:solidFill>
                  <a:srgbClr val="FF0000"/>
                </a:solidFill>
                <a:latin typeface="+mn-lt"/>
                <a:cs typeface="Arial" charset="0"/>
              </a:rPr>
              <a:t>28</a:t>
            </a:r>
            <a:r>
              <a:rPr lang="hu-HU" sz="1600" dirty="0">
                <a:solidFill>
                  <a:srgbClr val="FF0000"/>
                </a:solidFill>
                <a:latin typeface="+mn-lt"/>
                <a:cs typeface="Arial" charset="0"/>
              </a:rPr>
              <a:t> </a:t>
            </a:r>
            <a:r>
              <a:rPr lang="hu-HU" sz="1600" dirty="0" err="1">
                <a:solidFill>
                  <a:srgbClr val="FF0000"/>
                </a:solidFill>
                <a:latin typeface="+mn-lt"/>
                <a:cs typeface="Arial" charset="0"/>
              </a:rPr>
              <a:t>citation</a:t>
            </a:r>
            <a:r>
              <a:rPr lang="hu-HU" sz="1600" dirty="0">
                <a:solidFill>
                  <a:srgbClr val="FF0000"/>
                </a:solidFill>
                <a:latin typeface="+mn-lt"/>
                <a:cs typeface="Arial" charset="0"/>
              </a:rPr>
              <a:t> </a:t>
            </a:r>
            <a:r>
              <a:rPr lang="hu-HU" sz="1600" dirty="0" err="1">
                <a:solidFill>
                  <a:srgbClr val="FF0000"/>
                </a:solidFill>
                <a:latin typeface="+mn-lt"/>
                <a:cs typeface="Arial" charset="0"/>
              </a:rPr>
              <a:t>or</a:t>
            </a:r>
            <a:r>
              <a:rPr lang="hu-HU" sz="1600" dirty="0">
                <a:solidFill>
                  <a:srgbClr val="FF0000"/>
                </a:solidFill>
                <a:latin typeface="+mn-lt"/>
                <a:cs typeface="Arial" charset="0"/>
              </a:rPr>
              <a:t> more.</a:t>
            </a:r>
            <a:endParaRPr lang="en-US" sz="1600" dirty="0">
              <a:solidFill>
                <a:srgbClr val="FF0000"/>
              </a:solidFill>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900" decel="100000" fill="hold"/>
                                        <p:tgtEl>
                                          <p:spTgt spid="1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grpId="1" nodeType="clickEffect">
                                  <p:stCondLst>
                                    <p:cond delay="0"/>
                                  </p:stCondLst>
                                  <p:childTnLst>
                                    <p:animEffect transition="out" filter="box(in)">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4" presetClass="exit" presetSubtype="16" fill="hold" grpId="1" nodeType="withEffect">
                                  <p:stCondLst>
                                    <p:cond delay="0"/>
                                  </p:stCondLst>
                                  <p:childTnLst>
                                    <p:animEffect transition="out" filter="box(in)">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 presetClass="exit" presetSubtype="16" fill="hold" grpId="1" nodeType="withEffect">
                                  <p:stCondLst>
                                    <p:cond delay="0"/>
                                  </p:stCondLst>
                                  <p:childTnLst>
                                    <p:animEffect transition="out" filter="box(i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4" presetClass="exit" presetSubtype="16" fill="hold" grpId="1" nodeType="with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idx="4294967295"/>
          </p:nvPr>
        </p:nvSpPr>
        <p:spPr>
          <a:xfrm>
            <a:off x="357158" y="214290"/>
            <a:ext cx="7772400" cy="654032"/>
          </a:xfrm>
        </p:spPr>
        <p:txBody>
          <a:bodyPr/>
          <a:lstStyle/>
          <a:p>
            <a:pPr eaLnBrk="1" hangingPunct="1"/>
            <a:r>
              <a:rPr lang="en-US" altLang="hu-HU" sz="4000" dirty="0"/>
              <a:t>    </a:t>
            </a:r>
            <a:r>
              <a:rPr lang="hu-HU" altLang="hu-HU" sz="4000" dirty="0"/>
              <a:t>Search options</a:t>
            </a:r>
          </a:p>
        </p:txBody>
      </p:sp>
      <p:sp>
        <p:nvSpPr>
          <p:cNvPr id="215044" name="Rectangle 3"/>
          <p:cNvSpPr>
            <a:spLocks noGrp="1" noChangeArrowheads="1"/>
          </p:cNvSpPr>
          <p:nvPr>
            <p:ph type="body" idx="4294967295"/>
          </p:nvPr>
        </p:nvSpPr>
        <p:spPr>
          <a:xfrm>
            <a:off x="1371600" y="1447800"/>
            <a:ext cx="7772400" cy="4572000"/>
          </a:xfrm>
        </p:spPr>
        <p:txBody>
          <a:bodyPr/>
          <a:lstStyle/>
          <a:p>
            <a:pPr eaLnBrk="1" hangingPunct="1"/>
            <a:r>
              <a:rPr lang="hu-HU" altLang="hu-HU" dirty="0"/>
              <a:t>Basic </a:t>
            </a:r>
            <a:r>
              <a:rPr lang="en-US" altLang="hu-HU" dirty="0"/>
              <a:t>Search</a:t>
            </a:r>
          </a:p>
          <a:p>
            <a:pPr eaLnBrk="1" hangingPunct="1"/>
            <a:r>
              <a:rPr lang="en-US" altLang="hu-HU" dirty="0"/>
              <a:t>Cited Reference Search</a:t>
            </a:r>
            <a:r>
              <a:rPr lang="hu-HU" altLang="hu-HU" dirty="0"/>
              <a:t>:</a:t>
            </a:r>
            <a:br>
              <a:rPr lang="hu-HU" altLang="hu-HU" dirty="0"/>
            </a:br>
            <a:r>
              <a:rPr lang="hu-HU" altLang="hu-HU" dirty="0" err="1"/>
              <a:t>search</a:t>
            </a:r>
            <a:r>
              <a:rPr lang="hu-HU" altLang="hu-HU" dirty="0"/>
              <a:t> </a:t>
            </a:r>
            <a:r>
              <a:rPr lang="hu-HU" altLang="hu-HU" dirty="0" err="1"/>
              <a:t>for</a:t>
            </a:r>
            <a:r>
              <a:rPr lang="hu-HU" altLang="hu-HU" dirty="0"/>
              <a:t> </a:t>
            </a:r>
            <a:r>
              <a:rPr lang="hu-HU" altLang="hu-HU" dirty="0" err="1"/>
              <a:t>the</a:t>
            </a:r>
            <a:r>
              <a:rPr lang="hu-HU" altLang="hu-HU" dirty="0"/>
              <a:t> </a:t>
            </a:r>
            <a:r>
              <a:rPr lang="hu-HU" altLang="hu-HU" dirty="0" err="1"/>
              <a:t>articles</a:t>
            </a:r>
            <a:r>
              <a:rPr lang="hu-HU" altLang="hu-HU" dirty="0"/>
              <a:t> </a:t>
            </a:r>
            <a:r>
              <a:rPr lang="hu-HU" altLang="hu-HU" dirty="0" err="1"/>
              <a:t>that</a:t>
            </a:r>
            <a:r>
              <a:rPr lang="hu-HU" altLang="hu-HU" dirty="0"/>
              <a:t> </a:t>
            </a:r>
            <a:r>
              <a:rPr lang="hu-HU" altLang="hu-HU" dirty="0" err="1"/>
              <a:t>have</a:t>
            </a:r>
            <a:r>
              <a:rPr lang="hu-HU" altLang="hu-HU" dirty="0"/>
              <a:t> </a:t>
            </a:r>
            <a:r>
              <a:rPr lang="hu-HU" altLang="hu-HU" dirty="0" err="1"/>
              <a:t>cited</a:t>
            </a:r>
            <a:r>
              <a:rPr lang="hu-HU" altLang="hu-HU" dirty="0"/>
              <a:t> a </a:t>
            </a:r>
            <a:r>
              <a:rPr lang="hu-HU" altLang="hu-HU" dirty="0" err="1"/>
              <a:t>previously</a:t>
            </a:r>
            <a:r>
              <a:rPr lang="hu-HU" altLang="hu-HU" dirty="0"/>
              <a:t> </a:t>
            </a:r>
            <a:r>
              <a:rPr lang="hu-HU" altLang="hu-HU" dirty="0" err="1"/>
              <a:t>published</a:t>
            </a:r>
            <a:r>
              <a:rPr lang="hu-HU" altLang="hu-HU" dirty="0"/>
              <a:t> </a:t>
            </a:r>
            <a:r>
              <a:rPr lang="hu-HU" altLang="hu-HU" dirty="0" err="1"/>
              <a:t>work</a:t>
            </a:r>
            <a:endParaRPr lang="en-US" altLang="hu-HU" dirty="0"/>
          </a:p>
          <a:p>
            <a:pPr eaLnBrk="1" hangingPunct="1"/>
            <a:r>
              <a:rPr lang="en-US" altLang="hu-HU" dirty="0"/>
              <a:t>Advanced Search</a:t>
            </a:r>
            <a:endParaRPr lang="hu-HU" altLang="hu-H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215044">
                                            <p:txEl>
                                              <p:pRg st="1" end="1"/>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215044">
                                            <p:txEl>
                                              <p:pRg st="1" end="1"/>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215044">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504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20" b="250"/>
          <a:stretch/>
        </p:blipFill>
        <p:spPr bwMode="auto">
          <a:xfrm>
            <a:off x="323528" y="2089794"/>
            <a:ext cx="8564066" cy="253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357158" y="214290"/>
            <a:ext cx="8229600" cy="571504"/>
          </a:xfrm>
        </p:spPr>
        <p:txBody>
          <a:bodyPr/>
          <a:lstStyle/>
          <a:p>
            <a:r>
              <a:rPr lang="en-US" sz="2400" dirty="0"/>
              <a:t>    C </a:t>
            </a:r>
            <a:r>
              <a:rPr lang="hu-HU" sz="2400" dirty="0"/>
              <a:t>ited reference search – settings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398" y="3308386"/>
            <a:ext cx="211455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8"/>
          <p:cNvSpPr>
            <a:spLocks noChangeArrowheads="1"/>
          </p:cNvSpPr>
          <p:nvPr/>
        </p:nvSpPr>
        <p:spPr bwMode="auto">
          <a:xfrm>
            <a:off x="1551398" y="3943124"/>
            <a:ext cx="1656184" cy="2542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7" name="Line 5"/>
          <p:cNvSpPr>
            <a:spLocks noChangeShapeType="1"/>
          </p:cNvSpPr>
          <p:nvPr/>
        </p:nvSpPr>
        <p:spPr bwMode="auto">
          <a:xfrm flipV="1">
            <a:off x="1763688" y="2852936"/>
            <a:ext cx="504056" cy="303411"/>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5132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300"/>
                                  </p:stCondLst>
                                  <p:childTnLst>
                                    <p:set>
                                      <p:cBhvr>
                                        <p:cTn id="9" dur="1" fill="hold">
                                          <p:stCondLst>
                                            <p:cond delay="0"/>
                                          </p:stCondLst>
                                        </p:cTn>
                                        <p:tgtEl>
                                          <p:spTgt spid="10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6249"/>
            <a:ext cx="8560061" cy="38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8963" name="Line 3"/>
          <p:cNvSpPr>
            <a:spLocks noChangeShapeType="1"/>
          </p:cNvSpPr>
          <p:nvPr/>
        </p:nvSpPr>
        <p:spPr bwMode="auto">
          <a:xfrm>
            <a:off x="1547664" y="4581128"/>
            <a:ext cx="504825" cy="0"/>
          </a:xfrm>
          <a:prstGeom prst="line">
            <a:avLst/>
          </a:prstGeom>
          <a:noFill/>
          <a:ln w="635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68964" name="Line 4"/>
          <p:cNvSpPr>
            <a:spLocks noChangeShapeType="1"/>
          </p:cNvSpPr>
          <p:nvPr/>
        </p:nvSpPr>
        <p:spPr bwMode="auto">
          <a:xfrm>
            <a:off x="1484312" y="3216027"/>
            <a:ext cx="504825" cy="0"/>
          </a:xfrm>
          <a:prstGeom prst="line">
            <a:avLst/>
          </a:prstGeom>
          <a:noFill/>
          <a:ln w="635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68965" name="Rectangle 5"/>
          <p:cNvSpPr>
            <a:spLocks noChangeArrowheads="1"/>
          </p:cNvSpPr>
          <p:nvPr/>
        </p:nvSpPr>
        <p:spPr bwMode="auto">
          <a:xfrm>
            <a:off x="395536" y="2420888"/>
            <a:ext cx="5904656" cy="28835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41990" name="Cím 7"/>
          <p:cNvSpPr>
            <a:spLocks noGrp="1"/>
          </p:cNvSpPr>
          <p:nvPr>
            <p:ph type="title"/>
          </p:nvPr>
        </p:nvSpPr>
        <p:spPr>
          <a:xfrm>
            <a:off x="285720" y="214291"/>
            <a:ext cx="8229600" cy="571504"/>
          </a:xfrm>
        </p:spPr>
        <p:txBody>
          <a:bodyPr>
            <a:normAutofit fontScale="90000"/>
          </a:bodyPr>
          <a:lstStyle/>
          <a:p>
            <a:pPr eaLnBrk="1" hangingPunct="1"/>
            <a:r>
              <a:rPr lang="hu-HU" altLang="hu-HU" sz="4000" dirty="0" err="1"/>
              <a:t>Cited</a:t>
            </a:r>
            <a:r>
              <a:rPr lang="hu-HU" altLang="hu-HU" sz="4000" dirty="0"/>
              <a:t> </a:t>
            </a:r>
            <a:r>
              <a:rPr lang="hu-HU" altLang="hu-HU" sz="4000" dirty="0" err="1"/>
              <a:t>reference</a:t>
            </a:r>
            <a:r>
              <a:rPr lang="hu-HU" altLang="hu-HU" sz="4000" dirty="0"/>
              <a:t> </a:t>
            </a:r>
            <a:r>
              <a:rPr lang="hu-HU" altLang="hu-HU" sz="4000" dirty="0" err="1"/>
              <a:t>search</a:t>
            </a:r>
            <a:r>
              <a:rPr lang="hu-HU" altLang="hu-HU" sz="4000" dirty="0"/>
              <a:t> – </a:t>
            </a:r>
            <a:r>
              <a:rPr lang="hu-HU" altLang="hu-HU" sz="4000" dirty="0" err="1"/>
              <a:t>first</a:t>
            </a:r>
            <a:r>
              <a:rPr lang="hu-HU" altLang="hu-HU" sz="4000" dirty="0"/>
              <a:t> </a:t>
            </a:r>
            <a:r>
              <a:rPr lang="hu-HU" altLang="hu-HU" sz="4000" dirty="0" err="1"/>
              <a:t>step</a:t>
            </a:r>
            <a:endParaRPr lang="hu-HU" altLang="hu-HU" sz="4000" dirty="0"/>
          </a:p>
        </p:txBody>
      </p:sp>
      <p:sp>
        <p:nvSpPr>
          <p:cNvPr id="8" name="Rectangle 8"/>
          <p:cNvSpPr>
            <a:spLocks noChangeArrowheads="1"/>
          </p:cNvSpPr>
          <p:nvPr/>
        </p:nvSpPr>
        <p:spPr bwMode="auto">
          <a:xfrm>
            <a:off x="395536" y="1916832"/>
            <a:ext cx="1728192" cy="2542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68965"/>
                                        </p:tgtEl>
                                        <p:attrNameLst>
                                          <p:attrName>style.visibility</p:attrName>
                                        </p:attrNameLst>
                                      </p:cBhvr>
                                      <p:to>
                                        <p:strVal val="visible"/>
                                      </p:to>
                                    </p:set>
                                    <p:animEffect transition="in" filter="wedge">
                                      <p:cBhvr>
                                        <p:cTn id="12" dur="2000"/>
                                        <p:tgtEl>
                                          <p:spTgt spid="168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wipe(right)">
                                      <p:cBhvr>
                                        <p:cTn id="17" dur="500"/>
                                        <p:tgtEl>
                                          <p:spTgt spid="168964"/>
                                        </p:tgtEl>
                                      </p:cBhvr>
                                    </p:animEffect>
                                  </p:childTnLst>
                                </p:cTn>
                              </p:par>
                            </p:childTnLst>
                          </p:cTn>
                        </p:par>
                        <p:par>
                          <p:cTn id="18" fill="hold" nodeType="afterGroup">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168963"/>
                                        </p:tgtEl>
                                        <p:attrNameLst>
                                          <p:attrName>style.visibility</p:attrName>
                                        </p:attrNameLst>
                                      </p:cBhvr>
                                      <p:to>
                                        <p:strVal val="visible"/>
                                      </p:to>
                                    </p:set>
                                    <p:animEffect transition="in" filter="wipe(right)">
                                      <p:cBhvr>
                                        <p:cTn id="21" dur="500"/>
                                        <p:tgtEl>
                                          <p:spTgt spid="168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nimBg="1"/>
      <p:bldP spid="168964" grpId="0" animBg="1"/>
      <p:bldP spid="16896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457200" y="0"/>
            <a:ext cx="7101550" cy="852493"/>
          </a:xfrm>
        </p:spPr>
        <p:txBody>
          <a:bodyPr/>
          <a:lstStyle/>
          <a:p>
            <a:r>
              <a:rPr lang="en-GB" sz="2800" dirty="0"/>
              <a:t>Why  use  </a:t>
            </a:r>
            <a:r>
              <a:rPr lang="en-US" sz="2800" dirty="0"/>
              <a:t>Abstraction  and  Indexing</a:t>
            </a:r>
            <a:r>
              <a:rPr lang="en-GB" sz="2800" dirty="0"/>
              <a:t>?</a:t>
            </a:r>
          </a:p>
        </p:txBody>
      </p:sp>
      <p:sp>
        <p:nvSpPr>
          <p:cNvPr id="3" name="Content Placeholder 2"/>
          <p:cNvSpPr>
            <a:spLocks noGrp="1"/>
          </p:cNvSpPr>
          <p:nvPr>
            <p:ph idx="1"/>
          </p:nvPr>
        </p:nvSpPr>
        <p:spPr/>
        <p:txBody>
          <a:bodyPr/>
          <a:lstStyle/>
          <a:p>
            <a:endParaRPr lang="en-GB"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70"/>
            <a:ext cx="9144000" cy="592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5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p:nvPr/>
        </p:nvGrpSpPr>
        <p:grpSpPr>
          <a:xfrm>
            <a:off x="467544" y="1052736"/>
            <a:ext cx="8136000" cy="5409664"/>
            <a:chOff x="467544" y="1052736"/>
            <a:chExt cx="8136000" cy="5409664"/>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r="1598" b="18903"/>
            <a:stretch/>
          </p:blipFill>
          <p:spPr bwMode="auto">
            <a:xfrm>
              <a:off x="467544" y="1052736"/>
              <a:ext cx="8136000" cy="53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38" r="1078" b="57969"/>
            <a:stretch/>
          </p:blipFill>
          <p:spPr bwMode="auto">
            <a:xfrm>
              <a:off x="485544" y="5382400"/>
              <a:ext cx="8118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987" name="Cím 8"/>
          <p:cNvSpPr>
            <a:spLocks noGrp="1"/>
          </p:cNvSpPr>
          <p:nvPr>
            <p:ph type="title"/>
          </p:nvPr>
        </p:nvSpPr>
        <p:spPr>
          <a:xfrm>
            <a:off x="357158" y="214290"/>
            <a:ext cx="8229600" cy="666750"/>
          </a:xfrm>
        </p:spPr>
        <p:txBody>
          <a:bodyPr>
            <a:normAutofit/>
          </a:bodyPr>
          <a:lstStyle/>
          <a:p>
            <a:pPr>
              <a:defRPr/>
            </a:pPr>
            <a:r>
              <a:rPr lang="hu-HU" sz="2800" dirty="0" err="1"/>
              <a:t>Cited</a:t>
            </a:r>
            <a:r>
              <a:rPr lang="hu-HU" sz="2800" dirty="0"/>
              <a:t> </a:t>
            </a:r>
            <a:r>
              <a:rPr lang="hu-HU" sz="2800" dirty="0" err="1"/>
              <a:t>reference</a:t>
            </a:r>
            <a:r>
              <a:rPr lang="hu-HU" sz="2800" dirty="0"/>
              <a:t> </a:t>
            </a:r>
            <a:r>
              <a:rPr lang="hu-HU" sz="2800" dirty="0" err="1"/>
              <a:t>search</a:t>
            </a:r>
            <a:r>
              <a:rPr lang="hu-HU" sz="2800" dirty="0"/>
              <a:t> – </a:t>
            </a:r>
            <a:r>
              <a:rPr lang="hu-HU" sz="2800" dirty="0" err="1"/>
              <a:t>second</a:t>
            </a:r>
            <a:r>
              <a:rPr lang="hu-HU" sz="2800" dirty="0"/>
              <a:t> </a:t>
            </a:r>
            <a:r>
              <a:rPr lang="hu-HU" sz="2800" dirty="0" err="1"/>
              <a:t>step</a:t>
            </a:r>
            <a:r>
              <a:rPr lang="hu-HU" sz="2800" dirty="0"/>
              <a:t> (a)</a:t>
            </a:r>
          </a:p>
        </p:txBody>
      </p:sp>
      <p:sp>
        <p:nvSpPr>
          <p:cNvPr id="230407" name="Rectangle 7"/>
          <p:cNvSpPr>
            <a:spLocks noChangeArrowheads="1"/>
          </p:cNvSpPr>
          <p:nvPr/>
        </p:nvSpPr>
        <p:spPr bwMode="auto">
          <a:xfrm>
            <a:off x="538957" y="1431925"/>
            <a:ext cx="2592883" cy="1968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230409" name="Rectangle 9"/>
          <p:cNvSpPr>
            <a:spLocks noChangeArrowheads="1"/>
          </p:cNvSpPr>
          <p:nvPr/>
        </p:nvSpPr>
        <p:spPr bwMode="auto">
          <a:xfrm>
            <a:off x="1258888" y="2781300"/>
            <a:ext cx="6553200" cy="1295400"/>
          </a:xfrm>
          <a:prstGeom prst="rect">
            <a:avLst/>
          </a:prstGeom>
          <a:solidFill>
            <a:srgbClr val="FFFF99"/>
          </a:solidFill>
          <a:ln w="9525">
            <a:solidFill>
              <a:schemeClr val="tx1"/>
            </a:solidFill>
            <a:miter lim="800000"/>
            <a:headEnd/>
            <a:tailEnd/>
          </a:ln>
        </p:spPr>
        <p:txBody>
          <a:bodyPr wrap="none" anchor="ctr"/>
          <a:lstStyle/>
          <a:p>
            <a:pPr algn="ctr">
              <a:defRPr/>
            </a:pPr>
            <a:r>
              <a:rPr lang="hu-HU" sz="2000" b="1" dirty="0" err="1">
                <a:solidFill>
                  <a:srgbClr val="FF0000"/>
                </a:solidFill>
                <a:latin typeface="+mn-lt"/>
              </a:rPr>
              <a:t>Citations</a:t>
            </a:r>
            <a:r>
              <a:rPr lang="hu-HU" sz="2000" b="1" dirty="0">
                <a:solidFill>
                  <a:srgbClr val="FF0000"/>
                </a:solidFill>
                <a:latin typeface="+mn-lt"/>
              </a:rPr>
              <a:t> </a:t>
            </a:r>
            <a:r>
              <a:rPr lang="hu-HU" sz="2000" b="1" dirty="0" err="1">
                <a:solidFill>
                  <a:srgbClr val="FF0000"/>
                </a:solidFill>
                <a:latin typeface="+mn-lt"/>
              </a:rPr>
              <a:t>retrieving</a:t>
            </a:r>
            <a:r>
              <a:rPr lang="hu-HU" sz="2000" b="1" dirty="0">
                <a:solidFill>
                  <a:srgbClr val="FF0000"/>
                </a:solidFill>
                <a:latin typeface="+mn-lt"/>
              </a:rPr>
              <a:t>:</a:t>
            </a:r>
          </a:p>
          <a:p>
            <a:pPr algn="ctr">
              <a:defRPr/>
            </a:pPr>
            <a:r>
              <a:rPr lang="en-US" sz="2000" dirty="0">
                <a:solidFill>
                  <a:srgbClr val="FF0000"/>
                </a:solidFill>
                <a:latin typeface="+mn-lt"/>
              </a:rPr>
              <a:t>-View Record</a:t>
            </a:r>
          </a:p>
          <a:p>
            <a:pPr algn="ctr">
              <a:defRPr/>
            </a:pPr>
            <a:r>
              <a:rPr lang="en-US" sz="2000" dirty="0">
                <a:solidFill>
                  <a:srgbClr val="FF0000"/>
                </a:solidFill>
                <a:latin typeface="+mn-lt"/>
              </a:rPr>
              <a:t>-</a:t>
            </a:r>
            <a:r>
              <a:rPr lang="hu-HU" sz="2000" dirty="0">
                <a:solidFill>
                  <a:srgbClr val="FF0000"/>
                </a:solidFill>
                <a:latin typeface="+mn-lt"/>
              </a:rPr>
              <a:t> Mark </a:t>
            </a:r>
            <a:r>
              <a:rPr lang="hu-HU" sz="2000" dirty="0" err="1">
                <a:solidFill>
                  <a:srgbClr val="FF0000"/>
                </a:solidFill>
                <a:latin typeface="+mn-lt"/>
              </a:rPr>
              <a:t>the</a:t>
            </a:r>
            <a:r>
              <a:rPr lang="hu-HU" sz="2000" dirty="0">
                <a:solidFill>
                  <a:srgbClr val="FF0000"/>
                </a:solidFill>
                <a:latin typeface="+mn-lt"/>
              </a:rPr>
              <a:t> </a:t>
            </a:r>
            <a:r>
              <a:rPr lang="hu-HU" sz="2000" dirty="0" err="1">
                <a:solidFill>
                  <a:srgbClr val="FF0000"/>
                </a:solidFill>
                <a:latin typeface="+mn-lt"/>
              </a:rPr>
              <a:t>checkbox</a:t>
            </a:r>
            <a:r>
              <a:rPr lang="hu-HU" sz="2000" dirty="0">
                <a:solidFill>
                  <a:srgbClr val="FF0000"/>
                </a:solidFill>
                <a:latin typeface="+mn-lt"/>
              </a:rPr>
              <a:t>(es)</a:t>
            </a:r>
            <a:r>
              <a:rPr lang="en-US" sz="2000" dirty="0">
                <a:solidFill>
                  <a:srgbClr val="FF0000"/>
                </a:solidFill>
                <a:latin typeface="+mn-lt"/>
              </a:rPr>
              <a:t>, Finish Search</a:t>
            </a:r>
            <a:endParaRPr lang="hu-HU" sz="2000" dirty="0">
              <a:solidFill>
                <a:srgbClr val="FF0000"/>
              </a:solidFill>
              <a:latin typeface="+mn-lt"/>
            </a:endParaRPr>
          </a:p>
        </p:txBody>
      </p:sp>
      <p:sp>
        <p:nvSpPr>
          <p:cNvPr id="230404" name="Line 4"/>
          <p:cNvSpPr>
            <a:spLocks noChangeShapeType="1"/>
          </p:cNvSpPr>
          <p:nvPr/>
        </p:nvSpPr>
        <p:spPr bwMode="auto">
          <a:xfrm>
            <a:off x="5292081" y="3573463"/>
            <a:ext cx="2160240" cy="255269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30405" name="Line 5"/>
          <p:cNvSpPr>
            <a:spLocks noChangeShapeType="1"/>
          </p:cNvSpPr>
          <p:nvPr/>
        </p:nvSpPr>
        <p:spPr bwMode="auto">
          <a:xfrm flipH="1">
            <a:off x="935856" y="3933055"/>
            <a:ext cx="1979960" cy="219310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1" name="Rectangle 9"/>
          <p:cNvSpPr>
            <a:spLocks noChangeArrowheads="1"/>
          </p:cNvSpPr>
          <p:nvPr/>
        </p:nvSpPr>
        <p:spPr bwMode="auto">
          <a:xfrm>
            <a:off x="467544" y="2041525"/>
            <a:ext cx="1189037"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5" name="Rectangle 9"/>
          <p:cNvSpPr>
            <a:spLocks noChangeArrowheads="1"/>
          </p:cNvSpPr>
          <p:nvPr/>
        </p:nvSpPr>
        <p:spPr bwMode="auto">
          <a:xfrm>
            <a:off x="7452320" y="6126163"/>
            <a:ext cx="1008112" cy="3362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wedge">
                                      <p:cBhvr>
                                        <p:cTn id="7" dur="20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0409">
                                            <p:bg/>
                                          </p:spTgt>
                                        </p:tgtEl>
                                        <p:attrNameLst>
                                          <p:attrName>style.visibility</p:attrName>
                                        </p:attrNameLst>
                                      </p:cBhvr>
                                      <p:to>
                                        <p:strVal val="visible"/>
                                      </p:to>
                                    </p:set>
                                    <p:animEffect transition="in" filter="box(in)">
                                      <p:cBhvr>
                                        <p:cTn id="17" dur="1000"/>
                                        <p:tgtEl>
                                          <p:spTgt spid="230409">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30409">
                                            <p:txEl>
                                              <p:pRg st="0" end="0"/>
                                            </p:txEl>
                                          </p:spTgt>
                                        </p:tgtEl>
                                        <p:attrNameLst>
                                          <p:attrName>style.visibility</p:attrName>
                                        </p:attrNameLst>
                                      </p:cBhvr>
                                      <p:to>
                                        <p:strVal val="visible"/>
                                      </p:to>
                                    </p:set>
                                    <p:animEffect transition="in" filter="box(in)">
                                      <p:cBhvr>
                                        <p:cTn id="20" dur="1000"/>
                                        <p:tgtEl>
                                          <p:spTgt spid="230409">
                                            <p:txEl>
                                              <p:pRg st="0" end="0"/>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30409">
                                            <p:txEl>
                                              <p:pRg st="1" end="1"/>
                                            </p:txEl>
                                          </p:spTgt>
                                        </p:tgtEl>
                                        <p:attrNameLst>
                                          <p:attrName>style.visibility</p:attrName>
                                        </p:attrNameLst>
                                      </p:cBhvr>
                                      <p:to>
                                        <p:strVal val="visible"/>
                                      </p:to>
                                    </p:set>
                                    <p:animEffect transition="in" filter="box(in)">
                                      <p:cBhvr>
                                        <p:cTn id="23" dur="1000"/>
                                        <p:tgtEl>
                                          <p:spTgt spid="230409">
                                            <p:txEl>
                                              <p:pRg st="1" end="1"/>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30409">
                                            <p:txEl>
                                              <p:pRg st="2" end="2"/>
                                            </p:txEl>
                                          </p:spTgt>
                                        </p:tgtEl>
                                        <p:attrNameLst>
                                          <p:attrName>style.visibility</p:attrName>
                                        </p:attrNameLst>
                                      </p:cBhvr>
                                      <p:to>
                                        <p:strVal val="visible"/>
                                      </p:to>
                                    </p:set>
                                    <p:animEffect transition="in" filter="box(in)">
                                      <p:cBhvr>
                                        <p:cTn id="26" dur="1000"/>
                                        <p:tgtEl>
                                          <p:spTgt spid="23040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mph" presetSubtype="2" fill="hold" nodeType="clickEffect">
                                  <p:stCondLst>
                                    <p:cond delay="0"/>
                                  </p:stCondLst>
                                  <p:childTnLst>
                                    <p:anim to="1.2" calcmode="lin" valueType="num">
                                      <p:cBhvr override="childStyle">
                                        <p:cTn id="30" dur="1000" fill="hold"/>
                                        <p:tgtEl>
                                          <p:spTgt spid="230409">
                                            <p:txEl>
                                              <p:pRg st="1" end="1"/>
                                            </p:txEl>
                                          </p:spTgt>
                                        </p:tgtEl>
                                        <p:attrNameLst>
                                          <p:attrName>style.fontSize</p:attrName>
                                        </p:attrNameLst>
                                      </p:cBhvr>
                                    </p:anim>
                                  </p:childTnLst>
                                </p:cTn>
                              </p:par>
                              <p:par>
                                <p:cTn id="31" presetID="13" presetClass="entr" presetSubtype="16" fill="hold" grpId="0" nodeType="withEffect">
                                  <p:stCondLst>
                                    <p:cond delay="0"/>
                                  </p:stCondLst>
                                  <p:childTnLst>
                                    <p:set>
                                      <p:cBhvr>
                                        <p:cTn id="32" dur="1" fill="hold">
                                          <p:stCondLst>
                                            <p:cond delay="0"/>
                                          </p:stCondLst>
                                        </p:cTn>
                                        <p:tgtEl>
                                          <p:spTgt spid="230404"/>
                                        </p:tgtEl>
                                        <p:attrNameLst>
                                          <p:attrName>style.visibility</p:attrName>
                                        </p:attrNameLst>
                                      </p:cBhvr>
                                      <p:to>
                                        <p:strVal val="visible"/>
                                      </p:to>
                                    </p:set>
                                    <p:animEffect transition="in" filter="plus(in)">
                                      <p:cBhvr>
                                        <p:cTn id="33" dur="2000"/>
                                        <p:tgtEl>
                                          <p:spTgt spid="23040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mph" presetSubtype="2" fill="hold" nodeType="clickEffect">
                                  <p:stCondLst>
                                    <p:cond delay="0"/>
                                  </p:stCondLst>
                                  <p:childTnLst>
                                    <p:anim to="1.2" calcmode="lin" valueType="num">
                                      <p:cBhvr override="childStyle">
                                        <p:cTn id="37" dur="1000" fill="hold"/>
                                        <p:tgtEl>
                                          <p:spTgt spid="230409">
                                            <p:txEl>
                                              <p:pRg st="2" end="2"/>
                                            </p:txEl>
                                          </p:spTgt>
                                        </p:tgtEl>
                                        <p:attrNameLst>
                                          <p:attrName>style.fontSize</p:attrName>
                                        </p:attrNameLst>
                                      </p:cBhvr>
                                    </p:anim>
                                  </p:childTnLst>
                                </p:cTn>
                              </p:par>
                              <p:par>
                                <p:cTn id="38" presetID="13" presetClass="entr" presetSubtype="16" fill="hold" grpId="0" nodeType="withEffect">
                                  <p:stCondLst>
                                    <p:cond delay="0"/>
                                  </p:stCondLst>
                                  <p:childTnLst>
                                    <p:set>
                                      <p:cBhvr>
                                        <p:cTn id="39" dur="1" fill="hold">
                                          <p:stCondLst>
                                            <p:cond delay="0"/>
                                          </p:stCondLst>
                                        </p:cTn>
                                        <p:tgtEl>
                                          <p:spTgt spid="230405"/>
                                        </p:tgtEl>
                                        <p:attrNameLst>
                                          <p:attrName>style.visibility</p:attrName>
                                        </p:attrNameLst>
                                      </p:cBhvr>
                                      <p:to>
                                        <p:strVal val="visible"/>
                                      </p:to>
                                    </p:set>
                                    <p:animEffect transition="in" filter="plus(in)">
                                      <p:cBhvr>
                                        <p:cTn id="40" dur="2000"/>
                                        <p:tgtEl>
                                          <p:spTgt spid="230405"/>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edge">
                                      <p:cBhvr>
                                        <p:cTn id="4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7" grpId="0" animBg="1"/>
      <p:bldP spid="230409" grpId="0" build="allAtOnce" animBg="1"/>
      <p:bldP spid="230404" grpId="0" animBg="1"/>
      <p:bldP spid="230405" grpId="0" animBg="1"/>
      <p:bldP spid="11"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587880" cy="338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7" name="Cím 7"/>
          <p:cNvSpPr>
            <a:spLocks noGrp="1"/>
          </p:cNvSpPr>
          <p:nvPr>
            <p:ph type="title"/>
          </p:nvPr>
        </p:nvSpPr>
        <p:spPr>
          <a:xfrm>
            <a:off x="468312" y="404664"/>
            <a:ext cx="8675688" cy="882650"/>
          </a:xfrm>
        </p:spPr>
        <p:txBody>
          <a:bodyPr>
            <a:normAutofit fontScale="90000"/>
          </a:bodyPr>
          <a:lstStyle/>
          <a:p>
            <a:pPr eaLnBrk="1" hangingPunct="1"/>
            <a:r>
              <a:rPr lang="hu-HU" altLang="hu-HU" sz="3600" dirty="0" err="1"/>
              <a:t>Full</a:t>
            </a:r>
            <a:r>
              <a:rPr lang="hu-HU" altLang="hu-HU" sz="3600" dirty="0"/>
              <a:t> </a:t>
            </a:r>
            <a:r>
              <a:rPr lang="hu-HU" altLang="hu-HU" sz="3600" dirty="0" err="1"/>
              <a:t>record</a:t>
            </a:r>
            <a:r>
              <a:rPr lang="hu-HU" altLang="hu-HU" sz="3600" dirty="0"/>
              <a:t> – </a:t>
            </a:r>
            <a:r>
              <a:rPr lang="hu-HU" altLang="hu-HU" sz="3600" dirty="0" err="1"/>
              <a:t>number</a:t>
            </a:r>
            <a:r>
              <a:rPr lang="hu-HU" altLang="hu-HU" sz="3600" dirty="0"/>
              <a:t> of </a:t>
            </a:r>
            <a:r>
              <a:rPr lang="hu-HU" altLang="hu-HU" sz="3600" dirty="0" err="1"/>
              <a:t>the</a:t>
            </a:r>
            <a:r>
              <a:rPr lang="hu-HU" altLang="hu-HU" sz="3600" dirty="0"/>
              <a:t> </a:t>
            </a:r>
            <a:r>
              <a:rPr lang="hu-HU" altLang="hu-HU" sz="3600" dirty="0" err="1"/>
              <a:t>citing</a:t>
            </a:r>
            <a:r>
              <a:rPr lang="hu-HU" altLang="hu-HU" sz="3600" dirty="0"/>
              <a:t> </a:t>
            </a:r>
            <a:r>
              <a:rPr lang="hu-HU" altLang="hu-HU" sz="3600" dirty="0" err="1"/>
              <a:t>documents</a:t>
            </a:r>
            <a:endParaRPr lang="hu-HU" altLang="hu-HU" sz="3600" dirty="0"/>
          </a:p>
        </p:txBody>
      </p:sp>
      <p:sp>
        <p:nvSpPr>
          <p:cNvPr id="16" name="Rectangle 8"/>
          <p:cNvSpPr>
            <a:spLocks noChangeArrowheads="1"/>
          </p:cNvSpPr>
          <p:nvPr/>
        </p:nvSpPr>
        <p:spPr bwMode="auto">
          <a:xfrm>
            <a:off x="7020272" y="2279990"/>
            <a:ext cx="826207" cy="16464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
        <p:nvSpPr>
          <p:cNvPr id="6" name="Rectangle 8"/>
          <p:cNvSpPr>
            <a:spLocks noChangeArrowheads="1"/>
          </p:cNvSpPr>
          <p:nvPr/>
        </p:nvSpPr>
        <p:spPr bwMode="auto">
          <a:xfrm>
            <a:off x="6946379" y="3653409"/>
            <a:ext cx="1800200" cy="12157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
        <p:nvSpPr>
          <p:cNvPr id="7" name="Rectangle 10"/>
          <p:cNvSpPr>
            <a:spLocks noChangeArrowheads="1"/>
          </p:cNvSpPr>
          <p:nvPr/>
        </p:nvSpPr>
        <p:spPr bwMode="auto">
          <a:xfrm>
            <a:off x="4644008" y="2062537"/>
            <a:ext cx="1581162" cy="1323439"/>
          </a:xfrm>
          <a:prstGeom prst="rect">
            <a:avLst/>
          </a:prstGeom>
          <a:solidFill>
            <a:srgbClr val="FFFF99"/>
          </a:solidFill>
          <a:ln w="9525">
            <a:solidFill>
              <a:schemeClr val="tx1"/>
            </a:solidFill>
            <a:miter lim="800000"/>
            <a:headEnd/>
            <a:tailEnd/>
          </a:ln>
        </p:spPr>
        <p:txBody>
          <a:bodyPr wrap="squar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r>
              <a:rPr lang="hu-HU" altLang="hu-HU" sz="1600" dirty="0" err="1">
                <a:solidFill>
                  <a:srgbClr val="FF0000"/>
                </a:solidFill>
                <a:latin typeface="+mn-lt"/>
              </a:rPr>
              <a:t>Number</a:t>
            </a:r>
            <a:r>
              <a:rPr lang="hu-HU" altLang="hu-HU" sz="1600" dirty="0">
                <a:solidFill>
                  <a:srgbClr val="FF0000"/>
                </a:solidFill>
                <a:latin typeface="+mn-lt"/>
              </a:rPr>
              <a:t> of </a:t>
            </a:r>
            <a:r>
              <a:rPr lang="hu-HU" altLang="hu-HU" sz="1600" dirty="0" err="1">
                <a:solidFill>
                  <a:srgbClr val="FF0000"/>
                </a:solidFill>
                <a:latin typeface="+mn-lt"/>
              </a:rPr>
              <a:t>the</a:t>
            </a:r>
            <a:r>
              <a:rPr lang="hu-HU" altLang="hu-HU" sz="1600" dirty="0">
                <a:solidFill>
                  <a:srgbClr val="FF0000"/>
                </a:solidFill>
                <a:latin typeface="+mn-lt"/>
              </a:rPr>
              <a:t> </a:t>
            </a:r>
            <a:r>
              <a:rPr lang="hu-HU" altLang="hu-HU" sz="1600" dirty="0" err="1">
                <a:solidFill>
                  <a:srgbClr val="FF0000"/>
                </a:solidFill>
                <a:latin typeface="+mn-lt"/>
              </a:rPr>
              <a:t>quotations</a:t>
            </a:r>
            <a:r>
              <a:rPr lang="hu-HU" altLang="hu-HU" sz="1600" dirty="0">
                <a:solidFill>
                  <a:srgbClr val="FF0000"/>
                </a:solidFill>
                <a:latin typeface="+mn-lt"/>
              </a:rPr>
              <a:t> </a:t>
            </a:r>
            <a:r>
              <a:rPr lang="hu-HU" altLang="hu-HU" sz="1600" dirty="0" err="1">
                <a:solidFill>
                  <a:srgbClr val="FF0000"/>
                </a:solidFill>
                <a:latin typeface="+mn-lt"/>
              </a:rPr>
              <a:t>in</a:t>
            </a:r>
            <a:r>
              <a:rPr lang="hu-HU" altLang="hu-HU" sz="1600" dirty="0">
                <a:solidFill>
                  <a:srgbClr val="FF0000"/>
                </a:solidFill>
                <a:latin typeface="+mn-lt"/>
              </a:rPr>
              <a:t> Web of Science </a:t>
            </a:r>
            <a:r>
              <a:rPr lang="hu-HU" altLang="hu-HU" sz="1600" dirty="0" err="1">
                <a:solidFill>
                  <a:srgbClr val="FF0000"/>
                </a:solidFill>
                <a:latin typeface="+mn-lt"/>
              </a:rPr>
              <a:t>Core</a:t>
            </a:r>
            <a:r>
              <a:rPr lang="hu-HU" altLang="hu-HU" sz="1600" dirty="0">
                <a:solidFill>
                  <a:srgbClr val="FF0000"/>
                </a:solidFill>
                <a:latin typeface="+mn-lt"/>
              </a:rPr>
              <a:t> </a:t>
            </a:r>
            <a:r>
              <a:rPr lang="hu-HU" altLang="hu-HU" sz="1600" dirty="0" err="1">
                <a:solidFill>
                  <a:srgbClr val="FF0000"/>
                </a:solidFill>
                <a:latin typeface="+mn-lt"/>
              </a:rPr>
              <a:t>Collection</a:t>
            </a:r>
            <a:r>
              <a:rPr lang="hu-HU" altLang="hu-HU" sz="1600" dirty="0">
                <a:solidFill>
                  <a:srgbClr val="FF0000"/>
                </a:solidFill>
                <a:latin typeface="+mn-lt"/>
              </a:rPr>
              <a:t> </a:t>
            </a:r>
            <a:r>
              <a:rPr lang="hu-HU" altLang="hu-HU" sz="1600" dirty="0" err="1">
                <a:solidFill>
                  <a:srgbClr val="FF0000"/>
                </a:solidFill>
                <a:latin typeface="+mn-lt"/>
              </a:rPr>
              <a:t>database</a:t>
            </a:r>
            <a:endParaRPr lang="en-US" altLang="hu-HU" sz="1600" dirty="0">
              <a:solidFill>
                <a:srgbClr val="FF0000"/>
              </a:solidFill>
              <a:latin typeface="+mn-lt"/>
            </a:endParaRPr>
          </a:p>
        </p:txBody>
      </p:sp>
      <p:sp>
        <p:nvSpPr>
          <p:cNvPr id="8" name="Line 11"/>
          <p:cNvSpPr>
            <a:spLocks noChangeShapeType="1"/>
          </p:cNvSpPr>
          <p:nvPr/>
        </p:nvSpPr>
        <p:spPr bwMode="auto">
          <a:xfrm flipV="1">
            <a:off x="6319659" y="2362313"/>
            <a:ext cx="626720" cy="0"/>
          </a:xfrm>
          <a:prstGeom prst="line">
            <a:avLst/>
          </a:prstGeom>
          <a:noFill/>
          <a:ln w="317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hu-HU"/>
          </a:p>
        </p:txBody>
      </p:sp>
      <p:sp>
        <p:nvSpPr>
          <p:cNvPr id="9" name="Line 12"/>
          <p:cNvSpPr>
            <a:spLocks noChangeShapeType="1"/>
          </p:cNvSpPr>
          <p:nvPr/>
        </p:nvSpPr>
        <p:spPr bwMode="auto">
          <a:xfrm flipV="1">
            <a:off x="6325746" y="3838216"/>
            <a:ext cx="504825" cy="423069"/>
          </a:xfrm>
          <a:prstGeom prst="line">
            <a:avLst/>
          </a:prstGeom>
          <a:noFill/>
          <a:ln w="317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hu-HU"/>
          </a:p>
        </p:txBody>
      </p:sp>
      <p:sp>
        <p:nvSpPr>
          <p:cNvPr id="10" name="Rectangle 10"/>
          <p:cNvSpPr>
            <a:spLocks noChangeArrowheads="1"/>
          </p:cNvSpPr>
          <p:nvPr/>
        </p:nvSpPr>
        <p:spPr bwMode="auto">
          <a:xfrm>
            <a:off x="4381160" y="4261285"/>
            <a:ext cx="1906119" cy="1815882"/>
          </a:xfrm>
          <a:prstGeom prst="rect">
            <a:avLst/>
          </a:prstGeom>
          <a:solidFill>
            <a:srgbClr val="FFFF99"/>
          </a:solidFill>
          <a:ln w="9525">
            <a:solidFill>
              <a:schemeClr val="tx1"/>
            </a:solidFill>
            <a:miter lim="800000"/>
            <a:headEnd/>
            <a:tailEnd/>
          </a:ln>
        </p:spPr>
        <p:txBody>
          <a:bodyPr wrap="squar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r>
              <a:rPr lang="hu-HU" altLang="hu-HU" sz="1600" dirty="0" err="1">
                <a:solidFill>
                  <a:srgbClr val="FF0000"/>
                </a:solidFill>
                <a:latin typeface="+mn-lt"/>
              </a:rPr>
              <a:t>Number</a:t>
            </a:r>
            <a:r>
              <a:rPr lang="hu-HU" altLang="hu-HU" sz="1600" dirty="0">
                <a:solidFill>
                  <a:srgbClr val="FF0000"/>
                </a:solidFill>
                <a:latin typeface="+mn-lt"/>
              </a:rPr>
              <a:t> of </a:t>
            </a:r>
            <a:r>
              <a:rPr lang="hu-HU" altLang="hu-HU" sz="1600" dirty="0" err="1">
                <a:solidFill>
                  <a:srgbClr val="FF0000"/>
                </a:solidFill>
                <a:latin typeface="+mn-lt"/>
              </a:rPr>
              <a:t>the</a:t>
            </a:r>
            <a:r>
              <a:rPr lang="hu-HU" altLang="hu-HU" sz="1600" dirty="0">
                <a:solidFill>
                  <a:srgbClr val="FF0000"/>
                </a:solidFill>
                <a:latin typeface="+mn-lt"/>
              </a:rPr>
              <a:t> </a:t>
            </a:r>
            <a:r>
              <a:rPr lang="hu-HU" altLang="hu-HU" sz="1600" dirty="0" err="1">
                <a:solidFill>
                  <a:srgbClr val="FF0000"/>
                </a:solidFill>
                <a:latin typeface="+mn-lt"/>
              </a:rPr>
              <a:t>quotations</a:t>
            </a:r>
            <a:r>
              <a:rPr lang="hu-HU" altLang="hu-HU" sz="1600" dirty="0">
                <a:solidFill>
                  <a:srgbClr val="FF0000"/>
                </a:solidFill>
                <a:latin typeface="+mn-lt"/>
              </a:rPr>
              <a:t> </a:t>
            </a:r>
            <a:r>
              <a:rPr lang="hu-HU" altLang="hu-HU" sz="1600" dirty="0" err="1">
                <a:solidFill>
                  <a:srgbClr val="FF0000"/>
                </a:solidFill>
                <a:latin typeface="+mn-lt"/>
              </a:rPr>
              <a:t>in</a:t>
            </a:r>
            <a:r>
              <a:rPr lang="hu-HU" altLang="hu-HU" sz="1600" dirty="0">
                <a:solidFill>
                  <a:srgbClr val="FF0000"/>
                </a:solidFill>
                <a:latin typeface="+mn-lt"/>
              </a:rPr>
              <a:t> </a:t>
            </a:r>
            <a:r>
              <a:rPr lang="hu-HU" altLang="hu-HU" sz="1600" dirty="0" err="1">
                <a:solidFill>
                  <a:srgbClr val="FF0000"/>
                </a:solidFill>
                <a:latin typeface="+mn-lt"/>
              </a:rPr>
              <a:t>all</a:t>
            </a:r>
            <a:r>
              <a:rPr lang="hu-HU" altLang="hu-HU" sz="1600" dirty="0">
                <a:solidFill>
                  <a:srgbClr val="FF0000"/>
                </a:solidFill>
                <a:latin typeface="+mn-lt"/>
              </a:rPr>
              <a:t> </a:t>
            </a:r>
            <a:r>
              <a:rPr lang="hu-HU" altLang="hu-HU" sz="1600" dirty="0" err="1">
                <a:solidFill>
                  <a:srgbClr val="FF0000"/>
                </a:solidFill>
                <a:latin typeface="+mn-lt"/>
              </a:rPr>
              <a:t>citation</a:t>
            </a:r>
            <a:r>
              <a:rPr lang="hu-HU" altLang="hu-HU" sz="1600" dirty="0">
                <a:solidFill>
                  <a:srgbClr val="FF0000"/>
                </a:solidFill>
                <a:latin typeface="+mn-lt"/>
              </a:rPr>
              <a:t> indexes of Web of Science </a:t>
            </a:r>
            <a:r>
              <a:rPr lang="hu-HU" altLang="hu-HU" sz="1600" dirty="0" err="1">
                <a:solidFill>
                  <a:srgbClr val="FF0000"/>
                </a:solidFill>
                <a:latin typeface="+mn-lt"/>
              </a:rPr>
              <a:t>database</a:t>
            </a:r>
            <a:r>
              <a:rPr lang="hu-HU" altLang="hu-HU" sz="1600" dirty="0">
                <a:solidFill>
                  <a:srgbClr val="FF0000"/>
                </a:solidFill>
                <a:latin typeface="+mn-lt"/>
              </a:rPr>
              <a:t> (</a:t>
            </a:r>
            <a:r>
              <a:rPr lang="hu-HU" altLang="hu-HU" sz="1600" dirty="0" err="1">
                <a:solidFill>
                  <a:srgbClr val="FF0000"/>
                </a:solidFill>
                <a:latin typeface="+mn-lt"/>
              </a:rPr>
              <a:t>what</a:t>
            </a:r>
            <a:r>
              <a:rPr lang="hu-HU" altLang="hu-HU" sz="1600" dirty="0">
                <a:solidFill>
                  <a:srgbClr val="FF0000"/>
                </a:solidFill>
                <a:latin typeface="+mn-lt"/>
              </a:rPr>
              <a:t> </a:t>
            </a:r>
            <a:r>
              <a:rPr lang="hu-HU" altLang="hu-HU" sz="1600" dirty="0" err="1">
                <a:solidFill>
                  <a:srgbClr val="FF0000"/>
                </a:solidFill>
                <a:latin typeface="+mn-lt"/>
              </a:rPr>
              <a:t>we</a:t>
            </a:r>
            <a:r>
              <a:rPr lang="hu-HU" altLang="hu-HU" sz="1600" dirty="0">
                <a:solidFill>
                  <a:srgbClr val="FF0000"/>
                </a:solidFill>
                <a:latin typeface="+mn-lt"/>
              </a:rPr>
              <a:t> </a:t>
            </a:r>
            <a:r>
              <a:rPr lang="hu-HU" altLang="hu-HU" sz="1600" dirty="0" err="1">
                <a:solidFill>
                  <a:srgbClr val="FF0000"/>
                </a:solidFill>
                <a:latin typeface="+mn-lt"/>
              </a:rPr>
              <a:t>can</a:t>
            </a:r>
            <a:r>
              <a:rPr lang="hu-HU" altLang="hu-HU" sz="1600" dirty="0">
                <a:solidFill>
                  <a:srgbClr val="FF0000"/>
                </a:solidFill>
                <a:latin typeface="+mn-lt"/>
              </a:rPr>
              <a:t> </a:t>
            </a:r>
            <a:r>
              <a:rPr lang="hu-HU" altLang="hu-HU" sz="1600" dirty="0" err="1">
                <a:solidFill>
                  <a:srgbClr val="FF0000"/>
                </a:solidFill>
                <a:latin typeface="+mn-lt"/>
              </a:rPr>
              <a:t>see</a:t>
            </a:r>
            <a:r>
              <a:rPr lang="hu-HU" altLang="hu-HU" sz="1600" dirty="0">
                <a:solidFill>
                  <a:srgbClr val="FF0000"/>
                </a:solidFill>
                <a:latin typeface="+mn-lt"/>
              </a:rPr>
              <a:t> </a:t>
            </a:r>
            <a:r>
              <a:rPr lang="hu-HU" altLang="hu-HU" sz="1600" dirty="0" err="1">
                <a:solidFill>
                  <a:srgbClr val="FF0000"/>
                </a:solidFill>
                <a:latin typeface="+mn-lt"/>
              </a:rPr>
              <a:t>depends</a:t>
            </a:r>
            <a:r>
              <a:rPr lang="hu-HU" altLang="hu-HU" sz="1600" dirty="0">
                <a:solidFill>
                  <a:srgbClr val="FF0000"/>
                </a:solidFill>
                <a:latin typeface="+mn-lt"/>
              </a:rPr>
              <a:t> </a:t>
            </a:r>
            <a:r>
              <a:rPr lang="hu-HU" altLang="hu-HU" sz="1600" dirty="0" err="1">
                <a:solidFill>
                  <a:srgbClr val="FF0000"/>
                </a:solidFill>
                <a:latin typeface="+mn-lt"/>
              </a:rPr>
              <a:t>on</a:t>
            </a:r>
            <a:r>
              <a:rPr lang="hu-HU" altLang="hu-HU" sz="1600" dirty="0">
                <a:solidFill>
                  <a:srgbClr val="FF0000"/>
                </a:solidFill>
                <a:latin typeface="+mn-lt"/>
              </a:rPr>
              <a:t> </a:t>
            </a:r>
            <a:r>
              <a:rPr lang="hu-HU" altLang="hu-HU" sz="1600" dirty="0" err="1">
                <a:solidFill>
                  <a:srgbClr val="FF0000"/>
                </a:solidFill>
                <a:latin typeface="+mn-lt"/>
              </a:rPr>
              <a:t>the</a:t>
            </a:r>
            <a:r>
              <a:rPr lang="hu-HU" altLang="hu-HU" sz="1600" dirty="0">
                <a:solidFill>
                  <a:srgbClr val="FF0000"/>
                </a:solidFill>
                <a:latin typeface="+mn-lt"/>
              </a:rPr>
              <a:t> </a:t>
            </a:r>
            <a:r>
              <a:rPr lang="hu-HU" altLang="hu-HU" sz="1600" dirty="0" err="1">
                <a:solidFill>
                  <a:srgbClr val="FF0000"/>
                </a:solidFill>
                <a:latin typeface="+mn-lt"/>
              </a:rPr>
              <a:t>subscription</a:t>
            </a:r>
            <a:r>
              <a:rPr lang="hu-HU" altLang="hu-HU" sz="1600" dirty="0">
                <a:solidFill>
                  <a:srgbClr val="FF0000"/>
                </a:solidFill>
                <a:latin typeface="+mn-lt"/>
              </a:rPr>
              <a:t>)</a:t>
            </a:r>
            <a:r>
              <a:rPr lang="hu-HU" altLang="hu-HU" sz="1600" dirty="0">
                <a:solidFill>
                  <a:srgbClr val="FF0000"/>
                </a:solidFill>
                <a:latin typeface="Arial" charset="0"/>
              </a:rPr>
              <a:t> </a:t>
            </a:r>
            <a:endParaRPr lang="en-US" altLang="hu-HU" sz="1600" dirty="0">
              <a:solidFill>
                <a:srgbClr val="FF0000"/>
              </a:solidFill>
              <a:latin typeface="Arial" charset="0"/>
            </a:endParaRPr>
          </a:p>
        </p:txBody>
      </p:sp>
      <p:sp>
        <p:nvSpPr>
          <p:cNvPr id="11" name="Line 5"/>
          <p:cNvSpPr>
            <a:spLocks noChangeShapeType="1"/>
          </p:cNvSpPr>
          <p:nvPr/>
        </p:nvSpPr>
        <p:spPr bwMode="auto">
          <a:xfrm flipH="1" flipV="1">
            <a:off x="6451579" y="2373307"/>
            <a:ext cx="576064" cy="0"/>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3541856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1000"/>
                                        <p:tgtEl>
                                          <p:spTgt spid="1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1000"/>
                                        <p:tgtEl>
                                          <p:spTgt spid="7"/>
                                        </p:tgtEl>
                                      </p:cBhvr>
                                    </p:animEffect>
                                  </p:childTnLst>
                                </p:cTn>
                              </p:par>
                              <p:par>
                                <p:cTn id="11" presetID="13" presetClass="entr" presetSubtype="32"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plus(ou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edge">
                                      <p:cBhvr>
                                        <p:cTn id="18" dur="1000"/>
                                        <p:tgtEl>
                                          <p:spTgt spid="6"/>
                                        </p:tgtEl>
                                      </p:cBhvr>
                                    </p:animEffect>
                                  </p:childTnLst>
                                </p:cTn>
                              </p:par>
                              <p:par>
                                <p:cTn id="19" presetID="8"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1000"/>
                                        <p:tgtEl>
                                          <p:spTgt spid="10"/>
                                        </p:tgtEl>
                                      </p:cBhvr>
                                    </p:animEffect>
                                  </p:childTnLst>
                                </p:cTn>
                              </p:par>
                              <p:par>
                                <p:cTn id="22" presetID="13" presetClass="entr" presetSubtype="32" fill="hold" grpId="0" nodeType="withEffect">
                                  <p:stCondLst>
                                    <p:cond delay="200"/>
                                  </p:stCondLst>
                                  <p:childTnLst>
                                    <p:set>
                                      <p:cBhvr>
                                        <p:cTn id="23" dur="1" fill="hold">
                                          <p:stCondLst>
                                            <p:cond delay="0"/>
                                          </p:stCondLst>
                                        </p:cTn>
                                        <p:tgtEl>
                                          <p:spTgt spid="9"/>
                                        </p:tgtEl>
                                        <p:attrNameLst>
                                          <p:attrName>style.visibility</p:attrName>
                                        </p:attrNameLst>
                                      </p:cBhvr>
                                      <p:to>
                                        <p:strVal val="visible"/>
                                      </p:to>
                                    </p:set>
                                    <p:animEffect transition="in" filter="plus(ou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6" grpId="0" animBg="1"/>
      <p:bldP spid="6" grpId="1" animBg="1"/>
      <p:bldP spid="7" grpId="0" animBg="1"/>
      <p:bldP spid="8" grpId="0" animBg="1"/>
      <p:bldP spid="8" grpId="1" animBg="1"/>
      <p:bldP spid="9" grpId="0" animBg="1"/>
      <p:bldP spid="9" grpId="1"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5720" y="214290"/>
            <a:ext cx="8229600" cy="571504"/>
          </a:xfrm>
        </p:spPr>
        <p:txBody>
          <a:bodyPr/>
          <a:lstStyle/>
          <a:p>
            <a:r>
              <a:rPr lang="hu-HU" sz="3200" dirty="0" err="1"/>
              <a:t>Let</a:t>
            </a:r>
            <a:r>
              <a:rPr lang="hu-HU" sz="3200" dirty="0"/>
              <a:t> </a:t>
            </a:r>
            <a:r>
              <a:rPr lang="hu-HU" sz="3200" dirty="0" err="1"/>
              <a:t>see</a:t>
            </a:r>
            <a:r>
              <a:rPr lang="hu-HU" sz="3200" dirty="0"/>
              <a:t> </a:t>
            </a:r>
            <a:r>
              <a:rPr lang="hu-HU" sz="3200" dirty="0" err="1"/>
              <a:t>the</a:t>
            </a:r>
            <a:r>
              <a:rPr lang="hu-HU" sz="3200" dirty="0"/>
              <a:t> </a:t>
            </a:r>
            <a:r>
              <a:rPr lang="hu-HU" sz="3200" dirty="0" err="1"/>
              <a:t>number</a:t>
            </a:r>
            <a:r>
              <a:rPr lang="hu-HU" sz="3200" dirty="0"/>
              <a:t> of </a:t>
            </a:r>
            <a:r>
              <a:rPr lang="hu-HU" sz="3200" dirty="0" err="1"/>
              <a:t>the</a:t>
            </a:r>
            <a:r>
              <a:rPr lang="hu-HU" sz="3200" dirty="0"/>
              <a:t> </a:t>
            </a:r>
            <a:r>
              <a:rPr lang="hu-HU" sz="3200" dirty="0" err="1"/>
              <a:t>citations</a:t>
            </a:r>
            <a:r>
              <a:rPr lang="hu-HU" sz="32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76" y="1772816"/>
            <a:ext cx="8572103" cy="413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p:cNvSpPr>
            <a:spLocks noChangeArrowheads="1"/>
          </p:cNvSpPr>
          <p:nvPr/>
        </p:nvSpPr>
        <p:spPr bwMode="auto">
          <a:xfrm>
            <a:off x="539552" y="4149080"/>
            <a:ext cx="1440160" cy="16464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b="13349"/>
          <a:stretch/>
        </p:blipFill>
        <p:spPr bwMode="auto">
          <a:xfrm>
            <a:off x="373074" y="1556648"/>
            <a:ext cx="857210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8"/>
          <p:cNvSpPr>
            <a:spLocks noChangeArrowheads="1"/>
          </p:cNvSpPr>
          <p:nvPr/>
        </p:nvSpPr>
        <p:spPr bwMode="auto">
          <a:xfrm>
            <a:off x="2267744" y="1556648"/>
            <a:ext cx="6677435" cy="194436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Tree>
    <p:extLst>
      <p:ext uri="{BB962C8B-B14F-4D97-AF65-F5344CB8AC3E}">
        <p14:creationId xmlns:p14="http://schemas.microsoft.com/office/powerpoint/2010/main" val="14156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par>
                                <p:cTn id="12" presetID="2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edg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9"/>
          <p:cNvGrpSpPr/>
          <p:nvPr/>
        </p:nvGrpSpPr>
        <p:grpSpPr>
          <a:xfrm>
            <a:off x="467544" y="1052736"/>
            <a:ext cx="8136000" cy="5409664"/>
            <a:chOff x="467544" y="1052736"/>
            <a:chExt cx="8136000" cy="5409664"/>
          </a:xfrm>
        </p:grpSpPr>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r="1598" b="18903"/>
            <a:stretch/>
          </p:blipFill>
          <p:spPr bwMode="auto">
            <a:xfrm>
              <a:off x="467544" y="1052736"/>
              <a:ext cx="8136000" cy="53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38" r="1078" b="57969"/>
            <a:stretch/>
          </p:blipFill>
          <p:spPr bwMode="auto">
            <a:xfrm>
              <a:off x="485544" y="5382400"/>
              <a:ext cx="8118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5060" name="Cím 11"/>
          <p:cNvSpPr>
            <a:spLocks noGrp="1"/>
          </p:cNvSpPr>
          <p:nvPr>
            <p:ph type="title"/>
          </p:nvPr>
        </p:nvSpPr>
        <p:spPr>
          <a:xfrm>
            <a:off x="285720" y="214290"/>
            <a:ext cx="8229600" cy="576486"/>
          </a:xfrm>
        </p:spPr>
        <p:txBody>
          <a:bodyPr>
            <a:normAutofit/>
          </a:bodyPr>
          <a:lstStyle/>
          <a:p>
            <a:pPr eaLnBrk="1" hangingPunct="1"/>
            <a:r>
              <a:rPr lang="hu-HU" altLang="hu-HU" sz="3600" dirty="0" err="1"/>
              <a:t>Cited</a:t>
            </a:r>
            <a:r>
              <a:rPr lang="hu-HU" altLang="hu-HU" sz="3600" dirty="0"/>
              <a:t> </a:t>
            </a:r>
            <a:r>
              <a:rPr lang="hu-HU" altLang="hu-HU" sz="3600" dirty="0" err="1"/>
              <a:t>reference</a:t>
            </a:r>
            <a:r>
              <a:rPr lang="hu-HU" altLang="hu-HU" sz="3600" dirty="0"/>
              <a:t> </a:t>
            </a:r>
            <a:r>
              <a:rPr lang="hu-HU" altLang="hu-HU" sz="3600" dirty="0" err="1"/>
              <a:t>search</a:t>
            </a:r>
            <a:r>
              <a:rPr lang="hu-HU" altLang="hu-HU" sz="3600" dirty="0"/>
              <a:t> – </a:t>
            </a:r>
            <a:r>
              <a:rPr lang="hu-HU" altLang="hu-HU" sz="3600" dirty="0" err="1"/>
              <a:t>second</a:t>
            </a:r>
            <a:r>
              <a:rPr lang="hu-HU" altLang="hu-HU" sz="3600" dirty="0"/>
              <a:t> </a:t>
            </a:r>
            <a:r>
              <a:rPr lang="hu-HU" altLang="hu-HU" sz="3600" dirty="0" err="1"/>
              <a:t>step</a:t>
            </a:r>
            <a:r>
              <a:rPr lang="hu-HU" altLang="hu-HU" sz="3600" dirty="0"/>
              <a:t> (b)</a:t>
            </a:r>
            <a:endParaRPr lang="hu-HU" altLang="hu-HU" sz="3200" dirty="0"/>
          </a:p>
        </p:txBody>
      </p:sp>
      <p:sp>
        <p:nvSpPr>
          <p:cNvPr id="12" name="Rectangle 5"/>
          <p:cNvSpPr>
            <a:spLocks noChangeArrowheads="1"/>
          </p:cNvSpPr>
          <p:nvPr/>
        </p:nvSpPr>
        <p:spPr bwMode="auto">
          <a:xfrm>
            <a:off x="611559" y="5387975"/>
            <a:ext cx="7848873" cy="1076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3" name="Oval 6"/>
          <p:cNvSpPr>
            <a:spLocks noChangeArrowheads="1"/>
          </p:cNvSpPr>
          <p:nvPr/>
        </p:nvSpPr>
        <p:spPr bwMode="auto">
          <a:xfrm>
            <a:off x="4355976" y="5387975"/>
            <a:ext cx="360040" cy="226200"/>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4" name="Rectangle 7"/>
          <p:cNvSpPr>
            <a:spLocks noChangeArrowheads="1"/>
          </p:cNvSpPr>
          <p:nvPr/>
        </p:nvSpPr>
        <p:spPr bwMode="auto">
          <a:xfrm>
            <a:off x="3002559" y="3181252"/>
            <a:ext cx="3585665" cy="646331"/>
          </a:xfrm>
          <a:prstGeom prst="rect">
            <a:avLst/>
          </a:prstGeom>
          <a:solidFill>
            <a:srgbClr val="FFFF99"/>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dirty="0" err="1">
                <a:solidFill>
                  <a:srgbClr val="FF0000"/>
                </a:solidFill>
                <a:latin typeface="+mn-lt"/>
              </a:rPr>
              <a:t>Look</a:t>
            </a:r>
            <a:r>
              <a:rPr lang="hu-HU" altLang="hu-HU" dirty="0">
                <a:solidFill>
                  <a:srgbClr val="FF0000"/>
                </a:solidFill>
                <a:latin typeface="+mn-lt"/>
              </a:rPr>
              <a:t> </a:t>
            </a:r>
            <a:r>
              <a:rPr lang="hu-HU" altLang="hu-HU" dirty="0" err="1">
                <a:solidFill>
                  <a:srgbClr val="FF0000"/>
                </a:solidFill>
                <a:latin typeface="+mn-lt"/>
              </a:rPr>
              <a:t>for</a:t>
            </a:r>
            <a:r>
              <a:rPr lang="hu-HU" altLang="hu-HU" dirty="0">
                <a:solidFill>
                  <a:srgbClr val="FF0000"/>
                </a:solidFill>
                <a:latin typeface="+mn-lt"/>
              </a:rPr>
              <a:t> </a:t>
            </a:r>
            <a:r>
              <a:rPr lang="hu-HU" altLang="hu-HU" dirty="0" err="1">
                <a:solidFill>
                  <a:srgbClr val="FF0000"/>
                </a:solidFill>
                <a:latin typeface="+mn-lt"/>
              </a:rPr>
              <a:t>variants</a:t>
            </a:r>
            <a:r>
              <a:rPr lang="hu-HU" altLang="hu-HU" dirty="0">
                <a:solidFill>
                  <a:srgbClr val="FF0000"/>
                </a:solidFill>
                <a:latin typeface="+mn-lt"/>
              </a:rPr>
              <a:t>. </a:t>
            </a:r>
            <a:r>
              <a:rPr lang="hu-HU" altLang="hu-HU" dirty="0" err="1">
                <a:solidFill>
                  <a:srgbClr val="FF0000"/>
                </a:solidFill>
                <a:latin typeface="+mn-lt"/>
              </a:rPr>
              <a:t>Papers</a:t>
            </a:r>
            <a:r>
              <a:rPr lang="hu-HU" altLang="hu-HU" dirty="0">
                <a:solidFill>
                  <a:srgbClr val="FF0000"/>
                </a:solidFill>
                <a:latin typeface="+mn-lt"/>
              </a:rPr>
              <a:t> </a:t>
            </a:r>
            <a:r>
              <a:rPr lang="hu-HU" altLang="hu-HU" dirty="0" err="1">
                <a:solidFill>
                  <a:srgbClr val="FF0000"/>
                </a:solidFill>
                <a:latin typeface="+mn-lt"/>
              </a:rPr>
              <a:t>are</a:t>
            </a:r>
            <a:r>
              <a:rPr lang="hu-HU" altLang="hu-HU" dirty="0">
                <a:solidFill>
                  <a:srgbClr val="FF0000"/>
                </a:solidFill>
                <a:latin typeface="+mn-lt"/>
              </a:rPr>
              <a:t> </a:t>
            </a:r>
            <a:r>
              <a:rPr lang="hu-HU" altLang="hu-HU" dirty="0" err="1">
                <a:solidFill>
                  <a:srgbClr val="FF0000"/>
                </a:solidFill>
                <a:latin typeface="+mn-lt"/>
              </a:rPr>
              <a:t>sometimes</a:t>
            </a:r>
            <a:r>
              <a:rPr lang="hu-HU" altLang="hu-HU" dirty="0">
                <a:solidFill>
                  <a:srgbClr val="FF0000"/>
                </a:solidFill>
                <a:latin typeface="+mn-lt"/>
              </a:rPr>
              <a:t> </a:t>
            </a:r>
            <a:r>
              <a:rPr lang="hu-HU" altLang="hu-HU" dirty="0" err="1">
                <a:solidFill>
                  <a:srgbClr val="FF0000"/>
                </a:solidFill>
                <a:latin typeface="+mn-lt"/>
              </a:rPr>
              <a:t>cited</a:t>
            </a:r>
            <a:r>
              <a:rPr lang="hu-HU" altLang="hu-HU" dirty="0">
                <a:solidFill>
                  <a:srgbClr val="FF0000"/>
                </a:solidFill>
                <a:latin typeface="+mn-lt"/>
              </a:rPr>
              <a:t> </a:t>
            </a:r>
            <a:r>
              <a:rPr lang="hu-HU" altLang="hu-HU" dirty="0" err="1">
                <a:solidFill>
                  <a:srgbClr val="FF0000"/>
                </a:solidFill>
                <a:latin typeface="+mn-lt"/>
              </a:rPr>
              <a:t>incorrectly</a:t>
            </a:r>
            <a:r>
              <a:rPr lang="hu-HU" altLang="hu-HU" dirty="0">
                <a:solidFill>
                  <a:srgbClr val="FF0000"/>
                </a:solidFill>
                <a:latin typeface="+mn-lt"/>
              </a:rPr>
              <a:t>.</a:t>
            </a:r>
            <a:endParaRPr lang="en-US" altLang="hu-HU" dirty="0">
              <a:solidFill>
                <a:srgbClr val="FF0000"/>
              </a:solidFill>
              <a:latin typeface="+mn-lt"/>
            </a:endParaRPr>
          </a:p>
        </p:txBody>
      </p:sp>
      <p:sp>
        <p:nvSpPr>
          <p:cNvPr id="15" name="Line 8"/>
          <p:cNvSpPr>
            <a:spLocks noChangeShapeType="1"/>
          </p:cNvSpPr>
          <p:nvPr/>
        </p:nvSpPr>
        <p:spPr bwMode="auto">
          <a:xfrm flipH="1">
            <a:off x="4548915" y="3861048"/>
            <a:ext cx="0" cy="1409700"/>
          </a:xfrm>
          <a:prstGeom prst="line">
            <a:avLst/>
          </a:prstGeom>
          <a:noFill/>
          <a:ln w="317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hu-HU"/>
          </a:p>
        </p:txBody>
      </p:sp>
      <p:pic>
        <p:nvPicPr>
          <p:cNvPr id="16" name="Picture 9"/>
          <p:cNvPicPr>
            <a:picLocks noChangeAspect="1" noChangeArrowheads="1"/>
          </p:cNvPicPr>
          <p:nvPr/>
        </p:nvPicPr>
        <p:blipFill>
          <a:blip r:embed="rId4">
            <a:extLst>
              <a:ext uri="{28A0092B-C50C-407E-A947-70E740481C1C}">
                <a14:useLocalDpi xmlns:a14="http://schemas.microsoft.com/office/drawing/2010/main" val="0"/>
              </a:ext>
            </a:extLst>
          </a:blip>
          <a:srcRect l="25200" t="49738"/>
          <a:stretch>
            <a:fillRect/>
          </a:stretch>
        </p:blipFill>
        <p:spPr bwMode="auto">
          <a:xfrm>
            <a:off x="755576" y="5382400"/>
            <a:ext cx="144462" cy="1460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0"/>
          <p:cNvSpPr>
            <a:spLocks noChangeArrowheads="1"/>
          </p:cNvSpPr>
          <p:nvPr/>
        </p:nvSpPr>
        <p:spPr bwMode="auto">
          <a:xfrm>
            <a:off x="2585245" y="2348881"/>
            <a:ext cx="834628" cy="28803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18" name="Oval 16"/>
          <p:cNvSpPr>
            <a:spLocks noChangeArrowheads="1"/>
          </p:cNvSpPr>
          <p:nvPr/>
        </p:nvSpPr>
        <p:spPr bwMode="auto">
          <a:xfrm>
            <a:off x="4355976" y="6092825"/>
            <a:ext cx="360040" cy="179656"/>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pic>
        <p:nvPicPr>
          <p:cNvPr id="19" name="Picture 17"/>
          <p:cNvPicPr>
            <a:picLocks noChangeAspect="1" noChangeArrowheads="1"/>
          </p:cNvPicPr>
          <p:nvPr/>
        </p:nvPicPr>
        <p:blipFill>
          <a:blip r:embed="rId4">
            <a:extLst>
              <a:ext uri="{28A0092B-C50C-407E-A947-70E740481C1C}">
                <a14:useLocalDpi xmlns:a14="http://schemas.microsoft.com/office/drawing/2010/main" val="0"/>
              </a:ext>
            </a:extLst>
          </a:blip>
          <a:srcRect l="25200" b="49738"/>
          <a:stretch>
            <a:fillRect/>
          </a:stretch>
        </p:blipFill>
        <p:spPr bwMode="auto">
          <a:xfrm>
            <a:off x="757267" y="6128018"/>
            <a:ext cx="144462" cy="1444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54" y="1052736"/>
            <a:ext cx="884432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8"/>
          <p:cNvSpPr>
            <a:spLocks noChangeArrowheads="1"/>
          </p:cNvSpPr>
          <p:nvPr/>
        </p:nvSpPr>
        <p:spPr bwMode="auto">
          <a:xfrm>
            <a:off x="208989" y="1152689"/>
            <a:ext cx="1800200" cy="83615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endParaRPr lang="hu-HU" altLang="hu-HU"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childTnLst>
                          </p:cTn>
                        </p:par>
                        <p:par>
                          <p:cTn id="8" fill="hold" nodeType="afterGroup">
                            <p:stCondLst>
                              <p:cond delay="1000"/>
                            </p:stCondLst>
                            <p:childTnLst>
                              <p:par>
                                <p:cTn id="9" presetID="1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plus(out)">
                                      <p:cBhvr>
                                        <p:cTn id="11" dur="500"/>
                                        <p:tgtEl>
                                          <p:spTgt spid="15"/>
                                        </p:tgtEl>
                                      </p:cBhvr>
                                    </p:animEffect>
                                  </p:childTnLst>
                                </p:cTn>
                              </p:par>
                            </p:childTnLst>
                          </p:cTn>
                        </p:par>
                        <p:par>
                          <p:cTn id="12" fill="hold" nodeType="afterGroup">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1000"/>
                                        <p:tgtEl>
                                          <p:spTgt spid="12"/>
                                        </p:tgtEl>
                                      </p:cBhvr>
                                    </p:animEffect>
                                  </p:childTnLst>
                                </p:cTn>
                              </p:par>
                            </p:childTnLst>
                          </p:cTn>
                        </p:par>
                        <p:par>
                          <p:cTn id="16" fill="hold" nodeType="afterGroup">
                            <p:stCondLst>
                              <p:cond delay="2500"/>
                            </p:stCondLst>
                            <p:childTnLst>
                              <p:par>
                                <p:cTn id="17" presetID="39" presetClass="entr" presetSubtype="0" accel="10000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3000"/>
                            </p:stCondLst>
                            <p:childTnLst>
                              <p:par>
                                <p:cTn id="24" presetID="39" presetClass="entr" presetSubtype="0" accel="10000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6" presetClass="emph" presetSubtype="0" fill="hold" nodeType="withEffect">
                                  <p:stCondLst>
                                    <p:cond delay="0"/>
                                  </p:stCondLst>
                                  <p:childTnLst>
                                    <p:animScale>
                                      <p:cBhvr>
                                        <p:cTn id="35" dur="1000" fill="hold"/>
                                        <p:tgtEl>
                                          <p:spTgt spid="16"/>
                                        </p:tgtEl>
                                      </p:cBhvr>
                                      <p:by x="120000" y="120000"/>
                                    </p:animScale>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 presetClass="emph" presetSubtype="0" fill="hold" nodeType="withEffect">
                                  <p:stCondLst>
                                    <p:cond delay="0"/>
                                  </p:stCondLst>
                                  <p:childTnLst>
                                    <p:animScale>
                                      <p:cBhvr>
                                        <p:cTn id="39" dur="1000" fill="hold"/>
                                        <p:tgtEl>
                                          <p:spTgt spid="19"/>
                                        </p:tgtEl>
                                      </p:cBhvr>
                                      <p:by x="120000" y="12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edge">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childTnLst>
                                </p:cTn>
                              </p:par>
                              <p:par>
                                <p:cTn id="49" presetID="2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edge">
                                      <p:cBhvr>
                                        <p:cTn id="51" dur="1000"/>
                                        <p:tgtEl>
                                          <p:spTgt spid="25"/>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5" grpId="0" animBg="1"/>
      <p:bldP spid="17" grpId="0" animBg="1"/>
      <p:bldP spid="18"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357158" y="214290"/>
            <a:ext cx="7772400" cy="511156"/>
          </a:xfrm>
        </p:spPr>
        <p:txBody>
          <a:bodyPr/>
          <a:lstStyle/>
          <a:p>
            <a:pPr eaLnBrk="1" hangingPunct="1"/>
            <a:r>
              <a:rPr lang="hu-HU" altLang="hu-HU" sz="3600" dirty="0" err="1"/>
              <a:t>Search</a:t>
            </a:r>
            <a:r>
              <a:rPr lang="hu-HU" altLang="hu-HU" sz="3600" dirty="0"/>
              <a:t> </a:t>
            </a:r>
            <a:r>
              <a:rPr lang="hu-HU" altLang="hu-HU" sz="3600" dirty="0" err="1"/>
              <a:t>options</a:t>
            </a:r>
            <a:endParaRPr lang="hu-HU" altLang="hu-HU" sz="3600" dirty="0"/>
          </a:p>
        </p:txBody>
      </p:sp>
      <p:sp>
        <p:nvSpPr>
          <p:cNvPr id="218116" name="Rectangle 3"/>
          <p:cNvSpPr>
            <a:spLocks noGrp="1" noChangeArrowheads="1"/>
          </p:cNvSpPr>
          <p:nvPr>
            <p:ph type="body" idx="4294967295"/>
          </p:nvPr>
        </p:nvSpPr>
        <p:spPr>
          <a:xfrm>
            <a:off x="1371600" y="1447800"/>
            <a:ext cx="7772400" cy="4572000"/>
          </a:xfrm>
        </p:spPr>
        <p:txBody>
          <a:bodyPr/>
          <a:lstStyle/>
          <a:p>
            <a:pPr eaLnBrk="1" hangingPunct="1"/>
            <a:r>
              <a:rPr lang="hu-HU" altLang="hu-HU" dirty="0"/>
              <a:t>Basic </a:t>
            </a:r>
            <a:r>
              <a:rPr lang="en-US" altLang="hu-HU" dirty="0"/>
              <a:t>Search</a:t>
            </a:r>
          </a:p>
          <a:p>
            <a:pPr eaLnBrk="1" hangingPunct="1"/>
            <a:r>
              <a:rPr lang="en-US" altLang="hu-HU" dirty="0"/>
              <a:t>Cited Reference Search</a:t>
            </a:r>
          </a:p>
          <a:p>
            <a:pPr eaLnBrk="1" hangingPunct="1"/>
            <a:r>
              <a:rPr lang="en-US" altLang="hu-HU" dirty="0"/>
              <a:t>Advanced Search</a:t>
            </a:r>
            <a:r>
              <a:rPr lang="hu-HU" altLang="hu-HU" dirty="0"/>
              <a:t>:</a:t>
            </a:r>
            <a:br>
              <a:rPr lang="hu-HU" altLang="hu-HU" dirty="0"/>
            </a:br>
            <a:r>
              <a:rPr lang="hu-HU" altLang="hu-HU" dirty="0" err="1"/>
              <a:t>create</a:t>
            </a:r>
            <a:r>
              <a:rPr lang="hu-HU" altLang="hu-HU" dirty="0"/>
              <a:t> </a:t>
            </a:r>
            <a:r>
              <a:rPr lang="hu-HU" altLang="hu-HU" dirty="0" err="1"/>
              <a:t>complex</a:t>
            </a:r>
            <a:r>
              <a:rPr lang="hu-HU" altLang="hu-HU" dirty="0"/>
              <a:t> </a:t>
            </a:r>
            <a:r>
              <a:rPr lang="hu-HU" altLang="hu-HU" dirty="0" err="1"/>
              <a:t>queries</a:t>
            </a:r>
            <a:r>
              <a:rPr lang="hu-HU" altLang="hu-HU" dirty="0"/>
              <a:t> </a:t>
            </a:r>
            <a:r>
              <a:rPr lang="hu-HU" altLang="hu-HU" dirty="0" err="1"/>
              <a:t>using</a:t>
            </a:r>
            <a:r>
              <a:rPr lang="hu-HU" altLang="hu-HU" dirty="0"/>
              <a:t> </a:t>
            </a:r>
            <a:r>
              <a:rPr lang="hu-HU" altLang="hu-HU" dirty="0" err="1"/>
              <a:t>two-character</a:t>
            </a:r>
            <a:r>
              <a:rPr lang="hu-HU" altLang="hu-HU" dirty="0"/>
              <a:t> </a:t>
            </a:r>
            <a:r>
              <a:rPr lang="hu-HU" altLang="hu-HU" dirty="0" err="1"/>
              <a:t>field</a:t>
            </a:r>
            <a:r>
              <a:rPr lang="hu-HU" altLang="hu-HU" dirty="0"/>
              <a:t> </a:t>
            </a:r>
            <a:r>
              <a:rPr lang="hu-HU" altLang="hu-HU" dirty="0" err="1"/>
              <a:t>tags</a:t>
            </a:r>
            <a:r>
              <a:rPr lang="hu-HU" altLang="hu-HU" dirty="0"/>
              <a:t> and </a:t>
            </a:r>
            <a:r>
              <a:rPr lang="hu-HU" altLang="hu-HU" dirty="0" err="1"/>
              <a:t>Boolean</a:t>
            </a:r>
            <a:r>
              <a:rPr lang="hu-HU" altLang="hu-HU" dirty="0"/>
              <a:t> operators (</a:t>
            </a:r>
            <a:r>
              <a:rPr lang="hu-HU" altLang="hu-HU" sz="2800" dirty="0"/>
              <a:t>AND, OR, NOT, SAME, NEAR</a:t>
            </a:r>
            <a:r>
              <a:rPr lang="hu-HU" altLang="hu-HU"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218116">
                                            <p:txEl>
                                              <p:pRg st="2" end="2"/>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218116">
                                            <p:txEl>
                                              <p:pRg st="2" end="2"/>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218116">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iterate type="wd">
                                    <p:tmAbs val="0"/>
                                  </p:iterate>
                                  <p:childTnLst>
                                    <p:set>
                                      <p:cBhvr>
                                        <p:cTn id="12" dur="1" fill="hold">
                                          <p:stCondLst>
                                            <p:cond delay="0"/>
                                          </p:stCondLst>
                                        </p:cTn>
                                        <p:tgtEl>
                                          <p:spTgt spid="21811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20" b="250"/>
          <a:stretch/>
        </p:blipFill>
        <p:spPr bwMode="auto">
          <a:xfrm>
            <a:off x="323528" y="2089794"/>
            <a:ext cx="8564066" cy="253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398" y="3308386"/>
            <a:ext cx="211455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8"/>
          <p:cNvSpPr>
            <a:spLocks noChangeArrowheads="1"/>
          </p:cNvSpPr>
          <p:nvPr/>
        </p:nvSpPr>
        <p:spPr bwMode="auto">
          <a:xfrm>
            <a:off x="1571250" y="4214701"/>
            <a:ext cx="1272558" cy="34145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4" name="Line 5"/>
          <p:cNvSpPr>
            <a:spLocks noChangeShapeType="1"/>
          </p:cNvSpPr>
          <p:nvPr/>
        </p:nvSpPr>
        <p:spPr bwMode="auto">
          <a:xfrm flipV="1">
            <a:off x="1763688" y="2852936"/>
            <a:ext cx="504056" cy="303411"/>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47107" name="Cím 8"/>
          <p:cNvSpPr>
            <a:spLocks noGrp="1"/>
          </p:cNvSpPr>
          <p:nvPr>
            <p:ph type="title"/>
          </p:nvPr>
        </p:nvSpPr>
        <p:spPr>
          <a:xfrm>
            <a:off x="357158" y="214291"/>
            <a:ext cx="8229600" cy="571504"/>
          </a:xfrm>
        </p:spPr>
        <p:txBody>
          <a:bodyPr>
            <a:normAutofit/>
          </a:bodyPr>
          <a:lstStyle/>
          <a:p>
            <a:pPr eaLnBrk="1" hangingPunct="1"/>
            <a:r>
              <a:rPr lang="hu-HU" altLang="hu-HU" dirty="0"/>
              <a:t>Advanced </a:t>
            </a:r>
            <a:r>
              <a:rPr lang="hu-HU" altLang="hu-HU" dirty="0" err="1"/>
              <a:t>search</a:t>
            </a:r>
            <a:r>
              <a:rPr lang="hu-HU" altLang="hu-HU" dirty="0"/>
              <a:t> – </a:t>
            </a:r>
            <a:r>
              <a:rPr lang="hu-HU" altLang="hu-HU" dirty="0" err="1"/>
              <a:t>settings</a:t>
            </a:r>
            <a:endParaRPr lang="hu-HU" altLang="hu-H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 presetClass="entr" presetSubtype="0" fill="hold" nodeType="withEffect">
                                  <p:stCondLst>
                                    <p:cond delay="3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edg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40" y="1276512"/>
            <a:ext cx="851751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a:xfrm>
            <a:off x="285720" y="214290"/>
            <a:ext cx="8229600" cy="542908"/>
          </a:xfrm>
        </p:spPr>
        <p:txBody>
          <a:bodyPr/>
          <a:lstStyle/>
          <a:p>
            <a:r>
              <a:rPr lang="hu-HU" sz="4000" dirty="0"/>
              <a:t>Advanced </a:t>
            </a:r>
            <a:r>
              <a:rPr lang="hu-HU" sz="4000" dirty="0" err="1"/>
              <a:t>search</a:t>
            </a:r>
            <a:endParaRPr lang="hu-HU" sz="4000" dirty="0"/>
          </a:p>
        </p:txBody>
      </p:sp>
      <p:sp>
        <p:nvSpPr>
          <p:cNvPr id="5" name="AutoShape 5"/>
          <p:cNvSpPr>
            <a:spLocks noChangeArrowheads="1"/>
          </p:cNvSpPr>
          <p:nvPr/>
        </p:nvSpPr>
        <p:spPr bwMode="auto">
          <a:xfrm>
            <a:off x="3636168" y="2808288"/>
            <a:ext cx="1871662" cy="476250"/>
          </a:xfrm>
          <a:prstGeom prst="wedgeEllipseCallout">
            <a:avLst>
              <a:gd name="adj1" fmla="val -74867"/>
              <a:gd name="adj2" fmla="val -126072"/>
            </a:avLst>
          </a:prstGeom>
          <a:solidFill>
            <a:srgbClr val="FFFF99"/>
          </a:solidFill>
          <a:ln w="9525">
            <a:solidFill>
              <a:schemeClr val="tx1"/>
            </a:solidFill>
            <a:miter lim="800000"/>
            <a:headEnd/>
            <a:tailEnd/>
          </a:ln>
        </p:spPr>
        <p:txBody>
          <a:bodyPr>
            <a:spAutoFit/>
          </a:bodyPr>
          <a:lstStyle/>
          <a:p>
            <a:pPr algn="ctr">
              <a:defRPr/>
            </a:pPr>
            <a:r>
              <a:rPr lang="hu-HU" sz="1600" b="1" dirty="0" err="1">
                <a:solidFill>
                  <a:srgbClr val="FF0000"/>
                </a:solidFill>
                <a:latin typeface="+mn-lt"/>
              </a:rPr>
              <a:t>Search</a:t>
            </a:r>
            <a:r>
              <a:rPr lang="hu-HU" sz="1600" b="1" dirty="0">
                <a:solidFill>
                  <a:srgbClr val="FF0000"/>
                </a:solidFill>
                <a:latin typeface="+mn-lt"/>
              </a:rPr>
              <a:t> </a:t>
            </a:r>
            <a:r>
              <a:rPr lang="hu-HU" sz="1600" b="1" dirty="0" err="1">
                <a:solidFill>
                  <a:srgbClr val="FF0000"/>
                </a:solidFill>
                <a:latin typeface="+mn-lt"/>
              </a:rPr>
              <a:t>box</a:t>
            </a:r>
            <a:endParaRPr lang="hu-HU" sz="1600" b="1" dirty="0">
              <a:solidFill>
                <a:srgbClr val="FF0000"/>
              </a:solidFill>
              <a:latin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502" y="2423674"/>
            <a:ext cx="5934993" cy="17217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750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par>
                                <p:cTn id="12" presetID="6" presetClass="emph" presetSubtype="0" fill="hold" nodeType="withEffect">
                                  <p:stCondLst>
                                    <p:cond delay="0"/>
                                  </p:stCondLst>
                                  <p:childTnLst>
                                    <p:animScale>
                                      <p:cBhvr>
                                        <p:cTn id="13"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40" y="1412776"/>
            <a:ext cx="851751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1" name="Cím 6"/>
          <p:cNvSpPr>
            <a:spLocks noGrp="1"/>
          </p:cNvSpPr>
          <p:nvPr>
            <p:ph type="title"/>
          </p:nvPr>
        </p:nvSpPr>
        <p:spPr>
          <a:xfrm>
            <a:off x="457200" y="457200"/>
            <a:ext cx="8229600" cy="1100138"/>
          </a:xfrm>
        </p:spPr>
        <p:txBody>
          <a:bodyPr>
            <a:normAutofit/>
          </a:bodyPr>
          <a:lstStyle/>
          <a:p>
            <a:pPr eaLnBrk="1" hangingPunct="1"/>
            <a:r>
              <a:rPr lang="hu-HU" altLang="hu-HU" sz="3600" dirty="0"/>
              <a:t>Advanced </a:t>
            </a:r>
            <a:r>
              <a:rPr lang="hu-HU" altLang="hu-HU" sz="3600" dirty="0" err="1"/>
              <a:t>search</a:t>
            </a:r>
            <a:br>
              <a:rPr lang="hu-HU" altLang="hu-HU" sz="3200" dirty="0"/>
            </a:br>
            <a:r>
              <a:rPr lang="hu-HU" altLang="hu-HU" sz="3200" dirty="0"/>
              <a:t>– </a:t>
            </a:r>
            <a:r>
              <a:rPr lang="hu-HU" altLang="hu-HU" sz="3200" dirty="0" err="1"/>
              <a:t>number</a:t>
            </a:r>
            <a:r>
              <a:rPr lang="hu-HU" altLang="hu-HU" sz="3200" dirty="0"/>
              <a:t> of </a:t>
            </a:r>
            <a:r>
              <a:rPr lang="hu-HU" altLang="hu-HU" sz="3200" dirty="0" err="1"/>
              <a:t>the</a:t>
            </a:r>
            <a:r>
              <a:rPr lang="hu-HU" altLang="hu-HU" sz="3200" dirty="0"/>
              <a:t> </a:t>
            </a:r>
            <a:r>
              <a:rPr lang="hu-HU" altLang="hu-HU" sz="3200" dirty="0" err="1"/>
              <a:t>records</a:t>
            </a:r>
            <a:r>
              <a:rPr lang="hu-HU" altLang="hu-HU" sz="3200" dirty="0"/>
              <a:t> </a:t>
            </a:r>
            <a:r>
              <a:rPr lang="hu-HU" altLang="hu-HU" sz="3200" dirty="0" err="1"/>
              <a:t>in</a:t>
            </a:r>
            <a:r>
              <a:rPr lang="hu-HU" altLang="hu-HU" sz="3200" dirty="0"/>
              <a:t> </a:t>
            </a:r>
            <a:r>
              <a:rPr lang="hu-HU" altLang="hu-HU" sz="3200" dirty="0" err="1"/>
              <a:t>the</a:t>
            </a:r>
            <a:r>
              <a:rPr lang="hu-HU" altLang="hu-HU" sz="3200" dirty="0"/>
              <a:t> </a:t>
            </a:r>
            <a:r>
              <a:rPr lang="hu-HU" altLang="hu-HU" sz="3200" dirty="0" err="1"/>
              <a:t>Search</a:t>
            </a:r>
            <a:r>
              <a:rPr lang="hu-HU" altLang="hu-HU" sz="3200" dirty="0"/>
              <a:t> </a:t>
            </a:r>
            <a:r>
              <a:rPr lang="hu-HU" altLang="hu-HU" sz="3200" dirty="0" err="1"/>
              <a:t>history</a:t>
            </a:r>
            <a:endParaRPr lang="hu-HU" altLang="hu-HU" sz="3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66" y="3290190"/>
            <a:ext cx="8539092" cy="309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6"/>
          <p:cNvSpPr>
            <a:spLocks noChangeArrowheads="1"/>
          </p:cNvSpPr>
          <p:nvPr/>
        </p:nvSpPr>
        <p:spPr bwMode="auto">
          <a:xfrm>
            <a:off x="828462" y="4496801"/>
            <a:ext cx="431170"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0" name="Rectangle 7"/>
          <p:cNvSpPr>
            <a:spLocks noChangeArrowheads="1"/>
          </p:cNvSpPr>
          <p:nvPr/>
        </p:nvSpPr>
        <p:spPr bwMode="auto">
          <a:xfrm>
            <a:off x="394840" y="3429000"/>
            <a:ext cx="1160799" cy="396044"/>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extLst>
      <p:ext uri="{BB962C8B-B14F-4D97-AF65-F5344CB8AC3E}">
        <p14:creationId xmlns:p14="http://schemas.microsoft.com/office/powerpoint/2010/main" val="242521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edge">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49" y="1556792"/>
            <a:ext cx="8895928" cy="471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67" name="Rectangle 7"/>
          <p:cNvSpPr>
            <a:spLocks noChangeArrowheads="1"/>
          </p:cNvSpPr>
          <p:nvPr/>
        </p:nvSpPr>
        <p:spPr bwMode="auto">
          <a:xfrm>
            <a:off x="2699792" y="1664742"/>
            <a:ext cx="2664296" cy="32409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43368" name="Rectangle 8"/>
          <p:cNvSpPr>
            <a:spLocks noChangeArrowheads="1"/>
          </p:cNvSpPr>
          <p:nvPr/>
        </p:nvSpPr>
        <p:spPr bwMode="auto">
          <a:xfrm>
            <a:off x="2555776" y="3125555"/>
            <a:ext cx="6264696" cy="122413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7" name="Balra nyíl 6"/>
          <p:cNvSpPr/>
          <p:nvPr/>
        </p:nvSpPr>
        <p:spPr bwMode="auto">
          <a:xfrm rot="5400000">
            <a:off x="7508868" y="3038943"/>
            <a:ext cx="1208723" cy="1835695"/>
          </a:xfrm>
          <a:prstGeom prst="leftArrow">
            <a:avLst>
              <a:gd name="adj1" fmla="val 77712"/>
              <a:gd name="adj2" fmla="val 41034"/>
            </a:avLst>
          </a:prstGeom>
          <a:solidFill>
            <a:srgbClr val="FFFF99"/>
          </a:solidFill>
          <a:ln w="9525" cap="flat" cmpd="sng" algn="ctr">
            <a:solidFill>
              <a:schemeClr val="tx1"/>
            </a:solidFill>
            <a:prstDash val="solid"/>
            <a:round/>
            <a:headEnd type="none" w="med" len="med"/>
            <a:tailEnd type="none" w="med" len="med"/>
          </a:ln>
          <a:effectLst/>
        </p:spPr>
        <p:txBody>
          <a:bodyPr vert="vert270" wrap="square" anchor="ctr">
            <a:spAutoFit/>
          </a:bodyPr>
          <a:lstStyle/>
          <a:p>
            <a:pPr lvl="0" algn="ctr">
              <a:defRPr/>
            </a:pPr>
            <a:r>
              <a:rPr lang="hu-HU" sz="1400" dirty="0">
                <a:solidFill>
                  <a:srgbClr val="FF0000"/>
                </a:solidFill>
                <a:latin typeface="Garamond"/>
              </a:rPr>
              <a:t>The most </a:t>
            </a:r>
            <a:r>
              <a:rPr lang="hu-HU" sz="1400" dirty="0" err="1">
                <a:solidFill>
                  <a:srgbClr val="FF0000"/>
                </a:solidFill>
                <a:latin typeface="Garamond"/>
              </a:rPr>
              <a:t>cited</a:t>
            </a:r>
            <a:r>
              <a:rPr lang="hu-HU" sz="1400" dirty="0">
                <a:solidFill>
                  <a:srgbClr val="FF0000"/>
                </a:solidFill>
                <a:latin typeface="Garamond"/>
              </a:rPr>
              <a:t> </a:t>
            </a:r>
            <a:r>
              <a:rPr lang="hu-HU" sz="1400" dirty="0" err="1">
                <a:solidFill>
                  <a:srgbClr val="FF0000"/>
                </a:solidFill>
                <a:latin typeface="Garamond"/>
              </a:rPr>
              <a:t>publication</a:t>
            </a:r>
            <a:r>
              <a:rPr lang="hu-HU" sz="1400" dirty="0">
                <a:solidFill>
                  <a:srgbClr val="FF0000"/>
                </a:solidFill>
                <a:latin typeface="Garamond"/>
              </a:rPr>
              <a:t> of </a:t>
            </a:r>
            <a:r>
              <a:rPr lang="hu-HU" sz="1400" dirty="0" err="1">
                <a:solidFill>
                  <a:srgbClr val="FF0000"/>
                </a:solidFill>
                <a:latin typeface="Garamond"/>
              </a:rPr>
              <a:t>the</a:t>
            </a:r>
            <a:r>
              <a:rPr lang="hu-HU" sz="1400" dirty="0">
                <a:solidFill>
                  <a:srgbClr val="FF0000"/>
                </a:solidFill>
                <a:latin typeface="Garamond"/>
              </a:rPr>
              <a:t> </a:t>
            </a:r>
            <a:r>
              <a:rPr lang="hu-HU" sz="1400" dirty="0" err="1">
                <a:solidFill>
                  <a:srgbClr val="FF0000"/>
                </a:solidFill>
                <a:latin typeface="Garamond"/>
              </a:rPr>
              <a:t>results</a:t>
            </a:r>
            <a:r>
              <a:rPr lang="hu-HU" sz="1400" dirty="0">
                <a:solidFill>
                  <a:srgbClr val="FF0000"/>
                </a:solidFill>
                <a:latin typeface="Garamond"/>
              </a:rPr>
              <a:t> </a:t>
            </a:r>
            <a:r>
              <a:rPr lang="hu-HU" sz="1400" dirty="0" err="1">
                <a:solidFill>
                  <a:srgbClr val="FF0000"/>
                </a:solidFill>
                <a:latin typeface="Garamond"/>
              </a:rPr>
              <a:t>list</a:t>
            </a:r>
            <a:endParaRPr lang="hu-HU" sz="1400" dirty="0">
              <a:solidFill>
                <a:srgbClr val="FF0000"/>
              </a:solidFill>
              <a:latin typeface="Garamond"/>
            </a:endParaRPr>
          </a:p>
        </p:txBody>
      </p:sp>
      <p:sp>
        <p:nvSpPr>
          <p:cNvPr id="9" name="Cím 6"/>
          <p:cNvSpPr txBox="1">
            <a:spLocks/>
          </p:cNvSpPr>
          <p:nvPr/>
        </p:nvSpPr>
        <p:spPr bwMode="auto">
          <a:xfrm>
            <a:off x="468312" y="404813"/>
            <a:ext cx="8424167" cy="45242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10000"/>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defRPr/>
            </a:pPr>
            <a:r>
              <a:rPr lang="hu-HU" sz="2800" b="1" dirty="0" err="1"/>
              <a:t>Results</a:t>
            </a:r>
            <a:r>
              <a:rPr lang="hu-HU" sz="2800" b="1" dirty="0"/>
              <a:t> </a:t>
            </a:r>
            <a:r>
              <a:rPr lang="hu-HU" sz="2800" b="1" dirty="0" err="1"/>
              <a:t>list</a:t>
            </a:r>
            <a:r>
              <a:rPr lang="hu-HU" sz="2800" b="1" dirty="0"/>
              <a:t> </a:t>
            </a:r>
            <a:r>
              <a:rPr lang="hu-HU" sz="2400" b="1" dirty="0"/>
              <a:t>– sort </a:t>
            </a:r>
            <a:r>
              <a:rPr lang="hu-HU" sz="2400" b="1" dirty="0" err="1"/>
              <a:t>by</a:t>
            </a:r>
            <a:r>
              <a:rPr lang="hu-HU" sz="2400" b="1" dirty="0"/>
              <a:t> Times </a:t>
            </a:r>
            <a:r>
              <a:rPr lang="hu-HU" sz="2400" b="1" dirty="0" err="1"/>
              <a:t>Cited</a:t>
            </a:r>
            <a:r>
              <a:rPr lang="hu-HU" sz="2400" b="1" dirty="0"/>
              <a:t> -- </a:t>
            </a:r>
            <a:r>
              <a:rPr lang="hu-HU" sz="2400" b="1" dirty="0" err="1"/>
              <a:t>highest</a:t>
            </a:r>
            <a:r>
              <a:rPr lang="hu-HU" sz="2400" b="1" dirty="0"/>
              <a:t> </a:t>
            </a:r>
            <a:r>
              <a:rPr lang="hu-HU" sz="2400" b="1" dirty="0" err="1"/>
              <a:t>to</a:t>
            </a:r>
            <a:r>
              <a:rPr lang="hu-HU" sz="2400" b="1" dirty="0"/>
              <a:t> </a:t>
            </a:r>
            <a:r>
              <a:rPr lang="hu-HU" sz="2400" b="1" dirty="0" err="1"/>
              <a:t>lowest</a:t>
            </a:r>
            <a:endParaRPr lang="hu-HU" sz="2400" b="1" dirty="0"/>
          </a:p>
        </p:txBody>
      </p:sp>
    </p:spTree>
    <p:extLst>
      <p:ext uri="{BB962C8B-B14F-4D97-AF65-F5344CB8AC3E}">
        <p14:creationId xmlns:p14="http://schemas.microsoft.com/office/powerpoint/2010/main" val="1892056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wedge">
                                      <p:cBhvr>
                                        <p:cTn id="7" dur="10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3368"/>
                                        </p:tgtEl>
                                        <p:attrNameLst>
                                          <p:attrName>style.visibility</p:attrName>
                                        </p:attrNameLst>
                                      </p:cBhvr>
                                      <p:to>
                                        <p:strVal val="visible"/>
                                      </p:to>
                                    </p:set>
                                    <p:animEffect transition="in" filter="wedge">
                                      <p:cBhvr>
                                        <p:cTn id="12" dur="1000"/>
                                        <p:tgtEl>
                                          <p:spTgt spid="143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nimBg="1"/>
      <p:bldP spid="14336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68893"/>
            <a:ext cx="8831744" cy="304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2458" name="Rectangle 10"/>
          <p:cNvSpPr>
            <a:spLocks noChangeArrowheads="1"/>
          </p:cNvSpPr>
          <p:nvPr/>
        </p:nvSpPr>
        <p:spPr bwMode="auto">
          <a:xfrm>
            <a:off x="7020272" y="2788399"/>
            <a:ext cx="1008112" cy="152845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50180" name="Rectangle 4"/>
          <p:cNvSpPr>
            <a:spLocks noGrp="1" noChangeArrowheads="1"/>
          </p:cNvSpPr>
          <p:nvPr>
            <p:ph type="title"/>
          </p:nvPr>
        </p:nvSpPr>
        <p:spPr/>
        <p:txBody>
          <a:bodyPr/>
          <a:lstStyle/>
          <a:p>
            <a:pPr eaLnBrk="1" hangingPunct="1"/>
            <a:r>
              <a:rPr lang="hu-HU" altLang="hu-HU" dirty="0" err="1"/>
              <a:t>Combine</a:t>
            </a:r>
            <a:r>
              <a:rPr lang="hu-HU" altLang="hu-HU" dirty="0"/>
              <a:t> </a:t>
            </a:r>
            <a:r>
              <a:rPr lang="hu-HU" altLang="hu-HU" dirty="0" err="1"/>
              <a:t>the</a:t>
            </a:r>
            <a:r>
              <a:rPr lang="hu-HU" altLang="hu-HU" dirty="0"/>
              <a:t> </a:t>
            </a:r>
            <a:r>
              <a:rPr lang="hu-HU" altLang="hu-HU" dirty="0" err="1"/>
              <a:t>results</a:t>
            </a:r>
            <a:endParaRPr lang="hu-HU" altLang="hu-HU" dirty="0"/>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33"/>
          <a:stretch/>
        </p:blipFill>
        <p:spPr bwMode="auto">
          <a:xfrm>
            <a:off x="179512" y="2698484"/>
            <a:ext cx="8820000" cy="346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0"/>
          <p:cNvSpPr>
            <a:spLocks noChangeArrowheads="1"/>
          </p:cNvSpPr>
          <p:nvPr/>
        </p:nvSpPr>
        <p:spPr bwMode="auto">
          <a:xfrm>
            <a:off x="740544" y="3568735"/>
            <a:ext cx="303064" cy="2873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220167" name="Text Box 7"/>
          <p:cNvSpPr txBox="1">
            <a:spLocks noChangeArrowheads="1"/>
          </p:cNvSpPr>
          <p:nvPr/>
        </p:nvSpPr>
        <p:spPr bwMode="auto">
          <a:xfrm>
            <a:off x="250825" y="2205038"/>
            <a:ext cx="3745111" cy="369332"/>
          </a:xfrm>
          <a:prstGeom prst="rect">
            <a:avLst/>
          </a:prstGeom>
          <a:noFill/>
          <a:ln w="12700">
            <a:solidFill>
              <a:schemeClr val="tx1"/>
            </a:solidFill>
            <a:miter lim="800000"/>
            <a:headEnd/>
            <a:tailEnd/>
          </a:ln>
          <a:effectLst/>
        </p:spPr>
        <p:txBody>
          <a:bodyPr wrap="square">
            <a:spAutoFit/>
          </a:bodyPr>
          <a:lstStyle/>
          <a:p>
            <a:pPr>
              <a:spcBef>
                <a:spcPct val="50000"/>
              </a:spcBef>
              <a:defRPr/>
            </a:pPr>
            <a:r>
              <a:rPr lang="hu-HU" dirty="0">
                <a:effectLst>
                  <a:outerShdw blurRad="38100" dist="38100" dir="2700000" algn="tl">
                    <a:srgbClr val="000000">
                      <a:alpha val="43137"/>
                    </a:srgbClr>
                  </a:outerShdw>
                </a:effectLst>
              </a:rPr>
              <a:t>Advanced </a:t>
            </a:r>
            <a:r>
              <a:rPr lang="hu-HU" dirty="0" err="1">
                <a:effectLst>
                  <a:outerShdw blurRad="38100" dist="38100" dir="2700000" algn="tl">
                    <a:srgbClr val="000000">
                      <a:alpha val="43137"/>
                    </a:srgbClr>
                  </a:outerShdw>
                </a:effectLst>
              </a:rPr>
              <a:t>Search</a:t>
            </a:r>
            <a:r>
              <a:rPr lang="hu-HU" dirty="0">
                <a:effectLst>
                  <a:outerShdw blurRad="38100" dist="38100" dir="2700000" algn="tl">
                    <a:srgbClr val="000000">
                      <a:alpha val="43137"/>
                    </a:srgbClr>
                  </a:outerShdw>
                </a:effectLst>
              </a:rPr>
              <a:t> </a:t>
            </a:r>
            <a:r>
              <a:rPr lang="hu-HU" dirty="0">
                <a:effectLst>
                  <a:outerShdw blurRad="38100" dist="38100" dir="2700000" algn="tl">
                    <a:srgbClr val="C0C0C0"/>
                  </a:outerShdw>
                </a:effectLst>
              </a:rPr>
              <a:t>/ </a:t>
            </a:r>
            <a:r>
              <a:rPr lang="hu-HU" dirty="0" err="1">
                <a:effectLst>
                  <a:outerShdw blurRad="38100" dist="38100" dir="2700000" algn="tl">
                    <a:srgbClr val="C0C0C0"/>
                  </a:outerShdw>
                </a:effectLst>
              </a:rPr>
              <a:t>Search</a:t>
            </a:r>
            <a:r>
              <a:rPr lang="hu-HU" dirty="0">
                <a:effectLst>
                  <a:outerShdw blurRad="38100" dist="38100" dir="2700000" algn="tl">
                    <a:srgbClr val="C0C0C0"/>
                  </a:outerShdw>
                </a:effectLst>
              </a:rPr>
              <a:t> </a:t>
            </a:r>
            <a:r>
              <a:rPr lang="hu-HU" dirty="0" err="1">
                <a:effectLst>
                  <a:outerShdw blurRad="38100" dist="38100" dir="2700000" algn="tl">
                    <a:srgbClr val="C0C0C0"/>
                  </a:outerShdw>
                </a:effectLst>
              </a:rPr>
              <a:t>History</a:t>
            </a:r>
            <a:endParaRPr lang="hu-HU" dirty="0">
              <a:effectLst>
                <a:outerShdw blurRad="38100" dist="38100" dir="2700000" algn="tl">
                  <a:srgbClr val="C0C0C0"/>
                </a:outerShdw>
              </a:effectLst>
            </a:endParaRPr>
          </a:p>
        </p:txBody>
      </p:sp>
      <p:sp>
        <p:nvSpPr>
          <p:cNvPr id="11" name="Line 5"/>
          <p:cNvSpPr>
            <a:spLocks noChangeShapeType="1"/>
          </p:cNvSpPr>
          <p:nvPr/>
        </p:nvSpPr>
        <p:spPr bwMode="auto">
          <a:xfrm>
            <a:off x="7765145" y="3405140"/>
            <a:ext cx="396044" cy="256265"/>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426069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2458"/>
                                        </p:tgtEl>
                                        <p:attrNameLst>
                                          <p:attrName>style.visibility</p:attrName>
                                        </p:attrNameLst>
                                      </p:cBhvr>
                                      <p:to>
                                        <p:strVal val="visible"/>
                                      </p:to>
                                    </p:set>
                                    <p:animEffect transition="in" filter="wedge">
                                      <p:cBhvr>
                                        <p:cTn id="7" dur="2000"/>
                                        <p:tgtEl>
                                          <p:spTgt spid="232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3245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edg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8" grpId="0" animBg="1"/>
      <p:bldP spid="232458" grpId="1" animBg="1"/>
      <p:bldP spid="2" grpId="0"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314"/>
            <a:ext cx="8929718" cy="642918"/>
          </a:xfrm>
        </p:spPr>
        <p:txBody>
          <a:bodyPr>
            <a:normAutofit fontScale="90000"/>
          </a:bodyPr>
          <a:lstStyle/>
          <a:p>
            <a:pPr lvl="0"/>
            <a:r>
              <a:rPr lang="en-US" sz="3100" dirty="0"/>
              <a:t>What are </a:t>
            </a:r>
            <a:r>
              <a:rPr lang="en-US" sz="2700" dirty="0"/>
              <a:t>Abstraction</a:t>
            </a:r>
            <a:r>
              <a:rPr lang="en-US" sz="3100" dirty="0"/>
              <a:t> and Indexing databases?</a:t>
            </a:r>
            <a:br>
              <a:rPr lang="en-US" dirty="0"/>
            </a:br>
            <a:endParaRPr lang="en-IN" dirty="0"/>
          </a:p>
        </p:txBody>
      </p:sp>
      <p:sp>
        <p:nvSpPr>
          <p:cNvPr id="3" name="Content Placeholder 7"/>
          <p:cNvSpPr txBox="1">
            <a:spLocks/>
          </p:cNvSpPr>
          <p:nvPr/>
        </p:nvSpPr>
        <p:spPr>
          <a:xfrm>
            <a:off x="285720" y="1000108"/>
            <a:ext cx="8858280" cy="4830762"/>
          </a:xfrm>
          <a:prstGeom prst="rect">
            <a:avLst/>
          </a:prstGeom>
        </p:spPr>
        <p:txBody>
          <a:bodyPr rtlCol="0"/>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a:ln>
                  <a:noFill/>
                </a:ln>
                <a:solidFill>
                  <a:schemeClr val="accent1"/>
                </a:solidFill>
                <a:effectLst/>
                <a:uLnTx/>
                <a:uFillTx/>
                <a:latin typeface="+mn-lt"/>
                <a:ea typeface="+mn-ea"/>
                <a:cs typeface="+mn-cs"/>
              </a:rPr>
              <a:t>Abstracting </a:t>
            </a:r>
            <a:r>
              <a:rPr kumimoji="0" lang="en-US" sz="2200" b="1" i="0" u="none" strike="noStrike" kern="1200" cap="none" spc="0" normalizeH="0" baseline="0" noProof="0" dirty="0">
                <a:ln>
                  <a:noFill/>
                </a:ln>
                <a:solidFill>
                  <a:schemeClr val="accent1"/>
                </a:solidFill>
                <a:effectLst/>
                <a:uLnTx/>
                <a:uFillTx/>
                <a:latin typeface="+mn-lt"/>
                <a:ea typeface="+mn-ea"/>
                <a:cs typeface="+mn-cs"/>
                <a:sym typeface="Wingdings" pitchFamily="2" charset="2"/>
              </a:rPr>
              <a:t>+ Indexing</a:t>
            </a: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t>
            </a:r>
            <a:r>
              <a:rPr kumimoji="0" lang="en-GB" sz="1800" b="0" i="0" u="none" strike="noStrike" kern="1200" cap="none" spc="0" normalizeH="0" baseline="0" noProof="0" dirty="0">
                <a:ln>
                  <a:noFill/>
                </a:ln>
                <a:solidFill>
                  <a:schemeClr val="tx1"/>
                </a:solidFill>
                <a:effectLst/>
                <a:uLnTx/>
                <a:uFillTx/>
                <a:latin typeface="+mn-lt"/>
                <a:ea typeface="+mn-ea"/>
                <a:cs typeface="+mn-cs"/>
              </a:rPr>
              <a:t>An indexing service is a service that assigns descriptors and other kinds of </a:t>
            </a:r>
            <a:r>
              <a:rPr kumimoji="0" lang="en-GB" sz="1800" b="0" i="0" u="none" strike="noStrike" kern="1200" cap="none" spc="0" normalizeH="0" baseline="0" noProof="0" dirty="0">
                <a:ln>
                  <a:noFill/>
                </a:ln>
                <a:solidFill>
                  <a:srgbClr val="FF0000"/>
                </a:solidFill>
                <a:effectLst/>
                <a:uLnTx/>
                <a:uFillTx/>
                <a:latin typeface="+mn-lt"/>
                <a:ea typeface="+mn-ea"/>
                <a:cs typeface="+mn-cs"/>
              </a:rPr>
              <a:t>access points</a:t>
            </a:r>
            <a:r>
              <a:rPr kumimoji="0" lang="en-GB" sz="1800" b="0" i="0" u="none" strike="noStrike" kern="1200" cap="none" spc="0" normalizeH="0" baseline="0" noProof="0" dirty="0">
                <a:ln>
                  <a:noFill/>
                </a:ln>
                <a:solidFill>
                  <a:schemeClr val="tx1"/>
                </a:solidFill>
                <a:effectLst/>
                <a:uLnTx/>
                <a:uFillTx/>
                <a:latin typeface="+mn-lt"/>
                <a:ea typeface="+mn-ea"/>
                <a:cs typeface="+mn-cs"/>
              </a:rPr>
              <a:t> to documents”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1800" b="1" i="0" u="none" strike="noStrike" kern="1200" cap="none" spc="0" normalizeH="0" baseline="0" noProof="0" dirty="0">
                <a:ln>
                  <a:noFill/>
                </a:ln>
                <a:solidFill>
                  <a:schemeClr val="tx1"/>
                </a:solidFill>
                <a:effectLst/>
                <a:uLnTx/>
                <a:uFillTx/>
                <a:latin typeface="+mn-lt"/>
                <a:ea typeface="+mn-ea"/>
                <a:cs typeface="+mn-cs"/>
              </a:rPr>
              <a:t>Bibliographic databases, Citation Indexes…</a:t>
            </a:r>
            <a:r>
              <a:rPr kumimoji="0" lang="en-GB" sz="1800" b="0" i="0" u="none" strike="noStrike" kern="1200" cap="none" spc="0" normalizeH="0" baseline="0" noProof="0" dirty="0">
                <a:ln>
                  <a:noFill/>
                </a:ln>
                <a:solidFill>
                  <a:schemeClr val="tx1"/>
                </a:solidFill>
                <a:effectLst/>
                <a:uLnTx/>
                <a:uFillTx/>
                <a:latin typeface="+mn-lt"/>
                <a:ea typeface="+mn-ea"/>
                <a:cs typeface="+mn-cs"/>
              </a:rPr>
              <a:t> organized digital collections of references to published literature</a:t>
            </a: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Used by academic (or other) researchers, for literature searching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AutoShape 4"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AutoShape 6" descr="data:image/jpeg;base64,/9j/4AAQSkZJRgABAQAAAQABAAD/2wCEAAkGBg8QDhUTERAQFRUVGRgYFBQTFBUYFhMYExUVFRUYFhkZHCYgGBkjHhgWHy8gIykpLCwsFiExNTArNSY3LCkBCQoKDgwOGg8PGiokHCQtNCwpKikpLzUtLC0sLCwtNSwuLCwqKTUsKSksKTUsKyksLCotLCwsNTUpKSopKSwsLP/AABEIALwBCwMBIgACEQEDEQH/xAAbAAEAAgMBAQAAAAAAAAAAAAAABAUCAwYBB//EAEIQAAEDAgMFBAcGAwgCAwAAAAEAAhEDIQQSMQUTIkFRMmFxsRRTc4GRlNMGIzNCUrIkYqEVNHKCosHh8EPCJVRj/8QAGAEBAQEBAQAAAAAAAAAAAAAAAAECAwT/xAAhEQEBAAICAgIDAQAAAAAAAAAAAQIREjEDMiFRQWHwIv/aAAwDAQACEQMRAD8A+mYfC0qVeRUq5niMjnEsJdmf0jPAcYnSYCwpYSi3EBwrVC4bw5N4C3iLi+QBqL2JkR3KU7A4rNm3dH8sj0h+UlmhI3CpMRSbhahrmkxz6udtsTVfAJzPDQaQDRcfGy5XG/gT6dOjiKhfTxGIBLWPhj3sBbUBFNwDmiQcr4P+JSMbgmVnTvarC1rmndvDbO1mQehvyjuVN9ntlswQO53XGGGa2Lqm0PewAuw4iznW6AdFJo4YOc6PR3Gq3dR6XUgiXG0UBBMG/OLd8uOX0lt/CU1mHOFjfPNNrid4KnFIJPabeRM26Be0Nntf943EYhzTcfenLwunTxEe6FFZ9j3jDOoClTyucHFwxdQPzDQgihAjoB1mSSTMobErsw+4FKlkLXNJ9Kq5znkudmFEEOJJMiE45LKyxtKnVp73fPYzIHZ2PDRkbxkyRIaQb6SAJ0Wh+zxTGd+LxIaYDS6ra7TBJ583chwjkL54bYFZmFGG3FB9IMLCH4mo4ua7tZjuNTJ0jW0LDB/ZurSoupNo0ixznOh+KquyF7csU5ocDQLBosJKsxptM2pSZlzPqupBojMHtblkj8ztDaJUTEYFlOKj8ViGsBHarcJ45aD77eAv1W3C7Gr06DaO6ovY0QN7ialRxgkjMXUDm159FtxODxLmQ6lh8ogn79/5XB1/uOoVmK/DHaeHpkh76z6WjczajWTOaASdbu06gLRlpYRzHVMTUDTLGtqvkOcTNukAR0jmLzhU2gX02ndYepmfTYwCqXMJLnAEuNK0EcgfdC143EufkD24WWvbUbGJqTmble3TDm0PafBwUuNnxr5NyxM/sjWK2IbJdZrwACSZIEa/88yvaOx8rw7fYl0EEB1UltuRHMLc1mNj8DDfMv5mfUL3LjvUYf5l/wBBNUYV9mZ6mfeVm2ALWVMrTAgSBqsqOAyse3PWdnm76kubmBENP5Ymy9y471GH+Zf9BMuO9Rh/mX/QU1Rqweyd1ULxVrukRlfUzNFyRr0kgKfJ6eSi5cd6jD/Mv+gmXHeow/zL/oJqiVJ6eSSenkouXHeow/zL/oJlx3qMP8y/6CcaJUnp5JJ6eSi5cd6jD/Mv+gmXHeow/wAy/wCgnGiVJ6eSSenkouXHeow/zL/oJlx3qMP8y/6CcaJUnp5JJ6eSi5cd6jD/ADL/AKCZcd6jD/Mv+gnGiVJ6eSSenkouXHeow/zL/oJlx3qMP8y/6CcaJUnp5JJ6eSi5cd6jD/Mv+gmXHeow/wAy/wCgnGiVJ6eSSenkouXHeow/zL/oJlx3qMP8y/6CcaJUnp5JJ6eSi5cd6jD/ADL/AKCZcd6jD/Mv+gnGi7VTtXZdA4csOHztJ7LZkZpBLSLg94PNWyxfp8PNdkc/i8WfTWUPQnOpPZD6opkBhglvGLQACLGQY0tOxpqUywMwDTpLgWNy8RsJkmNZ562VrVw7zUDhUhsEZY53v5fBQhTYabgas8Y7J5sdmjlcwZ/3QYs2tiS0EYN14sXwb9xbI94/3ixwdZ72Bz6eRx/LmzR7wFAwWIZR4amKzlwztz2Ia0AE3nv+HiTJqbZw7Zmq20iNTI1EC8/8IJqKCdt4eY3rdXN52LCQ4G1jIPipVDEMqNzMcHNOhGhiyDYteIAyGdIv4c1sWrE/hu8D5KwUG0W0waO7039Gddczuq2U8Gd40uweHLY4iGszyGtDQJdeJMk8pHIF0XEa0vb0f3OSpQpFh/h67gR0u77unpwxOnw56C5zWVjOPTpqTGtENgCT8XGT/U/1WZKoxTaGgbqG76cjRxtdvT94T+nXlpF4UjaTGOoAmmagFN53hyB7AaTpcMws5wtYc7iFlpaoueq0aLqkGliu0SSMwYfvWC5byk5h3AqLiaNDL+DjAGgCxcxgEEaggwAL2j+pQdVK9VPhtl0cxa+mSIcA2pleKjfuSXG3VrYBPI26a8btMiKe5xL4dOcN5tqPGobFi1tujgeUoLvMElc/gNjUWU95Rp1RUa2A0uh4JYIEvETlIEn33C2YvH0nPvQqF7SJdTY17g1lYwJuYLqcx00ugvV5K5XcUGNI3WNsy5dwg5aRu4iwMCJHWBaVZ4TZVEOc17HGS6G1SKgeJpHOZmLtbAJ5GyC4XgKqamIBaG1qL3FsOEhr3gk1Q1wyiA6GWIiM8KI3DUaktNLFgREwGgxTpNgQeYA5RwnuQdEioQyk4Bm5xYaHgjUNJ3j72d2ZvJEw4a6KLUNDIQaOLAyjUFrbUCAJ1FnFugv3BB08r1UlLB02PcH0nkF1g8te0zVbDu7ihwB0ykqfg8KwBrmPfEN6cQDS0TbvnloOVkExERAREQEREBYv0+Hmsli/T4eaDJVAaAx8Yctl5JgXMgy4QZM6ctVbrA9k+9BU430iWhuFpPGQdrLZ3EIudAD/AKissXRe1xLMJRe2BbhDiXVDmvEQBDusnmt9fLvmzU6WtIvYDnc6x71WV6+H4v4uqy75aMwJyvh0QJPNsju6ILmng6bmgvo0w4gSC1pgxETF40UhjA0QAAOgELmzVoBkux2IboeJxBgAVOyRzbB6374WdJ9CCG46rfmXHU5tDAtJ8r6QHRrVivw3eB8lT4bANr8TMXiHBrokOcB2QQNBNiLjqfdvrbHhs76rDb5Zs4gky7qTNzzVnaVVYp0bsnlXon4FxVp/ZdVzbYp1+Yz2lrBI4+4n/NYC5NXiRO7B516M+8uUyg/FEuAqYUOdJaGkZpyg8Qi+rL3steT3qYdJo2c8WDzZ2bOXOLiM5O7IJ7MQNYtot+Lw1R9MNFXI6CC9oOpY5sgTaCQ4ST2Qs2YtoOV7mtf+kubJBdlaY77e8wtxqtHMfH3rDStwWy69N5ccQ586hwdlu4EgDOYtIHSRrEHYNm1BZteoBA7RL3fnmS49XD4RyETs46j4rB2KpgwXsBJDQC4SSRIHjF4QQWbOxF5xTiT/APm0AdjQT/K7We2VjS2biR2sW54tY02NmA60tuJJF+5WNXEsaQHPaCZIBIBIETE9JHxWecdQgjYbCuYZzl0gZ8xcbtaGgsBMNFiT1JWt+z35pZWeATJkl1y6SACYA5DpHQkKT6VTzBudkkkAZhJIAcQB1gg+BW1BVjZuIywcU7NHbyAHs1BMTlniadI+7HW2VPZdTM7PiKjg7oSwi7CIymB2TpE5yrJEGilRflyufNokSHTeTM+EeGpm0U7Oqiza7gOROZ7oyU23Lnay1x/zHQ3ViiCDRwNYEl2Ie6f5WADicRy0ggdeEXC1DZtfLHpTzIMksEyWZZsREHit1PdFmiCt/s/EZpOJcRmnLkAgZw6AW3iAW3mxupWEwppyM73C0Z3FxGpMuNzr/RSEQEREBERAREQFi/T4eayWL9Ph5oMlhFj71mqZhbkfGIL/ALx2uWGmDwHQQNb9EEysHb1sU+l7+8nlYaT1UHFHFT/daD5zQ6RwjNLQQdSRfUCYUDbQo52ziHs+6H5HGRmdBkOF9bR+Va3Boe7+NLDnqzFN4E5uPR8ciBN7W0WtT7F5szDuiatCiwiMuQNPfryuT01Ux2DpkQabD/lHP3LlXFm9dO0H5oEgMq8NhwiHyDzjXiUzGOtTBxOrTlcKTyQMtMZid5LTxMM68R6pqfY6JlNrdABOsCJ5LDFfhu8D5LnsFs015fSxz3CIJAqAHQg3qX8rkdytsPg3UsO5jnl5AdBM6HQXJ08Ukm0qlr60vb0f3OW/dEQ5uEfmaIad5UDoysMA5eGSSD7+ZKiY7ss9tS/911lLsi5Nhc6nxV8nvUw6VlauXgB1JufOAWtfxCmHkZzwzl5xpB1Wp2yqFOkN3hyQ4ERNQFrXU3SDqQItHUjmArpFhpSYHZ1Ko8uqYU06gLiDLjIzh2bMLSSAY7uiwpU91wMwrxTuJa4zTaA+7BEzd0ZbyehBN8iCsxlR+hoTqWFjiXQ11KJ4OEySYk2Zz5Vjtm0XOj+z3iD2s15zPdLTN+K86cV7BdMiDnaFUsaWNwWIA5OzC0Ma0ZTOcSGgaT71bUsXUJl1OGy5sguLpFQsHDk7JAzZp+IupiIK520KzRfDkuAuGOJE5SYDnNbPT490+HalWJGGqnusCPwtZtbO/n/4zEqyRBW0do13An0fLlNw5zgcsvFoYczuFpgfr1teW6u8scWMlw0a8lgJgHtZTa+oBuCt6IK87RqA/gPNyLToKjmTcDUAH/N0uvGbSqljnHDVAQJDZaSeEGPGZbadOSsUQV7do1eeHeL9ZtnDeQ/Sc3/SRhR2pWcQPRntJ/WYAOV5gloIFwBP83PQ2aII+HxDjZ7C119JLbZZhxA5utIEwSo78fWa6DQJNuw4kQTUi5aBMMbbkagvF1YIgqxtWtBPotQW5kSTlaYAA7yJ/l74W07QqZo3D4mC6bRnyyLXtDvf71PRBXjH1socaFi0OADnF07suIcCwZbgNHMzoNFYIiAsX6fDzWSxfp8PNBkqvK7I77hreIzESRB4hE3OnvVosD2T70FbiTiQ5uSlRdwtBzQI4uO8zAGUxEa30B9wwrl43mHogEuLiDJGhbFrkkCdOyD4Z18u+bLz+W3fPDz66wCqmq7BhxzVsQwy/haSAeO54BGtuK/VB0e4Z+lvwHJZlo6BctVqYPMZr4l0N4rugAtpgtgi+bgNhqOS8qjAtyk4rEfpaA5xuLHVvIPHdA8UHVNYBoAPBa8V+G7wPkouyK9JzCKVR7wDcvzE3vq4X5++VKxX4bvA+Ss7SuaxAvT9vR83LqlytfWl7ej5uXVLXk96mHQiIsNCIiAiIgIiICIiAiIgIiICIiAiIgIiICIiAsX6fDzWSxfp8PNBksDofes1GxeH3lJzczmzN26jw70Gutn3zYa3xtp+blOmnjzVG77UtDjlxOz4l3arNBu62h0i/W1452z2MFRozPMZR7weH+tyuEd9mWtJacWAROuFL+wcmoqOi50MR0C7eLHx3fO6c87nPWbdC77VNzT6Rs6ALDfMuSGTN5H5ojoPFTMFterWJ3DsHVDZLsj5IkywEAmCYN55Ljqn2Zp//aBDZlwwj4bmbmv95ckO6HTxXQfZilRwb6hdiN4amUQ2i9uQU3VJJEutLj00W88PDMd45bv9+mMcvJb/AKnw6bZj65ZNZjGG0Bp5ZRrcgGZsCRbU6nfi/wAN3gfJMNiG1GNe2crgCJBFj3FMV+G7wPkvPO3auZrC9L29H9zl1a5WvrS9vR/c5dUteT3qYdCIiw0IiICIiAiIgIiICIiAiIgIiICIiAiIgIiICxfp8PNZLRjMU2mzM8wJCDeq7f1wxxcxrYcYhwu28G9gSYsoR+19D08YQXfYG9wSw1BwxdsDWbLPEbYouGtVp7VgTFnC8G3haDroYLZpuxDcTnaWbguyt7fiQ8iOLQiLxr1C2UDjMwzjDxxTlL50loHvme4fCsr4vB1KjGk1+GGCAWgEPIEmzrkcrGB+m1o7YdEsY3jinGTiNoAbppoIiIubXRGt3puZ2X0ctl2UuzTH5Rw93O/+y9jG5T/dwYEHigmXTPQRlv3nwWFP7M4dogZ7QBxGwEafAfAdArZBVZcf1w4ubQ6IhgA8e2Z7mjnbw+mX3m4yQZy5s2lgJ74v3lWy1Yr8N3gfJWdpXNV9aXt6P7nLqlytfWl7ej5uXVLXk96mHQiIsNCIiAiIgIiICIiAiIgIiICIiAiIgIiICIiAvC0HUL1EEOvSqb4Oayn2SM7u0JvHXLIadeSg4UYxtJ5r1qbTnGUgthrQ4ZgXFgEEWEie9XSpftOaIwxNUVSA7/xlwg3uT2QP8Vr3UrWPzdJuznV4O+NK8ZDTmCMsnVTVzOKbg8lLNRr2pEsYMwhouWm4GbxPgsWDAmo1u4ry4iCWuhpJyjna83GkdIVZdOCvVHwOBp0WZaYIEzckmT3lSEBasX+G7wPktq1Yn8N3gfJWdpXNV9aXt6Pm5dUuVxGtL29H9zl1S15Peph0IiLDQiIgIiICIiAiIgIiICIiAiIgIiICIiAiIgIiICrNtvrCg40qlOmQe1UIaI/xEEA+IIVmqX7TGkMOTUZUcAfyF7cpvxFzdB42vdStY9xnVdisjMtfD9gZnu5uJEObygjN4nopGCp4oPmq+kWw6zAReW5de7Nz581V16eFFOm52Frdhga0B8tBLsrTB1BmT3iVaYHawquyilVbYkl7cos7LHn8FWU9ERAWrFfhu8D5LateIbLCOoj4qzsczX1pe3o+bl1S5zaWF3bqImZr0T/qcujVzsuVsZxmoIiLLQiIgIiICIiAiIgIiICIiAiIgIiICIiAiIgIiICrNtmqKDjTq06RB7TzAj/FfL4wdNFZqm+0m79HJfSqVADbIXgtN+LMwEtA66XvZStY9xm9uJNJmTEUpytl5A4tczhyuII5W0uvH0sXoMTSuBHCJnKQYBnmCefui8avToGlTzYOseGnDGtJy3dlaYI0MzP6r6rLDOosqBzMHXDg08WU2E1DlEu1Jm38wVZXyKnP2hMj+FxVz6vQdTfry6XVjg8TvGB2RzZJ4XCDZxFx3xPvQb1jU0WSxqaIKbb3boe2o/ucrtUm3u3Q9tR/c5XagIiKgiIgIiICIiAiIgIiICIiAiIgIiICIiAiIgIiICq9u7zcOLKzKRB7T5AjpmB4fGDporRU/wBowz0cl9B1WHaNzgt/mzMBc2OoHPopWse49cK27ZlxdPstl5a059czh4iIOluaBuIzf3uloYGRtzx31FtLfylaatOkabM2CqHhYQwNJykZi1pjoZ1/UtDG0TJOz6uhb2Z4ZdYZiNczjHeqyksFfM3+NoniIcMjJJtwCDaOmt9VuoCsajJxNMjUtaGy8ANvppJOnd1TA7Kw72sf6NuyOy1wgtv0BjkpOH2PQpuDmUwCBAMmwiOZ/wCyeqCYsamiyWNTRBTbe7dD21H9zldqk2926HtqP7nK7UBERUEREBERAREQEREBERAREQEREBERAREQEREBERAVVt7PuHZa7aV+0Q6/dLSCPEaRoVaqFtHBUqtMtqMa4ZhrqDmAkEXBvqEqy6quqvfFMMx9MHdgy4MO8k2ffrBHuK8bvHOH/wAiy+WA1lO+ZgI6ySYcD0KtDsugQJpMs3KLaDoO5GbJoNcCKTAREGNI0j4BEasLgsQ14L8RnAmWim1oMzGl7T/RWCIgLGposljU0QU23u3Q9tR/c5XapNvduh7aj+5yu1AREVBERAREQEREBERAREQEREBERAREQEREBERB/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 name="Picture 2" descr="http://upload.wikimedia.org/wikipedia/en/e/e3/ISI_Web_of_knowledge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505326"/>
            <a:ext cx="15097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s://encrypted-tbn2.gstatic.com/images?q=tbn:ANd9GcTfoP52XWUhxFTxsXbxEHVQm5uIn0ANWDQSDYdSFv-7kgO98T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294313"/>
            <a:ext cx="3198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s://encrypted-tbn0.gstatic.com/images?q=tbn:ANd9GcQIdaLzE3RaCHjsETGksEElukOFZNYfm6JZ_96iYbYQ9FrYhS_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260" y="4424363"/>
            <a:ext cx="379095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www.trentu.ca/library/images/socabs_proquest_record.gif"/>
          <p:cNvPicPr>
            <a:picLocks noChangeAspect="1" noChangeArrowheads="1"/>
          </p:cNvPicPr>
          <p:nvPr/>
        </p:nvPicPr>
        <p:blipFill>
          <a:blip r:embed="rId5">
            <a:extLst>
              <a:ext uri="{28A0092B-C50C-407E-A947-70E740481C1C}">
                <a14:useLocalDpi xmlns:a14="http://schemas.microsoft.com/office/drawing/2010/main" val="0"/>
              </a:ext>
            </a:extLst>
          </a:blip>
          <a:srcRect r="31937" b="87711"/>
          <a:stretch>
            <a:fillRect/>
          </a:stretch>
        </p:blipFill>
        <p:spPr bwMode="auto">
          <a:xfrm>
            <a:off x="3220117" y="5439176"/>
            <a:ext cx="46513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s://encrypted-tbn1.gstatic.com/images?q=tbn:ANd9GcT3vArg498jCcfAQtEgWSXGVselGZFrQ2WTxeQZ_yGcNbTJOCRnkg"/>
          <p:cNvPicPr>
            <a:picLocks noChangeAspect="1" noChangeArrowheads="1"/>
          </p:cNvPicPr>
          <p:nvPr/>
        </p:nvPicPr>
        <p:blipFill rotWithShape="1">
          <a:blip r:embed="rId6">
            <a:extLst>
              <a:ext uri="{28A0092B-C50C-407E-A947-70E740481C1C}">
                <a14:useLocalDpi xmlns:a14="http://schemas.microsoft.com/office/drawing/2010/main" val="0"/>
              </a:ext>
            </a:extLst>
          </a:blip>
          <a:srcRect r="10277" b="4582"/>
          <a:stretch/>
        </p:blipFill>
        <p:spPr bwMode="auto">
          <a:xfrm>
            <a:off x="5470628" y="3499314"/>
            <a:ext cx="3357178" cy="90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http://1.bp.blogspot.com/-XYxKWZGa57o/UD91EvhXYQI/AAAAAAAAAtE/XIMba6vdUkE/s200/mla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600" y="4256881"/>
            <a:ext cx="12096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266" y="3632992"/>
            <a:ext cx="3506788" cy="85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95" y="1235771"/>
            <a:ext cx="8334358" cy="525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3173" name="Oval 5"/>
          <p:cNvSpPr>
            <a:spLocks noChangeArrowheads="1"/>
          </p:cNvSpPr>
          <p:nvPr/>
        </p:nvSpPr>
        <p:spPr bwMode="auto">
          <a:xfrm>
            <a:off x="1246209" y="1412776"/>
            <a:ext cx="215900" cy="2873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p>
        </p:txBody>
      </p:sp>
      <p:sp>
        <p:nvSpPr>
          <p:cNvPr id="51204" name="Cím 5"/>
          <p:cNvSpPr>
            <a:spLocks noGrp="1"/>
          </p:cNvSpPr>
          <p:nvPr>
            <p:ph type="title"/>
          </p:nvPr>
        </p:nvSpPr>
        <p:spPr>
          <a:xfrm>
            <a:off x="468313" y="404813"/>
            <a:ext cx="8229600" cy="811212"/>
          </a:xfrm>
        </p:spPr>
        <p:txBody>
          <a:bodyPr/>
          <a:lstStyle/>
          <a:p>
            <a:pPr eaLnBrk="1" hangingPunct="1"/>
            <a:r>
              <a:rPr lang="hu-HU" altLang="hu-HU" sz="3600" dirty="0"/>
              <a:t>New </a:t>
            </a:r>
            <a:r>
              <a:rPr lang="hu-HU" altLang="hu-HU" sz="3600" dirty="0" err="1"/>
              <a:t>results</a:t>
            </a:r>
            <a:r>
              <a:rPr lang="hu-HU" altLang="hu-HU" sz="3600" dirty="0"/>
              <a:t> </a:t>
            </a:r>
            <a:r>
              <a:rPr lang="hu-HU" altLang="hu-HU" sz="3600" dirty="0" err="1"/>
              <a:t>list</a:t>
            </a:r>
            <a:r>
              <a:rPr lang="hu-HU" altLang="hu-HU" sz="3600" dirty="0"/>
              <a:t> </a:t>
            </a:r>
            <a:r>
              <a:rPr lang="hu-HU" altLang="hu-HU" sz="3600" dirty="0" err="1"/>
              <a:t>after</a:t>
            </a:r>
            <a:r>
              <a:rPr lang="hu-HU" altLang="hu-HU" sz="3600" dirty="0"/>
              <a:t> </a:t>
            </a:r>
            <a:r>
              <a:rPr lang="hu-HU" altLang="hu-HU" sz="3600" dirty="0" err="1"/>
              <a:t>combining</a:t>
            </a:r>
            <a:endParaRPr lang="hu-HU" altLang="hu-HU"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wedge">
                                      <p:cBhvr>
                                        <p:cTn id="7" dur="2000"/>
                                        <p:tgtEl>
                                          <p:spTgt spid="26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546100"/>
            <a:chOff x="0" y="0"/>
            <a:chExt cx="5760" cy="344"/>
          </a:xfrm>
        </p:grpSpPr>
        <p:sp>
          <p:nvSpPr>
            <p:cNvPr id="53254"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sz="2400">
                <a:solidFill>
                  <a:srgbClr val="000000"/>
                </a:solidFill>
                <a:latin typeface="Times New Roman" pitchFamily="18" charset="0"/>
              </a:endParaRPr>
            </a:p>
          </p:txBody>
        </p:sp>
        <p:sp>
          <p:nvSpPr>
            <p:cNvPr id="53255"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sz="2400">
                <a:solidFill>
                  <a:srgbClr val="000000"/>
                </a:solidFill>
                <a:latin typeface="Times New Roman" pitchFamily="18" charset="0"/>
              </a:endParaRPr>
            </a:p>
          </p:txBody>
        </p:sp>
        <p:sp>
          <p:nvSpPr>
            <p:cNvPr id="53256"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663300"/>
                </a:solidFill>
              </a:endParaRPr>
            </a:p>
          </p:txBody>
        </p:sp>
        <p:sp>
          <p:nvSpPr>
            <p:cNvPr id="53257"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663300"/>
                </a:solidFill>
              </a:endParaRPr>
            </a:p>
          </p:txBody>
        </p:sp>
        <p:sp>
          <p:nvSpPr>
            <p:cNvPr id="53258"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CCCC00"/>
                </a:solidFill>
              </a:endParaRPr>
            </a:p>
          </p:txBody>
        </p:sp>
        <p:sp>
          <p:nvSpPr>
            <p:cNvPr id="53259"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663300"/>
                </a:solidFill>
              </a:endParaRPr>
            </a:p>
          </p:txBody>
        </p:sp>
        <p:sp>
          <p:nvSpPr>
            <p:cNvPr id="53260"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sz="2400">
                <a:solidFill>
                  <a:srgbClr val="000000"/>
                </a:solidFill>
                <a:latin typeface="Times New Roman" pitchFamily="18" charset="0"/>
              </a:endParaRPr>
            </a:p>
          </p:txBody>
        </p:sp>
        <p:sp>
          <p:nvSpPr>
            <p:cNvPr id="53261"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CCCC00"/>
                </a:solidFill>
              </a:endParaRPr>
            </a:p>
          </p:txBody>
        </p:sp>
        <p:sp>
          <p:nvSpPr>
            <p:cNvPr id="53262"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CCCC00"/>
                </a:solidFill>
              </a:endParaRPr>
            </a:p>
          </p:txBody>
        </p:sp>
      </p:grpSp>
      <p:sp>
        <p:nvSpPr>
          <p:cNvPr id="53251" name="Rectangle 2"/>
          <p:cNvSpPr>
            <a:spLocks noGrp="1" noChangeArrowheads="1"/>
          </p:cNvSpPr>
          <p:nvPr>
            <p:ph type="title"/>
          </p:nvPr>
        </p:nvSpPr>
        <p:spPr/>
        <p:txBody>
          <a:bodyPr/>
          <a:lstStyle/>
          <a:p>
            <a:pPr eaLnBrk="1" hangingPunct="1"/>
            <a:r>
              <a:rPr lang="hu-HU" altLang="hu-HU" sz="5000" dirty="0" err="1"/>
              <a:t>What</a:t>
            </a:r>
            <a:r>
              <a:rPr lang="hu-HU" altLang="hu-HU" sz="5000" dirty="0"/>
              <a:t> is </a:t>
            </a:r>
            <a:r>
              <a:rPr lang="hu-HU" altLang="hu-HU" sz="5000" dirty="0" err="1"/>
              <a:t>Scopus</a:t>
            </a:r>
            <a:r>
              <a:rPr lang="hu-HU" altLang="hu-HU" sz="5000" dirty="0"/>
              <a:t>?</a:t>
            </a:r>
          </a:p>
        </p:txBody>
      </p:sp>
      <p:sp>
        <p:nvSpPr>
          <p:cNvPr id="52228" name="Rectangle 3"/>
          <p:cNvSpPr>
            <a:spLocks noGrp="1" noChangeArrowheads="1"/>
          </p:cNvSpPr>
          <p:nvPr>
            <p:ph idx="1"/>
          </p:nvPr>
        </p:nvSpPr>
        <p:spPr>
          <a:xfrm>
            <a:off x="457200" y="1981200"/>
            <a:ext cx="8229600" cy="4256088"/>
          </a:xfrm>
        </p:spPr>
        <p:txBody>
          <a:bodyPr>
            <a:normAutofit fontScale="77500" lnSpcReduction="20000"/>
          </a:bodyPr>
          <a:lstStyle/>
          <a:p>
            <a:pPr lvl="0" eaLnBrk="1" hangingPunct="1">
              <a:lnSpc>
                <a:spcPct val="110000"/>
              </a:lnSpc>
              <a:buClr>
                <a:srgbClr val="006666"/>
              </a:buClr>
              <a:defRPr/>
            </a:pPr>
            <a:r>
              <a:rPr lang="en-US" sz="2600" dirty="0">
                <a:solidFill>
                  <a:srgbClr val="000000"/>
                </a:solidFill>
              </a:rPr>
              <a:t>One of the largest abstract and citation database of research literature from Elsevier Publisher</a:t>
            </a:r>
          </a:p>
          <a:p>
            <a:pPr lvl="0" eaLnBrk="1" hangingPunct="1">
              <a:lnSpc>
                <a:spcPct val="110000"/>
              </a:lnSpc>
              <a:buClr>
                <a:srgbClr val="006666"/>
              </a:buClr>
              <a:defRPr/>
            </a:pPr>
            <a:r>
              <a:rPr lang="hu-HU" sz="2600" dirty="0" err="1">
                <a:solidFill>
                  <a:srgbClr val="000000"/>
                </a:solidFill>
              </a:rPr>
              <a:t>Multidisciplinary</a:t>
            </a:r>
            <a:r>
              <a:rPr lang="hu-HU" sz="2600" dirty="0">
                <a:solidFill>
                  <a:srgbClr val="000000"/>
                </a:solidFill>
              </a:rPr>
              <a:t> </a:t>
            </a:r>
            <a:r>
              <a:rPr lang="hu-HU" sz="2600" dirty="0" err="1">
                <a:solidFill>
                  <a:srgbClr val="000000"/>
                </a:solidFill>
              </a:rPr>
              <a:t>bibliographic</a:t>
            </a:r>
            <a:r>
              <a:rPr lang="hu-HU" sz="2600" dirty="0">
                <a:solidFill>
                  <a:srgbClr val="000000"/>
                </a:solidFill>
              </a:rPr>
              <a:t> </a:t>
            </a:r>
            <a:r>
              <a:rPr lang="hu-HU" sz="2600" dirty="0" err="1">
                <a:solidFill>
                  <a:srgbClr val="000000"/>
                </a:solidFill>
              </a:rPr>
              <a:t>database</a:t>
            </a:r>
            <a:endParaRPr lang="hu-HU" sz="2600" dirty="0">
              <a:solidFill>
                <a:srgbClr val="000000"/>
              </a:solidFill>
            </a:endParaRPr>
          </a:p>
          <a:p>
            <a:pPr lvl="0" eaLnBrk="1" hangingPunct="1">
              <a:lnSpc>
                <a:spcPct val="110000"/>
              </a:lnSpc>
              <a:buClr>
                <a:srgbClr val="006666"/>
              </a:buClr>
              <a:defRPr/>
            </a:pPr>
            <a:r>
              <a:rPr lang="hu-HU" sz="2600" dirty="0" err="1">
                <a:solidFill>
                  <a:srgbClr val="000000"/>
                </a:solidFill>
              </a:rPr>
              <a:t>Updated</a:t>
            </a:r>
            <a:r>
              <a:rPr lang="hu-HU" sz="2600" dirty="0">
                <a:solidFill>
                  <a:srgbClr val="000000"/>
                </a:solidFill>
              </a:rPr>
              <a:t> </a:t>
            </a:r>
            <a:r>
              <a:rPr lang="hu-HU" sz="2600" dirty="0" err="1">
                <a:solidFill>
                  <a:srgbClr val="000000"/>
                </a:solidFill>
              </a:rPr>
              <a:t>daily</a:t>
            </a:r>
            <a:endParaRPr lang="hu-HU" sz="2600" dirty="0">
              <a:solidFill>
                <a:srgbClr val="000000"/>
              </a:solidFill>
            </a:endParaRPr>
          </a:p>
          <a:p>
            <a:pPr lvl="0" eaLnBrk="1" hangingPunct="1">
              <a:lnSpc>
                <a:spcPct val="110000"/>
              </a:lnSpc>
              <a:buClr>
                <a:srgbClr val="006666"/>
              </a:buClr>
              <a:defRPr/>
            </a:pPr>
            <a:r>
              <a:rPr lang="hu-HU" sz="2600" dirty="0">
                <a:solidFill>
                  <a:srgbClr val="000000"/>
                </a:solidFill>
              </a:rPr>
              <a:t>A</a:t>
            </a:r>
            <a:r>
              <a:rPr lang="en-US" sz="2600" dirty="0" err="1">
                <a:solidFill>
                  <a:srgbClr val="000000"/>
                </a:solidFill>
              </a:rPr>
              <a:t>pproximately</a:t>
            </a:r>
            <a:r>
              <a:rPr lang="en-US" sz="2600" dirty="0">
                <a:solidFill>
                  <a:srgbClr val="000000"/>
                </a:solidFill>
              </a:rPr>
              <a:t> </a:t>
            </a:r>
            <a:r>
              <a:rPr lang="hu-HU" sz="2600" dirty="0">
                <a:solidFill>
                  <a:srgbClr val="000000"/>
                </a:solidFill>
              </a:rPr>
              <a:t>70</a:t>
            </a:r>
            <a:r>
              <a:rPr lang="en-US" sz="2600" dirty="0">
                <a:solidFill>
                  <a:srgbClr val="000000"/>
                </a:solidFill>
              </a:rPr>
              <a:t>% of titles are </a:t>
            </a:r>
            <a:r>
              <a:rPr lang="hu-HU" sz="2600" dirty="0" err="1">
                <a:solidFill>
                  <a:srgbClr val="000000"/>
                </a:solidFill>
              </a:rPr>
              <a:t>not</a:t>
            </a:r>
            <a:r>
              <a:rPr lang="hu-HU" sz="2600" dirty="0">
                <a:solidFill>
                  <a:srgbClr val="000000"/>
                </a:solidFill>
              </a:rPr>
              <a:t> </a:t>
            </a:r>
            <a:r>
              <a:rPr lang="en-US" sz="2600" dirty="0">
                <a:solidFill>
                  <a:srgbClr val="000000"/>
                </a:solidFill>
              </a:rPr>
              <a:t>from </a:t>
            </a:r>
            <a:r>
              <a:rPr lang="hu-HU" sz="2600" dirty="0" err="1">
                <a:solidFill>
                  <a:srgbClr val="000000"/>
                </a:solidFill>
              </a:rPr>
              <a:t>North</a:t>
            </a:r>
            <a:r>
              <a:rPr lang="hu-HU" sz="2600" dirty="0">
                <a:solidFill>
                  <a:srgbClr val="000000"/>
                </a:solidFill>
              </a:rPr>
              <a:t> </a:t>
            </a:r>
            <a:r>
              <a:rPr lang="hu-HU" sz="2600" dirty="0" err="1">
                <a:solidFill>
                  <a:srgbClr val="000000"/>
                </a:solidFill>
              </a:rPr>
              <a:t>America</a:t>
            </a:r>
            <a:endParaRPr lang="en-US" sz="2600" dirty="0">
              <a:solidFill>
                <a:srgbClr val="000000"/>
              </a:solidFill>
            </a:endParaRPr>
          </a:p>
          <a:p>
            <a:pPr lvl="0" eaLnBrk="1" hangingPunct="1">
              <a:lnSpc>
                <a:spcPct val="110000"/>
              </a:lnSpc>
              <a:buClr>
                <a:srgbClr val="006666"/>
              </a:buClr>
              <a:defRPr/>
            </a:pPr>
            <a:r>
              <a:rPr lang="hu-HU" sz="2600" dirty="0" err="1">
                <a:solidFill>
                  <a:srgbClr val="000000"/>
                </a:solidFill>
              </a:rPr>
              <a:t>About</a:t>
            </a:r>
            <a:r>
              <a:rPr lang="hu-HU" sz="2600" dirty="0">
                <a:solidFill>
                  <a:srgbClr val="000000"/>
                </a:solidFill>
              </a:rPr>
              <a:t> 21% of </a:t>
            </a:r>
            <a:r>
              <a:rPr lang="hu-HU" sz="2600" dirty="0" err="1">
                <a:solidFill>
                  <a:srgbClr val="000000"/>
                </a:solidFill>
              </a:rPr>
              <a:t>the</a:t>
            </a:r>
            <a:r>
              <a:rPr lang="hu-HU" sz="2600" dirty="0">
                <a:solidFill>
                  <a:srgbClr val="000000"/>
                </a:solidFill>
              </a:rPr>
              <a:t> indexed </a:t>
            </a:r>
            <a:r>
              <a:rPr lang="hu-HU" sz="2600" dirty="0" err="1">
                <a:solidFill>
                  <a:srgbClr val="000000"/>
                </a:solidFill>
              </a:rPr>
              <a:t>journals</a:t>
            </a:r>
            <a:r>
              <a:rPr lang="hu-HU" sz="2600" dirty="0">
                <a:solidFill>
                  <a:srgbClr val="000000"/>
                </a:solidFill>
              </a:rPr>
              <a:t> </a:t>
            </a:r>
            <a:r>
              <a:rPr lang="hu-HU" sz="2600" dirty="0" err="1">
                <a:solidFill>
                  <a:srgbClr val="000000"/>
                </a:solidFill>
              </a:rPr>
              <a:t>are</a:t>
            </a:r>
            <a:r>
              <a:rPr lang="hu-HU" sz="2600" dirty="0">
                <a:solidFill>
                  <a:srgbClr val="000000"/>
                </a:solidFill>
              </a:rPr>
              <a:t> </a:t>
            </a:r>
            <a:r>
              <a:rPr lang="hu-HU" sz="2600" dirty="0" err="1">
                <a:solidFill>
                  <a:srgbClr val="000000"/>
                </a:solidFill>
              </a:rPr>
              <a:t>bilinguals</a:t>
            </a:r>
            <a:r>
              <a:rPr lang="hu-HU" sz="2600" dirty="0">
                <a:solidFill>
                  <a:srgbClr val="000000"/>
                </a:solidFill>
              </a:rPr>
              <a:t> and/</a:t>
            </a:r>
            <a:r>
              <a:rPr lang="hu-HU" sz="2600" dirty="0" err="1">
                <a:solidFill>
                  <a:srgbClr val="000000"/>
                </a:solidFill>
              </a:rPr>
              <a:t>or</a:t>
            </a:r>
            <a:r>
              <a:rPr lang="hu-HU" sz="2600" dirty="0">
                <a:solidFill>
                  <a:srgbClr val="000000"/>
                </a:solidFill>
              </a:rPr>
              <a:t> </a:t>
            </a:r>
            <a:r>
              <a:rPr lang="hu-HU" sz="2600" dirty="0" err="1">
                <a:solidFill>
                  <a:srgbClr val="000000"/>
                </a:solidFill>
              </a:rPr>
              <a:t>not</a:t>
            </a:r>
            <a:r>
              <a:rPr lang="hu-HU" sz="2600" dirty="0">
                <a:solidFill>
                  <a:srgbClr val="000000"/>
                </a:solidFill>
              </a:rPr>
              <a:t> English</a:t>
            </a:r>
          </a:p>
          <a:p>
            <a:pPr lvl="0" eaLnBrk="1" hangingPunct="1">
              <a:lnSpc>
                <a:spcPct val="110000"/>
              </a:lnSpc>
              <a:buClr>
                <a:srgbClr val="006666"/>
              </a:buClr>
              <a:defRPr/>
            </a:pPr>
            <a:r>
              <a:rPr lang="hu-HU" sz="2600" dirty="0">
                <a:solidFill>
                  <a:srgbClr val="000000"/>
                </a:solidFill>
              </a:rPr>
              <a:t>~100% </a:t>
            </a:r>
            <a:r>
              <a:rPr lang="hu-HU" sz="2600" dirty="0" err="1">
                <a:solidFill>
                  <a:srgbClr val="000000"/>
                </a:solidFill>
              </a:rPr>
              <a:t>Medline</a:t>
            </a:r>
            <a:r>
              <a:rPr lang="hu-HU" sz="2600" dirty="0">
                <a:solidFill>
                  <a:srgbClr val="000000"/>
                </a:solidFill>
              </a:rPr>
              <a:t> </a:t>
            </a:r>
            <a:r>
              <a:rPr lang="hu-HU" sz="2600" dirty="0" err="1">
                <a:solidFill>
                  <a:srgbClr val="000000"/>
                </a:solidFill>
              </a:rPr>
              <a:t>coverage</a:t>
            </a:r>
            <a:endParaRPr lang="hu-HU" sz="2600" dirty="0">
              <a:solidFill>
                <a:srgbClr val="000000"/>
              </a:solidFill>
            </a:endParaRPr>
          </a:p>
          <a:p>
            <a:pPr lvl="0" eaLnBrk="1" hangingPunct="1">
              <a:lnSpc>
                <a:spcPct val="110000"/>
              </a:lnSpc>
              <a:buClr>
                <a:srgbClr val="006666"/>
              </a:buClr>
              <a:defRPr/>
            </a:pPr>
            <a:r>
              <a:rPr lang="en-US" sz="2600" dirty="0">
                <a:solidFill>
                  <a:srgbClr val="000000"/>
                </a:solidFill>
              </a:rPr>
              <a:t>Timespan:</a:t>
            </a:r>
          </a:p>
          <a:p>
            <a:pPr lvl="1" eaLnBrk="1" hangingPunct="1">
              <a:lnSpc>
                <a:spcPct val="110000"/>
              </a:lnSpc>
              <a:buClr>
                <a:srgbClr val="CCCC00"/>
              </a:buClr>
              <a:buSzPct val="60000"/>
              <a:buFont typeface="Courier New" pitchFamily="49" charset="0"/>
              <a:buChar char="o"/>
              <a:defRPr/>
            </a:pPr>
            <a:r>
              <a:rPr lang="hu-HU" sz="2600" dirty="0">
                <a:solidFill>
                  <a:srgbClr val="000000"/>
                </a:solidFill>
              </a:rPr>
              <a:t>70</a:t>
            </a:r>
            <a:r>
              <a:rPr lang="en-US" sz="2600" dirty="0">
                <a:solidFill>
                  <a:srgbClr val="000000"/>
                </a:solidFill>
              </a:rPr>
              <a:t>% of all Scopus records, back to 1823, have an abstract</a:t>
            </a:r>
            <a:endParaRPr lang="hu-HU" sz="2600" dirty="0">
              <a:solidFill>
                <a:srgbClr val="000000"/>
              </a:solidFill>
            </a:endParaRPr>
          </a:p>
          <a:p>
            <a:pPr lvl="1" eaLnBrk="1" hangingPunct="1">
              <a:lnSpc>
                <a:spcPct val="110000"/>
              </a:lnSpc>
              <a:buClr>
                <a:srgbClr val="CCCC00"/>
              </a:buClr>
              <a:buSzPct val="60000"/>
              <a:buFont typeface="Courier New" pitchFamily="49" charset="0"/>
              <a:buChar char="o"/>
              <a:defRPr/>
            </a:pPr>
            <a:r>
              <a:rPr lang="en-US" sz="2600" dirty="0">
                <a:solidFill>
                  <a:srgbClr val="000000"/>
                </a:solidFill>
              </a:rPr>
              <a:t>References go back to </a:t>
            </a:r>
            <a:r>
              <a:rPr lang="hu-HU" sz="2600" dirty="0">
                <a:solidFill>
                  <a:srgbClr val="000000"/>
                </a:solidFill>
              </a:rPr>
              <a:t>1970</a:t>
            </a:r>
            <a:br>
              <a:rPr lang="hu-HU" sz="2600" dirty="0">
                <a:solidFill>
                  <a:srgbClr val="000000"/>
                </a:solidFill>
              </a:rPr>
            </a:br>
            <a:r>
              <a:rPr lang="hu-HU" sz="2600" dirty="0">
                <a:solidFill>
                  <a:srgbClr val="000000"/>
                </a:solidFill>
              </a:rPr>
              <a:t>(</a:t>
            </a:r>
            <a:r>
              <a:rPr lang="en-US" sz="2400" dirty="0"/>
              <a:t>Scopus is in progress of updating pre-1996 cited references</a:t>
            </a:r>
            <a:r>
              <a:rPr lang="hu-HU" sz="2400" dirty="0"/>
              <a:t> </a:t>
            </a:r>
            <a:r>
              <a:rPr lang="en-US" sz="2400" dirty="0"/>
              <a:t>going back to 1970</a:t>
            </a:r>
            <a:r>
              <a:rPr lang="hu-HU" sz="2400" dirty="0"/>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357158" y="214290"/>
            <a:ext cx="8158163" cy="595296"/>
          </a:xfrm>
        </p:spPr>
        <p:txBody>
          <a:bodyPr/>
          <a:lstStyle/>
          <a:p>
            <a:pPr eaLnBrk="1" hangingPunct="1"/>
            <a:r>
              <a:rPr kumimoji="1" lang="hu-HU" altLang="hu-HU" sz="2800" dirty="0"/>
              <a:t>Value-added</a:t>
            </a:r>
            <a:r>
              <a:rPr kumimoji="1" lang="en-US" altLang="hu-HU" sz="2800" dirty="0"/>
              <a:t> </a:t>
            </a:r>
            <a:r>
              <a:rPr kumimoji="1" lang="hu-HU" altLang="hu-HU" sz="2800" dirty="0"/>
              <a:t> service</a:t>
            </a:r>
            <a:r>
              <a:rPr kumimoji="1" lang="en-US" altLang="hu-HU" sz="2800" dirty="0"/>
              <a:t> </a:t>
            </a:r>
            <a:r>
              <a:rPr kumimoji="1" lang="hu-HU" altLang="hu-HU" sz="2400" dirty="0"/>
              <a:t>(require</a:t>
            </a:r>
            <a:r>
              <a:rPr kumimoji="1" lang="en-US" altLang="hu-HU" sz="2400" dirty="0"/>
              <a:t>S</a:t>
            </a:r>
            <a:r>
              <a:rPr kumimoji="1" lang="hu-HU" altLang="hu-HU" sz="2400" dirty="0"/>
              <a:t> r</a:t>
            </a:r>
            <a:r>
              <a:rPr kumimoji="1" lang="en-US" altLang="hu-HU" sz="2400" dirty="0"/>
              <a:t> </a:t>
            </a:r>
            <a:r>
              <a:rPr kumimoji="1" lang="hu-HU" altLang="hu-HU" sz="2400" dirty="0"/>
              <a:t>egistration)</a:t>
            </a:r>
            <a:r>
              <a:rPr kumimoji="1" lang="en-US" altLang="hu-HU" sz="2400" dirty="0"/>
              <a:t> </a:t>
            </a:r>
            <a:endParaRPr lang="hu-HU" altLang="hu-HU" sz="2400" dirty="0"/>
          </a:p>
        </p:txBody>
      </p:sp>
      <p:sp>
        <p:nvSpPr>
          <p:cNvPr id="54276" name="Rectangle 3"/>
          <p:cNvSpPr>
            <a:spLocks noGrp="1" noChangeArrowheads="1"/>
          </p:cNvSpPr>
          <p:nvPr>
            <p:ph sz="half" idx="1"/>
          </p:nvPr>
        </p:nvSpPr>
        <p:spPr>
          <a:xfrm>
            <a:off x="539750" y="1571613"/>
            <a:ext cx="4032250" cy="4665676"/>
          </a:xfrm>
        </p:spPr>
        <p:txBody>
          <a:bodyPr/>
          <a:lstStyle/>
          <a:p>
            <a:pPr eaLnBrk="1" hangingPunct="1">
              <a:buSzPct val="70000"/>
            </a:pPr>
            <a:r>
              <a:rPr lang="en-US" altLang="hu-HU" sz="2400" dirty="0"/>
              <a:t>Set up alerts</a:t>
            </a:r>
          </a:p>
          <a:p>
            <a:pPr lvl="1" eaLnBrk="1" hangingPunct="1">
              <a:spcBef>
                <a:spcPts val="480"/>
              </a:spcBef>
              <a:buSzPct val="70000"/>
            </a:pPr>
            <a:r>
              <a:rPr lang="hu-HU" altLang="hu-HU" sz="2000" dirty="0" err="1"/>
              <a:t>Search</a:t>
            </a:r>
            <a:r>
              <a:rPr lang="hu-HU" altLang="hu-HU" sz="2000" dirty="0"/>
              <a:t> </a:t>
            </a:r>
            <a:r>
              <a:rPr lang="hu-HU" altLang="hu-HU" sz="2000" dirty="0" err="1"/>
              <a:t>alerts</a:t>
            </a:r>
            <a:r>
              <a:rPr lang="hu-HU" altLang="hu-HU" sz="2000" dirty="0"/>
              <a:t> </a:t>
            </a:r>
            <a:r>
              <a:rPr lang="hu-HU" altLang="hu-HU" sz="2000" dirty="0" err="1"/>
              <a:t>send</a:t>
            </a:r>
            <a:r>
              <a:rPr lang="hu-HU" altLang="hu-HU" sz="2000" dirty="0"/>
              <a:t> </a:t>
            </a:r>
            <a:r>
              <a:rPr lang="hu-HU" altLang="hu-HU" sz="2000" dirty="0" err="1"/>
              <a:t>new</a:t>
            </a:r>
            <a:r>
              <a:rPr lang="hu-HU" altLang="hu-HU" sz="2000" dirty="0"/>
              <a:t> </a:t>
            </a:r>
            <a:r>
              <a:rPr lang="hu-HU" altLang="hu-HU" sz="2000" dirty="0" err="1"/>
              <a:t>results</a:t>
            </a:r>
            <a:r>
              <a:rPr lang="hu-HU" altLang="hu-HU" sz="2000" dirty="0"/>
              <a:t> </a:t>
            </a:r>
            <a:r>
              <a:rPr lang="hu-HU" altLang="hu-HU" sz="2000" dirty="0" err="1"/>
              <a:t>from</a:t>
            </a:r>
            <a:r>
              <a:rPr lang="hu-HU" altLang="hu-HU" sz="2000" dirty="0"/>
              <a:t> a </a:t>
            </a:r>
            <a:r>
              <a:rPr lang="hu-HU" altLang="hu-HU" sz="2000" dirty="0" err="1"/>
              <a:t>previous</a:t>
            </a:r>
            <a:r>
              <a:rPr lang="hu-HU" altLang="hu-HU" sz="2000" dirty="0"/>
              <a:t> </a:t>
            </a:r>
            <a:r>
              <a:rPr lang="hu-HU" altLang="hu-HU" sz="2000" dirty="0" err="1"/>
              <a:t>search</a:t>
            </a:r>
            <a:r>
              <a:rPr lang="hu-HU" altLang="hu-HU" sz="2000" dirty="0"/>
              <a:t> </a:t>
            </a:r>
            <a:r>
              <a:rPr lang="hu-HU" altLang="hu-HU" sz="2000" dirty="0" err="1"/>
              <a:t>directly</a:t>
            </a:r>
            <a:r>
              <a:rPr lang="hu-HU" altLang="hu-HU" sz="2000" dirty="0"/>
              <a:t> </a:t>
            </a:r>
            <a:r>
              <a:rPr lang="hu-HU" altLang="hu-HU" sz="2000" dirty="0" err="1"/>
              <a:t>to</a:t>
            </a:r>
            <a:r>
              <a:rPr lang="hu-HU" altLang="hu-HU" sz="2000" dirty="0"/>
              <a:t> </a:t>
            </a:r>
            <a:r>
              <a:rPr lang="hu-HU" altLang="hu-HU" sz="2000" dirty="0" err="1"/>
              <a:t>your</a:t>
            </a:r>
            <a:r>
              <a:rPr lang="hu-HU" altLang="hu-HU" sz="2000" dirty="0"/>
              <a:t> </a:t>
            </a:r>
            <a:r>
              <a:rPr lang="hu-HU" altLang="hu-HU" sz="2000" dirty="0" err="1"/>
              <a:t>mailbox</a:t>
            </a:r>
            <a:r>
              <a:rPr lang="hu-HU" altLang="hu-HU" sz="2000" dirty="0"/>
              <a:t>.</a:t>
            </a:r>
            <a:endParaRPr lang="en-US" altLang="hu-HU" sz="2000" dirty="0"/>
          </a:p>
          <a:p>
            <a:pPr lvl="1" eaLnBrk="1" hangingPunct="1">
              <a:spcBef>
                <a:spcPts val="480"/>
              </a:spcBef>
              <a:buSzPct val="70000"/>
            </a:pPr>
            <a:r>
              <a:rPr lang="hu-HU" altLang="hu-HU" sz="2000" dirty="0" err="1"/>
              <a:t>Document</a:t>
            </a:r>
            <a:r>
              <a:rPr lang="hu-HU" altLang="hu-HU" sz="2000" dirty="0"/>
              <a:t> </a:t>
            </a:r>
            <a:r>
              <a:rPr lang="hu-HU" altLang="hu-HU" sz="2000" dirty="0" err="1"/>
              <a:t>citation</a:t>
            </a:r>
            <a:r>
              <a:rPr lang="hu-HU" altLang="hu-HU" sz="2000" dirty="0"/>
              <a:t> </a:t>
            </a:r>
            <a:r>
              <a:rPr lang="hu-HU" altLang="hu-HU" sz="2000" dirty="0" err="1"/>
              <a:t>alerts</a:t>
            </a:r>
            <a:r>
              <a:rPr lang="hu-HU" altLang="hu-HU" sz="2000" dirty="0"/>
              <a:t> </a:t>
            </a:r>
            <a:r>
              <a:rPr lang="hu-HU" altLang="hu-HU" sz="2000" dirty="0" err="1"/>
              <a:t>notify</a:t>
            </a:r>
            <a:r>
              <a:rPr lang="hu-HU" altLang="hu-HU" sz="2000" dirty="0"/>
              <a:t> </a:t>
            </a:r>
            <a:r>
              <a:rPr lang="hu-HU" altLang="hu-HU" sz="2000" dirty="0" err="1"/>
              <a:t>you</a:t>
            </a:r>
            <a:r>
              <a:rPr lang="hu-HU" altLang="hu-HU" sz="2000" dirty="0"/>
              <a:t> </a:t>
            </a:r>
            <a:r>
              <a:rPr lang="hu-HU" altLang="hu-HU" sz="2000" dirty="0" err="1"/>
              <a:t>when</a:t>
            </a:r>
            <a:r>
              <a:rPr lang="hu-HU" altLang="hu-HU" sz="2000" dirty="0"/>
              <a:t> an </a:t>
            </a:r>
            <a:r>
              <a:rPr lang="hu-HU" altLang="hu-HU" sz="2000" dirty="0" err="1"/>
              <a:t>article</a:t>
            </a:r>
            <a:r>
              <a:rPr lang="hu-HU" altLang="hu-HU" sz="2000" dirty="0"/>
              <a:t> </a:t>
            </a:r>
            <a:r>
              <a:rPr lang="hu-HU" altLang="hu-HU" sz="2000" dirty="0" err="1"/>
              <a:t>you</a:t>
            </a:r>
            <a:r>
              <a:rPr lang="hu-HU" altLang="hu-HU" sz="2000" dirty="0"/>
              <a:t> </a:t>
            </a:r>
            <a:r>
              <a:rPr lang="hu-HU" altLang="hu-HU" sz="2000" dirty="0" err="1"/>
              <a:t>specify</a:t>
            </a:r>
            <a:r>
              <a:rPr lang="hu-HU" altLang="hu-HU" sz="2000" dirty="0"/>
              <a:t> is </a:t>
            </a:r>
            <a:r>
              <a:rPr lang="hu-HU" altLang="hu-HU" sz="2000" dirty="0" err="1"/>
              <a:t>cited</a:t>
            </a:r>
            <a:r>
              <a:rPr lang="hu-HU" altLang="hu-HU" sz="2000" dirty="0"/>
              <a:t> </a:t>
            </a:r>
            <a:r>
              <a:rPr lang="hu-HU" altLang="hu-HU" sz="2000" dirty="0" err="1"/>
              <a:t>by</a:t>
            </a:r>
            <a:r>
              <a:rPr lang="hu-HU" altLang="hu-HU" sz="2000" dirty="0"/>
              <a:t> </a:t>
            </a:r>
            <a:r>
              <a:rPr lang="hu-HU" altLang="hu-HU" sz="2000" dirty="0" err="1"/>
              <a:t>another</a:t>
            </a:r>
            <a:r>
              <a:rPr lang="hu-HU" altLang="hu-HU" sz="2000" dirty="0"/>
              <a:t> </a:t>
            </a:r>
            <a:r>
              <a:rPr lang="hu-HU" altLang="hu-HU" sz="2000" dirty="0" err="1"/>
              <a:t>article</a:t>
            </a:r>
            <a:r>
              <a:rPr lang="en-US" altLang="hu-HU" sz="2000" dirty="0"/>
              <a:t>.</a:t>
            </a:r>
            <a:endParaRPr lang="hu-HU" altLang="hu-HU" sz="2000" dirty="0"/>
          </a:p>
          <a:p>
            <a:pPr eaLnBrk="1" hangingPunct="1">
              <a:buSzPct val="70000"/>
            </a:pPr>
            <a:r>
              <a:rPr lang="hu-HU" altLang="hu-HU" sz="2400" dirty="0" err="1"/>
              <a:t>Personalize</a:t>
            </a:r>
            <a:endParaRPr lang="hu-HU" altLang="hu-HU" sz="2400" dirty="0"/>
          </a:p>
          <a:p>
            <a:pPr lvl="1" eaLnBrk="1" hangingPunct="1">
              <a:buSzPct val="70000"/>
            </a:pPr>
            <a:r>
              <a:rPr lang="hu-HU" altLang="hu-HU" sz="2000" dirty="0" err="1"/>
              <a:t>You</a:t>
            </a:r>
            <a:r>
              <a:rPr lang="hu-HU" altLang="hu-HU" sz="2000" dirty="0"/>
              <a:t> </a:t>
            </a:r>
            <a:r>
              <a:rPr lang="hu-HU" altLang="hu-HU" sz="2000" dirty="0" err="1"/>
              <a:t>can</a:t>
            </a:r>
            <a:r>
              <a:rPr lang="hu-HU" altLang="hu-HU" sz="2000" dirty="0"/>
              <a:t> </a:t>
            </a:r>
            <a:r>
              <a:rPr lang="hu-HU" altLang="hu-HU" sz="2000" dirty="0" err="1"/>
              <a:t>edit</a:t>
            </a:r>
            <a:r>
              <a:rPr lang="hu-HU" altLang="hu-HU" sz="2000" dirty="0"/>
              <a:t> </a:t>
            </a:r>
            <a:r>
              <a:rPr lang="hu-HU" altLang="hu-HU" sz="2000" dirty="0" err="1"/>
              <a:t>your</a:t>
            </a:r>
            <a:r>
              <a:rPr lang="hu-HU" altLang="hu-HU" sz="2000" dirty="0"/>
              <a:t> </a:t>
            </a:r>
            <a:r>
              <a:rPr lang="hu-HU" altLang="hu-HU" sz="2000" dirty="0" err="1"/>
              <a:t>searches</a:t>
            </a:r>
            <a:r>
              <a:rPr lang="hu-HU" altLang="hu-HU" sz="2000" dirty="0"/>
              <a:t>, </a:t>
            </a:r>
            <a:r>
              <a:rPr lang="hu-HU" altLang="hu-HU" sz="2000" dirty="0" err="1"/>
              <a:t>save</a:t>
            </a:r>
            <a:r>
              <a:rPr lang="hu-HU" altLang="hu-HU" sz="2000" dirty="0"/>
              <a:t> </a:t>
            </a:r>
            <a:r>
              <a:rPr lang="hu-HU" altLang="hu-HU" sz="2000" dirty="0" err="1"/>
              <a:t>them</a:t>
            </a:r>
            <a:r>
              <a:rPr lang="hu-HU" altLang="hu-HU" sz="2000" dirty="0"/>
              <a:t> </a:t>
            </a:r>
            <a:r>
              <a:rPr lang="hu-HU" altLang="hu-HU" sz="2000" dirty="0" err="1"/>
              <a:t>for</a:t>
            </a:r>
            <a:r>
              <a:rPr lang="hu-HU" altLang="hu-HU" sz="2000" dirty="0"/>
              <a:t> a </a:t>
            </a:r>
            <a:r>
              <a:rPr lang="hu-HU" altLang="hu-HU" sz="2000" dirty="0" err="1"/>
              <a:t>future</a:t>
            </a:r>
            <a:r>
              <a:rPr lang="hu-HU" altLang="hu-HU" sz="2000" dirty="0"/>
              <a:t> session </a:t>
            </a:r>
            <a:r>
              <a:rPr lang="hu-HU" altLang="hu-HU" sz="2000" dirty="0" err="1"/>
              <a:t>or</a:t>
            </a:r>
            <a:r>
              <a:rPr lang="hu-HU" altLang="hu-HU" sz="2000" dirty="0"/>
              <a:t> </a:t>
            </a:r>
            <a:r>
              <a:rPr lang="hu-HU" altLang="hu-HU" sz="2000" dirty="0" err="1"/>
              <a:t>set</a:t>
            </a:r>
            <a:r>
              <a:rPr lang="hu-HU" altLang="hu-HU" sz="2000" dirty="0"/>
              <a:t> </a:t>
            </a:r>
            <a:r>
              <a:rPr lang="hu-HU" altLang="hu-HU" sz="2000" dirty="0" err="1"/>
              <a:t>up</a:t>
            </a:r>
            <a:r>
              <a:rPr lang="hu-HU" altLang="hu-HU" sz="2000" dirty="0"/>
              <a:t> an </a:t>
            </a:r>
            <a:r>
              <a:rPr lang="hu-HU" altLang="hu-HU" sz="2000" dirty="0" err="1"/>
              <a:t>alert</a:t>
            </a:r>
            <a:r>
              <a:rPr lang="hu-HU" altLang="hu-HU" sz="2000" dirty="0"/>
              <a:t> </a:t>
            </a:r>
            <a:r>
              <a:rPr lang="hu-HU" altLang="hu-HU" sz="2000" dirty="0" err="1"/>
              <a:t>to</a:t>
            </a:r>
            <a:r>
              <a:rPr lang="hu-HU" altLang="hu-HU" sz="2000" dirty="0"/>
              <a:t> </a:t>
            </a:r>
            <a:r>
              <a:rPr lang="hu-HU" altLang="hu-HU" sz="2000" dirty="0" err="1"/>
              <a:t>receive</a:t>
            </a:r>
            <a:r>
              <a:rPr lang="hu-HU" altLang="hu-HU" sz="2000" dirty="0"/>
              <a:t> </a:t>
            </a:r>
            <a:r>
              <a:rPr lang="hu-HU" altLang="hu-HU" sz="2000" dirty="0" err="1"/>
              <a:t>new</a:t>
            </a:r>
            <a:r>
              <a:rPr lang="hu-HU" altLang="hu-HU" sz="2000" dirty="0"/>
              <a:t> </a:t>
            </a:r>
            <a:r>
              <a:rPr lang="hu-HU" altLang="hu-HU" sz="2000" dirty="0" err="1"/>
              <a:t>results</a:t>
            </a:r>
            <a:r>
              <a:rPr lang="hu-HU" altLang="hu-HU" sz="2000" dirty="0"/>
              <a:t> </a:t>
            </a:r>
            <a:r>
              <a:rPr lang="hu-HU" altLang="hu-HU" sz="2000" dirty="0" err="1"/>
              <a:t>by</a:t>
            </a:r>
            <a:r>
              <a:rPr lang="hu-HU" altLang="hu-HU" sz="2000" dirty="0"/>
              <a:t> email.</a:t>
            </a:r>
          </a:p>
        </p:txBody>
      </p:sp>
      <p:sp>
        <p:nvSpPr>
          <p:cNvPr id="54277" name="Rectangle 4"/>
          <p:cNvSpPr>
            <a:spLocks noGrp="1" noChangeArrowheads="1"/>
          </p:cNvSpPr>
          <p:nvPr>
            <p:ph sz="half" idx="2"/>
          </p:nvPr>
        </p:nvSpPr>
        <p:spPr>
          <a:xfrm>
            <a:off x="4643438" y="1500174"/>
            <a:ext cx="4087812" cy="4810139"/>
          </a:xfrm>
        </p:spPr>
        <p:txBody>
          <a:bodyPr/>
          <a:lstStyle/>
          <a:p>
            <a:pPr eaLnBrk="1" hangingPunct="1">
              <a:buSzPct val="70000"/>
            </a:pPr>
            <a:r>
              <a:rPr lang="hu-HU" sz="2400" dirty="0"/>
              <a:t>Access </a:t>
            </a:r>
            <a:r>
              <a:rPr lang="hu-HU" sz="2400" dirty="0" err="1"/>
              <a:t>to</a:t>
            </a:r>
            <a:r>
              <a:rPr lang="hu-HU" sz="2400" dirty="0"/>
              <a:t> </a:t>
            </a:r>
            <a:r>
              <a:rPr lang="hu-HU" sz="2400" dirty="0" err="1"/>
              <a:t>another</a:t>
            </a:r>
            <a:r>
              <a:rPr lang="hu-HU" sz="2400" dirty="0"/>
              <a:t> </a:t>
            </a:r>
            <a:r>
              <a:rPr lang="hu-HU" sz="2400" dirty="0" err="1"/>
              <a:t>Elsevier</a:t>
            </a:r>
            <a:r>
              <a:rPr lang="hu-HU" sz="2400" dirty="0"/>
              <a:t> </a:t>
            </a:r>
            <a:r>
              <a:rPr lang="hu-HU" sz="2400" dirty="0" err="1"/>
              <a:t>product</a:t>
            </a:r>
            <a:endParaRPr lang="hu-HU" sz="2400" dirty="0"/>
          </a:p>
          <a:p>
            <a:pPr lvl="1" eaLnBrk="1" hangingPunct="1">
              <a:buSzPct val="70000"/>
            </a:pPr>
            <a:r>
              <a:rPr lang="hu-HU" altLang="hu-HU" sz="2000" dirty="0" err="1"/>
              <a:t>If</a:t>
            </a:r>
            <a:r>
              <a:rPr lang="hu-HU" altLang="hu-HU" sz="2000" dirty="0"/>
              <a:t> </a:t>
            </a:r>
            <a:r>
              <a:rPr lang="hu-HU" altLang="hu-HU" sz="2000" dirty="0" err="1"/>
              <a:t>you</a:t>
            </a:r>
            <a:r>
              <a:rPr lang="hu-HU" altLang="hu-HU" sz="2000" dirty="0"/>
              <a:t> </a:t>
            </a:r>
            <a:r>
              <a:rPr lang="hu-HU" altLang="hu-HU" sz="2000" dirty="0" err="1"/>
              <a:t>have</a:t>
            </a:r>
            <a:r>
              <a:rPr lang="hu-HU" altLang="hu-HU" sz="2000" dirty="0"/>
              <a:t> </a:t>
            </a:r>
            <a:r>
              <a:rPr lang="en-US" sz="2000" dirty="0"/>
              <a:t>subscriptions to more than one Elsevier product, you only need to log in to one product. For example, if you log in to Scopus and have a subscription to </a:t>
            </a:r>
            <a:r>
              <a:rPr lang="en-US" sz="2000" dirty="0" err="1"/>
              <a:t>ScienceDirect</a:t>
            </a:r>
            <a:r>
              <a:rPr lang="en-US" sz="2000" dirty="0"/>
              <a:t>, you will not need to log in again when you use </a:t>
            </a:r>
            <a:r>
              <a:rPr lang="en-US" sz="2000" dirty="0" err="1"/>
              <a:t>ScienceDirect</a:t>
            </a:r>
            <a:r>
              <a:rPr lang="en-US" sz="2000" dirty="0"/>
              <a:t>.</a:t>
            </a:r>
            <a:endParaRPr lang="en-US" altLang="hu-HU"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23" r="-159"/>
          <a:stretch/>
        </p:blipFill>
        <p:spPr bwMode="auto">
          <a:xfrm>
            <a:off x="2411760" y="587751"/>
            <a:ext cx="6624000" cy="601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Rectangle 3"/>
          <p:cNvSpPr>
            <a:spLocks noGrp="1" noChangeArrowheads="1"/>
          </p:cNvSpPr>
          <p:nvPr>
            <p:ph type="title"/>
          </p:nvPr>
        </p:nvSpPr>
        <p:spPr>
          <a:xfrm>
            <a:off x="285720" y="285728"/>
            <a:ext cx="8229600" cy="523857"/>
          </a:xfrm>
        </p:spPr>
        <p:txBody>
          <a:bodyPr/>
          <a:lstStyle/>
          <a:p>
            <a:pPr eaLnBrk="1" hangingPunct="1"/>
            <a:r>
              <a:rPr lang="en-US" altLang="hu-HU" sz="4000" dirty="0"/>
              <a:t>   </a:t>
            </a:r>
            <a:r>
              <a:rPr lang="hu-HU" altLang="hu-HU" sz="4000" dirty="0"/>
              <a:t>Access</a:t>
            </a:r>
          </a:p>
        </p:txBody>
      </p:sp>
      <p:sp>
        <p:nvSpPr>
          <p:cNvPr id="55300" name="Rectangle 4"/>
          <p:cNvSpPr>
            <a:spLocks noGrp="1" noChangeArrowheads="1"/>
          </p:cNvSpPr>
          <p:nvPr>
            <p:ph idx="1"/>
          </p:nvPr>
        </p:nvSpPr>
        <p:spPr>
          <a:xfrm>
            <a:off x="394841" y="1561156"/>
            <a:ext cx="2088927" cy="3816350"/>
          </a:xfrm>
        </p:spPr>
        <p:txBody>
          <a:bodyPr/>
          <a:lstStyle/>
          <a:p>
            <a:pPr eaLnBrk="1" hangingPunct="1">
              <a:lnSpc>
                <a:spcPct val="80000"/>
              </a:lnSpc>
            </a:pPr>
            <a:r>
              <a:rPr lang="hu-HU" altLang="hu-HU" sz="2400" dirty="0" err="1"/>
              <a:t>On</a:t>
            </a:r>
            <a:r>
              <a:rPr lang="hu-HU" altLang="hu-HU" sz="2400" dirty="0"/>
              <a:t> </a:t>
            </a:r>
            <a:r>
              <a:rPr lang="hu-HU" altLang="hu-HU" sz="2400" dirty="0" err="1"/>
              <a:t>the</a:t>
            </a:r>
            <a:r>
              <a:rPr lang="hu-HU" altLang="hu-HU" sz="2400" dirty="0"/>
              <a:t> </a:t>
            </a:r>
            <a:r>
              <a:rPr lang="hu-HU" altLang="hu-HU" sz="2400" dirty="0" err="1"/>
              <a:t>website</a:t>
            </a:r>
            <a:r>
              <a:rPr lang="hu-HU" altLang="hu-HU" sz="2400" dirty="0"/>
              <a:t> of </a:t>
            </a:r>
            <a:r>
              <a:rPr lang="hu-HU" altLang="hu-HU" sz="2400" dirty="0" err="1"/>
              <a:t>Central</a:t>
            </a:r>
            <a:r>
              <a:rPr lang="hu-HU" altLang="hu-HU" sz="2400" dirty="0"/>
              <a:t> </a:t>
            </a:r>
            <a:r>
              <a:rPr lang="hu-HU" altLang="hu-HU" sz="2400" dirty="0" err="1"/>
              <a:t>Library</a:t>
            </a:r>
            <a:r>
              <a:rPr lang="hu-HU" altLang="hu-HU" sz="2400" dirty="0"/>
              <a:t> </a:t>
            </a:r>
            <a:r>
              <a:rPr lang="hu-HU" altLang="hu-HU" sz="2400" dirty="0" err="1"/>
              <a:t>of</a:t>
            </a:r>
            <a:r>
              <a:rPr lang="hu-HU" altLang="hu-HU" sz="2400" dirty="0"/>
              <a:t> Semmelweis University:</a:t>
            </a:r>
            <a:br>
              <a:rPr lang="hu-HU" altLang="hu-HU" sz="2400" dirty="0"/>
            </a:br>
            <a:r>
              <a:rPr lang="hu-HU" altLang="hu-HU" sz="2400" dirty="0" err="1"/>
              <a:t>Sources</a:t>
            </a:r>
            <a:r>
              <a:rPr lang="hu-HU" altLang="hu-HU" sz="2400" dirty="0"/>
              <a:t> - </a:t>
            </a:r>
            <a:r>
              <a:rPr lang="hu-HU" altLang="hu-HU" sz="2400" dirty="0" err="1"/>
              <a:t>Databases</a:t>
            </a:r>
            <a:r>
              <a:rPr lang="hu-HU" altLang="hu-HU" sz="2400" dirty="0"/>
              <a:t>:</a:t>
            </a:r>
            <a:br>
              <a:rPr lang="hu-HU" altLang="hu-HU" sz="2400" dirty="0"/>
            </a:br>
            <a:r>
              <a:rPr lang="hu-HU" altLang="hu-HU" sz="2400" dirty="0" err="1"/>
              <a:t>Scopus</a:t>
            </a:r>
            <a:r>
              <a:rPr lang="hu-HU" altLang="hu-HU" sz="2400" dirty="0"/>
              <a:t> link</a:t>
            </a:r>
          </a:p>
        </p:txBody>
      </p:sp>
      <p:sp>
        <p:nvSpPr>
          <p:cNvPr id="18" name="Rectangle 8"/>
          <p:cNvSpPr>
            <a:spLocks noChangeArrowheads="1"/>
          </p:cNvSpPr>
          <p:nvPr/>
        </p:nvSpPr>
        <p:spPr bwMode="auto">
          <a:xfrm>
            <a:off x="6876256" y="3083569"/>
            <a:ext cx="675706"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19" name="Line 5"/>
          <p:cNvSpPr>
            <a:spLocks noChangeShapeType="1"/>
          </p:cNvSpPr>
          <p:nvPr/>
        </p:nvSpPr>
        <p:spPr bwMode="auto">
          <a:xfrm flipV="1">
            <a:off x="7551962" y="3186885"/>
            <a:ext cx="521641" cy="0"/>
          </a:xfrm>
          <a:prstGeom prst="line">
            <a:avLst/>
          </a:prstGeom>
          <a:noFill/>
          <a:ln w="889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3" name="Rectangle 8"/>
          <p:cNvSpPr>
            <a:spLocks noChangeArrowheads="1"/>
          </p:cNvSpPr>
          <p:nvPr/>
        </p:nvSpPr>
        <p:spPr bwMode="auto">
          <a:xfrm>
            <a:off x="2427730" y="1651350"/>
            <a:ext cx="576063"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729" y="1867250"/>
            <a:ext cx="1770251" cy="141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8"/>
          <p:cNvSpPr>
            <a:spLocks noChangeArrowheads="1"/>
          </p:cNvSpPr>
          <p:nvPr/>
        </p:nvSpPr>
        <p:spPr bwMode="auto">
          <a:xfrm>
            <a:off x="2427729" y="1863754"/>
            <a:ext cx="668106"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edg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2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1000"/>
                                        <p:tgtEl>
                                          <p:spTgt spid="1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3" grpId="0" animBg="1"/>
      <p:bldP spid="13" grpId="1" animBg="1"/>
      <p:bldP spid="22" grpId="0" animBg="1"/>
      <p:bldP spid="22"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72" y="1393823"/>
            <a:ext cx="795288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3" name="Cím 10"/>
          <p:cNvSpPr>
            <a:spLocks noGrp="1"/>
          </p:cNvSpPr>
          <p:nvPr>
            <p:ph type="title"/>
          </p:nvPr>
        </p:nvSpPr>
        <p:spPr>
          <a:xfrm>
            <a:off x="428596" y="214290"/>
            <a:ext cx="8229600" cy="571504"/>
          </a:xfrm>
        </p:spPr>
        <p:txBody>
          <a:bodyPr/>
          <a:lstStyle/>
          <a:p>
            <a:pPr eaLnBrk="1" hangingPunct="1"/>
            <a:r>
              <a:rPr lang="hu-HU" dirty="0" err="1"/>
              <a:t>Scopus</a:t>
            </a:r>
            <a:r>
              <a:rPr lang="hu-HU" dirty="0"/>
              <a:t> </a:t>
            </a:r>
            <a:r>
              <a:rPr lang="hu-HU" dirty="0" err="1"/>
              <a:t>database</a:t>
            </a:r>
            <a:endParaRPr lang="hu-HU" dirty="0"/>
          </a:p>
        </p:txBody>
      </p:sp>
      <p:sp>
        <p:nvSpPr>
          <p:cNvPr id="8" name="Rectangle 8"/>
          <p:cNvSpPr>
            <a:spLocks noChangeArrowheads="1"/>
          </p:cNvSpPr>
          <p:nvPr/>
        </p:nvSpPr>
        <p:spPr bwMode="auto">
          <a:xfrm>
            <a:off x="539552" y="1434055"/>
            <a:ext cx="900100" cy="2495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u-HU">
              <a:solidFill>
                <a:srgbClr val="000000"/>
              </a:solidFill>
            </a:endParaRPr>
          </a:p>
        </p:txBody>
      </p:sp>
    </p:spTree>
    <p:extLst>
      <p:ext uri="{BB962C8B-B14F-4D97-AF65-F5344CB8AC3E}">
        <p14:creationId xmlns:p14="http://schemas.microsoft.com/office/powerpoint/2010/main" val="1489041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hu-HU" altLang="hu-HU" sz="4800" dirty="0" err="1"/>
              <a:t>Search</a:t>
            </a:r>
            <a:r>
              <a:rPr lang="hu-HU" altLang="hu-HU" sz="4800" dirty="0"/>
              <a:t> </a:t>
            </a:r>
            <a:r>
              <a:rPr lang="hu-HU" altLang="hu-HU" sz="4800" dirty="0" err="1"/>
              <a:t>options</a:t>
            </a:r>
            <a:endParaRPr lang="hu-HU" altLang="hu-HU" sz="4800" dirty="0"/>
          </a:p>
        </p:txBody>
      </p:sp>
      <p:sp>
        <p:nvSpPr>
          <p:cNvPr id="30724" name="Rectangle 3"/>
          <p:cNvSpPr>
            <a:spLocks noGrp="1" noChangeArrowheads="1"/>
          </p:cNvSpPr>
          <p:nvPr>
            <p:ph idx="1"/>
          </p:nvPr>
        </p:nvSpPr>
        <p:spPr>
          <a:xfrm>
            <a:off x="457200" y="1981200"/>
            <a:ext cx="8229600" cy="4327525"/>
          </a:xfrm>
        </p:spPr>
        <p:txBody>
          <a:bodyPr>
            <a:normAutofit/>
          </a:bodyPr>
          <a:lstStyle/>
          <a:p>
            <a:pPr eaLnBrk="1" hangingPunct="1">
              <a:defRPr/>
            </a:pPr>
            <a:r>
              <a:rPr lang="hu-HU" sz="2800" dirty="0" err="1"/>
              <a:t>Document</a:t>
            </a:r>
            <a:r>
              <a:rPr lang="hu-HU" sz="2800" dirty="0"/>
              <a:t> </a:t>
            </a:r>
            <a:r>
              <a:rPr lang="hu-HU" sz="2800" dirty="0" err="1"/>
              <a:t>Search</a:t>
            </a:r>
            <a:r>
              <a:rPr lang="hu-HU" sz="2800" dirty="0"/>
              <a:t>:</a:t>
            </a:r>
            <a:br>
              <a:rPr lang="hu-HU" sz="2800" dirty="0"/>
            </a:br>
            <a:r>
              <a:rPr lang="hu-HU" sz="2800" dirty="0" err="1"/>
              <a:t>search</a:t>
            </a:r>
            <a:r>
              <a:rPr lang="hu-HU" sz="2800" dirty="0"/>
              <a:t> </a:t>
            </a:r>
            <a:r>
              <a:rPr lang="hu-HU" sz="2800" dirty="0" err="1"/>
              <a:t>by</a:t>
            </a:r>
            <a:r>
              <a:rPr lang="hu-HU" sz="2800" dirty="0"/>
              <a:t> </a:t>
            </a:r>
            <a:r>
              <a:rPr lang="hu-HU" sz="2800" dirty="0" err="1"/>
              <a:t>article</a:t>
            </a:r>
            <a:r>
              <a:rPr lang="hu-HU" sz="2800" dirty="0"/>
              <a:t> </a:t>
            </a:r>
            <a:r>
              <a:rPr lang="hu-HU" sz="2800" dirty="0" err="1"/>
              <a:t>title</a:t>
            </a:r>
            <a:r>
              <a:rPr lang="hu-HU" sz="2800" dirty="0"/>
              <a:t>, </a:t>
            </a:r>
            <a:r>
              <a:rPr lang="hu-HU" sz="2800" dirty="0" err="1"/>
              <a:t>abstract</a:t>
            </a:r>
            <a:r>
              <a:rPr lang="hu-HU" sz="2800" dirty="0"/>
              <a:t>, </a:t>
            </a:r>
            <a:r>
              <a:rPr lang="hu-HU" sz="2800" dirty="0" err="1"/>
              <a:t>keyword</a:t>
            </a:r>
            <a:r>
              <a:rPr lang="hu-HU" sz="2800" dirty="0"/>
              <a:t>, </a:t>
            </a:r>
            <a:r>
              <a:rPr lang="hu-HU" sz="2800" dirty="0" err="1"/>
              <a:t>author</a:t>
            </a:r>
            <a:r>
              <a:rPr lang="hu-HU" sz="2800" dirty="0"/>
              <a:t>, </a:t>
            </a:r>
            <a:r>
              <a:rPr lang="hu-HU" sz="2800" dirty="0" err="1"/>
              <a:t>affiliation</a:t>
            </a:r>
            <a:r>
              <a:rPr lang="hu-HU" sz="2800" dirty="0"/>
              <a:t>, </a:t>
            </a:r>
            <a:r>
              <a:rPr lang="hu-HU" sz="2800" dirty="0" err="1"/>
              <a:t>language</a:t>
            </a:r>
            <a:r>
              <a:rPr lang="hu-HU" sz="2800" dirty="0"/>
              <a:t>, ISSN, DOI, </a:t>
            </a:r>
            <a:r>
              <a:rPr lang="hu-HU" sz="2800" dirty="0" err="1"/>
              <a:t>references</a:t>
            </a:r>
            <a:r>
              <a:rPr lang="hu-HU" sz="2800" dirty="0"/>
              <a:t>, etc.</a:t>
            </a:r>
          </a:p>
          <a:p>
            <a:pPr eaLnBrk="1" hangingPunct="1">
              <a:defRPr/>
            </a:pPr>
            <a:r>
              <a:rPr lang="hu-HU" sz="2800" dirty="0" err="1"/>
              <a:t>Author</a:t>
            </a:r>
            <a:r>
              <a:rPr lang="hu-HU" sz="2800" dirty="0"/>
              <a:t> </a:t>
            </a:r>
            <a:r>
              <a:rPr lang="hu-HU" sz="2800" dirty="0" err="1"/>
              <a:t>Search</a:t>
            </a:r>
            <a:endParaRPr lang="hu-HU" sz="2800" dirty="0"/>
          </a:p>
          <a:p>
            <a:pPr eaLnBrk="1" hangingPunct="1">
              <a:defRPr/>
            </a:pPr>
            <a:r>
              <a:rPr lang="hu-HU" sz="2800" dirty="0" err="1"/>
              <a:t>Affiliation</a:t>
            </a:r>
            <a:r>
              <a:rPr lang="hu-HU" sz="2800" dirty="0"/>
              <a:t> </a:t>
            </a:r>
            <a:r>
              <a:rPr lang="hu-HU" sz="2800" dirty="0" err="1"/>
              <a:t>Search</a:t>
            </a:r>
            <a:endParaRPr lang="hu-HU" sz="2800" dirty="0"/>
          </a:p>
          <a:p>
            <a:pPr eaLnBrk="1" hangingPunct="1">
              <a:defRPr/>
            </a:pPr>
            <a:r>
              <a:rPr lang="hu-HU" sz="2800" dirty="0"/>
              <a:t>Advanced </a:t>
            </a:r>
            <a:r>
              <a:rPr lang="hu-HU" sz="2800" dirty="0" err="1"/>
              <a:t>Search</a:t>
            </a:r>
            <a:endParaRPr lang="hu-HU"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wd">
                                    <p:tmAbs val="25"/>
                                  </p:iterate>
                                  <p:childTnLst>
                                    <p:set>
                                      <p:cBhvr override="childStyle">
                                        <p:cTn id="6" dur="indefinite"/>
                                        <p:tgtEl>
                                          <p:spTgt spid="30724">
                                            <p:txEl>
                                              <p:pRg st="0" end="0"/>
                                            </p:txEl>
                                          </p:spTgt>
                                        </p:tgtEl>
                                        <p:attrNameLst>
                                          <p:attrName>style.fontWeight</p:attrName>
                                        </p:attrNameLst>
                                      </p:cBhvr>
                                      <p:to>
                                        <p:strVal val="bold"/>
                                      </p:to>
                                    </p:set>
                                  </p:childTnLst>
                                </p:cTn>
                              </p:par>
                              <p:par>
                                <p:cTn id="7" presetID="3" presetClass="emph" presetSubtype="2" fill="hold" nodeType="withEffect">
                                  <p:stCondLst>
                                    <p:cond delay="0"/>
                                  </p:stCondLst>
                                  <p:iterate type="wd">
                                    <p:tmPct val="0"/>
                                  </p:iterate>
                                  <p:childTnLst>
                                    <p:animClr clrSpc="rgb" dir="cw">
                                      <p:cBhvr override="childStyle">
                                        <p:cTn id="8" dur="500" fill="hold"/>
                                        <p:tgtEl>
                                          <p:spTgt spid="30724">
                                            <p:txEl>
                                              <p:pRg st="0" end="0"/>
                                            </p:txEl>
                                          </p:spTgt>
                                        </p:tgtEl>
                                        <p:attrNameLst>
                                          <p:attrName>style.color</p:attrName>
                                        </p:attrNameLst>
                                      </p:cBhvr>
                                      <p:to>
                                        <a:srgbClr val="FF0000"/>
                                      </p:to>
                                    </p:animClr>
                                  </p:childTnLst>
                                </p:cTn>
                              </p:par>
                              <p:par>
                                <p:cTn id="9" presetID="1" presetClass="exit" presetSubtype="0" fill="hold" nodeType="withEffect">
                                  <p:stCondLst>
                                    <p:cond delay="0"/>
                                  </p:stCondLst>
                                  <p:childTnLst>
                                    <p:set>
                                      <p:cBhvr>
                                        <p:cTn id="10" dur="1" fill="hold">
                                          <p:stCondLst>
                                            <p:cond delay="0"/>
                                          </p:stCondLst>
                                        </p:cTn>
                                        <p:tgtEl>
                                          <p:spTgt spid="30724">
                                            <p:txEl>
                                              <p:pRg st="1" end="1"/>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0724">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72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ím 9"/>
          <p:cNvSpPr>
            <a:spLocks noGrp="1"/>
          </p:cNvSpPr>
          <p:nvPr>
            <p:ph type="title"/>
          </p:nvPr>
        </p:nvSpPr>
        <p:spPr>
          <a:xfrm>
            <a:off x="457200" y="457200"/>
            <a:ext cx="8229600" cy="451520"/>
          </a:xfrm>
        </p:spPr>
        <p:txBody>
          <a:bodyPr>
            <a:normAutofit fontScale="90000"/>
          </a:bodyPr>
          <a:lstStyle/>
          <a:p>
            <a:r>
              <a:rPr lang="hu-HU" altLang="hu-HU" sz="3600" dirty="0" err="1"/>
              <a:t>Document</a:t>
            </a:r>
            <a:r>
              <a:rPr lang="hu-HU" altLang="hu-HU" sz="3600" dirty="0"/>
              <a:t> </a:t>
            </a:r>
            <a:r>
              <a:rPr lang="hu-HU" altLang="hu-HU" sz="3600" dirty="0" err="1"/>
              <a:t>search</a:t>
            </a:r>
            <a:r>
              <a:rPr lang="hu-HU" altLang="hu-HU" sz="3600" dirty="0"/>
              <a:t> – </a:t>
            </a:r>
            <a:r>
              <a:rPr lang="hu-HU" altLang="hu-HU" sz="3600" dirty="0" err="1"/>
              <a:t>detailed</a:t>
            </a:r>
            <a:r>
              <a:rPr lang="hu-HU" altLang="hu-HU" sz="3600" dirty="0"/>
              <a:t> </a:t>
            </a:r>
            <a:r>
              <a:rPr lang="hu-HU" altLang="hu-HU" sz="3600" dirty="0" err="1"/>
              <a:t>search</a:t>
            </a:r>
            <a:r>
              <a:rPr lang="hu-HU" altLang="hu-HU" sz="3600" dirty="0"/>
              <a:t> </a:t>
            </a:r>
            <a:r>
              <a:rPr lang="hu-HU" altLang="hu-HU" sz="3600" dirty="0" err="1"/>
              <a:t>fields</a:t>
            </a:r>
            <a:endParaRPr lang="hu-HU" altLang="hu-HU" sz="3600" dirty="0"/>
          </a:p>
        </p:txBody>
      </p:sp>
      <p:sp>
        <p:nvSpPr>
          <p:cNvPr id="3" name="Tartalom helye 2"/>
          <p:cNvSpPr>
            <a:spLocks noGrp="1"/>
          </p:cNvSpPr>
          <p:nvPr>
            <p:ph idx="1"/>
          </p:nvPr>
        </p:nvSpPr>
        <p:spPr>
          <a:xfrm>
            <a:off x="467544" y="1052736"/>
            <a:ext cx="8568952" cy="5472608"/>
          </a:xfrm>
        </p:spPr>
        <p:txBody>
          <a:bodyPr>
            <a:noAutofit/>
          </a:bodyPr>
          <a:lstStyle/>
          <a:p>
            <a:pPr marL="0">
              <a:lnSpc>
                <a:spcPct val="150000"/>
              </a:lnSpc>
              <a:spcBef>
                <a:spcPts val="336"/>
              </a:spcBef>
              <a:buFont typeface="Wingdings" pitchFamily="2" charset="2"/>
              <a:buChar char="v"/>
            </a:pPr>
            <a:r>
              <a:rPr lang="hu-HU" sz="1800" dirty="0" err="1"/>
              <a:t>Article</a:t>
            </a:r>
            <a:r>
              <a:rPr lang="hu-HU" sz="1800" dirty="0"/>
              <a:t> </a:t>
            </a:r>
            <a:r>
              <a:rPr lang="hu-HU" sz="1800" dirty="0" err="1"/>
              <a:t>Title</a:t>
            </a:r>
            <a:r>
              <a:rPr lang="hu-HU" sz="1800" dirty="0"/>
              <a:t>, </a:t>
            </a:r>
            <a:r>
              <a:rPr lang="hu-HU" sz="1800" dirty="0" err="1"/>
              <a:t>Abstract</a:t>
            </a:r>
            <a:r>
              <a:rPr lang="hu-HU" sz="1800" dirty="0"/>
              <a:t>, </a:t>
            </a:r>
            <a:r>
              <a:rPr lang="hu-HU" sz="1800" dirty="0" err="1"/>
              <a:t>Keywords</a:t>
            </a:r>
            <a:r>
              <a:rPr lang="hu-HU" sz="1800" dirty="0"/>
              <a:t>: a</a:t>
            </a:r>
            <a:r>
              <a:rPr lang="en-US" sz="1800" dirty="0"/>
              <a:t> combined field that searches abstracts, keywords, and article titles</a:t>
            </a:r>
            <a:endParaRPr lang="hu-HU" sz="1800" dirty="0"/>
          </a:p>
          <a:p>
            <a:pPr marL="0">
              <a:lnSpc>
                <a:spcPct val="150000"/>
              </a:lnSpc>
              <a:spcBef>
                <a:spcPts val="336"/>
              </a:spcBef>
              <a:buFont typeface="Wingdings" pitchFamily="2" charset="2"/>
              <a:buChar char="v"/>
            </a:pPr>
            <a:r>
              <a:rPr lang="hu-HU" sz="1800" dirty="0" err="1"/>
              <a:t>Authors</a:t>
            </a:r>
            <a:r>
              <a:rPr lang="hu-HU" sz="1800" dirty="0"/>
              <a:t>: </a:t>
            </a:r>
            <a:r>
              <a:rPr lang="hu-HU" sz="1800" dirty="0" err="1"/>
              <a:t>search</a:t>
            </a:r>
            <a:r>
              <a:rPr lang="hu-HU" sz="1800" dirty="0"/>
              <a:t> </a:t>
            </a:r>
            <a:r>
              <a:rPr lang="hu-HU" sz="1800" dirty="0" err="1"/>
              <a:t>for</a:t>
            </a:r>
            <a:r>
              <a:rPr lang="hu-HU" sz="1800" dirty="0"/>
              <a:t> an </a:t>
            </a:r>
            <a:r>
              <a:rPr lang="hu-HU" sz="1800" dirty="0" err="1"/>
              <a:t>author</a:t>
            </a:r>
            <a:r>
              <a:rPr lang="hu-HU" sz="1800" dirty="0"/>
              <a:t> </a:t>
            </a:r>
            <a:r>
              <a:rPr lang="hu-HU" sz="1800" dirty="0" err="1"/>
              <a:t>name</a:t>
            </a:r>
            <a:r>
              <a:rPr lang="hu-HU" sz="1800" dirty="0"/>
              <a:t> of a </a:t>
            </a:r>
            <a:r>
              <a:rPr lang="hu-HU" sz="1800" dirty="0" err="1"/>
              <a:t>publication</a:t>
            </a:r>
            <a:r>
              <a:rPr lang="hu-HU" sz="1800" dirty="0"/>
              <a:t> (</a:t>
            </a:r>
            <a:r>
              <a:rPr lang="hu-HU" sz="1800" dirty="0" err="1"/>
              <a:t>Note</a:t>
            </a:r>
            <a:r>
              <a:rPr lang="hu-HU" sz="1800" dirty="0"/>
              <a:t>: </a:t>
            </a:r>
            <a:r>
              <a:rPr lang="en-US" sz="1800" dirty="0"/>
              <a:t>Use a comma to separate last name and first name.</a:t>
            </a:r>
            <a:r>
              <a:rPr lang="hu-HU" sz="1800" dirty="0"/>
              <a:t>)</a:t>
            </a:r>
          </a:p>
          <a:p>
            <a:pPr marL="0">
              <a:lnSpc>
                <a:spcPct val="150000"/>
              </a:lnSpc>
              <a:spcBef>
                <a:spcPts val="336"/>
              </a:spcBef>
              <a:buFont typeface="Wingdings" pitchFamily="2" charset="2"/>
              <a:buChar char="v"/>
            </a:pPr>
            <a:r>
              <a:rPr lang="hu-HU" sz="1800" dirty="0" err="1"/>
              <a:t>First</a:t>
            </a:r>
            <a:r>
              <a:rPr lang="hu-HU" sz="1800" dirty="0"/>
              <a:t> </a:t>
            </a:r>
            <a:r>
              <a:rPr lang="hu-HU" sz="1800" dirty="0" err="1"/>
              <a:t>Author</a:t>
            </a:r>
            <a:r>
              <a:rPr lang="hu-HU" sz="1800" dirty="0"/>
              <a:t>: </a:t>
            </a:r>
            <a:r>
              <a:rPr lang="hu-HU" sz="1800" dirty="0" err="1"/>
              <a:t>search</a:t>
            </a:r>
            <a:r>
              <a:rPr lang="hu-HU" sz="1800" dirty="0"/>
              <a:t> </a:t>
            </a:r>
            <a:r>
              <a:rPr lang="hu-HU" sz="1800" dirty="0" err="1"/>
              <a:t>for</a:t>
            </a:r>
            <a:r>
              <a:rPr lang="hu-HU" sz="1800" dirty="0"/>
              <a:t> t</a:t>
            </a:r>
            <a:r>
              <a:rPr lang="en-GB" sz="1800" dirty="0"/>
              <a:t>he first author listed for a document.</a:t>
            </a:r>
            <a:endParaRPr lang="hu-HU" sz="1800" dirty="0"/>
          </a:p>
          <a:p>
            <a:pPr marL="0">
              <a:lnSpc>
                <a:spcPct val="150000"/>
              </a:lnSpc>
              <a:spcBef>
                <a:spcPts val="336"/>
              </a:spcBef>
              <a:buFont typeface="Wingdings" pitchFamily="2" charset="2"/>
              <a:buChar char="v"/>
            </a:pPr>
            <a:r>
              <a:rPr lang="hu-HU" sz="1800" dirty="0" err="1"/>
              <a:t>Source</a:t>
            </a:r>
            <a:r>
              <a:rPr lang="hu-HU" sz="1800" dirty="0"/>
              <a:t> </a:t>
            </a:r>
            <a:r>
              <a:rPr lang="hu-HU" sz="1800" dirty="0" err="1"/>
              <a:t>Title</a:t>
            </a:r>
            <a:r>
              <a:rPr lang="hu-HU" sz="1800" dirty="0"/>
              <a:t>: </a:t>
            </a:r>
            <a:r>
              <a:rPr lang="hu-HU" sz="1800" dirty="0" err="1"/>
              <a:t>search</a:t>
            </a:r>
            <a:r>
              <a:rPr lang="hu-HU" sz="1800" dirty="0"/>
              <a:t> </a:t>
            </a:r>
            <a:r>
              <a:rPr lang="hu-HU" sz="1800" dirty="0" err="1"/>
              <a:t>for</a:t>
            </a:r>
            <a:r>
              <a:rPr lang="hu-HU" sz="1800" dirty="0"/>
              <a:t> t</a:t>
            </a:r>
            <a:r>
              <a:rPr lang="en-US" sz="1800" dirty="0"/>
              <a:t>he title of</a:t>
            </a:r>
            <a:r>
              <a:rPr lang="hu-HU" sz="1800" dirty="0"/>
              <a:t> a </a:t>
            </a:r>
            <a:r>
              <a:rPr lang="en-US" sz="1800" dirty="0"/>
              <a:t>journal, book, conference proceeding, or report in which the document was published.</a:t>
            </a:r>
            <a:endParaRPr lang="hu-HU" sz="1800" dirty="0"/>
          </a:p>
          <a:p>
            <a:pPr marL="0">
              <a:lnSpc>
                <a:spcPct val="150000"/>
              </a:lnSpc>
              <a:spcBef>
                <a:spcPts val="336"/>
              </a:spcBef>
              <a:buFont typeface="Wingdings" pitchFamily="2" charset="2"/>
              <a:buChar char="v"/>
            </a:pPr>
            <a:r>
              <a:rPr lang="hu-HU" sz="1800" dirty="0" err="1"/>
              <a:t>Article</a:t>
            </a:r>
            <a:r>
              <a:rPr lang="hu-HU" sz="1800" dirty="0"/>
              <a:t> </a:t>
            </a:r>
            <a:r>
              <a:rPr lang="hu-HU" sz="1800" dirty="0" err="1"/>
              <a:t>Title</a:t>
            </a:r>
            <a:r>
              <a:rPr lang="hu-HU" sz="1800" dirty="0"/>
              <a:t>: </a:t>
            </a:r>
            <a:r>
              <a:rPr lang="hu-HU" sz="1800" dirty="0" err="1"/>
              <a:t>search</a:t>
            </a:r>
            <a:r>
              <a:rPr lang="hu-HU" sz="1800" dirty="0"/>
              <a:t> </a:t>
            </a:r>
            <a:r>
              <a:rPr lang="hu-HU" sz="1800" dirty="0" err="1"/>
              <a:t>for</a:t>
            </a:r>
            <a:r>
              <a:rPr lang="hu-HU" sz="1800" dirty="0"/>
              <a:t> </a:t>
            </a:r>
            <a:r>
              <a:rPr lang="hu-HU" sz="1800" dirty="0" err="1"/>
              <a:t>the</a:t>
            </a:r>
            <a:r>
              <a:rPr lang="hu-HU" sz="1800" dirty="0"/>
              <a:t> </a:t>
            </a:r>
            <a:r>
              <a:rPr lang="hu-HU" sz="1800" dirty="0" err="1"/>
              <a:t>title</a:t>
            </a:r>
            <a:r>
              <a:rPr lang="hu-HU" sz="1800" dirty="0"/>
              <a:t> of a </a:t>
            </a:r>
            <a:r>
              <a:rPr lang="hu-HU" sz="1800" dirty="0" err="1"/>
              <a:t>publication</a:t>
            </a:r>
            <a:endParaRPr lang="hu-HU" sz="1800" dirty="0"/>
          </a:p>
          <a:p>
            <a:pPr marL="0">
              <a:lnSpc>
                <a:spcPct val="150000"/>
              </a:lnSpc>
              <a:spcBef>
                <a:spcPts val="336"/>
              </a:spcBef>
              <a:buFont typeface="Wingdings" pitchFamily="2" charset="2"/>
              <a:buChar char="v"/>
            </a:pPr>
            <a:r>
              <a:rPr lang="hu-HU" sz="1800" dirty="0" err="1"/>
              <a:t>Abstract</a:t>
            </a:r>
            <a:r>
              <a:rPr lang="hu-HU" sz="1800" dirty="0"/>
              <a:t>: </a:t>
            </a:r>
            <a:r>
              <a:rPr lang="hu-HU" sz="1800" dirty="0" err="1"/>
              <a:t>search</a:t>
            </a:r>
            <a:r>
              <a:rPr lang="hu-HU" sz="1800" dirty="0"/>
              <a:t> </a:t>
            </a:r>
            <a:r>
              <a:rPr lang="hu-HU" sz="1800" dirty="0" err="1"/>
              <a:t>in</a:t>
            </a:r>
            <a:r>
              <a:rPr lang="hu-HU" sz="1800" dirty="0"/>
              <a:t> </a:t>
            </a:r>
            <a:r>
              <a:rPr lang="hu-HU" sz="1800" dirty="0" err="1"/>
              <a:t>the</a:t>
            </a:r>
            <a:r>
              <a:rPr lang="hu-HU" sz="1800" dirty="0"/>
              <a:t> </a:t>
            </a:r>
            <a:r>
              <a:rPr lang="en-US" sz="1800" dirty="0"/>
              <a:t>summary of </a:t>
            </a:r>
            <a:r>
              <a:rPr lang="hu-HU" sz="1800" dirty="0"/>
              <a:t>a</a:t>
            </a:r>
            <a:r>
              <a:rPr lang="en-US" sz="1800" dirty="0"/>
              <a:t> </a:t>
            </a:r>
            <a:r>
              <a:rPr lang="hu-HU" sz="1800" dirty="0" err="1"/>
              <a:t>document</a:t>
            </a:r>
            <a:endParaRPr lang="hu-HU" sz="1800" dirty="0"/>
          </a:p>
          <a:p>
            <a:pPr marL="0">
              <a:lnSpc>
                <a:spcPct val="150000"/>
              </a:lnSpc>
              <a:spcBef>
                <a:spcPts val="336"/>
              </a:spcBef>
              <a:buFont typeface="Wingdings" pitchFamily="2" charset="2"/>
              <a:buChar char="v"/>
            </a:pPr>
            <a:r>
              <a:rPr lang="hu-HU" sz="1800" dirty="0" err="1"/>
              <a:t>Keywords</a:t>
            </a:r>
            <a:r>
              <a:rPr lang="hu-HU" sz="1800" dirty="0"/>
              <a:t>: a</a:t>
            </a:r>
            <a:r>
              <a:rPr lang="en-US" sz="1800" dirty="0"/>
              <a:t> combined field that searches the </a:t>
            </a:r>
            <a:r>
              <a:rPr lang="hu-HU" sz="1800" dirty="0" err="1"/>
              <a:t>author</a:t>
            </a:r>
            <a:r>
              <a:rPr lang="hu-HU" sz="1800" dirty="0"/>
              <a:t> </a:t>
            </a:r>
            <a:r>
              <a:rPr lang="hu-HU" sz="1800" dirty="0" err="1"/>
              <a:t>keywords</a:t>
            </a:r>
            <a:r>
              <a:rPr lang="en-US" sz="1800" dirty="0"/>
              <a:t>, </a:t>
            </a:r>
            <a:r>
              <a:rPr lang="hu-HU" sz="1800" dirty="0" err="1"/>
              <a:t>indexterms</a:t>
            </a:r>
            <a:r>
              <a:rPr lang="en-US" sz="1800" dirty="0"/>
              <a:t>, </a:t>
            </a:r>
            <a:r>
              <a:rPr lang="hu-HU" sz="1800" dirty="0" err="1"/>
              <a:t>tradename</a:t>
            </a:r>
            <a:r>
              <a:rPr lang="en-US" sz="1800" dirty="0"/>
              <a:t>, and </a:t>
            </a:r>
            <a:r>
              <a:rPr lang="hu-HU" sz="1800" dirty="0"/>
              <a:t>chemname</a:t>
            </a:r>
            <a:r>
              <a:rPr lang="en-US" sz="1800" dirty="0"/>
              <a:t> fields</a:t>
            </a:r>
            <a:endParaRPr lang="hu-HU" sz="1800" dirty="0"/>
          </a:p>
        </p:txBody>
      </p:sp>
    </p:spTree>
    <p:extLst>
      <p:ext uri="{BB962C8B-B14F-4D97-AF65-F5344CB8AC3E}">
        <p14:creationId xmlns:p14="http://schemas.microsoft.com/office/powerpoint/2010/main" val="1984091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071546"/>
            <a:ext cx="9144000" cy="4947508"/>
          </a:xfrm>
          <a:prstGeom prst="rect">
            <a:avLst/>
          </a:prstGeom>
        </p:spPr>
        <p:txBody>
          <a:bodyPr wrap="square">
            <a:spAutoFit/>
          </a:bodyPr>
          <a:lstStyle/>
          <a:p>
            <a:pPr>
              <a:spcBef>
                <a:spcPts val="336"/>
              </a:spcBef>
              <a:buFont typeface="Wingdings" pitchFamily="2" charset="2"/>
              <a:buChar char="v"/>
            </a:pPr>
            <a:r>
              <a:rPr lang="hu-HU" dirty="0"/>
              <a:t>Affilitiation: </a:t>
            </a:r>
            <a:r>
              <a:rPr lang="en-US" dirty="0"/>
              <a:t>search for the full or partial name of an institution and/or location from an author's </a:t>
            </a:r>
            <a:r>
              <a:rPr lang="en-US" dirty="0" err="1"/>
              <a:t>addres</a:t>
            </a:r>
            <a:r>
              <a:rPr lang="hu-HU" dirty="0"/>
              <a:t>s</a:t>
            </a:r>
          </a:p>
          <a:p>
            <a:pPr>
              <a:spcBef>
                <a:spcPts val="336"/>
              </a:spcBef>
              <a:buFont typeface="Wingdings" pitchFamily="2" charset="2"/>
              <a:buChar char="v"/>
            </a:pPr>
            <a:r>
              <a:rPr lang="hu-HU" dirty="0"/>
              <a:t>Language: search for t</a:t>
            </a:r>
            <a:r>
              <a:rPr lang="en-US" dirty="0"/>
              <a:t>he language in which the original document was written</a:t>
            </a:r>
            <a:endParaRPr lang="hu-HU" dirty="0"/>
          </a:p>
          <a:p>
            <a:pPr>
              <a:spcBef>
                <a:spcPts val="336"/>
              </a:spcBef>
              <a:buFont typeface="Wingdings" pitchFamily="2" charset="2"/>
              <a:buChar char="v"/>
            </a:pPr>
            <a:r>
              <a:rPr lang="hu-HU" dirty="0"/>
              <a:t>ISSN: search for International Standard Serial Number: a</a:t>
            </a:r>
            <a:r>
              <a:rPr lang="en-US" dirty="0"/>
              <a:t> unique identification number assigned to all serial publications</a:t>
            </a:r>
            <a:endParaRPr lang="hu-HU" dirty="0"/>
          </a:p>
          <a:p>
            <a:pPr>
              <a:spcBef>
                <a:spcPts val="336"/>
              </a:spcBef>
              <a:buFont typeface="Wingdings" pitchFamily="2" charset="2"/>
              <a:buChar char="v"/>
            </a:pPr>
            <a:r>
              <a:rPr lang="hu-HU" dirty="0"/>
              <a:t>CODEN: search for a unique code that identifies serial and nonserial publications</a:t>
            </a:r>
          </a:p>
          <a:p>
            <a:pPr>
              <a:spcBef>
                <a:spcPts val="336"/>
              </a:spcBef>
              <a:buFont typeface="Wingdings" pitchFamily="2" charset="2"/>
              <a:buChar char="v"/>
            </a:pPr>
            <a:r>
              <a:rPr lang="hu-HU" dirty="0"/>
              <a:t>DOI: </a:t>
            </a:r>
            <a:r>
              <a:rPr lang="en-US" dirty="0"/>
              <a:t>search for digital object identifier (DOI®), which identifies the digital content on the we</a:t>
            </a:r>
            <a:r>
              <a:rPr lang="hu-HU" dirty="0"/>
              <a:t>b</a:t>
            </a:r>
          </a:p>
          <a:p>
            <a:pPr>
              <a:spcBef>
                <a:spcPts val="336"/>
              </a:spcBef>
              <a:buFont typeface="Wingdings" pitchFamily="2" charset="2"/>
              <a:buChar char="v"/>
            </a:pPr>
            <a:r>
              <a:rPr lang="hu-HU" dirty="0"/>
              <a:t>References: search in reference lists of documents</a:t>
            </a:r>
          </a:p>
          <a:p>
            <a:pPr>
              <a:spcBef>
                <a:spcPts val="336"/>
              </a:spcBef>
              <a:buFont typeface="Wingdings" pitchFamily="2" charset="2"/>
              <a:buChar char="v"/>
            </a:pPr>
            <a:r>
              <a:rPr lang="hu-HU" dirty="0"/>
              <a:t>Conference: </a:t>
            </a:r>
            <a:r>
              <a:rPr lang="en-US" dirty="0"/>
              <a:t>search for</a:t>
            </a:r>
            <a:r>
              <a:rPr lang="hu-HU" dirty="0"/>
              <a:t> </a:t>
            </a:r>
            <a:r>
              <a:rPr lang="en-US" dirty="0"/>
              <a:t>conference </a:t>
            </a:r>
            <a:r>
              <a:rPr lang="hu-HU" dirty="0"/>
              <a:t>name </a:t>
            </a:r>
            <a:r>
              <a:rPr lang="en-US" dirty="0"/>
              <a:t>or </a:t>
            </a:r>
            <a:r>
              <a:rPr lang="hu-HU" dirty="0"/>
              <a:t>sponsor </a:t>
            </a:r>
            <a:r>
              <a:rPr lang="en-US" dirty="0"/>
              <a:t>or </a:t>
            </a:r>
            <a:r>
              <a:rPr lang="hu-HU" dirty="0"/>
              <a:t>location</a:t>
            </a:r>
          </a:p>
          <a:p>
            <a:pPr>
              <a:spcBef>
                <a:spcPts val="336"/>
              </a:spcBef>
              <a:buFont typeface="Wingdings" pitchFamily="2" charset="2"/>
              <a:buChar char="v"/>
            </a:pPr>
            <a:r>
              <a:rPr lang="hu-HU" dirty="0"/>
              <a:t>Article Title, Abstract, Keywords, Authors: a</a:t>
            </a:r>
            <a:r>
              <a:rPr lang="en-US" dirty="0"/>
              <a:t> combined field that searches abstracts, article titles, keywords, and author names</a:t>
            </a:r>
            <a:endParaRPr lang="hu-HU" dirty="0"/>
          </a:p>
          <a:p>
            <a:pPr>
              <a:spcBef>
                <a:spcPts val="336"/>
              </a:spcBef>
              <a:buFont typeface="Wingdings" pitchFamily="2" charset="2"/>
              <a:buChar char="v"/>
            </a:pPr>
            <a:r>
              <a:rPr lang="hu-HU" dirty="0"/>
              <a:t>Chemical Name: search for chemical names</a:t>
            </a:r>
          </a:p>
          <a:p>
            <a:pPr>
              <a:spcBef>
                <a:spcPts val="336"/>
              </a:spcBef>
              <a:buFont typeface="Wingdings" pitchFamily="2" charset="2"/>
              <a:buChar char="v"/>
            </a:pPr>
            <a:r>
              <a:rPr lang="hu-HU" dirty="0"/>
              <a:t>CAS Number: search for Chemical Abstracts Service (CAS) registry number</a:t>
            </a:r>
          </a:p>
          <a:p>
            <a:pPr>
              <a:spcBef>
                <a:spcPts val="336"/>
              </a:spcBef>
              <a:buFont typeface="Wingdings" pitchFamily="2" charset="2"/>
              <a:buChar char="v"/>
            </a:pPr>
            <a:r>
              <a:rPr lang="hu-HU" i="1" dirty="0"/>
              <a:t>Limit to: Date Range</a:t>
            </a:r>
            <a:r>
              <a:rPr lang="hu-HU" dirty="0"/>
              <a:t>: search for publication year(s)</a:t>
            </a:r>
          </a:p>
          <a:p>
            <a:pPr>
              <a:spcBef>
                <a:spcPts val="336"/>
              </a:spcBef>
              <a:buFont typeface="Wingdings" pitchFamily="2" charset="2"/>
              <a:buChar char="v"/>
            </a:pPr>
            <a:r>
              <a:rPr lang="hu-HU" i="1" dirty="0"/>
              <a:t>Document Type</a:t>
            </a:r>
            <a:r>
              <a:rPr lang="hu-HU" dirty="0"/>
              <a:t>: search for</a:t>
            </a:r>
            <a:r>
              <a:rPr lang="en-US" dirty="0"/>
              <a:t> </a:t>
            </a:r>
            <a:r>
              <a:rPr lang="hu-HU" dirty="0"/>
              <a:t>a document type</a:t>
            </a:r>
            <a:endParaRPr lang="hu-HU" i="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2" b="47565"/>
          <a:stretch/>
        </p:blipFill>
        <p:spPr bwMode="auto">
          <a:xfrm>
            <a:off x="251520" y="1412776"/>
            <a:ext cx="8754126" cy="36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Cím 1"/>
          <p:cNvSpPr>
            <a:spLocks noGrp="1"/>
          </p:cNvSpPr>
          <p:nvPr>
            <p:ph type="title"/>
          </p:nvPr>
        </p:nvSpPr>
        <p:spPr>
          <a:xfrm>
            <a:off x="457200" y="457200"/>
            <a:ext cx="8229600" cy="884238"/>
          </a:xfrm>
        </p:spPr>
        <p:txBody>
          <a:bodyPr/>
          <a:lstStyle/>
          <a:p>
            <a:r>
              <a:rPr lang="hu-HU" altLang="hu-HU" sz="3600" dirty="0" err="1"/>
              <a:t>Document</a:t>
            </a:r>
            <a:r>
              <a:rPr lang="hu-HU" altLang="hu-HU" sz="3600" dirty="0"/>
              <a:t> </a:t>
            </a:r>
            <a:r>
              <a:rPr lang="hu-HU" altLang="hu-HU" sz="3600" dirty="0" err="1"/>
              <a:t>search</a:t>
            </a:r>
            <a:r>
              <a:rPr lang="hu-HU" altLang="hu-HU" sz="3600" dirty="0"/>
              <a:t> – </a:t>
            </a:r>
            <a:r>
              <a:rPr lang="hu-HU" altLang="hu-HU" sz="3600" dirty="0" err="1"/>
              <a:t>document</a:t>
            </a:r>
            <a:r>
              <a:rPr lang="hu-HU" altLang="hu-HU" sz="3600" dirty="0"/>
              <a:t> </a:t>
            </a:r>
            <a:r>
              <a:rPr lang="hu-HU" altLang="hu-HU" sz="3600" dirty="0" err="1"/>
              <a:t>types</a:t>
            </a:r>
            <a:endParaRPr lang="hu-HU" altLang="hu-HU" sz="3600" dirty="0"/>
          </a:p>
        </p:txBody>
      </p:sp>
      <p:sp>
        <p:nvSpPr>
          <p:cNvPr id="7" name="Oval 3"/>
          <p:cNvSpPr>
            <a:spLocks noChangeArrowheads="1"/>
          </p:cNvSpPr>
          <p:nvPr/>
        </p:nvSpPr>
        <p:spPr bwMode="auto">
          <a:xfrm>
            <a:off x="395536" y="2480937"/>
            <a:ext cx="1296144" cy="311949"/>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latin typeface="Arial" charset="0"/>
            </a:endParaRPr>
          </a:p>
        </p:txBody>
      </p:sp>
      <p:sp>
        <p:nvSpPr>
          <p:cNvPr id="8" name="Line 5"/>
          <p:cNvSpPr>
            <a:spLocks noChangeShapeType="1"/>
          </p:cNvSpPr>
          <p:nvPr/>
        </p:nvSpPr>
        <p:spPr bwMode="auto">
          <a:xfrm flipV="1">
            <a:off x="5580112" y="3429000"/>
            <a:ext cx="576262" cy="360362"/>
          </a:xfrm>
          <a:prstGeom prst="line">
            <a:avLst/>
          </a:prstGeom>
          <a:noFill/>
          <a:ln w="635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640" y="3936578"/>
            <a:ext cx="2004472" cy="267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23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200"/>
                                  </p:stCondLst>
                                  <p:childTnLst>
                                    <p:set>
                                      <p:cBhvr>
                                        <p:cTn id="11" dur="1" fill="hold">
                                          <p:stCondLst>
                                            <p:cond delay="0"/>
                                          </p:stCondLst>
                                        </p:cTn>
                                        <p:tgtEl>
                                          <p:spTgt spid="5130"/>
                                        </p:tgtEl>
                                        <p:attrNameLst>
                                          <p:attrName>style.visibility</p:attrName>
                                        </p:attrNameLst>
                                      </p:cBhvr>
                                      <p:to>
                                        <p:strVal val="visible"/>
                                      </p:to>
                                    </p:set>
                                  </p:childTnLst>
                                </p:cTn>
                              </p:par>
                              <p:par>
                                <p:cTn id="12" presetID="22" presetClass="entr" presetSubtype="2"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ím 1"/>
          <p:cNvSpPr>
            <a:spLocks noGrp="1"/>
          </p:cNvSpPr>
          <p:nvPr>
            <p:ph type="title"/>
          </p:nvPr>
        </p:nvSpPr>
        <p:spPr>
          <a:xfrm>
            <a:off x="357158" y="214290"/>
            <a:ext cx="8229600" cy="595313"/>
          </a:xfrm>
        </p:spPr>
        <p:txBody>
          <a:bodyPr>
            <a:normAutofit/>
          </a:bodyPr>
          <a:lstStyle/>
          <a:p>
            <a:r>
              <a:rPr lang="hu-HU" sz="3600" dirty="0" err="1"/>
              <a:t>Search</a:t>
            </a:r>
            <a:r>
              <a:rPr lang="hu-HU" sz="3600" dirty="0"/>
              <a:t> </a:t>
            </a:r>
            <a:r>
              <a:rPr lang="hu-HU" sz="3600" dirty="0" err="1"/>
              <a:t>tips</a:t>
            </a:r>
            <a:endParaRPr lang="hu-HU" sz="3600" dirty="0"/>
          </a:p>
        </p:txBody>
      </p:sp>
      <p:graphicFrame>
        <p:nvGraphicFramePr>
          <p:cNvPr id="6" name="Tartalom helye 5"/>
          <p:cNvGraphicFramePr>
            <a:graphicFrameLocks noGrp="1"/>
          </p:cNvGraphicFramePr>
          <p:nvPr>
            <p:ph sz="half" idx="1"/>
          </p:nvPr>
        </p:nvGraphicFramePr>
        <p:xfrm>
          <a:off x="446088" y="1550988"/>
          <a:ext cx="8175625" cy="576262"/>
        </p:xfrm>
        <a:graphic>
          <a:graphicData uri="http://schemas.openxmlformats.org/drawingml/2006/table">
            <a:tbl>
              <a:tblPr bandRow="1">
                <a:tableStyleId>{5C22544A-7EE6-4342-B048-85BDC9FD1C3A}</a:tableStyleId>
              </a:tblPr>
              <a:tblGrid>
                <a:gridCol w="2170805">
                  <a:extLst>
                    <a:ext uri="{9D8B030D-6E8A-4147-A177-3AD203B41FA5}">
                      <a16:colId xmlns:a16="http://schemas.microsoft.com/office/drawing/2014/main" val="20000"/>
                    </a:ext>
                  </a:extLst>
                </a:gridCol>
                <a:gridCol w="2414126">
                  <a:extLst>
                    <a:ext uri="{9D8B030D-6E8A-4147-A177-3AD203B41FA5}">
                      <a16:colId xmlns:a16="http://schemas.microsoft.com/office/drawing/2014/main" val="20001"/>
                    </a:ext>
                  </a:extLst>
                </a:gridCol>
                <a:gridCol w="3590694">
                  <a:extLst>
                    <a:ext uri="{9D8B030D-6E8A-4147-A177-3AD203B41FA5}">
                      <a16:colId xmlns:a16="http://schemas.microsoft.com/office/drawing/2014/main" val="20002"/>
                    </a:ext>
                  </a:extLst>
                </a:gridCol>
              </a:tblGrid>
              <a:tr h="298805">
                <a:tc>
                  <a:txBody>
                    <a:bodyPr/>
                    <a:lstStyle/>
                    <a:p>
                      <a:pPr algn="ctr"/>
                      <a:r>
                        <a:rPr lang="hu-HU" sz="1200" dirty="0"/>
                        <a:t>?</a:t>
                      </a:r>
                      <a:endParaRPr lang="hu-HU" sz="1200" b="0" dirty="0"/>
                    </a:p>
                  </a:txBody>
                  <a:tcPr marL="44872" marR="44872" marT="45681" marB="45681"/>
                </a:tc>
                <a:tc>
                  <a:txBody>
                    <a:bodyPr/>
                    <a:lstStyle/>
                    <a:p>
                      <a:r>
                        <a:rPr lang="hu-HU" sz="1200" b="0" dirty="0" err="1"/>
                        <a:t>Only</a:t>
                      </a:r>
                      <a:r>
                        <a:rPr lang="hu-HU" sz="1200" b="0" dirty="0"/>
                        <a:t> </a:t>
                      </a:r>
                      <a:r>
                        <a:rPr lang="hu-HU" sz="1200" b="0" dirty="0" err="1"/>
                        <a:t>one</a:t>
                      </a:r>
                      <a:r>
                        <a:rPr lang="hu-HU" sz="1200" b="0" baseline="0" dirty="0"/>
                        <a:t> </a:t>
                      </a:r>
                      <a:r>
                        <a:rPr lang="hu-HU" sz="1200" b="0" baseline="0" dirty="0" err="1"/>
                        <a:t>character</a:t>
                      </a:r>
                      <a:endParaRPr lang="hu-HU" sz="1200" b="0" dirty="0"/>
                    </a:p>
                  </a:txBody>
                  <a:tcPr marL="44872" marR="44872" marT="45681" marB="45681"/>
                </a:tc>
                <a:tc>
                  <a:txBody>
                    <a:bodyPr/>
                    <a:lstStyle/>
                    <a:p>
                      <a:r>
                        <a:rPr lang="hu-HU" sz="1200" dirty="0" err="1"/>
                        <a:t>Eg</a:t>
                      </a:r>
                      <a:r>
                        <a:rPr lang="hu-HU" sz="1200" dirty="0"/>
                        <a:t>.: AFFIL(</a:t>
                      </a:r>
                      <a:r>
                        <a:rPr lang="hu-HU" sz="1200" dirty="0" err="1"/>
                        <a:t>nure</a:t>
                      </a:r>
                      <a:r>
                        <a:rPr lang="hu-HU" sz="1200" dirty="0"/>
                        <a:t>?</a:t>
                      </a:r>
                      <a:r>
                        <a:rPr lang="hu-HU" sz="1200" dirty="0" err="1"/>
                        <a:t>berg</a:t>
                      </a:r>
                      <a:r>
                        <a:rPr lang="hu-HU" sz="1200" dirty="0"/>
                        <a:t>) = </a:t>
                      </a:r>
                      <a:r>
                        <a:rPr lang="hu-HU" sz="1200" dirty="0" err="1"/>
                        <a:t>Nuremberg</a:t>
                      </a:r>
                      <a:r>
                        <a:rPr lang="hu-HU" sz="1200" dirty="0"/>
                        <a:t>,</a:t>
                      </a:r>
                      <a:r>
                        <a:rPr lang="hu-HU" sz="1200" baseline="0" dirty="0"/>
                        <a:t> </a:t>
                      </a:r>
                      <a:r>
                        <a:rPr lang="hu-HU" sz="1200" dirty="0" err="1"/>
                        <a:t>Nurenberg</a:t>
                      </a:r>
                      <a:endParaRPr lang="hu-HU" sz="1200" b="0" dirty="0"/>
                    </a:p>
                  </a:txBody>
                  <a:tcPr marL="44872" marR="44872" marT="45681" marB="45681"/>
                </a:tc>
                <a:extLst>
                  <a:ext uri="{0D108BD9-81ED-4DB2-BD59-A6C34878D82A}">
                    <a16:rowId xmlns:a16="http://schemas.microsoft.com/office/drawing/2014/main" val="10000"/>
                  </a:ext>
                </a:extLst>
              </a:tr>
              <a:tr h="277457">
                <a:tc>
                  <a:txBody>
                    <a:bodyPr/>
                    <a:lstStyle/>
                    <a:p>
                      <a:pPr algn="ctr"/>
                      <a:r>
                        <a:rPr lang="hu-HU" sz="1200" dirty="0"/>
                        <a:t>*</a:t>
                      </a:r>
                      <a:endParaRPr lang="hu-HU" sz="1200" b="0" dirty="0"/>
                    </a:p>
                  </a:txBody>
                  <a:tcPr marL="44872" marR="44872" marT="45681" marB="45681"/>
                </a:tc>
                <a:tc>
                  <a:txBody>
                    <a:bodyPr/>
                    <a:lstStyle/>
                    <a:p>
                      <a:r>
                        <a:rPr lang="hu-HU" sz="1200" dirty="0" err="1"/>
                        <a:t>Any</a:t>
                      </a:r>
                      <a:r>
                        <a:rPr lang="hu-HU" sz="1200" dirty="0"/>
                        <a:t> </a:t>
                      </a:r>
                      <a:r>
                        <a:rPr lang="hu-HU" sz="1200" dirty="0" err="1"/>
                        <a:t>number</a:t>
                      </a:r>
                      <a:r>
                        <a:rPr lang="hu-HU" sz="1200" dirty="0"/>
                        <a:t> of </a:t>
                      </a:r>
                      <a:r>
                        <a:rPr lang="hu-HU" sz="1200" dirty="0" err="1"/>
                        <a:t>characters</a:t>
                      </a:r>
                      <a:endParaRPr lang="hu-HU" sz="1200" b="0" dirty="0"/>
                    </a:p>
                  </a:txBody>
                  <a:tcPr marL="44872" marR="44872" marT="45681" marB="45681"/>
                </a:tc>
                <a:tc>
                  <a:txBody>
                    <a:bodyPr/>
                    <a:lstStyle/>
                    <a:p>
                      <a:r>
                        <a:rPr lang="hu-HU" sz="1200" dirty="0" err="1"/>
                        <a:t>Eg</a:t>
                      </a:r>
                      <a:r>
                        <a:rPr lang="hu-HU" sz="1200" dirty="0"/>
                        <a:t>.: </a:t>
                      </a:r>
                      <a:r>
                        <a:rPr lang="hu-HU" sz="1200" dirty="0" err="1"/>
                        <a:t>toxi</a:t>
                      </a:r>
                      <a:r>
                        <a:rPr lang="hu-HU" sz="1200" dirty="0"/>
                        <a:t>* = toxin, </a:t>
                      </a:r>
                      <a:r>
                        <a:rPr lang="hu-HU" sz="1200" dirty="0" err="1"/>
                        <a:t>toxic</a:t>
                      </a:r>
                      <a:r>
                        <a:rPr lang="hu-HU" sz="1200" dirty="0"/>
                        <a:t>, </a:t>
                      </a:r>
                      <a:r>
                        <a:rPr lang="hu-HU" sz="1200" dirty="0" err="1"/>
                        <a:t>toxicity</a:t>
                      </a:r>
                      <a:r>
                        <a:rPr lang="hu-HU" sz="1200" dirty="0"/>
                        <a:t>, </a:t>
                      </a:r>
                      <a:r>
                        <a:rPr lang="hu-HU" sz="1200" dirty="0" err="1"/>
                        <a:t>toxicology</a:t>
                      </a:r>
                      <a:r>
                        <a:rPr lang="hu-HU" sz="1200" dirty="0"/>
                        <a:t>, etc.</a:t>
                      </a:r>
                      <a:endParaRPr lang="hu-HU" sz="1200" b="0" dirty="0"/>
                    </a:p>
                  </a:txBody>
                  <a:tcPr marL="44872" marR="44872" marT="45681" marB="45681"/>
                </a:tc>
                <a:extLst>
                  <a:ext uri="{0D108BD9-81ED-4DB2-BD59-A6C34878D82A}">
                    <a16:rowId xmlns:a16="http://schemas.microsoft.com/office/drawing/2014/main" val="10001"/>
                  </a:ext>
                </a:extLst>
              </a:tr>
            </a:tbl>
          </a:graphicData>
        </a:graphic>
      </p:graphicFrame>
      <p:graphicFrame>
        <p:nvGraphicFramePr>
          <p:cNvPr id="9" name="Tartalom helye 8"/>
          <p:cNvGraphicFramePr>
            <a:graphicFrameLocks noGrp="1"/>
          </p:cNvGraphicFramePr>
          <p:nvPr>
            <p:ph sz="half" idx="2"/>
          </p:nvPr>
        </p:nvGraphicFramePr>
        <p:xfrm>
          <a:off x="425450" y="2689225"/>
          <a:ext cx="8218488" cy="3571876"/>
        </p:xfrm>
        <a:graphic>
          <a:graphicData uri="http://schemas.openxmlformats.org/drawingml/2006/table">
            <a:tbl>
              <a:tblPr bandRow="1">
                <a:tableStyleId>{93296810-A885-4BE3-A3E7-6D5BEEA58F35}</a:tableStyleId>
              </a:tblPr>
              <a:tblGrid>
                <a:gridCol w="1243045">
                  <a:extLst>
                    <a:ext uri="{9D8B030D-6E8A-4147-A177-3AD203B41FA5}">
                      <a16:colId xmlns:a16="http://schemas.microsoft.com/office/drawing/2014/main" val="20000"/>
                    </a:ext>
                  </a:extLst>
                </a:gridCol>
                <a:gridCol w="4261647">
                  <a:extLst>
                    <a:ext uri="{9D8B030D-6E8A-4147-A177-3AD203B41FA5}">
                      <a16:colId xmlns:a16="http://schemas.microsoft.com/office/drawing/2014/main" val="20001"/>
                    </a:ext>
                  </a:extLst>
                </a:gridCol>
                <a:gridCol w="2713796">
                  <a:extLst>
                    <a:ext uri="{9D8B030D-6E8A-4147-A177-3AD203B41FA5}">
                      <a16:colId xmlns:a16="http://schemas.microsoft.com/office/drawing/2014/main" val="20002"/>
                    </a:ext>
                  </a:extLst>
                </a:gridCol>
              </a:tblGrid>
              <a:tr h="457300">
                <a:tc>
                  <a:txBody>
                    <a:bodyPr/>
                    <a:lstStyle/>
                    <a:p>
                      <a:pPr algn="ctr"/>
                      <a:r>
                        <a:rPr lang="hu-HU" sz="1200" dirty="0"/>
                        <a:t>AND</a:t>
                      </a:r>
                    </a:p>
                  </a:txBody>
                  <a:tcPr marT="45705" marB="45705"/>
                </a:tc>
                <a:tc>
                  <a:txBody>
                    <a:bodyPr/>
                    <a:lstStyle/>
                    <a:p>
                      <a:r>
                        <a:rPr lang="hu-HU" sz="1200" dirty="0" err="1"/>
                        <a:t>Searches</a:t>
                      </a:r>
                      <a:r>
                        <a:rPr lang="hu-HU" sz="1200" dirty="0"/>
                        <a:t> </a:t>
                      </a:r>
                      <a:r>
                        <a:rPr lang="hu-HU" sz="1200" dirty="0" err="1"/>
                        <a:t>for</a:t>
                      </a:r>
                      <a:r>
                        <a:rPr lang="hu-HU" sz="1200" dirty="0"/>
                        <a:t> </a:t>
                      </a:r>
                      <a:r>
                        <a:rPr lang="hu-HU" sz="1200" dirty="0" err="1"/>
                        <a:t>publications</a:t>
                      </a:r>
                      <a:r>
                        <a:rPr lang="hu-HU" sz="1200" baseline="0" dirty="0"/>
                        <a:t> </a:t>
                      </a:r>
                      <a:r>
                        <a:rPr lang="hu-HU" sz="1200" baseline="0" dirty="0" err="1"/>
                        <a:t>containing</a:t>
                      </a:r>
                      <a:r>
                        <a:rPr lang="hu-HU" sz="1200" baseline="0" dirty="0"/>
                        <a:t> </a:t>
                      </a:r>
                      <a:r>
                        <a:rPr lang="hu-HU" sz="1200" baseline="0" dirty="0" err="1"/>
                        <a:t>both</a:t>
                      </a:r>
                      <a:r>
                        <a:rPr lang="hu-HU" sz="1200" baseline="0" dirty="0"/>
                        <a:t> </a:t>
                      </a:r>
                      <a:r>
                        <a:rPr lang="hu-HU" sz="1200" baseline="0" dirty="0" err="1"/>
                        <a:t>words</a:t>
                      </a:r>
                      <a:r>
                        <a:rPr lang="hu-HU" sz="1200" dirty="0"/>
                        <a:t>.</a:t>
                      </a:r>
                    </a:p>
                  </a:txBody>
                  <a:tcPr marT="45705" marB="45705"/>
                </a:tc>
                <a:tc>
                  <a:txBody>
                    <a:bodyPr/>
                    <a:lstStyle/>
                    <a:p>
                      <a:r>
                        <a:rPr lang="hu-HU" sz="1200" dirty="0" err="1"/>
                        <a:t>Eg</a:t>
                      </a:r>
                      <a:r>
                        <a:rPr lang="hu-HU" sz="1200" dirty="0"/>
                        <a:t>.: </a:t>
                      </a:r>
                      <a:r>
                        <a:rPr lang="hu-HU" sz="1200" dirty="0" err="1"/>
                        <a:t>food</a:t>
                      </a:r>
                      <a:r>
                        <a:rPr lang="hu-HU" sz="1200" dirty="0"/>
                        <a:t> AND </a:t>
                      </a:r>
                      <a:r>
                        <a:rPr lang="hu-HU" sz="1200" dirty="0" err="1"/>
                        <a:t>poison</a:t>
                      </a:r>
                      <a:endParaRPr lang="hu-HU" sz="1200" dirty="0"/>
                    </a:p>
                  </a:txBody>
                  <a:tcPr marT="45705" marB="45705"/>
                </a:tc>
                <a:extLst>
                  <a:ext uri="{0D108BD9-81ED-4DB2-BD59-A6C34878D82A}">
                    <a16:rowId xmlns:a16="http://schemas.microsoft.com/office/drawing/2014/main" val="10000"/>
                  </a:ext>
                </a:extLst>
              </a:tr>
              <a:tr h="548767">
                <a:tc>
                  <a:txBody>
                    <a:bodyPr/>
                    <a:lstStyle/>
                    <a:p>
                      <a:pPr algn="ctr"/>
                      <a:r>
                        <a:rPr lang="hu-HU" sz="1200" dirty="0"/>
                        <a:t>OR</a:t>
                      </a:r>
                    </a:p>
                  </a:txBody>
                  <a:tcPr marT="45705" marB="45705"/>
                </a:tc>
                <a:tc>
                  <a:txBody>
                    <a:bodyPr/>
                    <a:lstStyle/>
                    <a:p>
                      <a:r>
                        <a:rPr lang="hu-HU" sz="1200" dirty="0" err="1"/>
                        <a:t>Searches</a:t>
                      </a:r>
                      <a:r>
                        <a:rPr lang="hu-HU" sz="1200" baseline="0" dirty="0"/>
                        <a:t> </a:t>
                      </a:r>
                      <a:r>
                        <a:rPr lang="hu-HU" sz="1200" baseline="0" dirty="0" err="1"/>
                        <a:t>for</a:t>
                      </a:r>
                      <a:r>
                        <a:rPr lang="hu-HU" sz="1200" baseline="0" dirty="0"/>
                        <a:t> </a:t>
                      </a:r>
                      <a:r>
                        <a:rPr lang="hu-HU" sz="1200" baseline="0" dirty="0" err="1"/>
                        <a:t>publications</a:t>
                      </a:r>
                      <a:r>
                        <a:rPr lang="hu-HU" sz="1200" baseline="0" dirty="0"/>
                        <a:t> </a:t>
                      </a:r>
                      <a:r>
                        <a:rPr lang="hu-HU" sz="1200" baseline="0" dirty="0" err="1"/>
                        <a:t>containing</a:t>
                      </a:r>
                      <a:r>
                        <a:rPr lang="hu-HU" sz="1200" baseline="0" dirty="0"/>
                        <a:t> </a:t>
                      </a:r>
                      <a:r>
                        <a:rPr lang="hu-HU" sz="1200" baseline="0" dirty="0" err="1"/>
                        <a:t>either</a:t>
                      </a:r>
                      <a:r>
                        <a:rPr lang="hu-HU" sz="1200" baseline="0" dirty="0"/>
                        <a:t> </a:t>
                      </a:r>
                      <a:r>
                        <a:rPr lang="hu-HU" sz="1200" baseline="0" dirty="0" err="1"/>
                        <a:t>or</a:t>
                      </a:r>
                      <a:r>
                        <a:rPr lang="hu-HU" sz="1200" baseline="0" dirty="0"/>
                        <a:t> </a:t>
                      </a:r>
                      <a:r>
                        <a:rPr lang="hu-HU" sz="1200" baseline="0" dirty="0" err="1"/>
                        <a:t>both</a:t>
                      </a:r>
                      <a:r>
                        <a:rPr lang="hu-HU" sz="1200" baseline="0" dirty="0"/>
                        <a:t> </a:t>
                      </a:r>
                      <a:r>
                        <a:rPr lang="hu-HU" sz="1200" baseline="0" dirty="0" err="1"/>
                        <a:t>words</a:t>
                      </a:r>
                      <a:r>
                        <a:rPr lang="hu-HU" sz="1200" baseline="0" dirty="0"/>
                        <a:t>.</a:t>
                      </a:r>
                      <a:endParaRPr lang="hu-HU" sz="1200" dirty="0"/>
                    </a:p>
                  </a:txBody>
                  <a:tcPr marT="45705" marB="45705"/>
                </a:tc>
                <a:tc>
                  <a:txBody>
                    <a:bodyPr/>
                    <a:lstStyle/>
                    <a:p>
                      <a:r>
                        <a:rPr lang="hu-HU" sz="1200" dirty="0" err="1"/>
                        <a:t>Eg</a:t>
                      </a:r>
                      <a:r>
                        <a:rPr lang="hu-HU" sz="1200" dirty="0"/>
                        <a:t>.:</a:t>
                      </a:r>
                      <a:r>
                        <a:rPr lang="hu-HU" sz="1200" baseline="0" dirty="0"/>
                        <a:t> </a:t>
                      </a:r>
                      <a:r>
                        <a:rPr lang="hu-HU" sz="1200" baseline="0" dirty="0" err="1"/>
                        <a:t>weather</a:t>
                      </a:r>
                      <a:r>
                        <a:rPr lang="hu-HU" sz="1200" baseline="0" dirty="0"/>
                        <a:t> OR </a:t>
                      </a:r>
                      <a:r>
                        <a:rPr lang="hu-HU" sz="1200" baseline="0" dirty="0" err="1"/>
                        <a:t>climate</a:t>
                      </a:r>
                      <a:endParaRPr lang="hu-HU" sz="1200" dirty="0"/>
                    </a:p>
                  </a:txBody>
                  <a:tcPr marT="45705" marB="45705"/>
                </a:tc>
                <a:extLst>
                  <a:ext uri="{0D108BD9-81ED-4DB2-BD59-A6C34878D82A}">
                    <a16:rowId xmlns:a16="http://schemas.microsoft.com/office/drawing/2014/main" val="10001"/>
                  </a:ext>
                </a:extLst>
              </a:tr>
              <a:tr h="457300">
                <a:tc>
                  <a:txBody>
                    <a:bodyPr/>
                    <a:lstStyle/>
                    <a:p>
                      <a:pPr algn="ctr"/>
                      <a:r>
                        <a:rPr lang="hu-HU" sz="1200" dirty="0"/>
                        <a:t>AND NOT</a:t>
                      </a:r>
                    </a:p>
                  </a:txBody>
                  <a:tcPr marT="45705" marB="45705"/>
                </a:tc>
                <a:tc>
                  <a:txBody>
                    <a:bodyPr/>
                    <a:lstStyle/>
                    <a:p>
                      <a:r>
                        <a:rPr lang="hu-HU" sz="1200" dirty="0" err="1"/>
                        <a:t>Searches</a:t>
                      </a:r>
                      <a:r>
                        <a:rPr lang="hu-HU" sz="1200" dirty="0"/>
                        <a:t> </a:t>
                      </a:r>
                      <a:r>
                        <a:rPr lang="hu-HU" sz="1200" dirty="0" err="1"/>
                        <a:t>for</a:t>
                      </a:r>
                      <a:r>
                        <a:rPr lang="hu-HU" sz="1200" dirty="0"/>
                        <a:t> </a:t>
                      </a:r>
                      <a:r>
                        <a:rPr lang="hu-HU" sz="1200" dirty="0" err="1"/>
                        <a:t>publications</a:t>
                      </a:r>
                      <a:r>
                        <a:rPr lang="hu-HU" sz="1200" dirty="0"/>
                        <a:t> </a:t>
                      </a:r>
                      <a:r>
                        <a:rPr lang="hu-HU" sz="1200" dirty="0" err="1"/>
                        <a:t>that</a:t>
                      </a:r>
                      <a:r>
                        <a:rPr lang="hu-HU" sz="1200" dirty="0"/>
                        <a:t> </a:t>
                      </a:r>
                      <a:r>
                        <a:rPr lang="hu-HU" sz="1200" dirty="0" err="1"/>
                        <a:t>do</a:t>
                      </a:r>
                      <a:r>
                        <a:rPr lang="hu-HU" sz="1200" dirty="0"/>
                        <a:t> </a:t>
                      </a:r>
                      <a:r>
                        <a:rPr lang="hu-HU" sz="1200" dirty="0" err="1"/>
                        <a:t>not</a:t>
                      </a:r>
                      <a:r>
                        <a:rPr lang="hu-HU" sz="1200" dirty="0"/>
                        <a:t> </a:t>
                      </a:r>
                      <a:r>
                        <a:rPr lang="hu-HU" sz="1200" dirty="0" err="1"/>
                        <a:t>contain</a:t>
                      </a:r>
                      <a:r>
                        <a:rPr lang="hu-HU" sz="1200" dirty="0"/>
                        <a:t> </a:t>
                      </a:r>
                      <a:r>
                        <a:rPr lang="hu-HU" sz="1200" dirty="0" err="1"/>
                        <a:t>the</a:t>
                      </a:r>
                      <a:r>
                        <a:rPr lang="hu-HU" sz="1200" dirty="0"/>
                        <a:t> </a:t>
                      </a:r>
                      <a:r>
                        <a:rPr lang="hu-HU" sz="1200" dirty="0" err="1"/>
                        <a:t>following</a:t>
                      </a:r>
                      <a:r>
                        <a:rPr lang="hu-HU" sz="1200" dirty="0"/>
                        <a:t> </a:t>
                      </a:r>
                      <a:r>
                        <a:rPr lang="hu-HU" sz="1200" dirty="0" err="1"/>
                        <a:t>word</a:t>
                      </a:r>
                      <a:r>
                        <a:rPr lang="hu-HU" sz="1200" dirty="0"/>
                        <a:t> (</a:t>
                      </a:r>
                      <a:r>
                        <a:rPr lang="hu-HU" sz="1200" dirty="0" err="1"/>
                        <a:t>after</a:t>
                      </a:r>
                      <a:r>
                        <a:rPr lang="hu-HU" sz="1200" baseline="0" dirty="0"/>
                        <a:t> AND NOT).</a:t>
                      </a:r>
                      <a:endParaRPr lang="hu-HU" sz="1200" dirty="0"/>
                    </a:p>
                  </a:txBody>
                  <a:tcPr marT="45705" marB="45705"/>
                </a:tc>
                <a:tc>
                  <a:txBody>
                    <a:bodyPr/>
                    <a:lstStyle/>
                    <a:p>
                      <a:r>
                        <a:rPr lang="hu-HU" sz="1200" dirty="0" err="1"/>
                        <a:t>Eg</a:t>
                      </a:r>
                      <a:r>
                        <a:rPr lang="hu-HU" sz="1200" dirty="0"/>
                        <a:t>.: tumor AND NOT </a:t>
                      </a:r>
                      <a:r>
                        <a:rPr lang="hu-HU" sz="1200" dirty="0" err="1"/>
                        <a:t>malignant</a:t>
                      </a:r>
                      <a:endParaRPr lang="hu-HU" sz="1200" dirty="0"/>
                    </a:p>
                  </a:txBody>
                  <a:tcPr marT="45705" marB="45705"/>
                </a:tc>
                <a:extLst>
                  <a:ext uri="{0D108BD9-81ED-4DB2-BD59-A6C34878D82A}">
                    <a16:rowId xmlns:a16="http://schemas.microsoft.com/office/drawing/2014/main" val="10002"/>
                  </a:ext>
                </a:extLst>
              </a:tr>
              <a:tr h="457300">
                <a:tc>
                  <a:txBody>
                    <a:bodyPr/>
                    <a:lstStyle/>
                    <a:p>
                      <a:pPr algn="ctr"/>
                      <a:r>
                        <a:rPr lang="hu-HU" sz="1200" dirty="0"/>
                        <a:t>„…”</a:t>
                      </a:r>
                    </a:p>
                  </a:txBody>
                  <a:tcPr marT="45705" marB="45705"/>
                </a:tc>
                <a:tc>
                  <a:txBody>
                    <a:bodyPr/>
                    <a:lstStyle/>
                    <a:p>
                      <a:r>
                        <a:rPr lang="hu-HU" sz="1200" dirty="0" err="1"/>
                        <a:t>To</a:t>
                      </a:r>
                      <a:r>
                        <a:rPr lang="hu-HU" sz="1200" dirty="0"/>
                        <a:t> </a:t>
                      </a:r>
                      <a:r>
                        <a:rPr lang="hu-HU" sz="1200" dirty="0" err="1"/>
                        <a:t>search</a:t>
                      </a:r>
                      <a:r>
                        <a:rPr lang="hu-HU" sz="1200" dirty="0"/>
                        <a:t> </a:t>
                      </a:r>
                      <a:r>
                        <a:rPr lang="hu-HU" sz="1200" dirty="0" err="1"/>
                        <a:t>as</a:t>
                      </a:r>
                      <a:r>
                        <a:rPr lang="hu-HU" sz="1200" dirty="0"/>
                        <a:t> a </a:t>
                      </a:r>
                      <a:r>
                        <a:rPr lang="hu-HU" sz="1200" dirty="0" err="1"/>
                        <a:t>phrase</a:t>
                      </a:r>
                      <a:r>
                        <a:rPr lang="hu-HU" sz="1200" dirty="0"/>
                        <a:t>, </a:t>
                      </a:r>
                      <a:r>
                        <a:rPr lang="hu-HU" sz="1200" dirty="0" err="1"/>
                        <a:t>use</a:t>
                      </a:r>
                      <a:r>
                        <a:rPr lang="hu-HU" sz="1200" dirty="0"/>
                        <a:t> </a:t>
                      </a:r>
                      <a:r>
                        <a:rPr lang="hu-HU" sz="1200" dirty="0" err="1"/>
                        <a:t>quote</a:t>
                      </a:r>
                      <a:r>
                        <a:rPr lang="hu-HU" sz="1200" baseline="0" dirty="0"/>
                        <a:t> </a:t>
                      </a:r>
                      <a:r>
                        <a:rPr lang="hu-HU" sz="1200" baseline="0" dirty="0" err="1"/>
                        <a:t>marks</a:t>
                      </a:r>
                      <a:r>
                        <a:rPr lang="hu-HU" sz="1200" baseline="0" dirty="0"/>
                        <a:t>, </a:t>
                      </a:r>
                      <a:r>
                        <a:rPr lang="hu-HU" sz="1200" baseline="0" dirty="0" err="1"/>
                        <a:t>it</a:t>
                      </a:r>
                      <a:r>
                        <a:rPr lang="hu-HU" sz="1200" baseline="0" dirty="0"/>
                        <a:t> </a:t>
                      </a:r>
                      <a:r>
                        <a:rPr lang="hu-HU" sz="1200" baseline="0" dirty="0" err="1"/>
                        <a:t>will</a:t>
                      </a:r>
                      <a:r>
                        <a:rPr lang="hu-HU" sz="1200" baseline="0" dirty="0"/>
                        <a:t> </a:t>
                      </a:r>
                      <a:r>
                        <a:rPr lang="hu-HU" sz="1200" baseline="0" dirty="0" err="1"/>
                        <a:t>also</a:t>
                      </a:r>
                      <a:r>
                        <a:rPr lang="hu-HU" sz="1200" baseline="0" dirty="0"/>
                        <a:t> </a:t>
                      </a:r>
                      <a:r>
                        <a:rPr lang="hu-HU" sz="1200" baseline="0" dirty="0" err="1"/>
                        <a:t>search</a:t>
                      </a:r>
                      <a:r>
                        <a:rPr lang="hu-HU" sz="1200" dirty="0"/>
                        <a:t> </a:t>
                      </a:r>
                      <a:r>
                        <a:rPr lang="hu-HU" sz="1200" dirty="0" err="1"/>
                        <a:t>for</a:t>
                      </a:r>
                      <a:r>
                        <a:rPr lang="hu-HU" sz="1200" dirty="0"/>
                        <a:t> </a:t>
                      </a:r>
                      <a:r>
                        <a:rPr lang="hu-HU" sz="1200" dirty="0" err="1"/>
                        <a:t>both</a:t>
                      </a:r>
                      <a:r>
                        <a:rPr lang="hu-HU" sz="1200" dirty="0"/>
                        <a:t> </a:t>
                      </a:r>
                      <a:r>
                        <a:rPr lang="hu-HU" sz="1200" dirty="0" err="1"/>
                        <a:t>singular</a:t>
                      </a:r>
                      <a:r>
                        <a:rPr lang="hu-HU" sz="1200" dirty="0"/>
                        <a:t> and </a:t>
                      </a:r>
                      <a:r>
                        <a:rPr lang="hu-HU" sz="1200" dirty="0" err="1"/>
                        <a:t>plurals</a:t>
                      </a:r>
                      <a:r>
                        <a:rPr lang="hu-HU" sz="1200" dirty="0"/>
                        <a:t>.</a:t>
                      </a:r>
                    </a:p>
                  </a:txBody>
                  <a:tcPr marT="45705" marB="45705"/>
                </a:tc>
                <a:tc>
                  <a:txBody>
                    <a:bodyPr/>
                    <a:lstStyle/>
                    <a:p>
                      <a:r>
                        <a:rPr lang="hu-HU" sz="1200" dirty="0" err="1"/>
                        <a:t>Eg</a:t>
                      </a:r>
                      <a:r>
                        <a:rPr lang="hu-HU" sz="1200" dirty="0"/>
                        <a:t>.: „</a:t>
                      </a:r>
                      <a:r>
                        <a:rPr lang="hu-HU" sz="1200" dirty="0" err="1"/>
                        <a:t>heart-attack</a:t>
                      </a:r>
                      <a:r>
                        <a:rPr lang="hu-HU" sz="1200" dirty="0"/>
                        <a:t>” = </a:t>
                      </a:r>
                      <a:r>
                        <a:rPr lang="hu-HU" sz="1200" dirty="0" err="1"/>
                        <a:t>heart-attack</a:t>
                      </a:r>
                      <a:r>
                        <a:rPr lang="hu-HU" sz="1200" dirty="0"/>
                        <a:t>,</a:t>
                      </a:r>
                      <a:r>
                        <a:rPr lang="hu-HU" sz="1200" baseline="0" dirty="0"/>
                        <a:t> </a:t>
                      </a:r>
                      <a:r>
                        <a:rPr lang="hu-HU" sz="1200" baseline="0" dirty="0" err="1"/>
                        <a:t>heart</a:t>
                      </a:r>
                      <a:r>
                        <a:rPr lang="hu-HU" sz="1200" baseline="0" dirty="0"/>
                        <a:t> </a:t>
                      </a:r>
                      <a:r>
                        <a:rPr lang="hu-HU" sz="1200" baseline="0" dirty="0" err="1"/>
                        <a:t>attack</a:t>
                      </a:r>
                      <a:r>
                        <a:rPr lang="hu-HU" sz="1200" baseline="0" dirty="0"/>
                        <a:t>, </a:t>
                      </a:r>
                      <a:r>
                        <a:rPr lang="hu-HU" sz="1200" baseline="0" dirty="0" err="1"/>
                        <a:t>heart</a:t>
                      </a:r>
                      <a:r>
                        <a:rPr lang="hu-HU" sz="1200" baseline="0" dirty="0"/>
                        <a:t> </a:t>
                      </a:r>
                      <a:r>
                        <a:rPr lang="hu-HU" sz="1200" baseline="0" dirty="0" err="1"/>
                        <a:t>attacks</a:t>
                      </a:r>
                      <a:endParaRPr lang="hu-HU" sz="1200" dirty="0"/>
                    </a:p>
                  </a:txBody>
                  <a:tcPr marT="45705" marB="45705"/>
                </a:tc>
                <a:extLst>
                  <a:ext uri="{0D108BD9-81ED-4DB2-BD59-A6C34878D82A}">
                    <a16:rowId xmlns:a16="http://schemas.microsoft.com/office/drawing/2014/main" val="10003"/>
                  </a:ext>
                </a:extLst>
              </a:tr>
              <a:tr h="370721">
                <a:tc>
                  <a:txBody>
                    <a:bodyPr/>
                    <a:lstStyle/>
                    <a:p>
                      <a:pPr algn="ctr"/>
                      <a:r>
                        <a:rPr lang="hu-HU" sz="1200" dirty="0"/>
                        <a:t>{…}</a:t>
                      </a:r>
                    </a:p>
                  </a:txBody>
                  <a:tcPr marT="45705" marB="45705"/>
                </a:tc>
                <a:tc>
                  <a:txBody>
                    <a:bodyPr/>
                    <a:lstStyle/>
                    <a:p>
                      <a:r>
                        <a:rPr lang="hu-HU" sz="1200" dirty="0" err="1"/>
                        <a:t>With</a:t>
                      </a:r>
                      <a:r>
                        <a:rPr lang="hu-HU" sz="1200" dirty="0"/>
                        <a:t> </a:t>
                      </a:r>
                      <a:r>
                        <a:rPr lang="hu-HU" sz="1200" dirty="0" err="1"/>
                        <a:t>curly</a:t>
                      </a:r>
                      <a:r>
                        <a:rPr lang="hu-HU" sz="1200" dirty="0"/>
                        <a:t> </a:t>
                      </a:r>
                      <a:r>
                        <a:rPr lang="hu-HU" sz="1200" dirty="0" err="1"/>
                        <a:t>brackets</a:t>
                      </a:r>
                      <a:r>
                        <a:rPr lang="hu-HU" sz="1200" dirty="0"/>
                        <a:t> </a:t>
                      </a:r>
                      <a:r>
                        <a:rPr lang="hu-HU" sz="1200" dirty="0" err="1"/>
                        <a:t>you</a:t>
                      </a:r>
                      <a:r>
                        <a:rPr lang="hu-HU" sz="1200" dirty="0"/>
                        <a:t> </a:t>
                      </a:r>
                      <a:r>
                        <a:rPr lang="hu-HU" sz="1200" dirty="0" err="1"/>
                        <a:t>can</a:t>
                      </a:r>
                      <a:r>
                        <a:rPr lang="hu-HU" sz="1200" dirty="0"/>
                        <a:t> </a:t>
                      </a:r>
                      <a:r>
                        <a:rPr lang="hu-HU" sz="1200" dirty="0" err="1"/>
                        <a:t>search</a:t>
                      </a:r>
                      <a:r>
                        <a:rPr lang="hu-HU" sz="1200" dirty="0"/>
                        <a:t> </a:t>
                      </a:r>
                      <a:r>
                        <a:rPr lang="hu-HU" sz="1200" dirty="0" err="1"/>
                        <a:t>for</a:t>
                      </a:r>
                      <a:r>
                        <a:rPr lang="hu-HU" sz="1200" dirty="0"/>
                        <a:t> </a:t>
                      </a:r>
                      <a:r>
                        <a:rPr lang="hu-HU" sz="1200" dirty="0" err="1"/>
                        <a:t>the</a:t>
                      </a:r>
                      <a:r>
                        <a:rPr lang="hu-HU" sz="1200" dirty="0"/>
                        <a:t> </a:t>
                      </a:r>
                      <a:r>
                        <a:rPr lang="hu-HU" sz="1200" dirty="0" err="1"/>
                        <a:t>exact</a:t>
                      </a:r>
                      <a:r>
                        <a:rPr lang="hu-HU" sz="1200" dirty="0"/>
                        <a:t> </a:t>
                      </a:r>
                      <a:r>
                        <a:rPr lang="hu-HU" sz="1200" dirty="0" err="1"/>
                        <a:t>phrase</a:t>
                      </a:r>
                      <a:r>
                        <a:rPr lang="hu-HU" sz="1200" baseline="0" dirty="0"/>
                        <a:t>.</a:t>
                      </a:r>
                      <a:endParaRPr lang="hu-HU" sz="1200" dirty="0"/>
                    </a:p>
                  </a:txBody>
                  <a:tcPr marT="45705" marB="45705"/>
                </a:tc>
                <a:tc>
                  <a:txBody>
                    <a:bodyPr/>
                    <a:lstStyle/>
                    <a:p>
                      <a:r>
                        <a:rPr lang="hu-HU" sz="1200" dirty="0" err="1"/>
                        <a:t>Eg</a:t>
                      </a:r>
                      <a:r>
                        <a:rPr lang="hu-HU" sz="1200" dirty="0"/>
                        <a:t>.: {</a:t>
                      </a:r>
                      <a:r>
                        <a:rPr lang="hu-HU" sz="1200" dirty="0" err="1"/>
                        <a:t>heart-attack</a:t>
                      </a:r>
                      <a:r>
                        <a:rPr lang="hu-HU" sz="1200" dirty="0"/>
                        <a:t>} = </a:t>
                      </a:r>
                      <a:r>
                        <a:rPr lang="hu-HU" sz="1200" dirty="0" err="1"/>
                        <a:t>heart-attack</a:t>
                      </a:r>
                      <a:endParaRPr lang="hu-HU" sz="1200" dirty="0"/>
                    </a:p>
                  </a:txBody>
                  <a:tcPr marT="45705" marB="45705"/>
                </a:tc>
                <a:extLst>
                  <a:ext uri="{0D108BD9-81ED-4DB2-BD59-A6C34878D82A}">
                    <a16:rowId xmlns:a16="http://schemas.microsoft.com/office/drawing/2014/main" val="10004"/>
                  </a:ext>
                </a:extLst>
              </a:tr>
              <a:tr h="640244">
                <a:tc>
                  <a:txBody>
                    <a:bodyPr/>
                    <a:lstStyle/>
                    <a:p>
                      <a:pPr algn="ctr"/>
                      <a:r>
                        <a:rPr lang="hu-HU" sz="1200" dirty="0"/>
                        <a:t>PRE/n</a:t>
                      </a:r>
                    </a:p>
                  </a:txBody>
                  <a:tcPr marT="45705" marB="45705"/>
                </a:tc>
                <a:tc>
                  <a:txBody>
                    <a:bodyPr/>
                    <a:lstStyle/>
                    <a:p>
                      <a:r>
                        <a:rPr lang="hu-HU" sz="1200" dirty="0" err="1"/>
                        <a:t>Restricts</a:t>
                      </a:r>
                      <a:r>
                        <a:rPr lang="hu-HU" sz="1200" dirty="0"/>
                        <a:t> </a:t>
                      </a:r>
                      <a:r>
                        <a:rPr lang="hu-HU" sz="1200" dirty="0" err="1"/>
                        <a:t>to</a:t>
                      </a:r>
                      <a:r>
                        <a:rPr lang="hu-HU" sz="1200" dirty="0"/>
                        <a:t> n </a:t>
                      </a:r>
                      <a:r>
                        <a:rPr lang="hu-HU" sz="1200" dirty="0" err="1"/>
                        <a:t>words</a:t>
                      </a:r>
                      <a:r>
                        <a:rPr lang="hu-HU" sz="1200" dirty="0"/>
                        <a:t> </a:t>
                      </a:r>
                      <a:r>
                        <a:rPr lang="hu-HU" sz="1200" dirty="0" err="1"/>
                        <a:t>between</a:t>
                      </a:r>
                      <a:r>
                        <a:rPr lang="hu-HU" sz="1200" dirty="0"/>
                        <a:t> </a:t>
                      </a:r>
                      <a:r>
                        <a:rPr lang="hu-HU" sz="1200" dirty="0" err="1"/>
                        <a:t>the</a:t>
                      </a:r>
                      <a:r>
                        <a:rPr lang="hu-HU" sz="1200" dirty="0"/>
                        <a:t> </a:t>
                      </a:r>
                      <a:r>
                        <a:rPr lang="hu-HU" sz="1200" dirty="0" err="1"/>
                        <a:t>two</a:t>
                      </a:r>
                      <a:r>
                        <a:rPr lang="hu-HU" sz="1200" dirty="0"/>
                        <a:t> </a:t>
                      </a:r>
                      <a:r>
                        <a:rPr lang="hu-HU" sz="1200" dirty="0" err="1"/>
                        <a:t>words</a:t>
                      </a:r>
                      <a:r>
                        <a:rPr lang="hu-HU" sz="1200" baseline="0" dirty="0"/>
                        <a:t>. The </a:t>
                      </a:r>
                      <a:r>
                        <a:rPr lang="hu-HU" sz="1200" baseline="0" dirty="0" err="1"/>
                        <a:t>word</a:t>
                      </a:r>
                      <a:r>
                        <a:rPr lang="hu-HU" sz="1200" baseline="0" dirty="0"/>
                        <a:t> </a:t>
                      </a:r>
                      <a:r>
                        <a:rPr lang="hu-HU" sz="1200" baseline="0" dirty="0" err="1"/>
                        <a:t>order</a:t>
                      </a:r>
                      <a:r>
                        <a:rPr lang="hu-HU" sz="1200" baseline="0" dirty="0"/>
                        <a:t> is </a:t>
                      </a:r>
                      <a:r>
                        <a:rPr lang="hu-HU" sz="1200" baseline="0" dirty="0" err="1"/>
                        <a:t>as</a:t>
                      </a:r>
                      <a:r>
                        <a:rPr lang="hu-HU" sz="1200" baseline="0" dirty="0"/>
                        <a:t> </a:t>
                      </a:r>
                      <a:r>
                        <a:rPr lang="hu-HU" sz="1200" baseline="0" dirty="0" err="1"/>
                        <a:t>set</a:t>
                      </a:r>
                      <a:r>
                        <a:rPr lang="hu-HU" sz="1200" baseline="0" dirty="0"/>
                        <a:t>.</a:t>
                      </a:r>
                      <a:endParaRPr lang="hu-HU" sz="1200" dirty="0"/>
                    </a:p>
                  </a:txBody>
                  <a:tcPr marT="45705" marB="45705"/>
                </a:tc>
                <a:tc>
                  <a:txBody>
                    <a:bodyPr/>
                    <a:lstStyle/>
                    <a:p>
                      <a:r>
                        <a:rPr lang="hu-HU" sz="1200" dirty="0" err="1"/>
                        <a:t>Eg</a:t>
                      </a:r>
                      <a:r>
                        <a:rPr lang="hu-HU" sz="1200" dirty="0"/>
                        <a:t>.: </a:t>
                      </a:r>
                      <a:r>
                        <a:rPr lang="hu-HU" sz="1200" dirty="0" err="1"/>
                        <a:t>newborn</a:t>
                      </a:r>
                      <a:r>
                        <a:rPr lang="hu-HU" sz="1200" dirty="0"/>
                        <a:t> PRE/2 </a:t>
                      </a:r>
                      <a:r>
                        <a:rPr lang="hu-HU" sz="1200" dirty="0" err="1"/>
                        <a:t>screening</a:t>
                      </a:r>
                      <a:r>
                        <a:rPr lang="hu-HU" sz="1200" dirty="0"/>
                        <a:t> =&gt; </a:t>
                      </a:r>
                      <a:r>
                        <a:rPr lang="hu-HU" sz="1200" dirty="0" err="1"/>
                        <a:t>where</a:t>
                      </a:r>
                      <a:r>
                        <a:rPr lang="hu-HU" sz="1200" dirty="0"/>
                        <a:t> </a:t>
                      </a:r>
                      <a:r>
                        <a:rPr lang="hu-HU" sz="1200" i="1" dirty="0" err="1"/>
                        <a:t>newborn</a:t>
                      </a:r>
                      <a:r>
                        <a:rPr lang="hu-HU" sz="1200" dirty="0"/>
                        <a:t> </a:t>
                      </a:r>
                      <a:r>
                        <a:rPr lang="hu-HU" sz="1200" dirty="0" err="1"/>
                        <a:t>term</a:t>
                      </a:r>
                      <a:r>
                        <a:rPr lang="hu-HU" sz="1200" baseline="0" dirty="0"/>
                        <a:t> </a:t>
                      </a:r>
                      <a:r>
                        <a:rPr lang="hu-HU" sz="1200" baseline="0" dirty="0" err="1"/>
                        <a:t>precedes</a:t>
                      </a:r>
                      <a:r>
                        <a:rPr lang="hu-HU" sz="1200" baseline="0" dirty="0"/>
                        <a:t> </a:t>
                      </a:r>
                      <a:r>
                        <a:rPr lang="hu-HU" sz="1200" baseline="0" dirty="0" err="1"/>
                        <a:t>with</a:t>
                      </a:r>
                      <a:r>
                        <a:rPr lang="hu-HU" sz="1200" baseline="0" dirty="0"/>
                        <a:t> a maximum of 2 </a:t>
                      </a:r>
                      <a:r>
                        <a:rPr lang="hu-HU" sz="1200" baseline="0" dirty="0" err="1"/>
                        <a:t>words</a:t>
                      </a:r>
                      <a:r>
                        <a:rPr lang="hu-HU" sz="1200" dirty="0"/>
                        <a:t> </a:t>
                      </a:r>
                      <a:r>
                        <a:rPr lang="hu-HU" sz="1200" i="1" dirty="0" err="1"/>
                        <a:t>screening</a:t>
                      </a:r>
                      <a:r>
                        <a:rPr lang="hu-HU" sz="1200" dirty="0"/>
                        <a:t> </a:t>
                      </a:r>
                      <a:r>
                        <a:rPr lang="hu-HU" sz="1200" dirty="0" err="1"/>
                        <a:t>term</a:t>
                      </a:r>
                      <a:endParaRPr lang="hu-HU" sz="1200" dirty="0"/>
                    </a:p>
                  </a:txBody>
                  <a:tcPr marT="45705" marB="45705"/>
                </a:tc>
                <a:extLst>
                  <a:ext uri="{0D108BD9-81ED-4DB2-BD59-A6C34878D82A}">
                    <a16:rowId xmlns:a16="http://schemas.microsoft.com/office/drawing/2014/main" val="10005"/>
                  </a:ext>
                </a:extLst>
              </a:tr>
              <a:tr h="640244">
                <a:tc>
                  <a:txBody>
                    <a:bodyPr/>
                    <a:lstStyle/>
                    <a:p>
                      <a:pPr algn="ctr"/>
                      <a:r>
                        <a:rPr lang="hu-HU" sz="1200" dirty="0"/>
                        <a:t>W/n</a:t>
                      </a:r>
                    </a:p>
                  </a:txBody>
                  <a:tcPr marT="45705" marB="45705"/>
                </a:tc>
                <a:tc>
                  <a:txBody>
                    <a:bodyPr/>
                    <a:lstStyle/>
                    <a:p>
                      <a:r>
                        <a:rPr lang="hu-HU" sz="1200" dirty="0" err="1"/>
                        <a:t>Restricts</a:t>
                      </a:r>
                      <a:r>
                        <a:rPr lang="hu-HU" sz="1200" dirty="0"/>
                        <a:t> </a:t>
                      </a:r>
                      <a:r>
                        <a:rPr lang="hu-HU" sz="1200" dirty="0" err="1"/>
                        <a:t>to</a:t>
                      </a:r>
                      <a:r>
                        <a:rPr lang="hu-HU" sz="1200" dirty="0"/>
                        <a:t> n </a:t>
                      </a:r>
                      <a:r>
                        <a:rPr lang="hu-HU" sz="1200" dirty="0" err="1"/>
                        <a:t>words</a:t>
                      </a:r>
                      <a:r>
                        <a:rPr lang="hu-HU" sz="1200" dirty="0"/>
                        <a:t> </a:t>
                      </a:r>
                      <a:r>
                        <a:rPr lang="hu-HU" sz="1200" dirty="0" err="1"/>
                        <a:t>between</a:t>
                      </a:r>
                      <a:r>
                        <a:rPr lang="hu-HU" sz="1200" dirty="0"/>
                        <a:t> </a:t>
                      </a:r>
                      <a:r>
                        <a:rPr lang="hu-HU" sz="1200" dirty="0" err="1"/>
                        <a:t>the</a:t>
                      </a:r>
                      <a:r>
                        <a:rPr lang="hu-HU" sz="1200" dirty="0"/>
                        <a:t> </a:t>
                      </a:r>
                      <a:r>
                        <a:rPr lang="hu-HU" sz="1200" dirty="0" err="1"/>
                        <a:t>two</a:t>
                      </a:r>
                      <a:r>
                        <a:rPr lang="hu-HU" sz="1200" dirty="0"/>
                        <a:t> </a:t>
                      </a:r>
                      <a:r>
                        <a:rPr lang="hu-HU" sz="1200" dirty="0" err="1"/>
                        <a:t>words</a:t>
                      </a:r>
                      <a:r>
                        <a:rPr lang="hu-HU" sz="1200" baseline="0" dirty="0"/>
                        <a:t>. The </a:t>
                      </a:r>
                      <a:r>
                        <a:rPr lang="hu-HU" sz="1200" baseline="0" dirty="0" err="1"/>
                        <a:t>word</a:t>
                      </a:r>
                      <a:r>
                        <a:rPr lang="hu-HU" sz="1200" baseline="0" dirty="0"/>
                        <a:t> </a:t>
                      </a:r>
                      <a:r>
                        <a:rPr lang="hu-HU" sz="1200" baseline="0" dirty="0" err="1"/>
                        <a:t>order</a:t>
                      </a:r>
                      <a:r>
                        <a:rPr lang="hu-HU" sz="1200" baseline="0" dirty="0"/>
                        <a:t> is </a:t>
                      </a:r>
                      <a:r>
                        <a:rPr lang="hu-HU" sz="1200" baseline="0" dirty="0" err="1"/>
                        <a:t>not</a:t>
                      </a:r>
                      <a:r>
                        <a:rPr lang="hu-HU" sz="1200" baseline="0" dirty="0"/>
                        <a:t> </a:t>
                      </a:r>
                      <a:r>
                        <a:rPr lang="hu-HU" sz="1200" baseline="0" dirty="0" err="1"/>
                        <a:t>set</a:t>
                      </a:r>
                      <a:r>
                        <a:rPr lang="hu-HU" sz="1200" baseline="0" dirty="0"/>
                        <a:t>.</a:t>
                      </a:r>
                      <a:endParaRPr lang="hu-HU" sz="1200" dirty="0"/>
                    </a:p>
                  </a:txBody>
                  <a:tcPr marT="45705" marB="45705"/>
                </a:tc>
                <a:tc>
                  <a:txBody>
                    <a:bodyPr/>
                    <a:lstStyle/>
                    <a:p>
                      <a:r>
                        <a:rPr lang="hu-HU" sz="1200" dirty="0" err="1"/>
                        <a:t>Eg</a:t>
                      </a:r>
                      <a:r>
                        <a:rPr lang="hu-HU" sz="1200" dirty="0"/>
                        <a:t>.: </a:t>
                      </a:r>
                      <a:r>
                        <a:rPr lang="hu-HU" sz="1200" dirty="0" err="1"/>
                        <a:t>pain</a:t>
                      </a:r>
                      <a:r>
                        <a:rPr lang="hu-HU" sz="1200" dirty="0"/>
                        <a:t> W/5 </a:t>
                      </a:r>
                      <a:r>
                        <a:rPr lang="hu-HU" sz="1200" dirty="0" err="1"/>
                        <a:t>morphine</a:t>
                      </a:r>
                      <a:r>
                        <a:rPr lang="hu-HU" sz="1200" dirty="0"/>
                        <a:t> =&gt; </a:t>
                      </a:r>
                      <a:r>
                        <a:rPr lang="hu-HU" sz="1200" dirty="0" err="1"/>
                        <a:t>where</a:t>
                      </a:r>
                      <a:r>
                        <a:rPr lang="hu-HU" sz="1200" dirty="0"/>
                        <a:t> </a:t>
                      </a:r>
                      <a:r>
                        <a:rPr lang="hu-HU" sz="1200" i="1" dirty="0" err="1"/>
                        <a:t>pain</a:t>
                      </a:r>
                      <a:r>
                        <a:rPr lang="hu-HU" sz="1200" dirty="0"/>
                        <a:t> </a:t>
                      </a:r>
                      <a:r>
                        <a:rPr lang="hu-HU" sz="1200" dirty="0" err="1"/>
                        <a:t>term</a:t>
                      </a:r>
                      <a:r>
                        <a:rPr lang="hu-HU" sz="1200" baseline="0" dirty="0"/>
                        <a:t> must be </a:t>
                      </a:r>
                      <a:r>
                        <a:rPr lang="hu-HU" sz="1200" baseline="0" dirty="0" err="1"/>
                        <a:t>within</a:t>
                      </a:r>
                      <a:r>
                        <a:rPr lang="hu-HU" sz="1200" baseline="0" dirty="0"/>
                        <a:t> a </a:t>
                      </a:r>
                      <a:r>
                        <a:rPr lang="hu-HU" sz="1200" dirty="0"/>
                        <a:t>maximum</a:t>
                      </a:r>
                      <a:r>
                        <a:rPr lang="hu-HU" sz="1200" baseline="0" dirty="0"/>
                        <a:t> of</a:t>
                      </a:r>
                      <a:r>
                        <a:rPr lang="hu-HU" sz="1200" dirty="0"/>
                        <a:t> 5 </a:t>
                      </a:r>
                      <a:r>
                        <a:rPr lang="hu-HU" sz="1200" dirty="0" err="1"/>
                        <a:t>words</a:t>
                      </a:r>
                      <a:r>
                        <a:rPr lang="hu-HU" sz="1200" baseline="0" dirty="0"/>
                        <a:t> </a:t>
                      </a:r>
                      <a:r>
                        <a:rPr lang="hu-HU" sz="1200" baseline="0" dirty="0" err="1"/>
                        <a:t>from</a:t>
                      </a:r>
                      <a:r>
                        <a:rPr lang="hu-HU" sz="1200" dirty="0"/>
                        <a:t> </a:t>
                      </a:r>
                      <a:r>
                        <a:rPr lang="hu-HU" sz="1200" i="1" dirty="0" err="1"/>
                        <a:t>morphine</a:t>
                      </a:r>
                      <a:r>
                        <a:rPr lang="hu-HU" sz="1200" baseline="0" dirty="0"/>
                        <a:t> </a:t>
                      </a:r>
                      <a:r>
                        <a:rPr lang="hu-HU" sz="1200" baseline="0" dirty="0" err="1"/>
                        <a:t>term</a:t>
                      </a:r>
                      <a:endParaRPr lang="hu-HU" sz="1200" dirty="0"/>
                    </a:p>
                  </a:txBody>
                  <a:tcPr marT="45705" marB="45705"/>
                </a:tc>
                <a:extLst>
                  <a:ext uri="{0D108BD9-81ED-4DB2-BD59-A6C34878D82A}">
                    <a16:rowId xmlns:a16="http://schemas.microsoft.com/office/drawing/2014/main" val="10006"/>
                  </a:ext>
                </a:extLst>
              </a:tr>
            </a:tbl>
          </a:graphicData>
        </a:graphic>
      </p:graphicFrame>
      <p:sp>
        <p:nvSpPr>
          <p:cNvPr id="8" name="Szövegdoboz 7"/>
          <p:cNvSpPr txBox="1"/>
          <p:nvPr/>
        </p:nvSpPr>
        <p:spPr>
          <a:xfrm>
            <a:off x="461963" y="1268413"/>
            <a:ext cx="8158162" cy="307975"/>
          </a:xfrm>
          <a:prstGeom prst="rect">
            <a:avLst/>
          </a:prstGeom>
          <a:noFill/>
        </p:spPr>
        <p:txBody>
          <a:bodyPr>
            <a:spAutoFit/>
          </a:bodyPr>
          <a:lstStyle/>
          <a:p>
            <a:pPr algn="ctr">
              <a:defRPr/>
            </a:pPr>
            <a:r>
              <a:rPr lang="hu-HU" sz="1400" b="1" dirty="0" err="1">
                <a:solidFill>
                  <a:srgbClr val="085AA5"/>
                </a:solidFill>
              </a:rPr>
              <a:t>Truncation</a:t>
            </a:r>
            <a:r>
              <a:rPr lang="hu-HU" sz="1400" b="1" dirty="0">
                <a:solidFill>
                  <a:srgbClr val="085AA5"/>
                </a:solidFill>
              </a:rPr>
              <a:t> </a:t>
            </a:r>
            <a:r>
              <a:rPr lang="hu-HU" sz="1400" b="1" dirty="0" err="1">
                <a:solidFill>
                  <a:srgbClr val="085AA5"/>
                </a:solidFill>
              </a:rPr>
              <a:t>symbols</a:t>
            </a:r>
            <a:r>
              <a:rPr lang="hu-HU" sz="1400" b="1" dirty="0">
                <a:solidFill>
                  <a:srgbClr val="085AA5"/>
                </a:solidFill>
              </a:rPr>
              <a:t> / </a:t>
            </a:r>
            <a:r>
              <a:rPr lang="hu-HU" sz="1400" b="1" dirty="0" err="1">
                <a:solidFill>
                  <a:srgbClr val="085AA5"/>
                </a:solidFill>
              </a:rPr>
              <a:t>wildcard</a:t>
            </a:r>
            <a:r>
              <a:rPr lang="hu-HU" sz="1400" b="1" dirty="0">
                <a:solidFill>
                  <a:srgbClr val="085AA5"/>
                </a:solidFill>
              </a:rPr>
              <a:t> </a:t>
            </a:r>
            <a:r>
              <a:rPr lang="hu-HU" sz="1400" b="1" dirty="0" err="1">
                <a:solidFill>
                  <a:srgbClr val="085AA5"/>
                </a:solidFill>
              </a:rPr>
              <a:t>characters</a:t>
            </a:r>
            <a:endParaRPr lang="hu-HU" sz="1400" b="1" dirty="0">
              <a:solidFill>
                <a:srgbClr val="085AA5"/>
              </a:solidFill>
            </a:endParaRPr>
          </a:p>
        </p:txBody>
      </p:sp>
      <p:sp>
        <p:nvSpPr>
          <p:cNvPr id="10" name="Szövegdoboz 9"/>
          <p:cNvSpPr txBox="1"/>
          <p:nvPr/>
        </p:nvSpPr>
        <p:spPr>
          <a:xfrm>
            <a:off x="425450" y="2420938"/>
            <a:ext cx="8194675" cy="307975"/>
          </a:xfrm>
          <a:prstGeom prst="rect">
            <a:avLst/>
          </a:prstGeom>
          <a:noFill/>
        </p:spPr>
        <p:txBody>
          <a:bodyPr>
            <a:spAutoFit/>
          </a:bodyPr>
          <a:lstStyle/>
          <a:p>
            <a:pPr algn="ctr">
              <a:defRPr/>
            </a:pPr>
            <a:r>
              <a:rPr lang="hu-HU" sz="1400" b="1" dirty="0">
                <a:solidFill>
                  <a:srgbClr val="006370"/>
                </a:solidFill>
              </a:rPr>
              <a:t>Operators</a:t>
            </a:r>
          </a:p>
        </p:txBody>
      </p:sp>
      <p:sp>
        <p:nvSpPr>
          <p:cNvPr id="11" name="Szövegdoboz 10"/>
          <p:cNvSpPr txBox="1"/>
          <p:nvPr/>
        </p:nvSpPr>
        <p:spPr>
          <a:xfrm>
            <a:off x="425450" y="6232525"/>
            <a:ext cx="6969125" cy="246063"/>
          </a:xfrm>
          <a:prstGeom prst="rect">
            <a:avLst/>
          </a:prstGeom>
          <a:noFill/>
        </p:spPr>
        <p:txBody>
          <a:bodyPr>
            <a:spAutoFit/>
          </a:bodyPr>
          <a:lstStyle/>
          <a:p>
            <a:pPr>
              <a:defRPr/>
            </a:pPr>
            <a:r>
              <a:rPr lang="hu-HU" sz="1000" dirty="0" err="1">
                <a:solidFill>
                  <a:schemeClr val="accent4">
                    <a:lumMod val="50000"/>
                    <a:lumOff val="50000"/>
                  </a:schemeClr>
                </a:solidFill>
              </a:rPr>
              <a:t>Source</a:t>
            </a:r>
            <a:r>
              <a:rPr lang="hu-HU" sz="1000" dirty="0">
                <a:solidFill>
                  <a:schemeClr val="accent4">
                    <a:lumMod val="50000"/>
                    <a:lumOff val="50000"/>
                  </a:schemeClr>
                </a:solidFill>
              </a:rPr>
              <a:t>: </a:t>
            </a:r>
            <a:r>
              <a:rPr lang="hu-HU" sz="1000" dirty="0" err="1">
                <a:solidFill>
                  <a:schemeClr val="accent4">
                    <a:lumMod val="50000"/>
                    <a:lumOff val="50000"/>
                  </a:schemeClr>
                </a:solidFill>
              </a:rPr>
              <a:t>SciVerse</a:t>
            </a:r>
            <a:r>
              <a:rPr lang="hu-HU" sz="1000" dirty="0">
                <a:solidFill>
                  <a:schemeClr val="accent4">
                    <a:lumMod val="50000"/>
                    <a:lumOff val="50000"/>
                  </a:schemeClr>
                </a:solidFill>
              </a:rPr>
              <a:t> </a:t>
            </a:r>
            <a:r>
              <a:rPr lang="hu-HU" sz="1000" dirty="0" err="1">
                <a:solidFill>
                  <a:schemeClr val="accent4">
                    <a:lumMod val="50000"/>
                    <a:lumOff val="50000"/>
                  </a:schemeClr>
                </a:solidFill>
              </a:rPr>
              <a:t>Scopus</a:t>
            </a:r>
            <a:r>
              <a:rPr lang="hu-HU" sz="1000" dirty="0">
                <a:solidFill>
                  <a:schemeClr val="accent4">
                    <a:lumMod val="50000"/>
                    <a:lumOff val="50000"/>
                  </a:schemeClr>
                </a:solidFill>
              </a:rPr>
              <a:t>. Quick </a:t>
            </a:r>
            <a:r>
              <a:rPr lang="hu-HU" sz="1000" dirty="0" err="1">
                <a:solidFill>
                  <a:schemeClr val="accent4">
                    <a:lumMod val="50000"/>
                    <a:lumOff val="50000"/>
                  </a:schemeClr>
                </a:solidFill>
              </a:rPr>
              <a:t>Reference</a:t>
            </a:r>
            <a:r>
              <a:rPr lang="hu-HU" sz="1000" dirty="0">
                <a:solidFill>
                  <a:schemeClr val="accent4">
                    <a:lumMod val="50000"/>
                    <a:lumOff val="50000"/>
                  </a:schemeClr>
                </a:solidFill>
              </a:rPr>
              <a:t> </a:t>
            </a:r>
            <a:r>
              <a:rPr lang="hu-HU" sz="1000" dirty="0" err="1">
                <a:solidFill>
                  <a:schemeClr val="accent4">
                    <a:lumMod val="50000"/>
                    <a:lumOff val="50000"/>
                  </a:schemeClr>
                </a:solidFill>
              </a:rPr>
              <a:t>Guide</a:t>
            </a:r>
            <a:r>
              <a:rPr lang="hu-HU" sz="1000" dirty="0">
                <a:solidFill>
                  <a:schemeClr val="accent4">
                    <a:lumMod val="50000"/>
                    <a:lumOff val="50000"/>
                  </a:schemeClr>
                </a:solidFill>
              </a:rPr>
              <a:t>. ©2011, </a:t>
            </a:r>
            <a:r>
              <a:rPr lang="hu-HU" sz="1000" dirty="0" err="1">
                <a:solidFill>
                  <a:schemeClr val="accent4">
                    <a:lumMod val="50000"/>
                    <a:lumOff val="50000"/>
                  </a:schemeClr>
                </a:solidFill>
              </a:rPr>
              <a:t>Elsevier</a:t>
            </a:r>
            <a:r>
              <a:rPr lang="hu-HU" sz="1000" dirty="0">
                <a:solidFill>
                  <a:schemeClr val="accent4">
                    <a:lumMod val="50000"/>
                    <a:lumOff val="50000"/>
                  </a:schemeClr>
                </a:solidFill>
              </a:rPr>
              <a:t> B.V. </a:t>
            </a:r>
          </a:p>
        </p:txBody>
      </p:sp>
    </p:spTree>
    <p:extLst>
      <p:ext uri="{BB962C8B-B14F-4D97-AF65-F5344CB8AC3E}">
        <p14:creationId xmlns:p14="http://schemas.microsoft.com/office/powerpoint/2010/main" val="217507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11120"/>
            <a:ext cx="8777288" cy="646112"/>
          </a:xfrm>
        </p:spPr>
        <p:txBody>
          <a:bodyPr>
            <a:normAutofit fontScale="90000"/>
          </a:bodyPr>
          <a:lstStyle/>
          <a:p>
            <a:pPr lvl="0"/>
            <a:r>
              <a:rPr lang="en-GB" dirty="0"/>
              <a:t>Why use </a:t>
            </a:r>
            <a:r>
              <a:rPr lang="en-US" dirty="0"/>
              <a:t>Abstraction and Indexing</a:t>
            </a:r>
            <a:r>
              <a:rPr lang="en-GB" dirty="0"/>
              <a:t>?</a:t>
            </a:r>
            <a:br>
              <a:rPr lang="en-GB" dirty="0"/>
            </a:br>
            <a:endParaRPr lang="en-IN" dirty="0"/>
          </a:p>
        </p:txBody>
      </p:sp>
      <p:sp>
        <p:nvSpPr>
          <p:cNvPr id="3" name="Content Placeholder 1"/>
          <p:cNvSpPr txBox="1">
            <a:spLocks/>
          </p:cNvSpPr>
          <p:nvPr/>
        </p:nvSpPr>
        <p:spPr>
          <a:xfrm>
            <a:off x="457200" y="1356630"/>
            <a:ext cx="3302000" cy="4525963"/>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Addresses key problems and obstacles as identified in end user surveys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Saves you time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Only includes quality, credible information sources</a:t>
            </a:r>
          </a:p>
        </p:txBody>
      </p:sp>
      <p:sp>
        <p:nvSpPr>
          <p:cNvPr id="4" name="Title 3"/>
          <p:cNvSpPr txBox="1">
            <a:spLocks/>
          </p:cNvSpPr>
          <p:nvPr/>
        </p:nvSpPr>
        <p:spPr>
          <a:xfrm>
            <a:off x="457200" y="0"/>
            <a:ext cx="7101550" cy="85249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227" y="1286934"/>
            <a:ext cx="5077344" cy="477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233835" y="1752599"/>
            <a:ext cx="533400" cy="2370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6870701" y="1989666"/>
            <a:ext cx="533400" cy="2370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00" y="2067269"/>
            <a:ext cx="8090738" cy="332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ine 6"/>
          <p:cNvSpPr>
            <a:spLocks noChangeShapeType="1"/>
          </p:cNvSpPr>
          <p:nvPr/>
        </p:nvSpPr>
        <p:spPr bwMode="auto">
          <a:xfrm flipV="1">
            <a:off x="2123728" y="2648998"/>
            <a:ext cx="53649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8" name="Line 6"/>
          <p:cNvSpPr>
            <a:spLocks noChangeShapeType="1"/>
          </p:cNvSpPr>
          <p:nvPr/>
        </p:nvSpPr>
        <p:spPr bwMode="auto">
          <a:xfrm flipV="1">
            <a:off x="5148064" y="2648998"/>
            <a:ext cx="576064"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9" name="Line 6"/>
          <p:cNvSpPr>
            <a:spLocks noChangeShapeType="1"/>
          </p:cNvSpPr>
          <p:nvPr/>
        </p:nvSpPr>
        <p:spPr bwMode="auto">
          <a:xfrm>
            <a:off x="2478158" y="3011368"/>
            <a:ext cx="509666"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0" name="Line 6"/>
          <p:cNvSpPr>
            <a:spLocks noChangeShapeType="1"/>
          </p:cNvSpPr>
          <p:nvPr/>
        </p:nvSpPr>
        <p:spPr bwMode="auto">
          <a:xfrm>
            <a:off x="1604923" y="3327783"/>
            <a:ext cx="438233" cy="304915"/>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1" name="Line 6"/>
          <p:cNvSpPr>
            <a:spLocks noChangeShapeType="1"/>
          </p:cNvSpPr>
          <p:nvPr/>
        </p:nvSpPr>
        <p:spPr bwMode="auto">
          <a:xfrm>
            <a:off x="8029307" y="2644034"/>
            <a:ext cx="417741" cy="308722"/>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2" name="Oval 6"/>
          <p:cNvSpPr>
            <a:spLocks noChangeArrowheads="1"/>
          </p:cNvSpPr>
          <p:nvPr/>
        </p:nvSpPr>
        <p:spPr bwMode="auto">
          <a:xfrm>
            <a:off x="635000" y="1988840"/>
            <a:ext cx="1488728" cy="37212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23" name="Line 6"/>
          <p:cNvSpPr>
            <a:spLocks noChangeShapeType="1"/>
          </p:cNvSpPr>
          <p:nvPr/>
        </p:nvSpPr>
        <p:spPr bwMode="auto">
          <a:xfrm>
            <a:off x="1603312" y="3027392"/>
            <a:ext cx="439844" cy="222949"/>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24" name="Line 6"/>
          <p:cNvSpPr>
            <a:spLocks noChangeShapeType="1"/>
          </p:cNvSpPr>
          <p:nvPr/>
        </p:nvSpPr>
        <p:spPr bwMode="auto">
          <a:xfrm flipV="1">
            <a:off x="6460782" y="3009012"/>
            <a:ext cx="555817" cy="77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14347" name="Cím 1"/>
          <p:cNvSpPr>
            <a:spLocks noGrp="1"/>
          </p:cNvSpPr>
          <p:nvPr>
            <p:ph type="title"/>
          </p:nvPr>
        </p:nvSpPr>
        <p:spPr>
          <a:xfrm>
            <a:off x="457200" y="457200"/>
            <a:ext cx="8229600" cy="1100138"/>
          </a:xfrm>
        </p:spPr>
        <p:txBody>
          <a:bodyPr>
            <a:normAutofit fontScale="90000"/>
          </a:bodyPr>
          <a:lstStyle/>
          <a:p>
            <a:r>
              <a:rPr lang="hu-HU" altLang="hu-HU" sz="4000" dirty="0" err="1"/>
              <a:t>Search</a:t>
            </a:r>
            <a:r>
              <a:rPr lang="hu-HU" altLang="hu-HU" sz="4000" dirty="0"/>
              <a:t> </a:t>
            </a:r>
            <a:r>
              <a:rPr lang="hu-HU" altLang="hu-HU" sz="4000" dirty="0" err="1"/>
              <a:t>for</a:t>
            </a:r>
            <a:r>
              <a:rPr lang="hu-HU" altLang="hu-HU" sz="4000" dirty="0"/>
              <a:t> </a:t>
            </a:r>
            <a:r>
              <a:rPr lang="hu-HU" altLang="hu-HU" sz="4000" dirty="0" err="1"/>
              <a:t>keywords</a:t>
            </a:r>
            <a:r>
              <a:rPr lang="hu-HU" altLang="hu-HU" sz="4000" dirty="0"/>
              <a:t> 1.</a:t>
            </a:r>
            <a:br>
              <a:rPr lang="hu-HU" altLang="hu-HU" sz="4000" dirty="0"/>
            </a:br>
            <a:r>
              <a:rPr lang="hu-HU" altLang="hu-HU" sz="3600" dirty="0">
                <a:solidFill>
                  <a:srgbClr val="000000"/>
                </a:solidFill>
              </a:rPr>
              <a:t>(</a:t>
            </a:r>
            <a:r>
              <a:rPr lang="hu-HU" altLang="hu-HU" sz="3600" dirty="0" err="1">
                <a:solidFill>
                  <a:srgbClr val="000000"/>
                </a:solidFill>
              </a:rPr>
              <a:t>at</a:t>
            </a:r>
            <a:r>
              <a:rPr lang="hu-HU" altLang="hu-HU" sz="3600" dirty="0">
                <a:solidFill>
                  <a:srgbClr val="000000"/>
                </a:solidFill>
              </a:rPr>
              <a:t> </a:t>
            </a:r>
            <a:r>
              <a:rPr lang="hu-HU" altLang="hu-HU" sz="3600" dirty="0" err="1">
                <a:solidFill>
                  <a:srgbClr val="000000"/>
                </a:solidFill>
              </a:rPr>
              <a:t>Document</a:t>
            </a:r>
            <a:r>
              <a:rPr lang="hu-HU" altLang="hu-HU" sz="3600" dirty="0">
                <a:solidFill>
                  <a:srgbClr val="000000"/>
                </a:solidFill>
              </a:rPr>
              <a:t> </a:t>
            </a:r>
            <a:r>
              <a:rPr lang="hu-HU" altLang="hu-HU" sz="3600" dirty="0" err="1">
                <a:solidFill>
                  <a:srgbClr val="000000"/>
                </a:solidFill>
              </a:rPr>
              <a:t>search</a:t>
            </a:r>
            <a:r>
              <a:rPr lang="hu-HU" altLang="hu-HU" sz="3600" dirty="0">
                <a:solidFill>
                  <a:srgbClr val="000000"/>
                </a:solidFill>
              </a:rPr>
              <a:t> platform)</a:t>
            </a:r>
            <a:endParaRPr lang="hu-HU" altLang="hu-HU" dirty="0"/>
          </a:p>
        </p:txBody>
      </p:sp>
      <p:sp>
        <p:nvSpPr>
          <p:cNvPr id="58377" name="Szövegdoboz 11"/>
          <p:cNvSpPr txBox="1">
            <a:spLocks noChangeArrowheads="1"/>
          </p:cNvSpPr>
          <p:nvPr/>
        </p:nvSpPr>
        <p:spPr bwMode="auto">
          <a:xfrm>
            <a:off x="7164288" y="3327193"/>
            <a:ext cx="1672359" cy="1200329"/>
          </a:xfrm>
          <a:prstGeom prst="rect">
            <a:avLst/>
          </a:prstGeom>
          <a:solidFill>
            <a:srgbClr val="CCFFCC"/>
          </a:solidFill>
          <a:ln w="19050">
            <a:solidFill>
              <a:srgbClr val="FF00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eaLnBrk="1" hangingPunct="1">
              <a:spcBef>
                <a:spcPct val="0"/>
              </a:spcBef>
              <a:buClrTx/>
              <a:buSzTx/>
              <a:buFontTx/>
              <a:buNone/>
            </a:pPr>
            <a:r>
              <a:rPr lang="hu-HU" altLang="hu-HU" sz="1800" b="1" dirty="0" err="1">
                <a:solidFill>
                  <a:srgbClr val="FF0000"/>
                </a:solidFill>
              </a:rPr>
              <a:t>Use</a:t>
            </a:r>
            <a:r>
              <a:rPr lang="hu-HU" altLang="hu-HU" sz="1800" b="1" dirty="0">
                <a:solidFill>
                  <a:srgbClr val="FF0000"/>
                </a:solidFill>
              </a:rPr>
              <a:t> operators:</a:t>
            </a:r>
          </a:p>
          <a:p>
            <a:pPr eaLnBrk="1" hangingPunct="1">
              <a:spcBef>
                <a:spcPct val="0"/>
              </a:spcBef>
              <a:buClrTx/>
              <a:buSzTx/>
              <a:buFontTx/>
              <a:buNone/>
            </a:pPr>
            <a:r>
              <a:rPr lang="hu-HU" altLang="hu-HU" sz="1800" dirty="0">
                <a:solidFill>
                  <a:srgbClr val="FF0000"/>
                </a:solidFill>
              </a:rPr>
              <a:t>OR, (W/n, PRE/n), AND, </a:t>
            </a:r>
            <a:r>
              <a:rPr lang="hu-HU" altLang="hu-HU" sz="1800" dirty="0" err="1">
                <a:solidFill>
                  <a:srgbClr val="FF0000"/>
                </a:solidFill>
              </a:rPr>
              <a:t>AND</a:t>
            </a:r>
            <a:r>
              <a:rPr lang="hu-HU" altLang="hu-HU" sz="1800" dirty="0">
                <a:solidFill>
                  <a:srgbClr val="FF0000"/>
                </a:solidFill>
              </a:rPr>
              <a:t> NOT</a:t>
            </a:r>
          </a:p>
        </p:txBody>
      </p:sp>
    </p:spTree>
    <p:extLst>
      <p:ext uri="{BB962C8B-B14F-4D97-AF65-F5344CB8AC3E}">
        <p14:creationId xmlns:p14="http://schemas.microsoft.com/office/powerpoint/2010/main" val="272375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500"/>
                                        <p:tgtEl>
                                          <p:spTgt spid="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8377"/>
                                        </p:tgtEl>
                                        <p:attrNameLst>
                                          <p:attrName>style.visibility</p:attrName>
                                        </p:attrNameLst>
                                      </p:cBhvr>
                                      <p:to>
                                        <p:strVal val="visible"/>
                                      </p:to>
                                    </p:set>
                                    <p:animEffect transition="in" filter="box(in)">
                                      <p:cBhvr>
                                        <p:cTn id="32" dur="500"/>
                                        <p:tgtEl>
                                          <p:spTgt spid="583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5837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399846" cy="531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6" name="Cím 1"/>
          <p:cNvSpPr>
            <a:spLocks noGrp="1"/>
          </p:cNvSpPr>
          <p:nvPr>
            <p:ph type="title"/>
          </p:nvPr>
        </p:nvSpPr>
        <p:spPr>
          <a:xfrm>
            <a:off x="457200" y="457201"/>
            <a:ext cx="8229600" cy="595536"/>
          </a:xfrm>
        </p:spPr>
        <p:txBody>
          <a:bodyPr>
            <a:normAutofit fontScale="90000"/>
          </a:bodyPr>
          <a:lstStyle/>
          <a:p>
            <a:r>
              <a:rPr lang="hu-HU" altLang="hu-HU" sz="4000" dirty="0" err="1"/>
              <a:t>Results</a:t>
            </a:r>
            <a:r>
              <a:rPr lang="hu-HU" altLang="hu-HU" sz="4000" dirty="0"/>
              <a:t> </a:t>
            </a:r>
            <a:r>
              <a:rPr lang="hu-HU" altLang="hu-HU" sz="4000" dirty="0" err="1"/>
              <a:t>list</a:t>
            </a:r>
            <a:endParaRPr lang="hu-HU" altLang="hu-HU" sz="4000" dirty="0"/>
          </a:p>
        </p:txBody>
      </p:sp>
      <p:sp>
        <p:nvSpPr>
          <p:cNvPr id="8" name="Rectangle 3"/>
          <p:cNvSpPr>
            <a:spLocks noChangeArrowheads="1"/>
          </p:cNvSpPr>
          <p:nvPr/>
        </p:nvSpPr>
        <p:spPr bwMode="auto">
          <a:xfrm>
            <a:off x="323529" y="1268760"/>
            <a:ext cx="1152128"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
        <p:nvSpPr>
          <p:cNvPr id="9" name="Rectangle 3"/>
          <p:cNvSpPr>
            <a:spLocks noChangeArrowheads="1"/>
          </p:cNvSpPr>
          <p:nvPr/>
        </p:nvSpPr>
        <p:spPr bwMode="auto">
          <a:xfrm>
            <a:off x="1907704" y="4365104"/>
            <a:ext cx="5544616" cy="3600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Grp="1" noChangeArrowheads="1"/>
          </p:cNvSpPr>
          <p:nvPr>
            <p:ph type="title"/>
          </p:nvPr>
        </p:nvSpPr>
        <p:spPr/>
        <p:txBody>
          <a:bodyPr/>
          <a:lstStyle/>
          <a:p>
            <a:r>
              <a:rPr lang="en-US" altLang="hu-HU" dirty="0"/>
              <a:t>    </a:t>
            </a:r>
            <a:r>
              <a:rPr lang="hu-HU" altLang="hu-HU" dirty="0"/>
              <a:t>A bibliographic item*</a:t>
            </a:r>
          </a:p>
        </p:txBody>
      </p:sp>
      <p:sp>
        <p:nvSpPr>
          <p:cNvPr id="110599" name="Text Box 7"/>
          <p:cNvSpPr txBox="1">
            <a:spLocks noChangeArrowheads="1"/>
          </p:cNvSpPr>
          <p:nvPr/>
        </p:nvSpPr>
        <p:spPr bwMode="auto">
          <a:xfrm>
            <a:off x="2339975" y="3286125"/>
            <a:ext cx="4968875" cy="2862322"/>
          </a:xfrm>
          <a:prstGeom prst="rect">
            <a:avLst/>
          </a:prstGeom>
          <a:solidFill>
            <a:srgbClr val="CCFFCC"/>
          </a:solidFill>
          <a:ln w="12700">
            <a:solidFill>
              <a:srgbClr val="FF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hu-HU" altLang="hu-HU" dirty="0">
                <a:latin typeface="Garamond" pitchFamily="18" charset="0"/>
                <a:cs typeface="Arial" charset="0"/>
              </a:rPr>
              <a:t>Extra </a:t>
            </a:r>
            <a:r>
              <a:rPr lang="hu-HU" altLang="hu-HU" dirty="0" err="1">
                <a:latin typeface="Garamond" pitchFamily="18" charset="0"/>
                <a:cs typeface="Arial" charset="0"/>
              </a:rPr>
              <a:t>information</a:t>
            </a:r>
            <a:r>
              <a:rPr lang="hu-HU" altLang="hu-HU" dirty="0">
                <a:latin typeface="Garamond" pitchFamily="18" charset="0"/>
                <a:cs typeface="Arial" charset="0"/>
              </a:rPr>
              <a:t>:</a:t>
            </a:r>
            <a:br>
              <a:rPr lang="hu-HU" altLang="hu-HU" dirty="0">
                <a:solidFill>
                  <a:srgbClr val="FF0000"/>
                </a:solidFill>
                <a:latin typeface="Garamond" pitchFamily="18" charset="0"/>
                <a:cs typeface="Arial" charset="0"/>
              </a:rPr>
            </a:br>
            <a:r>
              <a:rPr lang="hu-HU" altLang="hu-HU" dirty="0" err="1">
                <a:solidFill>
                  <a:srgbClr val="FF0000"/>
                </a:solidFill>
                <a:latin typeface="Garamond" pitchFamily="18" charset="0"/>
                <a:cs typeface="Arial" charset="0"/>
              </a:rPr>
              <a:t>-number</a:t>
            </a:r>
            <a:r>
              <a:rPr lang="hu-HU" altLang="hu-HU" dirty="0">
                <a:solidFill>
                  <a:srgbClr val="FF0000"/>
                </a:solidFill>
                <a:latin typeface="Garamond" pitchFamily="18" charset="0"/>
                <a:cs typeface="Arial" charset="0"/>
              </a:rPr>
              <a:t> of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last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column</a:t>
            </a:r>
            <a:r>
              <a:rPr lang="hu-HU" altLang="hu-HU" dirty="0">
                <a:solidFill>
                  <a:srgbClr val="FF0000"/>
                </a:solidFill>
                <a:latin typeface="Garamond" pitchFamily="18" charset="0"/>
                <a:cs typeface="Arial" charset="0"/>
              </a:rPr>
              <a:t> </a:t>
            </a:r>
            <a:r>
              <a:rPr lang="hu-HU" altLang="hu-HU" b="1" dirty="0">
                <a:solidFill>
                  <a:srgbClr val="FF0000"/>
                </a:solidFill>
                <a:latin typeface="Garamond" pitchFamily="18" charset="0"/>
                <a:cs typeface="Arial" charset="0"/>
              </a:rPr>
              <a:t>(</a:t>
            </a:r>
            <a:r>
              <a:rPr lang="hu-HU" altLang="hu-HU" b="1" dirty="0" err="1">
                <a:solidFill>
                  <a:srgbClr val="FF0000"/>
                </a:solidFill>
                <a:latin typeface="Garamond" pitchFamily="18" charset="0"/>
                <a:cs typeface="Arial" charset="0"/>
              </a:rPr>
              <a:t>Cited</a:t>
            </a:r>
            <a:r>
              <a:rPr lang="hu-HU" altLang="hu-HU" b="1" dirty="0">
                <a:solidFill>
                  <a:srgbClr val="FF0000"/>
                </a:solidFill>
                <a:latin typeface="Garamond" pitchFamily="18" charset="0"/>
                <a:cs typeface="Arial" charset="0"/>
              </a:rPr>
              <a:t> </a:t>
            </a:r>
            <a:r>
              <a:rPr lang="hu-HU" altLang="hu-HU" b="1" dirty="0" err="1">
                <a:solidFill>
                  <a:srgbClr val="FF0000"/>
                </a:solidFill>
                <a:latin typeface="Garamond" pitchFamily="18" charset="0"/>
                <a:cs typeface="Arial" charset="0"/>
              </a:rPr>
              <a:t>by</a:t>
            </a:r>
            <a:r>
              <a:rPr lang="hu-HU" altLang="hu-HU" b="1" dirty="0">
                <a:solidFill>
                  <a:srgbClr val="FF0000"/>
                </a:solidFill>
                <a:latin typeface="Garamond" pitchFamily="18" charset="0"/>
                <a:cs typeface="Arial" charset="0"/>
              </a:rPr>
              <a: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shows</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how</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many</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papers</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cited</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this</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publication</a:t>
            </a:r>
            <a:br>
              <a:rPr lang="hu-HU" altLang="hu-HU" dirty="0">
                <a:solidFill>
                  <a:srgbClr val="FF0000"/>
                </a:solidFill>
                <a:latin typeface="Garamond" pitchFamily="18" charset="0"/>
                <a:cs typeface="Arial" charset="0"/>
              </a:rPr>
            </a:br>
            <a:r>
              <a:rPr lang="hu-HU" altLang="hu-HU" dirty="0" err="1">
                <a:solidFill>
                  <a:srgbClr val="FF0000"/>
                </a:solidFill>
                <a:latin typeface="Garamond" pitchFamily="18" charset="0"/>
                <a:cs typeface="Arial" charset="0"/>
              </a:rPr>
              <a:t>-</a:t>
            </a:r>
            <a:r>
              <a:rPr lang="hu-HU" altLang="hu-HU" b="1" dirty="0" err="1">
                <a:solidFill>
                  <a:srgbClr val="FF0000"/>
                </a:solidFill>
                <a:latin typeface="Garamond" pitchFamily="18" charset="0"/>
                <a:cs typeface="Arial" charset="0"/>
              </a:rPr>
              <a:t>View</a:t>
            </a:r>
            <a:r>
              <a:rPr lang="hu-HU" altLang="hu-HU" b="1" dirty="0">
                <a:solidFill>
                  <a:srgbClr val="FF0000"/>
                </a:solidFill>
                <a:latin typeface="Garamond" pitchFamily="18" charset="0"/>
                <a:cs typeface="Arial" charset="0"/>
              </a:rPr>
              <a:t> </a:t>
            </a:r>
            <a:r>
              <a:rPr lang="hu-HU" altLang="hu-HU" b="1" dirty="0" err="1">
                <a:solidFill>
                  <a:srgbClr val="FF0000"/>
                </a:solidFill>
                <a:latin typeface="Garamond" pitchFamily="18" charset="0"/>
                <a:cs typeface="Arial" charset="0"/>
              </a:rPr>
              <a:t>at</a:t>
            </a:r>
            <a:r>
              <a:rPr lang="hu-HU" altLang="hu-HU" b="1" dirty="0">
                <a:solidFill>
                  <a:srgbClr val="FF0000"/>
                </a:solidFill>
                <a:latin typeface="Garamond" pitchFamily="18" charset="0"/>
                <a:cs typeface="Arial" charset="0"/>
              </a:rPr>
              <a:t> </a:t>
            </a:r>
            <a:r>
              <a:rPr lang="hu-HU" altLang="hu-HU" b="1" dirty="0" err="1">
                <a:solidFill>
                  <a:srgbClr val="FF0000"/>
                </a:solidFill>
                <a:latin typeface="Garamond" pitchFamily="18" charset="0"/>
                <a:cs typeface="Arial" charset="0"/>
              </a:rPr>
              <a:t>publisher</a:t>
            </a:r>
            <a:r>
              <a:rPr lang="hu-HU" altLang="hu-HU" b="1" dirty="0">
                <a:solidFill>
                  <a:srgbClr val="FF0000"/>
                </a:solidFill>
                <a:latin typeface="Garamond" pitchFamily="18" charset="0"/>
                <a:cs typeface="Arial" charset="0"/>
              </a:rPr>
              <a: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if</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you</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see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this</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button</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you</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can</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read</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full</a:t>
            </a:r>
            <a:r>
              <a:rPr lang="hu-HU" altLang="hu-HU" dirty="0">
                <a:solidFill>
                  <a:srgbClr val="FF0000"/>
                </a:solidFill>
                <a:latin typeface="Garamond" pitchFamily="18" charset="0"/>
                <a:cs typeface="Arial" charset="0"/>
              </a:rPr>
              <a:t> text of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document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at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publisher</a:t>
            </a:r>
            <a:r>
              <a:rPr lang="hu-HU" altLang="hu-HU" dirty="0">
                <a:solidFill>
                  <a:srgbClr val="FF0000"/>
                </a:solidFill>
                <a:latin typeface="Garamond" pitchFamily="18" charset="0"/>
                <a:cs typeface="Arial" charset="0"/>
              </a:rPr>
              <a:t>’s site </a:t>
            </a:r>
            <a:r>
              <a:rPr lang="hu-HU" altLang="hu-HU" dirty="0" err="1">
                <a:solidFill>
                  <a:srgbClr val="FF0000"/>
                </a:solidFill>
                <a:latin typeface="Garamond" pitchFamily="18" charset="0"/>
                <a:cs typeface="Arial" charset="0"/>
              </a:rPr>
              <a:t>depends</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on</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our</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institution</a:t>
            </a:r>
            <a:r>
              <a:rPr lang="hu-HU" altLang="hu-HU" dirty="0">
                <a:solidFill>
                  <a:srgbClr val="FF0000"/>
                </a:solidFill>
                <a:latin typeface="Garamond" pitchFamily="18" charset="0"/>
                <a:cs typeface="Arial" charset="0"/>
              </a:rPr>
              <a:t>’s </a:t>
            </a:r>
            <a:r>
              <a:rPr lang="hu-HU" altLang="hu-HU" dirty="0" err="1">
                <a:solidFill>
                  <a:srgbClr val="FF0000"/>
                </a:solidFill>
                <a:latin typeface="Garamond" pitchFamily="18" charset="0"/>
                <a:cs typeface="Arial" charset="0"/>
              </a:rPr>
              <a:t>subscription</a:t>
            </a:r>
            <a:br>
              <a:rPr lang="hu-HU" altLang="hu-HU" dirty="0">
                <a:solidFill>
                  <a:srgbClr val="FF0000"/>
                </a:solidFill>
                <a:latin typeface="Garamond" pitchFamily="18" charset="0"/>
                <a:cs typeface="Arial" charset="0"/>
              </a:rPr>
            </a:br>
            <a:r>
              <a:rPr lang="hu-HU" altLang="hu-HU" dirty="0" err="1">
                <a:solidFill>
                  <a:srgbClr val="FF0000"/>
                </a:solidFill>
                <a:latin typeface="Garamond" pitchFamily="18" charset="0"/>
                <a:cs typeface="Arial" charset="0"/>
              </a:rPr>
              <a:t>-</a:t>
            </a:r>
            <a:r>
              <a:rPr lang="hu-HU" altLang="hu-HU" b="1" dirty="0" err="1">
                <a:solidFill>
                  <a:srgbClr val="FF0000"/>
                </a:solidFill>
                <a:latin typeface="Garamond" pitchFamily="18" charset="0"/>
                <a:cs typeface="Arial" charset="0"/>
              </a:rPr>
              <a:t>Show</a:t>
            </a:r>
            <a:r>
              <a:rPr lang="hu-HU" altLang="hu-HU" b="1" dirty="0">
                <a:solidFill>
                  <a:srgbClr val="FF0000"/>
                </a:solidFill>
                <a:latin typeface="Garamond" pitchFamily="18" charset="0"/>
                <a:cs typeface="Arial" charset="0"/>
              </a:rPr>
              <a:t> </a:t>
            </a:r>
            <a:r>
              <a:rPr lang="hu-HU" altLang="hu-HU" b="1" dirty="0" err="1">
                <a:solidFill>
                  <a:srgbClr val="FF0000"/>
                </a:solidFill>
                <a:latin typeface="Garamond" pitchFamily="18" charset="0"/>
                <a:cs typeface="Arial" charset="0"/>
              </a:rPr>
              <a:t>abstract</a:t>
            </a:r>
            <a:r>
              <a:rPr lang="hu-HU" altLang="hu-HU" b="1" dirty="0">
                <a:solidFill>
                  <a:srgbClr val="FF0000"/>
                </a:solidFill>
                <a:latin typeface="Garamond" pitchFamily="18" charset="0"/>
                <a:cs typeface="Arial" charset="0"/>
              </a:rPr>
              <a:t>:</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you</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can</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read</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brief</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summary</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abstract</a:t>
            </a:r>
            <a:r>
              <a:rPr lang="hu-HU" altLang="hu-HU" dirty="0">
                <a:solidFill>
                  <a:srgbClr val="FF0000"/>
                </a:solidFill>
                <a:latin typeface="Garamond" pitchFamily="18" charset="0"/>
                <a:cs typeface="Arial" charset="0"/>
              </a:rPr>
              <a:t>) of </a:t>
            </a:r>
            <a:r>
              <a:rPr lang="hu-HU" altLang="hu-HU" dirty="0" err="1">
                <a:solidFill>
                  <a:srgbClr val="FF0000"/>
                </a:solidFill>
                <a:latin typeface="Garamond" pitchFamily="18" charset="0"/>
                <a:cs typeface="Arial" charset="0"/>
              </a:rPr>
              <a:t>the</a:t>
            </a:r>
            <a:r>
              <a:rPr lang="hu-HU" altLang="hu-HU" dirty="0">
                <a:solidFill>
                  <a:srgbClr val="FF0000"/>
                </a:solidFill>
                <a:latin typeface="Garamond" pitchFamily="18" charset="0"/>
                <a:cs typeface="Arial" charset="0"/>
              </a:rPr>
              <a:t> </a:t>
            </a:r>
            <a:r>
              <a:rPr lang="hu-HU" altLang="hu-HU" dirty="0" err="1">
                <a:solidFill>
                  <a:srgbClr val="FF0000"/>
                </a:solidFill>
                <a:latin typeface="Garamond" pitchFamily="18" charset="0"/>
                <a:cs typeface="Arial" charset="0"/>
              </a:rPr>
              <a:t>paper</a:t>
            </a:r>
            <a:br>
              <a:rPr lang="hu-HU" altLang="hu-HU" dirty="0">
                <a:solidFill>
                  <a:srgbClr val="FF0000"/>
                </a:solidFill>
                <a:latin typeface="Garamond" pitchFamily="18" charset="0"/>
                <a:cs typeface="Arial" charset="0"/>
              </a:rPr>
            </a:br>
            <a:r>
              <a:rPr lang="hu-HU" altLang="hu-HU" b="1" dirty="0" err="1">
                <a:solidFill>
                  <a:srgbClr val="FF0000"/>
                </a:solidFill>
                <a:latin typeface="Garamond" pitchFamily="18" charset="0"/>
                <a:cs typeface="Arial" charset="0"/>
              </a:rPr>
              <a:t>-Related</a:t>
            </a:r>
            <a:r>
              <a:rPr lang="hu-HU" altLang="hu-HU" b="1" dirty="0">
                <a:solidFill>
                  <a:srgbClr val="FF0000"/>
                </a:solidFill>
                <a:latin typeface="Garamond" pitchFamily="18" charset="0"/>
                <a:cs typeface="Arial" charset="0"/>
              </a:rPr>
              <a:t> </a:t>
            </a:r>
            <a:r>
              <a:rPr lang="hu-HU" altLang="hu-HU" b="1" dirty="0" err="1">
                <a:solidFill>
                  <a:srgbClr val="FF0000"/>
                </a:solidFill>
                <a:latin typeface="Garamond" pitchFamily="18" charset="0"/>
                <a:cs typeface="Arial" charset="0"/>
              </a:rPr>
              <a:t>documents</a:t>
            </a:r>
            <a:r>
              <a:rPr lang="hu-HU" altLang="hu-HU" b="1" dirty="0">
                <a:solidFill>
                  <a:srgbClr val="FF0000"/>
                </a:solidFill>
                <a:latin typeface="Garamond" pitchFamily="18" charset="0"/>
                <a:cs typeface="Arial" charset="0"/>
              </a:rPr>
              <a:t>: </a:t>
            </a:r>
            <a:r>
              <a:rPr lang="en-US" altLang="hu-HU" dirty="0">
                <a:solidFill>
                  <a:srgbClr val="FF0000"/>
                </a:solidFill>
                <a:latin typeface="Garamond" pitchFamily="18" charset="0"/>
                <a:cs typeface="Arial" charset="0"/>
              </a:rPr>
              <a:t>you can view a list of related documents based on shared references</a:t>
            </a:r>
            <a:endParaRPr lang="hu-HU" altLang="hu-HU" dirty="0">
              <a:solidFill>
                <a:srgbClr val="FF0000"/>
              </a:solidFill>
              <a:latin typeface="Garamond" pitchFamily="18" charset="0"/>
              <a:cs typeface="Arial" charset="0"/>
            </a:endParaRPr>
          </a:p>
        </p:txBody>
      </p:sp>
      <p:sp>
        <p:nvSpPr>
          <p:cNvPr id="2" name="Szövegdoboz 1"/>
          <p:cNvSpPr txBox="1"/>
          <p:nvPr/>
        </p:nvSpPr>
        <p:spPr>
          <a:xfrm>
            <a:off x="179058" y="2827784"/>
            <a:ext cx="8795080" cy="276999"/>
          </a:xfrm>
          <a:prstGeom prst="rect">
            <a:avLst/>
          </a:prstGeom>
          <a:noFill/>
        </p:spPr>
        <p:txBody>
          <a:bodyPr wrap="square" rtlCol="0">
            <a:spAutoFit/>
          </a:bodyPr>
          <a:lstStyle/>
          <a:p>
            <a:r>
              <a:rPr lang="hu-HU" sz="1200" dirty="0">
                <a:latin typeface="+mn-lt"/>
              </a:rPr>
              <a:t>* </a:t>
            </a:r>
            <a:r>
              <a:rPr lang="en-US" sz="1200" dirty="0" err="1">
                <a:latin typeface="+mn-lt"/>
              </a:rPr>
              <a:t>Th</a:t>
            </a:r>
            <a:r>
              <a:rPr lang="hu-HU" sz="1200" dirty="0">
                <a:latin typeface="+mn-lt"/>
              </a:rPr>
              <a:t>e</a:t>
            </a:r>
            <a:r>
              <a:rPr lang="en-US" sz="1200" dirty="0">
                <a:latin typeface="+mn-lt"/>
              </a:rPr>
              <a:t> bibliographic item</a:t>
            </a:r>
            <a:r>
              <a:rPr lang="hu-HU" sz="1200" dirty="0">
                <a:latin typeface="+mn-lt"/>
              </a:rPr>
              <a:t> is </a:t>
            </a:r>
            <a:r>
              <a:rPr lang="hu-HU" sz="1200" dirty="0" err="1">
                <a:latin typeface="+mn-lt"/>
              </a:rPr>
              <a:t>full</a:t>
            </a:r>
            <a:r>
              <a:rPr lang="hu-HU" sz="1200" dirty="0">
                <a:latin typeface="+mn-lt"/>
              </a:rPr>
              <a:t> – </a:t>
            </a:r>
            <a:r>
              <a:rPr lang="hu-HU" sz="1200" dirty="0" err="1">
                <a:latin typeface="+mn-lt"/>
              </a:rPr>
              <a:t>with</a:t>
            </a:r>
            <a:r>
              <a:rPr lang="hu-HU" sz="1200" dirty="0">
                <a:latin typeface="+mn-lt"/>
              </a:rPr>
              <a:t> </a:t>
            </a:r>
            <a:r>
              <a:rPr lang="en-US" sz="1200" dirty="0">
                <a:latin typeface="+mn-lt"/>
              </a:rPr>
              <a:t>the volume, issue and page numbers</a:t>
            </a:r>
            <a:r>
              <a:rPr lang="hu-HU" sz="1200" dirty="0">
                <a:latin typeface="+mn-lt"/>
              </a:rPr>
              <a:t> – </a:t>
            </a:r>
            <a:r>
              <a:rPr lang="hu-HU" sz="1200" dirty="0" err="1">
                <a:latin typeface="+mn-lt"/>
              </a:rPr>
              <a:t>when</a:t>
            </a:r>
            <a:r>
              <a:rPr lang="hu-HU" sz="1200" dirty="0">
                <a:latin typeface="+mn-lt"/>
              </a:rPr>
              <a:t> </a:t>
            </a:r>
            <a:r>
              <a:rPr lang="hu-HU" sz="1200" dirty="0" err="1">
                <a:latin typeface="+mn-lt"/>
              </a:rPr>
              <a:t>we</a:t>
            </a:r>
            <a:r>
              <a:rPr lang="hu-HU" sz="1200" dirty="0">
                <a:latin typeface="+mn-lt"/>
              </a:rPr>
              <a:t> </a:t>
            </a:r>
            <a:r>
              <a:rPr lang="hu-HU" sz="1200" dirty="0" err="1">
                <a:latin typeface="+mn-lt"/>
              </a:rPr>
              <a:t>hover</a:t>
            </a:r>
            <a:r>
              <a:rPr lang="hu-HU" sz="1200" dirty="0">
                <a:latin typeface="+mn-lt"/>
              </a:rPr>
              <a:t> over </a:t>
            </a:r>
            <a:r>
              <a:rPr lang="hu-HU" sz="1200" dirty="0" err="1">
                <a:latin typeface="+mn-lt"/>
              </a:rPr>
              <a:t>the</a:t>
            </a:r>
            <a:r>
              <a:rPr lang="hu-HU" sz="1200" dirty="0">
                <a:latin typeface="+mn-lt"/>
              </a:rPr>
              <a:t> </a:t>
            </a:r>
            <a:r>
              <a:rPr lang="hu-HU" sz="1200" dirty="0" err="1">
                <a:latin typeface="+mn-lt"/>
              </a:rPr>
              <a:t>record</a:t>
            </a:r>
            <a:r>
              <a:rPr lang="hu-HU" sz="1200" dirty="0">
                <a:latin typeface="+mn-lt"/>
              </a:rPr>
              <a:t>.</a:t>
            </a:r>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49"/>
          <a:stretch/>
        </p:blipFill>
        <p:spPr bwMode="auto">
          <a:xfrm>
            <a:off x="118982" y="2124829"/>
            <a:ext cx="8964000" cy="68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8"/>
          <p:cNvSpPr>
            <a:spLocks noChangeArrowheads="1"/>
          </p:cNvSpPr>
          <p:nvPr/>
        </p:nvSpPr>
        <p:spPr bwMode="auto">
          <a:xfrm>
            <a:off x="179059" y="2535639"/>
            <a:ext cx="3240814" cy="276657"/>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rgbClr val="006666"/>
              </a:buClr>
              <a:buSzPct val="75000"/>
              <a:buFont typeface="Wingdings" pitchFamily="2" charset="2"/>
              <a:buChar char="n"/>
            </a:pPr>
            <a:endParaRPr lang="hu-HU" altLang="hu-HU" sz="3200">
              <a:solidFill>
                <a:srgbClr val="000000"/>
              </a:solidFill>
              <a:latin typeface="Garamond" pitchFamily="18" charset="0"/>
            </a:endParaRPr>
          </a:p>
        </p:txBody>
      </p:sp>
      <p:sp>
        <p:nvSpPr>
          <p:cNvPr id="18" name="Rectangle 9"/>
          <p:cNvSpPr>
            <a:spLocks noChangeArrowheads="1"/>
          </p:cNvSpPr>
          <p:nvPr/>
        </p:nvSpPr>
        <p:spPr bwMode="auto">
          <a:xfrm>
            <a:off x="8617244" y="2127496"/>
            <a:ext cx="352653" cy="474188"/>
          </a:xfrm>
          <a:prstGeom prst="rect">
            <a:avLst/>
          </a:prstGeom>
          <a:solidFill>
            <a:srgbClr val="F2F2F2"/>
          </a:solidFill>
          <a:ln>
            <a:solidFill>
              <a:srgbClr val="F2F2F2"/>
            </a:solid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rgbClr val="006666"/>
              </a:buClr>
              <a:buSzPct val="75000"/>
              <a:buFont typeface="Wingdings" pitchFamily="2" charset="2"/>
              <a:buChar char="n"/>
            </a:pPr>
            <a:endParaRPr lang="hu-HU" altLang="hu-HU" sz="3200">
              <a:solidFill>
                <a:srgbClr val="000000"/>
              </a:solidFill>
              <a:latin typeface="Garamond" pitchFamily="18" charset="0"/>
            </a:endParaRPr>
          </a:p>
        </p:txBody>
      </p:sp>
      <p:sp>
        <p:nvSpPr>
          <p:cNvPr id="19" name="Rectangle 11"/>
          <p:cNvSpPr>
            <a:spLocks noChangeArrowheads="1"/>
          </p:cNvSpPr>
          <p:nvPr/>
        </p:nvSpPr>
        <p:spPr bwMode="auto">
          <a:xfrm>
            <a:off x="8617244" y="2127495"/>
            <a:ext cx="396082" cy="4741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rgbClr val="006666"/>
              </a:buClr>
              <a:buSzPct val="75000"/>
              <a:buFont typeface="Wingdings" pitchFamily="2" charset="2"/>
              <a:buChar char="n"/>
            </a:pPr>
            <a:endParaRPr lang="hu-HU" altLang="hu-HU" sz="3200">
              <a:solidFill>
                <a:srgbClr val="000000"/>
              </a:solidFill>
              <a:latin typeface="Garamond" pitchFamily="18" charset="0"/>
            </a:endParaRPr>
          </a:p>
        </p:txBody>
      </p:sp>
      <p:sp>
        <p:nvSpPr>
          <p:cNvPr id="20" name="Rectangle 6"/>
          <p:cNvSpPr>
            <a:spLocks noChangeArrowheads="1"/>
          </p:cNvSpPr>
          <p:nvPr/>
        </p:nvSpPr>
        <p:spPr bwMode="auto">
          <a:xfrm>
            <a:off x="332472" y="2535639"/>
            <a:ext cx="3223046" cy="276657"/>
          </a:xfrm>
          <a:prstGeom prst="rect">
            <a:avLst/>
          </a:prstGeom>
          <a:solidFill>
            <a:srgbClr val="F2F2F2"/>
          </a:solidFill>
          <a:ln>
            <a:solidFill>
              <a:srgbClr val="F2F2F2"/>
            </a:solid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rgbClr val="006666"/>
              </a:buClr>
              <a:buSzPct val="75000"/>
              <a:buFont typeface="Wingdings" pitchFamily="2" charset="2"/>
              <a:buChar char="n"/>
            </a:pPr>
            <a:endParaRPr lang="hu-HU" altLang="hu-HU" sz="3200">
              <a:solidFill>
                <a:srgbClr val="0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0599"/>
                                        </p:tgtEl>
                                        <p:attrNameLst>
                                          <p:attrName>style.visibility</p:attrName>
                                        </p:attrNameLst>
                                      </p:cBhvr>
                                      <p:to>
                                        <p:strVal val="visible"/>
                                      </p:to>
                                    </p:set>
                                    <p:animEffect transition="in" filter="strips(downLeft)">
                                      <p:cBhvr>
                                        <p:cTn id="7" dur="500"/>
                                        <p:tgtEl>
                                          <p:spTgt spid="110599"/>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Right)">
                                      <p:cBhvr>
                                        <p:cTn id="10" dur="500"/>
                                        <p:tgtEl>
                                          <p:spTgt spid="17"/>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9" grpId="0" animBg="1"/>
      <p:bldP spid="17" grpId="0" animBg="1"/>
      <p:bldP spid="18" grpId="0" animBg="1"/>
      <p:bldP spid="19" grpId="0" animBg="1"/>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26" y="1115188"/>
            <a:ext cx="8617050" cy="540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8"/>
          <p:cNvSpPr>
            <a:spLocks noChangeArrowheads="1"/>
          </p:cNvSpPr>
          <p:nvPr/>
        </p:nvSpPr>
        <p:spPr bwMode="auto">
          <a:xfrm>
            <a:off x="2164555" y="1373187"/>
            <a:ext cx="3271541" cy="19722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9" name="Text Box 16"/>
          <p:cNvSpPr txBox="1">
            <a:spLocks noChangeArrowheads="1"/>
          </p:cNvSpPr>
          <p:nvPr/>
        </p:nvSpPr>
        <p:spPr bwMode="auto">
          <a:xfrm>
            <a:off x="559594" y="1491424"/>
            <a:ext cx="430213" cy="3698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hu-HU" b="1" dirty="0">
                <a:solidFill>
                  <a:srgbClr val="FF0000"/>
                </a:solidFill>
                <a:effectLst>
                  <a:outerShdw blurRad="38100" dist="38100" dir="2700000" algn="tl">
                    <a:srgbClr val="C0C0C0"/>
                  </a:outerShdw>
                </a:effectLst>
                <a:latin typeface="Garamond"/>
              </a:rPr>
              <a:t>1.</a:t>
            </a:r>
          </a:p>
        </p:txBody>
      </p:sp>
      <p:sp>
        <p:nvSpPr>
          <p:cNvPr id="20" name="Text Box 17"/>
          <p:cNvSpPr txBox="1">
            <a:spLocks noChangeArrowheads="1"/>
          </p:cNvSpPr>
          <p:nvPr/>
        </p:nvSpPr>
        <p:spPr bwMode="auto">
          <a:xfrm>
            <a:off x="1837682" y="1279741"/>
            <a:ext cx="360363" cy="369887"/>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hu-HU" b="1" dirty="0">
                <a:solidFill>
                  <a:srgbClr val="FF0000"/>
                </a:solidFill>
                <a:effectLst>
                  <a:outerShdw blurRad="38100" dist="38100" dir="2700000" algn="tl">
                    <a:srgbClr val="C0C0C0"/>
                  </a:outerShdw>
                </a:effectLst>
                <a:latin typeface="Garamond"/>
              </a:rPr>
              <a:t>2.</a:t>
            </a:r>
          </a:p>
        </p:txBody>
      </p:sp>
      <p:sp>
        <p:nvSpPr>
          <p:cNvPr id="21" name="Rectangle 19"/>
          <p:cNvSpPr>
            <a:spLocks noChangeArrowheads="1"/>
          </p:cNvSpPr>
          <p:nvPr/>
        </p:nvSpPr>
        <p:spPr bwMode="auto">
          <a:xfrm>
            <a:off x="1475656" y="1191192"/>
            <a:ext cx="1944215" cy="14824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
        <p:nvSpPr>
          <p:cNvPr id="22" name="Text Box 20"/>
          <p:cNvSpPr txBox="1">
            <a:spLocks noChangeArrowheads="1"/>
          </p:cNvSpPr>
          <p:nvPr/>
        </p:nvSpPr>
        <p:spPr bwMode="auto">
          <a:xfrm>
            <a:off x="1187748" y="1070366"/>
            <a:ext cx="431800" cy="369887"/>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hu-HU" b="1" dirty="0">
                <a:solidFill>
                  <a:srgbClr val="FF0000"/>
                </a:solidFill>
                <a:effectLst>
                  <a:outerShdw blurRad="38100" dist="38100" dir="2700000" algn="tl">
                    <a:srgbClr val="C0C0C0"/>
                  </a:outerShdw>
                </a:effectLst>
                <a:latin typeface="Garamond"/>
              </a:rPr>
              <a:t>3.</a:t>
            </a:r>
          </a:p>
        </p:txBody>
      </p:sp>
      <p:sp>
        <p:nvSpPr>
          <p:cNvPr id="23" name="Text Box 21"/>
          <p:cNvSpPr txBox="1">
            <a:spLocks noChangeArrowheads="1"/>
          </p:cNvSpPr>
          <p:nvPr/>
        </p:nvSpPr>
        <p:spPr bwMode="auto">
          <a:xfrm>
            <a:off x="7165698" y="1060921"/>
            <a:ext cx="358775" cy="37147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hu-HU" b="1" dirty="0">
                <a:solidFill>
                  <a:srgbClr val="FF0000"/>
                </a:solidFill>
                <a:effectLst>
                  <a:outerShdw blurRad="38100" dist="38100" dir="2700000" algn="tl">
                    <a:srgbClr val="C0C0C0"/>
                  </a:outerShdw>
                </a:effectLst>
                <a:latin typeface="Garamond"/>
              </a:rPr>
              <a:t>4.</a:t>
            </a:r>
          </a:p>
        </p:txBody>
      </p:sp>
      <p:sp>
        <p:nvSpPr>
          <p:cNvPr id="24" name="Rectangle 8"/>
          <p:cNvSpPr>
            <a:spLocks noChangeArrowheads="1"/>
          </p:cNvSpPr>
          <p:nvPr/>
        </p:nvSpPr>
        <p:spPr bwMode="auto">
          <a:xfrm>
            <a:off x="215926" y="1339435"/>
            <a:ext cx="1547762" cy="518359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25" name="Rectangle 3"/>
          <p:cNvSpPr>
            <a:spLocks noChangeArrowheads="1"/>
          </p:cNvSpPr>
          <p:nvPr/>
        </p:nvSpPr>
        <p:spPr bwMode="auto">
          <a:xfrm>
            <a:off x="1832882" y="2105106"/>
            <a:ext cx="7029450" cy="5318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
        <p:nvSpPr>
          <p:cNvPr id="26" name="Line 6"/>
          <p:cNvSpPr>
            <a:spLocks noChangeShapeType="1"/>
          </p:cNvSpPr>
          <p:nvPr/>
        </p:nvSpPr>
        <p:spPr bwMode="auto">
          <a:xfrm flipV="1">
            <a:off x="4164089" y="1740403"/>
            <a:ext cx="360362" cy="392113"/>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
        <p:nvSpPr>
          <p:cNvPr id="64524" name="Cím 1"/>
          <p:cNvSpPr>
            <a:spLocks noGrp="1"/>
          </p:cNvSpPr>
          <p:nvPr>
            <p:ph type="title"/>
          </p:nvPr>
        </p:nvSpPr>
        <p:spPr>
          <a:xfrm>
            <a:off x="457200" y="404813"/>
            <a:ext cx="8229600" cy="704850"/>
          </a:xfrm>
        </p:spPr>
        <p:txBody>
          <a:bodyPr>
            <a:normAutofit/>
          </a:bodyPr>
          <a:lstStyle/>
          <a:p>
            <a:r>
              <a:rPr lang="hu-HU" altLang="hu-HU" sz="4000" dirty="0" err="1"/>
              <a:t>Results</a:t>
            </a:r>
            <a:r>
              <a:rPr lang="hu-HU" altLang="hu-HU" sz="4000" dirty="0"/>
              <a:t> </a:t>
            </a:r>
            <a:r>
              <a:rPr lang="hu-HU" altLang="hu-HU" sz="4000" dirty="0" err="1"/>
              <a:t>list</a:t>
            </a:r>
            <a:r>
              <a:rPr lang="hu-HU" altLang="hu-HU" sz="4000" dirty="0"/>
              <a:t> – </a:t>
            </a:r>
            <a:r>
              <a:rPr lang="hu-HU" altLang="hu-HU" sz="4000" dirty="0" err="1"/>
              <a:t>refine</a:t>
            </a:r>
            <a:r>
              <a:rPr lang="hu-HU" altLang="hu-HU" sz="4000" dirty="0"/>
              <a:t>, </a:t>
            </a:r>
            <a:r>
              <a:rPr lang="hu-HU" altLang="hu-HU" sz="4000" dirty="0" err="1"/>
              <a:t>process</a:t>
            </a:r>
            <a:endParaRPr lang="hu-HU" altLang="hu-HU" sz="4000" dirty="0"/>
          </a:p>
        </p:txBody>
      </p:sp>
      <p:sp>
        <p:nvSpPr>
          <p:cNvPr id="9" name="Rectangle 6"/>
          <p:cNvSpPr>
            <a:spLocks noChangeArrowheads="1"/>
          </p:cNvSpPr>
          <p:nvPr/>
        </p:nvSpPr>
        <p:spPr bwMode="auto">
          <a:xfrm>
            <a:off x="3419871" y="1102469"/>
            <a:ext cx="5658430" cy="738664"/>
          </a:xfrm>
          <a:prstGeom prst="rect">
            <a:avLst/>
          </a:prstGeom>
          <a:solidFill>
            <a:srgbClr val="CCFFCC"/>
          </a:solidFill>
          <a:ln w="12700">
            <a:solidFill>
              <a:srgbClr val="660033"/>
            </a:solidFill>
            <a:miter lim="800000"/>
            <a:headEnd/>
            <a:tailEnd/>
          </a:ln>
        </p:spPr>
        <p:txBody>
          <a:bodyPr wrap="square" anchor="ctr">
            <a:spAutoFit/>
          </a:bodyPr>
          <a:lstStyle/>
          <a:p>
            <a:pPr algn="ctr" fontAlgn="auto">
              <a:spcAft>
                <a:spcPts val="0"/>
              </a:spcAft>
              <a:defRPr/>
            </a:pPr>
            <a:r>
              <a:rPr lang="hu-HU" sz="1400" b="1" i="1" dirty="0" err="1">
                <a:solidFill>
                  <a:srgbClr val="FF3300"/>
                </a:solidFill>
                <a:latin typeface="+mn-lt"/>
              </a:rPr>
              <a:t>Some</a:t>
            </a:r>
            <a:r>
              <a:rPr lang="hu-HU" sz="1400" b="1" i="1" dirty="0">
                <a:solidFill>
                  <a:srgbClr val="FF3300"/>
                </a:solidFill>
                <a:latin typeface="+mn-lt"/>
              </a:rPr>
              <a:t> </a:t>
            </a:r>
            <a:r>
              <a:rPr lang="hu-HU" sz="1400" b="1" i="1" dirty="0" err="1">
                <a:solidFill>
                  <a:srgbClr val="FF3300"/>
                </a:solidFill>
                <a:latin typeface="+mn-lt"/>
              </a:rPr>
              <a:t>further</a:t>
            </a:r>
            <a:r>
              <a:rPr lang="hu-HU" sz="1400" b="1" i="1" dirty="0">
                <a:solidFill>
                  <a:srgbClr val="FF3300"/>
                </a:solidFill>
                <a:latin typeface="+mn-lt"/>
              </a:rPr>
              <a:t> </a:t>
            </a:r>
            <a:r>
              <a:rPr lang="hu-HU" sz="1400" b="1" i="1" dirty="0" err="1">
                <a:solidFill>
                  <a:srgbClr val="FF3300"/>
                </a:solidFill>
                <a:latin typeface="+mn-lt"/>
              </a:rPr>
              <a:t>options</a:t>
            </a:r>
            <a:r>
              <a:rPr lang="hu-HU" sz="1400" b="1" i="1" dirty="0">
                <a:solidFill>
                  <a:srgbClr val="FF3300"/>
                </a:solidFill>
                <a:latin typeface="+mn-lt"/>
              </a:rPr>
              <a:t>:</a:t>
            </a:r>
          </a:p>
          <a:p>
            <a:pPr algn="ctr" fontAlgn="auto">
              <a:spcAft>
                <a:spcPts val="0"/>
              </a:spcAft>
              <a:defRPr/>
            </a:pPr>
            <a:r>
              <a:rPr lang="hu-HU" sz="1400" b="1" dirty="0" err="1">
                <a:solidFill>
                  <a:srgbClr val="000000"/>
                </a:solidFill>
                <a:effectLst>
                  <a:outerShdw blurRad="38100" dist="38100" dir="2700000" algn="tl">
                    <a:srgbClr val="FFFFFF"/>
                  </a:outerShdw>
                </a:effectLst>
                <a:latin typeface="+mn-lt"/>
              </a:rPr>
              <a:t>View</a:t>
            </a:r>
            <a:r>
              <a:rPr lang="hu-HU" sz="1400" b="1" dirty="0">
                <a:solidFill>
                  <a:srgbClr val="000000"/>
                </a:solidFill>
                <a:effectLst>
                  <a:outerShdw blurRad="38100" dist="38100" dir="2700000" algn="tl">
                    <a:srgbClr val="FFFFFF"/>
                  </a:outerShdw>
                </a:effectLst>
                <a:latin typeface="+mn-lt"/>
              </a:rPr>
              <a:t> </a:t>
            </a:r>
            <a:r>
              <a:rPr lang="hu-HU" sz="1400" b="1" dirty="0" err="1">
                <a:solidFill>
                  <a:srgbClr val="000000"/>
                </a:solidFill>
                <a:effectLst>
                  <a:outerShdw blurRad="38100" dist="38100" dir="2700000" algn="tl">
                    <a:srgbClr val="FFFFFF"/>
                  </a:outerShdw>
                </a:effectLst>
                <a:latin typeface="+mn-lt"/>
              </a:rPr>
              <a:t>secondary</a:t>
            </a:r>
            <a:r>
              <a:rPr lang="hu-HU" sz="1400" b="1" dirty="0">
                <a:solidFill>
                  <a:srgbClr val="000000"/>
                </a:solidFill>
                <a:effectLst>
                  <a:outerShdw blurRad="38100" dist="38100" dir="2700000" algn="tl">
                    <a:srgbClr val="FFFFFF"/>
                  </a:outerShdw>
                </a:effectLst>
                <a:latin typeface="+mn-lt"/>
              </a:rPr>
              <a:t> </a:t>
            </a:r>
            <a:r>
              <a:rPr lang="hu-HU" sz="1400" b="1" dirty="0" err="1">
                <a:solidFill>
                  <a:srgbClr val="000000"/>
                </a:solidFill>
                <a:effectLst>
                  <a:outerShdw blurRad="38100" dist="38100" dir="2700000" algn="tl">
                    <a:srgbClr val="FFFFFF"/>
                  </a:outerShdw>
                </a:effectLst>
                <a:latin typeface="+mn-lt"/>
              </a:rPr>
              <a:t>documents</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Results</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from</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reference</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lists</a:t>
            </a:r>
            <a:r>
              <a:rPr lang="hu-HU" sz="1400" dirty="0">
                <a:solidFill>
                  <a:srgbClr val="000000"/>
                </a:solidFill>
                <a:effectLst>
                  <a:outerShdw blurRad="38100" dist="38100" dir="2700000" algn="tl">
                    <a:srgbClr val="FFFFFF"/>
                  </a:outerShdw>
                </a:effectLst>
                <a:latin typeface="+mn-lt"/>
              </a:rPr>
              <a:t>.</a:t>
            </a:r>
          </a:p>
          <a:p>
            <a:pPr algn="ctr" fontAlgn="auto">
              <a:spcAft>
                <a:spcPts val="0"/>
              </a:spcAft>
              <a:defRPr/>
            </a:pPr>
            <a:r>
              <a:rPr lang="hu-HU" sz="1400" b="1" dirty="0" err="1">
                <a:solidFill>
                  <a:srgbClr val="000000"/>
                </a:solidFill>
                <a:effectLst>
                  <a:outerShdw blurRad="38100" dist="38100" dir="2700000" algn="tl">
                    <a:srgbClr val="FFFFFF"/>
                  </a:outerShdw>
                </a:effectLst>
                <a:latin typeface="+mn-lt"/>
              </a:rPr>
              <a:t>Patents</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Results</a:t>
            </a:r>
            <a:r>
              <a:rPr lang="hu-HU" sz="1400" dirty="0">
                <a:solidFill>
                  <a:srgbClr val="000000"/>
                </a:solidFill>
                <a:effectLst>
                  <a:outerShdw blurRad="38100" dist="38100" dir="2700000" algn="tl">
                    <a:srgbClr val="FFFFFF"/>
                  </a:outerShdw>
                </a:effectLst>
                <a:latin typeface="+mn-lt"/>
              </a:rPr>
              <a:t> </a:t>
            </a:r>
            <a:r>
              <a:rPr lang="hu-HU" sz="1400" dirty="0" err="1">
                <a:solidFill>
                  <a:srgbClr val="000000"/>
                </a:solidFill>
                <a:effectLst>
                  <a:outerShdw blurRad="38100" dist="38100" dir="2700000" algn="tl">
                    <a:srgbClr val="FFFFFF"/>
                  </a:outerShdw>
                </a:effectLst>
                <a:latin typeface="+mn-lt"/>
              </a:rPr>
              <a:t>from</a:t>
            </a:r>
            <a:r>
              <a:rPr lang="hu-HU" sz="1400" dirty="0">
                <a:solidFill>
                  <a:srgbClr val="000000"/>
                </a:solidFill>
                <a:effectLst>
                  <a:outerShdw blurRad="38100" dist="38100" dir="2700000" algn="tl">
                    <a:srgbClr val="FFFFFF"/>
                  </a:outerShdw>
                </a:effectLst>
                <a:latin typeface="+mn-lt"/>
              </a:rPr>
              <a:t> 5 patent </a:t>
            </a:r>
            <a:r>
              <a:rPr lang="hu-HU" sz="1400" dirty="0" err="1">
                <a:solidFill>
                  <a:srgbClr val="000000"/>
                </a:solidFill>
                <a:effectLst>
                  <a:outerShdw blurRad="38100" dist="38100" dir="2700000" algn="tl">
                    <a:srgbClr val="FFFFFF"/>
                  </a:outerShdw>
                </a:effectLst>
                <a:latin typeface="+mn-lt"/>
              </a:rPr>
              <a:t>offices</a:t>
            </a:r>
            <a:r>
              <a:rPr lang="hu-HU" sz="1400" dirty="0">
                <a:solidFill>
                  <a:srgbClr val="000000"/>
                </a:solidFill>
                <a:effectLst>
                  <a:outerShdw blurRad="38100" dist="38100" dir="2700000" algn="tl">
                    <a:srgbClr val="FFFFFF"/>
                  </a:outerShdw>
                </a:effectLst>
                <a:latin typeface="+mn-lt"/>
              </a:rPr>
              <a:t>.</a:t>
            </a:r>
          </a:p>
        </p:txBody>
      </p:sp>
      <p:sp>
        <p:nvSpPr>
          <p:cNvPr id="13" name="Text Box 22"/>
          <p:cNvSpPr txBox="1">
            <a:spLocks noChangeArrowheads="1"/>
          </p:cNvSpPr>
          <p:nvPr/>
        </p:nvSpPr>
        <p:spPr bwMode="auto">
          <a:xfrm>
            <a:off x="7090750" y="1460138"/>
            <a:ext cx="1871663" cy="1815882"/>
          </a:xfrm>
          <a:prstGeom prst="rect">
            <a:avLst/>
          </a:prstGeom>
          <a:solidFill>
            <a:srgbClr val="CCFFCC"/>
          </a:solidFill>
          <a:ln w="9525" algn="ctr">
            <a:solidFill>
              <a:schemeClr val="tx1"/>
            </a:solidFill>
            <a:miter lim="800000"/>
            <a:headEnd/>
            <a:tailEnd/>
          </a:ln>
        </p:spPr>
        <p:txBody>
          <a:bodyPr>
            <a:spAutoFit/>
          </a:bodyPr>
          <a:lstStyle/>
          <a:p>
            <a:pPr marL="1588" indent="-1588">
              <a:spcBef>
                <a:spcPct val="50000"/>
              </a:spcBef>
              <a:buFont typeface="Wingdings" pitchFamily="2" charset="2"/>
              <a:buNone/>
              <a:defRPr/>
            </a:pPr>
            <a:r>
              <a:rPr lang="hu-HU" sz="1400" dirty="0">
                <a:solidFill>
                  <a:srgbClr val="FF0000"/>
                </a:solidFill>
                <a:latin typeface="+mn-lt"/>
                <a:cs typeface="Times New Roman" pitchFamily="18" charset="0"/>
              </a:rPr>
              <a:t>The </a:t>
            </a:r>
            <a:r>
              <a:rPr lang="hu-HU" sz="1400" dirty="0" err="1">
                <a:solidFill>
                  <a:srgbClr val="FF0000"/>
                </a:solidFill>
                <a:latin typeface="+mn-lt"/>
                <a:cs typeface="Times New Roman" pitchFamily="18" charset="0"/>
              </a:rPr>
              <a:t>default</a:t>
            </a:r>
            <a:r>
              <a:rPr lang="hu-HU" sz="1400" dirty="0">
                <a:solidFill>
                  <a:srgbClr val="FF0000"/>
                </a:solidFill>
                <a:latin typeface="+mn-lt"/>
                <a:cs typeface="Times New Roman" pitchFamily="18" charset="0"/>
              </a:rPr>
              <a:t> sort is </a:t>
            </a:r>
            <a:r>
              <a:rPr lang="hu-HU" sz="1400" dirty="0" err="1">
                <a:solidFill>
                  <a:srgbClr val="FF0000"/>
                </a:solidFill>
                <a:latin typeface="+mn-lt"/>
                <a:cs typeface="Times New Roman" pitchFamily="18" charset="0"/>
              </a:rPr>
              <a:t>latest</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Date</a:t>
            </a:r>
            <a:r>
              <a:rPr lang="en-US"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You</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can</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change</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the</a:t>
            </a:r>
            <a:r>
              <a:rPr lang="hu-HU" sz="1400" dirty="0">
                <a:solidFill>
                  <a:srgbClr val="FF0000"/>
                </a:solidFill>
                <a:latin typeface="+mn-lt"/>
                <a:cs typeface="Times New Roman" pitchFamily="18" charset="0"/>
              </a:rPr>
              <a:t> sort </a:t>
            </a:r>
            <a:r>
              <a:rPr lang="hu-HU" sz="1400" dirty="0" err="1">
                <a:solidFill>
                  <a:srgbClr val="FF0000"/>
                </a:solidFill>
                <a:latin typeface="+mn-lt"/>
                <a:cs typeface="Times New Roman" pitchFamily="18" charset="0"/>
              </a:rPr>
              <a:t>order</a:t>
            </a:r>
            <a:r>
              <a:rPr lang="hu-HU" sz="1400" dirty="0">
                <a:solidFill>
                  <a:srgbClr val="FF0000"/>
                </a:solidFill>
                <a:latin typeface="+mn-lt"/>
                <a:cs typeface="Times New Roman" pitchFamily="18" charset="0"/>
              </a:rPr>
              <a:t> of </a:t>
            </a:r>
            <a:r>
              <a:rPr lang="hu-HU" sz="1400" dirty="0" err="1">
                <a:solidFill>
                  <a:srgbClr val="FF0000"/>
                </a:solidFill>
                <a:latin typeface="+mn-lt"/>
                <a:cs typeface="Times New Roman" pitchFamily="18" charset="0"/>
              </a:rPr>
              <a:t>your</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results</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by</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date</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newest</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or</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oldest</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cited</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by</a:t>
            </a:r>
            <a:r>
              <a:rPr lang="hu-HU" sz="1400" dirty="0">
                <a:solidFill>
                  <a:srgbClr val="FF0000"/>
                </a:solidFill>
                <a:latin typeface="+mn-lt"/>
                <a:cs typeface="Times New Roman" pitchFamily="18" charset="0"/>
              </a:rPr>
              <a:t>, </a:t>
            </a:r>
            <a:r>
              <a:rPr lang="hu-HU" sz="1400" dirty="0" err="1">
                <a:solidFill>
                  <a:srgbClr val="FF0000"/>
                </a:solidFill>
                <a:latin typeface="+mn-lt"/>
              </a:rPr>
              <a:t>relevance</a:t>
            </a:r>
            <a:r>
              <a:rPr lang="en-US"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first</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author</a:t>
            </a:r>
            <a:r>
              <a:rPr lang="hu-HU" sz="1400" dirty="0">
                <a:solidFill>
                  <a:srgbClr val="FF0000"/>
                </a:solidFill>
                <a:latin typeface="+mn-lt"/>
              </a:rPr>
              <a:t> (A-Z </a:t>
            </a:r>
            <a:r>
              <a:rPr lang="hu-HU" sz="1400" dirty="0" err="1">
                <a:solidFill>
                  <a:srgbClr val="FF0000"/>
                </a:solidFill>
                <a:latin typeface="+mn-lt"/>
              </a:rPr>
              <a:t>or</a:t>
            </a:r>
            <a:r>
              <a:rPr lang="hu-HU" sz="1400" dirty="0">
                <a:solidFill>
                  <a:srgbClr val="FF0000"/>
                </a:solidFill>
                <a:latin typeface="+mn-lt"/>
              </a:rPr>
              <a:t> Z-A)</a:t>
            </a:r>
            <a:r>
              <a:rPr lang="en-US" sz="1400" dirty="0">
                <a:solidFill>
                  <a:srgbClr val="FF0000"/>
                </a:solidFill>
                <a:latin typeface="+mn-lt"/>
                <a:cs typeface="Times New Roman" pitchFamily="18" charset="0"/>
              </a:rPr>
              <a:t>,</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or</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source</a:t>
            </a:r>
            <a:r>
              <a:rPr lang="en-US" sz="1400" dirty="0">
                <a:solidFill>
                  <a:srgbClr val="FF0000"/>
                </a:solidFill>
                <a:latin typeface="+mn-lt"/>
                <a:cs typeface="Times New Roman" pitchFamily="18" charset="0"/>
              </a:rPr>
              <a:t> </a:t>
            </a:r>
            <a:r>
              <a:rPr lang="hu-HU" sz="1400" dirty="0">
                <a:solidFill>
                  <a:srgbClr val="FF0000"/>
                </a:solidFill>
                <a:latin typeface="+mn-lt"/>
                <a:cs typeface="Times New Roman" pitchFamily="18" charset="0"/>
              </a:rPr>
              <a:t> </a:t>
            </a:r>
            <a:r>
              <a:rPr lang="hu-HU" sz="1400" dirty="0" err="1">
                <a:solidFill>
                  <a:srgbClr val="FF0000"/>
                </a:solidFill>
                <a:latin typeface="+mn-lt"/>
                <a:cs typeface="Times New Roman" pitchFamily="18" charset="0"/>
              </a:rPr>
              <a:t>title</a:t>
            </a:r>
            <a:r>
              <a:rPr lang="hu-HU" sz="1400" dirty="0">
                <a:solidFill>
                  <a:srgbClr val="FF0000"/>
                </a:solidFill>
                <a:latin typeface="+mn-lt"/>
                <a:cs typeface="Times New Roman" pitchFamily="18" charset="0"/>
              </a:rPr>
              <a:t> (A-Z)</a:t>
            </a:r>
            <a:r>
              <a:rPr lang="hu-HU" sz="1400" dirty="0">
                <a:solidFill>
                  <a:srgbClr val="FF0000"/>
                </a:solidFill>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childTnLst>
                                </p:cTn>
                              </p:par>
                              <p:par>
                                <p:cTn id="9" presetID="18" presetClass="entr" presetSubtype="6"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trips(downRight)">
                                      <p:cBhvr>
                                        <p:cTn id="11" dur="1000"/>
                                        <p:tgtEl>
                                          <p:spTgt spid="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 calcmode="lin" valueType="num">
                                      <p:cBhvr>
                                        <p:cTn id="18"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0">
                                            <p:txEl>
                                              <p:pRg st="0" end="0"/>
                                            </p:txEl>
                                          </p:spTgt>
                                        </p:tgtEl>
                                        <p:attrNameLst>
                                          <p:attrName>ppt_h</p:attrName>
                                        </p:attrNameLst>
                                      </p:cBhvr>
                                      <p:tavLst>
                                        <p:tav tm="0">
                                          <p:val>
                                            <p:fltVal val="0"/>
                                          </p:val>
                                        </p:tav>
                                        <p:tav tm="100000">
                                          <p:val>
                                            <p:strVal val="#ppt_h"/>
                                          </p:val>
                                        </p:tav>
                                      </p:tavLst>
                                    </p:anim>
                                  </p:childTnLst>
                                </p:cTn>
                              </p:par>
                              <p:par>
                                <p:cTn id="20" presetID="18" presetClass="entr" presetSubtype="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4"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par>
                                <p:cTn id="30" presetID="18" presetClass="entr" presetSubtype="9"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upLeft)">
                                      <p:cBhvr>
                                        <p:cTn id="32" dur="500"/>
                                        <p:tgtEl>
                                          <p:spTgt spid="9"/>
                                        </p:tgtEl>
                                      </p:cBhvr>
                                    </p:animEffect>
                                  </p:childTnLst>
                                </p:cTn>
                              </p:par>
                              <p:par>
                                <p:cTn id="33" presetID="23" presetClass="entr" presetSubtype="16" fill="hold" nodeType="with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 calcmode="lin" valueType="num">
                                      <p:cBhvr>
                                        <p:cTn id="35"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23" presetClass="entr" presetSubtype="16" fill="hold" nodeType="with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 calcmode="lin" valueType="num">
                                      <p:cBhvr>
                                        <p:cTn id="4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3">
                                            <p:txEl>
                                              <p:pRg st="0" end="0"/>
                                            </p:txEl>
                                          </p:spTgt>
                                        </p:tgtEl>
                                        <p:attrNameLst>
                                          <p:attrName>ppt_h</p:attrName>
                                        </p:attrNameLst>
                                      </p:cBhvr>
                                      <p:tavLst>
                                        <p:tav tm="0">
                                          <p:val>
                                            <p:fltVal val="0"/>
                                          </p:val>
                                        </p:tav>
                                        <p:tav tm="100000">
                                          <p:val>
                                            <p:strVal val="#ppt_h"/>
                                          </p:val>
                                        </p:tav>
                                      </p:tavLst>
                                    </p:anim>
                                  </p:childTnLst>
                                </p:cTn>
                              </p:par>
                              <p:par>
                                <p:cTn id="47" presetID="18" presetClass="entr" presetSubtype="12"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strips(downLeft)">
                                      <p:cBhvr>
                                        <p:cTn id="49" dur="500"/>
                                        <p:tgtEl>
                                          <p:spTgt spid="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0"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edge">
                                      <p:cBhvr>
                                        <p:cTn id="58" dur="2000"/>
                                        <p:tgtEl>
                                          <p:spTgt spid="2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animBg="1"/>
      <p:bldP spid="21" grpId="1" animBg="1"/>
      <p:bldP spid="24" grpId="0" animBg="1"/>
      <p:bldP spid="24" grpId="1" animBg="1"/>
      <p:bldP spid="25" grpId="0" animBg="1"/>
      <p:bldP spid="26" grpId="0" animBg="1"/>
      <p:bldP spid="9" grpId="0" animBg="1"/>
      <p:bldP spid="9" grpId="1" animBg="1"/>
      <p:bldP spid="13" grpId="0" animBg="1"/>
      <p:bldP spid="13"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72507"/>
            <a:ext cx="8618752" cy="428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9" name="Cím 1"/>
          <p:cNvSpPr>
            <a:spLocks noGrp="1"/>
          </p:cNvSpPr>
          <p:nvPr>
            <p:ph type="title"/>
          </p:nvPr>
        </p:nvSpPr>
        <p:spPr>
          <a:xfrm>
            <a:off x="457200" y="457201"/>
            <a:ext cx="8229600" cy="811560"/>
          </a:xfrm>
        </p:spPr>
        <p:txBody>
          <a:bodyPr/>
          <a:lstStyle/>
          <a:p>
            <a:r>
              <a:rPr lang="hu-HU" altLang="hu-HU" sz="4000" dirty="0" err="1"/>
              <a:t>Full</a:t>
            </a:r>
            <a:r>
              <a:rPr lang="hu-HU" altLang="hu-HU" sz="4000" dirty="0"/>
              <a:t> </a:t>
            </a:r>
            <a:r>
              <a:rPr lang="hu-HU" altLang="hu-HU" sz="4000" dirty="0" err="1"/>
              <a:t>record</a:t>
            </a:r>
            <a:r>
              <a:rPr lang="hu-HU" altLang="hu-HU" sz="4000" dirty="0"/>
              <a:t> (1)</a:t>
            </a:r>
          </a:p>
        </p:txBody>
      </p:sp>
      <p:sp>
        <p:nvSpPr>
          <p:cNvPr id="11" name="Rectangle 10"/>
          <p:cNvSpPr>
            <a:spLocks noChangeArrowheads="1"/>
          </p:cNvSpPr>
          <p:nvPr/>
        </p:nvSpPr>
        <p:spPr bwMode="auto">
          <a:xfrm>
            <a:off x="6588224" y="1719562"/>
            <a:ext cx="1872208" cy="287337"/>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2" name="Rectangle 11"/>
          <p:cNvSpPr>
            <a:spLocks noChangeArrowheads="1"/>
          </p:cNvSpPr>
          <p:nvPr/>
        </p:nvSpPr>
        <p:spPr bwMode="auto">
          <a:xfrm>
            <a:off x="7465894" y="3933056"/>
            <a:ext cx="1426586" cy="830997"/>
          </a:xfrm>
          <a:prstGeom prst="rect">
            <a:avLst/>
          </a:prstGeom>
          <a:solidFill>
            <a:srgbClr val="CCFFCC"/>
          </a:solidFill>
          <a:ln w="12700">
            <a:solidFill>
              <a:srgbClr val="FF0000"/>
            </a:solidFill>
            <a:miter lim="800000"/>
            <a:headEnd/>
            <a:tailEnd/>
          </a:ln>
        </p:spPr>
        <p:txBody>
          <a:bodyPr wrap="square" anchor="ctr">
            <a:spAutoFit/>
          </a:bodyPr>
          <a:lstStyle/>
          <a:p>
            <a:pPr>
              <a:defRPr/>
            </a:pPr>
            <a:r>
              <a:rPr lang="hu-HU" sz="1600" b="1" dirty="0" err="1">
                <a:solidFill>
                  <a:srgbClr val="FF3300"/>
                </a:solidFill>
                <a:latin typeface="+mn-lt"/>
              </a:rPr>
              <a:t>Cited</a:t>
            </a:r>
            <a:r>
              <a:rPr lang="hu-HU" sz="1600" b="1" dirty="0">
                <a:solidFill>
                  <a:srgbClr val="FF3300"/>
                </a:solidFill>
                <a:latin typeface="+mn-lt"/>
              </a:rPr>
              <a:t> </a:t>
            </a:r>
            <a:r>
              <a:rPr lang="hu-HU" sz="1600" b="1" dirty="0" err="1">
                <a:solidFill>
                  <a:srgbClr val="FF3300"/>
                </a:solidFill>
                <a:latin typeface="+mn-lt"/>
              </a:rPr>
              <a:t>by</a:t>
            </a:r>
            <a:r>
              <a:rPr lang="hu-HU" sz="1600" dirty="0">
                <a:solidFill>
                  <a:srgbClr val="FF3300"/>
                </a:solidFill>
                <a:latin typeface="+mn-lt"/>
              </a:rPr>
              <a:t> </a:t>
            </a:r>
            <a:r>
              <a:rPr lang="hu-HU" sz="1600" dirty="0" err="1">
                <a:solidFill>
                  <a:srgbClr val="FF3300"/>
                </a:solidFill>
                <a:latin typeface="+mn-lt"/>
              </a:rPr>
              <a:t>shows</a:t>
            </a:r>
            <a:r>
              <a:rPr lang="hu-HU" sz="1600" dirty="0">
                <a:solidFill>
                  <a:srgbClr val="FF3300"/>
                </a:solidFill>
                <a:latin typeface="+mn-lt"/>
              </a:rPr>
              <a:t> </a:t>
            </a:r>
            <a:r>
              <a:rPr lang="hu-HU" sz="1600" dirty="0" err="1">
                <a:solidFill>
                  <a:srgbClr val="FF3300"/>
                </a:solidFill>
                <a:latin typeface="+mn-lt"/>
              </a:rPr>
              <a:t>who</a:t>
            </a:r>
            <a:r>
              <a:rPr lang="hu-HU" sz="1600" dirty="0">
                <a:solidFill>
                  <a:srgbClr val="FF3300"/>
                </a:solidFill>
                <a:latin typeface="+mn-lt"/>
              </a:rPr>
              <a:t> </a:t>
            </a:r>
            <a:r>
              <a:rPr lang="hu-HU" sz="1600" dirty="0" err="1">
                <a:solidFill>
                  <a:srgbClr val="FF3300"/>
                </a:solidFill>
                <a:latin typeface="+mn-lt"/>
              </a:rPr>
              <a:t>cited</a:t>
            </a:r>
            <a:r>
              <a:rPr lang="hu-HU" sz="1600" dirty="0">
                <a:solidFill>
                  <a:srgbClr val="FF3300"/>
                </a:solidFill>
                <a:latin typeface="+mn-lt"/>
              </a:rPr>
              <a:t> </a:t>
            </a:r>
            <a:r>
              <a:rPr lang="hu-HU" sz="1600" dirty="0" err="1">
                <a:solidFill>
                  <a:srgbClr val="FF3300"/>
                </a:solidFill>
                <a:latin typeface="+mn-lt"/>
              </a:rPr>
              <a:t>this</a:t>
            </a:r>
            <a:r>
              <a:rPr lang="hu-HU" sz="1600" dirty="0">
                <a:solidFill>
                  <a:srgbClr val="FF3300"/>
                </a:solidFill>
                <a:latin typeface="+mn-lt"/>
              </a:rPr>
              <a:t> </a:t>
            </a:r>
            <a:r>
              <a:rPr lang="hu-HU" sz="1600" dirty="0" err="1">
                <a:solidFill>
                  <a:srgbClr val="FF3300"/>
                </a:solidFill>
                <a:latin typeface="+mn-lt"/>
              </a:rPr>
              <a:t>paper</a:t>
            </a:r>
            <a:r>
              <a:rPr lang="hu-HU" sz="1600" dirty="0">
                <a:solidFill>
                  <a:srgbClr val="FF3300"/>
                </a:solidFill>
                <a:latin typeface="+mn-lt"/>
              </a:rPr>
              <a:t>.</a:t>
            </a:r>
          </a:p>
        </p:txBody>
      </p:sp>
      <p:sp>
        <p:nvSpPr>
          <p:cNvPr id="13" name="AutoShape 14"/>
          <p:cNvSpPr>
            <a:spLocks noChangeArrowheads="1"/>
          </p:cNvSpPr>
          <p:nvPr/>
        </p:nvSpPr>
        <p:spPr bwMode="auto">
          <a:xfrm rot="10800000">
            <a:off x="7861974" y="3564426"/>
            <a:ext cx="576263" cy="265113"/>
          </a:xfrm>
          <a:prstGeom prst="rightArrow">
            <a:avLst>
              <a:gd name="adj1" fmla="val 50000"/>
              <a:gd name="adj2" fmla="val 40967"/>
            </a:avLst>
          </a:prstGeom>
          <a:solidFill>
            <a:srgbClr val="FF0000"/>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sp>
        <p:nvSpPr>
          <p:cNvPr id="15" name="Text Box 7"/>
          <p:cNvSpPr txBox="1">
            <a:spLocks noChangeArrowheads="1"/>
          </p:cNvSpPr>
          <p:nvPr/>
        </p:nvSpPr>
        <p:spPr bwMode="auto">
          <a:xfrm>
            <a:off x="3563888" y="2612421"/>
            <a:ext cx="2843212" cy="1569660"/>
          </a:xfrm>
          <a:prstGeom prst="rect">
            <a:avLst/>
          </a:prstGeom>
          <a:solidFill>
            <a:srgbClr val="CCFFCC"/>
          </a:solidFill>
          <a:ln w="12700">
            <a:solidFill>
              <a:srgbClr val="FF0000"/>
            </a:solidFill>
            <a:miter lim="800000"/>
            <a:headEnd/>
            <a:tailEnd/>
          </a:ln>
        </p:spPr>
        <p:txBody>
          <a:bodyPr>
            <a:spAutoFit/>
          </a:bodyPr>
          <a:lstStyle/>
          <a:p>
            <a:pPr>
              <a:spcBef>
                <a:spcPct val="50000"/>
              </a:spcBef>
              <a:defRPr/>
            </a:pPr>
            <a:r>
              <a:rPr lang="hu-HU" sz="1600" dirty="0" err="1">
                <a:solidFill>
                  <a:srgbClr val="FF3300"/>
                </a:solidFill>
                <a:latin typeface="+mn-lt"/>
              </a:rPr>
              <a:t>If</a:t>
            </a:r>
            <a:r>
              <a:rPr lang="hu-HU" sz="1600" dirty="0">
                <a:solidFill>
                  <a:srgbClr val="FF3300"/>
                </a:solidFill>
                <a:latin typeface="+mn-lt"/>
              </a:rPr>
              <a:t> </a:t>
            </a:r>
            <a:r>
              <a:rPr lang="hu-HU" sz="1600" dirty="0" err="1">
                <a:solidFill>
                  <a:srgbClr val="FF3300"/>
                </a:solidFill>
                <a:latin typeface="+mn-lt"/>
              </a:rPr>
              <a:t>you</a:t>
            </a:r>
            <a:r>
              <a:rPr lang="hu-HU" sz="1600" dirty="0">
                <a:solidFill>
                  <a:srgbClr val="FF3300"/>
                </a:solidFill>
                <a:latin typeface="+mn-lt"/>
              </a:rPr>
              <a:t> </a:t>
            </a:r>
            <a:r>
              <a:rPr lang="hu-HU" sz="1600" dirty="0" err="1">
                <a:solidFill>
                  <a:srgbClr val="FF3300"/>
                </a:solidFill>
                <a:latin typeface="+mn-lt"/>
              </a:rPr>
              <a:t>click</a:t>
            </a:r>
            <a:r>
              <a:rPr lang="hu-HU" sz="1600" dirty="0">
                <a:solidFill>
                  <a:srgbClr val="FF3300"/>
                </a:solidFill>
                <a:latin typeface="+mn-lt"/>
              </a:rPr>
              <a:t> </a:t>
            </a:r>
            <a:r>
              <a:rPr lang="hu-HU" sz="1600" dirty="0" err="1">
                <a:solidFill>
                  <a:srgbClr val="FF3300"/>
                </a:solidFill>
                <a:latin typeface="+mn-lt"/>
              </a:rPr>
              <a:t>the</a:t>
            </a:r>
            <a:r>
              <a:rPr lang="hu-HU" sz="1600" dirty="0">
                <a:solidFill>
                  <a:srgbClr val="FF3300"/>
                </a:solidFill>
                <a:latin typeface="+mn-lt"/>
              </a:rPr>
              <a:t>    </a:t>
            </a:r>
            <a:r>
              <a:rPr lang="hu-HU" sz="1600" dirty="0" err="1">
                <a:solidFill>
                  <a:srgbClr val="FF3300"/>
                </a:solidFill>
                <a:latin typeface="+mn-lt"/>
              </a:rPr>
              <a:t>icon</a:t>
            </a:r>
            <a:r>
              <a:rPr lang="hu-HU" sz="1600" dirty="0">
                <a:solidFill>
                  <a:srgbClr val="FF3300"/>
                </a:solidFill>
                <a:latin typeface="+mn-lt"/>
              </a:rPr>
              <a:t>, </a:t>
            </a:r>
            <a:r>
              <a:rPr lang="hu-HU" sz="1600" dirty="0" err="1">
                <a:solidFill>
                  <a:srgbClr val="FF3300"/>
                </a:solidFill>
                <a:latin typeface="+mn-lt"/>
              </a:rPr>
              <a:t>you</a:t>
            </a:r>
            <a:r>
              <a:rPr lang="hu-HU" sz="1600" dirty="0">
                <a:solidFill>
                  <a:srgbClr val="FF3300"/>
                </a:solidFill>
                <a:latin typeface="+mn-lt"/>
              </a:rPr>
              <a:t> </a:t>
            </a:r>
            <a:r>
              <a:rPr lang="hu-HU" sz="1600" dirty="0" err="1">
                <a:solidFill>
                  <a:srgbClr val="FF3300"/>
                </a:solidFill>
                <a:latin typeface="+mn-lt"/>
              </a:rPr>
              <a:t>can</a:t>
            </a:r>
            <a:r>
              <a:rPr lang="hu-HU" sz="1600" dirty="0">
                <a:solidFill>
                  <a:srgbClr val="FF3300"/>
                </a:solidFill>
                <a:latin typeface="+mn-lt"/>
              </a:rPr>
              <a:t> email </a:t>
            </a:r>
            <a:r>
              <a:rPr lang="hu-HU" sz="1600" dirty="0" err="1">
                <a:solidFill>
                  <a:srgbClr val="FF3300"/>
                </a:solidFill>
                <a:latin typeface="+mn-lt"/>
              </a:rPr>
              <a:t>the</a:t>
            </a:r>
            <a:r>
              <a:rPr lang="hu-HU" sz="1600" dirty="0">
                <a:solidFill>
                  <a:srgbClr val="FF3300"/>
                </a:solidFill>
                <a:latin typeface="+mn-lt"/>
              </a:rPr>
              <a:t> </a:t>
            </a:r>
            <a:r>
              <a:rPr lang="hu-HU" sz="1600" dirty="0" err="1">
                <a:solidFill>
                  <a:srgbClr val="FF3300"/>
                </a:solidFill>
                <a:latin typeface="+mn-lt"/>
              </a:rPr>
              <a:t>author</a:t>
            </a:r>
            <a:r>
              <a:rPr lang="hu-HU" sz="1600" dirty="0">
                <a:solidFill>
                  <a:srgbClr val="FF3300"/>
                </a:solidFill>
                <a:latin typeface="+mn-lt"/>
              </a:rPr>
              <a:t>(s).</a:t>
            </a:r>
            <a:br>
              <a:rPr lang="hu-HU" sz="1600" dirty="0">
                <a:solidFill>
                  <a:srgbClr val="FF3300"/>
                </a:solidFill>
                <a:latin typeface="+mn-lt"/>
              </a:rPr>
            </a:br>
            <a:r>
              <a:rPr lang="hu-HU" sz="1600" dirty="0" err="1">
                <a:solidFill>
                  <a:srgbClr val="FF3300"/>
                </a:solidFill>
                <a:latin typeface="+mn-lt"/>
              </a:rPr>
              <a:t>If</a:t>
            </a:r>
            <a:r>
              <a:rPr lang="hu-HU" sz="1600" dirty="0">
                <a:solidFill>
                  <a:srgbClr val="FF3300"/>
                </a:solidFill>
                <a:latin typeface="+mn-lt"/>
              </a:rPr>
              <a:t> </a:t>
            </a:r>
            <a:r>
              <a:rPr lang="hu-HU" sz="1600" dirty="0" err="1">
                <a:solidFill>
                  <a:srgbClr val="FF3300"/>
                </a:solidFill>
                <a:latin typeface="+mn-lt"/>
              </a:rPr>
              <a:t>you</a:t>
            </a:r>
            <a:r>
              <a:rPr lang="hu-HU" sz="1600" dirty="0">
                <a:solidFill>
                  <a:srgbClr val="FF3300"/>
                </a:solidFill>
                <a:latin typeface="+mn-lt"/>
              </a:rPr>
              <a:t> </a:t>
            </a:r>
            <a:r>
              <a:rPr lang="hu-HU" sz="1600" dirty="0" err="1">
                <a:solidFill>
                  <a:srgbClr val="FF3300"/>
                </a:solidFill>
                <a:latin typeface="+mn-lt"/>
              </a:rPr>
              <a:t>click</a:t>
            </a:r>
            <a:r>
              <a:rPr lang="hu-HU" sz="1600" dirty="0">
                <a:solidFill>
                  <a:srgbClr val="FF3300"/>
                </a:solidFill>
                <a:latin typeface="+mn-lt"/>
              </a:rPr>
              <a:t> </a:t>
            </a:r>
            <a:r>
              <a:rPr lang="hu-HU" sz="1600" dirty="0" err="1">
                <a:solidFill>
                  <a:srgbClr val="FF3300"/>
                </a:solidFill>
                <a:latin typeface="+mn-lt"/>
              </a:rPr>
              <a:t>the</a:t>
            </a:r>
            <a:r>
              <a:rPr lang="hu-HU" sz="1600" dirty="0">
                <a:solidFill>
                  <a:srgbClr val="FF3300"/>
                </a:solidFill>
                <a:latin typeface="+mn-lt"/>
              </a:rPr>
              <a:t>    </a:t>
            </a:r>
            <a:r>
              <a:rPr lang="hu-HU" sz="1600" dirty="0" err="1">
                <a:solidFill>
                  <a:srgbClr val="FF3300"/>
                </a:solidFill>
                <a:latin typeface="+mn-lt"/>
              </a:rPr>
              <a:t>icon</a:t>
            </a:r>
            <a:r>
              <a:rPr lang="hu-HU" sz="1600" dirty="0">
                <a:solidFill>
                  <a:srgbClr val="FF3300"/>
                </a:solidFill>
                <a:latin typeface="+mn-lt"/>
              </a:rPr>
              <a:t>, </a:t>
            </a:r>
            <a:r>
              <a:rPr lang="hu-HU" sz="1600" dirty="0" err="1">
                <a:solidFill>
                  <a:srgbClr val="FF3300"/>
                </a:solidFill>
                <a:latin typeface="+mn-lt"/>
              </a:rPr>
              <a:t>you</a:t>
            </a:r>
            <a:r>
              <a:rPr lang="hu-HU" sz="1600" dirty="0">
                <a:solidFill>
                  <a:srgbClr val="FF3300"/>
                </a:solidFill>
                <a:latin typeface="+mn-lt"/>
              </a:rPr>
              <a:t> </a:t>
            </a:r>
            <a:r>
              <a:rPr lang="hu-HU" sz="1600" dirty="0" err="1">
                <a:solidFill>
                  <a:srgbClr val="FF3300"/>
                </a:solidFill>
                <a:latin typeface="+mn-lt"/>
              </a:rPr>
              <a:t>can</a:t>
            </a:r>
            <a:r>
              <a:rPr lang="hu-HU" sz="1600" dirty="0">
                <a:solidFill>
                  <a:srgbClr val="FF3300"/>
                </a:solidFill>
                <a:latin typeface="+mn-lt"/>
              </a:rPr>
              <a:t> </a:t>
            </a:r>
            <a:r>
              <a:rPr lang="hu-HU" sz="1600" dirty="0" err="1">
                <a:solidFill>
                  <a:srgbClr val="FF3300"/>
                </a:solidFill>
                <a:latin typeface="+mn-lt"/>
              </a:rPr>
              <a:t>see</a:t>
            </a:r>
            <a:r>
              <a:rPr lang="hu-HU" sz="1600" dirty="0">
                <a:solidFill>
                  <a:srgbClr val="FF3300"/>
                </a:solidFill>
                <a:latin typeface="+mn-lt"/>
              </a:rPr>
              <a:t> </a:t>
            </a:r>
            <a:r>
              <a:rPr lang="en-US" sz="1600" dirty="0">
                <a:solidFill>
                  <a:srgbClr val="FF3300"/>
                </a:solidFill>
                <a:latin typeface="+mn-lt"/>
              </a:rPr>
              <a:t>the correspondence </a:t>
            </a:r>
            <a:r>
              <a:rPr lang="hu-HU" sz="1600" dirty="0" err="1">
                <a:solidFill>
                  <a:srgbClr val="FF3300"/>
                </a:solidFill>
                <a:latin typeface="+mn-lt"/>
              </a:rPr>
              <a:t>information</a:t>
            </a:r>
            <a:r>
              <a:rPr lang="hu-HU" sz="1600" dirty="0">
                <a:solidFill>
                  <a:srgbClr val="FF3300"/>
                </a:solidFill>
                <a:latin typeface="+mn-lt"/>
              </a:rPr>
              <a:t> (</a:t>
            </a:r>
            <a:r>
              <a:rPr lang="hu-HU" sz="1600" dirty="0" err="1">
                <a:solidFill>
                  <a:srgbClr val="FF3300"/>
                </a:solidFill>
                <a:latin typeface="+mn-lt"/>
              </a:rPr>
              <a:t>author</a:t>
            </a:r>
            <a:r>
              <a:rPr lang="hu-HU" sz="1600" dirty="0">
                <a:solidFill>
                  <a:srgbClr val="FF3300"/>
                </a:solidFill>
                <a:latin typeface="+mn-lt"/>
              </a:rPr>
              <a:t>, </a:t>
            </a:r>
            <a:r>
              <a:rPr lang="en-US" sz="1600" dirty="0">
                <a:solidFill>
                  <a:srgbClr val="FF3300"/>
                </a:solidFill>
                <a:latin typeface="+mn-lt"/>
              </a:rPr>
              <a:t>address</a:t>
            </a:r>
            <a:r>
              <a:rPr lang="hu-HU" sz="1600" dirty="0">
                <a:solidFill>
                  <a:srgbClr val="FF3300"/>
                </a:solidFill>
                <a:latin typeface="+mn-lt"/>
              </a:rPr>
              <a:t>)</a:t>
            </a:r>
            <a:r>
              <a:rPr lang="en-US" sz="1600" dirty="0">
                <a:solidFill>
                  <a:srgbClr val="FF3300"/>
                </a:solidFill>
                <a:latin typeface="+mn-lt"/>
              </a:rPr>
              <a:t> for this document.</a:t>
            </a:r>
            <a:endParaRPr lang="hu-HU" sz="1600" dirty="0">
              <a:solidFill>
                <a:srgbClr val="FF3300"/>
              </a:solidFill>
              <a:latin typeface="+mn-lt"/>
            </a:endParaRPr>
          </a:p>
        </p:txBody>
      </p:sp>
      <p:pic>
        <p:nvPicPr>
          <p:cNvPr id="16" name="Picture 16" descr="http://www.scopus.com/static/images/email_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13" y="2699734"/>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http://www.scopus.com/static/images/correspondence-address_ov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888" y="3150584"/>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0" nodeType="clickEffect">
                                  <p:stCondLst>
                                    <p:cond delay="0"/>
                                  </p:stCondLst>
                                  <p:childTnLst>
                                    <p:animEffect transition="out" filter="dissolv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Right)">
                                      <p:cBhvr>
                                        <p:cTn id="29" dur="500"/>
                                        <p:tgtEl>
                                          <p:spTgt spid="15"/>
                                        </p:tgtEl>
                                      </p:cBhvr>
                                    </p:animEffect>
                                  </p:childTnLst>
                                </p:cTn>
                              </p:par>
                              <p:par>
                                <p:cTn id="30" presetID="18" presetClass="entr" presetSubtype="12"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trips(downLeft)">
                                      <p:cBhvr>
                                        <p:cTn id="32" dur="500"/>
                                        <p:tgtEl>
                                          <p:spTgt spid="16"/>
                                        </p:tgtEl>
                                      </p:cBhvr>
                                    </p:animEffect>
                                  </p:childTnLst>
                                </p:cTn>
                              </p:par>
                              <p:par>
                                <p:cTn id="33" presetID="18"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strips(down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3" grpId="1" animBg="1"/>
      <p:bldP spid="15" grpId="0" animBg="1"/>
      <p:bldP spid="15"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634586" cy="498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a:spLocks noChangeArrowheads="1"/>
          </p:cNvSpPr>
          <p:nvPr/>
        </p:nvSpPr>
        <p:spPr bwMode="auto">
          <a:xfrm>
            <a:off x="323529" y="3616628"/>
            <a:ext cx="3240360" cy="38843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
        <p:nvSpPr>
          <p:cNvPr id="66564" name="Cím 1"/>
          <p:cNvSpPr>
            <a:spLocks noGrp="1"/>
          </p:cNvSpPr>
          <p:nvPr>
            <p:ph type="title"/>
          </p:nvPr>
        </p:nvSpPr>
        <p:spPr>
          <a:xfrm>
            <a:off x="457200" y="457201"/>
            <a:ext cx="8229600" cy="811560"/>
          </a:xfrm>
        </p:spPr>
        <p:txBody>
          <a:bodyPr/>
          <a:lstStyle/>
          <a:p>
            <a:r>
              <a:rPr lang="hu-HU" altLang="hu-HU" sz="4000" dirty="0" err="1"/>
              <a:t>Full</a:t>
            </a:r>
            <a:r>
              <a:rPr lang="hu-HU" altLang="hu-HU" sz="4000" dirty="0"/>
              <a:t> </a:t>
            </a:r>
            <a:r>
              <a:rPr lang="hu-HU" altLang="hu-HU" sz="4000" dirty="0" err="1"/>
              <a:t>record</a:t>
            </a:r>
            <a:r>
              <a:rPr lang="hu-HU" altLang="hu-HU" sz="4000" dirty="0"/>
              <a:t> (2)</a:t>
            </a:r>
          </a:p>
        </p:txBody>
      </p:sp>
      <p:sp>
        <p:nvSpPr>
          <p:cNvPr id="9" name="Rectangle 3"/>
          <p:cNvSpPr>
            <a:spLocks noChangeArrowheads="1"/>
          </p:cNvSpPr>
          <p:nvPr/>
        </p:nvSpPr>
        <p:spPr bwMode="auto">
          <a:xfrm>
            <a:off x="323529" y="4077072"/>
            <a:ext cx="936625" cy="2873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latin typeface="Century Schoolbook" pitchFamily="18" charset="0"/>
            </a:endParaRPr>
          </a:p>
        </p:txBody>
      </p:sp>
      <p:sp>
        <p:nvSpPr>
          <p:cNvPr id="11" name="Text Box 7"/>
          <p:cNvSpPr txBox="1">
            <a:spLocks noChangeArrowheads="1"/>
          </p:cNvSpPr>
          <p:nvPr/>
        </p:nvSpPr>
        <p:spPr bwMode="auto">
          <a:xfrm>
            <a:off x="2890602" y="4077072"/>
            <a:ext cx="3500438" cy="584775"/>
          </a:xfrm>
          <a:prstGeom prst="rect">
            <a:avLst/>
          </a:prstGeom>
          <a:solidFill>
            <a:srgbClr val="CCFFCC"/>
          </a:solidFill>
          <a:ln w="12700">
            <a:solidFill>
              <a:srgbClr val="FF0000"/>
            </a:solidFill>
            <a:miter lim="800000"/>
            <a:headEnd/>
            <a:tailEnd/>
          </a:ln>
        </p:spPr>
        <p:txBody>
          <a:bodyPr>
            <a:spAutoFit/>
          </a:bodyPr>
          <a:lstStyle/>
          <a:p>
            <a:pPr>
              <a:spcBef>
                <a:spcPct val="50000"/>
              </a:spcBef>
              <a:defRPr/>
            </a:pPr>
            <a:r>
              <a:rPr lang="hu-HU" sz="1600" b="1" dirty="0" err="1">
                <a:solidFill>
                  <a:srgbClr val="FF3300"/>
                </a:solidFill>
                <a:latin typeface="+mn-lt"/>
              </a:rPr>
              <a:t>References</a:t>
            </a:r>
            <a:r>
              <a:rPr lang="hu-HU" sz="1600" dirty="0">
                <a:solidFill>
                  <a:srgbClr val="FF3300"/>
                </a:solidFill>
                <a:latin typeface="+mn-lt"/>
              </a:rPr>
              <a:t> </a:t>
            </a:r>
            <a:r>
              <a:rPr lang="hu-HU" sz="1600" dirty="0" err="1">
                <a:solidFill>
                  <a:srgbClr val="FF3300"/>
                </a:solidFill>
                <a:latin typeface="+mn-lt"/>
              </a:rPr>
              <a:t>shows</a:t>
            </a:r>
            <a:r>
              <a:rPr lang="hu-HU" sz="1600" dirty="0">
                <a:solidFill>
                  <a:srgbClr val="FF3300"/>
                </a:solidFill>
                <a:latin typeface="+mn-lt"/>
              </a:rPr>
              <a:t> </a:t>
            </a:r>
            <a:r>
              <a:rPr lang="hu-HU" sz="1600" dirty="0" err="1">
                <a:solidFill>
                  <a:srgbClr val="FF3300"/>
                </a:solidFill>
                <a:latin typeface="+mn-lt"/>
              </a:rPr>
              <a:t>this</a:t>
            </a:r>
            <a:r>
              <a:rPr lang="hu-HU" sz="1600" dirty="0">
                <a:solidFill>
                  <a:srgbClr val="FF3300"/>
                </a:solidFill>
                <a:latin typeface="+mn-lt"/>
              </a:rPr>
              <a:t> </a:t>
            </a:r>
            <a:r>
              <a:rPr lang="hu-HU" sz="1600" dirty="0" err="1">
                <a:solidFill>
                  <a:srgbClr val="FF3300"/>
                </a:solidFill>
                <a:latin typeface="+mn-lt"/>
              </a:rPr>
              <a:t>paper</a:t>
            </a:r>
            <a:r>
              <a:rPr lang="hu-HU" sz="1600" dirty="0">
                <a:solidFill>
                  <a:srgbClr val="FF3300"/>
                </a:solidFill>
                <a:latin typeface="+mn-lt"/>
              </a:rPr>
              <a:t>’s </a:t>
            </a:r>
            <a:r>
              <a:rPr lang="hu-HU" sz="1600" dirty="0" err="1">
                <a:solidFill>
                  <a:srgbClr val="FF3300"/>
                </a:solidFill>
                <a:latin typeface="+mn-lt"/>
              </a:rPr>
              <a:t>bibliography</a:t>
            </a:r>
            <a:r>
              <a:rPr lang="hu-HU" sz="1600" dirty="0">
                <a:solidFill>
                  <a:srgbClr val="FF3300"/>
                </a:solidFill>
                <a:latin typeface="+mn-lt"/>
              </a:rPr>
              <a:t>.</a:t>
            </a:r>
          </a:p>
        </p:txBody>
      </p:sp>
      <p:sp>
        <p:nvSpPr>
          <p:cNvPr id="12" name="AutoShape 8"/>
          <p:cNvSpPr>
            <a:spLocks noChangeArrowheads="1"/>
          </p:cNvSpPr>
          <p:nvPr/>
        </p:nvSpPr>
        <p:spPr bwMode="auto">
          <a:xfrm>
            <a:off x="1333692" y="4130304"/>
            <a:ext cx="1381125" cy="111125"/>
          </a:xfrm>
          <a:prstGeom prst="leftArrow">
            <a:avLst>
              <a:gd name="adj1" fmla="val 50000"/>
              <a:gd name="adj2" fmla="val 7606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hu-HU" altLang="hu-HU">
              <a:solidFill>
                <a:srgbClr val="000000"/>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589240"/>
            <a:ext cx="7200800" cy="82341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7"/>
          <p:cNvSpPr txBox="1">
            <a:spLocks noChangeArrowheads="1"/>
          </p:cNvSpPr>
          <p:nvPr/>
        </p:nvSpPr>
        <p:spPr bwMode="auto">
          <a:xfrm>
            <a:off x="4878872" y="4857562"/>
            <a:ext cx="2285416" cy="584775"/>
          </a:xfrm>
          <a:prstGeom prst="rect">
            <a:avLst/>
          </a:prstGeom>
          <a:solidFill>
            <a:srgbClr val="CCFFCC"/>
          </a:solidFill>
          <a:ln w="12700">
            <a:solidFill>
              <a:srgbClr val="FF0000"/>
            </a:solidFill>
            <a:miter lim="800000"/>
            <a:headEnd/>
            <a:tailEnd/>
          </a:ln>
        </p:spPr>
        <p:txBody>
          <a:bodyPr wrap="square">
            <a:spAutoFit/>
          </a:bodyPr>
          <a:lstStyle/>
          <a:p>
            <a:pPr>
              <a:spcBef>
                <a:spcPct val="50000"/>
              </a:spcBef>
              <a:defRPr/>
            </a:pPr>
            <a:r>
              <a:rPr lang="hu-HU" sz="1600" dirty="0" err="1">
                <a:solidFill>
                  <a:srgbClr val="FF3300"/>
                </a:solidFill>
                <a:latin typeface="+mn-lt"/>
              </a:rPr>
              <a:t>Information</a:t>
            </a:r>
            <a:r>
              <a:rPr lang="hu-HU" sz="1600" dirty="0">
                <a:solidFill>
                  <a:srgbClr val="FF3300"/>
                </a:solidFill>
                <a:latin typeface="+mn-lt"/>
              </a:rPr>
              <a:t> </a:t>
            </a:r>
            <a:r>
              <a:rPr lang="hu-HU" sz="1600" dirty="0" err="1">
                <a:solidFill>
                  <a:srgbClr val="FF3300"/>
                </a:solidFill>
                <a:latin typeface="+mn-lt"/>
              </a:rPr>
              <a:t>about</a:t>
            </a:r>
            <a:r>
              <a:rPr lang="hu-HU" sz="1600" dirty="0">
                <a:solidFill>
                  <a:srgbClr val="FF3300"/>
                </a:solidFill>
                <a:latin typeface="+mn-lt"/>
              </a:rPr>
              <a:t> </a:t>
            </a:r>
            <a:r>
              <a:rPr lang="hu-HU" sz="1600" dirty="0" err="1">
                <a:solidFill>
                  <a:srgbClr val="FF3300"/>
                </a:solidFill>
                <a:latin typeface="+mn-lt"/>
              </a:rPr>
              <a:t>the</a:t>
            </a:r>
            <a:r>
              <a:rPr lang="hu-HU" sz="1600" dirty="0">
                <a:solidFill>
                  <a:srgbClr val="FF3300"/>
                </a:solidFill>
                <a:latin typeface="+mn-lt"/>
              </a:rPr>
              <a:t> </a:t>
            </a:r>
            <a:r>
              <a:rPr lang="hu-HU" sz="1600" b="1" dirty="0" err="1">
                <a:solidFill>
                  <a:srgbClr val="FF3300"/>
                </a:solidFill>
                <a:latin typeface="+mn-lt"/>
              </a:rPr>
              <a:t>correspondence</a:t>
            </a:r>
            <a:r>
              <a:rPr lang="hu-HU" sz="1600" b="1" dirty="0">
                <a:solidFill>
                  <a:srgbClr val="FF3300"/>
                </a:solidFill>
                <a:latin typeface="+mn-lt"/>
              </a:rPr>
              <a:t> </a:t>
            </a:r>
            <a:r>
              <a:rPr lang="hu-HU" sz="1600" b="1" dirty="0" err="1">
                <a:solidFill>
                  <a:srgbClr val="FF3300"/>
                </a:solidFill>
                <a:latin typeface="+mn-lt"/>
              </a:rPr>
              <a:t>author</a:t>
            </a:r>
            <a:r>
              <a:rPr lang="hu-HU" sz="1600" dirty="0">
                <a:solidFill>
                  <a:srgbClr val="FF3300"/>
                </a:solidFill>
                <a:latin typeface="+mn-lt"/>
              </a:rPr>
              <a:t>.</a:t>
            </a:r>
            <a:endParaRPr lang="hu-HU" sz="1600" b="1" dirty="0">
              <a:solidFill>
                <a:srgbClr val="FF3300"/>
              </a:solidFill>
              <a:latin typeface="+mn-lt"/>
            </a:endParaRPr>
          </a:p>
        </p:txBody>
      </p:sp>
      <p:sp>
        <p:nvSpPr>
          <p:cNvPr id="15" name="Kanyar felfelé 14"/>
          <p:cNvSpPr/>
          <p:nvPr/>
        </p:nvSpPr>
        <p:spPr bwMode="auto">
          <a:xfrm rot="10800000">
            <a:off x="2890602" y="5098505"/>
            <a:ext cx="1861418" cy="439291"/>
          </a:xfrm>
          <a:prstGeom prst="bentUpArrow">
            <a:avLst>
              <a:gd name="adj1" fmla="val 8780"/>
              <a:gd name="adj2" fmla="val 23648"/>
              <a:gd name="adj3" fmla="val 1689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1000"/>
                                        <p:tgtEl>
                                          <p:spTgt spid="9"/>
                                        </p:tgtEl>
                                      </p:cBhvr>
                                    </p:animEffect>
                                  </p:childTnLst>
                                </p:cTn>
                              </p:par>
                              <p:par>
                                <p:cTn id="13" presetID="18"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upLeft)">
                                      <p:cBhvr>
                                        <p:cTn id="15" dur="500"/>
                                        <p:tgtEl>
                                          <p:spTgt spid="12"/>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edge">
                                      <p:cBhvr>
                                        <p:cTn id="37" dur="1000"/>
                                        <p:tgtEl>
                                          <p:spTgt spid="13"/>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strips(downLeft)">
                                      <p:cBhvr>
                                        <p:cTn id="40" dur="500"/>
                                        <p:tgtEl>
                                          <p:spTgt spid="15"/>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11" grpId="0" animBg="1"/>
      <p:bldP spid="11" grpId="1" animBg="1"/>
      <p:bldP spid="12" grpId="0" animBg="1"/>
      <p:bldP spid="12" grpId="1" animBg="1"/>
      <p:bldP spid="14" grpId="0" animBg="1"/>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ím 1"/>
          <p:cNvSpPr>
            <a:spLocks noGrp="1"/>
          </p:cNvSpPr>
          <p:nvPr>
            <p:ph type="title"/>
          </p:nvPr>
        </p:nvSpPr>
        <p:spPr>
          <a:xfrm>
            <a:off x="457200" y="457200"/>
            <a:ext cx="8229600" cy="1100138"/>
          </a:xfrm>
        </p:spPr>
        <p:txBody>
          <a:bodyPr>
            <a:normAutofit fontScale="90000"/>
          </a:bodyPr>
          <a:lstStyle/>
          <a:p>
            <a:pPr>
              <a:defRPr/>
            </a:pPr>
            <a:r>
              <a:rPr lang="hu-HU" sz="4800" dirty="0" err="1"/>
              <a:t>Search</a:t>
            </a:r>
            <a:r>
              <a:rPr lang="hu-HU" sz="4800" dirty="0"/>
              <a:t> </a:t>
            </a:r>
            <a:r>
              <a:rPr lang="hu-HU" sz="4800" dirty="0" err="1"/>
              <a:t>for</a:t>
            </a:r>
            <a:r>
              <a:rPr lang="hu-HU" sz="4800" dirty="0"/>
              <a:t> </a:t>
            </a:r>
            <a:r>
              <a:rPr lang="hu-HU" sz="4800" dirty="0" err="1"/>
              <a:t>keywords</a:t>
            </a:r>
            <a:r>
              <a:rPr lang="hu-HU" sz="4800" dirty="0"/>
              <a:t> 2.</a:t>
            </a:r>
            <a:br>
              <a:rPr lang="hu-HU" sz="4800" dirty="0"/>
            </a:br>
            <a:r>
              <a:rPr lang="hu-HU" dirty="0">
                <a:solidFill>
                  <a:srgbClr val="000000"/>
                </a:solidFill>
              </a:rPr>
              <a:t>(</a:t>
            </a:r>
            <a:r>
              <a:rPr lang="hu-HU" dirty="0" err="1">
                <a:solidFill>
                  <a:srgbClr val="000000"/>
                </a:solidFill>
              </a:rPr>
              <a:t>at</a:t>
            </a:r>
            <a:r>
              <a:rPr lang="hu-HU" dirty="0">
                <a:solidFill>
                  <a:srgbClr val="000000"/>
                </a:solidFill>
              </a:rPr>
              <a:t> </a:t>
            </a:r>
            <a:r>
              <a:rPr lang="hu-HU" dirty="0" err="1">
                <a:solidFill>
                  <a:srgbClr val="000000"/>
                </a:solidFill>
              </a:rPr>
              <a:t>Document</a:t>
            </a:r>
            <a:r>
              <a:rPr lang="hu-HU" dirty="0">
                <a:solidFill>
                  <a:srgbClr val="000000"/>
                </a:solidFill>
              </a:rPr>
              <a:t> </a:t>
            </a:r>
            <a:r>
              <a:rPr lang="hu-HU" dirty="0" err="1">
                <a:solidFill>
                  <a:srgbClr val="000000"/>
                </a:solidFill>
              </a:rPr>
              <a:t>search</a:t>
            </a:r>
            <a:r>
              <a:rPr lang="hu-HU" dirty="0">
                <a:solidFill>
                  <a:srgbClr val="000000"/>
                </a:solidFill>
              </a:rPr>
              <a:t> platform)</a:t>
            </a:r>
            <a:endParaRPr lang="hu-H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76424"/>
            <a:ext cx="8677629" cy="364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89325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Cím 1"/>
          <p:cNvSpPr>
            <a:spLocks noGrp="1"/>
          </p:cNvSpPr>
          <p:nvPr>
            <p:ph type="title"/>
          </p:nvPr>
        </p:nvSpPr>
        <p:spPr>
          <a:xfrm>
            <a:off x="457200" y="349250"/>
            <a:ext cx="8229600" cy="1063526"/>
          </a:xfrm>
        </p:spPr>
        <p:txBody>
          <a:bodyPr/>
          <a:lstStyle/>
          <a:p>
            <a:r>
              <a:rPr lang="hu-HU" altLang="hu-HU" sz="3600" dirty="0" err="1"/>
              <a:t>Results</a:t>
            </a:r>
            <a:r>
              <a:rPr lang="hu-HU" altLang="hu-HU" sz="3600" dirty="0"/>
              <a:t> </a:t>
            </a:r>
            <a:r>
              <a:rPr lang="hu-HU" altLang="hu-HU" sz="3600" dirty="0" err="1"/>
              <a:t>list</a:t>
            </a:r>
            <a:r>
              <a:rPr lang="hu-HU" altLang="hu-HU" sz="3600" dirty="0"/>
              <a:t> </a:t>
            </a:r>
            <a:r>
              <a:rPr lang="hu-HU" altLang="hu-HU" sz="2800" dirty="0"/>
              <a:t>– </a:t>
            </a:r>
            <a:r>
              <a:rPr lang="hu-HU" altLang="hu-HU" sz="2800" dirty="0" err="1"/>
              <a:t>edit</a:t>
            </a:r>
            <a:r>
              <a:rPr lang="hu-HU" altLang="hu-HU" sz="2800" dirty="0"/>
              <a:t>, </a:t>
            </a:r>
            <a:r>
              <a:rPr lang="hu-HU" altLang="hu-HU" sz="2800" dirty="0" err="1"/>
              <a:t>save</a:t>
            </a:r>
            <a:r>
              <a:rPr lang="hu-HU" altLang="hu-HU" sz="2800" dirty="0"/>
              <a:t>, </a:t>
            </a:r>
            <a:r>
              <a:rPr lang="hu-HU" altLang="hu-HU" sz="2800" dirty="0" err="1"/>
              <a:t>alerts</a:t>
            </a:r>
            <a:r>
              <a:rPr lang="hu-HU" altLang="hu-HU" sz="2800" dirty="0"/>
              <a:t>; </a:t>
            </a:r>
            <a:r>
              <a:rPr lang="hu-HU" altLang="hu-HU" sz="2800" dirty="0" err="1"/>
              <a:t>analyze</a:t>
            </a:r>
            <a:r>
              <a:rPr lang="hu-HU" altLang="hu-HU" sz="2800" dirty="0"/>
              <a:t> </a:t>
            </a:r>
            <a:r>
              <a:rPr lang="hu-HU" altLang="hu-HU" sz="2800" dirty="0" err="1"/>
              <a:t>results</a:t>
            </a:r>
            <a:endParaRPr lang="hu-HU" altLang="hu-HU" sz="2800" dirty="0"/>
          </a:p>
        </p:txBody>
      </p:sp>
      <p:sp>
        <p:nvSpPr>
          <p:cNvPr id="11" name="Rectangle 10"/>
          <p:cNvSpPr>
            <a:spLocks noChangeArrowheads="1"/>
          </p:cNvSpPr>
          <p:nvPr/>
        </p:nvSpPr>
        <p:spPr bwMode="auto">
          <a:xfrm>
            <a:off x="2657454" y="1851086"/>
            <a:ext cx="1194466" cy="28177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12" name="Rectangle 10"/>
          <p:cNvSpPr>
            <a:spLocks noChangeArrowheads="1"/>
          </p:cNvSpPr>
          <p:nvPr/>
        </p:nvSpPr>
        <p:spPr bwMode="auto">
          <a:xfrm>
            <a:off x="4427984" y="1576926"/>
            <a:ext cx="1995488" cy="27204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Tree>
    <p:extLst>
      <p:ext uri="{BB962C8B-B14F-4D97-AF65-F5344CB8AC3E}">
        <p14:creationId xmlns:p14="http://schemas.microsoft.com/office/powerpoint/2010/main" val="3342304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22" y="1124743"/>
            <a:ext cx="8608358" cy="534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2" name="Cím 1"/>
          <p:cNvSpPr>
            <a:spLocks noGrp="1"/>
          </p:cNvSpPr>
          <p:nvPr>
            <p:ph type="title"/>
          </p:nvPr>
        </p:nvSpPr>
        <p:spPr>
          <a:xfrm>
            <a:off x="428596" y="214290"/>
            <a:ext cx="8435280" cy="668338"/>
          </a:xfrm>
        </p:spPr>
        <p:txBody>
          <a:bodyPr>
            <a:normAutofit/>
          </a:bodyPr>
          <a:lstStyle/>
          <a:p>
            <a:pPr>
              <a:defRPr/>
            </a:pPr>
            <a:r>
              <a:rPr lang="hu-HU" sz="4000" dirty="0" err="1"/>
              <a:t>Analyze</a:t>
            </a:r>
            <a:r>
              <a:rPr lang="hu-HU" sz="4000" dirty="0"/>
              <a:t> </a:t>
            </a:r>
            <a:r>
              <a:rPr lang="hu-HU" sz="4000" dirty="0" err="1"/>
              <a:t>results</a:t>
            </a:r>
            <a:r>
              <a:rPr lang="hu-HU" sz="4000" dirty="0"/>
              <a:t> </a:t>
            </a:r>
            <a:r>
              <a:rPr lang="hu-HU" sz="3100" dirty="0"/>
              <a:t>– </a:t>
            </a:r>
            <a:r>
              <a:rPr lang="hu-HU" sz="3100" dirty="0" err="1"/>
              <a:t>by</a:t>
            </a:r>
            <a:r>
              <a:rPr lang="hu-HU" sz="3100" dirty="0"/>
              <a:t> </a:t>
            </a:r>
            <a:r>
              <a:rPr lang="hu-HU" sz="3100" dirty="0" err="1"/>
              <a:t>different</a:t>
            </a:r>
            <a:r>
              <a:rPr lang="hu-HU" sz="3100" dirty="0"/>
              <a:t> </a:t>
            </a:r>
            <a:r>
              <a:rPr lang="hu-HU" sz="3100" dirty="0" err="1"/>
              <a:t>options</a:t>
            </a:r>
            <a:endParaRPr lang="hu-HU" sz="2900" dirty="0"/>
          </a:p>
        </p:txBody>
      </p:sp>
      <p:sp>
        <p:nvSpPr>
          <p:cNvPr id="4" name="Rectangle 10"/>
          <p:cNvSpPr>
            <a:spLocks noChangeArrowheads="1"/>
          </p:cNvSpPr>
          <p:nvPr/>
        </p:nvSpPr>
        <p:spPr bwMode="auto">
          <a:xfrm>
            <a:off x="539552" y="2204864"/>
            <a:ext cx="5616624" cy="2880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Tree>
    <p:extLst>
      <p:ext uri="{BB962C8B-B14F-4D97-AF65-F5344CB8AC3E}">
        <p14:creationId xmlns:p14="http://schemas.microsoft.com/office/powerpoint/2010/main" val="274060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84" y="1268760"/>
            <a:ext cx="8725644" cy="422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Cím 1"/>
          <p:cNvSpPr>
            <a:spLocks noGrp="1"/>
          </p:cNvSpPr>
          <p:nvPr>
            <p:ph type="title"/>
          </p:nvPr>
        </p:nvSpPr>
        <p:spPr>
          <a:xfrm>
            <a:off x="457200" y="349250"/>
            <a:ext cx="8229600" cy="955675"/>
          </a:xfrm>
        </p:spPr>
        <p:txBody>
          <a:bodyPr/>
          <a:lstStyle/>
          <a:p>
            <a:r>
              <a:rPr lang="hu-HU" altLang="hu-HU" sz="4000" dirty="0" err="1"/>
              <a:t>Results</a:t>
            </a:r>
            <a:r>
              <a:rPr lang="hu-HU" altLang="hu-HU" sz="4000" dirty="0"/>
              <a:t> </a:t>
            </a:r>
            <a:r>
              <a:rPr lang="hu-HU" altLang="hu-HU" sz="4000" dirty="0" err="1"/>
              <a:t>list</a:t>
            </a:r>
            <a:r>
              <a:rPr lang="hu-HU" altLang="hu-HU" sz="4000" dirty="0"/>
              <a:t> </a:t>
            </a:r>
            <a:r>
              <a:rPr lang="hu-HU" altLang="hu-HU" sz="3600" dirty="0"/>
              <a:t>– </a:t>
            </a:r>
            <a:r>
              <a:rPr lang="hu-HU" altLang="hu-HU" sz="3600" dirty="0" err="1"/>
              <a:t>View</a:t>
            </a:r>
            <a:r>
              <a:rPr lang="hu-HU" altLang="hu-HU" sz="3600" dirty="0"/>
              <a:t> </a:t>
            </a:r>
            <a:r>
              <a:rPr lang="hu-HU" altLang="hu-HU" sz="3600" dirty="0" err="1"/>
              <a:t>citation</a:t>
            </a:r>
            <a:r>
              <a:rPr lang="hu-HU" altLang="hu-HU" sz="3600" dirty="0"/>
              <a:t> </a:t>
            </a:r>
            <a:r>
              <a:rPr lang="hu-HU" altLang="hu-HU" sz="3600" dirty="0" err="1"/>
              <a:t>overview</a:t>
            </a:r>
            <a:endParaRPr lang="hu-HU" altLang="hu-HU" sz="3200" dirty="0"/>
          </a:p>
        </p:txBody>
      </p:sp>
      <p:sp>
        <p:nvSpPr>
          <p:cNvPr id="4" name="Rectangle 10"/>
          <p:cNvSpPr>
            <a:spLocks noChangeArrowheads="1"/>
          </p:cNvSpPr>
          <p:nvPr/>
        </p:nvSpPr>
        <p:spPr bwMode="auto">
          <a:xfrm>
            <a:off x="1860631" y="2106898"/>
            <a:ext cx="782366" cy="4079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5" name="Rectangle 10"/>
          <p:cNvSpPr>
            <a:spLocks noChangeArrowheads="1"/>
          </p:cNvSpPr>
          <p:nvPr/>
        </p:nvSpPr>
        <p:spPr bwMode="auto">
          <a:xfrm>
            <a:off x="3492624" y="1950046"/>
            <a:ext cx="1118782" cy="25481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Garamond" pitchFamily="18"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Garamond" pitchFamily="18"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Garamond" pitchFamily="18"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Garamond" pitchFamily="18" charset="0"/>
              </a:defRPr>
            </a:lvl9pPr>
          </a:lstStyle>
          <a:p>
            <a:pPr algn="ctr" eaLnBrk="1" hangingPunct="1">
              <a:spcBef>
                <a:spcPct val="0"/>
              </a:spcBef>
              <a:buClrTx/>
              <a:buSzTx/>
              <a:buFontTx/>
              <a:buNone/>
            </a:pPr>
            <a:endParaRPr lang="hu-HU" altLang="hu-HU" sz="1800">
              <a:solidFill>
                <a:srgbClr val="000000"/>
              </a:solidFill>
              <a:latin typeface="Arial" charset="0"/>
            </a:endParaRPr>
          </a:p>
        </p:txBody>
      </p:sp>
      <p:sp>
        <p:nvSpPr>
          <p:cNvPr id="9" name="Line 6"/>
          <p:cNvSpPr>
            <a:spLocks noChangeShapeType="1"/>
          </p:cNvSpPr>
          <p:nvPr/>
        </p:nvSpPr>
        <p:spPr bwMode="auto">
          <a:xfrm flipV="1">
            <a:off x="2199815" y="1852017"/>
            <a:ext cx="283332" cy="196057"/>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189344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9" presetClass="exit" presetSubtype="0" fill="hold" grpId="1" nodeType="withEffect">
                                  <p:stCondLst>
                                    <p:cond delay="0"/>
                                  </p:stCondLst>
                                  <p:childTnLst>
                                    <p:animEffect transition="out" filter="dissolv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9" presetClass="exit" presetSubtype="0" fill="hold" grpId="1" nodeType="with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animBg="1"/>
      <p:bldP spid="9" grpId="1" animBg="1"/>
    </p:bldLst>
  </p:timing>
</p:sld>
</file>

<file path=ppt/theme/theme1.xml><?xml version="1.0" encoding="utf-8"?>
<a:theme xmlns:a="http://schemas.openxmlformats.org/drawingml/2006/main" name="Theme1">
  <a:themeElements>
    <a:clrScheme name="">
      <a:dk1>
        <a:srgbClr val="000000"/>
      </a:dk1>
      <a:lt1>
        <a:srgbClr val="FFFFFF"/>
      </a:lt1>
      <a:dk2>
        <a:srgbClr val="D20033"/>
      </a:dk2>
      <a:lt2>
        <a:srgbClr val="164D94"/>
      </a:lt2>
      <a:accent1>
        <a:srgbClr val="008766"/>
      </a:accent1>
      <a:accent2>
        <a:srgbClr val="FFCC33"/>
      </a:accent2>
      <a:accent3>
        <a:srgbClr val="FFFFFF"/>
      </a:accent3>
      <a:accent4>
        <a:srgbClr val="000000"/>
      </a:accent4>
      <a:accent5>
        <a:srgbClr val="AAC3B8"/>
      </a:accent5>
      <a:accent6>
        <a:srgbClr val="E7B92D"/>
      </a:accent6>
      <a:hlink>
        <a:srgbClr val="477EC7"/>
      </a:hlink>
      <a:folHlink>
        <a:srgbClr val="F8565E"/>
      </a:folHlink>
    </a:clrScheme>
    <a:fontScheme name="FB_Agence_N">
      <a:majorFont>
        <a:latin typeface="Fortis Helvetica Light"/>
        <a:ea typeface=""/>
        <a:cs typeface=""/>
      </a:majorFont>
      <a:minorFont>
        <a:latin typeface="Fortis Helvetic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180000" tIns="108000" rIns="14400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180000" tIns="108000" rIns="14400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000" b="0" i="0" u="none" strike="noStrike" cap="none" normalizeH="0" baseline="0" smtClean="0">
            <a:ln>
              <a:noFill/>
            </a:ln>
            <a:solidFill>
              <a:schemeClr val="tx1"/>
            </a:solidFill>
            <a:effectLst/>
            <a:latin typeface="Arial" charset="0"/>
          </a:defRPr>
        </a:defPPr>
      </a:lstStyle>
    </a:lnDef>
  </a:objectDefaults>
  <a:extraClrSchemeLst>
    <a:extraClrScheme>
      <a:clrScheme name="FB_Agence_N 1">
        <a:dk1>
          <a:srgbClr val="00396C"/>
        </a:dk1>
        <a:lt1>
          <a:srgbClr val="A8C7F4"/>
        </a:lt1>
        <a:dk2>
          <a:srgbClr val="1B1434"/>
        </a:dk2>
        <a:lt2>
          <a:srgbClr val="0063C3"/>
        </a:lt2>
        <a:accent1>
          <a:srgbClr val="CDD5E4"/>
        </a:accent1>
        <a:accent2>
          <a:srgbClr val="FFBC00"/>
        </a:accent2>
        <a:accent3>
          <a:srgbClr val="D1E0F8"/>
        </a:accent3>
        <a:accent4>
          <a:srgbClr val="002F5B"/>
        </a:accent4>
        <a:accent5>
          <a:srgbClr val="E3E7EF"/>
        </a:accent5>
        <a:accent6>
          <a:srgbClr val="E7AA00"/>
        </a:accent6>
        <a:hlink>
          <a:srgbClr val="00705A"/>
        </a:hlink>
        <a:folHlink>
          <a:srgbClr val="D90037"/>
        </a:folHlink>
      </a:clrScheme>
      <a:clrMap bg1="lt1" tx1="dk1" bg2="lt2" tx2="dk2" accent1="accent1" accent2="accent2" accent3="accent3" accent4="accent4" accent5="accent5" accent6="accent6" hlink="hlink" folHlink="folHlink"/>
    </a:extraClrScheme>
    <a:extraClrScheme>
      <a:clrScheme name="FB_Agence_N 2">
        <a:dk1>
          <a:srgbClr val="00396C"/>
        </a:dk1>
        <a:lt1>
          <a:srgbClr val="A8C7F4"/>
        </a:lt1>
        <a:dk2>
          <a:srgbClr val="D20033"/>
        </a:dk2>
        <a:lt2>
          <a:srgbClr val="164D94"/>
        </a:lt2>
        <a:accent1>
          <a:srgbClr val="008766"/>
        </a:accent1>
        <a:accent2>
          <a:srgbClr val="FFCC33"/>
        </a:accent2>
        <a:accent3>
          <a:srgbClr val="D1E0F8"/>
        </a:accent3>
        <a:accent4>
          <a:srgbClr val="002F5B"/>
        </a:accent4>
        <a:accent5>
          <a:srgbClr val="AAC3B8"/>
        </a:accent5>
        <a:accent6>
          <a:srgbClr val="E7B92D"/>
        </a:accent6>
        <a:hlink>
          <a:srgbClr val="477EC7"/>
        </a:hlink>
        <a:folHlink>
          <a:srgbClr val="F8565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320</TotalTime>
  <Words>7198</Words>
  <Application>Microsoft Office PowerPoint</Application>
  <PresentationFormat>On-screen Show (4:3)</PresentationFormat>
  <Paragraphs>1066</Paragraphs>
  <Slides>169</Slides>
  <Notes>30</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169</vt:i4>
      </vt:variant>
    </vt:vector>
  </HeadingPairs>
  <TitlesOfParts>
    <vt:vector size="188" baseType="lpstr">
      <vt:lpstr>Aharoni</vt:lpstr>
      <vt:lpstr>Arial</vt:lpstr>
      <vt:lpstr>Arial Black</vt:lpstr>
      <vt:lpstr>Arial Unicode MS</vt:lpstr>
      <vt:lpstr>Calibri</vt:lpstr>
      <vt:lpstr>Cambria Math</vt:lpstr>
      <vt:lpstr>Carlito</vt:lpstr>
      <vt:lpstr>Century Schoolbook</vt:lpstr>
      <vt:lpstr>Courier New</vt:lpstr>
      <vt:lpstr>Fortis Helvetica Light</vt:lpstr>
      <vt:lpstr>Fortis Logos VL</vt:lpstr>
      <vt:lpstr>Garamond</vt:lpstr>
      <vt:lpstr>Marlett</vt:lpstr>
      <vt:lpstr>Tahoma</vt:lpstr>
      <vt:lpstr>Times New Roman</vt:lpstr>
      <vt:lpstr>Verdana</vt:lpstr>
      <vt:lpstr>Wingdings</vt:lpstr>
      <vt:lpstr>Theme1</vt:lpstr>
      <vt:lpstr>Default Design</vt:lpstr>
      <vt:lpstr>Database &amp; Research Metrics </vt:lpstr>
      <vt:lpstr>Database And Research Metrics</vt:lpstr>
      <vt:lpstr>Indexing Databases</vt:lpstr>
      <vt:lpstr>Citation Databases</vt:lpstr>
      <vt:lpstr>     Abstraction   and   Indexing</vt:lpstr>
      <vt:lpstr>Why  Abstraction  and  Indexing?</vt:lpstr>
      <vt:lpstr>Why  use  Abstraction  and  Indexing?</vt:lpstr>
      <vt:lpstr>What are Abstraction and Indexing databases? </vt:lpstr>
      <vt:lpstr>Why use Abstraction and Indexing? </vt:lpstr>
      <vt:lpstr>Social Science Faculty Resource Use</vt:lpstr>
      <vt:lpstr>     Relevance  &amp;  comprehensiveness</vt:lpstr>
      <vt:lpstr>     Quality &amp; ease of use</vt:lpstr>
      <vt:lpstr>    Experience of online research</vt:lpstr>
      <vt:lpstr>Comparison – controlled for frequent use</vt:lpstr>
      <vt:lpstr>Using Abstraction and Indexing in your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use Abstraction and Indexing for literature review?</vt:lpstr>
      <vt:lpstr>Why use Abstraction and Indexing for literature review? </vt:lpstr>
      <vt:lpstr>Why use Abstraction and Indexing for literature review? </vt:lpstr>
      <vt:lpstr>Subject searching: Thesaurus &amp; controlled vocabulary</vt:lpstr>
      <vt:lpstr>    Controlled    vocabulary</vt:lpstr>
      <vt:lpstr>Subject searching: Thesaurus search</vt:lpstr>
      <vt:lpstr>   Thesaurus    search</vt:lpstr>
      <vt:lpstr>   Thesaurus   search</vt:lpstr>
      <vt:lpstr>    Saved  searches &amp;  alerts</vt:lpstr>
      <vt:lpstr>Saved searches &amp; alerts  Current awareness</vt:lpstr>
      <vt:lpstr>   Human  vs  machine  indexing </vt:lpstr>
      <vt:lpstr>   Indexing   steps     </vt:lpstr>
      <vt:lpstr>Management of controlled vocabularies </vt:lpstr>
      <vt:lpstr>One final survey finding – experience of online research</vt:lpstr>
      <vt:lpstr>       Summary </vt:lpstr>
      <vt:lpstr>CITATION DATABASE</vt:lpstr>
      <vt:lpstr>Concept of Citations</vt:lpstr>
      <vt:lpstr>Distinction between "citation" and "reference" </vt:lpstr>
      <vt:lpstr>PowerPoint Presentation</vt:lpstr>
      <vt:lpstr>PowerPoint Presentation</vt:lpstr>
      <vt:lpstr>Sample of a journal publication</vt:lpstr>
      <vt:lpstr>CITATION has two meanings in library usage:</vt:lpstr>
      <vt:lpstr>What is Web of Science? </vt:lpstr>
      <vt:lpstr>What is Web of Science Core Collection?</vt:lpstr>
      <vt:lpstr>Value-added services – My tools (required registration)</vt:lpstr>
      <vt:lpstr>      Access</vt:lpstr>
      <vt:lpstr>   Web of Science platform </vt:lpstr>
      <vt:lpstr>Select Web of Science Core Collection database</vt:lpstr>
      <vt:lpstr>Web of Science Core Collection –  with 5 indexes</vt:lpstr>
      <vt:lpstr>Search options</vt:lpstr>
      <vt:lpstr>Basic search – detailed search fields</vt:lpstr>
      <vt:lpstr>PowerPoint Presentation</vt:lpstr>
      <vt:lpstr>  Search  tips</vt:lpstr>
      <vt:lpstr>Search for keywords (in Topic)</vt:lpstr>
      <vt:lpstr>Results list</vt:lpstr>
      <vt:lpstr>A bibliographic item</vt:lpstr>
      <vt:lpstr>Results list – refine, process, analyze</vt:lpstr>
      <vt:lpstr>Results list</vt:lpstr>
      <vt:lpstr>Full record (1)</vt:lpstr>
      <vt:lpstr>Full record (2)</vt:lpstr>
      <vt:lpstr>Search for author</vt:lpstr>
      <vt:lpstr>Results list – documents of the author</vt:lpstr>
      <vt:lpstr>  Citation  report of the  author</vt:lpstr>
      <vt:lpstr>    H-index</vt:lpstr>
      <vt:lpstr>    Search options</vt:lpstr>
      <vt:lpstr>    C ited reference search – settings </vt:lpstr>
      <vt:lpstr>Cited reference search – first step</vt:lpstr>
      <vt:lpstr>Cited reference search – second step (a)</vt:lpstr>
      <vt:lpstr>Full record – number of the citing documents</vt:lpstr>
      <vt:lpstr>Let see the number of the citations!</vt:lpstr>
      <vt:lpstr>Cited reference search – second step (b)</vt:lpstr>
      <vt:lpstr>Search options</vt:lpstr>
      <vt:lpstr>Advanced search – settings</vt:lpstr>
      <vt:lpstr>Advanced search</vt:lpstr>
      <vt:lpstr>Advanced search – number of the records in the Search history</vt:lpstr>
      <vt:lpstr>PowerPoint Presentation</vt:lpstr>
      <vt:lpstr>Combine the results</vt:lpstr>
      <vt:lpstr>New results list after combining</vt:lpstr>
      <vt:lpstr>What is Scopus?</vt:lpstr>
      <vt:lpstr>Value-added  service (requireS r egistration) </vt:lpstr>
      <vt:lpstr>   Access</vt:lpstr>
      <vt:lpstr>Scopus database</vt:lpstr>
      <vt:lpstr>Search options</vt:lpstr>
      <vt:lpstr>Document search – detailed search fields</vt:lpstr>
      <vt:lpstr>PowerPoint Presentation</vt:lpstr>
      <vt:lpstr>Document search – document types</vt:lpstr>
      <vt:lpstr>Search tips</vt:lpstr>
      <vt:lpstr>Search for keywords 1. (at Document search platform)</vt:lpstr>
      <vt:lpstr>Results list</vt:lpstr>
      <vt:lpstr>    A bibliographic item*</vt:lpstr>
      <vt:lpstr>Results list – refine, process</vt:lpstr>
      <vt:lpstr>Full record (1)</vt:lpstr>
      <vt:lpstr>Full record (2)</vt:lpstr>
      <vt:lpstr>Search for keywords 2. (at Document search platform)</vt:lpstr>
      <vt:lpstr>Results list – edit, save, alerts; analyze results</vt:lpstr>
      <vt:lpstr>Analyze results – by different options</vt:lpstr>
      <vt:lpstr>Results list – View citation overview</vt:lpstr>
      <vt:lpstr>Citation overview</vt:lpstr>
      <vt:lpstr>Search for author (at Document Search platform)</vt:lpstr>
      <vt:lpstr>Results list – documents of the author</vt:lpstr>
      <vt:lpstr>Search options</vt:lpstr>
      <vt:lpstr>Author search – first step</vt:lpstr>
      <vt:lpstr>Author search – second step</vt:lpstr>
      <vt:lpstr>Author – „information sheet”(search for name variants)</vt:lpstr>
      <vt:lpstr>Author – „information sheet” (with the grouped author name variants)</vt:lpstr>
      <vt:lpstr>Author – publications and citations data</vt:lpstr>
      <vt:lpstr>Author - h-index</vt:lpstr>
      <vt:lpstr>Search options</vt:lpstr>
      <vt:lpstr>Affiliation search – first step</vt:lpstr>
      <vt:lpstr>Affiliation search – second step</vt:lpstr>
      <vt:lpstr>Affiliation – „information sheet”</vt:lpstr>
      <vt:lpstr>Search options</vt:lpstr>
      <vt:lpstr>Advanced search</vt:lpstr>
      <vt:lpstr>Results list – sort by: Cited by (times cited)</vt:lpstr>
      <vt:lpstr>Search history: Combine the results</vt:lpstr>
      <vt:lpstr>New results list after combining</vt:lpstr>
      <vt:lpstr>     What  is  Google  Scholar ?</vt:lpstr>
      <vt:lpstr>http://scholar.google.com/ </vt:lpstr>
      <vt:lpstr>Google Scholar – results list</vt:lpstr>
      <vt:lpstr>Search for keywords/topic </vt:lpstr>
      <vt:lpstr>SUMMARY</vt:lpstr>
      <vt:lpstr>Number of the citations: compare the results from Web of Science, Scopus és Google Scholar databases – an example</vt:lpstr>
      <vt:lpstr>PowerPoint Presentation</vt:lpstr>
      <vt:lpstr>PowerPoint Presentation</vt:lpstr>
      <vt:lpstr>Information Overload in Science</vt:lpstr>
      <vt:lpstr>Pathways through Science</vt:lpstr>
      <vt:lpstr>Relational  Scientometrics</vt:lpstr>
      <vt:lpstr>Map of Information Science</vt:lpstr>
      <vt:lpstr>Knowledge Domain Visualization</vt:lpstr>
      <vt:lpstr>Citations in Retrieval: Google Scholar</vt:lpstr>
      <vt:lpstr>Citation-based Metrics: h-Index</vt:lpstr>
      <vt:lpstr>Citation-based Metrics: h-Index</vt:lpstr>
      <vt:lpstr>Citation-based Metrics: Impact Factor</vt:lpstr>
      <vt:lpstr>Citation-based Metrics: Impact Factor</vt:lpstr>
      <vt:lpstr>Criticisms of the Impact Factor</vt:lpstr>
      <vt:lpstr>PowerPoint Presentation</vt:lpstr>
      <vt:lpstr>Criticisms of Citation-based Metrics</vt:lpstr>
      <vt:lpstr>Measuring  a  journal’s   impact </vt:lpstr>
      <vt:lpstr>PowerPoint Presentation</vt:lpstr>
      <vt:lpstr>  Cite Score   metrics </vt:lpstr>
      <vt:lpstr>BENEFITS</vt:lpstr>
      <vt:lpstr>PowerPoint Presentation</vt:lpstr>
      <vt:lpstr> SCImago Journal Rank (SJR)  </vt:lpstr>
      <vt:lpstr>Source Normalized Impact per Paper (SNIP) </vt:lpstr>
      <vt:lpstr>PowerPoint Presentation</vt:lpstr>
      <vt:lpstr>PowerPoint Presentation</vt:lpstr>
      <vt:lpstr>  Journal Impact Factor (JIF)  </vt:lpstr>
      <vt:lpstr>       g   -index  </vt:lpstr>
      <vt:lpstr>PowerPoint Presentation</vt:lpstr>
      <vt:lpstr>PowerPoint Presentation</vt:lpstr>
      <vt:lpstr>PowerPoint Presentation</vt:lpstr>
      <vt:lpstr>      Advantages of the G-Index  </vt:lpstr>
      <vt:lpstr>    i-10 Index   </vt:lpstr>
      <vt:lpstr>PowerPoint Presentation</vt:lpstr>
      <vt:lpstr>Setting the Stage for  Alternative Metrics</vt:lpstr>
      <vt:lpstr>      Altmetrics</vt:lpstr>
      <vt:lpstr>Example: PLOS Article-Level Metrics  (ALM)</vt:lpstr>
      <vt:lpstr>Examples: Altmetric.com       </vt:lpstr>
      <vt:lpstr>Example: ImpactStory</vt:lpstr>
      <vt:lpstr>Relational Altmetrics and KDViz</vt:lpstr>
      <vt:lpstr>Relational Altmetrics</vt:lpstr>
      <vt:lpstr>PowerPoint Presentation</vt:lpstr>
      <vt:lpstr>Popular Altmetrics Data Sources</vt:lpstr>
      <vt:lpstr>Relationship between different  indicators</vt:lpstr>
      <vt:lpstr>Problems of Altmetrics</vt:lpstr>
      <vt:lpstr>PowerPoint Presentation</vt:lpstr>
      <vt:lpstr>Any  Questions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FACULTY</dc:creator>
  <cp:lastModifiedBy>user</cp:lastModifiedBy>
  <cp:revision>36</cp:revision>
  <dcterms:created xsi:type="dcterms:W3CDTF">2020-02-12T03:48:37Z</dcterms:created>
  <dcterms:modified xsi:type="dcterms:W3CDTF">2022-04-16T14:10:16Z</dcterms:modified>
</cp:coreProperties>
</file>