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68" d="100"/>
          <a:sy n="68" d="100"/>
        </p:scale>
        <p:origin x="1440" y="72"/>
      </p:cViewPr>
      <p:guideLst>
        <p:guide orient="horz" pos="2160"/>
        <p:guide pos="2880"/>
      </p:guideLst>
    </p:cSldViewPr>
  </p:slideViewPr>
  <p:outlineViewPr>
    <p:cViewPr>
      <p:scale>
        <a:sx n="33" d="100"/>
        <a:sy n="33" d="100"/>
      </p:scale>
      <p:origin x="0" y="860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4FCB49A-6C39-4525-AEE6-94D6AD545877}" type="datetimeFigureOut">
              <a:rPr lang="en-US" smtClean="0"/>
              <a:pPr/>
              <a:t>4/16/2022</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D83A4F4-135B-4A34-BA97-D8351BFCECB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4FCB49A-6C39-4525-AEE6-94D6AD545877}" type="datetimeFigureOut">
              <a:rPr lang="en-US" smtClean="0"/>
              <a:pPr/>
              <a:t>4/16/2022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83A4F4-135B-4A34-BA97-D8351BFCECB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4FCB49A-6C39-4525-AEE6-94D6AD545877}" type="datetimeFigureOut">
              <a:rPr lang="en-US" smtClean="0"/>
              <a:pPr/>
              <a:t>4/16/2022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83A4F4-135B-4A34-BA97-D8351BFCECB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4FCB49A-6C39-4525-AEE6-94D6AD545877}" type="datetimeFigureOut">
              <a:rPr lang="en-US" smtClean="0"/>
              <a:pPr/>
              <a:t>4/16/2022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83A4F4-135B-4A34-BA97-D8351BFCECB3}" type="slidenum">
              <a:rPr lang="en-GB" smtClean="0"/>
              <a:pPr/>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4FCB49A-6C39-4525-AEE6-94D6AD545877}" type="datetimeFigureOut">
              <a:rPr lang="en-US" smtClean="0"/>
              <a:pPr/>
              <a:t>4/16/2022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83A4F4-135B-4A34-BA97-D8351BFCECB3}"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4FCB49A-6C39-4525-AEE6-94D6AD545877}" type="datetimeFigureOut">
              <a:rPr lang="en-US" smtClean="0"/>
              <a:pPr/>
              <a:t>4/16/2022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83A4F4-135B-4A34-BA97-D8351BFCECB3}" type="slidenum">
              <a:rPr lang="en-GB" smtClean="0"/>
              <a:pPr/>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4FCB49A-6C39-4525-AEE6-94D6AD545877}" type="datetimeFigureOut">
              <a:rPr lang="en-US" smtClean="0"/>
              <a:pPr/>
              <a:t>4/16/2022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D83A4F4-135B-4A34-BA97-D8351BFCECB3}"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4FCB49A-6C39-4525-AEE6-94D6AD545877}" type="datetimeFigureOut">
              <a:rPr lang="en-US" smtClean="0"/>
              <a:pPr/>
              <a:t>4/16/2022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D83A4F4-135B-4A34-BA97-D8351BFCECB3}" type="slidenum">
              <a:rPr lang="en-GB" smtClean="0"/>
              <a:pPr/>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FCB49A-6C39-4525-AEE6-94D6AD545877}" type="datetimeFigureOut">
              <a:rPr lang="en-US" smtClean="0"/>
              <a:pPr/>
              <a:t>4/16/2022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D83A4F4-135B-4A34-BA97-D8351BFCECB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4FCB49A-6C39-4525-AEE6-94D6AD545877}" type="datetimeFigureOut">
              <a:rPr lang="en-US" smtClean="0"/>
              <a:pPr/>
              <a:t>4/16/2022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83A4F4-135B-4A34-BA97-D8351BFCECB3}"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4FCB49A-6C39-4525-AEE6-94D6AD545877}" type="datetimeFigureOut">
              <a:rPr lang="en-US" smtClean="0"/>
              <a:pPr/>
              <a:t>4/16/2022</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D83A4F4-135B-4A34-BA97-D8351BFCECB3}"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FCB49A-6C39-4525-AEE6-94D6AD545877}" type="datetimeFigureOut">
              <a:rPr lang="en-US" smtClean="0"/>
              <a:pPr/>
              <a:t>4/16/2022</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D83A4F4-135B-4A34-BA97-D8351BFCECB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plagtracker.com/?utm_campaign=elearningindustry.com&amp;utm_source=/top-10-free-plagiarism-detection-tools-for-teachers&amp;utm_medium=lin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canmyessay.com/" TargetMode="External"/><Relationship Id="rId2" Type="http://schemas.openxmlformats.org/officeDocument/2006/relationships/hyperlink" Target="https://www.quetext.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hyperlink" Target="https://trunkuserguide.screenstepslive.com/s/5891/m/18197/l/193188-how-do-i-use-the-turnitin-plagiarism-service-to-check-the-originality-of-papers/show_image?image_id=4029770" TargetMode="External"/><Relationship Id="rId1" Type="http://schemas.openxmlformats.org/officeDocument/2006/relationships/slideLayout" Target="../slideLayouts/slideLayout2.xml"/><Relationship Id="rId6" Type="http://schemas.openxmlformats.org/officeDocument/2006/relationships/hyperlink" Target="https://trunkuserguide.screenstepslive.com/s/5891/m/18197/l/193188-how-do-i-use-the-turnitin-plagiarism-service-to-check-the-originality-of-papers/show_image?image_id=4029776" TargetMode="External"/><Relationship Id="rId5" Type="http://schemas.openxmlformats.org/officeDocument/2006/relationships/image" Target="../media/image4.png"/><Relationship Id="rId4" Type="http://schemas.openxmlformats.org/officeDocument/2006/relationships/hyperlink" Target="https://trunkuserguide.screenstepslive.com/s/5891/m/18197/l/193188-how-do-i-use-the-turnitin-plagiarism-service-to-check-the-originality-of-papers/show_image?image_id=402977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trunkuserguide.screenstepslive.com/s/5891/m/18197/l/193188-how-do-i-use-the-turnitin-plagiarism-service-to-check-the-originality-of-papers/show_image?image_id=4029779"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trunkuserguide.screenstepslive.com/s/5891/m/18197/l/193188-how-do-i-use-the-turnitin-plagiarism-service-to-check-the-originality-of-papers/show_image?image_id=402978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trunkuserguide.screenstepslive.com/s/5891/m/18197/l/193188-how-do-i-use-the-turnitin-plagiarism-service-to-check-the-originality-of-papers/show_image?image_id=402978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duplichecker.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learningindustry.com/tags/elearning-content-development" TargetMode="External"/><Relationship Id="rId2" Type="http://schemas.openxmlformats.org/officeDocument/2006/relationships/hyperlink" Target="https://copyleak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paperrater.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plagiarisma.n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plagiarismchecker.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plagium.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lagscan.com/plagiarism-chec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8229600" cy="1470025"/>
          </a:xfrm>
        </p:spPr>
        <p:txBody>
          <a:bodyPr>
            <a:normAutofit fontScale="90000"/>
          </a:bodyPr>
          <a:lstStyle/>
          <a:p>
            <a:r>
              <a:rPr lang="en-US" dirty="0"/>
              <a:t>Software Tools  for </a:t>
            </a:r>
            <a:r>
              <a:rPr lang="en-US" dirty="0" err="1"/>
              <a:t>Plagarism</a:t>
            </a:r>
            <a:r>
              <a:rPr lang="en-US" dirty="0"/>
              <a:t> Check Software Tools </a:t>
            </a:r>
            <a:endParaRPr lang="en-GB" dirty="0"/>
          </a:p>
        </p:txBody>
      </p:sp>
      <p:pic>
        <p:nvPicPr>
          <p:cNvPr id="14338" name="Picture 2" descr="15 Best Online Plagiarism Checker Tools to Detect Similarities ..."/>
          <p:cNvPicPr>
            <a:picLocks noChangeAspect="1" noChangeArrowheads="1"/>
          </p:cNvPicPr>
          <p:nvPr/>
        </p:nvPicPr>
        <p:blipFill>
          <a:blip r:embed="rId2"/>
          <a:srcRect/>
          <a:stretch>
            <a:fillRect/>
          </a:stretch>
        </p:blipFill>
        <p:spPr bwMode="auto">
          <a:xfrm>
            <a:off x="0" y="2093912"/>
            <a:ext cx="4876799" cy="308768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5897563"/>
          </a:xfrm>
        </p:spPr>
        <p:txBody>
          <a:bodyPr>
            <a:normAutofit fontScale="25000" lnSpcReduction="20000"/>
          </a:bodyPr>
          <a:lstStyle/>
          <a:p>
            <a:pPr lvl="0">
              <a:buNone/>
            </a:pPr>
            <a:r>
              <a:rPr lang="en-GB" sz="8000" b="1" dirty="0"/>
              <a:t>Organizations-</a:t>
            </a:r>
            <a:r>
              <a:rPr lang="en-GB" sz="8000" dirty="0"/>
              <a:t>Accounts for schools, universities or companies start from $19,99 per month with unlimited online storage time along with a variety of administration and cloud features.</a:t>
            </a:r>
          </a:p>
          <a:p>
            <a:pPr lvl="0">
              <a:buNone/>
            </a:pPr>
            <a:endParaRPr lang="en-GB" sz="8000" dirty="0"/>
          </a:p>
          <a:p>
            <a:pPr>
              <a:buNone/>
            </a:pPr>
            <a:r>
              <a:rPr lang="en-GB" sz="9600" b="1" dirty="0"/>
              <a:t>8. </a:t>
            </a:r>
            <a:r>
              <a:rPr lang="en-GB" sz="9600" b="1" dirty="0" err="1">
                <a:hlinkClick r:id="rId2"/>
              </a:rPr>
              <a:t>PlagTracker</a:t>
            </a:r>
            <a:endParaRPr lang="en-GB" sz="9600" b="1" dirty="0"/>
          </a:p>
          <a:p>
            <a:pPr>
              <a:buNone/>
            </a:pPr>
            <a:r>
              <a:rPr lang="en-GB" sz="8000" dirty="0"/>
              <a:t>Fast free plagiarism detection tool that searches both websites and academic databases by copying and pasting text, or file uploading.</a:t>
            </a:r>
          </a:p>
          <a:p>
            <a:pPr>
              <a:buNone/>
            </a:pPr>
            <a:r>
              <a:rPr lang="en-GB" sz="8000" b="1" i="1" u="sng" dirty="0"/>
              <a:t>Pros</a:t>
            </a:r>
          </a:p>
          <a:p>
            <a:pPr lvl="0">
              <a:buNone/>
            </a:pPr>
            <a:r>
              <a:rPr lang="en-GB" sz="8000" b="1" dirty="0"/>
              <a:t>Addressing To Different User Groups</a:t>
            </a:r>
            <a:br>
              <a:rPr lang="en-GB" sz="8000" dirty="0"/>
            </a:br>
            <a:r>
              <a:rPr lang="en-GB" sz="8000" dirty="0"/>
              <a:t>Students, teachers, publishers and site owners can take advantage of </a:t>
            </a:r>
            <a:r>
              <a:rPr lang="en-GB" sz="8000" dirty="0" err="1"/>
              <a:t>Plagtracker</a:t>
            </a:r>
            <a:r>
              <a:rPr lang="en-GB" sz="8000" dirty="0"/>
              <a:t>.</a:t>
            </a:r>
          </a:p>
          <a:p>
            <a:pPr lvl="0">
              <a:buNone/>
            </a:pPr>
            <a:r>
              <a:rPr lang="en-GB" sz="8000" b="1" dirty="0"/>
              <a:t>Detailed Reports</a:t>
            </a:r>
            <a:br>
              <a:rPr lang="en-GB" sz="8000" dirty="0"/>
            </a:br>
            <a:r>
              <a:rPr lang="en-GB" sz="8000" dirty="0"/>
              <a:t>The user gets informed as to what parts need to be cited and a list of sources to be used.</a:t>
            </a:r>
          </a:p>
          <a:p>
            <a:pPr lvl="0">
              <a:buNone/>
            </a:pPr>
            <a:r>
              <a:rPr lang="en-GB" sz="8000" b="1" dirty="0"/>
              <a:t>6 Languages Supported</a:t>
            </a:r>
            <a:br>
              <a:rPr lang="en-GB" sz="8000" dirty="0"/>
            </a:br>
            <a:r>
              <a:rPr lang="en-GB" sz="8000" dirty="0"/>
              <a:t>English, French, Spanish, German, Romanian and Italian.</a:t>
            </a:r>
          </a:p>
          <a:p>
            <a:pPr>
              <a:buNone/>
            </a:pPr>
            <a:r>
              <a:rPr lang="en-GB" sz="8000" b="1" i="1" u="sng" dirty="0"/>
              <a:t>Cons</a:t>
            </a:r>
          </a:p>
          <a:p>
            <a:pPr lvl="0">
              <a:buNone/>
            </a:pPr>
            <a:r>
              <a:rPr lang="en-GB" sz="8000" b="1" dirty="0"/>
              <a:t>No File Upload In Free Version</a:t>
            </a:r>
            <a:br>
              <a:rPr lang="en-GB" sz="8000" dirty="0"/>
            </a:br>
            <a:endParaRPr lang="en-GB" sz="8000" dirty="0"/>
          </a:p>
          <a:p>
            <a:pPr lvl="0">
              <a:buNone/>
            </a:pPr>
            <a:r>
              <a:rPr lang="en-GB" sz="8000" b="1" i="1" dirty="0"/>
              <a:t>Plans And Pricing</a:t>
            </a:r>
          </a:p>
          <a:p>
            <a:pPr lvl="0">
              <a:buNone/>
            </a:pPr>
            <a:r>
              <a:rPr lang="en-GB" sz="8000" b="1" dirty="0"/>
              <a:t>One Premium Offer</a:t>
            </a:r>
            <a:br>
              <a:rPr lang="en-GB" sz="8000" dirty="0"/>
            </a:br>
            <a:r>
              <a:rPr lang="en-GB" sz="8000" dirty="0"/>
              <a:t>For $7,49 per month you can upload and check larger files with faster processing times, grammar checks and unlimited checking volume for multiple documents.</a:t>
            </a:r>
          </a:p>
          <a:p>
            <a:pPr lvl="0">
              <a:buNone/>
            </a:pPr>
            <a:endParaRPr lang="en-GB" sz="8000" dirty="0"/>
          </a:p>
          <a:p>
            <a:pPr lvl="0">
              <a:buNone/>
            </a:pPr>
            <a:endParaRPr lang="en-GB" sz="8000" dirty="0"/>
          </a:p>
          <a:p>
            <a:endParaRPr lang="en-GB" sz="8000" dirty="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4525963"/>
          </a:xfrm>
        </p:spPr>
        <p:txBody>
          <a:bodyPr>
            <a:noAutofit/>
          </a:bodyPr>
          <a:lstStyle/>
          <a:p>
            <a:pPr>
              <a:buNone/>
            </a:pPr>
            <a:r>
              <a:rPr lang="en-GB" sz="2400" b="1" dirty="0"/>
              <a:t>9. </a:t>
            </a:r>
            <a:r>
              <a:rPr lang="en-GB" sz="2400" b="1" dirty="0" err="1">
                <a:hlinkClick r:id="rId2"/>
              </a:rPr>
              <a:t>Quetext</a:t>
            </a:r>
            <a:endParaRPr lang="en-GB" sz="2400" b="1" dirty="0"/>
          </a:p>
          <a:p>
            <a:pPr>
              <a:buNone/>
            </a:pPr>
            <a:r>
              <a:rPr lang="en-GB" sz="2000" dirty="0"/>
              <a:t>Basic layout and functional interface that checks against the Internet</a:t>
            </a:r>
            <a:r>
              <a:rPr lang="en-GB" sz="2000" b="1" dirty="0"/>
              <a:t>, </a:t>
            </a:r>
            <a:r>
              <a:rPr lang="en-GB" sz="2000" dirty="0"/>
              <a:t>as well as various databases.</a:t>
            </a:r>
          </a:p>
          <a:p>
            <a:pPr>
              <a:buNone/>
            </a:pPr>
            <a:r>
              <a:rPr lang="en-GB" sz="2000" b="1" i="1" u="sng" dirty="0"/>
              <a:t>Pros</a:t>
            </a:r>
          </a:p>
          <a:p>
            <a:pPr lvl="0">
              <a:buNone/>
            </a:pPr>
            <a:r>
              <a:rPr lang="en-GB" sz="2000" b="1" dirty="0"/>
              <a:t>No Subscriptions( Free)</a:t>
            </a:r>
          </a:p>
          <a:p>
            <a:pPr lvl="0">
              <a:buNone/>
            </a:pPr>
            <a:r>
              <a:rPr lang="en-GB" sz="2000" b="1" dirty="0"/>
              <a:t>Unlimited Usage-</a:t>
            </a:r>
            <a:r>
              <a:rPr lang="en-GB" sz="2000" dirty="0"/>
              <a:t>No account, registration or downloads needed.</a:t>
            </a:r>
          </a:p>
          <a:p>
            <a:pPr>
              <a:buNone/>
            </a:pPr>
            <a:r>
              <a:rPr lang="en-GB" sz="2000" b="1" i="1" u="sng" dirty="0"/>
              <a:t>Cons</a:t>
            </a:r>
          </a:p>
          <a:p>
            <a:pPr lvl="0">
              <a:buNone/>
            </a:pPr>
            <a:r>
              <a:rPr lang="en-GB" sz="2000" b="1" dirty="0"/>
              <a:t>No File Uploading-only copy paste</a:t>
            </a:r>
            <a:br>
              <a:rPr lang="en-GB" sz="2000" dirty="0"/>
            </a:br>
            <a:r>
              <a:rPr lang="en-GB" sz="2000" dirty="0"/>
              <a:t>Free of charge. No premium memberships. No subscriptions available.</a:t>
            </a:r>
          </a:p>
          <a:p>
            <a:pPr>
              <a:buNone/>
            </a:pPr>
            <a:r>
              <a:rPr lang="en-GB" sz="2400" b="1" dirty="0"/>
              <a:t>10. </a:t>
            </a:r>
            <a:r>
              <a:rPr lang="en-GB" sz="2400" b="1" dirty="0">
                <a:hlinkClick r:id="rId3"/>
              </a:rPr>
              <a:t>Viper</a:t>
            </a:r>
            <a:endParaRPr lang="en-GB" sz="2400" b="1" dirty="0"/>
          </a:p>
          <a:p>
            <a:pPr>
              <a:buNone/>
            </a:pPr>
            <a:r>
              <a:rPr lang="en-GB" sz="2000" dirty="0"/>
              <a:t>A 3-step free plagiarism detection tool with user-friendly interface.</a:t>
            </a:r>
          </a:p>
          <a:p>
            <a:pPr>
              <a:buNone/>
            </a:pPr>
            <a:r>
              <a:rPr lang="en-GB" sz="2000" b="1" i="1" u="sng" dirty="0"/>
              <a:t>Pros</a:t>
            </a:r>
          </a:p>
          <a:p>
            <a:pPr lvl="0">
              <a:buNone/>
            </a:pPr>
            <a:r>
              <a:rPr lang="en-GB" sz="2000" b="1" dirty="0"/>
              <a:t>100% Free</a:t>
            </a:r>
          </a:p>
          <a:p>
            <a:pPr lvl="0">
              <a:buNone/>
            </a:pPr>
            <a:r>
              <a:rPr lang="en-GB" sz="2000" b="1" dirty="0"/>
              <a:t>Extensive Plagiarism Check Range-</a:t>
            </a:r>
            <a:r>
              <a:rPr lang="en-GB" sz="2000" dirty="0"/>
              <a:t>Your document will be checked against more than 10 billion online resources including journals, books and websites.</a:t>
            </a:r>
          </a:p>
          <a:p>
            <a:pPr>
              <a:buNone/>
            </a:pPr>
            <a:r>
              <a:rPr lang="en-GB" sz="2000" b="1" i="1" dirty="0"/>
              <a:t>Cons</a:t>
            </a:r>
          </a:p>
          <a:p>
            <a:pPr lvl="0">
              <a:buNone/>
            </a:pPr>
            <a:r>
              <a:rPr lang="en-GB" sz="2000" b="1" dirty="0"/>
              <a:t>Limited Target Group-Evaluation of Students papers</a:t>
            </a:r>
            <a:br>
              <a:rPr lang="en-GB" sz="2000" dirty="0"/>
            </a:br>
            <a:endParaRPr lang="en-GB"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GB" dirty="0" err="1"/>
              <a:t>Turnitin</a:t>
            </a:r>
            <a:r>
              <a:rPr lang="en-GB" dirty="0"/>
              <a:t> is the most frequently used text-matching tool. </a:t>
            </a:r>
            <a:r>
              <a:rPr lang="en-GB" u="sng" dirty="0"/>
              <a:t>However, the software is misunderstood to be predominantly a plagiarism detection tool for policing purposes, ignoring its educational potential for student development.</a:t>
            </a:r>
            <a:r>
              <a:rPr lang="en-GB" dirty="0"/>
              <a:t> The implication is that, if </a:t>
            </a:r>
            <a:r>
              <a:rPr lang="en-GB" dirty="0" err="1"/>
              <a:t>Turnitin</a:t>
            </a:r>
            <a:r>
              <a:rPr lang="en-GB" dirty="0"/>
              <a:t> is primarily used as a policing tool, students are not only denied access to nuanced pedagogical interventions that might develop their academic writing, but its misuse could also change students’ </a:t>
            </a:r>
            <a:r>
              <a:rPr lang="en-GB" dirty="0" err="1"/>
              <a:t>behavior</a:t>
            </a:r>
            <a:r>
              <a:rPr lang="en-GB" dirty="0"/>
              <a:t> in undesirable ways.</a:t>
            </a:r>
          </a:p>
        </p:txBody>
      </p:sp>
      <p:sp>
        <p:nvSpPr>
          <p:cNvPr id="2" name="Title 1"/>
          <p:cNvSpPr>
            <a:spLocks noGrp="1"/>
          </p:cNvSpPr>
          <p:nvPr>
            <p:ph type="title"/>
          </p:nvPr>
        </p:nvSpPr>
        <p:spPr>
          <a:xfrm>
            <a:off x="533400" y="304800"/>
            <a:ext cx="8229600" cy="639762"/>
          </a:xfrm>
        </p:spPr>
        <p:txBody>
          <a:bodyPr>
            <a:normAutofit fontScale="90000"/>
          </a:bodyPr>
          <a:lstStyle/>
          <a:p>
            <a:pPr algn="ctr"/>
            <a:r>
              <a:rPr lang="en-GB" dirty="0"/>
              <a:t>TURNITIN</a:t>
            </a:r>
            <a:br>
              <a:rPr lang="en-GB" dirty="0"/>
            </a:b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20000"/>
          </a:bodyPr>
          <a:lstStyle/>
          <a:p>
            <a:pPr>
              <a:buNone/>
            </a:pPr>
            <a:r>
              <a:rPr lang="en-GB" b="1" dirty="0"/>
              <a:t>	To use </a:t>
            </a:r>
            <a:r>
              <a:rPr lang="en-GB" b="1" dirty="0" err="1"/>
              <a:t>Turnitin</a:t>
            </a:r>
            <a:r>
              <a:rPr lang="en-GB" b="1" dirty="0"/>
              <a:t>:</a:t>
            </a:r>
            <a:endParaRPr lang="en-GB" dirty="0"/>
          </a:p>
          <a:p>
            <a:pPr lvl="0"/>
            <a:r>
              <a:rPr lang="en-GB" dirty="0"/>
              <a:t>Go to Assignments.</a:t>
            </a:r>
          </a:p>
          <a:p>
            <a:pPr lvl="0"/>
            <a:r>
              <a:rPr lang="en-GB" dirty="0"/>
              <a:t>Click Add. This displays the Add Assignment form.</a:t>
            </a:r>
          </a:p>
          <a:p>
            <a:pPr lvl="0"/>
            <a:r>
              <a:rPr lang="en-GB" dirty="0"/>
              <a:t>Under Assignment, name the assignments, add dates and select "Single Uploaded File Only" ...</a:t>
            </a:r>
          </a:p>
          <a:p>
            <a:pPr lvl="0"/>
            <a:r>
              <a:rPr lang="en-GB" dirty="0"/>
              <a:t>Under </a:t>
            </a:r>
            <a:r>
              <a:rPr lang="en-GB" b="1" dirty="0" err="1"/>
              <a:t>Turnitin</a:t>
            </a:r>
            <a:r>
              <a:rPr lang="en-GB" dirty="0"/>
              <a:t> Service, checkmark "</a:t>
            </a:r>
            <a:r>
              <a:rPr lang="en-GB" b="1" dirty="0"/>
              <a:t>Use </a:t>
            </a:r>
            <a:r>
              <a:rPr lang="en-GB" b="1" dirty="0" err="1"/>
              <a:t>Turnitin</a:t>
            </a:r>
            <a:r>
              <a:rPr lang="en-GB" dirty="0"/>
              <a:t>". ...</a:t>
            </a:r>
          </a:p>
          <a:p>
            <a:pPr lvl="0"/>
            <a:r>
              <a:rPr lang="en-GB" dirty="0"/>
              <a:t>Select the appropriate </a:t>
            </a:r>
            <a:r>
              <a:rPr lang="en-GB" b="1" dirty="0" err="1"/>
              <a:t>Turnitin</a:t>
            </a:r>
            <a:r>
              <a:rPr lang="en-GB" dirty="0"/>
              <a:t> options. ...</a:t>
            </a:r>
          </a:p>
          <a:p>
            <a:pPr lvl="0"/>
            <a:r>
              <a:rPr lang="en-GB" dirty="0"/>
              <a:t>Complete the Assignment form, then click Post.</a:t>
            </a:r>
          </a:p>
          <a:p>
            <a:pPr>
              <a:buNone/>
            </a:pPr>
            <a:r>
              <a:rPr lang="en-GB" dirty="0"/>
              <a:t>	</a:t>
            </a:r>
            <a:r>
              <a:rPr lang="en-GB" dirty="0" err="1"/>
              <a:t>Turnitin</a:t>
            </a:r>
            <a:r>
              <a:rPr lang="en-GB" dirty="0"/>
              <a:t> can be used for </a:t>
            </a:r>
            <a:r>
              <a:rPr lang="en-GB" u="sng" dirty="0"/>
              <a:t>checking potential unoriginal conten</a:t>
            </a:r>
            <a:r>
              <a:rPr lang="en-GB" dirty="0"/>
              <a:t>t by comparing submitted papers to several databases using a proprietary algorithm.  </a:t>
            </a:r>
            <a:r>
              <a:rPr lang="en-GB" b="1" u="sng" dirty="0" err="1"/>
              <a:t>Turnitin</a:t>
            </a:r>
            <a:r>
              <a:rPr lang="en-GB" b="1" u="sng" dirty="0"/>
              <a:t> scans the Internet, its own databases, and also has licensing agreements with large academic proprietary databases</a:t>
            </a:r>
            <a:r>
              <a:rPr lang="en-GB" b="1" dirty="0"/>
              <a:t>.</a:t>
            </a:r>
            <a:r>
              <a:rPr lang="en-GB" dirty="0"/>
              <a:t> Instructors receive an “Originality Report” from </a:t>
            </a:r>
            <a:r>
              <a:rPr lang="en-GB" dirty="0" err="1"/>
              <a:t>Turnitin</a:t>
            </a:r>
            <a:r>
              <a:rPr lang="en-GB" dirty="0"/>
              <a:t> for each student submission.</a:t>
            </a:r>
          </a:p>
          <a:p>
            <a:pPr>
              <a:buNone/>
            </a:pPr>
            <a:r>
              <a:rPr lang="en-GB" u="sng" dirty="0"/>
              <a:t>	</a:t>
            </a:r>
            <a:r>
              <a:rPr lang="en-GB" u="sng" dirty="0" err="1"/>
              <a:t>Turnitin</a:t>
            </a:r>
            <a:r>
              <a:rPr lang="en-GB" u="sng" dirty="0"/>
              <a:t> can be used only once per assignment</a:t>
            </a:r>
          </a:p>
          <a:p>
            <a:pPr>
              <a:buNone/>
            </a:pPr>
            <a:r>
              <a:rPr lang="en-US" dirty="0"/>
              <a:t>If the contract with </a:t>
            </a:r>
            <a:r>
              <a:rPr lang="en-US" dirty="0" err="1"/>
              <a:t>turnitin</a:t>
            </a:r>
            <a:r>
              <a:rPr lang="en-US" dirty="0"/>
              <a:t> is that it can be used for </a:t>
            </a:r>
            <a:r>
              <a:rPr lang="en-US" u="sng" dirty="0"/>
              <a:t>instructor only service Then, Students cannot directly check their paper</a:t>
            </a:r>
            <a:endParaRPr lang="en-GB"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4525963"/>
          </a:xfrm>
        </p:spPr>
        <p:txBody>
          <a:bodyPr/>
          <a:lstStyle/>
          <a:p>
            <a:r>
              <a:rPr lang="en-GB" b="1" dirty="0"/>
              <a:t>Go to Assignments.</a:t>
            </a:r>
          </a:p>
          <a:p>
            <a:endParaRPr lang="en-GB" b="1" dirty="0"/>
          </a:p>
          <a:p>
            <a:r>
              <a:rPr lang="en-GB" b="1" dirty="0"/>
              <a:t> Click Add </a:t>
            </a:r>
          </a:p>
          <a:p>
            <a:endParaRPr lang="en-US" b="1" dirty="0"/>
          </a:p>
          <a:p>
            <a:r>
              <a:rPr lang="en-GB" b="1" dirty="0"/>
              <a:t>Under Assignment, name the assignments, add dates and select "Single Uploaded File Only"</a:t>
            </a:r>
          </a:p>
          <a:p>
            <a:pPr>
              <a:buNone/>
            </a:pPr>
            <a:r>
              <a:rPr lang="en-GB" b="1" dirty="0"/>
              <a:t>    </a:t>
            </a:r>
          </a:p>
          <a:p>
            <a:endParaRPr lang="en-GB" dirty="0"/>
          </a:p>
        </p:txBody>
      </p:sp>
      <p:sp>
        <p:nvSpPr>
          <p:cNvPr id="2" name="Title 1"/>
          <p:cNvSpPr>
            <a:spLocks noGrp="1"/>
          </p:cNvSpPr>
          <p:nvPr>
            <p:ph type="title"/>
          </p:nvPr>
        </p:nvSpPr>
        <p:spPr>
          <a:xfrm>
            <a:off x="457200" y="0"/>
            <a:ext cx="8229600" cy="990600"/>
          </a:xfrm>
        </p:spPr>
        <p:txBody>
          <a:bodyPr/>
          <a:lstStyle/>
          <a:p>
            <a:r>
              <a:rPr lang="en-US" dirty="0"/>
              <a:t>PROCESS </a:t>
            </a:r>
            <a:endParaRPr lang="en-GB" dirty="0"/>
          </a:p>
        </p:txBody>
      </p:sp>
      <p:pic>
        <p:nvPicPr>
          <p:cNvPr id="4" name="Picture 3" descr="Go to Assignments.">
            <a:hlinkClick r:id="rId2"/>
          </p:cNvPr>
          <p:cNvPicPr/>
          <p:nvPr/>
        </p:nvPicPr>
        <p:blipFill>
          <a:blip r:embed="rId3"/>
          <a:srcRect/>
          <a:stretch>
            <a:fillRect/>
          </a:stretch>
        </p:blipFill>
        <p:spPr bwMode="auto">
          <a:xfrm>
            <a:off x="4495800" y="381000"/>
            <a:ext cx="2819400" cy="1219200"/>
          </a:xfrm>
          <a:prstGeom prst="rect">
            <a:avLst/>
          </a:prstGeom>
          <a:noFill/>
          <a:ln w="9525">
            <a:noFill/>
            <a:miter lim="800000"/>
            <a:headEnd/>
            <a:tailEnd/>
          </a:ln>
        </p:spPr>
      </p:pic>
      <p:sp>
        <p:nvSpPr>
          <p:cNvPr id="6" name="Rectangle 1"/>
          <p:cNvSpPr>
            <a:spLocks noChangeArrowheads="1"/>
          </p:cNvSpPr>
          <p:nvPr/>
        </p:nvSpPr>
        <p:spPr bwMode="auto">
          <a:xfrm>
            <a:off x="0" y="0"/>
            <a:ext cx="184731" cy="623138"/>
          </a:xfrm>
          <a:prstGeom prst="rect">
            <a:avLst/>
          </a:prstGeom>
          <a:solidFill>
            <a:srgbClr val="FFFFFF"/>
          </a:solidFill>
          <a:ln w="9525">
            <a:noFill/>
            <a:miter lim="800000"/>
            <a:headEnd/>
            <a:tailEnd/>
          </a:ln>
          <a:effectLst/>
        </p:spPr>
        <p:txBody>
          <a:bodyPr vert="horz" wrap="none" lIns="91440" tIns="228528" rIns="91440" bIns="11426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itchFamily="34" charset="0"/>
              <a:cs typeface="Arial" pitchFamily="34" charset="0"/>
            </a:endParaRPr>
          </a:p>
        </p:txBody>
      </p:sp>
      <p:pic>
        <p:nvPicPr>
          <p:cNvPr id="7" name="Picture 6" descr="Click Add.">
            <a:hlinkClick r:id="rId4"/>
          </p:cNvPr>
          <p:cNvPicPr/>
          <p:nvPr/>
        </p:nvPicPr>
        <p:blipFill>
          <a:blip r:embed="rId5"/>
          <a:srcRect/>
          <a:stretch>
            <a:fillRect/>
          </a:stretch>
        </p:blipFill>
        <p:spPr bwMode="auto">
          <a:xfrm>
            <a:off x="4914900" y="1676400"/>
            <a:ext cx="4229100" cy="1219200"/>
          </a:xfrm>
          <a:prstGeom prst="rect">
            <a:avLst/>
          </a:prstGeom>
          <a:noFill/>
          <a:ln w="9525">
            <a:noFill/>
            <a:miter lim="800000"/>
            <a:headEnd/>
            <a:tailEnd/>
          </a:ln>
        </p:spPr>
      </p:pic>
      <p:pic>
        <p:nvPicPr>
          <p:cNvPr id="8" name="Picture 7" descr="Under Assignment, name the assignments, add dates and select &amp;quot;Single Uploaded File Only&amp;quot;">
            <a:hlinkClick r:id="rId6"/>
          </p:cNvPr>
          <p:cNvPicPr/>
          <p:nvPr/>
        </p:nvPicPr>
        <p:blipFill>
          <a:blip r:embed="rId7"/>
          <a:srcRect/>
          <a:stretch>
            <a:fillRect/>
          </a:stretch>
        </p:blipFill>
        <p:spPr bwMode="auto">
          <a:xfrm>
            <a:off x="1828800" y="3657600"/>
            <a:ext cx="7315200" cy="32004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GB" b="1" dirty="0"/>
              <a:t>Under </a:t>
            </a:r>
            <a:r>
              <a:rPr lang="en-GB" b="1" dirty="0" err="1"/>
              <a:t>Turnitin</a:t>
            </a:r>
            <a:r>
              <a:rPr lang="en-GB" b="1" dirty="0"/>
              <a:t> Service, checkmark "Use </a:t>
            </a:r>
            <a:r>
              <a:rPr lang="en-GB" b="1" dirty="0" err="1"/>
              <a:t>Turnitin</a:t>
            </a:r>
            <a:r>
              <a:rPr lang="en-GB" b="1" dirty="0"/>
              <a:t>“</a:t>
            </a:r>
          </a:p>
          <a:p>
            <a:pPr>
              <a:buNone/>
            </a:pPr>
            <a:endParaRPr lang="en-GB" b="1" dirty="0"/>
          </a:p>
          <a:p>
            <a:pPr>
              <a:buNone/>
            </a:pPr>
            <a:endParaRPr lang="en-GB" b="1" dirty="0"/>
          </a:p>
          <a:p>
            <a:pPr>
              <a:buNone/>
            </a:pPr>
            <a:endParaRPr lang="en-GB" dirty="0"/>
          </a:p>
          <a:p>
            <a:pPr>
              <a:buNone/>
            </a:pPr>
            <a:r>
              <a:rPr lang="en-GB" dirty="0"/>
              <a:t>This </a:t>
            </a:r>
            <a:r>
              <a:rPr lang="en-GB" dirty="0" err="1"/>
              <a:t>dislays</a:t>
            </a:r>
            <a:r>
              <a:rPr lang="en-GB" dirty="0"/>
              <a:t> the </a:t>
            </a:r>
            <a:r>
              <a:rPr lang="en-GB" dirty="0" err="1"/>
              <a:t>Turnitin</a:t>
            </a:r>
            <a:r>
              <a:rPr lang="en-GB" dirty="0"/>
              <a:t> properties selection options.</a:t>
            </a:r>
          </a:p>
          <a:p>
            <a:pPr>
              <a:buNone/>
            </a:pPr>
            <a:endParaRPr lang="en-US" dirty="0"/>
          </a:p>
          <a:p>
            <a:pPr>
              <a:buNone/>
            </a:pPr>
            <a:r>
              <a:rPr lang="en-GB" b="1" dirty="0"/>
              <a:t>Select the appropriate </a:t>
            </a:r>
            <a:r>
              <a:rPr lang="en-GB" b="1" dirty="0" err="1"/>
              <a:t>Turnitin</a:t>
            </a:r>
            <a:r>
              <a:rPr lang="en-GB" b="1" dirty="0"/>
              <a:t> options</a:t>
            </a:r>
          </a:p>
          <a:p>
            <a:pPr>
              <a:buNone/>
            </a:pPr>
            <a:endParaRPr lang="en-GB" b="1" dirty="0"/>
          </a:p>
          <a:p>
            <a:endParaRPr lang="en-GB" b="1" dirty="0"/>
          </a:p>
          <a:p>
            <a:endParaRPr lang="en-GB" dirty="0"/>
          </a:p>
        </p:txBody>
      </p:sp>
      <p:pic>
        <p:nvPicPr>
          <p:cNvPr id="4" name="Picture 3" descr="Under Turnitin Service, checkmark &amp;quot;Use Turnitin&amp;quot;.">
            <a:hlinkClick r:id="rId2"/>
          </p:cNvPr>
          <p:cNvPicPr/>
          <p:nvPr/>
        </p:nvPicPr>
        <p:blipFill>
          <a:blip r:embed="rId3"/>
          <a:srcRect/>
          <a:stretch>
            <a:fillRect/>
          </a:stretch>
        </p:blipFill>
        <p:spPr bwMode="auto">
          <a:xfrm>
            <a:off x="2438400" y="1066800"/>
            <a:ext cx="3657600" cy="13716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elect the appropriate Turnitin options">
            <a:hlinkClick r:id="rId2"/>
          </p:cNvPr>
          <p:cNvPicPr>
            <a:picLocks noGrp="1"/>
          </p:cNvPicPr>
          <p:nvPr>
            <p:ph idx="1"/>
          </p:nvPr>
        </p:nvPicPr>
        <p:blipFill>
          <a:blip r:embed="rId3"/>
          <a:srcRect/>
          <a:stretch>
            <a:fillRect/>
          </a:stretch>
        </p:blipFill>
        <p:spPr bwMode="auto">
          <a:xfrm>
            <a:off x="0" y="0"/>
            <a:ext cx="9144000" cy="64008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9601200" cy="6126163"/>
          </a:xfrm>
        </p:spPr>
        <p:txBody>
          <a:bodyPr>
            <a:normAutofit fontScale="25000" lnSpcReduction="20000"/>
          </a:bodyPr>
          <a:lstStyle/>
          <a:p>
            <a:pPr>
              <a:buNone/>
            </a:pPr>
            <a:r>
              <a:rPr lang="en-GB" sz="8000" dirty="0"/>
              <a:t>1- </a:t>
            </a:r>
            <a:r>
              <a:rPr lang="en-GB" sz="8000" b="1" dirty="0"/>
              <a:t>Submit papers to the following repository:</a:t>
            </a:r>
            <a:endParaRPr lang="en-GB" sz="8000" dirty="0"/>
          </a:p>
          <a:p>
            <a:pPr lvl="0">
              <a:buNone/>
            </a:pPr>
            <a:r>
              <a:rPr lang="en-GB" sz="8000" dirty="0"/>
              <a:t>	Selecting "None" means that after the originality check has been performed on the paper, the paper </a:t>
            </a:r>
            <a:r>
              <a:rPr lang="en-GB" sz="8000" b="1" u="sng" dirty="0"/>
              <a:t>will not</a:t>
            </a:r>
            <a:r>
              <a:rPr lang="en-GB" sz="8000" dirty="0"/>
              <a:t> go into </a:t>
            </a:r>
            <a:r>
              <a:rPr lang="en-GB" sz="8000" dirty="0" err="1"/>
              <a:t>Turnitin's</a:t>
            </a:r>
            <a:r>
              <a:rPr lang="en-GB" sz="8000" dirty="0"/>
              <a:t> paper repository.  This might be a good choice if the assignment is for a "draft" paper. If "none" is selected, the second version of the paper submitted (on a different assignment) will not be checked against the draft version the same paper.</a:t>
            </a:r>
          </a:p>
          <a:p>
            <a:pPr lvl="0">
              <a:buNone/>
            </a:pPr>
            <a:r>
              <a:rPr lang="en-GB" sz="8000" dirty="0"/>
              <a:t>	Selecting "Standard Paper Repository" means that  after the originality check has been performed on the paper, the paper </a:t>
            </a:r>
            <a:r>
              <a:rPr lang="en-GB" sz="8000" b="1" u="sng" dirty="0"/>
              <a:t>will</a:t>
            </a:r>
            <a:r>
              <a:rPr lang="en-GB" sz="8000" b="1" dirty="0"/>
              <a:t> </a:t>
            </a:r>
            <a:r>
              <a:rPr lang="en-GB" sz="8000" dirty="0"/>
              <a:t>go into </a:t>
            </a:r>
            <a:r>
              <a:rPr lang="en-GB" sz="8000" dirty="0" err="1"/>
              <a:t>Turnitin's</a:t>
            </a:r>
            <a:r>
              <a:rPr lang="en-GB" sz="8000" dirty="0"/>
              <a:t> paper repository. Other papers submitted to </a:t>
            </a:r>
            <a:r>
              <a:rPr lang="en-GB" sz="8000" dirty="0" err="1"/>
              <a:t>Turnitin</a:t>
            </a:r>
            <a:r>
              <a:rPr lang="en-GB" sz="8000" dirty="0"/>
              <a:t> (anywhere in the world) will be checked against it.</a:t>
            </a:r>
          </a:p>
          <a:p>
            <a:pPr>
              <a:buNone/>
            </a:pPr>
            <a:r>
              <a:rPr lang="en-GB" sz="8000" dirty="0"/>
              <a:t>2- </a:t>
            </a:r>
            <a:r>
              <a:rPr lang="en-GB" sz="8000" b="1" dirty="0"/>
              <a:t>Generate originality reports:</a:t>
            </a:r>
            <a:endParaRPr lang="en-GB" sz="8000" dirty="0"/>
          </a:p>
          <a:p>
            <a:pPr lvl="0">
              <a:buNone/>
            </a:pPr>
            <a:r>
              <a:rPr lang="en-GB" sz="8000" dirty="0"/>
              <a:t>	Selecting "Immediately" will cause a copy of the submitted paper to be sent immediately to Turnitin.com. Turnitin.com will create an originality report and sent it back to the instructor to view. This process usually takes about 15-20 minutes, depending on the length of the paper.</a:t>
            </a:r>
          </a:p>
          <a:p>
            <a:pPr lvl="0">
              <a:buNone/>
            </a:pPr>
            <a:r>
              <a:rPr lang="en-GB" sz="8000" dirty="0"/>
              <a:t>	Selecting "On Due Date" will delay sending copies of the paper to </a:t>
            </a:r>
            <a:r>
              <a:rPr lang="en-GB" sz="8000" dirty="0" err="1"/>
              <a:t>Turnitin</a:t>
            </a:r>
            <a:r>
              <a:rPr lang="en-GB" sz="8000" dirty="0"/>
              <a:t> until the assignment due date/time. </a:t>
            </a:r>
          </a:p>
          <a:p>
            <a:pPr>
              <a:buNone/>
            </a:pPr>
            <a:r>
              <a:rPr lang="en-GB" sz="8000" dirty="0"/>
              <a:t>3- </a:t>
            </a:r>
            <a:r>
              <a:rPr lang="en-GB" sz="8000" b="1" dirty="0"/>
              <a:t>Allow students to view report:</a:t>
            </a:r>
            <a:r>
              <a:rPr lang="en-GB" sz="8000" dirty="0"/>
              <a:t>  If checked, students will be able to see a copy of the </a:t>
            </a:r>
            <a:r>
              <a:rPr lang="en-GB" sz="8000" dirty="0" err="1"/>
              <a:t>Turnitin</a:t>
            </a:r>
            <a:r>
              <a:rPr lang="en-GB" sz="8000" dirty="0"/>
              <a:t> originality report (in addition to the instructor). A link to the originality report (when it is completed) will be located on the student's view of the completed assignment. However, Note: students will not know in advance of their submitting their assignment file if the instructor is using the </a:t>
            </a:r>
            <a:r>
              <a:rPr lang="en-GB" sz="8000" dirty="0" err="1"/>
              <a:t>Turnitin</a:t>
            </a:r>
            <a:r>
              <a:rPr lang="en-GB" sz="8000" dirty="0"/>
              <a:t> service on an assignment even if they have access to the returned originality report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lnSpcReduction="10000"/>
          </a:bodyPr>
          <a:lstStyle/>
          <a:p>
            <a:pPr>
              <a:buNone/>
            </a:pPr>
            <a:r>
              <a:rPr lang="en-GB" dirty="0"/>
              <a:t>4- </a:t>
            </a:r>
            <a:r>
              <a:rPr lang="en-GB" b="1" dirty="0"/>
              <a:t>Check originality against:</a:t>
            </a:r>
            <a:endParaRPr lang="en-GB" dirty="0"/>
          </a:p>
          <a:p>
            <a:pPr lvl="0">
              <a:buNone/>
            </a:pPr>
            <a:r>
              <a:rPr lang="en-GB" sz="2400" dirty="0"/>
              <a:t>	If "</a:t>
            </a:r>
            <a:r>
              <a:rPr lang="en-GB" sz="2400" dirty="0" err="1"/>
              <a:t>Turnitin</a:t>
            </a:r>
            <a:r>
              <a:rPr lang="en-GB" sz="2400" dirty="0"/>
              <a:t> paper repository" is checked, </a:t>
            </a:r>
            <a:r>
              <a:rPr lang="en-GB" sz="2400" dirty="0" err="1"/>
              <a:t>Turnitin</a:t>
            </a:r>
            <a:r>
              <a:rPr lang="en-GB" sz="2400" dirty="0"/>
              <a:t> will compare the submitted text against all papers </a:t>
            </a:r>
            <a:r>
              <a:rPr lang="en-GB" sz="2400" dirty="0" err="1"/>
              <a:t>exising</a:t>
            </a:r>
            <a:r>
              <a:rPr lang="en-GB" sz="2400" dirty="0"/>
              <a:t> in their world-wide database of submitted papers.</a:t>
            </a:r>
          </a:p>
          <a:p>
            <a:pPr lvl="0">
              <a:buNone/>
            </a:pPr>
            <a:r>
              <a:rPr lang="en-GB" sz="2400" dirty="0"/>
              <a:t>	If "Current and archived internet" is checked, </a:t>
            </a:r>
            <a:r>
              <a:rPr lang="en-GB" sz="2400" dirty="0" err="1"/>
              <a:t>Trunitin</a:t>
            </a:r>
            <a:r>
              <a:rPr lang="en-GB" sz="2400" dirty="0"/>
              <a:t> will compare the submitted text against all current and archived text located on the </a:t>
            </a:r>
            <a:r>
              <a:rPr lang="en-GB" sz="2400" b="1" dirty="0"/>
              <a:t>public</a:t>
            </a:r>
            <a:r>
              <a:rPr lang="en-GB" sz="2400" dirty="0"/>
              <a:t> Internet.</a:t>
            </a:r>
          </a:p>
          <a:p>
            <a:pPr lvl="0">
              <a:buNone/>
            </a:pPr>
            <a:r>
              <a:rPr lang="en-GB" sz="2400" dirty="0"/>
              <a:t>	If "Periodicals, journals, and publications" is checked, </a:t>
            </a:r>
            <a:r>
              <a:rPr lang="en-GB" sz="2400" dirty="0" err="1"/>
              <a:t>Turnitin</a:t>
            </a:r>
            <a:r>
              <a:rPr lang="en-GB" sz="2400" dirty="0"/>
              <a:t> will compare the submitted text against their extensive database of periodicals, journals, and publications</a:t>
            </a:r>
          </a:p>
          <a:p>
            <a:pPr lvl="0">
              <a:buNone/>
            </a:pPr>
            <a:r>
              <a:rPr lang="en-GB" sz="2400" dirty="0"/>
              <a:t>	If There is  "Institution-specific repository“ and you want to check only there ,then check this.</a:t>
            </a:r>
          </a:p>
          <a:p>
            <a:pPr lvl="0">
              <a:buNone/>
            </a:pPr>
            <a:r>
              <a:rPr lang="en-GB" dirty="0"/>
              <a:t> </a:t>
            </a:r>
            <a:r>
              <a:rPr lang="en-GB" b="1" dirty="0"/>
              <a:t>Complete the Assignment form, then click Post.</a:t>
            </a:r>
          </a:p>
          <a:p>
            <a:pPr lvl="0">
              <a:buNone/>
            </a:pPr>
            <a:endParaRPr lang="en-US" b="1" dirty="0"/>
          </a:p>
          <a:p>
            <a:pPr lvl="0">
              <a:buNone/>
            </a:pPr>
            <a:endParaRPr lang="en-US" b="1" dirty="0"/>
          </a:p>
          <a:p>
            <a:pPr lvl="0">
              <a:buNone/>
            </a:pPr>
            <a:endParaRPr lang="en-US" b="1" dirty="0"/>
          </a:p>
          <a:p>
            <a:pPr lvl="0">
              <a:buNone/>
            </a:pPr>
            <a:r>
              <a:rPr lang="en-US" b="1" dirty="0" err="1"/>
              <a:t>Courtsey</a:t>
            </a:r>
            <a:r>
              <a:rPr lang="en-US" b="1" dirty="0"/>
              <a:t>  : Trunk University of Alabama</a:t>
            </a:r>
            <a:endParaRPr lang="en-GB" b="1" dirty="0"/>
          </a:p>
          <a:p>
            <a:pPr lvl="0">
              <a:buNone/>
            </a:pPr>
            <a:endParaRPr lang="en-GB" b="1" dirty="0"/>
          </a:p>
          <a:p>
            <a:endParaRPr lang="en-GB" dirty="0"/>
          </a:p>
          <a:p>
            <a:endParaRPr lang="en-GB" dirty="0"/>
          </a:p>
        </p:txBody>
      </p:sp>
      <p:pic>
        <p:nvPicPr>
          <p:cNvPr id="4" name="Picture 3" descr="Complete the Assignment form, then click Post.">
            <a:hlinkClick r:id="rId2"/>
          </p:cNvPr>
          <p:cNvPicPr/>
          <p:nvPr/>
        </p:nvPicPr>
        <p:blipFill>
          <a:blip r:embed="rId3"/>
          <a:srcRect/>
          <a:stretch>
            <a:fillRect/>
          </a:stretch>
        </p:blipFill>
        <p:spPr bwMode="auto">
          <a:xfrm>
            <a:off x="2209800" y="5105400"/>
            <a:ext cx="4495800" cy="10668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pPr>
              <a:buNone/>
            </a:pPr>
            <a:r>
              <a:rPr lang="en-GB" b="1" dirty="0"/>
              <a:t>	</a:t>
            </a:r>
            <a:r>
              <a:rPr lang="en-GB" sz="2400" dirty="0" err="1"/>
              <a:t>Urkund</a:t>
            </a:r>
            <a:r>
              <a:rPr lang="en-GB" sz="2400" dirty="0"/>
              <a:t> is a fully-automatic machine learning text-recognition system made for detecting, preventing and handling plagiarism, no matter which language you are writing in.</a:t>
            </a:r>
          </a:p>
          <a:p>
            <a:pPr>
              <a:buNone/>
            </a:pPr>
            <a:r>
              <a:rPr lang="en-GB" dirty="0"/>
              <a:t> </a:t>
            </a:r>
            <a:r>
              <a:rPr lang="en-GB" b="1" dirty="0"/>
              <a:t>How checking a document works in </a:t>
            </a:r>
            <a:r>
              <a:rPr lang="en-GB" b="1" dirty="0" err="1"/>
              <a:t>Urkund</a:t>
            </a:r>
            <a:endParaRPr lang="en-GB" b="1" dirty="0"/>
          </a:p>
          <a:p>
            <a:pPr>
              <a:buNone/>
            </a:pPr>
            <a:r>
              <a:rPr lang="en-GB" b="1" i="1" dirty="0"/>
              <a:t> 01. </a:t>
            </a:r>
            <a:r>
              <a:rPr lang="en-GB" sz="2400" b="1" i="1" dirty="0"/>
              <a:t>Submission-</a:t>
            </a:r>
            <a:r>
              <a:rPr lang="en-GB" sz="2400" dirty="0"/>
              <a:t>This can either be via the schools’ existing learning platform or as simple as attaching it and sending it in an email. </a:t>
            </a:r>
          </a:p>
          <a:p>
            <a:pPr>
              <a:buNone/>
            </a:pPr>
            <a:r>
              <a:rPr lang="en-GB" sz="2400" b="1" i="1" dirty="0"/>
              <a:t>02. Relevant sources are retrieved- </a:t>
            </a:r>
            <a:r>
              <a:rPr lang="en-GB" sz="2400" i="1" dirty="0"/>
              <a:t>software searches </a:t>
            </a:r>
            <a:r>
              <a:rPr lang="en-GB" sz="2400" dirty="0"/>
              <a:t>for text similarity across our three source areas. </a:t>
            </a:r>
            <a:r>
              <a:rPr lang="en-GB" sz="2400" dirty="0" err="1"/>
              <a:t>Urkund</a:t>
            </a:r>
            <a:r>
              <a:rPr lang="en-GB" sz="2400" dirty="0"/>
              <a:t> singles out potential matching sources from our archives containing sources from the wider </a:t>
            </a:r>
            <a:r>
              <a:rPr lang="en-GB" sz="2400" u="sng" dirty="0"/>
              <a:t>Internet, academically published material, and previously submitted student documents.</a:t>
            </a:r>
            <a:endParaRPr lang="en-GB" sz="2400" b="1" i="1" u="sng" dirty="0"/>
          </a:p>
          <a:p>
            <a:pPr>
              <a:buNone/>
            </a:pPr>
            <a:endParaRPr lang="en-GB" sz="2400" b="1" i="1" dirty="0"/>
          </a:p>
          <a:p>
            <a:pPr lvl="1">
              <a:buNone/>
            </a:pPr>
            <a:endParaRPr lang="en-GB" dirty="0"/>
          </a:p>
        </p:txBody>
      </p:sp>
      <p:sp>
        <p:nvSpPr>
          <p:cNvPr id="2" name="Title 1"/>
          <p:cNvSpPr>
            <a:spLocks noGrp="1"/>
          </p:cNvSpPr>
          <p:nvPr>
            <p:ph type="title"/>
          </p:nvPr>
        </p:nvSpPr>
        <p:spPr/>
        <p:txBody>
          <a:bodyPr>
            <a:normAutofit fontScale="90000"/>
          </a:bodyPr>
          <a:lstStyle/>
          <a:p>
            <a:r>
              <a:rPr lang="en-GB" b="1" u="sng" dirty="0" err="1"/>
              <a:t>Urkund's</a:t>
            </a:r>
            <a:r>
              <a:rPr lang="en-GB" b="1" u="sng" dirty="0"/>
              <a:t> Anti-Plagiarism system</a:t>
            </a:r>
            <a:br>
              <a:rPr lang="en-GB" b="1" u="sng" dirty="0"/>
            </a:br>
            <a:endParaRPr lang="en-GB"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525000" cy="5364163"/>
          </a:xfrm>
        </p:spPr>
        <p:txBody>
          <a:bodyPr>
            <a:normAutofit fontScale="25000" lnSpcReduction="20000"/>
          </a:bodyPr>
          <a:lstStyle/>
          <a:p>
            <a:pPr>
              <a:buNone/>
            </a:pPr>
            <a:r>
              <a:rPr lang="en-GB" dirty="0"/>
              <a:t>	</a:t>
            </a:r>
            <a:r>
              <a:rPr lang="en-GB" sz="8000" dirty="0"/>
              <a:t>Free platforms are unreliable are the reports provided by them are not accepted by most of the reputed universities. And hence only reliable, as well as paid </a:t>
            </a:r>
            <a:r>
              <a:rPr lang="en-GB" sz="8000" b="1" dirty="0"/>
              <a:t>plagiarism checker</a:t>
            </a:r>
            <a:r>
              <a:rPr lang="en-GB" sz="8000" dirty="0"/>
              <a:t> software, is used by research experts in order to provide the students with authentic reports. This detail report provides each and every source and the content copied by the scholars.</a:t>
            </a:r>
          </a:p>
          <a:p>
            <a:pPr>
              <a:buNone/>
            </a:pPr>
            <a:r>
              <a:rPr lang="en-GB" sz="8000" b="1" dirty="0"/>
              <a:t>How is plagiarism check done?</a:t>
            </a:r>
          </a:p>
          <a:p>
            <a:pPr>
              <a:buNone/>
            </a:pPr>
            <a:r>
              <a:rPr lang="en-GB" sz="8000" dirty="0"/>
              <a:t>	Similarity index is checked using only that software which is </a:t>
            </a:r>
            <a:r>
              <a:rPr lang="en-GB" sz="8000" dirty="0" err="1"/>
              <a:t>standardly</a:t>
            </a:r>
            <a:r>
              <a:rPr lang="en-GB" sz="8000" dirty="0"/>
              <a:t> accepted by institutes all over the world. To go with online and free tools and be satisfied that your document has a </a:t>
            </a:r>
            <a:r>
              <a:rPr lang="en-GB" sz="8000" b="1" dirty="0"/>
              <a:t>low value of similarity index</a:t>
            </a:r>
            <a:r>
              <a:rPr lang="en-GB" sz="8000" dirty="0"/>
              <a:t> is a clear act of </a:t>
            </a:r>
            <a:r>
              <a:rPr lang="en-GB" sz="8000" b="1" dirty="0"/>
              <a:t>foolishnes</a:t>
            </a:r>
            <a:r>
              <a:rPr lang="en-GB" sz="8000" dirty="0"/>
              <a:t>s and might lead to rejection while submitting the work in respective colleges or universities. </a:t>
            </a:r>
          </a:p>
          <a:p>
            <a:pPr>
              <a:buNone/>
            </a:pPr>
            <a:r>
              <a:rPr lang="en-GB" sz="8000" b="1" dirty="0"/>
              <a:t>Provision of Chapter wise analysis</a:t>
            </a:r>
          </a:p>
          <a:p>
            <a:pPr>
              <a:buNone/>
            </a:pPr>
            <a:r>
              <a:rPr lang="en-GB" sz="8000" dirty="0"/>
              <a:t>. This </a:t>
            </a:r>
            <a:r>
              <a:rPr lang="en-GB" sz="8000" b="1" dirty="0"/>
              <a:t>remove plagiarism</a:t>
            </a:r>
            <a:r>
              <a:rPr lang="en-GB" sz="8000" dirty="0"/>
              <a:t> from every chapter individually as some colleges also ask for the similarity value of the main chapters. This results in an automatically overall reduction in the plagiarism value for whole thesis/dissertation.</a:t>
            </a:r>
          </a:p>
          <a:p>
            <a:pPr>
              <a:buNone/>
            </a:pPr>
            <a:r>
              <a:rPr lang="en-GB" sz="8000" b="1" dirty="0"/>
              <a:t>Complete Thesis analysis</a:t>
            </a:r>
          </a:p>
          <a:p>
            <a:pPr>
              <a:buNone/>
            </a:pPr>
            <a:r>
              <a:rPr lang="en-GB" sz="8000" dirty="0"/>
              <a:t>	The complete thesis along with the index pages and whole content needs to have a lower value of similarity index. Research Experts also offer a complete thesis that can be analyzed by removing all the </a:t>
            </a:r>
            <a:r>
              <a:rPr lang="en-GB" sz="8000" b="1" dirty="0"/>
              <a:t>grammatical errors and formatting errors</a:t>
            </a:r>
            <a:r>
              <a:rPr lang="en-GB" sz="8000" dirty="0"/>
              <a:t>. Formatting the list of references under a specified format is also provided.</a:t>
            </a:r>
          </a:p>
          <a:p>
            <a:r>
              <a:rPr lang="en-GB" sz="8000" dirty="0"/>
              <a:t> </a:t>
            </a:r>
          </a:p>
          <a:p>
            <a:endParaRPr lang="en-GB" dirty="0"/>
          </a:p>
        </p:txBody>
      </p:sp>
      <p:sp>
        <p:nvSpPr>
          <p:cNvPr id="2" name="Title 1"/>
          <p:cNvSpPr>
            <a:spLocks noGrp="1"/>
          </p:cNvSpPr>
          <p:nvPr>
            <p:ph type="title"/>
          </p:nvPr>
        </p:nvSpPr>
        <p:spPr>
          <a:xfrm>
            <a:off x="762000" y="152400"/>
            <a:ext cx="6858000" cy="762000"/>
          </a:xfrm>
        </p:spPr>
        <p:txBody>
          <a:bodyPr>
            <a:normAutofit fontScale="90000"/>
          </a:bodyPr>
          <a:lstStyle/>
          <a:p>
            <a:r>
              <a:rPr lang="en-GB" b="1" cap="all" dirty="0"/>
              <a:t>PLAGIARISM CHECK</a:t>
            </a:r>
            <a:br>
              <a:rPr lang="en-GB" b="1" dirty="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r>
              <a:rPr lang="en-GB" sz="2400" b="1" i="1" dirty="0"/>
              <a:t>03. Machine learning powered analysis :</a:t>
            </a:r>
            <a:r>
              <a:rPr lang="en-GB" sz="2400" dirty="0"/>
              <a:t>When a document starts to display similarities to other sources, the basis for a report begins to take shape. </a:t>
            </a:r>
            <a:r>
              <a:rPr lang="en-GB" sz="2400" u="sng" dirty="0"/>
              <a:t>Not only the degree of the matches is recorded  but any usages of paraphrasing and synonyms as well as other form of substitutions is also taken into account . The algorithms work regardless of language .</a:t>
            </a:r>
          </a:p>
          <a:p>
            <a:r>
              <a:rPr lang="en-GB" sz="2400" b="1" i="1" dirty="0"/>
              <a:t>04. Report creation and delivery :</a:t>
            </a:r>
            <a:r>
              <a:rPr lang="en-GB" sz="2400" dirty="0"/>
              <a:t> When the process is finished, an analysis overview is generated and delivered to the teacher, </a:t>
            </a:r>
            <a:r>
              <a:rPr lang="en-GB" sz="2400" u="sng" dirty="0"/>
              <a:t>either via the used learning platform, by email or through the web inbox. </a:t>
            </a:r>
            <a:r>
              <a:rPr lang="en-GB" sz="2400" dirty="0"/>
              <a:t>The results of the analysis are presented in a comprehensible report so that the teacher can make the final judgement if any plagiarism has occurred or not.</a:t>
            </a:r>
          </a:p>
          <a:p>
            <a:endParaRPr lang="en-GB" sz="2400" b="1" i="1" dirty="0"/>
          </a:p>
          <a:p>
            <a:endParaRPr lang="en-GB" sz="2400" b="1" i="1" dirty="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5592763"/>
          </a:xfrm>
        </p:spPr>
        <p:txBody>
          <a:bodyPr>
            <a:noAutofit/>
          </a:bodyPr>
          <a:lstStyle/>
          <a:p>
            <a:pPr>
              <a:buNone/>
            </a:pPr>
            <a:r>
              <a:rPr lang="en-GB" sz="2400" b="1" dirty="0"/>
              <a:t>INTERNET</a:t>
            </a:r>
          </a:p>
          <a:p>
            <a:pPr>
              <a:buNone/>
            </a:pPr>
            <a:r>
              <a:rPr lang="en-GB" sz="2000" dirty="0"/>
              <a:t>The Internet contains billions of pages with various content; everything from material published by universities and colleges to government agency material, press articles, books, reference works and much more. There are also specific cheat sites online with ready-produced </a:t>
            </a:r>
            <a:r>
              <a:rPr lang="en-GB" sz="2000" dirty="0" err="1"/>
              <a:t>material.A</a:t>
            </a:r>
            <a:r>
              <a:rPr lang="en-GB" sz="2000" dirty="0"/>
              <a:t> big part of the material available on the Internet is only accessible through </a:t>
            </a:r>
            <a:r>
              <a:rPr lang="en-GB" sz="2000" u="sng" dirty="0"/>
              <a:t>password-protected systems</a:t>
            </a:r>
            <a:r>
              <a:rPr lang="en-GB" sz="2000" dirty="0"/>
              <a:t>; hence, it cannot be located with the aid of an ordinary search engine. There is also a plethora of search engines, each with its own coverage. On top of this, there is a huge amount of material on the Internet that cannot be found though using regular search engines. </a:t>
            </a:r>
            <a:r>
              <a:rPr lang="en-GB" sz="2000" dirty="0" err="1"/>
              <a:t>Urkund</a:t>
            </a:r>
            <a:r>
              <a:rPr lang="en-GB" sz="2000" dirty="0"/>
              <a:t> manage to find sources in all parts mentioned above.</a:t>
            </a:r>
          </a:p>
          <a:p>
            <a:pPr>
              <a:buNone/>
            </a:pPr>
            <a:r>
              <a:rPr lang="en-GB" sz="2400" b="1" dirty="0"/>
              <a:t>Published Material</a:t>
            </a:r>
          </a:p>
          <a:p>
            <a:pPr>
              <a:buNone/>
            </a:pPr>
            <a:r>
              <a:rPr lang="en-GB" sz="2000" dirty="0"/>
              <a:t>Published material consists of hundreds of millions of books, reference works, scientific articles, and so forth. Some material is accessible electronically via specific databases, whilst other material can only be found in the printed format. </a:t>
            </a:r>
            <a:r>
              <a:rPr lang="en-GB" sz="2000" dirty="0" err="1"/>
              <a:t>Urkund</a:t>
            </a:r>
            <a:r>
              <a:rPr lang="en-GB" sz="2000" dirty="0"/>
              <a:t> has an editorial strategy to cover scholarly journals and academic publications most relevant .It is also possible for clients to add their own sources, such as internal databases to the plagiarism checks</a:t>
            </a:r>
          </a:p>
        </p:txBody>
      </p:sp>
      <p:sp>
        <p:nvSpPr>
          <p:cNvPr id="2" name="Title 1"/>
          <p:cNvSpPr>
            <a:spLocks noGrp="1"/>
          </p:cNvSpPr>
          <p:nvPr>
            <p:ph type="title"/>
          </p:nvPr>
        </p:nvSpPr>
        <p:spPr>
          <a:xfrm>
            <a:off x="457200" y="0"/>
            <a:ext cx="8229600" cy="838200"/>
          </a:xfrm>
        </p:spPr>
        <p:txBody>
          <a:bodyPr/>
          <a:lstStyle/>
          <a:p>
            <a:r>
              <a:rPr lang="en-US" dirty="0"/>
              <a:t>3 SOURCES OF CHECK</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10000"/>
          </a:bodyPr>
          <a:lstStyle/>
          <a:p>
            <a:pPr>
              <a:buNone/>
            </a:pPr>
            <a:r>
              <a:rPr lang="en-GB" sz="2800" b="1" dirty="0"/>
              <a:t>Study Material</a:t>
            </a:r>
          </a:p>
          <a:p>
            <a:pPr>
              <a:buNone/>
            </a:pPr>
            <a:r>
              <a:rPr lang="en-GB" dirty="0"/>
              <a:t>	Plagiarism is, of course, also prevalent between students themselves. Examples of this are that a student may plagiarise material from someone who has previously studied the same courses, at the same or at another school, or that through means of close collaboration, two students may copy each other’s work prior to a submission. As a rule, such student material is generally not published. Consequently, it cannot be searched for on the Internet or in published material.</a:t>
            </a:r>
          </a:p>
          <a:p>
            <a:pPr>
              <a:buNone/>
            </a:pPr>
            <a:r>
              <a:rPr lang="en-GB" dirty="0"/>
              <a:t>	Worth noting is that URKUND makes sure that the customer, institutions and students, control what is indexed and not. You can even have a database of your own or shared with selected partner institutions or consortia.</a:t>
            </a:r>
          </a:p>
          <a:p>
            <a:endParaRPr lang="en-GB" dirty="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1"/>
            <a:ext cx="9144000" cy="4724399"/>
          </a:xfrm>
        </p:spPr>
        <p:txBody>
          <a:bodyPr>
            <a:normAutofit/>
          </a:bodyPr>
          <a:lstStyle/>
          <a:p>
            <a:pPr>
              <a:buNone/>
            </a:pPr>
            <a:r>
              <a:rPr lang="en-GB" dirty="0"/>
              <a:t>	</a:t>
            </a:r>
            <a:r>
              <a:rPr lang="en-GB" u="sng" dirty="0"/>
              <a:t>USE OF URKUND IN HIGHER EDUCATION</a:t>
            </a:r>
            <a:r>
              <a:rPr lang="en-GB" dirty="0"/>
              <a:t> </a:t>
            </a:r>
          </a:p>
          <a:p>
            <a:pPr>
              <a:buNone/>
            </a:pPr>
            <a:r>
              <a:rPr lang="en-GB" dirty="0"/>
              <a:t>	</a:t>
            </a:r>
            <a:r>
              <a:rPr lang="en-GB" sz="2400" dirty="0"/>
              <a:t>“Academic honesty and quality of education go hand in hand. Whether you need to assure the originality of research papers or prevent plagiarism amongst graduate students, </a:t>
            </a:r>
            <a:r>
              <a:rPr lang="en-GB" sz="2400" dirty="0" err="1"/>
              <a:t>Urkund</a:t>
            </a:r>
            <a:r>
              <a:rPr lang="en-GB" sz="2400" dirty="0"/>
              <a:t> is the right tool to </a:t>
            </a:r>
            <a:r>
              <a:rPr lang="en-GB" sz="2400" b="1" i="1" dirty="0"/>
              <a:t>ensure academic honesty </a:t>
            </a:r>
            <a:r>
              <a:rPr lang="en-GB" sz="2400" dirty="0"/>
              <a:t>throughout your institution. You can start using </a:t>
            </a:r>
            <a:r>
              <a:rPr lang="en-GB" sz="2400" dirty="0" err="1"/>
              <a:t>Urkund</a:t>
            </a:r>
            <a:r>
              <a:rPr lang="en-GB" sz="2400" dirty="0"/>
              <a:t> today without it interfering with your current workflow. Institutions that use </a:t>
            </a:r>
            <a:r>
              <a:rPr lang="en-GB" sz="2400" dirty="0" err="1"/>
              <a:t>Urkund</a:t>
            </a:r>
            <a:r>
              <a:rPr lang="en-GB" sz="2400" dirty="0"/>
              <a:t> can see that students’ knowledge of referencing correctly increase significantly.”</a:t>
            </a:r>
          </a:p>
          <a:p>
            <a:pPr>
              <a:buNone/>
            </a:pPr>
            <a:r>
              <a:rPr lang="en-GB" sz="2400" dirty="0"/>
              <a:t>	– Andreas </a:t>
            </a:r>
            <a:r>
              <a:rPr lang="en-GB" sz="2400" dirty="0" err="1"/>
              <a:t>Ohlson</a:t>
            </a:r>
            <a:r>
              <a:rPr lang="en-GB" sz="2400" dirty="0"/>
              <a:t>, CEO of </a:t>
            </a:r>
            <a:r>
              <a:rPr lang="en-GB" sz="2400" dirty="0" err="1"/>
              <a:t>Urkund</a:t>
            </a:r>
            <a:r>
              <a:rPr lang="en-GB" sz="2400" dirty="0"/>
              <a:t> </a:t>
            </a:r>
          </a:p>
        </p:txBody>
      </p:sp>
      <p:pic>
        <p:nvPicPr>
          <p:cNvPr id="4" name="Picture 3" descr="Andreas Ohlson Chief Executive Officer at Urkund"/>
          <p:cNvPicPr/>
          <p:nvPr/>
        </p:nvPicPr>
        <p:blipFill>
          <a:blip r:embed="rId2"/>
          <a:srcRect/>
          <a:stretch>
            <a:fillRect/>
          </a:stretch>
        </p:blipFill>
        <p:spPr bwMode="auto">
          <a:xfrm>
            <a:off x="6096000" y="4000500"/>
            <a:ext cx="2857500" cy="28575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buNone/>
            </a:pPr>
            <a:r>
              <a:rPr lang="en-GB" dirty="0"/>
              <a:t>	“The preventive objective of plagiarism detection is highly significant. When the students become aware of </a:t>
            </a:r>
            <a:r>
              <a:rPr lang="en-GB" dirty="0" err="1"/>
              <a:t>Urkund</a:t>
            </a:r>
            <a:r>
              <a:rPr lang="en-GB" dirty="0"/>
              <a:t> they are less inclined to seek shortcuts.”</a:t>
            </a:r>
            <a:endParaRPr lang="en-GB" b="1" dirty="0"/>
          </a:p>
          <a:p>
            <a:pPr>
              <a:buNone/>
            </a:pPr>
            <a:r>
              <a:rPr lang="en-GB" dirty="0"/>
              <a:t>  -   </a:t>
            </a:r>
            <a:r>
              <a:rPr lang="en-GB" dirty="0" err="1"/>
              <a:t>Arshad</a:t>
            </a:r>
            <a:r>
              <a:rPr lang="en-GB" dirty="0"/>
              <a:t> </a:t>
            </a:r>
            <a:r>
              <a:rPr lang="en-GB" dirty="0" err="1"/>
              <a:t>Hussanee</a:t>
            </a:r>
            <a:r>
              <a:rPr lang="en-GB" dirty="0"/>
              <a:t>,</a:t>
            </a:r>
            <a:br>
              <a:rPr lang="en-GB" dirty="0"/>
            </a:br>
            <a:r>
              <a:rPr lang="en-GB" dirty="0"/>
              <a:t>  Learn Online Manager,  </a:t>
            </a:r>
            <a:br>
              <a:rPr lang="en-GB" dirty="0"/>
            </a:br>
            <a:r>
              <a:rPr lang="en-GB" dirty="0"/>
              <a:t>  University of Canberra</a:t>
            </a:r>
          </a:p>
          <a:p>
            <a:endParaRPr lang="en-GB" dirty="0"/>
          </a:p>
        </p:txBody>
      </p:sp>
      <p:pic>
        <p:nvPicPr>
          <p:cNvPr id="4" name="Picture 3" descr="University of Canberra"/>
          <p:cNvPicPr/>
          <p:nvPr/>
        </p:nvPicPr>
        <p:blipFill>
          <a:blip r:embed="rId2"/>
          <a:srcRect/>
          <a:stretch>
            <a:fillRect/>
          </a:stretch>
        </p:blipFill>
        <p:spPr bwMode="auto">
          <a:xfrm>
            <a:off x="5867400" y="3048000"/>
            <a:ext cx="2857500" cy="28575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5745163"/>
          </a:xfrm>
        </p:spPr>
        <p:txBody>
          <a:bodyPr>
            <a:noAutofit/>
          </a:bodyPr>
          <a:lstStyle/>
          <a:p>
            <a:pPr>
              <a:buNone/>
            </a:pPr>
            <a:r>
              <a:rPr lang="en-GB" sz="2000" b="1" i="1" dirty="0"/>
              <a:t>Use it with your current learning platform</a:t>
            </a:r>
          </a:p>
          <a:p>
            <a:pPr>
              <a:buNone/>
            </a:pPr>
            <a:r>
              <a:rPr lang="en-GB" sz="2000" dirty="0"/>
              <a:t>	Whether you are using </a:t>
            </a:r>
            <a:r>
              <a:rPr lang="en-GB" sz="2000" dirty="0" err="1"/>
              <a:t>Moodle</a:t>
            </a:r>
            <a:r>
              <a:rPr lang="en-GB" sz="2000" dirty="0"/>
              <a:t>, Blackboard, Canvas, or another learning management system at your institution, </a:t>
            </a:r>
            <a:r>
              <a:rPr lang="en-GB" sz="2000" b="1" dirty="0" err="1"/>
              <a:t>Urkund</a:t>
            </a:r>
            <a:r>
              <a:rPr lang="en-GB" sz="2000" b="1" dirty="0"/>
              <a:t>  has the integration for it</a:t>
            </a:r>
            <a:r>
              <a:rPr lang="en-GB" sz="2000" dirty="0"/>
              <a:t>. </a:t>
            </a:r>
          </a:p>
          <a:p>
            <a:pPr>
              <a:buNone/>
            </a:pPr>
            <a:r>
              <a:rPr lang="en-GB" sz="2000" b="1" i="1" dirty="0"/>
              <a:t>Original thinking in your published research</a:t>
            </a:r>
          </a:p>
          <a:p>
            <a:pPr>
              <a:buNone/>
            </a:pPr>
            <a:r>
              <a:rPr lang="en-GB" sz="2000" dirty="0"/>
              <a:t>	Having a </a:t>
            </a:r>
            <a:r>
              <a:rPr lang="en-GB" sz="2000" b="1" dirty="0"/>
              <a:t>plagiarism prevention system</a:t>
            </a:r>
            <a:r>
              <a:rPr lang="en-GB" sz="2000" dirty="0"/>
              <a:t> established at your university, and one that’s proven to be accurate and efficient, means you take </a:t>
            </a:r>
            <a:r>
              <a:rPr lang="en-GB" sz="2000" b="1" dirty="0"/>
              <a:t>academic integrity</a:t>
            </a:r>
            <a:r>
              <a:rPr lang="en-GB" sz="2000" dirty="0"/>
              <a:t> seriously and show you are taking a stand against content theft and essay mills. A win-win situation!</a:t>
            </a:r>
          </a:p>
          <a:p>
            <a:pPr>
              <a:buNone/>
            </a:pPr>
            <a:r>
              <a:rPr lang="en-GB" sz="2000" b="1" i="1" dirty="0"/>
              <a:t>Never compromise on data protection​</a:t>
            </a:r>
          </a:p>
          <a:p>
            <a:pPr>
              <a:buNone/>
            </a:pPr>
            <a:r>
              <a:rPr lang="en-GB" sz="2000" dirty="0"/>
              <a:t>	</a:t>
            </a:r>
            <a:r>
              <a:rPr lang="en-GB" sz="2000" dirty="0" err="1"/>
              <a:t>Urkund</a:t>
            </a:r>
            <a:r>
              <a:rPr lang="en-GB" sz="2000" b="1" dirty="0"/>
              <a:t> does not claim ownership</a:t>
            </a:r>
            <a:r>
              <a:rPr lang="en-GB" sz="2000" dirty="0"/>
              <a:t> of your content nor shares anything without </a:t>
            </a:r>
            <a:r>
              <a:rPr lang="en-GB" sz="2000" b="1" dirty="0"/>
              <a:t>your explicit consent </a:t>
            </a:r>
            <a:r>
              <a:rPr lang="en-GB" sz="2000" dirty="0"/>
              <a:t>as an institution. With privacy by design and tough security standards, </a:t>
            </a:r>
            <a:r>
              <a:rPr lang="en-GB" sz="2000" dirty="0" err="1"/>
              <a:t>Urkund</a:t>
            </a:r>
            <a:r>
              <a:rPr lang="en-GB" sz="2000" dirty="0"/>
              <a:t> promises you unparalleled stability and by-the-book GDPR compliance.</a:t>
            </a:r>
          </a:p>
          <a:p>
            <a:pPr>
              <a:buNone/>
            </a:pPr>
            <a:r>
              <a:rPr lang="en-GB" sz="2000" b="1" i="1" dirty="0"/>
              <a:t>Premium content added continuously</a:t>
            </a:r>
          </a:p>
          <a:p>
            <a:pPr>
              <a:buNone/>
            </a:pPr>
            <a:r>
              <a:rPr lang="en-GB" sz="2000" dirty="0"/>
              <a:t>	With almost </a:t>
            </a:r>
            <a:r>
              <a:rPr lang="en-GB" sz="2000" b="1" dirty="0"/>
              <a:t>20 years of experience</a:t>
            </a:r>
            <a:r>
              <a:rPr lang="en-GB" sz="2000" dirty="0"/>
              <a:t> of indexing sources, It has been expanding continuously and stay up to par. With an editorial strategy to make sure scholarly journals and academic publications are indexed relevant to the institution. </a:t>
            </a:r>
          </a:p>
          <a:p>
            <a:endParaRPr lang="en-GB"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153400" cy="5867400"/>
          </a:xfrm>
        </p:spPr>
        <p:txBody>
          <a:bodyPr>
            <a:normAutofit fontScale="70000" lnSpcReduction="20000"/>
          </a:bodyPr>
          <a:lstStyle/>
          <a:p>
            <a:pPr>
              <a:buNone/>
            </a:pPr>
            <a:r>
              <a:rPr lang="en-GB" dirty="0"/>
              <a:t>	Getting started with </a:t>
            </a:r>
            <a:r>
              <a:rPr lang="en-GB" dirty="0" err="1"/>
              <a:t>Urkund</a:t>
            </a:r>
            <a:r>
              <a:rPr lang="en-GB" dirty="0"/>
              <a:t> is easy and since it’s a web based Software as a Service (</a:t>
            </a:r>
            <a:r>
              <a:rPr lang="en-GB" dirty="0" err="1"/>
              <a:t>SaaS</a:t>
            </a:r>
            <a:r>
              <a:rPr lang="en-GB" dirty="0"/>
              <a:t>), </a:t>
            </a:r>
            <a:r>
              <a:rPr lang="en-GB" b="1" dirty="0"/>
              <a:t>no software installation</a:t>
            </a:r>
            <a:r>
              <a:rPr lang="en-GB" dirty="0"/>
              <a:t> is required. This also means you don’t need to be an IT-expert to get started. It has the resources and the experience needed to assist you in the implementation process and offer</a:t>
            </a:r>
            <a:r>
              <a:rPr lang="en-GB" b="1" dirty="0"/>
              <a:t> personal support free of charge</a:t>
            </a:r>
            <a:r>
              <a:rPr lang="en-GB" dirty="0"/>
              <a:t> </a:t>
            </a:r>
            <a:r>
              <a:rPr lang="en-GB" b="1" dirty="0"/>
              <a:t>during the entire licence period</a:t>
            </a:r>
            <a:r>
              <a:rPr lang="en-GB" dirty="0"/>
              <a:t>. As an organisation implementing </a:t>
            </a:r>
            <a:r>
              <a:rPr lang="en-GB" dirty="0" err="1"/>
              <a:t>Urkund</a:t>
            </a:r>
            <a:r>
              <a:rPr lang="en-GB" dirty="0"/>
              <a:t>, you have the option of choosing between three levels: </a:t>
            </a:r>
            <a:r>
              <a:rPr lang="en-GB" b="1" dirty="0"/>
              <a:t>Campus, Department</a:t>
            </a:r>
            <a:r>
              <a:rPr lang="en-GB" dirty="0"/>
              <a:t>, and </a:t>
            </a:r>
            <a:r>
              <a:rPr lang="en-GB" b="1" dirty="0"/>
              <a:t>Institution.</a:t>
            </a:r>
            <a:r>
              <a:rPr lang="en-GB" dirty="0"/>
              <a:t> The licence runs over 12 months and grants full access to the system. You can start your subscription at any point during the calendar year – you decide.</a:t>
            </a:r>
          </a:p>
          <a:p>
            <a:r>
              <a:rPr lang="en-GB" b="1" dirty="0"/>
              <a:t>An </a:t>
            </a:r>
            <a:r>
              <a:rPr lang="en-GB" b="1" dirty="0" err="1"/>
              <a:t>Urkund</a:t>
            </a:r>
            <a:r>
              <a:rPr lang="en-GB" b="1" dirty="0"/>
              <a:t> subscription contains:</a:t>
            </a:r>
          </a:p>
          <a:p>
            <a:pPr lvl="0"/>
            <a:r>
              <a:rPr lang="en-GB" dirty="0"/>
              <a:t>A system for plagiarism checks</a:t>
            </a:r>
          </a:p>
          <a:p>
            <a:pPr lvl="0"/>
            <a:r>
              <a:rPr lang="en-GB" dirty="0"/>
              <a:t>Integration plan</a:t>
            </a:r>
          </a:p>
          <a:p>
            <a:pPr lvl="0"/>
            <a:r>
              <a:rPr lang="en-GB" dirty="0"/>
              <a:t>Information material and manuals</a:t>
            </a:r>
          </a:p>
          <a:p>
            <a:pPr lvl="0"/>
            <a:r>
              <a:rPr lang="en-GB" dirty="0"/>
              <a:t>On-boarding and training</a:t>
            </a:r>
          </a:p>
          <a:p>
            <a:pPr lvl="0"/>
            <a:r>
              <a:rPr lang="en-GB" dirty="0"/>
              <a:t>Complimentary user support</a:t>
            </a:r>
          </a:p>
          <a:p>
            <a:pPr lvl="0"/>
            <a:r>
              <a:rPr lang="en-GB" dirty="0"/>
              <a:t>Dedicated product and customer success specialists</a:t>
            </a:r>
          </a:p>
          <a:p>
            <a:pPr lvl="0"/>
            <a:r>
              <a:rPr lang="en-GB" dirty="0"/>
              <a:t>Integrates with all common systems</a:t>
            </a:r>
          </a:p>
          <a:p>
            <a:pPr lvl="0"/>
            <a:r>
              <a:rPr lang="en-GB" dirty="0"/>
              <a:t>Work as you do. If you are using a learning management system (LMS) or virtual learning environment (VLE), </a:t>
            </a:r>
            <a:r>
              <a:rPr lang="en-GB" dirty="0" err="1"/>
              <a:t>Urkund</a:t>
            </a:r>
            <a:r>
              <a:rPr lang="en-GB" dirty="0"/>
              <a:t> can be integrated smoothly into your current workflow.</a:t>
            </a:r>
          </a:p>
          <a:p>
            <a:endParaRPr lang="en-GB" dirty="0"/>
          </a:p>
        </p:txBody>
      </p:sp>
      <p:sp>
        <p:nvSpPr>
          <p:cNvPr id="2" name="Title 1"/>
          <p:cNvSpPr>
            <a:spLocks noGrp="1"/>
          </p:cNvSpPr>
          <p:nvPr>
            <p:ph type="title"/>
          </p:nvPr>
        </p:nvSpPr>
        <p:spPr>
          <a:xfrm>
            <a:off x="0" y="228600"/>
            <a:ext cx="9144000" cy="533400"/>
          </a:xfrm>
        </p:spPr>
        <p:txBody>
          <a:bodyPr>
            <a:normAutofit fontScale="90000"/>
          </a:bodyPr>
          <a:lstStyle/>
          <a:p>
            <a:r>
              <a:rPr lang="en-GB" dirty="0"/>
              <a:t>What is included when getting </a:t>
            </a:r>
            <a:r>
              <a:rPr lang="en-GB" dirty="0" err="1"/>
              <a:t>Urkund</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lvl="7">
              <a:buNone/>
            </a:pP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p>
          <a:p>
            <a:pPr lvl="7">
              <a:buNone/>
            </a:pP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p>
        </p:txBody>
      </p:sp>
      <p:pic>
        <p:nvPicPr>
          <p:cNvPr id="4" name="Picture 2" descr="C:\Users\Dr. Preeta\Desktop\200.gif"/>
          <p:cNvPicPr>
            <a:picLocks noChangeAspect="1" noChangeArrowheads="1" noCrop="1"/>
          </p:cNvPicPr>
          <p:nvPr/>
        </p:nvPicPr>
        <p:blipFill>
          <a:blip r:embed="rId2"/>
          <a:srcRect/>
          <a:stretch>
            <a:fillRect/>
          </a:stretch>
        </p:blipFill>
        <p:spPr bwMode="auto">
          <a:xfrm>
            <a:off x="1676400" y="1219200"/>
            <a:ext cx="5410199" cy="3581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25000" lnSpcReduction="20000"/>
          </a:bodyPr>
          <a:lstStyle/>
          <a:p>
            <a:pPr>
              <a:buNone/>
            </a:pPr>
            <a:r>
              <a:rPr lang="en-GB" sz="9600" b="1" dirty="0"/>
              <a:t>1. </a:t>
            </a:r>
            <a:r>
              <a:rPr lang="en-GB" sz="9600" b="1" u="sng" dirty="0" err="1">
                <a:hlinkClick r:id="rId2" tooltip="DupliChecker"/>
              </a:rPr>
              <a:t>Dupli</a:t>
            </a:r>
            <a:r>
              <a:rPr lang="en-GB" sz="9600" b="1" u="sng" dirty="0">
                <a:hlinkClick r:id="rId2" tooltip="DupliChecker"/>
              </a:rPr>
              <a:t> Checker</a:t>
            </a:r>
            <a:endParaRPr lang="en-GB" sz="9600" b="1" dirty="0"/>
          </a:p>
          <a:p>
            <a:pPr>
              <a:buNone/>
            </a:pPr>
            <a:r>
              <a:rPr lang="en-GB" sz="8000" dirty="0"/>
              <a:t>This is one of the most effective free plagiarism detection tools on the Internet. While it doesn’t have a fancy interface, it certainly gets the job done well.</a:t>
            </a:r>
          </a:p>
          <a:p>
            <a:pPr>
              <a:buNone/>
            </a:pPr>
            <a:r>
              <a:rPr lang="en-GB" sz="8000" b="1" i="1" u="sng" dirty="0"/>
              <a:t>Pros</a:t>
            </a:r>
          </a:p>
          <a:p>
            <a:pPr lvl="0">
              <a:buNone/>
            </a:pPr>
            <a:r>
              <a:rPr lang="en-GB" sz="8000" b="1" dirty="0"/>
              <a:t>Free Of Charge</a:t>
            </a:r>
            <a:br>
              <a:rPr lang="en-GB" sz="8000" b="1" dirty="0"/>
            </a:br>
            <a:r>
              <a:rPr lang="en-GB" sz="8000" b="1" dirty="0"/>
              <a:t>Ease Of Use</a:t>
            </a:r>
          </a:p>
          <a:p>
            <a:pPr lvl="0">
              <a:buNone/>
            </a:pPr>
            <a:r>
              <a:rPr lang="en-GB" sz="8000" b="1" dirty="0"/>
              <a:t>	2 Ways To Check For Plagiarism</a:t>
            </a:r>
            <a:br>
              <a:rPr lang="en-GB" sz="8000" b="1" u="sng" dirty="0"/>
            </a:br>
            <a:r>
              <a:rPr lang="en-GB" sz="8000" dirty="0" err="1"/>
              <a:t>Duplichecker</a:t>
            </a:r>
            <a:r>
              <a:rPr lang="en-GB" sz="8000" dirty="0"/>
              <a:t> enables you to either copy and paste your text in the field and then check it for plagiarisms, or upload a </a:t>
            </a:r>
            <a:r>
              <a:rPr lang="en-GB" sz="8000" dirty="0" err="1"/>
              <a:t>Docx</a:t>
            </a:r>
            <a:r>
              <a:rPr lang="en-GB" sz="8000" dirty="0"/>
              <a:t> or Text file from your computer.</a:t>
            </a:r>
          </a:p>
          <a:p>
            <a:pPr lvl="0">
              <a:buNone/>
            </a:pPr>
            <a:r>
              <a:rPr lang="en-GB" sz="8000" b="1" dirty="0"/>
              <a:t>50 Plagiarism Scans Per Day For Registered Users</a:t>
            </a:r>
            <a:br>
              <a:rPr lang="en-GB" sz="8000" b="1" u="sng" dirty="0"/>
            </a:br>
            <a:endParaRPr lang="en-GB" sz="8000" dirty="0"/>
          </a:p>
          <a:p>
            <a:pPr>
              <a:buNone/>
            </a:pPr>
            <a:r>
              <a:rPr lang="en-GB" sz="8000" b="1" i="1" u="sng" dirty="0"/>
              <a:t>Cons</a:t>
            </a:r>
            <a:endParaRPr lang="en-GB" sz="8000" b="1" i="1" dirty="0"/>
          </a:p>
          <a:p>
            <a:pPr lvl="0">
              <a:buNone/>
            </a:pPr>
            <a:r>
              <a:rPr lang="en-GB" sz="8000" b="1" dirty="0"/>
              <a:t>1 Search Per Day For Unregistered Users</a:t>
            </a:r>
            <a:br>
              <a:rPr lang="en-GB" sz="8000" b="1" u="sng" dirty="0"/>
            </a:br>
            <a:r>
              <a:rPr lang="en-GB" sz="8000" dirty="0"/>
              <a:t>If you choose not to indulge in a free sign-up then you are limited to only 1 plagiarism check per day.</a:t>
            </a:r>
          </a:p>
          <a:p>
            <a:pPr lvl="0">
              <a:buNone/>
            </a:pPr>
            <a:r>
              <a:rPr lang="en-GB" sz="8000" dirty="0"/>
              <a:t>No paid version is available</a:t>
            </a:r>
            <a:r>
              <a:rPr lang="en-GB" sz="8000" u="sng" dirty="0"/>
              <a:t>.</a:t>
            </a:r>
            <a:endParaRPr lang="en-GB" sz="8000" dirty="0"/>
          </a:p>
        </p:txBody>
      </p:sp>
      <p:sp>
        <p:nvSpPr>
          <p:cNvPr id="2" name="Title 1"/>
          <p:cNvSpPr>
            <a:spLocks noGrp="1"/>
          </p:cNvSpPr>
          <p:nvPr>
            <p:ph type="title"/>
          </p:nvPr>
        </p:nvSpPr>
        <p:spPr>
          <a:xfrm>
            <a:off x="457200" y="274638"/>
            <a:ext cx="8229600" cy="868362"/>
          </a:xfrm>
        </p:spPr>
        <p:txBody>
          <a:bodyPr/>
          <a:lstStyle/>
          <a:p>
            <a:r>
              <a:rPr lang="en-US" dirty="0"/>
              <a:t>Top 10 tools</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25000" lnSpcReduction="20000"/>
          </a:bodyPr>
          <a:lstStyle/>
          <a:p>
            <a:pPr>
              <a:buNone/>
            </a:pPr>
            <a:r>
              <a:rPr lang="en-GB" sz="9600" b="1" u="sng" dirty="0"/>
              <a:t>2. </a:t>
            </a:r>
            <a:r>
              <a:rPr lang="en-GB" sz="9600" b="1" u="sng" dirty="0" err="1">
                <a:hlinkClick r:id="rId2" tooltip="Copyleaks"/>
              </a:rPr>
              <a:t>Copyleaks</a:t>
            </a:r>
            <a:endParaRPr lang="en-GB" sz="9600" b="1" dirty="0"/>
          </a:p>
          <a:p>
            <a:pPr>
              <a:buNone/>
            </a:pPr>
            <a:r>
              <a:rPr lang="en-GB" sz="8000" dirty="0"/>
              <a:t>This cloud-based authentication platform enables you to track how eLearning content is being used all around the Internet.</a:t>
            </a:r>
          </a:p>
          <a:p>
            <a:pPr>
              <a:buNone/>
            </a:pPr>
            <a:r>
              <a:rPr lang="en-GB" sz="8000" b="1" i="1" u="sng" dirty="0"/>
              <a:t>Pros</a:t>
            </a:r>
            <a:endParaRPr lang="en-GB" sz="8000" b="1" i="1" dirty="0"/>
          </a:p>
          <a:p>
            <a:pPr lvl="0">
              <a:buNone/>
            </a:pPr>
            <a:r>
              <a:rPr lang="en-GB" sz="8000" b="1" dirty="0"/>
              <a:t>For Education And Business</a:t>
            </a:r>
            <a:br>
              <a:rPr lang="en-GB" sz="8000" dirty="0"/>
            </a:br>
            <a:r>
              <a:rPr lang="en-GB" sz="8000" dirty="0"/>
              <a:t>The business section addresses to publishers and SEO agencies, while the education section to schools, students and universities.</a:t>
            </a:r>
          </a:p>
          <a:p>
            <a:pPr lvl="0">
              <a:buNone/>
            </a:pPr>
            <a:r>
              <a:rPr lang="en-GB" sz="8000" b="1" dirty="0"/>
              <a:t>Multiple File Formats And Languages</a:t>
            </a:r>
            <a:br>
              <a:rPr lang="en-GB" sz="8000" b="1" u="sng" dirty="0"/>
            </a:br>
            <a:r>
              <a:rPr lang="en-GB" sz="8000" dirty="0" err="1"/>
              <a:t>Copyleaks</a:t>
            </a:r>
            <a:r>
              <a:rPr lang="en-GB" sz="8000" dirty="0"/>
              <a:t> is able to scan content in various file formats and all Unicode languages.</a:t>
            </a:r>
          </a:p>
          <a:p>
            <a:pPr lvl="0">
              <a:buNone/>
            </a:pPr>
            <a:r>
              <a:rPr lang="en-GB" sz="8000" b="1" dirty="0"/>
              <a:t>Variety Of Tools</a:t>
            </a:r>
            <a:br>
              <a:rPr lang="en-GB" sz="8000" u="sng" dirty="0"/>
            </a:br>
            <a:r>
              <a:rPr lang="en-GB" sz="8000" u="sng" dirty="0" err="1"/>
              <a:t>Copyleaks</a:t>
            </a:r>
            <a:r>
              <a:rPr lang="en-GB" sz="8000" u="sng" dirty="0"/>
              <a:t> allows you to use the API ( Application Programming Interface ) tool to search for plagiarized </a:t>
            </a:r>
            <a:r>
              <a:rPr lang="en-GB" sz="8000" dirty="0">
                <a:hlinkClick r:id="rId3" tooltip="eLearning Content Development "/>
              </a:rPr>
              <a:t>eLearning content</a:t>
            </a:r>
            <a:r>
              <a:rPr lang="en-GB" sz="8000" u="sng" dirty="0"/>
              <a:t> all over the Internet. It also offers a mobile app along with an MS Office add-on, which you can use to check for plagiarisms as you are writing a document on MS Word.</a:t>
            </a:r>
            <a:endParaRPr lang="en-GB" sz="8000" dirty="0"/>
          </a:p>
          <a:p>
            <a:pPr>
              <a:buNone/>
            </a:pPr>
            <a:r>
              <a:rPr lang="en-GB" sz="8000" b="1" i="1" u="sng" dirty="0"/>
              <a:t>Cons</a:t>
            </a:r>
            <a:endParaRPr lang="en-GB" sz="8000" b="1" i="1" dirty="0"/>
          </a:p>
          <a:p>
            <a:pPr lvl="0">
              <a:buNone/>
            </a:pPr>
            <a:r>
              <a:rPr lang="en-GB" sz="8000" b="1" dirty="0"/>
              <a:t>You Can Use It Only </a:t>
            </a:r>
            <a:r>
              <a:rPr lang="en-GB" sz="8000" b="1" u="sng" dirty="0"/>
              <a:t>After You Sign Up</a:t>
            </a:r>
            <a:br>
              <a:rPr lang="en-GB" sz="8000" b="1" u="sng" dirty="0"/>
            </a:br>
            <a:r>
              <a:rPr lang="en-GB" sz="8000" b="1" u="sng" dirty="0"/>
              <a:t>Y</a:t>
            </a:r>
            <a:r>
              <a:rPr lang="en-GB" sz="8000" dirty="0"/>
              <a:t>ou need to create an account for free first, in order to search for plagiarized eLearning content.</a:t>
            </a:r>
          </a:p>
          <a:p>
            <a:pPr lvl="0">
              <a:buNone/>
            </a:pPr>
            <a:r>
              <a:rPr lang="en-GB" sz="8000" b="1" dirty="0"/>
              <a:t>Free Page Restriction</a:t>
            </a:r>
            <a:br>
              <a:rPr lang="en-GB" sz="8000" u="sng" dirty="0"/>
            </a:br>
            <a:r>
              <a:rPr lang="en-GB" sz="8000" dirty="0"/>
              <a:t>Only the first 10 pages are for free</a:t>
            </a:r>
            <a:r>
              <a:rPr lang="en-GB" sz="8000" u="sng" dirty="0"/>
              <a:t>.</a:t>
            </a:r>
            <a:endParaRPr lang="en-GB" sz="8000" dirty="0"/>
          </a:p>
          <a:p>
            <a:pPr>
              <a:buNone/>
            </a:pPr>
            <a:endParaRPr lang="en-GB" sz="8000" dirty="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25000" lnSpcReduction="20000"/>
          </a:bodyPr>
          <a:lstStyle/>
          <a:p>
            <a:pPr>
              <a:buNone/>
            </a:pPr>
            <a:r>
              <a:rPr lang="en-GB" sz="8000" b="1" i="1" u="sng" dirty="0"/>
              <a:t>Plans And Pricing</a:t>
            </a:r>
            <a:endParaRPr lang="en-GB" sz="8000" b="1" i="1" dirty="0"/>
          </a:p>
          <a:p>
            <a:pPr lvl="0">
              <a:buNone/>
            </a:pPr>
            <a:r>
              <a:rPr lang="en-GB" sz="8000" b="1" u="sng" dirty="0"/>
              <a:t>For Businesses</a:t>
            </a:r>
            <a:br>
              <a:rPr lang="en-GB" sz="8000" b="1" u="sng" dirty="0"/>
            </a:br>
            <a:r>
              <a:rPr lang="en-GB" sz="8000" dirty="0"/>
              <a:t>If you sign up for free you are allowed to check </a:t>
            </a:r>
            <a:r>
              <a:rPr lang="en-GB" sz="8000" u="sng" dirty="0"/>
              <a:t>2,500 words per month.</a:t>
            </a:r>
            <a:r>
              <a:rPr lang="en-GB" sz="8000" dirty="0"/>
              <a:t> There are subscription plans starting from $9,99 per month to check up to 25,000 words without day limit. You may also choose to give a prepaid amount of money once that corresponds to specific number of words to be checked monthly.</a:t>
            </a:r>
          </a:p>
          <a:p>
            <a:pPr lvl="0">
              <a:buNone/>
            </a:pPr>
            <a:r>
              <a:rPr lang="en-GB" sz="8000" b="1" u="sng" dirty="0"/>
              <a:t>For Education</a:t>
            </a:r>
            <a:br>
              <a:rPr lang="en-GB" sz="8000" u="sng" dirty="0"/>
            </a:br>
            <a:r>
              <a:rPr lang="en-GB" sz="8000" dirty="0"/>
              <a:t>The Free package works the same as for businesses. Starting from $10,99 you can check for up to 25,000 words. The prepaid option for business, is also available </a:t>
            </a:r>
          </a:p>
          <a:p>
            <a:pPr lvl="0">
              <a:buNone/>
            </a:pPr>
            <a:endParaRPr lang="en-GB" sz="8000" dirty="0"/>
          </a:p>
          <a:p>
            <a:pPr>
              <a:buNone/>
            </a:pPr>
            <a:r>
              <a:rPr lang="en-GB" sz="9600" b="1" u="sng" dirty="0"/>
              <a:t>3. </a:t>
            </a:r>
            <a:r>
              <a:rPr lang="en-GB" sz="9600" b="1" u="sng" dirty="0" err="1">
                <a:hlinkClick r:id="rId2" tooltip="PaperRater"/>
              </a:rPr>
              <a:t>PaperRater</a:t>
            </a:r>
            <a:endParaRPr lang="en-GB" sz="9600" b="1" dirty="0"/>
          </a:p>
          <a:p>
            <a:pPr>
              <a:buNone/>
            </a:pPr>
            <a:r>
              <a:rPr lang="en-GB" sz="8000" u="sng" dirty="0"/>
              <a:t>A multi-purpose free plagiarism detection tool that is used in over 140 countries.</a:t>
            </a:r>
            <a:endParaRPr lang="en-GB" sz="8000" dirty="0"/>
          </a:p>
          <a:p>
            <a:pPr>
              <a:buNone/>
            </a:pPr>
            <a:r>
              <a:rPr lang="en-GB" sz="8000" b="1" i="1" u="sng" dirty="0"/>
              <a:t>Pros</a:t>
            </a:r>
          </a:p>
          <a:p>
            <a:pPr>
              <a:buNone/>
            </a:pPr>
            <a:r>
              <a:rPr lang="en-GB" sz="8000" b="1" dirty="0"/>
              <a:t>3 Tools In 1: </a:t>
            </a:r>
            <a:r>
              <a:rPr lang="en-GB" sz="8000" b="1" dirty="0" err="1"/>
              <a:t>Proofreader</a:t>
            </a:r>
            <a:r>
              <a:rPr lang="en-GB" sz="8000" b="1" dirty="0"/>
              <a:t> &amp; Grammar Check, Vocabulary Builder, Plagiarism Checker</a:t>
            </a:r>
            <a:br>
              <a:rPr lang="en-GB" sz="8000" dirty="0"/>
            </a:br>
            <a:r>
              <a:rPr lang="en-GB" sz="8000" b="1" dirty="0"/>
              <a:t>Developed By Industry Experts</a:t>
            </a:r>
            <a:br>
              <a:rPr lang="en-GB" sz="8000" dirty="0"/>
            </a:br>
            <a:r>
              <a:rPr lang="en-GB" sz="8000" b="1" dirty="0"/>
              <a:t>Fast Results</a:t>
            </a:r>
            <a:br>
              <a:rPr lang="en-GB" sz="8000" dirty="0"/>
            </a:br>
            <a:r>
              <a:rPr lang="en-GB" sz="8000" b="1" i="1" dirty="0"/>
              <a:t>Cons</a:t>
            </a:r>
          </a:p>
          <a:p>
            <a:pPr lvl="0">
              <a:buNone/>
            </a:pPr>
            <a:r>
              <a:rPr lang="en-GB" sz="8000" b="1" u="sng" dirty="0"/>
              <a:t>No Ability To Save Reports</a:t>
            </a:r>
            <a:br>
              <a:rPr lang="en-GB" sz="8000" u="sng" dirty="0"/>
            </a:br>
            <a:r>
              <a:rPr lang="en-GB" sz="8000" dirty="0"/>
              <a:t>If you are looking to store result report, then you are out of luck here.</a:t>
            </a:r>
          </a:p>
          <a:p>
            <a:pPr lvl="0">
              <a:buNone/>
            </a:pPr>
            <a:endParaRPr lang="en-GB" sz="8000" dirty="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4525963"/>
          </a:xfrm>
        </p:spPr>
        <p:txBody>
          <a:bodyPr>
            <a:normAutofit fontScale="25000" lnSpcReduction="20000"/>
          </a:bodyPr>
          <a:lstStyle/>
          <a:p>
            <a:pPr>
              <a:buNone/>
            </a:pPr>
            <a:r>
              <a:rPr lang="en-GB" sz="8000" b="1" i="1" dirty="0"/>
              <a:t>Plans And Pricing</a:t>
            </a:r>
          </a:p>
          <a:p>
            <a:pPr lvl="0">
              <a:buNone/>
            </a:pPr>
            <a:r>
              <a:rPr lang="en-GB" sz="8000" b="1" dirty="0"/>
              <a:t>Basic –Free,</a:t>
            </a:r>
            <a:r>
              <a:rPr lang="en-GB" sz="8000" dirty="0"/>
              <a:t> submissions of up to 5 pages , grammar and spelling check, writing suggestions tool and automated scoring.</a:t>
            </a:r>
          </a:p>
          <a:p>
            <a:pPr lvl="0">
              <a:buNone/>
            </a:pPr>
            <a:r>
              <a:rPr lang="en-GB" sz="8000" b="1" dirty="0"/>
              <a:t>Premium-</a:t>
            </a:r>
            <a:r>
              <a:rPr lang="en-GB" sz="8000" dirty="0"/>
              <a:t>$7,95 per month or $95,40 per year. All above features included plus </a:t>
            </a:r>
            <a:r>
              <a:rPr lang="en-GB" sz="8000" dirty="0" err="1"/>
              <a:t>proofreader</a:t>
            </a:r>
            <a:r>
              <a:rPr lang="en-GB" sz="8000" dirty="0"/>
              <a:t> with simultaneous plagiarism check, no ads, file uploading ability and faster processing times.</a:t>
            </a:r>
          </a:p>
          <a:p>
            <a:pPr lvl="0">
              <a:buNone/>
            </a:pPr>
            <a:endParaRPr lang="en-GB" sz="8000" dirty="0"/>
          </a:p>
          <a:p>
            <a:pPr>
              <a:buNone/>
            </a:pPr>
            <a:r>
              <a:rPr lang="en-GB" sz="9600" b="1" dirty="0"/>
              <a:t>4. </a:t>
            </a:r>
            <a:r>
              <a:rPr lang="en-GB" sz="9600" b="1" dirty="0" err="1">
                <a:hlinkClick r:id="rId2" tooltip="Plagiarisma"/>
              </a:rPr>
              <a:t>Plagiarisma</a:t>
            </a:r>
            <a:endParaRPr lang="en-GB" sz="9600" b="1" dirty="0"/>
          </a:p>
          <a:p>
            <a:pPr>
              <a:buNone/>
            </a:pPr>
            <a:r>
              <a:rPr lang="en-GB" sz="8000" dirty="0"/>
              <a:t>Basic and easy-to-use, multi-purpose plagiarism detection tool that is used by students, teachers, writers, as well as various members of the literary industry.</a:t>
            </a:r>
          </a:p>
          <a:p>
            <a:pPr>
              <a:buNone/>
            </a:pPr>
            <a:r>
              <a:rPr lang="en-GB" sz="8000" b="1" i="1" u="sng" dirty="0"/>
              <a:t>Pros</a:t>
            </a:r>
          </a:p>
          <a:p>
            <a:pPr lvl="0">
              <a:buNone/>
            </a:pPr>
            <a:r>
              <a:rPr lang="en-GB" sz="8000" b="1" dirty="0"/>
              <a:t>190+ Languages Supported</a:t>
            </a:r>
            <a:br>
              <a:rPr lang="en-GB" sz="8000" dirty="0"/>
            </a:br>
            <a:r>
              <a:rPr lang="en-GB" sz="8000" b="1" dirty="0"/>
              <a:t>Plagiarism Check By URL, Online Or File Upload</a:t>
            </a:r>
            <a:br>
              <a:rPr lang="en-GB" sz="8000" dirty="0"/>
            </a:br>
            <a:r>
              <a:rPr lang="en-GB" sz="8000" dirty="0"/>
              <a:t>Copy and Paste or </a:t>
            </a:r>
            <a:r>
              <a:rPr lang="en-GB" sz="8000" dirty="0" err="1"/>
              <a:t>Τype</a:t>
            </a:r>
            <a:r>
              <a:rPr lang="en-GB" sz="8000" dirty="0"/>
              <a:t> your text in the appropriate field, provide a URL, or upload a file from your computer. Supported file types include: TXT, HTML, RTF, DOC, DOCX, XLS, XLSX, PDF, ODT, EPUB, FB2, PDB</a:t>
            </a:r>
            <a:r>
              <a:rPr lang="en-GB" sz="8000" b="1" dirty="0"/>
              <a:t>.</a:t>
            </a:r>
            <a:endParaRPr lang="en-GB" sz="8000" dirty="0"/>
          </a:p>
          <a:p>
            <a:pPr lvl="0">
              <a:buNone/>
            </a:pPr>
            <a:r>
              <a:rPr lang="en-GB" sz="8000" b="1" dirty="0"/>
              <a:t>Firefox And Chrome Extensions</a:t>
            </a:r>
            <a:br>
              <a:rPr lang="en-GB" sz="8000" dirty="0"/>
            </a:br>
            <a:r>
              <a:rPr lang="en-GB" sz="8000" dirty="0"/>
              <a:t>Have your text quickly checked by downloading the add-ons.</a:t>
            </a:r>
          </a:p>
          <a:p>
            <a:pPr>
              <a:buNone/>
            </a:pPr>
            <a:r>
              <a:rPr lang="en-GB" sz="8000" b="1" i="1" u="sng" dirty="0"/>
              <a:t>Cons</a:t>
            </a:r>
          </a:p>
          <a:p>
            <a:pPr lvl="0">
              <a:buNone/>
            </a:pPr>
            <a:r>
              <a:rPr lang="en-GB" sz="8000" b="1" dirty="0"/>
              <a:t>Limited Plagiarism Checks Per Day</a:t>
            </a:r>
            <a:br>
              <a:rPr lang="en-GB" sz="8000" b="1" dirty="0"/>
            </a:br>
            <a:r>
              <a:rPr lang="en-GB" sz="8000" dirty="0"/>
              <a:t>If you are looking for a tool for extensive use then look somewhere else. The free version has a limited number of plagiarism checks.</a:t>
            </a:r>
          </a:p>
          <a:p>
            <a:pPr lvl="0">
              <a:buNone/>
            </a:pPr>
            <a:endParaRPr lang="en-GB" sz="8000" dirty="0"/>
          </a:p>
          <a:p>
            <a:pPr lvl="0"/>
            <a:endParaRPr lang="en-GB" sz="8000" dirty="0"/>
          </a:p>
          <a:p>
            <a:endParaRPr lang="en-GB"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4525963"/>
          </a:xfrm>
        </p:spPr>
        <p:txBody>
          <a:bodyPr>
            <a:normAutofit fontScale="25000" lnSpcReduction="20000"/>
          </a:bodyPr>
          <a:lstStyle/>
          <a:p>
            <a:pPr>
              <a:buNone/>
            </a:pPr>
            <a:r>
              <a:rPr lang="en-GB" sz="8000" b="1" i="1" dirty="0"/>
              <a:t>Plans And Pricing</a:t>
            </a:r>
          </a:p>
          <a:p>
            <a:pPr lvl="0"/>
            <a:r>
              <a:rPr lang="en-GB" sz="8000" b="1" dirty="0"/>
              <a:t>Variety Of Plans</a:t>
            </a:r>
            <a:br>
              <a:rPr lang="en-GB" sz="8000" dirty="0"/>
            </a:br>
            <a:r>
              <a:rPr lang="en-GB" sz="8000" dirty="0"/>
              <a:t>Free version of </a:t>
            </a:r>
            <a:r>
              <a:rPr lang="en-GB" sz="8000" dirty="0" err="1"/>
              <a:t>Plagiarisma</a:t>
            </a:r>
            <a:r>
              <a:rPr lang="en-GB" sz="8000" dirty="0"/>
              <a:t> offers all the aforementioned benefits. If registered, you can upgrade to Premium Members hip. Pricing plans start from $5 for one day for up to 100 searches. For unlimited searches, there is a $25 or $30 subscription for 3 or 6 months, respectively. For up to 25 users, there is a fixed monthly subscription of $25 for unlimited number of searches.</a:t>
            </a:r>
          </a:p>
          <a:p>
            <a:pPr lvl="0"/>
            <a:endParaRPr lang="en-GB" sz="9600" dirty="0"/>
          </a:p>
          <a:p>
            <a:pPr>
              <a:buNone/>
            </a:pPr>
            <a:r>
              <a:rPr lang="en-GB" sz="9600" b="1" dirty="0"/>
              <a:t>5. </a:t>
            </a:r>
            <a:r>
              <a:rPr lang="en-GB" sz="9600" b="1" dirty="0">
                <a:hlinkClick r:id="rId2" tooltip="PlagiarismChecker"/>
              </a:rPr>
              <a:t>Plagiarism Checker</a:t>
            </a:r>
            <a:endParaRPr lang="en-GB" sz="9600" b="1" dirty="0"/>
          </a:p>
          <a:p>
            <a:pPr>
              <a:buNone/>
            </a:pPr>
            <a:r>
              <a:rPr lang="en-GB" sz="8000" dirty="0"/>
              <a:t>User-friendly, entirely free plagiarism detection tool to check whether content is plagiarized.</a:t>
            </a:r>
          </a:p>
          <a:p>
            <a:pPr>
              <a:buNone/>
            </a:pPr>
            <a:r>
              <a:rPr lang="en-GB" sz="8000" b="1" i="1" dirty="0"/>
              <a:t>Pros</a:t>
            </a:r>
          </a:p>
          <a:p>
            <a:pPr lvl="0">
              <a:buNone/>
            </a:pPr>
            <a:r>
              <a:rPr lang="en-GB" sz="8000" b="1" dirty="0"/>
              <a:t>Detailed Guidelines</a:t>
            </a:r>
            <a:br>
              <a:rPr lang="en-GB" sz="8000" dirty="0"/>
            </a:br>
            <a:r>
              <a:rPr lang="en-GB" sz="8000" dirty="0"/>
              <a:t>One of the easiest to use free plagiarism detection tools due to its step-by-step approach on how to use it.</a:t>
            </a:r>
          </a:p>
          <a:p>
            <a:pPr lvl="0">
              <a:buNone/>
            </a:pPr>
            <a:r>
              <a:rPr lang="en-GB" sz="8000" b="1" u="sng" dirty="0"/>
              <a:t>Check If Others Have Plagiarized Your Online Content</a:t>
            </a:r>
            <a:br>
              <a:rPr lang="en-GB" sz="8000" u="sng" dirty="0"/>
            </a:br>
            <a:r>
              <a:rPr lang="en-GB" sz="8000" u="sng" dirty="0"/>
              <a:t>Click on the “For authors” option to check whether they have plagiarized your content and posted it on the Internet. You may also get a notification by email.</a:t>
            </a:r>
            <a:endParaRPr lang="en-GB" sz="8000" dirty="0"/>
          </a:p>
          <a:p>
            <a:pPr lvl="0">
              <a:buNone/>
            </a:pPr>
            <a:r>
              <a:rPr lang="en-GB" sz="8000" b="1" u="sng" dirty="0"/>
              <a:t>Entirely Online</a:t>
            </a:r>
            <a:br>
              <a:rPr lang="en-GB" sz="8000" u="sng" dirty="0"/>
            </a:br>
            <a:r>
              <a:rPr lang="en-GB" sz="8000" u="sng" dirty="0"/>
              <a:t>No downloads required.</a:t>
            </a:r>
            <a:endParaRPr lang="en-GB" sz="8000" dirty="0"/>
          </a:p>
          <a:p>
            <a:pPr>
              <a:buNone/>
            </a:pPr>
            <a:r>
              <a:rPr lang="en-GB" sz="8000" b="1" i="1" u="sng" dirty="0"/>
              <a:t>Cons</a:t>
            </a:r>
            <a:endParaRPr lang="en-GB" sz="8000" b="1" i="1" dirty="0"/>
          </a:p>
          <a:p>
            <a:pPr lvl="0">
              <a:buNone/>
            </a:pPr>
            <a:r>
              <a:rPr lang="en-GB" sz="8000" b="1" u="sng" dirty="0"/>
              <a:t>Supports Only Google Or Yahoo Browsers</a:t>
            </a:r>
            <a:br>
              <a:rPr lang="en-GB" sz="8000" u="sng" dirty="0"/>
            </a:br>
            <a:endParaRPr lang="en-GB" sz="8000" dirty="0"/>
          </a:p>
          <a:p>
            <a:pPr lvl="0">
              <a:buNone/>
            </a:pPr>
            <a:endParaRPr lang="en-GB" dirty="0"/>
          </a:p>
          <a:p>
            <a:pPr lvl="0"/>
            <a:endParaRPr lang="en-GB" dirty="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40000" lnSpcReduction="20000"/>
          </a:bodyPr>
          <a:lstStyle/>
          <a:p>
            <a:pPr>
              <a:buNone/>
            </a:pPr>
            <a:r>
              <a:rPr lang="en-GB" sz="5100" b="1" dirty="0"/>
              <a:t>6. </a:t>
            </a:r>
            <a:r>
              <a:rPr lang="en-GB" sz="5100" b="1" dirty="0" err="1">
                <a:hlinkClick r:id="rId2" tooltip="Plagium"/>
              </a:rPr>
              <a:t>Plagium</a:t>
            </a:r>
            <a:endParaRPr lang="en-GB" sz="5100" b="1" dirty="0"/>
          </a:p>
          <a:p>
            <a:pPr>
              <a:buNone/>
            </a:pPr>
            <a:r>
              <a:rPr lang="en-GB" sz="4200" dirty="0"/>
              <a:t>Basic but fully functional free plagiarism detection tool with different levels of search.</a:t>
            </a:r>
          </a:p>
          <a:p>
            <a:pPr>
              <a:buNone/>
            </a:pPr>
            <a:endParaRPr lang="en-GB" sz="4200" dirty="0"/>
          </a:p>
          <a:p>
            <a:pPr>
              <a:buNone/>
            </a:pPr>
            <a:r>
              <a:rPr lang="en-GB" sz="4200" b="1" i="1" u="sng" dirty="0"/>
              <a:t>Pros</a:t>
            </a:r>
          </a:p>
          <a:p>
            <a:pPr lvl="0">
              <a:buNone/>
            </a:pPr>
            <a:r>
              <a:rPr lang="en-GB" sz="4200" b="1" dirty="0"/>
              <a:t>Easy to use</a:t>
            </a:r>
            <a:br>
              <a:rPr lang="en-GB" sz="4200" dirty="0"/>
            </a:br>
            <a:r>
              <a:rPr lang="en-GB" sz="4200" dirty="0"/>
              <a:t>You basically copy-paste text. It features 2 types of searches, quick search and deep search.</a:t>
            </a:r>
          </a:p>
          <a:p>
            <a:pPr lvl="0">
              <a:buNone/>
            </a:pPr>
            <a:r>
              <a:rPr lang="en-GB" sz="4200" b="1" dirty="0"/>
              <a:t>Free For Up To 5,000 Characters Each Time</a:t>
            </a:r>
            <a:br>
              <a:rPr lang="en-GB" sz="4200" dirty="0"/>
            </a:br>
            <a:r>
              <a:rPr lang="en-GB" sz="4200" dirty="0"/>
              <a:t>For up to 5,000 characters per search you don't have to pay any fee.</a:t>
            </a:r>
          </a:p>
          <a:p>
            <a:pPr lvl="0">
              <a:buNone/>
            </a:pPr>
            <a:endParaRPr lang="en-GB" sz="4200" dirty="0"/>
          </a:p>
          <a:p>
            <a:pPr>
              <a:buNone/>
            </a:pPr>
            <a:r>
              <a:rPr lang="en-GB" sz="4200" b="1" i="1" u="sng" dirty="0"/>
              <a:t>Cons</a:t>
            </a:r>
          </a:p>
          <a:p>
            <a:pPr lvl="0">
              <a:buNone/>
            </a:pPr>
            <a:r>
              <a:rPr lang="en-GB" sz="4200" b="1" dirty="0"/>
              <a:t>Limited Free Features</a:t>
            </a:r>
            <a:br>
              <a:rPr lang="en-GB" sz="4200" dirty="0"/>
            </a:br>
            <a:r>
              <a:rPr lang="en-GB" sz="4200" dirty="0"/>
              <a:t>Only if you sign up you can upload your file, have it checked, and receive a word usage report on it.</a:t>
            </a:r>
          </a:p>
          <a:p>
            <a:pPr>
              <a:buNone/>
            </a:pPr>
            <a:r>
              <a:rPr lang="en-GB" sz="4200" b="1" i="1" dirty="0"/>
              <a:t>Plans And Pricing</a:t>
            </a:r>
          </a:p>
          <a:p>
            <a:pPr lvl="0">
              <a:buNone/>
            </a:pPr>
            <a:r>
              <a:rPr lang="en-GB" sz="4200" b="1" dirty="0"/>
              <a:t>Quick Search And Deep Search Offers</a:t>
            </a:r>
            <a:br>
              <a:rPr lang="en-GB" sz="4200" dirty="0"/>
            </a:br>
            <a:r>
              <a:rPr lang="en-GB" sz="4200" dirty="0"/>
              <a:t>If you are a frequent user of the platform, </a:t>
            </a:r>
            <a:r>
              <a:rPr lang="en-GB" sz="4200" dirty="0" err="1"/>
              <a:t>Plagium</a:t>
            </a:r>
            <a:r>
              <a:rPr lang="en-GB" sz="4200" dirty="0"/>
              <a:t> urges you to pay for a subscription. For $9,99 per month you can do 287 Quick Searches and 143 Deep Searches. For $24,99 per month you can do 699 Quick Searches and 349 Deep Searches. The last option is a $99,99 per month subscription which offers 2,949 Quick Searches and 1,474 Deep Searches.</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477000"/>
          </a:xfrm>
        </p:spPr>
        <p:txBody>
          <a:bodyPr>
            <a:noAutofit/>
          </a:bodyPr>
          <a:lstStyle/>
          <a:p>
            <a:pPr>
              <a:buNone/>
            </a:pPr>
            <a:r>
              <a:rPr lang="en-GB" sz="2400" b="1" dirty="0"/>
              <a:t>7. </a:t>
            </a:r>
            <a:r>
              <a:rPr lang="en-GB" sz="2400" b="1" dirty="0" err="1">
                <a:hlinkClick r:id="rId2"/>
              </a:rPr>
              <a:t>PlagScan</a:t>
            </a:r>
            <a:endParaRPr lang="en-GB" sz="2400" b="1" dirty="0"/>
          </a:p>
          <a:p>
            <a:pPr>
              <a:buNone/>
            </a:pPr>
            <a:r>
              <a:rPr lang="en-GB" sz="2000" dirty="0"/>
              <a:t>Plagiarism detection tool for both individuals and businesses that checks texts against online content, scientific journals and the user’s documents as well.</a:t>
            </a:r>
          </a:p>
          <a:p>
            <a:pPr>
              <a:buNone/>
            </a:pPr>
            <a:r>
              <a:rPr lang="en-GB" sz="2000" b="1" i="1" u="sng" dirty="0"/>
              <a:t>Pros</a:t>
            </a:r>
          </a:p>
          <a:p>
            <a:pPr lvl="0">
              <a:buNone/>
            </a:pPr>
            <a:r>
              <a:rPr lang="en-GB" sz="2000" b="1" dirty="0"/>
              <a:t>Fully Online No Download needed</a:t>
            </a:r>
            <a:endParaRPr lang="en-GB" sz="2000" dirty="0"/>
          </a:p>
          <a:p>
            <a:pPr lvl="0">
              <a:buNone/>
            </a:pPr>
            <a:r>
              <a:rPr lang="en-GB" sz="2000" b="1" dirty="0"/>
              <a:t>3 Ways To Do Plagiarism Checks</a:t>
            </a:r>
            <a:br>
              <a:rPr lang="en-GB" sz="2000" dirty="0"/>
            </a:br>
            <a:r>
              <a:rPr lang="en-GB" sz="2000" dirty="0"/>
              <a:t>You can select from: a) directly pasting you text into the appropriate field, b) importing the file from the web by entering its URL at the indicated area, or uploading it from a cloud storage area such as </a:t>
            </a:r>
            <a:r>
              <a:rPr lang="en-GB" sz="2000" dirty="0" err="1"/>
              <a:t>Dropbox</a:t>
            </a:r>
            <a:r>
              <a:rPr lang="en-GB" sz="2000" dirty="0"/>
              <a:t>, Google Drive, or </a:t>
            </a:r>
            <a:r>
              <a:rPr lang="en-GB" sz="2000" dirty="0" err="1"/>
              <a:t>OneDrive</a:t>
            </a:r>
            <a:r>
              <a:rPr lang="en-GB" sz="2000" dirty="0"/>
              <a:t>, c) uploading a file from your desktop.</a:t>
            </a:r>
          </a:p>
          <a:p>
            <a:pPr lvl="0">
              <a:buNone/>
            </a:pPr>
            <a:r>
              <a:rPr lang="en-GB" sz="2000" b="1" dirty="0"/>
              <a:t>No Subscriptions For Private Users</a:t>
            </a:r>
          </a:p>
          <a:p>
            <a:pPr lvl="0">
              <a:buNone/>
            </a:pPr>
            <a:r>
              <a:rPr lang="en-GB" sz="2000" b="1" dirty="0"/>
              <a:t>Integration Features</a:t>
            </a:r>
            <a:br>
              <a:rPr lang="en-GB" sz="2000" dirty="0"/>
            </a:br>
            <a:r>
              <a:rPr lang="en-GB" sz="2000" dirty="0"/>
              <a:t>Businesses can integrate </a:t>
            </a:r>
            <a:r>
              <a:rPr lang="en-GB" sz="2000" dirty="0" err="1"/>
              <a:t>Plagscan</a:t>
            </a:r>
            <a:r>
              <a:rPr lang="en-GB" sz="2000" dirty="0"/>
              <a:t> into several Content and Learning Management Systems (CMS/LMS).</a:t>
            </a:r>
          </a:p>
          <a:p>
            <a:pPr>
              <a:buNone/>
            </a:pPr>
            <a:r>
              <a:rPr lang="en-GB" sz="2000" b="1" i="1" u="sng" dirty="0"/>
              <a:t>Cons</a:t>
            </a:r>
          </a:p>
          <a:p>
            <a:pPr lvl="0">
              <a:buNone/>
            </a:pPr>
            <a:r>
              <a:rPr lang="en-GB" sz="2000" b="1" dirty="0"/>
              <a:t>Relatively Complicated Interface</a:t>
            </a:r>
          </a:p>
          <a:p>
            <a:pPr lvl="0">
              <a:buNone/>
            </a:pPr>
            <a:r>
              <a:rPr lang="en-GB" sz="2000" b="1" i="1" dirty="0"/>
              <a:t>Plans And Pricing - </a:t>
            </a:r>
            <a:r>
              <a:rPr lang="en-GB" sz="2000" b="1" dirty="0"/>
              <a:t>Private Users</a:t>
            </a:r>
            <a:br>
              <a:rPr lang="en-GB" sz="2000" dirty="0"/>
            </a:br>
            <a:r>
              <a:rPr lang="en-GB" sz="2000" dirty="0"/>
              <a:t>Starts from $5,99 per month with online storage time for up to 6 months</a:t>
            </a:r>
            <a:endParaRPr lang="en-GB" sz="20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564</TotalTime>
  <Words>616</Words>
  <Application>Microsoft Office PowerPoint</Application>
  <PresentationFormat>On-screen Show (4:3)</PresentationFormat>
  <Paragraphs>199</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Lucida Sans Unicode</vt:lpstr>
      <vt:lpstr>Verdana</vt:lpstr>
      <vt:lpstr>Wingdings 2</vt:lpstr>
      <vt:lpstr>Wingdings 3</vt:lpstr>
      <vt:lpstr>Concourse</vt:lpstr>
      <vt:lpstr>Software Tools  for Plagarism Check Software Tools </vt:lpstr>
      <vt:lpstr>PLAGIARISM CHECK </vt:lpstr>
      <vt:lpstr>Top 10 tools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TURNITIN </vt:lpstr>
      <vt:lpstr>PowerPoint Presentation</vt:lpstr>
      <vt:lpstr>PROCESS </vt:lpstr>
      <vt:lpstr>PowerPoint Presentation</vt:lpstr>
      <vt:lpstr>PowerPoint Presentation</vt:lpstr>
      <vt:lpstr>PowerPoint Presentation</vt:lpstr>
      <vt:lpstr>PowerPoint Presentation</vt:lpstr>
      <vt:lpstr>Urkund's Anti-Plagiarism system </vt:lpstr>
      <vt:lpstr>PowerPoint Presentation</vt:lpstr>
      <vt:lpstr>3 SOURCES OF CHECK</vt:lpstr>
      <vt:lpstr>PowerPoint Presentation</vt:lpstr>
      <vt:lpstr>PowerPoint Presentation</vt:lpstr>
      <vt:lpstr>PowerPoint Presentation</vt:lpstr>
      <vt:lpstr>PowerPoint Presentation</vt:lpstr>
      <vt:lpstr>What is included when getting Urkund</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Plagarism Check Software Tools</dc:title>
  <dc:creator>INSPIRE</dc:creator>
  <cp:lastModifiedBy>user</cp:lastModifiedBy>
  <cp:revision>60</cp:revision>
  <dcterms:created xsi:type="dcterms:W3CDTF">2020-06-14T20:53:55Z</dcterms:created>
  <dcterms:modified xsi:type="dcterms:W3CDTF">2022-04-16T13:49:36Z</dcterms:modified>
</cp:coreProperties>
</file>