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2" r:id="rId3"/>
    <p:sldId id="273" r:id="rId4"/>
    <p:sldId id="323" r:id="rId5"/>
    <p:sldId id="324" r:id="rId6"/>
    <p:sldId id="301" r:id="rId7"/>
    <p:sldId id="310" r:id="rId8"/>
    <p:sldId id="257" r:id="rId9"/>
    <p:sldId id="283" r:id="rId10"/>
    <p:sldId id="305" r:id="rId11"/>
    <p:sldId id="306" r:id="rId12"/>
    <p:sldId id="308" r:id="rId13"/>
    <p:sldId id="319" r:id="rId14"/>
    <p:sldId id="311" r:id="rId15"/>
    <p:sldId id="321" r:id="rId16"/>
    <p:sldId id="322" r:id="rId17"/>
    <p:sldId id="314" r:id="rId18"/>
    <p:sldId id="313" r:id="rId19"/>
    <p:sldId id="258" r:id="rId20"/>
    <p:sldId id="259" r:id="rId21"/>
    <p:sldId id="275" r:id="rId22"/>
    <p:sldId id="276" r:id="rId23"/>
    <p:sldId id="277" r:id="rId24"/>
    <p:sldId id="278" r:id="rId25"/>
    <p:sldId id="279" r:id="rId26"/>
    <p:sldId id="284" r:id="rId27"/>
    <p:sldId id="299" r:id="rId28"/>
    <p:sldId id="260" r:id="rId29"/>
    <p:sldId id="261" r:id="rId30"/>
    <p:sldId id="263" r:id="rId31"/>
    <p:sldId id="262" r:id="rId32"/>
    <p:sldId id="265" r:id="rId33"/>
    <p:sldId id="266" r:id="rId34"/>
    <p:sldId id="267" r:id="rId35"/>
    <p:sldId id="268" r:id="rId36"/>
    <p:sldId id="269" r:id="rId37"/>
    <p:sldId id="270" r:id="rId38"/>
    <p:sldId id="282" r:id="rId39"/>
    <p:sldId id="285" r:id="rId40"/>
    <p:sldId id="286" r:id="rId41"/>
    <p:sldId id="293" r:id="rId42"/>
    <p:sldId id="294" r:id="rId43"/>
    <p:sldId id="287" r:id="rId44"/>
    <p:sldId id="288" r:id="rId45"/>
    <p:sldId id="289" r:id="rId46"/>
    <p:sldId id="290" r:id="rId47"/>
    <p:sldId id="291" r:id="rId48"/>
    <p:sldId id="326" r:id="rId49"/>
    <p:sldId id="328" r:id="rId50"/>
    <p:sldId id="295" r:id="rId51"/>
    <p:sldId id="334" r:id="rId52"/>
    <p:sldId id="329" r:id="rId53"/>
    <p:sldId id="330" r:id="rId54"/>
    <p:sldId id="331" r:id="rId55"/>
    <p:sldId id="332" r:id="rId56"/>
    <p:sldId id="333"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91A82BA-9FBC-4C6F-A75A-00DCEEDAD057}" type="datetimeFigureOut">
              <a:rPr lang="en-US" smtClean="0"/>
              <a:pPr/>
              <a:t>4/16/2022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FC2BFA32-3DF3-4ED6-B76F-B0F47AF04F0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91A82BA-9FBC-4C6F-A75A-00DCEEDAD057}" type="datetimeFigureOut">
              <a:rPr lang="en-US" smtClean="0"/>
              <a:pPr/>
              <a:t>4/16/2022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2BFA32-3DF3-4ED6-B76F-B0F47AF04F0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91A82BA-9FBC-4C6F-A75A-00DCEEDAD057}" type="datetimeFigureOut">
              <a:rPr lang="en-US" smtClean="0"/>
              <a:pPr/>
              <a:t>4/16/2022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2BFA32-3DF3-4ED6-B76F-B0F47AF04F0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91A82BA-9FBC-4C6F-A75A-00DCEEDAD057}" type="datetimeFigureOut">
              <a:rPr lang="en-US" smtClean="0"/>
              <a:pPr/>
              <a:t>4/16/2022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2BFA32-3DF3-4ED6-B76F-B0F47AF04F0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91A82BA-9FBC-4C6F-A75A-00DCEEDAD057}" type="datetimeFigureOut">
              <a:rPr lang="en-US" smtClean="0"/>
              <a:pPr/>
              <a:t>4/16/2022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2BFA32-3DF3-4ED6-B76F-B0F47AF04F0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91A82BA-9FBC-4C6F-A75A-00DCEEDAD057}" type="datetimeFigureOut">
              <a:rPr lang="en-US" smtClean="0"/>
              <a:pPr/>
              <a:t>4/16/2022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2BFA32-3DF3-4ED6-B76F-B0F47AF04F0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91A82BA-9FBC-4C6F-A75A-00DCEEDAD057}" type="datetimeFigureOut">
              <a:rPr lang="en-US" smtClean="0"/>
              <a:pPr/>
              <a:t>4/16/2022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2BFA32-3DF3-4ED6-B76F-B0F47AF04F0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391A82BA-9FBC-4C6F-A75A-00DCEEDAD057}" type="datetimeFigureOut">
              <a:rPr lang="en-US" smtClean="0"/>
              <a:pPr/>
              <a:t>4/16/2022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2BFA32-3DF3-4ED6-B76F-B0F47AF04F0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A82BA-9FBC-4C6F-A75A-00DCEEDAD057}" type="datetimeFigureOut">
              <a:rPr lang="en-US" smtClean="0"/>
              <a:pPr/>
              <a:t>4/16/2022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2BFA32-3DF3-4ED6-B76F-B0F47AF04F0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91A82BA-9FBC-4C6F-A75A-00DCEEDAD057}" type="datetimeFigureOut">
              <a:rPr lang="en-US" smtClean="0"/>
              <a:pPr/>
              <a:t>4/16/2022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2BFA32-3DF3-4ED6-B76F-B0F47AF04F0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91A82BA-9FBC-4C6F-A75A-00DCEEDAD057}" type="datetimeFigureOut">
              <a:rPr lang="en-US" smtClean="0"/>
              <a:pPr/>
              <a:t>4/16/2022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FC2BFA32-3DF3-4ED6-B76F-B0F47AF04F0B}"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1A82BA-9FBC-4C6F-A75A-00DCEEDAD057}" type="datetimeFigureOut">
              <a:rPr lang="en-US" smtClean="0"/>
              <a:pPr/>
              <a:t>4/16/2022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2BFA32-3DF3-4ED6-B76F-B0F47AF04F0B}"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enago.com/publication-support-services/peer-review-process.htm?utm_source=EA-bann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en.wikipedia.org/wiki/William_Baumol" TargetMode="External"/><Relationship Id="rId2" Type="http://schemas.openxmlformats.org/officeDocument/2006/relationships/hyperlink" Target="https://en.wikipedia.org/wiki/Rick_Levin" TargetMode="External"/><Relationship Id="rId1" Type="http://schemas.openxmlformats.org/officeDocument/2006/relationships/slideLayout" Target="../slideLayouts/slideLayout2.xml"/><Relationship Id="rId4" Type="http://schemas.openxmlformats.org/officeDocument/2006/relationships/hyperlink" Target="https://en.wikipedia.org/wiki/Harvey_M._Wagner"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0" y="304800"/>
            <a:ext cx="3810000" cy="2438400"/>
          </a:xfrm>
        </p:spPr>
        <p:txBody>
          <a:bodyPr>
            <a:normAutofit/>
          </a:bodyPr>
          <a:lstStyle/>
          <a:p>
            <a:r>
              <a:rPr lang="en-US" sz="4800" dirty="0">
                <a:solidFill>
                  <a:schemeClr val="bg1"/>
                </a:solidFill>
              </a:rPr>
              <a:t>Publication Misconduct</a:t>
            </a:r>
            <a:endParaRPr lang="en-GB" sz="4800" dirty="0">
              <a:solidFill>
                <a:schemeClr val="bg1"/>
              </a:solidFill>
            </a:endParaRPr>
          </a:p>
        </p:txBody>
      </p:sp>
      <p:pic>
        <p:nvPicPr>
          <p:cNvPr id="4" name="Picture 2" descr="Frauds in Indian scientific research"/>
          <p:cNvPicPr>
            <a:picLocks noChangeAspect="1" noChangeArrowheads="1"/>
          </p:cNvPicPr>
          <p:nvPr/>
        </p:nvPicPr>
        <p:blipFill>
          <a:blip r:embed="rId2"/>
          <a:srcRect/>
          <a:stretch>
            <a:fillRect/>
          </a:stretch>
        </p:blipFill>
        <p:spPr bwMode="auto">
          <a:xfrm>
            <a:off x="0" y="0"/>
            <a:ext cx="3771899" cy="2514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62600"/>
          </a:xfrm>
        </p:spPr>
        <p:txBody>
          <a:bodyPr>
            <a:normAutofit fontScale="77500" lnSpcReduction="20000"/>
          </a:bodyPr>
          <a:lstStyle/>
          <a:p>
            <a:pPr marL="0" indent="0" eaLnBrk="0" fontAlgn="base" hangingPunct="0">
              <a:spcBef>
                <a:spcPct val="0"/>
              </a:spcBef>
              <a:spcAft>
                <a:spcPct val="0"/>
              </a:spcAft>
              <a:buClrTx/>
              <a:buSzTx/>
              <a:buNone/>
            </a:pPr>
            <a:r>
              <a:rPr lang="en-US" sz="2800" b="1" dirty="0">
                <a:solidFill>
                  <a:srgbClr val="000000"/>
                </a:solidFill>
                <a:latin typeface="Open Sans"/>
                <a:cs typeface="Arial" pitchFamily="34" charset="0"/>
              </a:rPr>
              <a:t>1.Misappropriation of Ideas</a:t>
            </a:r>
            <a:r>
              <a:rPr lang="en-US" sz="2800" dirty="0">
                <a:solidFill>
                  <a:srgbClr val="000000"/>
                </a:solidFill>
                <a:latin typeface="Open Sans"/>
                <a:cs typeface="Arial" pitchFamily="34" charset="0"/>
              </a:rPr>
              <a:t> – / Fabrication -taking the intellectual property of others, perhaps as a result of reviewing someone else’s article or manuscript,  or grant application and proceeding with the idea as your own.</a:t>
            </a:r>
          </a:p>
          <a:p>
            <a:pPr marL="0" lvl="0" indent="0" eaLnBrk="0" fontAlgn="base" hangingPunct="0">
              <a:spcBef>
                <a:spcPct val="0"/>
              </a:spcBef>
              <a:spcAft>
                <a:spcPct val="0"/>
              </a:spcAft>
              <a:buClrTx/>
              <a:buSzTx/>
              <a:buFontTx/>
              <a:buAutoNum type="arabicPeriod" startAt="2"/>
            </a:pPr>
            <a:r>
              <a:rPr lang="en-US" sz="2800" b="1" dirty="0">
                <a:solidFill>
                  <a:srgbClr val="000000"/>
                </a:solidFill>
                <a:latin typeface="Open Sans"/>
                <a:cs typeface="Arial" pitchFamily="34" charset="0"/>
              </a:rPr>
              <a:t>Plagiarism</a:t>
            </a:r>
            <a:r>
              <a:rPr lang="en-US" sz="2800" dirty="0">
                <a:solidFill>
                  <a:srgbClr val="000000"/>
                </a:solidFill>
                <a:latin typeface="Open Sans"/>
                <a:cs typeface="Arial" pitchFamily="34" charset="0"/>
              </a:rPr>
              <a:t> – utilizing someone else’s words, published work, research processes, or results </a:t>
            </a:r>
            <a:r>
              <a:rPr lang="en-US" sz="2800" u="sng" dirty="0">
                <a:solidFill>
                  <a:srgbClr val="0000FF"/>
                </a:solidFill>
                <a:latin typeface="Open Sans"/>
                <a:cs typeface="Arial" pitchFamily="34" charset="0"/>
              </a:rPr>
              <a:t>without giving appropriate credit via full citation</a:t>
            </a:r>
            <a:r>
              <a:rPr lang="en-US" sz="2800" dirty="0">
                <a:solidFill>
                  <a:srgbClr val="000000"/>
                </a:solidFill>
                <a:latin typeface="Open Sans"/>
                <a:cs typeface="Arial" pitchFamily="34" charset="0"/>
              </a:rPr>
              <a:t>.</a:t>
            </a:r>
          </a:p>
          <a:p>
            <a:pPr marL="0" lvl="0" indent="0" eaLnBrk="0" fontAlgn="base" hangingPunct="0">
              <a:spcBef>
                <a:spcPct val="0"/>
              </a:spcBef>
              <a:spcAft>
                <a:spcPct val="0"/>
              </a:spcAft>
              <a:buClrTx/>
              <a:buSzTx/>
              <a:buFontTx/>
              <a:buAutoNum type="arabicPeriod" startAt="3"/>
            </a:pPr>
            <a:r>
              <a:rPr lang="en-US" sz="2800" b="1" dirty="0">
                <a:solidFill>
                  <a:srgbClr val="000000"/>
                </a:solidFill>
                <a:latin typeface="Open Sans"/>
                <a:cs typeface="Arial" pitchFamily="34" charset="0"/>
              </a:rPr>
              <a:t>Self-plagiarism</a:t>
            </a:r>
            <a:r>
              <a:rPr lang="en-US" sz="2800" dirty="0">
                <a:solidFill>
                  <a:srgbClr val="000000"/>
                </a:solidFill>
                <a:latin typeface="Open Sans"/>
                <a:cs typeface="Arial" pitchFamily="34" charset="0"/>
              </a:rPr>
              <a:t> – recycling or re-using your own work without appropriate disclosure and/or citation.</a:t>
            </a:r>
          </a:p>
          <a:p>
            <a:pPr marL="0" lvl="0" indent="0" eaLnBrk="0" fontAlgn="base" hangingPunct="0">
              <a:spcBef>
                <a:spcPct val="0"/>
              </a:spcBef>
              <a:spcAft>
                <a:spcPct val="0"/>
              </a:spcAft>
              <a:buClrTx/>
              <a:buSzTx/>
              <a:buFontTx/>
              <a:buAutoNum type="arabicPeriod" startAt="4"/>
            </a:pPr>
            <a:r>
              <a:rPr lang="en-US" sz="2800" b="1" dirty="0">
                <a:solidFill>
                  <a:srgbClr val="000000"/>
                </a:solidFill>
                <a:latin typeface="Open Sans"/>
                <a:cs typeface="Arial" pitchFamily="34" charset="0"/>
              </a:rPr>
              <a:t>Impropriety of Authorship</a:t>
            </a:r>
            <a:r>
              <a:rPr lang="en-US" sz="2800" dirty="0">
                <a:solidFill>
                  <a:srgbClr val="000000"/>
                </a:solidFill>
                <a:latin typeface="Open Sans"/>
                <a:cs typeface="Arial" pitchFamily="34" charset="0"/>
              </a:rPr>
              <a:t> – claiming undeserved </a:t>
            </a:r>
            <a:r>
              <a:rPr lang="en-US" sz="2800" u="sng" dirty="0">
                <a:solidFill>
                  <a:srgbClr val="0000FF"/>
                </a:solidFill>
                <a:latin typeface="Open Sans"/>
                <a:cs typeface="Arial" pitchFamily="34" charset="0"/>
              </a:rPr>
              <a:t>authorship</a:t>
            </a:r>
            <a:r>
              <a:rPr lang="en-US" sz="2800" dirty="0">
                <a:solidFill>
                  <a:srgbClr val="000000"/>
                </a:solidFill>
                <a:latin typeface="Open Sans"/>
                <a:cs typeface="Arial" pitchFamily="34" charset="0"/>
              </a:rPr>
              <a:t> on your own behalf, excluding material contributors from co-authorship, including non-contributors as authors, or submitting multi-author papers to journals without the consensus of all named authors.</a:t>
            </a:r>
          </a:p>
          <a:p>
            <a:pPr marL="0" lvl="0" indent="0" eaLnBrk="0" fontAlgn="base" hangingPunct="0">
              <a:spcBef>
                <a:spcPct val="0"/>
              </a:spcBef>
              <a:spcAft>
                <a:spcPct val="0"/>
              </a:spcAft>
              <a:buClrTx/>
              <a:buSzTx/>
              <a:buFontTx/>
              <a:buAutoNum type="arabicPeriod" startAt="5"/>
            </a:pPr>
            <a:r>
              <a:rPr lang="en-US" sz="2800" b="1" dirty="0">
                <a:solidFill>
                  <a:srgbClr val="000000"/>
                </a:solidFill>
                <a:latin typeface="Open Sans"/>
                <a:cs typeface="Arial" pitchFamily="34" charset="0"/>
              </a:rPr>
              <a:t>Failure to Comply with Legislative and Regulatory Requirements </a:t>
            </a:r>
            <a:r>
              <a:rPr lang="en-US" sz="2800" dirty="0">
                <a:solidFill>
                  <a:srgbClr val="000000"/>
                </a:solidFill>
                <a:latin typeface="Open Sans"/>
                <a:cs typeface="Arial" pitchFamily="34" charset="0"/>
              </a:rPr>
              <a:t>– willful violations of rules concerning the safe use of chemicals, care of human and animal test subjects, inappropriate use of investigative drugs or equipment, and inappropriate use of research funds.</a:t>
            </a:r>
          </a:p>
          <a:p>
            <a:pPr marL="0" lvl="0" indent="0" eaLnBrk="0" fontAlgn="base" hangingPunct="0">
              <a:spcBef>
                <a:spcPct val="0"/>
              </a:spcBef>
              <a:spcAft>
                <a:spcPct val="0"/>
              </a:spcAft>
              <a:buClrTx/>
              <a:buSzTx/>
              <a:buNone/>
            </a:pPr>
            <a:r>
              <a:rPr lang="en-US" u="sng" dirty="0">
                <a:solidFill>
                  <a:srgbClr val="0000FF"/>
                </a:solidFill>
                <a:latin typeface="inherit"/>
                <a:cs typeface="Arial" pitchFamily="34" charset="0"/>
                <a:hlinkClick r:id="rId2"/>
              </a:rPr>
              <a:t>  </a:t>
            </a:r>
            <a:endParaRPr lang="en-US" sz="2800" dirty="0">
              <a:solidFill>
                <a:srgbClr val="000000"/>
              </a:solidFill>
              <a:latin typeface="Open Sans"/>
              <a:cs typeface="Arial" pitchFamily="34" charset="0"/>
            </a:endParaRPr>
          </a:p>
          <a:p>
            <a:endParaRPr lang="en-GB" dirty="0"/>
          </a:p>
        </p:txBody>
      </p:sp>
      <p:sp>
        <p:nvSpPr>
          <p:cNvPr id="6" name="TextBox 5"/>
          <p:cNvSpPr txBox="1"/>
          <p:nvPr/>
        </p:nvSpPr>
        <p:spPr>
          <a:xfrm>
            <a:off x="1066800" y="533400"/>
            <a:ext cx="6019800" cy="461665"/>
          </a:xfrm>
          <a:prstGeom prst="rect">
            <a:avLst/>
          </a:prstGeom>
          <a:noFill/>
        </p:spPr>
        <p:txBody>
          <a:bodyPr wrap="square" rtlCol="0">
            <a:spAutoFit/>
          </a:bodyPr>
          <a:lstStyle/>
          <a:p>
            <a:r>
              <a:rPr lang="en-GB" sz="2400" b="1" dirty="0"/>
              <a:t>TYPES OF SCIENTIFIC MISCONDUCT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85000" lnSpcReduction="20000"/>
          </a:bodyPr>
          <a:lstStyle/>
          <a:p>
            <a:pPr marL="0" lvl="0" indent="0" eaLnBrk="0" fontAlgn="base" hangingPunct="0">
              <a:spcBef>
                <a:spcPct val="0"/>
              </a:spcBef>
              <a:spcAft>
                <a:spcPct val="0"/>
              </a:spcAft>
              <a:buClrTx/>
              <a:buSzTx/>
              <a:buFontTx/>
              <a:buAutoNum type="arabicPeriod" startAt="6"/>
            </a:pPr>
            <a:r>
              <a:rPr lang="en-US" sz="2800" b="1" u="sng" dirty="0">
                <a:solidFill>
                  <a:srgbClr val="000000"/>
                </a:solidFill>
                <a:latin typeface="Calibiri body"/>
                <a:cs typeface="Arial" pitchFamily="34" charset="0"/>
              </a:rPr>
              <a:t>Violation of Generally Accepted Research Practices</a:t>
            </a:r>
            <a:r>
              <a:rPr lang="en-US" sz="2800" u="sng" dirty="0">
                <a:solidFill>
                  <a:srgbClr val="000000"/>
                </a:solidFill>
                <a:latin typeface="Calibiri body"/>
                <a:cs typeface="Arial" pitchFamily="34" charset="0"/>
              </a:rPr>
              <a:t> – this can include the proposal of the research study, manipulation of experiments to generate preferred results, deceptive statistical or analytical practices to generate preferred results, or </a:t>
            </a:r>
            <a:r>
              <a:rPr lang="en-US" sz="2800" u="sng" dirty="0">
                <a:solidFill>
                  <a:srgbClr val="0000FF"/>
                </a:solidFill>
                <a:latin typeface="Calibiri body"/>
                <a:cs typeface="Arial" pitchFamily="34" charset="0"/>
              </a:rPr>
              <a:t>improper reporting of results to present a misleading outcome</a:t>
            </a:r>
            <a:r>
              <a:rPr lang="en-US" sz="2800" dirty="0">
                <a:solidFill>
                  <a:srgbClr val="000000"/>
                </a:solidFill>
                <a:latin typeface="Calibiri body"/>
                <a:cs typeface="Arial" pitchFamily="34" charset="0"/>
              </a:rPr>
              <a:t>.</a:t>
            </a:r>
            <a:endParaRPr lang="en-US" sz="2800" u="sng" dirty="0">
              <a:solidFill>
                <a:srgbClr val="000000"/>
              </a:solidFill>
              <a:latin typeface="Calibiri body"/>
              <a:cs typeface="Arial" pitchFamily="34" charset="0"/>
            </a:endParaRPr>
          </a:p>
          <a:p>
            <a:pPr marL="0" lvl="0" indent="0" eaLnBrk="0" fontAlgn="base" hangingPunct="0">
              <a:spcBef>
                <a:spcPct val="0"/>
              </a:spcBef>
              <a:spcAft>
                <a:spcPct val="0"/>
              </a:spcAft>
              <a:buClrTx/>
              <a:buSzTx/>
              <a:buFontTx/>
              <a:buAutoNum type="arabicPeriod" startAt="7"/>
            </a:pPr>
            <a:r>
              <a:rPr lang="en-US" sz="2800" b="1" u="sng" dirty="0">
                <a:solidFill>
                  <a:srgbClr val="000000"/>
                </a:solidFill>
                <a:latin typeface="Calibiri body"/>
                <a:cs typeface="Arial" pitchFamily="34" charset="0"/>
              </a:rPr>
              <a:t>Falsification of Data </a:t>
            </a:r>
            <a:r>
              <a:rPr lang="en-US" sz="2800" u="sng" dirty="0">
                <a:solidFill>
                  <a:srgbClr val="000000"/>
                </a:solidFill>
                <a:latin typeface="Calibiri body"/>
                <a:cs typeface="Arial" pitchFamily="34" charset="0"/>
              </a:rPr>
              <a:t>– rather than manipulate the experiments or the data to generate preferred results, this transgression simply fabricates the data entirely.</a:t>
            </a:r>
          </a:p>
          <a:p>
            <a:pPr marL="0" lvl="0" indent="0" eaLnBrk="0" fontAlgn="base" hangingPunct="0">
              <a:spcBef>
                <a:spcPct val="0"/>
              </a:spcBef>
              <a:spcAft>
                <a:spcPct val="0"/>
              </a:spcAft>
              <a:buClrTx/>
              <a:buSzTx/>
              <a:buFontTx/>
              <a:buAutoNum type="arabicPeriod" startAt="8"/>
            </a:pPr>
            <a:r>
              <a:rPr lang="en-US" sz="2800" b="1" u="sng" dirty="0">
                <a:solidFill>
                  <a:srgbClr val="000000"/>
                </a:solidFill>
                <a:latin typeface="Calibiri body"/>
                <a:cs typeface="Arial" pitchFamily="34" charset="0"/>
              </a:rPr>
              <a:t>Failure to Support Validation of Your Research</a:t>
            </a:r>
            <a:r>
              <a:rPr lang="en-US" sz="2800" u="sng" dirty="0">
                <a:solidFill>
                  <a:srgbClr val="000000"/>
                </a:solidFill>
                <a:latin typeface="Calibiri body"/>
                <a:cs typeface="Arial" pitchFamily="34" charset="0"/>
              </a:rPr>
              <a:t> – by refusing to supply complete datasets or research material needed to facilitate validation of your results through a replication study.</a:t>
            </a:r>
          </a:p>
          <a:p>
            <a:pPr marL="0" lvl="0" indent="0" eaLnBrk="0" fontAlgn="base" hangingPunct="0">
              <a:spcBef>
                <a:spcPct val="0"/>
              </a:spcBef>
              <a:spcAft>
                <a:spcPct val="0"/>
              </a:spcAft>
              <a:buClrTx/>
              <a:buSzTx/>
              <a:buFontTx/>
              <a:buAutoNum type="arabicPeriod" startAt="9"/>
            </a:pPr>
            <a:r>
              <a:rPr lang="en-US" sz="2800" b="1" u="sng" dirty="0">
                <a:solidFill>
                  <a:srgbClr val="000000"/>
                </a:solidFill>
                <a:latin typeface="Calibiri body"/>
                <a:cs typeface="Arial" pitchFamily="34" charset="0"/>
              </a:rPr>
              <a:t>Failure to Respond to Known Cases of Unsuccessful Validation Attempts</a:t>
            </a:r>
            <a:r>
              <a:rPr lang="en-US" sz="2800" u="sng" dirty="0">
                <a:solidFill>
                  <a:srgbClr val="000000"/>
                </a:solidFill>
                <a:latin typeface="Calibiri body"/>
                <a:cs typeface="Arial" pitchFamily="34" charset="0"/>
              </a:rPr>
              <a:t> – published research that is found to be flawed should be retracted from the journal that published it.</a:t>
            </a:r>
          </a:p>
          <a:p>
            <a:pPr marL="0" lvl="0" indent="0" eaLnBrk="0" fontAlgn="base" hangingPunct="0">
              <a:spcBef>
                <a:spcPct val="0"/>
              </a:spcBef>
              <a:spcAft>
                <a:spcPct val="0"/>
              </a:spcAft>
              <a:buClrTx/>
              <a:buSzTx/>
              <a:buFontTx/>
              <a:buAutoNum type="arabicPeriod" startAt="10"/>
            </a:pPr>
            <a:r>
              <a:rPr lang="en-US" sz="2800" b="1" u="sng" dirty="0">
                <a:solidFill>
                  <a:srgbClr val="000000"/>
                </a:solidFill>
                <a:latin typeface="Calibiri body"/>
                <a:cs typeface="Arial" pitchFamily="34" charset="0"/>
              </a:rPr>
              <a:t>Inappropriate Behavior in Relation to Suspected Misconduct</a:t>
            </a:r>
            <a:r>
              <a:rPr lang="en-US" sz="2800" u="sng" dirty="0">
                <a:solidFill>
                  <a:srgbClr val="000000"/>
                </a:solidFill>
                <a:latin typeface="Calibiri body"/>
                <a:cs typeface="Arial" pitchFamily="34" charset="0"/>
              </a:rPr>
              <a:t> – failure to cooperate with any claims of misconduct made against you, failure to report known or suspected misconduct, destruction of any evidence related to any claim of misconduct, retaliation against any persons involved in a claim of misconduct, knowingly making </a:t>
            </a:r>
            <a:r>
              <a:rPr lang="en-US" sz="2800" u="sng" dirty="0">
                <a:solidFill>
                  <a:srgbClr val="0000FF"/>
                </a:solidFill>
                <a:latin typeface="Calibiri body"/>
                <a:cs typeface="Arial" pitchFamily="34" charset="0"/>
              </a:rPr>
              <a:t>false claims of misconduct</a:t>
            </a:r>
            <a:r>
              <a:rPr lang="en-US" sz="2800" dirty="0">
                <a:solidFill>
                  <a:srgbClr val="000000"/>
                </a:solidFill>
                <a:latin typeface="Calibiri body"/>
                <a:cs typeface="Arial" pitchFamily="34" charset="0"/>
              </a:rPr>
              <a:t>.</a:t>
            </a:r>
            <a:endParaRPr lang="en-US" sz="2800" u="sng" dirty="0">
              <a:solidFill>
                <a:srgbClr val="000000"/>
              </a:solidFill>
              <a:latin typeface="Calibiri body"/>
              <a:cs typeface="Arial" pitchFamily="34" charset="0"/>
            </a:endParaRP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pPr>
              <a:buNone/>
            </a:pPr>
            <a:r>
              <a:rPr lang="en-GB" b="1" dirty="0"/>
              <a:t>	Photo manipulation-</a:t>
            </a:r>
            <a:r>
              <a:rPr lang="en-US" dirty="0"/>
              <a:t>it can frequently be detected by external parties.</a:t>
            </a:r>
          </a:p>
          <a:p>
            <a:r>
              <a:rPr lang="en-US" dirty="0"/>
              <a:t>splicing together different images to represent a single experiment</a:t>
            </a:r>
          </a:p>
          <a:p>
            <a:r>
              <a:rPr lang="en-US" dirty="0"/>
              <a:t>changing brightness and contrast of only a part of the image</a:t>
            </a:r>
          </a:p>
          <a:p>
            <a:r>
              <a:rPr lang="en-US" dirty="0"/>
              <a:t>any change that conceals information, even when it is considered to be </a:t>
            </a:r>
            <a:r>
              <a:rPr lang="en-US" dirty="0" err="1"/>
              <a:t>aspecific</a:t>
            </a:r>
            <a:r>
              <a:rPr lang="en-US" dirty="0"/>
              <a:t>, which includes:</a:t>
            </a:r>
          </a:p>
          <a:p>
            <a:pPr lvl="1"/>
            <a:r>
              <a:rPr lang="en-US" dirty="0"/>
              <a:t>changing brightness and contrast to leave only the most intense signal</a:t>
            </a:r>
          </a:p>
          <a:p>
            <a:pPr lvl="1"/>
            <a:r>
              <a:rPr lang="en-US" dirty="0"/>
              <a:t>using clone tools to hide information</a:t>
            </a:r>
          </a:p>
          <a:p>
            <a:r>
              <a:rPr lang="en-US" dirty="0"/>
              <a:t>showing only a very small part of the photograph so that additional information is not visible</a:t>
            </a:r>
          </a:p>
          <a:p>
            <a:pPr>
              <a:buNone/>
            </a:pPr>
            <a:endParaRPr lang="en-GB" b="1" dirty="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92500" lnSpcReduction="10000"/>
          </a:bodyPr>
          <a:lstStyle/>
          <a:p>
            <a:pPr>
              <a:buNone/>
            </a:pPr>
            <a:r>
              <a:rPr lang="en-GB" dirty="0"/>
              <a:t>	</a:t>
            </a:r>
            <a:r>
              <a:rPr lang="en-GB" b="1" u="sng" dirty="0"/>
              <a:t>Responsibility of journals</a:t>
            </a:r>
          </a:p>
          <a:p>
            <a:r>
              <a:rPr lang="en-US" dirty="0"/>
              <a:t> journal editors should consider retracting a publication if they have clear evidence that the findings are unreliable, either as a result of misconduct (e.g. data fabrication) or honest error (e.g. miscalculation or experimental error). Retraction is also appropriate in cases of redundant publication, plagiarism and unethical research.(COPE Guideline)</a:t>
            </a:r>
          </a:p>
          <a:p>
            <a:r>
              <a:rPr lang="en-US" dirty="0"/>
              <a:t>issuing an expression of concern if they receive inconclusive evidence of research or publication misconduct by the authors</a:t>
            </a:r>
          </a:p>
          <a:p>
            <a:r>
              <a:rPr lang="en-US" dirty="0"/>
              <a:t>Journal editors should consider issuing a correction if a small portion of an otherwise reliable publication proves to be misleading (especially because of honest error), or the author / contributor list is incorrect (i.e. a deserving author has been omitted or somebody who does not meet authorship criteria has been included).</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72200"/>
          </a:xfrm>
        </p:spPr>
        <p:txBody>
          <a:bodyPr>
            <a:normAutofit fontScale="47500" lnSpcReduction="20000"/>
          </a:bodyPr>
          <a:lstStyle/>
          <a:p>
            <a:r>
              <a:rPr lang="en-US" sz="5100" b="1" u="sng" dirty="0"/>
              <a:t>Responsibility of Authors and of Co Authors</a:t>
            </a:r>
          </a:p>
          <a:p>
            <a:r>
              <a:rPr lang="en-US" sz="4400" dirty="0"/>
              <a:t>To </a:t>
            </a:r>
            <a:r>
              <a:rPr lang="en-US" sz="4400" u="sng" dirty="0"/>
              <a:t>check findings </a:t>
            </a:r>
            <a:r>
              <a:rPr lang="en-US" sz="4400" dirty="0"/>
              <a:t>submitted to academic journals for publication.</a:t>
            </a:r>
          </a:p>
          <a:p>
            <a:r>
              <a:rPr lang="en-US" sz="4400" dirty="0"/>
              <a:t>Simultaneous submission of scientific findings to more than one journal or duplicate publication of findings is usually regarded as misconduct, under what is known as the </a:t>
            </a:r>
            <a:r>
              <a:rPr lang="en-US" sz="4400" u="sng" dirty="0" err="1"/>
              <a:t>Ingelfinger</a:t>
            </a:r>
            <a:r>
              <a:rPr lang="en-US" sz="4400" u="sng" dirty="0"/>
              <a:t> rule</a:t>
            </a:r>
            <a:r>
              <a:rPr lang="en-US" sz="4400" dirty="0"/>
              <a:t>, named after the editor of the New England Journal of Medicine 1967-1977, Franz </a:t>
            </a:r>
            <a:r>
              <a:rPr lang="en-US" sz="4400" dirty="0" err="1"/>
              <a:t>Ingelfinger</a:t>
            </a:r>
            <a:r>
              <a:rPr lang="en-US" sz="4400" dirty="0"/>
              <a:t>.</a:t>
            </a:r>
          </a:p>
          <a:p>
            <a:r>
              <a:rPr lang="en-US" sz="4400" b="1" dirty="0"/>
              <a:t>Guest Authorship </a:t>
            </a:r>
            <a:r>
              <a:rPr lang="en-US" sz="4400" dirty="0"/>
              <a:t>(where there is stated authorship in the absence of involvement, also known as gift authorship) and </a:t>
            </a:r>
            <a:r>
              <a:rPr lang="en-US" sz="4400" b="1" dirty="0"/>
              <a:t>Ghost authorship</a:t>
            </a:r>
            <a:r>
              <a:rPr lang="en-US" sz="4400" dirty="0"/>
              <a:t> (where the real author is not listed as an author) are commonly regarded as forms of research misconduct.</a:t>
            </a:r>
          </a:p>
          <a:p>
            <a:r>
              <a:rPr lang="en-US" sz="4400" dirty="0"/>
              <a:t>Authors are expected to </a:t>
            </a:r>
            <a:r>
              <a:rPr lang="en-US" sz="4400" u="sng" dirty="0"/>
              <a:t>keep all study data for later examination </a:t>
            </a:r>
            <a:r>
              <a:rPr lang="en-US" sz="4400" dirty="0"/>
              <a:t>even after publication</a:t>
            </a:r>
          </a:p>
          <a:p>
            <a:r>
              <a:rPr lang="en-US" sz="4400" dirty="0"/>
              <a:t>Responsibilities of research institutions-In general, defining whether an individual is guilty of misconduct requires a detailed investigation by the individual's employing academic institution.</a:t>
            </a:r>
          </a:p>
          <a:p>
            <a:r>
              <a:rPr lang="en-US" sz="4400" dirty="0"/>
              <a:t>Responsibilities of uninvolved scientific colleagues-Some academics believe that scientific colleagues who suspect scientific misconduct should consider taking informal action themselves, or reporting their concern</a:t>
            </a:r>
            <a:r>
              <a:rPr lang="en-US" sz="3800" dirty="0"/>
              <a:t>s.</a:t>
            </a:r>
          </a:p>
          <a:p>
            <a:endParaRPr lang="en-US" dirty="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GB" sz="4000" b="1" u="sng" dirty="0">
                <a:solidFill>
                  <a:schemeClr val="tx1"/>
                </a:solidFill>
              </a:rPr>
              <a:t>Ethical guidelines for Journal Editors</a:t>
            </a:r>
            <a:br>
              <a:rPr lang="en-GB" dirty="0"/>
            </a:br>
            <a:endParaRPr lang="en-GB" dirty="0"/>
          </a:p>
        </p:txBody>
      </p:sp>
      <p:sp>
        <p:nvSpPr>
          <p:cNvPr id="3" name="Content Placeholder 2"/>
          <p:cNvSpPr>
            <a:spLocks noGrp="1"/>
          </p:cNvSpPr>
          <p:nvPr>
            <p:ph idx="1"/>
          </p:nvPr>
        </p:nvSpPr>
        <p:spPr>
          <a:xfrm>
            <a:off x="0" y="609600"/>
            <a:ext cx="9144000" cy="5516563"/>
          </a:xfrm>
        </p:spPr>
        <p:txBody>
          <a:bodyPr>
            <a:noAutofit/>
          </a:bodyPr>
          <a:lstStyle/>
          <a:p>
            <a:pPr>
              <a:buNone/>
            </a:pPr>
            <a:r>
              <a:rPr lang="en-GB" sz="2400" dirty="0"/>
              <a:t>We ask all journal editors to make every reasonable effort to adhere to the following ethical guidelines for articles submitted for peer review in journals:</a:t>
            </a:r>
          </a:p>
          <a:p>
            <a:pPr lvl="0">
              <a:buNone/>
            </a:pPr>
            <a:r>
              <a:rPr lang="en-GB" sz="2400" dirty="0"/>
              <a:t>Journal editors should give </a:t>
            </a:r>
            <a:r>
              <a:rPr lang="en-GB" sz="2400" b="1" u="sng" dirty="0"/>
              <a:t>unbiased consideration </a:t>
            </a:r>
            <a:r>
              <a:rPr lang="en-GB" sz="2400" dirty="0"/>
              <a:t>to each manuscript submitted for publication. They should judge each on its merits, without regard to race, religion, nationality, sex, seniority, or institutional affiliation of the author(s).</a:t>
            </a:r>
          </a:p>
          <a:p>
            <a:pPr lvl="0">
              <a:buNone/>
            </a:pPr>
            <a:r>
              <a:rPr lang="en-GB" sz="2400" dirty="0"/>
              <a:t>Journal editors must keep the peer-review process </a:t>
            </a:r>
            <a:r>
              <a:rPr lang="en-GB" sz="2400" b="1" u="sng" dirty="0"/>
              <a:t>confidential.</a:t>
            </a:r>
            <a:r>
              <a:rPr lang="en-GB" sz="2400" dirty="0"/>
              <a:t> They must not share information about a manuscript with anyone outside of the peer-review process.</a:t>
            </a:r>
          </a:p>
          <a:p>
            <a:pPr lvl="0">
              <a:buNone/>
            </a:pPr>
            <a:r>
              <a:rPr lang="en-GB" sz="2400" dirty="0"/>
              <a:t>If a journal editor receives a credible allegation of </a:t>
            </a:r>
            <a:r>
              <a:rPr lang="en-GB" sz="2400" b="1" u="sng" dirty="0"/>
              <a:t>misconduct </a:t>
            </a:r>
            <a:r>
              <a:rPr lang="en-GB" sz="2400" dirty="0"/>
              <a:t>by an author, reviewer, or journal editor, then </a:t>
            </a:r>
            <a:r>
              <a:rPr lang="en-GB" sz="2400" b="1" u="sng" dirty="0"/>
              <a:t>they have a duty to investigate the matter .</a:t>
            </a:r>
            <a:endParaRPr lang="en-GB" sz="2400" dirty="0"/>
          </a:p>
          <a:p>
            <a:pPr lvl="0">
              <a:buNone/>
            </a:pPr>
            <a:r>
              <a:rPr lang="en-GB" sz="2400" dirty="0"/>
              <a:t>Journal editors </a:t>
            </a:r>
            <a:r>
              <a:rPr lang="en-GB" sz="2400" b="1" u="sng" dirty="0"/>
              <a:t>may reject a submitted manuscript without formal peer review </a:t>
            </a:r>
            <a:r>
              <a:rPr lang="en-GB" sz="2400" dirty="0"/>
              <a:t>if they consider it to be inappropriate for the journal and outside its scope.</a:t>
            </a:r>
          </a:p>
          <a:p>
            <a:pPr>
              <a:buNone/>
            </a:pPr>
            <a:endParaRPr lang="en-GB"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25000" lnSpcReduction="20000"/>
          </a:bodyPr>
          <a:lstStyle/>
          <a:p>
            <a:pPr lvl="0">
              <a:buNone/>
            </a:pPr>
            <a:r>
              <a:rPr lang="en-GB" sz="9600" dirty="0"/>
              <a:t>Journal editors should make all reasonable effort to process submissions on </a:t>
            </a:r>
            <a:r>
              <a:rPr lang="en-GB" sz="9600" u="sng" dirty="0"/>
              <a:t>time</a:t>
            </a:r>
            <a:r>
              <a:rPr lang="en-GB" sz="9600" dirty="0"/>
              <a:t>.</a:t>
            </a:r>
          </a:p>
          <a:p>
            <a:pPr lvl="0">
              <a:buNone/>
            </a:pPr>
            <a:r>
              <a:rPr lang="en-GB" sz="9600" dirty="0"/>
              <a:t>Journal editors should delegate the peer review of any original self-authored research article to a member of the editorial or advisory board as appropriate.</a:t>
            </a:r>
          </a:p>
          <a:p>
            <a:pPr lvl="0">
              <a:buNone/>
            </a:pPr>
            <a:r>
              <a:rPr lang="en-GB" sz="9600" dirty="0"/>
              <a:t>If a journal editor receives convincing evidence that the main </a:t>
            </a:r>
            <a:r>
              <a:rPr lang="en-GB" sz="9600" u="sng" dirty="0"/>
              <a:t>substance or conclusions of an article published in the journal are incorrect</a:t>
            </a:r>
            <a:r>
              <a:rPr lang="en-GB" sz="9600" dirty="0"/>
              <a:t>, then, the journal editor should ensure the publication of an appropriate notice of correction.</a:t>
            </a:r>
          </a:p>
          <a:p>
            <a:pPr lvl="0">
              <a:buNone/>
            </a:pPr>
            <a:r>
              <a:rPr lang="en-GB" sz="9600" dirty="0"/>
              <a:t>Any data or analysis presented in a submitted manuscript </a:t>
            </a:r>
            <a:r>
              <a:rPr lang="en-GB" sz="9600" u="sng" dirty="0"/>
              <a:t>should not be used in a journal editor’s own research </a:t>
            </a:r>
            <a:r>
              <a:rPr lang="en-GB" sz="9600" dirty="0"/>
              <a:t>without the consent of the author.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GB" dirty="0"/>
              <a:t>International Ethics for Editors</a:t>
            </a:r>
          </a:p>
        </p:txBody>
      </p:sp>
      <p:sp>
        <p:nvSpPr>
          <p:cNvPr id="3" name="Content Placeholder 2"/>
          <p:cNvSpPr>
            <a:spLocks noGrp="1"/>
          </p:cNvSpPr>
          <p:nvPr>
            <p:ph idx="1"/>
          </p:nvPr>
        </p:nvSpPr>
        <p:spPr>
          <a:xfrm>
            <a:off x="457200" y="1371600"/>
            <a:ext cx="8229600" cy="4953000"/>
          </a:xfrm>
        </p:spPr>
        <p:txBody>
          <a:bodyPr>
            <a:normAutofit lnSpcReduction="10000"/>
          </a:bodyPr>
          <a:lstStyle/>
          <a:p>
            <a:pPr fontAlgn="base"/>
            <a:r>
              <a:rPr lang="en-US" i="1" dirty="0"/>
              <a:t>"Editors are accountable and should take responsibility for everything they publish"</a:t>
            </a:r>
            <a:endParaRPr lang="en-US" dirty="0"/>
          </a:p>
          <a:p>
            <a:pPr fontAlgn="base"/>
            <a:r>
              <a:rPr lang="en-US" i="1" dirty="0"/>
              <a:t>"Editors should guard the integrity of the published record by issuing corrections and retractions when needed and pursuing suspected or alleged research and publication misconduct"</a:t>
            </a:r>
            <a:endParaRPr lang="en-US" dirty="0"/>
          </a:p>
          <a:p>
            <a:pPr fontAlgn="base"/>
            <a:r>
              <a:rPr lang="en-US" i="1" dirty="0"/>
              <a:t>"Editors should pursue reviewer and editorial misconduct "</a:t>
            </a:r>
            <a:endParaRPr lang="en-US" dirty="0"/>
          </a:p>
          <a:p>
            <a:pPr fontAlgn="base"/>
            <a:r>
              <a:rPr lang="en-US" i="1" dirty="0"/>
              <a:t>"Editors should have appropriate policies in place for handling editorial conflicts of interest"</a:t>
            </a:r>
            <a:endParaRPr lang="en-US" dirty="0"/>
          </a:p>
          <a:p>
            <a:pPr>
              <a:buNone/>
            </a:pPr>
            <a:r>
              <a:rPr lang="en-US" dirty="0"/>
              <a:t>	Guidelines developed at the</a:t>
            </a:r>
            <a:r>
              <a:rPr lang="en-US" b="1" dirty="0"/>
              <a:t> 2nd World Conference on Research Integrity in Singapore, July 2010</a:t>
            </a:r>
            <a:r>
              <a:rPr lang="en-US" dirty="0"/>
              <a:t>,</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PUBLIATION MISCONDUCT</a:t>
            </a:r>
          </a:p>
        </p:txBody>
      </p:sp>
      <p:sp>
        <p:nvSpPr>
          <p:cNvPr id="3" name="Content Placeholder 2"/>
          <p:cNvSpPr>
            <a:spLocks noGrp="1"/>
          </p:cNvSpPr>
          <p:nvPr>
            <p:ph idx="1"/>
          </p:nvPr>
        </p:nvSpPr>
        <p:spPr/>
        <p:txBody>
          <a:bodyPr/>
          <a:lstStyle/>
          <a:p>
            <a:pPr fontAlgn="base"/>
            <a:r>
              <a:rPr lang="en-US" dirty="0"/>
              <a:t>The</a:t>
            </a:r>
            <a:r>
              <a:rPr lang="en-US" b="1" dirty="0"/>
              <a:t> US Office of Research Integrity</a:t>
            </a:r>
            <a:r>
              <a:rPr lang="en-US" dirty="0"/>
              <a:t> defines Misconduct quite narrowly as:</a:t>
            </a:r>
          </a:p>
          <a:p>
            <a:pPr fontAlgn="base"/>
            <a:r>
              <a:rPr lang="en-US" dirty="0"/>
              <a:t>"</a:t>
            </a:r>
            <a:r>
              <a:rPr lang="en-US" i="1" dirty="0"/>
              <a:t>...fabrication, falsification, or  plagiarism in proposing, performing or reviewing research, or in reporting research results"</a:t>
            </a:r>
            <a:endParaRPr lang="en-US" dirty="0"/>
          </a:p>
          <a:p>
            <a:pPr fontAlgn="base"/>
            <a:r>
              <a:rPr lang="en-US" dirty="0"/>
              <a:t>Source: </a:t>
            </a:r>
            <a:r>
              <a:rPr lang="en-US" b="1" u="sng" dirty="0"/>
              <a:t> http://ori.hhs.gov/ misconduct/definition_misconduct.shtml</a:t>
            </a:r>
            <a:endParaRPr lang="en-US" dirty="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Types of Publication Misconduct</a:t>
            </a:r>
            <a:endParaRPr lang="en-GB" dirty="0"/>
          </a:p>
        </p:txBody>
      </p:sp>
      <p:sp>
        <p:nvSpPr>
          <p:cNvPr id="3" name="Content Placeholder 2"/>
          <p:cNvSpPr>
            <a:spLocks noGrp="1"/>
          </p:cNvSpPr>
          <p:nvPr>
            <p:ph idx="1"/>
          </p:nvPr>
        </p:nvSpPr>
        <p:spPr>
          <a:xfrm>
            <a:off x="457200" y="1066800"/>
            <a:ext cx="8229600" cy="5562600"/>
          </a:xfrm>
        </p:spPr>
        <p:txBody>
          <a:bodyPr>
            <a:noAutofit/>
          </a:bodyPr>
          <a:lstStyle/>
          <a:p>
            <a:r>
              <a:rPr lang="en-GB" sz="2400" dirty="0"/>
              <a:t>To respect the intellectual property rights of others and uphold the standards for academic publishing Publication Misconduct should not be tolerated.</a:t>
            </a:r>
          </a:p>
          <a:p>
            <a:r>
              <a:rPr lang="en-GB" sz="2400" b="1" dirty="0"/>
              <a:t>1 </a:t>
            </a:r>
            <a:r>
              <a:rPr lang="en-GB" sz="2400" b="1" u="sng" dirty="0"/>
              <a:t>Plagiarism</a:t>
            </a:r>
            <a:r>
              <a:rPr lang="en-GB" sz="2400" b="1" dirty="0"/>
              <a:t>:</a:t>
            </a:r>
            <a:r>
              <a:rPr lang="en-GB" sz="2400" dirty="0"/>
              <a:t> Plagiarism is the appropriation of another person's thoughts, ideas, data, figures, research methods, or words without giving appropriate credit, or the over-citation of another person's published work.</a:t>
            </a:r>
          </a:p>
          <a:p>
            <a:r>
              <a:rPr lang="en-GB" sz="2400" b="1" dirty="0"/>
              <a:t>2 </a:t>
            </a:r>
            <a:r>
              <a:rPr lang="en-GB" sz="2400" b="1" u="sng" dirty="0"/>
              <a:t>Fabrication</a:t>
            </a:r>
            <a:r>
              <a:rPr lang="en-GB" sz="2400" b="1" dirty="0"/>
              <a:t>:</a:t>
            </a:r>
            <a:r>
              <a:rPr lang="en-GB" sz="2400" dirty="0"/>
              <a:t> Fabrication is the practice of making up data or results without having performed relevant research.</a:t>
            </a:r>
          </a:p>
          <a:p>
            <a:r>
              <a:rPr lang="en-GB" sz="2400" b="1" dirty="0"/>
              <a:t>3 </a:t>
            </a:r>
            <a:r>
              <a:rPr lang="en-GB" sz="2400" b="1" u="sng" dirty="0"/>
              <a:t>Falsification</a:t>
            </a:r>
            <a:r>
              <a:rPr lang="en-GB" sz="2400" b="1" dirty="0"/>
              <a:t>:</a:t>
            </a:r>
            <a:r>
              <a:rPr lang="en-GB" sz="2400" dirty="0"/>
              <a:t> Falsification is the practice of changing data or results intentionally such that misleading conclusion is drawn.</a:t>
            </a:r>
          </a:p>
          <a:p>
            <a:r>
              <a:rPr lang="en-GB" sz="2400" b="1" dirty="0"/>
              <a:t>4 </a:t>
            </a:r>
            <a:r>
              <a:rPr lang="en-GB" sz="2400" b="1" u="sng" dirty="0"/>
              <a:t>Inappropriate authorship</a:t>
            </a:r>
            <a:r>
              <a:rPr lang="en-GB" sz="2400" b="1" dirty="0"/>
              <a:t>:</a:t>
            </a:r>
            <a:r>
              <a:rPr lang="en-GB" sz="2400" dirty="0"/>
              <a:t> Authorship is not appropriately assigned based on the author's contributions.</a:t>
            </a:r>
          </a:p>
          <a:p>
            <a:endParaRPr lang="en-GB"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a:buNone/>
            </a:pPr>
            <a:r>
              <a:rPr lang="en-US" sz="3400" b="1" dirty="0"/>
              <a:t>	</a:t>
            </a:r>
            <a:r>
              <a:rPr lang="en-US" sz="6400" b="1" dirty="0"/>
              <a:t>Authorship </a:t>
            </a:r>
          </a:p>
          <a:p>
            <a:pPr>
              <a:buNone/>
            </a:pPr>
            <a:r>
              <a:rPr lang="en-US" dirty="0"/>
              <a:t>	There is no universally agreed definition of authorship, although attempts have been made .As a minimum, authors should take responsibility for a particular section of the study. </a:t>
            </a:r>
          </a:p>
          <a:p>
            <a:pPr>
              <a:buNone/>
            </a:pPr>
            <a:r>
              <a:rPr lang="en-US" dirty="0"/>
              <a:t>	</a:t>
            </a:r>
          </a:p>
          <a:p>
            <a:pPr>
              <a:buNone/>
            </a:pPr>
            <a:r>
              <a:rPr lang="en-US" dirty="0"/>
              <a:t>	(1) The award of authorship should balance intellectual contributions to the conception, design, analysis and writing of the study against the collection of data and other routine work. If there is no task that can reasonably be attributed to a particular individual, then that individual should not be credited with authorship. </a:t>
            </a:r>
          </a:p>
          <a:p>
            <a:pPr>
              <a:buNone/>
            </a:pPr>
            <a:r>
              <a:rPr lang="en-US" dirty="0"/>
              <a:t>	(2) To avoid disputes over attribution of academic credit, it is helpful to decide early on in the planning of a research project who will be credited as authors, as contributors, and who will be acknowledged. </a:t>
            </a:r>
            <a:endParaRPr lang="hi-IN" dirty="0"/>
          </a:p>
          <a:p>
            <a:pPr>
              <a:buNone/>
            </a:pPr>
            <a:r>
              <a:rPr lang="hi-IN" dirty="0"/>
              <a:t>	</a:t>
            </a:r>
            <a:r>
              <a:rPr lang="en-US" dirty="0"/>
              <a:t>(3) All authors must take public responsibility for the content of their paper. The multidisciplinary nature of much research can make this difficult, but this can be resolved by the disclosure of individual contributions. </a:t>
            </a:r>
          </a:p>
          <a:p>
            <a:pPr>
              <a:buNone/>
            </a:pPr>
            <a:r>
              <a:rPr lang="en-US" dirty="0"/>
              <a:t>	</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r>
              <a:rPr lang="en-GB" sz="3400" b="1" dirty="0"/>
              <a:t>5 </a:t>
            </a:r>
            <a:r>
              <a:rPr lang="en-GB" sz="3400" b="1" u="sng" dirty="0"/>
              <a:t>Duplicate submission/multiple submissions</a:t>
            </a:r>
            <a:r>
              <a:rPr lang="en-GB" sz="3400" b="1" dirty="0"/>
              <a:t>:</a:t>
            </a:r>
            <a:r>
              <a:rPr lang="en-GB" sz="3400" dirty="0"/>
              <a:t> Duplicate submission/multiple submissions refers to practice of submitting the same manuscript or several manuscripts with minor differences (e.g., differences only in title, keywords, abstract, author order, author affiliations, or a small amount of text) to two or more journals at the same time, or submitting to another journal within an agreed or stipulated period.</a:t>
            </a:r>
          </a:p>
          <a:p>
            <a:r>
              <a:rPr lang="en-GB" sz="3400" b="1" dirty="0"/>
              <a:t>6 </a:t>
            </a:r>
            <a:r>
              <a:rPr lang="en-GB" sz="3400" b="1" u="sng" dirty="0"/>
              <a:t>Overlapping publication</a:t>
            </a:r>
            <a:r>
              <a:rPr lang="en-GB" sz="3400" b="1" dirty="0"/>
              <a:t>:</a:t>
            </a:r>
            <a:r>
              <a:rPr lang="en-GB" sz="3400" dirty="0"/>
              <a:t> Overlapping publication refers to the practice of publishing a paper overlaps substantially with one already published.</a:t>
            </a:r>
          </a:p>
          <a:p>
            <a:r>
              <a:rPr lang="en-GB" sz="3400" b="1" dirty="0"/>
              <a:t>7 </a:t>
            </a:r>
            <a:r>
              <a:rPr lang="en-GB" sz="3400" b="1" u="sng" dirty="0"/>
              <a:t>Salami publication</a:t>
            </a:r>
            <a:r>
              <a:rPr lang="en-GB" sz="3400" b="1" dirty="0"/>
              <a:t>:</a:t>
            </a:r>
            <a:r>
              <a:rPr lang="en-GB" sz="3400" dirty="0"/>
              <a:t> Salami publication refers to the practice of slicing data from a large </a:t>
            </a:r>
            <a:r>
              <a:rPr lang="en-GB" sz="3400" dirty="0" err="1"/>
              <a:t>study,could</a:t>
            </a:r>
            <a:r>
              <a:rPr lang="en-GB" sz="3400" dirty="0"/>
              <a:t> have been reported in a single paper, into different pieces and publishing them in two or more articles, all of which cover the same population, methods, and question.</a:t>
            </a:r>
          </a:p>
          <a:p>
            <a:r>
              <a:rPr lang="en-GB" sz="3400" b="1" dirty="0"/>
              <a:t>8 </a:t>
            </a:r>
            <a:r>
              <a:rPr lang="en-GB" sz="3400" b="1" u="sng" dirty="0"/>
              <a:t>Inappropriate authorship:</a:t>
            </a:r>
            <a:r>
              <a:rPr lang="en-GB" sz="3400" dirty="0"/>
              <a:t> Authorship is not appropriately assigned based on the author's contributions.</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dirty="0"/>
              <a:t>Dealing with Misconduct</a:t>
            </a:r>
            <a:endParaRPr lang="en-GB" dirty="0"/>
          </a:p>
        </p:txBody>
      </p:sp>
      <p:sp>
        <p:nvSpPr>
          <p:cNvPr id="3" name="Content Placeholder 2"/>
          <p:cNvSpPr>
            <a:spLocks noGrp="1"/>
          </p:cNvSpPr>
          <p:nvPr>
            <p:ph idx="1"/>
          </p:nvPr>
        </p:nvSpPr>
        <p:spPr>
          <a:xfrm>
            <a:off x="457200" y="1752600"/>
            <a:ext cx="8229600" cy="4373563"/>
          </a:xfrm>
        </p:spPr>
        <p:txBody>
          <a:bodyPr>
            <a:normAutofit fontScale="85000" lnSpcReduction="20000"/>
          </a:bodyPr>
          <a:lstStyle/>
          <a:p>
            <a:pPr>
              <a:buNone/>
            </a:pPr>
            <a:r>
              <a:rPr lang="en-US" dirty="0"/>
              <a:t>	</a:t>
            </a:r>
            <a:r>
              <a:rPr lang="en-US" u="sng" dirty="0"/>
              <a:t> Principles</a:t>
            </a:r>
          </a:p>
          <a:p>
            <a:pPr>
              <a:buNone/>
            </a:pPr>
            <a:endParaRPr lang="en-US" u="sng" dirty="0"/>
          </a:p>
          <a:p>
            <a:pPr>
              <a:buNone/>
            </a:pPr>
            <a:r>
              <a:rPr lang="en-US" dirty="0"/>
              <a:t>	(1) The general principle confirming misconduct is </a:t>
            </a:r>
            <a:r>
              <a:rPr lang="en-US" b="1" dirty="0"/>
              <a:t>intention to cause others to regard as true that which is not true.</a:t>
            </a:r>
          </a:p>
          <a:p>
            <a:pPr>
              <a:buNone/>
            </a:pPr>
            <a:r>
              <a:rPr lang="en-US" dirty="0"/>
              <a:t>	 (2) </a:t>
            </a:r>
            <a:r>
              <a:rPr lang="en-US" b="1" dirty="0"/>
              <a:t>The examination of misconduct must therefore focus, not only on the particular act or omission, but also on the intention of the researcher, author, editor, reviewer or publisher involved.</a:t>
            </a:r>
          </a:p>
          <a:p>
            <a:pPr>
              <a:buNone/>
            </a:pPr>
            <a:r>
              <a:rPr lang="en-US" dirty="0"/>
              <a:t>	(3) Deception may be by intention, by reckless disregard of possible consequences, or by negligence. It is implicit, therefore, that “best practice” requires complete honesty, with full disclosure.</a:t>
            </a:r>
          </a:p>
          <a:p>
            <a:pPr>
              <a:buNone/>
            </a:pPr>
            <a:r>
              <a:rPr lang="en-US" dirty="0"/>
              <a:t>	 (4) Codes of practice may raise awareness, but can never be exhaustive.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Investigating misconduct</a:t>
            </a:r>
          </a:p>
        </p:txBody>
      </p:sp>
      <p:sp>
        <p:nvSpPr>
          <p:cNvPr id="3" name="Content Placeholder 2"/>
          <p:cNvSpPr>
            <a:spLocks noGrp="1"/>
          </p:cNvSpPr>
          <p:nvPr>
            <p:ph idx="1"/>
          </p:nvPr>
        </p:nvSpPr>
        <p:spPr/>
        <p:txBody>
          <a:bodyPr/>
          <a:lstStyle/>
          <a:p>
            <a:pPr>
              <a:buNone/>
            </a:pPr>
            <a:r>
              <a:rPr lang="en-US" dirty="0"/>
              <a:t>	(1) Editors should not simply reject papers that raise questions of </a:t>
            </a:r>
            <a:r>
              <a:rPr lang="en-US" dirty="0" err="1"/>
              <a:t>misconduct.They</a:t>
            </a:r>
            <a:r>
              <a:rPr lang="en-US" dirty="0"/>
              <a:t> are ethically obliged to pursue the case. However, knowing how to investigate and respond to possible cases of misconduct is difficult. </a:t>
            </a:r>
          </a:p>
          <a:p>
            <a:pPr>
              <a:buNone/>
            </a:pPr>
            <a:r>
              <a:rPr lang="en-US" dirty="0"/>
              <a:t>	(2) COPE is always willing to advise, but for legal reasons, can only advise on </a:t>
            </a:r>
            <a:r>
              <a:rPr lang="en-US" dirty="0" err="1"/>
              <a:t>anonymised</a:t>
            </a:r>
            <a:r>
              <a:rPr lang="en-US" dirty="0"/>
              <a:t> cases. </a:t>
            </a:r>
          </a:p>
          <a:p>
            <a:pPr>
              <a:buNone/>
            </a:pPr>
            <a:r>
              <a:rPr lang="en-US" dirty="0"/>
              <a:t>	(3) It is for the editor to decide what action to take.</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Serious misconduct</a:t>
            </a:r>
            <a:endParaRPr lang="en-GB" dirty="0"/>
          </a:p>
        </p:txBody>
      </p:sp>
      <p:sp>
        <p:nvSpPr>
          <p:cNvPr id="3" name="Content Placeholder 2"/>
          <p:cNvSpPr>
            <a:spLocks noGrp="1"/>
          </p:cNvSpPr>
          <p:nvPr>
            <p:ph idx="1"/>
          </p:nvPr>
        </p:nvSpPr>
        <p:spPr>
          <a:xfrm>
            <a:off x="0" y="762000"/>
            <a:ext cx="9144000" cy="5364163"/>
          </a:xfrm>
        </p:spPr>
        <p:txBody>
          <a:bodyPr>
            <a:noAutofit/>
          </a:bodyPr>
          <a:lstStyle/>
          <a:p>
            <a:pPr>
              <a:buNone/>
            </a:pPr>
            <a:r>
              <a:rPr lang="en-US" sz="2000" dirty="0"/>
              <a:t>(1) Editors must take all allegations and suspicions of misconduct seriously, but they must </a:t>
            </a:r>
            <a:r>
              <a:rPr lang="en-US" sz="2000" dirty="0" err="1"/>
              <a:t>recognise</a:t>
            </a:r>
            <a:r>
              <a:rPr lang="en-US" sz="2000" dirty="0"/>
              <a:t> that they do not usually have either the legal legitimacy or the means to conduct investigations into serious cases. </a:t>
            </a:r>
          </a:p>
          <a:p>
            <a:pPr>
              <a:buNone/>
            </a:pPr>
            <a:r>
              <a:rPr lang="en-US" sz="2000" dirty="0"/>
              <a:t>2) The editor must decide when to alert the employers of the accused author(s). </a:t>
            </a:r>
          </a:p>
          <a:p>
            <a:pPr>
              <a:buNone/>
            </a:pPr>
            <a:r>
              <a:rPr lang="en-US" sz="2000" dirty="0"/>
              <a:t>(3) Some evidence is required, but if employers have a process for investigating accusations—as they are increasingly required to do—then editors do not need to assemble a complete case. Indeed, it may be ethically unsound for editors to do so, because such action usually means consulting experts, so spreading abroad serious questions about the author(s). </a:t>
            </a:r>
          </a:p>
          <a:p>
            <a:pPr>
              <a:buNone/>
            </a:pPr>
            <a:r>
              <a:rPr lang="en-US" sz="2000" dirty="0"/>
              <a:t>4) If editors are presented with convincing evidence—perhaps by reviewers—of serious misconduct, they should immediately pass this on to the employers, notifying the author(s) that they are doing so.</a:t>
            </a:r>
          </a:p>
          <a:p>
            <a:pPr>
              <a:buNone/>
            </a:pPr>
            <a:r>
              <a:rPr lang="en-US" sz="2000" dirty="0"/>
              <a:t> (5) If accusations of serious misconduct are not accompanied by convincing evidence, then editors should confidentially seek expert advice. </a:t>
            </a:r>
          </a:p>
          <a:p>
            <a:pPr>
              <a:buNone/>
            </a:pPr>
            <a:r>
              <a:rPr lang="en-US" sz="2000" dirty="0"/>
              <a:t>(6) If the experts raise serious questions about the research, then editors should notify the employers.</a:t>
            </a:r>
          </a:p>
          <a:p>
            <a:pPr>
              <a:buNone/>
            </a:pPr>
            <a:endParaRPr lang="en-GB"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pPr>
              <a:buNone/>
            </a:pPr>
            <a:r>
              <a:rPr lang="en-US" dirty="0"/>
              <a:t>(7) If the experts find no evidence of misconduct, the editorial processes should proceed in the normal way. </a:t>
            </a:r>
          </a:p>
          <a:p>
            <a:pPr>
              <a:buNone/>
            </a:pPr>
            <a:r>
              <a:rPr lang="en-US" dirty="0"/>
              <a:t>(8) If presented with convincing evidence of serious misconduct, where there is no employer to whom this can be referred, and the author(s) are registered doctors, cases can be referred to the General Medical Council. </a:t>
            </a:r>
          </a:p>
          <a:p>
            <a:pPr>
              <a:buNone/>
            </a:pPr>
            <a:r>
              <a:rPr lang="en-US" dirty="0"/>
              <a:t>(9) If, however, there is no </a:t>
            </a:r>
            <a:r>
              <a:rPr lang="en-US" dirty="0" err="1"/>
              <a:t>organisation</a:t>
            </a:r>
            <a:r>
              <a:rPr lang="en-US" dirty="0"/>
              <a:t> with the legitimacy and the means to conduct an investigation, then the editor may decide that the case is sufficiently important to warrant publishing something in the journal. Legal advice will then be essential.</a:t>
            </a:r>
          </a:p>
          <a:p>
            <a:pPr>
              <a:buNone/>
            </a:pPr>
            <a:r>
              <a:rPr lang="en-US" dirty="0"/>
              <a:t> (10) If editors are convinced that an employer has not conducted an adequate investigation of a serious accusation, they may feel that publication of a notice in the journal is warranted. Legal advice will be essential. (11) Authors should be given the opportunity to respond to accusations of serious misconduct</a:t>
            </a:r>
            <a:endParaRPr lang="en-GB" dirty="0"/>
          </a:p>
          <a:p>
            <a:pPr>
              <a:buNone/>
            </a:pP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Less serious Misconduct</a:t>
            </a:r>
            <a:endParaRPr lang="en-GB" dirty="0"/>
          </a:p>
        </p:txBody>
      </p:sp>
      <p:sp>
        <p:nvSpPr>
          <p:cNvPr id="3" name="Content Placeholder 2"/>
          <p:cNvSpPr>
            <a:spLocks noGrp="1"/>
          </p:cNvSpPr>
          <p:nvPr>
            <p:ph idx="1"/>
          </p:nvPr>
        </p:nvSpPr>
        <p:spPr>
          <a:xfrm>
            <a:off x="457200" y="990600"/>
            <a:ext cx="8229600" cy="5135563"/>
          </a:xfrm>
        </p:spPr>
        <p:txBody>
          <a:bodyPr>
            <a:normAutofit lnSpcReduction="10000"/>
          </a:bodyPr>
          <a:lstStyle/>
          <a:p>
            <a:pPr>
              <a:buNone/>
            </a:pPr>
            <a:r>
              <a:rPr lang="en-US" dirty="0"/>
              <a:t> (1) Editors may judge that it is not necessary to involve employers in less serious cases of misconduct, such as </a:t>
            </a:r>
            <a:r>
              <a:rPr lang="en-US" u="sng" dirty="0"/>
              <a:t>redundant publication</a:t>
            </a:r>
            <a:r>
              <a:rPr lang="en-US" dirty="0"/>
              <a:t>, </a:t>
            </a:r>
            <a:r>
              <a:rPr lang="en-US" u="sng" dirty="0"/>
              <a:t>deception over authorship, or failure to declare conflict of interes</a:t>
            </a:r>
            <a:r>
              <a:rPr lang="en-US" dirty="0"/>
              <a:t>t. Sometimes the evidence may speak for itself, although it may be wise to appoint an independent expert. (2) Editors should remember that accusations of even minor misconduct may have serious implications for the author(s), and it may then be necessary to ask the employers to investigate. (3) Authors should be given the opportunity to respond to any charge of minor misconduct. (4) If convinced of wrongdoing, editors may wish to adopt some of the sanctions  decided upon by the authorities. </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Consequences for those who expose misconduct</a:t>
            </a:r>
          </a:p>
        </p:txBody>
      </p:sp>
      <p:sp>
        <p:nvSpPr>
          <p:cNvPr id="3" name="Content Placeholder 2"/>
          <p:cNvSpPr>
            <a:spLocks noGrp="1"/>
          </p:cNvSpPr>
          <p:nvPr>
            <p:ph idx="1"/>
          </p:nvPr>
        </p:nvSpPr>
        <p:spPr/>
        <p:txBody>
          <a:bodyPr/>
          <a:lstStyle/>
          <a:p>
            <a:r>
              <a:rPr lang="en-GB" dirty="0"/>
              <a:t>Persons who expose such cases, commonly called </a:t>
            </a:r>
            <a:r>
              <a:rPr lang="en-GB" u="sng" dirty="0"/>
              <a:t>whistleblowers</a:t>
            </a:r>
            <a:r>
              <a:rPr lang="en-GB" dirty="0"/>
              <a:t>, find themselves open to retaliation by a number of different means.</a:t>
            </a:r>
          </a:p>
          <a:p>
            <a:r>
              <a:rPr lang="en-US" dirty="0" err="1"/>
              <a:t>Loneliness,Uncertainity</a:t>
            </a:r>
            <a:r>
              <a:rPr lang="en-US" dirty="0"/>
              <a:t> for </a:t>
            </a:r>
            <a:r>
              <a:rPr lang="en-US" dirty="0" err="1"/>
              <a:t>career,Get</a:t>
            </a:r>
            <a:r>
              <a:rPr lang="en-US" dirty="0"/>
              <a:t> the reputation of </a:t>
            </a:r>
            <a:r>
              <a:rPr lang="en-US" dirty="0" err="1"/>
              <a:t>troublemaker.No</a:t>
            </a:r>
            <a:r>
              <a:rPr lang="en-US" dirty="0"/>
              <a:t> International  body to protect their Rights</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pPr algn="l"/>
            <a:r>
              <a:rPr lang="en-US" sz="4000" dirty="0"/>
              <a:t>C.O.P.E (</a:t>
            </a:r>
            <a:r>
              <a:rPr lang="en-GB" sz="4000" dirty="0"/>
              <a:t>Committee on Publication Ethics )</a:t>
            </a:r>
          </a:p>
        </p:txBody>
      </p:sp>
      <p:sp>
        <p:nvSpPr>
          <p:cNvPr id="3" name="Content Placeholder 2"/>
          <p:cNvSpPr>
            <a:spLocks noGrp="1"/>
          </p:cNvSpPr>
          <p:nvPr>
            <p:ph idx="1"/>
          </p:nvPr>
        </p:nvSpPr>
        <p:spPr>
          <a:xfrm>
            <a:off x="0" y="838200"/>
            <a:ext cx="9144000" cy="5287963"/>
          </a:xfrm>
        </p:spPr>
        <p:txBody>
          <a:bodyPr>
            <a:noAutofit/>
          </a:bodyPr>
          <a:lstStyle/>
          <a:p>
            <a:r>
              <a:rPr lang="en-US" sz="2000" dirty="0"/>
              <a:t>COPE was founded in </a:t>
            </a:r>
            <a:r>
              <a:rPr lang="en-US" sz="2000" b="1" u="sng" dirty="0"/>
              <a:t>1997 </a:t>
            </a:r>
            <a:r>
              <a:rPr lang="en-US" sz="2000" dirty="0"/>
              <a:t>to address breaches of research and publication ethics. A voluntary body providing a discussion forum and advice for scientific editors, it aims to find practical ways of dealing with the issues, and to develop good </a:t>
            </a:r>
            <a:r>
              <a:rPr lang="en-US" sz="2000" dirty="0" err="1"/>
              <a:t>practice.COPE</a:t>
            </a:r>
            <a:r>
              <a:rPr lang="en-US" sz="2000" dirty="0"/>
              <a:t> is a charity registered in the United Kingdom (Registered Charity No 1123023, Registered in England and Wales, Company No 6389120). COPE is a member </a:t>
            </a:r>
            <a:r>
              <a:rPr lang="en-US" sz="2000" dirty="0" err="1"/>
              <a:t>organisation</a:t>
            </a:r>
            <a:r>
              <a:rPr lang="en-US" sz="2000" dirty="0"/>
              <a:t> which exists </a:t>
            </a:r>
            <a:r>
              <a:rPr lang="en-US" sz="2000" b="1" u="sng" dirty="0"/>
              <a:t>to educate and support editors, publishers and those involved in publication ethics with the aim of moving the culture of publishing towards one where ethical practices becomes the norm.</a:t>
            </a:r>
          </a:p>
          <a:p>
            <a:r>
              <a:rPr lang="en-US" sz="2000" dirty="0"/>
              <a:t>These guidelines should be useful for authors, editors, editorial board members, readers, owners of journals, and publishers for encouraging Intellectual honesty .</a:t>
            </a:r>
          </a:p>
          <a:p>
            <a:r>
              <a:rPr lang="en-US" sz="2000" dirty="0"/>
              <a:t>The guidelines were developed from a preliminary version drafted by individual members of the committee, which was then submitted to extensive consultation.</a:t>
            </a:r>
          </a:p>
          <a:p>
            <a:r>
              <a:rPr lang="en-US" sz="2000" dirty="0"/>
              <a:t>They address: </a:t>
            </a:r>
            <a:r>
              <a:rPr lang="en-US" sz="2000" b="1" u="sng" dirty="0"/>
              <a:t>study design and ethical approval, data analysis, authorship, conflict of interests, the peer review process, redundant publication, plagiarism, duties of editors, media relations, advertising, and how to deal with misconduct.</a:t>
            </a:r>
            <a:endParaRPr lang="en-GB" sz="2000" b="1" u="sng"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0" y="0"/>
            <a:ext cx="4724400" cy="2209800"/>
          </a:xfrm>
        </p:spPr>
        <p:txBody>
          <a:bodyPr>
            <a:normAutofit/>
          </a:bodyPr>
          <a:lstStyle/>
          <a:p>
            <a:r>
              <a:rPr lang="en-US" sz="2800" b="1" u="sng" dirty="0"/>
              <a:t>Conflict of Interest </a:t>
            </a:r>
            <a:r>
              <a:rPr lang="hi-IN" sz="2800" dirty="0"/>
              <a:t>एक ऐसी स्थिति जिसमें</a:t>
            </a:r>
            <a:r>
              <a:rPr lang="en-US" sz="2800" dirty="0"/>
              <a:t> </a:t>
            </a:r>
            <a:r>
              <a:rPr lang="hi-IN" sz="2800" dirty="0"/>
              <a:t>अधिकारी का निर्णय उसकी व्यक्तिगत रूचि से प्रभावित हो</a:t>
            </a:r>
            <a:endParaRPr lang="en-GB" sz="2800" b="1" u="sng" dirty="0"/>
          </a:p>
        </p:txBody>
      </p:sp>
      <p:sp>
        <p:nvSpPr>
          <p:cNvPr id="3" name="Content Placeholder 2"/>
          <p:cNvSpPr>
            <a:spLocks noGrp="1"/>
          </p:cNvSpPr>
          <p:nvPr>
            <p:ph idx="1"/>
          </p:nvPr>
        </p:nvSpPr>
        <p:spPr>
          <a:xfrm>
            <a:off x="0" y="2209800"/>
            <a:ext cx="9144000" cy="4648200"/>
          </a:xfrm>
        </p:spPr>
        <p:txBody>
          <a:bodyPr>
            <a:normAutofit fontScale="25000" lnSpcReduction="20000"/>
          </a:bodyPr>
          <a:lstStyle/>
          <a:p>
            <a:r>
              <a:rPr lang="en-US" sz="9600" dirty="0"/>
              <a:t>A situation in which the concerns or aims of two different parties are incompatible. </a:t>
            </a:r>
            <a:r>
              <a:rPr lang="en-US" sz="9600" dirty="0" err="1"/>
              <a:t>Eg</a:t>
            </a:r>
            <a:r>
              <a:rPr lang="en-US" sz="9600" dirty="0"/>
              <a:t> "the conflict of interest between elected officials and corporate lobbyists"</a:t>
            </a:r>
          </a:p>
          <a:p>
            <a:r>
              <a:rPr lang="en-US" sz="9600" dirty="0"/>
              <a:t>A situation in which a person is in a position to derive personal benefit from actions or decisions made in their official capacity.</a:t>
            </a:r>
          </a:p>
          <a:p>
            <a:r>
              <a:rPr lang="en-GB" sz="9600" dirty="0"/>
              <a:t>A conflict of interest can occur when you (or your employer or sponsor) have a financial, commercial, legal, or professional relationship with other organizations, or with the people working with them, that could influence your research.</a:t>
            </a:r>
          </a:p>
          <a:p>
            <a:r>
              <a:rPr lang="en-US" sz="9600" dirty="0"/>
              <a:t>Conflicts of interest comprise those which may not be fully apparent and which may influence the judgment of author, reviewers, and editors. They have been described as those which, when revealed later, would make a reasonable reader feel misled or deceived. They may be personal, commercial, political, academic or financial.</a:t>
            </a:r>
          </a:p>
          <a:p>
            <a:endParaRPr lang="en-GB" sz="3800" dirty="0"/>
          </a:p>
          <a:p>
            <a:endParaRPr lang="en-GB" dirty="0"/>
          </a:p>
        </p:txBody>
      </p:sp>
      <p:pic>
        <p:nvPicPr>
          <p:cNvPr id="21506" name="Picture 2" descr="COI Compliance Online Training: 6 Tips For eLearning Professionals ..."/>
          <p:cNvPicPr>
            <a:picLocks noChangeAspect="1" noChangeArrowheads="1"/>
          </p:cNvPicPr>
          <p:nvPr/>
        </p:nvPicPr>
        <p:blipFill>
          <a:blip r:embed="rId2"/>
          <a:srcRect/>
          <a:stretch>
            <a:fillRect/>
          </a:stretch>
        </p:blipFill>
        <p:spPr bwMode="auto">
          <a:xfrm>
            <a:off x="0" y="0"/>
            <a:ext cx="3657600" cy="205182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5821363"/>
          </a:xfrm>
        </p:spPr>
        <p:txBody>
          <a:bodyPr>
            <a:noAutofit/>
          </a:bodyPr>
          <a:lstStyle/>
          <a:p>
            <a:r>
              <a:rPr lang="en-US" sz="2400" dirty="0"/>
              <a:t> "A conflict of interest is a set of circumstances that creates a risk that professional </a:t>
            </a:r>
            <a:r>
              <a:rPr lang="en-US" sz="2400" dirty="0" err="1"/>
              <a:t>judgement</a:t>
            </a:r>
            <a:r>
              <a:rPr lang="en-US" sz="2400" dirty="0"/>
              <a:t> or actions regarding a primary interest will be unduly influenced by a secondary interest.“</a:t>
            </a:r>
            <a:endParaRPr lang="en-US" sz="2400" baseline="30000" dirty="0"/>
          </a:p>
          <a:p>
            <a:pPr>
              <a:buNone/>
            </a:pPr>
            <a:r>
              <a:rPr lang="en-US" sz="2400" i="1" dirty="0"/>
              <a:t>	</a:t>
            </a:r>
            <a:r>
              <a:rPr lang="en-US" sz="2400" b="1" i="1" dirty="0"/>
              <a:t>Primary interest</a:t>
            </a:r>
            <a:r>
              <a:rPr lang="en-US" sz="2400" b="1" dirty="0"/>
              <a:t> refers to the principal goals of the profession or activity</a:t>
            </a:r>
            <a:r>
              <a:rPr lang="en-US" sz="2400" dirty="0"/>
              <a:t>, such as the protection of clients, the health of patients, the integrity of research, and the duties of public Officer  .</a:t>
            </a:r>
            <a:r>
              <a:rPr lang="en-US" sz="2400" b="1" dirty="0"/>
              <a:t>  </a:t>
            </a:r>
            <a:r>
              <a:rPr lang="en-US" sz="2400" b="1" i="1" dirty="0"/>
              <a:t>Secondary interest</a:t>
            </a:r>
            <a:r>
              <a:rPr lang="en-US" sz="2400" b="1" dirty="0"/>
              <a:t> includes personal benefit and is not limited to only financial gain but also such motives as the desire for professional advancement,  or the wish to do </a:t>
            </a:r>
            <a:r>
              <a:rPr lang="en-US" sz="2400" b="1" dirty="0" err="1"/>
              <a:t>favours</a:t>
            </a:r>
            <a:r>
              <a:rPr lang="en-US" sz="2400" b="1" dirty="0"/>
              <a:t> for family and friends</a:t>
            </a:r>
            <a:r>
              <a:rPr lang="en-US" sz="2400" dirty="0"/>
              <a:t>. These secondary interests are not treated as wrong in and of themselves, but become objectionable when they are believed to have greater weight than the primary interests. Conflict of interest mainly focus on financial relationships since they are relatively more objective, fungible, and quantifiable, and usually involve the political, legal, and medical fields.</a:t>
            </a:r>
          </a:p>
          <a:p>
            <a:endParaRPr lang="en-GB"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b="1" dirty="0"/>
              <a:t>   Peer Review</a:t>
            </a:r>
            <a:endParaRPr lang="en-GB" b="1" dirty="0"/>
          </a:p>
        </p:txBody>
      </p:sp>
      <p:sp>
        <p:nvSpPr>
          <p:cNvPr id="3" name="Content Placeholder 2"/>
          <p:cNvSpPr>
            <a:spLocks noGrp="1"/>
          </p:cNvSpPr>
          <p:nvPr>
            <p:ph idx="1"/>
          </p:nvPr>
        </p:nvSpPr>
        <p:spPr>
          <a:xfrm>
            <a:off x="152400" y="685800"/>
            <a:ext cx="8534400" cy="5791200"/>
          </a:xfrm>
        </p:spPr>
        <p:txBody>
          <a:bodyPr>
            <a:normAutofit fontScale="25000" lnSpcReduction="20000"/>
          </a:bodyPr>
          <a:lstStyle/>
          <a:p>
            <a:pPr>
              <a:buNone/>
            </a:pPr>
            <a:r>
              <a:rPr lang="en-US" dirty="0"/>
              <a:t>	</a:t>
            </a:r>
            <a:r>
              <a:rPr lang="en-US" sz="8000" dirty="0"/>
              <a:t>Peer reviewers are external experts chosen by editors to provide written opinions, with the aim of improving the study. Working methods vary from journal to journal, but some use open procedures in which the name of the reviewer is disclosed, together with the full or “edited” report</a:t>
            </a:r>
          </a:p>
          <a:p>
            <a:pPr>
              <a:buNone/>
            </a:pPr>
            <a:r>
              <a:rPr lang="en-US" sz="8000" dirty="0"/>
              <a:t>	 (1) Suggestions from authors as to who might act as reviewers are often useful, but there should be no obligation on editors to use those suggested. </a:t>
            </a:r>
          </a:p>
          <a:p>
            <a:pPr>
              <a:buNone/>
            </a:pPr>
            <a:r>
              <a:rPr lang="en-US" sz="8000" dirty="0"/>
              <a:t>	(2) The duty of confidentiality in the assessment of a manuscript must be maintained by expert reviewers, and this extends to reviewers’ colleagues who may be asked (with the editor’s permission) to give opinions on specific sections. </a:t>
            </a:r>
          </a:p>
          <a:p>
            <a:pPr>
              <a:buNone/>
            </a:pPr>
            <a:r>
              <a:rPr lang="en-US" sz="8000" dirty="0"/>
              <a:t>	(3) The submitted manuscript should not be retained or copied. </a:t>
            </a:r>
          </a:p>
          <a:p>
            <a:pPr>
              <a:buNone/>
            </a:pPr>
            <a:r>
              <a:rPr lang="en-US" sz="8000" dirty="0"/>
              <a:t>	(4) Reviewers and editors should not make any use of the data, arguments, or interpretations, unless they have the authors’ permission. </a:t>
            </a:r>
          </a:p>
          <a:p>
            <a:pPr>
              <a:buNone/>
            </a:pPr>
            <a:r>
              <a:rPr lang="en-US" sz="8000" dirty="0"/>
              <a:t>	(5) Reviewers should provide speedy, accurate, courteous, unbiased and justifiable reports.</a:t>
            </a:r>
          </a:p>
          <a:p>
            <a:pPr>
              <a:buNone/>
            </a:pPr>
            <a:r>
              <a:rPr lang="en-US" sz="8000" dirty="0"/>
              <a:t>	 (6) If reviewers suspect misconduct, they should write in confidence to the editor.</a:t>
            </a:r>
            <a:endParaRPr lang="hi-IN" sz="8000" dirty="0"/>
          </a:p>
          <a:p>
            <a:pPr>
              <a:buNone/>
            </a:pPr>
            <a:r>
              <a:rPr lang="hi-IN" sz="8000" dirty="0"/>
              <a:t>	</a:t>
            </a:r>
            <a:r>
              <a:rPr lang="en-US" sz="8000" dirty="0"/>
              <a:t> (7) Journals should publish accurate descriptions of their peer review, selection, and appeals processes.</a:t>
            </a:r>
          </a:p>
          <a:p>
            <a:pPr>
              <a:buNone/>
            </a:pPr>
            <a:r>
              <a:rPr lang="en-US" sz="8000" dirty="0"/>
              <a:t>	 (8) Journals should also provide regular audits of their acceptance rates and publication times.</a:t>
            </a:r>
            <a:endParaRPr lang="en-GB" sz="8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pPr algn="ctr"/>
            <a:r>
              <a:rPr lang="en-US" dirty="0"/>
              <a:t>Types of COI</a:t>
            </a:r>
            <a:endParaRPr lang="en-GB" dirty="0"/>
          </a:p>
        </p:txBody>
      </p:sp>
      <p:sp>
        <p:nvSpPr>
          <p:cNvPr id="3" name="Content Placeholder 2"/>
          <p:cNvSpPr>
            <a:spLocks noGrp="1"/>
          </p:cNvSpPr>
          <p:nvPr>
            <p:ph idx="1"/>
          </p:nvPr>
        </p:nvSpPr>
        <p:spPr>
          <a:xfrm>
            <a:off x="457200" y="1066800"/>
            <a:ext cx="8229600" cy="5059363"/>
          </a:xfrm>
        </p:spPr>
        <p:txBody>
          <a:bodyPr>
            <a:noAutofit/>
          </a:bodyPr>
          <a:lstStyle/>
          <a:p>
            <a:r>
              <a:rPr lang="en-US" sz="2000" dirty="0"/>
              <a:t>Self-dealing</a:t>
            </a:r>
          </a:p>
          <a:p>
            <a:r>
              <a:rPr lang="en-US" sz="2000" dirty="0"/>
              <a:t>Nepotism</a:t>
            </a:r>
          </a:p>
          <a:p>
            <a:r>
              <a:rPr lang="en-US" sz="2000" dirty="0"/>
              <a:t>Gifts from friends who also do business with the person receiving the gifts or from individuals or corporations who do business with the organization in which the gift recipient is employed. Such gifts may include non-tangible things of value such as transportation and lodging.</a:t>
            </a:r>
          </a:p>
          <a:p>
            <a:r>
              <a:rPr lang="en-US" sz="2000" dirty="0"/>
              <a:t>Pump and dump, in which a stock broker who owns a security artificially inflates the price by "upgrading" it or spreading rumors, sells the security and adds short position, then "downgrades" the security or spreads negative rumors to push the price down.</a:t>
            </a:r>
          </a:p>
          <a:p>
            <a:r>
              <a:rPr lang="en-US" sz="2000" dirty="0"/>
              <a:t>Other improper acts that are sometimes classified as conflicts of interests may have better classification. For example, accepting bribes can be classified as corruption, use of government or corporate property  or assets for personal use is fraud, and unauthorized distribution of confidential information is a security breach. For these improper acts, there is no inherent conflict.</a:t>
            </a:r>
          </a:p>
          <a:p>
            <a:endParaRPr lang="en-GB"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pPr algn="ctr"/>
            <a:r>
              <a:rPr lang="en-GB" dirty="0"/>
              <a:t>COIs by Agent</a:t>
            </a:r>
          </a:p>
        </p:txBody>
      </p:sp>
      <p:sp>
        <p:nvSpPr>
          <p:cNvPr id="3" name="Content Placeholder 2"/>
          <p:cNvSpPr>
            <a:spLocks noGrp="1"/>
          </p:cNvSpPr>
          <p:nvPr>
            <p:ph idx="1"/>
          </p:nvPr>
        </p:nvSpPr>
        <p:spPr>
          <a:xfrm>
            <a:off x="457200" y="1295400"/>
            <a:ext cx="8229600" cy="4906963"/>
          </a:xfrm>
        </p:spPr>
        <p:txBody>
          <a:bodyPr>
            <a:noAutofit/>
          </a:bodyPr>
          <a:lstStyle/>
          <a:p>
            <a:r>
              <a:rPr lang="en-GB" sz="2400" b="1" u="sng" dirty="0"/>
              <a:t>COIs of journals </a:t>
            </a:r>
            <a:r>
              <a:rPr lang="en-GB" sz="2400" dirty="0"/>
              <a:t>-Journals are often not transparent about their institutional COIs, Journals often  fail to provide information about the proportion of their income that derived from advertisements, reprints, and industry-supported supplements, citing policies on non-disclosure of financial information.</a:t>
            </a:r>
          </a:p>
          <a:p>
            <a:r>
              <a:rPr lang="en-GB" sz="2400" dirty="0"/>
              <a:t>    Owners and governing bodies -The owner of an academic journal has ultimate power over the hiring and firing of editorial </a:t>
            </a:r>
            <a:r>
              <a:rPr lang="en-GB" sz="2400" dirty="0" err="1"/>
              <a:t>staff;editors</a:t>
            </a:r>
            <a:r>
              <a:rPr lang="en-GB" sz="2400" dirty="0"/>
              <a:t>' interests in pleasing their employers conflict with some of their other editorial </a:t>
            </a:r>
            <a:r>
              <a:rPr lang="en-GB" sz="2400" dirty="0" err="1"/>
              <a:t>interests.Journals</a:t>
            </a:r>
            <a:r>
              <a:rPr lang="en-GB" sz="2400" dirty="0"/>
              <a:t> are also more likely to accept papers by authors who work for the journals' hosting institutions.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629400"/>
          </a:xfrm>
        </p:spPr>
        <p:txBody>
          <a:bodyPr>
            <a:noAutofit/>
          </a:bodyPr>
          <a:lstStyle/>
          <a:p>
            <a:r>
              <a:rPr lang="en-GB" sz="2400" dirty="0"/>
              <a:t>Some journals are owned by publishers. When journals print reviews of books published by their own publishers, they rarely add COI </a:t>
            </a:r>
            <a:r>
              <a:rPr lang="en-GB" sz="2400" dirty="0" err="1"/>
              <a:t>disclosures.The</a:t>
            </a:r>
            <a:r>
              <a:rPr lang="en-GB" sz="2400" dirty="0"/>
              <a:t> publishers' interest in maximizing profit will often conflict with academic interests or ethical standards. In the case of </a:t>
            </a:r>
            <a:r>
              <a:rPr lang="en-GB" sz="2400" u="sng" dirty="0"/>
              <a:t>closed-access publications, publishers' desire for high subscription income may conflict with an editorial desire for broader access and readership. </a:t>
            </a:r>
          </a:p>
          <a:p>
            <a:r>
              <a:rPr lang="en-GB" sz="2400" dirty="0"/>
              <a:t>Some journals are owned by academic societies and professional organisations. Leading journals can be very profitable</a:t>
            </a:r>
            <a:r>
              <a:rPr lang="en-GB" sz="2400" u="sng" baseline="30000" dirty="0"/>
              <a:t> </a:t>
            </a:r>
            <a:r>
              <a:rPr lang="en-GB" sz="2400" dirty="0"/>
              <a:t>and there is often friction about </a:t>
            </a:r>
            <a:r>
              <a:rPr lang="en-GB" sz="2400" b="1" dirty="0"/>
              <a:t>revenue between the journal and the member society that owns </a:t>
            </a:r>
            <a:r>
              <a:rPr lang="en-GB" sz="2400" b="1" dirty="0" err="1"/>
              <a:t>it.Some</a:t>
            </a:r>
            <a:r>
              <a:rPr lang="en-GB" sz="2400" b="1" dirty="0"/>
              <a:t> </a:t>
            </a:r>
            <a:r>
              <a:rPr lang="en-GB" sz="2400" dirty="0"/>
              <a:t>academic societies and professional organisations are themselves funded by membership fees and/or donations. If the owners benefit financially from donations, the journal has a conflict between its financial interest in satisfying the donors—and therefore the owners—and its journalistic interests. </a:t>
            </a:r>
          </a:p>
          <a:p>
            <a:endParaRPr lang="en-GB" sz="2400" b="1" dirty="0"/>
          </a:p>
          <a:p>
            <a:endParaRPr lang="en-GB" sz="2400" dirty="0"/>
          </a:p>
          <a:p>
            <a:endParaRPr lang="en-GB" sz="2400" dirty="0"/>
          </a:p>
          <a:p>
            <a:endParaRPr lang="en-GB"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26163"/>
          </a:xfrm>
        </p:spPr>
        <p:txBody>
          <a:bodyPr>
            <a:noAutofit/>
          </a:bodyPr>
          <a:lstStyle/>
          <a:p>
            <a:r>
              <a:rPr lang="en-GB" sz="2400" b="1" i="1" u="sng" dirty="0"/>
              <a:t>Reprints</a:t>
            </a:r>
          </a:p>
          <a:p>
            <a:r>
              <a:rPr lang="en-GB" sz="2400" dirty="0"/>
              <a:t>A reprint</a:t>
            </a:r>
            <a:r>
              <a:rPr lang="en-GB" sz="2400" u="sng" dirty="0"/>
              <a:t> </a:t>
            </a:r>
            <a:r>
              <a:rPr lang="en-GB" sz="2400" dirty="0"/>
              <a:t>is a copy of an individual article that is printed and sold as a separate product by the journal or its publisher or </a:t>
            </a:r>
            <a:r>
              <a:rPr lang="en-GB" sz="2400" dirty="0" err="1"/>
              <a:t>agent.Reprints</a:t>
            </a:r>
            <a:r>
              <a:rPr lang="en-GB" sz="2400" dirty="0"/>
              <a:t> are often used in pharmaceutical marketing and other medical marketing of products to doctors. This gives journals an incentive to produce good marketing material. Journals sell reprints at very high profit margins, often around 70%, as of 2010. A journal may sell a million dollars worth of reprints of a single article if, for example, it is a large industry-funded clinical trial .The selling of reprints can bring in over 40% of a journal's income.</a:t>
            </a:r>
          </a:p>
          <a:p>
            <a:r>
              <a:rPr lang="en-GB" sz="2400" b="1" dirty="0"/>
              <a:t>Impact factors, reputation, and subscriptions</a:t>
            </a:r>
          </a:p>
          <a:p>
            <a:r>
              <a:rPr lang="en-GB" sz="2400" dirty="0"/>
              <a:t>If a journal is accused of managing COIs badly, its reputation is harmed. Some journals engage in </a:t>
            </a:r>
            <a:r>
              <a:rPr lang="en-GB" sz="2400" u="sng" dirty="0"/>
              <a:t>coercive citation</a:t>
            </a:r>
            <a:r>
              <a:rPr lang="en-GB" sz="2400" dirty="0"/>
              <a:t>, in which an editor forces an author to add extraneous citations to an article to inflate the impact factor of the journal in which the extraneous papers were published.</a:t>
            </a:r>
            <a:endParaRPr lang="en-GB" sz="2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GB" sz="2600" b="1" u="sng" dirty="0"/>
              <a:t>Advertising</a:t>
            </a:r>
            <a:r>
              <a:rPr lang="en-GB" sz="2600" dirty="0"/>
              <a:t>-An interest in increasing advertising revenue can conflict with interests in journalistic independence and truthfulness.</a:t>
            </a:r>
          </a:p>
          <a:p>
            <a:r>
              <a:rPr lang="en-GB" sz="2600" dirty="0"/>
              <a:t>Sponsored supplements-some journals publish supplements that often either cover an industry-funded conference or are "symposia" on a given topic. </a:t>
            </a:r>
            <a:r>
              <a:rPr lang="en-GB" sz="2600" b="1" u="sng" dirty="0"/>
              <a:t>These supplements are often subsidized by an external sponsor with a financial interest in the outcome of research in that field; </a:t>
            </a:r>
            <a:r>
              <a:rPr lang="en-GB" sz="2600" dirty="0"/>
              <a:t>for instance, a drug manufacturer or food industry group. These Supplements are often not peer-reviewed to the same standard as the journal itself, and are more likely to use promotional language.</a:t>
            </a:r>
            <a:endParaRPr lang="en-GB" sz="2600" b="1" i="1" dirty="0"/>
          </a:p>
          <a:p>
            <a:r>
              <a:rPr lang="en-GB" sz="2600" dirty="0"/>
              <a:t>Publishers may not be strongly motivated to ensure the quality of their journals</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lgn="ctr"/>
            <a:r>
              <a:rPr lang="en-GB" dirty="0"/>
              <a:t>   </a:t>
            </a:r>
            <a:r>
              <a:rPr lang="en-GB" sz="4000" b="1" u="sng" dirty="0"/>
              <a:t>COIs of journal staff</a:t>
            </a:r>
          </a:p>
        </p:txBody>
      </p:sp>
      <p:sp>
        <p:nvSpPr>
          <p:cNvPr id="3" name="Content Placeholder 2"/>
          <p:cNvSpPr>
            <a:spLocks noGrp="1"/>
          </p:cNvSpPr>
          <p:nvPr>
            <p:ph idx="1"/>
          </p:nvPr>
        </p:nvSpPr>
        <p:spPr>
          <a:xfrm>
            <a:off x="228600" y="762000"/>
            <a:ext cx="8458200" cy="5364163"/>
          </a:xfrm>
        </p:spPr>
        <p:txBody>
          <a:bodyPr>
            <a:noAutofit/>
          </a:bodyPr>
          <a:lstStyle/>
          <a:p>
            <a:r>
              <a:rPr lang="en-GB" sz="2400" dirty="0"/>
              <a:t>Personal conflicts of interest faced by journal staff are individual. If a person leaves the journal—unlike the COIs of journals as institutions—their personal COIs will go with them. Many journals have policies limiting COIs staff can enter into; for instance, accepting gifts of travel, accommodation, or hospitality may be prohibited.</a:t>
            </a:r>
          </a:p>
          <a:p>
            <a:pPr algn="ctr">
              <a:buNone/>
            </a:pPr>
            <a:r>
              <a:rPr lang="en-GB" sz="2400" dirty="0"/>
              <a:t>      </a:t>
            </a:r>
            <a:r>
              <a:rPr lang="en-GB" sz="2800" b="1" u="sng" dirty="0"/>
              <a:t>COIs of Peer Reviewers</a:t>
            </a:r>
          </a:p>
          <a:p>
            <a:r>
              <a:rPr lang="en-GB" sz="2400" dirty="0"/>
              <a:t>If a peer reviewer fails to disclose a conflict of interest, the paper will generally not be withdrawn, corrected, or re-reviewed; the reviews, however, may be reassessed. If peer reviewers are anonymous, their COIs cannot be published. Some experiments with publishing the names of reviewers have been undertaken; in others, the identities of reviewers were disclosed to authors, allowing authors to identify COIs.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en-GB" dirty="0"/>
              <a:t>Some journals now have an </a:t>
            </a:r>
            <a:r>
              <a:rPr lang="en-GB" u="sng" dirty="0"/>
              <a:t>open review </a:t>
            </a:r>
            <a:r>
              <a:rPr lang="en-GB" dirty="0"/>
              <a:t>process in which everything, including the peer reviews and the names of the reviewers, and editor and author comment, is published transparently </a:t>
            </a:r>
            <a:r>
              <a:rPr lang="en-GB" dirty="0" err="1"/>
              <a:t>online</a:t>
            </a:r>
            <a:r>
              <a:rPr lang="en-GB" b="1" u="sng" dirty="0" err="1"/>
              <a:t>.The</a:t>
            </a:r>
            <a:r>
              <a:rPr lang="en-GB" b="1" u="sng" dirty="0"/>
              <a:t> duties of peer review may conflict with social interests or institutional loyalties; </a:t>
            </a:r>
            <a:r>
              <a:rPr lang="en-GB" dirty="0"/>
              <a:t>to avoid such COIs, reviewers may be excluded if they have some forms of COI, such as having collaborated with the author</a:t>
            </a:r>
          </a:p>
          <a:p>
            <a:pPr algn="ctr"/>
            <a:r>
              <a:rPr lang="en-GB" sz="3000" b="1" u="sng" dirty="0"/>
              <a:t>COIs of Article Authors</a:t>
            </a:r>
          </a:p>
          <a:p>
            <a:r>
              <a:rPr lang="en-GB" u="sng" dirty="0"/>
              <a:t>Authors of individual papers may face conflicts with their duty to report truthfully and impartially</a:t>
            </a:r>
            <a:r>
              <a:rPr lang="en-GB" dirty="0"/>
              <a:t>. Financial, career, political, and social interests are all sources of conflict. Many journals require authors to self-declare their conflicts of interest when submitting a paper; they also ask specific questions about conflicts of interest. The questions vary substantially between journals</a:t>
            </a:r>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ctr" fontAlgn="base"/>
            <a:r>
              <a:rPr lang="en-US" b="1" u="sng" dirty="0"/>
              <a:t>Complaints and Appeals</a:t>
            </a:r>
            <a:br>
              <a:rPr lang="en-US" b="1" dirty="0"/>
            </a:br>
            <a:endParaRPr lang="en-GB" sz="2200" dirty="0"/>
          </a:p>
        </p:txBody>
      </p:sp>
      <p:sp>
        <p:nvSpPr>
          <p:cNvPr id="3" name="Content Placeholder 2"/>
          <p:cNvSpPr>
            <a:spLocks noGrp="1"/>
          </p:cNvSpPr>
          <p:nvPr>
            <p:ph idx="1"/>
          </p:nvPr>
        </p:nvSpPr>
        <p:spPr>
          <a:xfrm>
            <a:off x="-228600" y="762000"/>
            <a:ext cx="9677400" cy="5135563"/>
          </a:xfrm>
        </p:spPr>
        <p:txBody>
          <a:bodyPr>
            <a:normAutofit fontScale="25000" lnSpcReduction="20000"/>
          </a:bodyPr>
          <a:lstStyle/>
          <a:p>
            <a:pPr>
              <a:buNone/>
            </a:pPr>
            <a:r>
              <a:rPr lang="en-US" dirty="0"/>
              <a:t>	</a:t>
            </a:r>
            <a:r>
              <a:rPr lang="en-US" sz="9600" dirty="0"/>
              <a:t>Journals should have a clearly described process for handling complaints against the journal, its staff, editorial board or publisher.</a:t>
            </a:r>
          </a:p>
          <a:p>
            <a:pPr lvl="0">
              <a:buNone/>
            </a:pPr>
            <a:r>
              <a:rPr lang="en-GB" sz="9600" dirty="0"/>
              <a:t>	1) Who complains or makes an appeal?</a:t>
            </a:r>
            <a:br>
              <a:rPr lang="en-GB" sz="9600" dirty="0"/>
            </a:br>
            <a:r>
              <a:rPr lang="en-GB" sz="9600" b="1" dirty="0"/>
              <a:t>Submitters, authors, reviewers, and readers may register complaints and appeals in a variety of cases as follows: falsification, fabrication, plagiarism, duplicate publication, authorship dispute, conflict of interest, ethical treatment of animals, informed consent, bias or    unfair inappropriate competitive acts, copyright, stolen data, defamation, and legal problem</a:t>
            </a:r>
            <a:r>
              <a:rPr lang="en-GB" sz="9600" dirty="0"/>
              <a:t>. If any individuals or institutions   want to inform the cases, they can send a letter to editor. For the complaints or appeals, concrete data with answers to all factual questions (who, when, where, what, how, why) should be provided.</a:t>
            </a:r>
          </a:p>
          <a:p>
            <a:pPr lvl="0">
              <a:buNone/>
            </a:pPr>
            <a:r>
              <a:rPr lang="en-GB" sz="9600" dirty="0"/>
              <a:t>	2) Who is responsible to resolve and handle complaints and appeals?</a:t>
            </a:r>
            <a:br>
              <a:rPr lang="en-GB" sz="9600" dirty="0"/>
            </a:br>
            <a:r>
              <a:rPr lang="en-GB" sz="9600" b="1" dirty="0"/>
              <a:t>The Editor, Editorial Board, or Editorial Office is responsible for  them</a:t>
            </a:r>
            <a:r>
              <a:rPr lang="en-GB" sz="9600" dirty="0"/>
              <a:t>.</a:t>
            </a:r>
          </a:p>
          <a:p>
            <a:pPr lvl="0">
              <a:buNone/>
            </a:pPr>
            <a:r>
              <a:rPr lang="en-GB" sz="9600" dirty="0"/>
              <a:t>	3) What may be the consequence of remedy?</a:t>
            </a:r>
            <a:br>
              <a:rPr lang="en-GB" sz="9600" dirty="0"/>
            </a:br>
            <a:r>
              <a:rPr lang="en-GB" sz="9600" dirty="0"/>
              <a:t>It depends on the type or degree of misconduct. The consequence of resolution will follow the guidelines of the Committee of Publication Ethics.</a:t>
            </a:r>
          </a:p>
          <a:p>
            <a:pPr>
              <a:buNone/>
            </a:pPr>
            <a:br>
              <a:rPr lang="en-US" sz="9600" dirty="0"/>
            </a:br>
            <a:endParaRPr lang="en-GB" sz="9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620000" cy="990600"/>
          </a:xfrm>
        </p:spPr>
        <p:txBody>
          <a:bodyPr>
            <a:normAutofit fontScale="90000"/>
          </a:bodyPr>
          <a:lstStyle/>
          <a:p>
            <a:pPr fontAlgn="base"/>
            <a:r>
              <a:rPr lang="en-GB" sz="3100" b="1" dirty="0"/>
              <a:t>Authorship dispute during </a:t>
            </a:r>
            <a:r>
              <a:rPr lang="en-GB" sz="3100" b="1"/>
              <a:t>the Review </a:t>
            </a:r>
            <a:r>
              <a:rPr lang="en-GB" sz="3100" b="1" dirty="0"/>
              <a:t>process</a:t>
            </a:r>
            <a:br>
              <a:rPr lang="en-GB" sz="3100" b="1" dirty="0"/>
            </a:br>
            <a:r>
              <a:rPr lang="en-GB" sz="3100" b="1" dirty="0"/>
              <a:t>Case text (</a:t>
            </a:r>
            <a:r>
              <a:rPr lang="en-GB" sz="3100" b="1" dirty="0" err="1"/>
              <a:t>Anonymised</a:t>
            </a:r>
            <a:r>
              <a:rPr lang="en-GB" sz="3100" b="1" dirty="0"/>
              <a:t>): </a:t>
            </a:r>
            <a:br>
              <a:rPr lang="en-GB" sz="9600" dirty="0"/>
            </a:br>
            <a:endParaRPr lang="en-GB" dirty="0"/>
          </a:p>
        </p:txBody>
      </p:sp>
      <p:sp>
        <p:nvSpPr>
          <p:cNvPr id="3" name="Content Placeholder 2"/>
          <p:cNvSpPr>
            <a:spLocks noGrp="1"/>
          </p:cNvSpPr>
          <p:nvPr>
            <p:ph idx="1"/>
          </p:nvPr>
        </p:nvSpPr>
        <p:spPr>
          <a:xfrm>
            <a:off x="457200" y="1219200"/>
            <a:ext cx="8229600" cy="4906963"/>
          </a:xfrm>
        </p:spPr>
        <p:txBody>
          <a:bodyPr>
            <a:normAutofit fontScale="25000" lnSpcReduction="20000"/>
          </a:bodyPr>
          <a:lstStyle/>
          <a:p>
            <a:pPr fontAlgn="base">
              <a:buNone/>
            </a:pPr>
            <a:r>
              <a:rPr lang="en-GB" sz="7400" dirty="0"/>
              <a:t>	During the review process for a manuscript submitted to our journal, one of the reviewers alerted us that the manuscript appeared to be the work of a collaborator (Dr X) who was not listed as an author on the paper. It became clear that the manuscript’s corresponding author (Dr Y, affiliation A) was a postdoctoral researcher supervised by Dr X (previously at affiliation A, recently moved to affiliation B). A third researcher, Dr Z, was an author on the manuscript and at an institution in a different country.</a:t>
            </a:r>
          </a:p>
          <a:p>
            <a:pPr fontAlgn="base">
              <a:buNone/>
            </a:pPr>
            <a:r>
              <a:rPr lang="en-GB" sz="7400" dirty="0"/>
              <a:t>	We asked Dr X whether they were aware of the manuscript from their postdoctoral researcher, Dr Y. Dr X was not aware and stated that Dr Y was funded solely by Dr X’s grant, and that they were working on a similar manuscript for submission elsewhere. Dr X requested that we withdraw the paper.</a:t>
            </a:r>
          </a:p>
          <a:p>
            <a:pPr fontAlgn="base">
              <a:buNone/>
            </a:pPr>
            <a:r>
              <a:rPr lang="en-GB" sz="7400" dirty="0"/>
              <a:t>	We asked Dr Y to confirm whether the author list on the paper was complete and to provide us with funding details. Dr Y replied that there were no other authors, and that the work was completely self-funded.</a:t>
            </a:r>
          </a:p>
          <a:p>
            <a:pPr fontAlgn="base">
              <a:buNone/>
            </a:pPr>
            <a:r>
              <a:rPr lang="en-GB" sz="7400" b="1" i="1" dirty="0"/>
              <a:t>Question(s) for the COPE Forum</a:t>
            </a:r>
            <a:endParaRPr lang="en-GB" sz="7400" b="1" dirty="0"/>
          </a:p>
          <a:p>
            <a:pPr lvl="0" fontAlgn="base">
              <a:buNone/>
            </a:pPr>
            <a:r>
              <a:rPr lang="en-GB" sz="7400" b="1" dirty="0"/>
              <a:t>Should the journal contact the author's institution (and/or the supervisor's institution) to investigate?</a:t>
            </a:r>
          </a:p>
          <a:p>
            <a:pPr lvl="0" fontAlgn="base">
              <a:buNone/>
            </a:pPr>
            <a:r>
              <a:rPr lang="en-GB" sz="7400" b="1" dirty="0"/>
              <a:t>Should the journal withdraw the manuscript from consideration at this stage, or wait for the results of an investigation?</a:t>
            </a:r>
          </a:p>
          <a:p>
            <a:pPr>
              <a:buNone/>
            </a:pPr>
            <a:endParaRPr lang="en-GB" sz="7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839200" cy="4906963"/>
          </a:xfrm>
        </p:spPr>
        <p:txBody>
          <a:bodyPr>
            <a:normAutofit fontScale="25000" lnSpcReduction="20000"/>
          </a:bodyPr>
          <a:lstStyle/>
          <a:p>
            <a:pPr fontAlgn="base">
              <a:buNone/>
            </a:pPr>
            <a:r>
              <a:rPr lang="en-GB" sz="11200" b="1" dirty="0"/>
              <a:t>Advice:</a:t>
            </a:r>
            <a:r>
              <a:rPr lang="en-GB" sz="3800" b="1" dirty="0"/>
              <a:t> </a:t>
            </a:r>
          </a:p>
          <a:p>
            <a:pPr fontAlgn="base">
              <a:buNone/>
            </a:pPr>
            <a:r>
              <a:rPr lang="en-GB" dirty="0"/>
              <a:t>	</a:t>
            </a:r>
            <a:r>
              <a:rPr lang="en-GB" sz="8000" dirty="0"/>
              <a:t>The editor updated the Forum that the journal had contacted the author's institution. It seems that the supervisor, Dr X, is in the process of moving to a new institution but is still at the same institution as the first author. The department chair said that they will look into the matter. The journal told Dr Y that they had contacted the institution and Dr Y asked to withdraw the paper. The journal withdrew the paper as requested but let the institution and author's postdoctoral advisor know that the paper had been withdrawn. The institution is continuing their investigation.</a:t>
            </a:r>
          </a:p>
          <a:p>
            <a:pPr fontAlgn="base">
              <a:buNone/>
            </a:pPr>
            <a:r>
              <a:rPr lang="en-GB" sz="8000" dirty="0"/>
              <a:t>	Author Y is stating that this work is under their own funding even though they put their affiliation as the institution where they are employed and supervised by Dr X. How should institutional affiliations be reported correctly or what constitutes a misrepresentation of an institutional affiliation? Perhaps there is some form of misrepresentation here. </a:t>
            </a:r>
            <a:r>
              <a:rPr lang="en-GB" sz="8000" b="1" dirty="0"/>
              <a:t>Editors should be able to validate whether affiliations that are reported by authors are real. They should be publicly </a:t>
            </a:r>
            <a:r>
              <a:rPr lang="en-GB" sz="8000" b="1" dirty="0" err="1"/>
              <a:t>verifiable.</a:t>
            </a:r>
            <a:r>
              <a:rPr lang="en-GB" sz="8000" dirty="0" err="1"/>
              <a:t>According</a:t>
            </a:r>
            <a:r>
              <a:rPr lang="en-GB" sz="8000" dirty="0"/>
              <a:t> to the American Psychological Association (APA), institutional affiliations should be included to the extent that the institutions have contributed substantially to the research being done or to the paper that is being produced from that research.</a:t>
            </a:r>
          </a:p>
          <a:p>
            <a:pPr fontAlgn="base">
              <a:buNone/>
            </a:pPr>
            <a:r>
              <a:rPr lang="en-GB" sz="8000" dirty="0"/>
              <a:t>	As Dr X stated they were working on a similar manuscript for submission elsewhere, withdrawal of the article seems a reasonable response by the journal.</a:t>
            </a:r>
          </a:p>
          <a:p>
            <a:pPr fontAlgn="base">
              <a:buNone/>
            </a:pPr>
            <a:endParaRPr lang="en-GB" dirty="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77500" lnSpcReduction="20000"/>
          </a:bodyPr>
          <a:lstStyle/>
          <a:p>
            <a:pPr>
              <a:buNone/>
            </a:pPr>
            <a:r>
              <a:rPr lang="en-US" dirty="0"/>
              <a:t>	The </a:t>
            </a:r>
            <a:r>
              <a:rPr lang="en-US" b="1" u="sng" dirty="0"/>
              <a:t>impact factor</a:t>
            </a:r>
            <a:r>
              <a:rPr lang="en-US" u="sng" dirty="0"/>
              <a:t> (IF) </a:t>
            </a:r>
            <a:r>
              <a:rPr lang="en-US" dirty="0"/>
              <a:t>is a measure of the frequency with which the average article in a </a:t>
            </a:r>
            <a:r>
              <a:rPr lang="en-US" b="1" dirty="0"/>
              <a:t>journal</a:t>
            </a:r>
            <a:r>
              <a:rPr lang="en-US" dirty="0"/>
              <a:t> has been cited in a particular year. It is used to measure the importance or rank of a </a:t>
            </a:r>
            <a:r>
              <a:rPr lang="en-US" b="1" dirty="0"/>
              <a:t>journal</a:t>
            </a:r>
            <a:r>
              <a:rPr lang="en-US" dirty="0"/>
              <a:t> by calculating the times it's articles are cited.</a:t>
            </a:r>
          </a:p>
          <a:p>
            <a:r>
              <a:rPr lang="en-US" b="1" dirty="0"/>
              <a:t>Calculation of 2010 IF of a journal:</a:t>
            </a:r>
            <a:endParaRPr lang="en-US" dirty="0"/>
          </a:p>
          <a:p>
            <a:pPr>
              <a:buNone/>
            </a:pPr>
            <a:r>
              <a:rPr lang="en-US" i="1" dirty="0"/>
              <a:t>	A</a:t>
            </a:r>
            <a:r>
              <a:rPr lang="en-US" dirty="0"/>
              <a:t> = the number of times articles published in 2008 and 2009 were cited by indexed journals during 2010.</a:t>
            </a:r>
          </a:p>
          <a:p>
            <a:pPr>
              <a:buNone/>
            </a:pPr>
            <a:r>
              <a:rPr lang="en-US" i="1" dirty="0"/>
              <a:t>	B</a:t>
            </a:r>
            <a:r>
              <a:rPr lang="en-US" dirty="0"/>
              <a:t> = the total number of "citable items" published in 2008 and 2009.</a:t>
            </a:r>
          </a:p>
          <a:p>
            <a:pPr>
              <a:buNone/>
            </a:pPr>
            <a:r>
              <a:rPr lang="en-US" dirty="0"/>
              <a:t> </a:t>
            </a:r>
            <a:r>
              <a:rPr lang="en-US" i="1" dirty="0"/>
              <a:t>	A</a:t>
            </a:r>
            <a:r>
              <a:rPr lang="en-US" dirty="0"/>
              <a:t>/</a:t>
            </a:r>
            <a:r>
              <a:rPr lang="en-US" i="1" dirty="0"/>
              <a:t>B = </a:t>
            </a:r>
            <a:r>
              <a:rPr lang="en-US" dirty="0"/>
              <a:t>2010 impact factor </a:t>
            </a:r>
          </a:p>
          <a:p>
            <a:pPr>
              <a:buNone/>
            </a:pPr>
            <a:endParaRPr lang="en-US" dirty="0"/>
          </a:p>
          <a:p>
            <a:pPr>
              <a:buNone/>
            </a:pPr>
            <a:r>
              <a:rPr lang="en-US" dirty="0"/>
              <a:t>	A </a:t>
            </a:r>
            <a:r>
              <a:rPr lang="en-US" b="1" dirty="0"/>
              <a:t>citation index</a:t>
            </a:r>
            <a:r>
              <a:rPr lang="en-US" dirty="0"/>
              <a:t> is a kind of bibliographic </a:t>
            </a:r>
            <a:r>
              <a:rPr lang="en-US" b="1" dirty="0"/>
              <a:t>index</a:t>
            </a:r>
            <a:r>
              <a:rPr lang="en-US" dirty="0"/>
              <a:t>, an </a:t>
            </a:r>
            <a:r>
              <a:rPr lang="en-US" b="1" dirty="0"/>
              <a:t>index</a:t>
            </a:r>
            <a:r>
              <a:rPr lang="en-US" dirty="0"/>
              <a:t> of </a:t>
            </a:r>
            <a:r>
              <a:rPr lang="en-US" b="1" dirty="0"/>
              <a:t>citations</a:t>
            </a:r>
            <a:r>
              <a:rPr lang="en-US" dirty="0"/>
              <a:t> between publications, allowing the user to easily establish which later documents cite which earlier documents. A form of </a:t>
            </a:r>
            <a:r>
              <a:rPr lang="en-US" b="1" dirty="0"/>
              <a:t>citation index</a:t>
            </a:r>
            <a:r>
              <a:rPr lang="en-US" dirty="0"/>
              <a:t> is first found in 12th-century Hebrew religious literature. </a:t>
            </a:r>
          </a:p>
          <a:p>
            <a:r>
              <a:rPr lang="en-US" dirty="0"/>
              <a:t>The </a:t>
            </a:r>
            <a:r>
              <a:rPr lang="en-US" b="1" dirty="0"/>
              <a:t>index</a:t>
            </a:r>
            <a:r>
              <a:rPr lang="en-US" dirty="0"/>
              <a:t> is based on a list of publications ranked in descending order by the number of </a:t>
            </a:r>
            <a:r>
              <a:rPr lang="en-US" b="1" dirty="0"/>
              <a:t>citations</a:t>
            </a:r>
            <a:r>
              <a:rPr lang="en-US" dirty="0"/>
              <a:t> these publications received. The value of </a:t>
            </a:r>
            <a:r>
              <a:rPr lang="en-US" b="1" dirty="0"/>
              <a:t>h</a:t>
            </a:r>
            <a:r>
              <a:rPr lang="en-US" dirty="0"/>
              <a:t> is equal to the number of papers (N) in the list that have N or more </a:t>
            </a:r>
            <a:r>
              <a:rPr lang="en-US" b="1" dirty="0"/>
              <a:t>citations</a:t>
            </a:r>
            <a:r>
              <a:rPr lang="en-US" dirty="0"/>
              <a:t>. Before you can </a:t>
            </a:r>
            <a:r>
              <a:rPr lang="en-US" b="1" dirty="0"/>
              <a:t>calculate</a:t>
            </a:r>
            <a:r>
              <a:rPr lang="en-US" dirty="0"/>
              <a:t> your </a:t>
            </a:r>
            <a:r>
              <a:rPr lang="en-US" b="1" dirty="0"/>
              <a:t>h</a:t>
            </a:r>
            <a:r>
              <a:rPr lang="en-US" dirty="0"/>
              <a:t>-</a:t>
            </a:r>
            <a:r>
              <a:rPr lang="en-US" b="1" dirty="0"/>
              <a:t>index</a:t>
            </a:r>
            <a:r>
              <a:rPr lang="en-US" dirty="0"/>
              <a:t>, you will need a complete publication list</a:t>
            </a:r>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fontAlgn="base">
              <a:buNone/>
            </a:pPr>
            <a:r>
              <a:rPr lang="en-GB" sz="2800" b="1" dirty="0"/>
              <a:t>Follow up: </a:t>
            </a:r>
          </a:p>
          <a:p>
            <a:pPr fontAlgn="base">
              <a:buNone/>
            </a:pPr>
            <a:r>
              <a:rPr lang="en-GB" sz="2800" dirty="0"/>
              <a:t>The paper was withdrawn. The editor contacted the institution and they said that they are conducting their own investigation</a:t>
            </a:r>
            <a:r>
              <a:rPr lang="en-GB" dirty="0"/>
              <a:t>.</a:t>
            </a:r>
          </a:p>
          <a:p>
            <a:pPr fontAlgn="base">
              <a:buNone/>
            </a:pPr>
            <a:endParaRPr lang="en-GB" dirty="0"/>
          </a:p>
          <a:p>
            <a:pPr fontAlgn="base">
              <a:buNone/>
            </a:pPr>
            <a:r>
              <a:rPr lang="en-GB" dirty="0"/>
              <a:t>Resolution: </a:t>
            </a:r>
          </a:p>
          <a:p>
            <a:pPr fontAlgn="base">
              <a:buNone/>
            </a:pPr>
            <a:r>
              <a:rPr lang="en-GB" b="1" dirty="0"/>
              <a:t>On-going</a:t>
            </a:r>
            <a:endParaRPr lang="en-GB" dirty="0"/>
          </a:p>
          <a:p>
            <a:pPr fontAlgn="base">
              <a:buNone/>
            </a:pPr>
            <a:r>
              <a:rPr lang="en-GB" dirty="0"/>
              <a:t>Year: </a:t>
            </a:r>
          </a:p>
          <a:p>
            <a:pPr fontAlgn="base">
              <a:buNone/>
            </a:pPr>
            <a:r>
              <a:rPr lang="en-GB" b="1" u="sng" dirty="0"/>
              <a:t>2019</a:t>
            </a:r>
            <a:endParaRPr lang="en-GB" dirty="0"/>
          </a:p>
          <a:p>
            <a:pPr fontAlgn="base">
              <a:buNone/>
            </a:pPr>
            <a:r>
              <a:rPr lang="en-GB" b="1" u="sng" dirty="0"/>
              <a:t>Core practices:</a:t>
            </a:r>
          </a:p>
          <a:p>
            <a:pPr lvl="0" fontAlgn="base">
              <a:buNone/>
            </a:pPr>
            <a:r>
              <a:rPr lang="en-GB" b="1" u="sng" dirty="0"/>
              <a:t>Authorship and </a:t>
            </a:r>
            <a:r>
              <a:rPr lang="en-GB" b="1" u="sng" dirty="0" err="1"/>
              <a:t>contributorship</a:t>
            </a:r>
            <a:endParaRPr lang="en-GB" dirty="0"/>
          </a:p>
          <a:p>
            <a:pPr lvl="0" fontAlgn="base">
              <a:buNone/>
            </a:pPr>
            <a:r>
              <a:rPr lang="en-GB" dirty="0"/>
              <a:t>Clear policies (that allow for transparency around who contributed to the work and in what capacity) should be in place for requirements for authorship and </a:t>
            </a:r>
            <a:r>
              <a:rPr lang="en-GB" dirty="0" err="1"/>
              <a:t>contributorship</a:t>
            </a:r>
            <a:r>
              <a:rPr lang="en-GB" dirty="0"/>
              <a:t> as well as processes for managing potential disputes</a:t>
            </a:r>
          </a:p>
          <a:p>
            <a:pPr lvl="0" fontAlgn="base">
              <a:buNone/>
            </a:pPr>
            <a:r>
              <a:rPr lang="en-GB" dirty="0"/>
              <a:t> </a:t>
            </a:r>
          </a:p>
          <a:p>
            <a:pPr lvl="0" fontAlgn="base">
              <a:buNone/>
            </a:pPr>
            <a:r>
              <a:rPr lang="en-GB" b="1" u="sng" dirty="0"/>
              <a:t>Post-publication discussions and corrections</a:t>
            </a:r>
            <a:endParaRPr lang="en-GB" dirty="0"/>
          </a:p>
          <a:p>
            <a:pPr lvl="0" fontAlgn="base">
              <a:buNone/>
            </a:pPr>
            <a:r>
              <a:rPr lang="en-GB" dirty="0"/>
              <a:t>Journals must allow debate post publication either on their site, through letters to the editor, or on an external moderated site, such as </a:t>
            </a:r>
            <a:r>
              <a:rPr lang="en-GB" dirty="0" err="1"/>
              <a:t>PubPeer</a:t>
            </a:r>
            <a:r>
              <a:rPr lang="en-GB" dirty="0"/>
              <a:t>. They must have mechanisms for correcting, revising or retracting articles after publication</a:t>
            </a:r>
          </a:p>
          <a:p>
            <a:pPr>
              <a:buNone/>
            </a:pP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990600"/>
          </a:xfrm>
        </p:spPr>
        <p:txBody>
          <a:bodyPr>
            <a:normAutofit fontScale="90000"/>
          </a:bodyPr>
          <a:lstStyle/>
          <a:p>
            <a:r>
              <a:rPr lang="en-US" dirty="0"/>
              <a:t>Examples of Scientific Fraud</a:t>
            </a:r>
            <a:br>
              <a:rPr lang="en-US" dirty="0"/>
            </a:br>
            <a:r>
              <a:rPr lang="en-GB" sz="3100" dirty="0"/>
              <a:t>Image Manipulation in a Published Article</a:t>
            </a:r>
          </a:p>
        </p:txBody>
      </p:sp>
      <p:sp>
        <p:nvSpPr>
          <p:cNvPr id="3" name="Content Placeholder 2"/>
          <p:cNvSpPr>
            <a:spLocks noGrp="1"/>
          </p:cNvSpPr>
          <p:nvPr>
            <p:ph idx="1"/>
          </p:nvPr>
        </p:nvSpPr>
        <p:spPr>
          <a:xfrm>
            <a:off x="0" y="1143000"/>
            <a:ext cx="9144000" cy="5715000"/>
          </a:xfrm>
        </p:spPr>
        <p:txBody>
          <a:bodyPr>
            <a:normAutofit fontScale="25000" lnSpcReduction="20000"/>
          </a:bodyPr>
          <a:lstStyle/>
          <a:p>
            <a:pPr>
              <a:buNone/>
            </a:pPr>
            <a:r>
              <a:rPr lang="en-US" sz="7200" dirty="0"/>
              <a:t>	</a:t>
            </a:r>
            <a:r>
              <a:rPr lang="en-US" sz="9600" dirty="0"/>
              <a:t>Relates only to cases where concerns related to digital photographic images are raised (</a:t>
            </a:r>
            <a:r>
              <a:rPr lang="en-US" sz="9600" dirty="0" err="1"/>
              <a:t>eg</a:t>
            </a:r>
            <a:r>
              <a:rPr lang="en-US" sz="9600" dirty="0"/>
              <a:t>, duplication of parts within an image, or use of identical images to show different </a:t>
            </a:r>
            <a:r>
              <a:rPr lang="en-US" sz="9600" dirty="0" err="1"/>
              <a:t>things.The</a:t>
            </a:r>
            <a:r>
              <a:rPr lang="en-US" sz="9600" dirty="0"/>
              <a:t> </a:t>
            </a:r>
            <a:r>
              <a:rPr lang="en-US" sz="9600" b="1" u="sng" dirty="0"/>
              <a:t>Image manipulation flowchart </a:t>
            </a:r>
            <a:r>
              <a:rPr lang="en-US" sz="9600" dirty="0"/>
              <a:t>offers guidance in steps to take when there is a suspicion of image manipulation, including who to contact and when to consider a retraction or correction.</a:t>
            </a:r>
          </a:p>
          <a:p>
            <a:pPr>
              <a:buNone/>
            </a:pPr>
            <a:r>
              <a:rPr lang="en-GB" sz="9600" dirty="0"/>
              <a:t>	A research group at the Department of Chemistry, Bose Institute, Kolkata, has 14 papers with suspected image manipulation and/or duplication. Two papers have been retracted and two more have been corrected for image manipulation</a:t>
            </a:r>
            <a:endParaRPr lang="en-US" sz="9600" dirty="0"/>
          </a:p>
          <a:p>
            <a:pPr fontAlgn="base">
              <a:buNone/>
            </a:pPr>
            <a:r>
              <a:rPr lang="en-GB" sz="9600" b="1" u="sng" dirty="0"/>
              <a:t>Core practices:</a:t>
            </a:r>
          </a:p>
          <a:p>
            <a:pPr fontAlgn="base">
              <a:buNone/>
            </a:pPr>
            <a:r>
              <a:rPr lang="en-GB" sz="9600" b="1" u="sng" dirty="0"/>
              <a:t>Journal management</a:t>
            </a:r>
          </a:p>
          <a:p>
            <a:pPr fontAlgn="base">
              <a:buNone/>
            </a:pPr>
            <a:r>
              <a:rPr lang="en-US" sz="9600" dirty="0"/>
              <a:t>A well-described and implemented infrastructure is essential, including the business model, policies, processes and software for efficient running of an editorially independent journal, as well as the efficient management and training of editorial boards and editorial and publishing staff</a:t>
            </a:r>
            <a:endParaRPr lang="en-GB" sz="9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534400" cy="5821363"/>
          </a:xfrm>
        </p:spPr>
        <p:txBody>
          <a:bodyPr/>
          <a:lstStyle/>
          <a:p>
            <a:pPr fontAlgn="base">
              <a:buNone/>
            </a:pPr>
            <a:r>
              <a:rPr lang="en-GB" b="1" u="sng" dirty="0"/>
              <a:t>Post-publication discussions and corrections</a:t>
            </a:r>
          </a:p>
          <a:p>
            <a:pPr fontAlgn="base">
              <a:buNone/>
            </a:pPr>
            <a:r>
              <a:rPr lang="en-US" dirty="0"/>
              <a:t>	Journals must allow debate post publication either on their site, through letters to the editor, or on an external moderated site, such as </a:t>
            </a:r>
            <a:r>
              <a:rPr lang="en-US" dirty="0" err="1"/>
              <a:t>PubPeer</a:t>
            </a:r>
            <a:r>
              <a:rPr lang="en-US" dirty="0"/>
              <a:t>. They must have mechanisms for correcting, revising or retracting articles after publication</a:t>
            </a:r>
          </a:p>
          <a:p>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32500" lnSpcReduction="20000"/>
          </a:bodyPr>
          <a:lstStyle/>
          <a:p>
            <a:pPr>
              <a:buNone/>
            </a:pPr>
            <a:r>
              <a:rPr lang="en-GB" sz="8600" b="1" dirty="0"/>
              <a:t>	IIM </a:t>
            </a:r>
            <a:r>
              <a:rPr lang="en-GB" sz="8600" b="1" dirty="0" err="1"/>
              <a:t>Ahmedabad</a:t>
            </a:r>
            <a:endParaRPr lang="en-GB" sz="8600" b="1" dirty="0"/>
          </a:p>
          <a:p>
            <a:pPr>
              <a:buNone/>
            </a:pPr>
            <a:r>
              <a:rPr lang="en-GB" dirty="0"/>
              <a:t>	</a:t>
            </a:r>
            <a:r>
              <a:rPr lang="en-GB" sz="6000" dirty="0"/>
              <a:t>On 17 August 1992, a student complained to the Director IIM "While doing my summer project, I had to do some modelling and data analysis. I had carried my copies of </a:t>
            </a:r>
            <a:r>
              <a:rPr lang="en-GB" sz="6000" u="sng" dirty="0">
                <a:hlinkClick r:id="rId2" tooltip="Rick Levin"/>
              </a:rPr>
              <a:t>Levin</a:t>
            </a:r>
            <a:r>
              <a:rPr lang="en-GB" sz="6000" dirty="0"/>
              <a:t> (</a:t>
            </a:r>
            <a:r>
              <a:rPr lang="en-GB" sz="6000" i="1" dirty="0"/>
              <a:t>Statistics for Management</a:t>
            </a:r>
            <a:r>
              <a:rPr lang="en-GB" sz="6000" dirty="0"/>
              <a:t>), and </a:t>
            </a:r>
            <a:r>
              <a:rPr lang="en-GB" sz="6000" u="sng" dirty="0" err="1">
                <a:hlinkClick r:id="rId3" tooltip="William Baumol"/>
              </a:rPr>
              <a:t>Baumol</a:t>
            </a:r>
            <a:r>
              <a:rPr lang="en-GB" sz="6000" dirty="0"/>
              <a:t> (</a:t>
            </a:r>
            <a:r>
              <a:rPr lang="en-GB" sz="6000" i="1" dirty="0"/>
              <a:t>Economic Theory and Operations Analysis</a:t>
            </a:r>
            <a:r>
              <a:rPr lang="en-GB" sz="6000" dirty="0"/>
              <a:t>) along. From the organisation I was in, I borrowed copies of </a:t>
            </a:r>
            <a:r>
              <a:rPr lang="en-GB" sz="6000" u="sng" dirty="0">
                <a:hlinkClick r:id="rId4" tooltip="Harvey M. Wagner"/>
              </a:rPr>
              <a:t>Wagner</a:t>
            </a:r>
            <a:r>
              <a:rPr lang="en-GB" sz="6000" dirty="0"/>
              <a:t> (</a:t>
            </a:r>
            <a:r>
              <a:rPr lang="en-GB" sz="6000" i="1" dirty="0"/>
              <a:t>Principles of Operations Research</a:t>
            </a:r>
            <a:r>
              <a:rPr lang="en-GB" sz="6000" dirty="0"/>
              <a:t>) and </a:t>
            </a:r>
            <a:r>
              <a:rPr lang="en-GB" sz="6000" i="1" dirty="0"/>
              <a:t>Quantitative Techniques for Managerial Decisions</a:t>
            </a:r>
            <a:r>
              <a:rPr lang="en-GB" sz="6000" dirty="0"/>
              <a:t> by U. K. </a:t>
            </a:r>
            <a:r>
              <a:rPr lang="en-GB" sz="6000" dirty="0" err="1"/>
              <a:t>Srivastava</a:t>
            </a:r>
            <a:r>
              <a:rPr lang="en-GB" sz="6000" dirty="0"/>
              <a:t> (a CMA Prof. at IIMA), G. V. </a:t>
            </a:r>
            <a:r>
              <a:rPr lang="en-GB" sz="6000" dirty="0" err="1"/>
              <a:t>Shenoy</a:t>
            </a:r>
            <a:r>
              <a:rPr lang="en-GB" sz="6000" dirty="0"/>
              <a:t>, and S. C. Sharma. As I was browsing through the books, I came across a most interesting thing. At several places, the </a:t>
            </a:r>
            <a:r>
              <a:rPr lang="en-GB" sz="6000" dirty="0" err="1"/>
              <a:t>Srivastava</a:t>
            </a:r>
            <a:r>
              <a:rPr lang="en-GB" sz="6000" dirty="0"/>
              <a:t>, </a:t>
            </a:r>
            <a:r>
              <a:rPr lang="en-GB" sz="6000" dirty="0" err="1"/>
              <a:t>Shenoy</a:t>
            </a:r>
            <a:r>
              <a:rPr lang="en-GB" sz="6000" dirty="0"/>
              <a:t>, Sharma book had simply lifted stuff from the other three books (</a:t>
            </a:r>
            <a:r>
              <a:rPr lang="en-GB" sz="6000" dirty="0" err="1"/>
              <a:t>Baumol</a:t>
            </a:r>
            <a:r>
              <a:rPr lang="en-GB" sz="6000" dirty="0"/>
              <a:t>, Levin, and Wagner) and no references anywhere in the book". Upon enquiry a Committee, based on a report by a student, found that the book </a:t>
            </a:r>
            <a:r>
              <a:rPr lang="en-GB" sz="6000" i="1" dirty="0"/>
              <a:t>Quantitative Techniques for Managerial Decisions</a:t>
            </a:r>
            <a:r>
              <a:rPr lang="en-GB" sz="6000" dirty="0"/>
              <a:t> by U. K. </a:t>
            </a:r>
            <a:r>
              <a:rPr lang="en-GB" sz="6000" dirty="0" err="1"/>
              <a:t>Srivastava</a:t>
            </a:r>
            <a:r>
              <a:rPr lang="en-GB" sz="6000" dirty="0"/>
              <a:t>, G. V. </a:t>
            </a:r>
            <a:r>
              <a:rPr lang="en-GB" sz="6000" dirty="0" err="1"/>
              <a:t>Shenoy</a:t>
            </a:r>
            <a:r>
              <a:rPr lang="en-GB" sz="6000" dirty="0"/>
              <a:t>, and S. C. Sharma had copied without acknowledgment of the source at least at </a:t>
            </a:r>
            <a:r>
              <a:rPr lang="en-GB" sz="6000" b="1" dirty="0"/>
              <a:t>10 different places including 5 foreign books and some other Indian books, such as </a:t>
            </a:r>
            <a:r>
              <a:rPr lang="en-GB" sz="6000" b="1" dirty="0" err="1"/>
              <a:t>Baumol</a:t>
            </a:r>
            <a:r>
              <a:rPr lang="en-GB" sz="6000" b="1" dirty="0"/>
              <a:t>, Levin and Wagner (all books were published prior to the publication of the book</a:t>
            </a:r>
            <a:r>
              <a:rPr lang="en-GB" b="1" dirty="0"/>
              <a:t>)</a:t>
            </a:r>
          </a:p>
          <a:p>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Prof. B.S. </a:t>
            </a:r>
            <a:r>
              <a:rPr lang="en-GB" b="1" dirty="0" err="1"/>
              <a:t>Rajput</a:t>
            </a:r>
            <a:r>
              <a:rPr lang="en-GB" b="1" dirty="0"/>
              <a:t> controversy</a:t>
            </a:r>
            <a:br>
              <a:rPr lang="en-GB" b="1" dirty="0"/>
            </a:br>
            <a:endParaRPr lang="en-GB" dirty="0"/>
          </a:p>
        </p:txBody>
      </p:sp>
      <p:sp>
        <p:nvSpPr>
          <p:cNvPr id="3" name="Content Placeholder 2"/>
          <p:cNvSpPr>
            <a:spLocks noGrp="1"/>
          </p:cNvSpPr>
          <p:nvPr>
            <p:ph idx="1"/>
          </p:nvPr>
        </p:nvSpPr>
        <p:spPr>
          <a:xfrm>
            <a:off x="457200" y="914400"/>
            <a:ext cx="8229600" cy="5211763"/>
          </a:xfrm>
        </p:spPr>
        <p:txBody>
          <a:bodyPr>
            <a:noAutofit/>
          </a:bodyPr>
          <a:lstStyle/>
          <a:p>
            <a:pPr>
              <a:buNone/>
            </a:pPr>
            <a:r>
              <a:rPr lang="en-GB" sz="2400" dirty="0"/>
              <a:t>	The most high-profile and widely publicised controversy in India has been that of Prof. B. S. </a:t>
            </a:r>
            <a:r>
              <a:rPr lang="en-GB" sz="2400" dirty="0" err="1"/>
              <a:t>Rajput</a:t>
            </a:r>
            <a:r>
              <a:rPr lang="en-GB" sz="2400" dirty="0"/>
              <a:t> and colleagues in the field of Theoretical Physics.</a:t>
            </a:r>
          </a:p>
          <a:p>
            <a:pPr>
              <a:buNone/>
            </a:pPr>
            <a:r>
              <a:rPr lang="en-GB" sz="2400" dirty="0"/>
              <a:t>	Prof. B.S. </a:t>
            </a:r>
            <a:r>
              <a:rPr lang="en-GB" sz="2400" dirty="0" err="1"/>
              <a:t>Rajput</a:t>
            </a:r>
            <a:r>
              <a:rPr lang="en-GB" sz="2400" dirty="0"/>
              <a:t> was the vice-chancellor of </a:t>
            </a:r>
            <a:r>
              <a:rPr lang="en-GB" sz="2400" u="sng" dirty="0" err="1"/>
              <a:t>Kumaon</a:t>
            </a:r>
            <a:r>
              <a:rPr lang="en-GB" sz="2400" u="sng" dirty="0"/>
              <a:t> University</a:t>
            </a:r>
            <a:r>
              <a:rPr lang="en-GB" sz="2400" dirty="0"/>
              <a:t>, India in 2002 when various physicists in India started a website alleging that some of his papers claimed authorship of work, reported earlier by other </a:t>
            </a:r>
            <a:r>
              <a:rPr lang="en-GB" sz="2400" dirty="0" err="1"/>
              <a:t>researchers.</a:t>
            </a:r>
            <a:r>
              <a:rPr lang="en-GB" sz="2400" u="sng" dirty="0" err="1"/>
              <a:t>The</a:t>
            </a:r>
            <a:r>
              <a:rPr lang="en-GB" sz="2400" u="sng" dirty="0"/>
              <a:t> principal allegation was that a paper published by S.C. Joshi and B.S. </a:t>
            </a:r>
            <a:r>
              <a:rPr lang="en-GB" sz="2400" u="sng" dirty="0" err="1"/>
              <a:t>Rajput</a:t>
            </a:r>
            <a:r>
              <a:rPr lang="en-GB" sz="2400" u="sng" dirty="0"/>
              <a:t> entitled "</a:t>
            </a:r>
            <a:r>
              <a:rPr lang="en-GB" sz="2400" u="sng" dirty="0" err="1"/>
              <a:t>Axion-dilaton</a:t>
            </a:r>
            <a:r>
              <a:rPr lang="en-GB" sz="2400" u="sng" dirty="0"/>
              <a:t> black holes with SL(2,Z) symmetry through APT-FGP model" in </a:t>
            </a:r>
            <a:r>
              <a:rPr lang="en-GB" sz="2400" i="1" u="sng" dirty="0" err="1"/>
              <a:t>Europhysics</a:t>
            </a:r>
            <a:r>
              <a:rPr lang="en-GB" sz="2400" i="1" u="sng" dirty="0"/>
              <a:t> Letters,</a:t>
            </a:r>
            <a:r>
              <a:rPr lang="en-GB" sz="2400" u="sng" dirty="0"/>
              <a:t> Vol. 57, No. 5, was entirely copied from a six-year-old paper by </a:t>
            </a:r>
            <a:r>
              <a:rPr lang="en-GB" sz="2400" u="sng" dirty="0" err="1"/>
              <a:t>Renata</a:t>
            </a:r>
            <a:r>
              <a:rPr lang="en-GB" sz="2400" u="sng" dirty="0"/>
              <a:t> </a:t>
            </a:r>
            <a:r>
              <a:rPr lang="en-GB" sz="2400" u="sng" dirty="0" err="1"/>
              <a:t>Kallosh</a:t>
            </a:r>
            <a:r>
              <a:rPr lang="en-GB" sz="2400" u="sng" dirty="0"/>
              <a:t> of Stanford in </a:t>
            </a:r>
            <a:r>
              <a:rPr lang="en-GB" sz="2400" i="1" u="sng" dirty="0"/>
              <a:t>Physical Review D,</a:t>
            </a:r>
            <a:r>
              <a:rPr lang="en-GB" sz="2400" u="sng" dirty="0"/>
              <a:t>, </a:t>
            </a:r>
            <a:r>
              <a:rPr lang="en-GB" sz="2400" u="sng" dirty="0" err="1"/>
              <a:t>Vol</a:t>
            </a:r>
            <a:r>
              <a:rPr lang="en-GB" sz="2400" u="sng" dirty="0"/>
              <a:t> 54, No. 8</a:t>
            </a:r>
            <a:r>
              <a:rPr lang="en-GB" sz="2400" dirty="0"/>
              <a:t>. However, the campaign very soon included three other papers by Prof. </a:t>
            </a:r>
            <a:r>
              <a:rPr lang="en-GB" sz="2400" dirty="0" err="1"/>
              <a:t>Rajput</a:t>
            </a:r>
            <a:r>
              <a:rPr lang="en-GB" sz="2400" dirty="0"/>
              <a:t> and colleagues as plagiarised papers. </a:t>
            </a:r>
          </a:p>
          <a:p>
            <a:pPr>
              <a:buNone/>
            </a:pPr>
            <a:r>
              <a:rPr lang="en-GB" sz="2400" dirty="0"/>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5973763"/>
          </a:xfrm>
        </p:spPr>
        <p:txBody>
          <a:bodyPr>
            <a:normAutofit fontScale="25000" lnSpcReduction="20000"/>
          </a:bodyPr>
          <a:lstStyle/>
          <a:p>
            <a:pPr>
              <a:buNone/>
            </a:pPr>
            <a:r>
              <a:rPr lang="en-GB" sz="5100" dirty="0"/>
              <a:t>	</a:t>
            </a:r>
            <a:r>
              <a:rPr lang="en-GB" sz="9600" dirty="0"/>
              <a:t>On publication of the site, Prof. </a:t>
            </a:r>
            <a:r>
              <a:rPr lang="en-GB" sz="9600" dirty="0" err="1"/>
              <a:t>Rajput</a:t>
            </a:r>
            <a:r>
              <a:rPr lang="en-GB" sz="9600" dirty="0"/>
              <a:t> threatened to take legal action against the website, maintaining that the paper was written by Mr. Joshi, one of his students, without prior approval from </a:t>
            </a:r>
            <a:r>
              <a:rPr lang="en-GB" sz="9600" dirty="0" err="1"/>
              <a:t>him.However</a:t>
            </a:r>
            <a:r>
              <a:rPr lang="en-GB" sz="9600" dirty="0"/>
              <a:t>, the site was endorsed by over </a:t>
            </a:r>
            <a:r>
              <a:rPr lang="en-GB" sz="9600" b="1" dirty="0"/>
              <a:t>40 Indian physicists</a:t>
            </a:r>
            <a:r>
              <a:rPr lang="en-GB" sz="9600" dirty="0"/>
              <a:t>. In addition, seven physicists wrote to the president of India, </a:t>
            </a:r>
            <a:r>
              <a:rPr lang="en-GB" sz="9600" u="sng" dirty="0"/>
              <a:t>APJ Abdul </a:t>
            </a:r>
            <a:r>
              <a:rPr lang="en-GB" sz="9600" u="sng" dirty="0" err="1"/>
              <a:t>Kalam</a:t>
            </a:r>
            <a:r>
              <a:rPr lang="en-GB" sz="9600" u="sng" dirty="0"/>
              <a:t> </a:t>
            </a:r>
            <a:r>
              <a:rPr lang="en-GB" sz="9600" dirty="0"/>
              <a:t>requesting an investigation in this matter. The situation became murkier </a:t>
            </a:r>
            <a:r>
              <a:rPr lang="en-GB" sz="9600" b="1" dirty="0"/>
              <a:t>when Prof </a:t>
            </a:r>
            <a:r>
              <a:rPr lang="en-GB" sz="9600" b="1" dirty="0" err="1"/>
              <a:t>Kavita</a:t>
            </a:r>
            <a:r>
              <a:rPr lang="en-GB" sz="9600" b="1" dirty="0"/>
              <a:t> </a:t>
            </a:r>
            <a:r>
              <a:rPr lang="en-GB" sz="9600" b="1" dirty="0" err="1"/>
              <a:t>Pandey</a:t>
            </a:r>
            <a:r>
              <a:rPr lang="en-GB" sz="9600" b="1" dirty="0"/>
              <a:t>, head of the Physics department at </a:t>
            </a:r>
            <a:r>
              <a:rPr lang="en-GB" sz="9600" b="1" dirty="0" err="1"/>
              <a:t>Kumaon</a:t>
            </a:r>
            <a:r>
              <a:rPr lang="en-GB" sz="9600" b="1" dirty="0"/>
              <a:t> University claimed that she was suspended by the university as she brought this issue to the public.</a:t>
            </a:r>
          </a:p>
          <a:p>
            <a:pPr>
              <a:buNone/>
            </a:pPr>
            <a:r>
              <a:rPr lang="en-GB" sz="9600" dirty="0"/>
              <a:t>	In midst of all this blame game, the president of India asked the Governor of Uttaranchal who was also the chancellor of the </a:t>
            </a:r>
            <a:r>
              <a:rPr lang="en-GB" sz="9600" dirty="0" err="1"/>
              <a:t>Kumaon</a:t>
            </a:r>
            <a:r>
              <a:rPr lang="en-GB" sz="9600" dirty="0"/>
              <a:t> University to institute an enquiry to investigate the case. The committee led by a retired judge of Allahabad high court Justice S.R. Singh consisted of Prof K.B. </a:t>
            </a:r>
            <a:r>
              <a:rPr lang="en-GB" sz="9600" dirty="0" err="1"/>
              <a:t>Powar</a:t>
            </a:r>
            <a:r>
              <a:rPr lang="en-GB" sz="9600" dirty="0"/>
              <a:t>, former chief of the </a:t>
            </a:r>
            <a:r>
              <a:rPr lang="en-GB" sz="9600" u="sng" dirty="0"/>
              <a:t>Association of Indian Universities ,</a:t>
            </a:r>
            <a:r>
              <a:rPr lang="en-GB" sz="9600" dirty="0"/>
              <a:t> New Delhi, Prof </a:t>
            </a:r>
            <a:r>
              <a:rPr lang="en-GB" sz="9600" dirty="0" err="1"/>
              <a:t>Indira</a:t>
            </a:r>
            <a:r>
              <a:rPr lang="en-GB" sz="9600" dirty="0"/>
              <a:t> </a:t>
            </a:r>
            <a:r>
              <a:rPr lang="en-GB" sz="9600" dirty="0" err="1"/>
              <a:t>Nath</a:t>
            </a:r>
            <a:r>
              <a:rPr lang="en-GB" sz="9600" dirty="0"/>
              <a:t>, former secretary of the Society of Scientific Values and AIIMS faculty member and physicist Prof R. </a:t>
            </a:r>
            <a:r>
              <a:rPr lang="en-GB" sz="9600" dirty="0" err="1"/>
              <a:t>Rajaraman</a:t>
            </a:r>
            <a:r>
              <a:rPr lang="en-GB" sz="9600" dirty="0"/>
              <a:t> of JNU. The committee presented its report in February 2003 upholding the plagiarism </a:t>
            </a:r>
            <a:r>
              <a:rPr lang="en-GB" sz="9600" dirty="0" err="1"/>
              <a:t>charges.Prof</a:t>
            </a:r>
            <a:r>
              <a:rPr lang="en-GB" sz="9600" dirty="0"/>
              <a:t>. </a:t>
            </a:r>
            <a:r>
              <a:rPr lang="en-GB" sz="9600" dirty="0" err="1"/>
              <a:t>Rajput</a:t>
            </a:r>
            <a:r>
              <a:rPr lang="en-GB" sz="9600" dirty="0"/>
              <a:t> maintained that he has personally done no harm and it was his student's fault. However, he resigned from Vice-chancellorship immediately after the report.</a:t>
            </a:r>
          </a:p>
          <a:p>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4525963"/>
          </a:xfrm>
        </p:spPr>
        <p:txBody>
          <a:bodyPr>
            <a:normAutofit fontScale="25000" lnSpcReduction="20000"/>
          </a:bodyPr>
          <a:lstStyle/>
          <a:p>
            <a:pPr>
              <a:buNone/>
            </a:pPr>
            <a:r>
              <a:rPr lang="en-GB" b="1" dirty="0"/>
              <a:t>	</a:t>
            </a:r>
            <a:r>
              <a:rPr lang="en-GB" sz="9600" b="1" dirty="0"/>
              <a:t>Prof. P. </a:t>
            </a:r>
            <a:r>
              <a:rPr lang="en-GB" sz="9600" b="1" dirty="0" err="1"/>
              <a:t>Chiranjeevi</a:t>
            </a:r>
            <a:r>
              <a:rPr lang="en-GB" sz="9600" b="1" dirty="0"/>
              <a:t> controversy</a:t>
            </a:r>
          </a:p>
          <a:p>
            <a:pPr>
              <a:buNone/>
            </a:pPr>
            <a:r>
              <a:rPr lang="en-GB" sz="9600" dirty="0"/>
              <a:t>	Chemistry professor of </a:t>
            </a:r>
            <a:r>
              <a:rPr lang="en-GB" sz="9600" u="sng" dirty="0"/>
              <a:t>Sri </a:t>
            </a:r>
            <a:r>
              <a:rPr lang="en-GB" sz="9600" u="sng" dirty="0" err="1"/>
              <a:t>Venkateswara</a:t>
            </a:r>
            <a:r>
              <a:rPr lang="en-GB" sz="9600" u="sng" dirty="0"/>
              <a:t> University </a:t>
            </a:r>
            <a:r>
              <a:rPr lang="en-GB" sz="9600" dirty="0"/>
              <a:t>(SVU) is accused of plagiarising more than 70 research papers published between 2004 and 2007. University Executive Council has banned him from undertaking examination work and research guidance. He has been debarred from securing further promotions and appointments to administrative positions.</a:t>
            </a:r>
          </a:p>
          <a:p>
            <a:pPr>
              <a:buNone/>
            </a:pPr>
            <a:r>
              <a:rPr lang="en-GB" sz="9600" b="1" dirty="0"/>
              <a:t>	Dr. </a:t>
            </a:r>
            <a:r>
              <a:rPr lang="en-GB" sz="9600" b="1" dirty="0" err="1"/>
              <a:t>Sanjeeb</a:t>
            </a:r>
            <a:r>
              <a:rPr lang="en-GB" sz="9600" b="1" dirty="0"/>
              <a:t> Kumar </a:t>
            </a:r>
            <a:r>
              <a:rPr lang="en-GB" sz="9600" b="1" dirty="0" err="1"/>
              <a:t>Sahoo</a:t>
            </a:r>
            <a:r>
              <a:rPr lang="en-GB" sz="9600" b="1" dirty="0"/>
              <a:t> controversy</a:t>
            </a:r>
          </a:p>
          <a:p>
            <a:pPr>
              <a:buNone/>
            </a:pPr>
            <a:r>
              <a:rPr lang="en-GB" sz="9600" dirty="0"/>
              <a:t>	Dr. S.K. </a:t>
            </a:r>
            <a:r>
              <a:rPr lang="en-GB" sz="9600" dirty="0" err="1"/>
              <a:t>Sahoo</a:t>
            </a:r>
            <a:r>
              <a:rPr lang="en-GB" sz="9600" dirty="0"/>
              <a:t> is a scientist in the field of nanotechnology (cancer drug delivery) at the Institute of Life Sciences (an autonomous institute of the Department of Biotechnology, Govt. of India) located in Bhubaneswar, </a:t>
            </a:r>
            <a:r>
              <a:rPr lang="en-GB" sz="9600" dirty="0" err="1"/>
              <a:t>India.There</a:t>
            </a:r>
            <a:r>
              <a:rPr lang="en-GB" sz="9600" dirty="0"/>
              <a:t> have been serious concerns related to the accuracy of the data presented in many articles published by him. According to a notice published in the June 2013 issue of the journal </a:t>
            </a:r>
            <a:r>
              <a:rPr lang="en-GB" sz="9600" dirty="0" err="1"/>
              <a:t>Acta</a:t>
            </a:r>
            <a:r>
              <a:rPr lang="en-GB" sz="9600" dirty="0"/>
              <a:t> </a:t>
            </a:r>
            <a:r>
              <a:rPr lang="en-GB" sz="9600" dirty="0" err="1"/>
              <a:t>Biomaterialia</a:t>
            </a:r>
            <a:r>
              <a:rPr lang="en-GB" sz="9600" dirty="0"/>
              <a:t>, </a:t>
            </a:r>
            <a:r>
              <a:rPr lang="en-GB" sz="9600" b="1" dirty="0"/>
              <a:t>five research articles </a:t>
            </a:r>
            <a:r>
              <a:rPr lang="en-GB" sz="9600" dirty="0"/>
              <a:t>published by Dr. S.K. </a:t>
            </a:r>
            <a:r>
              <a:rPr lang="en-GB" sz="9600" dirty="0" err="1"/>
              <a:t>Sahoo</a:t>
            </a:r>
            <a:r>
              <a:rPr lang="en-GB" sz="9600" dirty="0"/>
              <a:t> </a:t>
            </a:r>
            <a:r>
              <a:rPr lang="en-GB" sz="9600" b="1" dirty="0"/>
              <a:t>have been retracted</a:t>
            </a:r>
            <a:r>
              <a:rPr lang="en-GB" sz="9600" dirty="0"/>
              <a:t> following highly unethical practices such as serial </a:t>
            </a:r>
            <a:r>
              <a:rPr lang="en-GB" sz="9600" b="1" dirty="0"/>
              <a:t>self plagiarism, data manipulation and falsification of results</a:t>
            </a:r>
          </a:p>
          <a:p>
            <a:endParaRPr lang="en-GB" sz="9600" dirty="0"/>
          </a:p>
          <a:p>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a:t>Take Away</a:t>
            </a:r>
            <a:endParaRPr lang="en-GB" dirty="0"/>
          </a:p>
        </p:txBody>
      </p:sp>
      <p:sp>
        <p:nvSpPr>
          <p:cNvPr id="3" name="Content Placeholder 2"/>
          <p:cNvSpPr>
            <a:spLocks noGrp="1"/>
          </p:cNvSpPr>
          <p:nvPr>
            <p:ph idx="1"/>
          </p:nvPr>
        </p:nvSpPr>
        <p:spPr>
          <a:xfrm>
            <a:off x="0" y="457200"/>
            <a:ext cx="9372600" cy="6400800"/>
          </a:xfrm>
        </p:spPr>
        <p:txBody>
          <a:bodyPr>
            <a:noAutofit/>
          </a:bodyPr>
          <a:lstStyle/>
          <a:p>
            <a:r>
              <a:rPr lang="en-GB" sz="2400" dirty="0"/>
              <a:t>Unlike ORI, </a:t>
            </a:r>
            <a:r>
              <a:rPr lang="en-GB" sz="2400" b="1" u="sng" dirty="0"/>
              <a:t>India lacks an effective statutory body to deal with research misconduct in the academia</a:t>
            </a:r>
            <a:r>
              <a:rPr lang="en-GB" sz="2400" dirty="0"/>
              <a:t> and the cases are often dealt in </a:t>
            </a:r>
            <a:r>
              <a:rPr lang="en-GB" sz="2400" i="1" dirty="0"/>
              <a:t>ad-hoc</a:t>
            </a:r>
            <a:r>
              <a:rPr lang="en-GB" sz="2400" dirty="0"/>
              <a:t> fashion. The Society for Scientific Values (SSV) is an independent body of scientists with the goal of upholding ethics in the Indian Scientific community and is India's only watchdog  group against research misconduct. The SSV does not have legal powers and cannot go ahead until the university acknowledges it    or the scientist accepts misconduct.</a:t>
            </a:r>
          </a:p>
          <a:p>
            <a:r>
              <a:rPr lang="en-GB" sz="2400" b="1" u="sng" dirty="0"/>
              <a:t>It is important to create awareness among the scientific writers toward what constitutes academic misconduct and plagiarism. </a:t>
            </a:r>
            <a:r>
              <a:rPr lang="en-GB" sz="2400" dirty="0"/>
              <a:t>Universities, journal editors and academia must educate the young researchers to follow the ethos and values of academic honesty and </a:t>
            </a:r>
            <a:r>
              <a:rPr lang="en-GB" sz="2400" dirty="0" err="1"/>
              <a:t>integrity.Lack</a:t>
            </a:r>
            <a:r>
              <a:rPr lang="en-GB" sz="2400" dirty="0"/>
              <a:t> of awareness about research ethics and lack of language skills lead to indulgence in plagiarism. </a:t>
            </a:r>
          </a:p>
          <a:p>
            <a:r>
              <a:rPr lang="en-GB" sz="2400" i="1" dirty="0"/>
              <a:t>. </a:t>
            </a:r>
            <a:r>
              <a:rPr lang="en-GB" sz="2400" b="1" i="1" u="sng" dirty="0"/>
              <a:t>Database of all cases of plagiarism is required to be maintain</a:t>
            </a:r>
            <a:r>
              <a:rPr lang="en-GB" sz="2400" b="1" u="sng" dirty="0"/>
              <a:t>ed </a:t>
            </a:r>
            <a:r>
              <a:rPr lang="en-GB" sz="2400" dirty="0"/>
              <a:t>with disclosure of all blacklisted plagiarists to name and shame them</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92500" lnSpcReduction="20000"/>
          </a:bodyPr>
          <a:lstStyle/>
          <a:p>
            <a:r>
              <a:rPr lang="en-GB" dirty="0"/>
              <a:t>Increasing pressure to publish, deficient training in ethical scientific writing, ignorance, oversight and lack of statutory controls and clear policies to deal with scientific misconduct in academics has led to the rise of research misconduct which can severely impact growth of India's higher education system</a:t>
            </a:r>
          </a:p>
          <a:p>
            <a:r>
              <a:rPr lang="en-GB" dirty="0"/>
              <a:t>Linking publications to individual's professional growth, academic promotions, and pay cheques have resulted in unethical publishing and indulgence in plagiarism</a:t>
            </a:r>
          </a:p>
          <a:p>
            <a:r>
              <a:rPr lang="en-GB" dirty="0"/>
              <a:t>It is important to create awareness among the scientific writers toward what constitutes academic misconduct and plagiarism. Universities, journal editors and academia must educate the young researchers to follow the ethos and values of academic honesty and integrity</a:t>
            </a:r>
          </a:p>
          <a:p>
            <a:r>
              <a:rPr lang="en-GB" dirty="0"/>
              <a:t>Young Scholars should rely on the tenets of ethical education, scientific self-confidence, sound knowledge and scientific curiosity</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Acknowledgements and </a:t>
            </a:r>
            <a:r>
              <a:rPr lang="en-US" dirty="0" err="1"/>
              <a:t>Courtsey</a:t>
            </a:r>
            <a:endParaRPr lang="en-GB" dirty="0"/>
          </a:p>
        </p:txBody>
      </p:sp>
      <p:sp>
        <p:nvSpPr>
          <p:cNvPr id="3" name="Content Placeholder 2"/>
          <p:cNvSpPr>
            <a:spLocks noGrp="1"/>
          </p:cNvSpPr>
          <p:nvPr>
            <p:ph idx="1"/>
          </p:nvPr>
        </p:nvSpPr>
        <p:spPr/>
        <p:txBody>
          <a:bodyPr>
            <a:normAutofit/>
          </a:bodyPr>
          <a:lstStyle/>
          <a:p>
            <a:r>
              <a:rPr lang="en-US" b="1" dirty="0">
                <a:latin typeface="Times New Roman" pitchFamily="18" charset="0"/>
                <a:cs typeface="Times New Roman" pitchFamily="18" charset="0"/>
              </a:rPr>
              <a:t>Wikipedia</a:t>
            </a:r>
          </a:p>
          <a:p>
            <a:pPr>
              <a:buNone/>
            </a:pPr>
            <a:r>
              <a:rPr lang="en-US" b="1" dirty="0">
                <a:latin typeface="Times New Roman" pitchFamily="18" charset="0"/>
                <a:cs typeface="Times New Roman" pitchFamily="18" charset="0"/>
              </a:rPr>
              <a:t>	</a:t>
            </a:r>
            <a:r>
              <a:rPr lang="en-GB" dirty="0"/>
              <a:t>https://en.wikipedia.org/wiki/Scientific_plagiarism_in_India#:~:text=India%20does%20not%20have%20a,being%20followed%20in%20different%20cases</a:t>
            </a:r>
          </a:p>
          <a:p>
            <a:pPr>
              <a:buNone/>
            </a:pPr>
            <a:r>
              <a:rPr lang="en-GB" dirty="0"/>
              <a:t>	https://en.wikipedia.org/wiki/Conflicts_of_interest_in_academic_publishing</a:t>
            </a:r>
            <a:endParaRPr lang="en-US" b="1" dirty="0">
              <a:latin typeface="Times New Roman" pitchFamily="18" charset="0"/>
              <a:cs typeface="Times New Roman" pitchFamily="18" charset="0"/>
            </a:endParaRPr>
          </a:p>
          <a:p>
            <a:r>
              <a:rPr lang="en-GB" b="1" dirty="0">
                <a:latin typeface="Times New Roman" pitchFamily="18" charset="0"/>
                <a:cs typeface="Times New Roman" pitchFamily="18" charset="0"/>
              </a:rPr>
              <a:t>Telegraph 13.6.2020 (Electronic)</a:t>
            </a:r>
          </a:p>
          <a:p>
            <a:r>
              <a:rPr lang="en-GB" b="1" dirty="0">
                <a:latin typeface="Times New Roman" pitchFamily="18" charset="0"/>
                <a:cs typeface="Times New Roman" pitchFamily="18" charset="0"/>
              </a:rPr>
              <a:t>Tribune 19.6.19 (Electronic)</a:t>
            </a:r>
          </a:p>
          <a:p>
            <a:r>
              <a:rPr lang="en-GB" dirty="0"/>
              <a:t>https</a:t>
            </a:r>
            <a:r>
              <a:rPr lang="en-GB"/>
              <a:t>://www.ndpublisher.in/publicationconduct.php</a:t>
            </a:r>
            <a:endParaRPr lang="en-GB" b="1" dirty="0">
              <a:latin typeface="Times New Roman" pitchFamily="18" charset="0"/>
              <a:cs typeface="Times New Roman" pitchFamily="18" charset="0"/>
            </a:endParaRP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lstStyle/>
          <a:p>
            <a:r>
              <a:rPr lang="en-US" dirty="0"/>
              <a:t>The </a:t>
            </a:r>
            <a:r>
              <a:rPr lang="en-US" b="1" dirty="0"/>
              <a:t>h</a:t>
            </a:r>
            <a:r>
              <a:rPr lang="en-US" dirty="0"/>
              <a:t>-</a:t>
            </a:r>
            <a:r>
              <a:rPr lang="en-US" b="1" dirty="0"/>
              <a:t>index</a:t>
            </a:r>
            <a:r>
              <a:rPr lang="en-US" dirty="0"/>
              <a:t> is </a:t>
            </a:r>
            <a:r>
              <a:rPr lang="en-US" b="1" dirty="0"/>
              <a:t>calculated</a:t>
            </a:r>
            <a:r>
              <a:rPr lang="en-US" dirty="0"/>
              <a:t> by counting the number of publications for which an author has been cited by other authors at least that same number of times. For instance, an </a:t>
            </a:r>
            <a:r>
              <a:rPr lang="en-US" b="1" dirty="0"/>
              <a:t>h</a:t>
            </a:r>
            <a:r>
              <a:rPr lang="en-US" dirty="0"/>
              <a:t>-</a:t>
            </a:r>
            <a:r>
              <a:rPr lang="en-US" b="1" dirty="0"/>
              <a:t>index</a:t>
            </a:r>
            <a:r>
              <a:rPr lang="en-US" dirty="0"/>
              <a:t> of 17 means that the scientist has published at least 17 papers that have each been cited at least 17 times.</a:t>
            </a:r>
          </a:p>
          <a:p>
            <a:pPr>
              <a:buNone/>
            </a:pPr>
            <a:r>
              <a:rPr lang="en-US" dirty="0"/>
              <a:t>	The advantage of the </a:t>
            </a:r>
            <a:r>
              <a:rPr lang="en-US" b="1" dirty="0"/>
              <a:t>h</a:t>
            </a:r>
            <a:r>
              <a:rPr lang="en-US" dirty="0"/>
              <a:t>-</a:t>
            </a:r>
            <a:r>
              <a:rPr lang="en-US" b="1" dirty="0"/>
              <a:t>index</a:t>
            </a:r>
            <a:r>
              <a:rPr lang="en-US" dirty="0"/>
              <a:t> is that it combines productivity (i.e., number of papers produced) and impact (number of citations) in a single number</a:t>
            </a:r>
          </a:p>
          <a:p>
            <a:pPr>
              <a:buNone/>
            </a:pPr>
            <a:endParaRPr lang="en-US" dirty="0"/>
          </a:p>
          <a:p>
            <a:pPr>
              <a:buNone/>
            </a:pPr>
            <a:r>
              <a:rPr lang="en-US" dirty="0"/>
              <a:t>	</a:t>
            </a:r>
            <a:r>
              <a:rPr lang="en-US" b="1" dirty="0"/>
              <a:t>Scopus</a:t>
            </a:r>
            <a:r>
              <a:rPr lang="en-US" dirty="0"/>
              <a:t>-</a:t>
            </a:r>
            <a:r>
              <a:rPr lang="en-US" dirty="0" err="1"/>
              <a:t>Abstaract</a:t>
            </a:r>
            <a:r>
              <a:rPr lang="en-US" dirty="0"/>
              <a:t> and citation </a:t>
            </a:r>
            <a:r>
              <a:rPr lang="en-US" dirty="0" err="1"/>
              <a:t>Database,</a:t>
            </a:r>
            <a:r>
              <a:rPr lang="en-US" b="1" dirty="0" err="1"/>
              <a:t>Research</a:t>
            </a:r>
            <a:r>
              <a:rPr lang="en-US" b="1" dirty="0"/>
              <a:t> Gate</a:t>
            </a:r>
            <a:r>
              <a:rPr lang="en-US" dirty="0"/>
              <a:t>-European Social Networking </a:t>
            </a:r>
            <a:r>
              <a:rPr lang="en-US" b="1" dirty="0" err="1"/>
              <a:t>Site,Google</a:t>
            </a:r>
            <a:r>
              <a:rPr lang="en-US" b="1" dirty="0"/>
              <a:t> Scholar</a:t>
            </a:r>
            <a:r>
              <a:rPr lang="en-US" dirty="0"/>
              <a:t>-Web search Engine</a:t>
            </a:r>
            <a:endParaRPr lang="en-GB"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r. Preeta\Desktop\200.gif"/>
          <p:cNvPicPr>
            <a:picLocks noChangeAspect="1" noChangeArrowheads="1" noCrop="1"/>
          </p:cNvPicPr>
          <p:nvPr/>
        </p:nvPicPr>
        <p:blipFill>
          <a:blip r:embed="rId2"/>
          <a:srcRect/>
          <a:stretch>
            <a:fillRect/>
          </a:stretch>
        </p:blipFill>
        <p:spPr bwMode="auto">
          <a:xfrm>
            <a:off x="1676400" y="1219200"/>
            <a:ext cx="5410199" cy="3581400"/>
          </a:xfrm>
          <a:prstGeom prst="rect">
            <a:avLst/>
          </a:prstGeom>
          <a:noFill/>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lstStyle/>
          <a:p>
            <a:pPr algn="ctr">
              <a:buNone/>
            </a:pPr>
            <a:endParaRPr lang="en-US" dirty="0"/>
          </a:p>
          <a:p>
            <a:pPr algn="ctr">
              <a:buNone/>
            </a:pPr>
            <a:endParaRPr lang="en-US" dirty="0"/>
          </a:p>
          <a:p>
            <a:pPr algn="ctr">
              <a:buNone/>
            </a:pPr>
            <a:endParaRPr lang="en-US" dirty="0"/>
          </a:p>
          <a:p>
            <a:pPr algn="ctr">
              <a:buNone/>
            </a:pPr>
            <a:endParaRPr lang="en-US" sz="5400" dirty="0"/>
          </a:p>
          <a:p>
            <a:pPr algn="ctr">
              <a:buNone/>
            </a:pPr>
            <a:endParaRPr lang="en-US" sz="5400" dirty="0"/>
          </a:p>
          <a:p>
            <a:pPr algn="ctr">
              <a:buNone/>
            </a:pPr>
            <a:endParaRPr lang="en-US" sz="5400" dirty="0"/>
          </a:p>
          <a:p>
            <a:pPr algn="ctr">
              <a:buNone/>
            </a:pPr>
            <a:r>
              <a:rPr lang="en-US" sz="5400" dirty="0"/>
              <a:t>Group Discussion</a:t>
            </a:r>
            <a:endParaRPr lang="en-GB" sz="5400" dirty="0"/>
          </a:p>
        </p:txBody>
      </p:sp>
      <p:pic>
        <p:nvPicPr>
          <p:cNvPr id="5122" name="Picture 2" descr="Important Group Discussion (GD) Topics for MBA Admissions 2020 ..."/>
          <p:cNvPicPr>
            <a:picLocks noChangeAspect="1" noChangeArrowheads="1"/>
          </p:cNvPicPr>
          <p:nvPr/>
        </p:nvPicPr>
        <p:blipFill>
          <a:blip r:embed="rId2"/>
          <a:srcRect/>
          <a:stretch>
            <a:fillRect/>
          </a:stretch>
        </p:blipFill>
        <p:spPr bwMode="auto">
          <a:xfrm>
            <a:off x="1143000" y="533400"/>
            <a:ext cx="6191250" cy="3810000"/>
          </a:xfrm>
          <a:prstGeom prst="rect">
            <a:avLst/>
          </a:prstGeom>
          <a:noFill/>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1676400" cy="2286000"/>
          </a:xfrm>
        </p:spPr>
        <p:txBody>
          <a:bodyPr>
            <a:normAutofit fontScale="90000"/>
          </a:bodyPr>
          <a:lstStyle/>
          <a:p>
            <a:r>
              <a:rPr lang="en-US" dirty="0"/>
              <a:t>Group   	A</a:t>
            </a:r>
            <a:br>
              <a:rPr lang="en-US" dirty="0"/>
            </a:br>
            <a:endParaRPr lang="en-GB" dirty="0"/>
          </a:p>
        </p:txBody>
      </p:sp>
      <p:pic>
        <p:nvPicPr>
          <p:cNvPr id="1026" name="Picture 2"/>
          <p:cNvPicPr>
            <a:picLocks noGrp="1" noChangeAspect="1" noChangeArrowheads="1"/>
          </p:cNvPicPr>
          <p:nvPr>
            <p:ph idx="1"/>
          </p:nvPr>
        </p:nvPicPr>
        <p:blipFill>
          <a:blip r:embed="rId2"/>
          <a:srcRect/>
          <a:stretch>
            <a:fillRect/>
          </a:stretch>
        </p:blipFill>
        <p:spPr bwMode="auto">
          <a:xfrm>
            <a:off x="1752600" y="0"/>
            <a:ext cx="6096000" cy="6858000"/>
          </a:xfrm>
          <a:prstGeom prst="rect">
            <a:avLst/>
          </a:prstGeom>
          <a:noFill/>
          <a:ln w="9525">
            <a:noFill/>
            <a:miter lim="800000"/>
            <a:headEnd/>
            <a:tailEnd/>
          </a:ln>
          <a:effec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905000" cy="914400"/>
          </a:xfrm>
        </p:spPr>
        <p:txBody>
          <a:bodyPr>
            <a:normAutofit fontScale="90000"/>
          </a:bodyPr>
          <a:lstStyle/>
          <a:p>
            <a:r>
              <a:rPr lang="en-US" dirty="0"/>
              <a:t>Group B</a:t>
            </a:r>
            <a:endParaRPr lang="en-GB" dirty="0"/>
          </a:p>
        </p:txBody>
      </p:sp>
      <p:pic>
        <p:nvPicPr>
          <p:cNvPr id="2050" name="Picture 2"/>
          <p:cNvPicPr>
            <a:picLocks noGrp="1" noChangeAspect="1" noChangeArrowheads="1"/>
          </p:cNvPicPr>
          <p:nvPr>
            <p:ph idx="1"/>
          </p:nvPr>
        </p:nvPicPr>
        <p:blipFill>
          <a:blip r:embed="rId2"/>
          <a:srcRect/>
          <a:stretch>
            <a:fillRect/>
          </a:stretch>
        </p:blipFill>
        <p:spPr bwMode="auto">
          <a:xfrm>
            <a:off x="2057400" y="1"/>
            <a:ext cx="6172200" cy="6857999"/>
          </a:xfrm>
          <a:prstGeom prst="rect">
            <a:avLst/>
          </a:prstGeom>
          <a:noFill/>
          <a:ln w="9525">
            <a:noFill/>
            <a:miter lim="800000"/>
            <a:headEnd/>
            <a:tailEnd/>
          </a:ln>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286000" cy="762000"/>
          </a:xfrm>
        </p:spPr>
        <p:txBody>
          <a:bodyPr>
            <a:normAutofit fontScale="90000"/>
          </a:bodyPr>
          <a:lstStyle/>
          <a:p>
            <a:r>
              <a:rPr lang="en-US" dirty="0"/>
              <a:t>Group C</a:t>
            </a:r>
            <a:endParaRPr lang="en-GB" dirty="0"/>
          </a:p>
        </p:txBody>
      </p:sp>
      <p:pic>
        <p:nvPicPr>
          <p:cNvPr id="3074" name="Picture 2"/>
          <p:cNvPicPr>
            <a:picLocks noGrp="1" noChangeAspect="1" noChangeArrowheads="1"/>
          </p:cNvPicPr>
          <p:nvPr>
            <p:ph idx="1"/>
          </p:nvPr>
        </p:nvPicPr>
        <p:blipFill>
          <a:blip r:embed="rId2"/>
          <a:srcRect/>
          <a:stretch>
            <a:fillRect/>
          </a:stretch>
        </p:blipFill>
        <p:spPr bwMode="auto">
          <a:xfrm>
            <a:off x="2362200" y="0"/>
            <a:ext cx="5791200" cy="6705601"/>
          </a:xfrm>
          <a:prstGeom prst="rect">
            <a:avLst/>
          </a:prstGeom>
          <a:noFill/>
          <a:ln w="9525">
            <a:noFill/>
            <a:miter lim="800000"/>
            <a:headEnd/>
            <a:tailEnd/>
          </a:ln>
          <a:effec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1981200" cy="762000"/>
          </a:xfrm>
        </p:spPr>
        <p:txBody>
          <a:bodyPr>
            <a:normAutofit fontScale="90000"/>
          </a:bodyPr>
          <a:lstStyle/>
          <a:p>
            <a:r>
              <a:rPr lang="en-US" dirty="0"/>
              <a:t>Group D</a:t>
            </a:r>
            <a:endParaRPr lang="en-GB" dirty="0"/>
          </a:p>
        </p:txBody>
      </p:sp>
      <p:pic>
        <p:nvPicPr>
          <p:cNvPr id="4098" name="Picture 2"/>
          <p:cNvPicPr>
            <a:picLocks noGrp="1" noChangeAspect="1" noChangeArrowheads="1"/>
          </p:cNvPicPr>
          <p:nvPr>
            <p:ph idx="1"/>
          </p:nvPr>
        </p:nvPicPr>
        <p:blipFill>
          <a:blip r:embed="rId2"/>
          <a:srcRect/>
          <a:stretch>
            <a:fillRect/>
          </a:stretch>
        </p:blipFill>
        <p:spPr bwMode="auto">
          <a:xfrm>
            <a:off x="2286000" y="228600"/>
            <a:ext cx="5791200" cy="6400800"/>
          </a:xfrm>
          <a:prstGeom prst="rect">
            <a:avLst/>
          </a:prstGeom>
          <a:noFill/>
          <a:ln w="9525">
            <a:noFill/>
            <a:miter lim="800000"/>
            <a:headEnd/>
            <a:tailEnd/>
          </a:ln>
          <a:effec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685800"/>
          </a:xfrm>
        </p:spPr>
        <p:txBody>
          <a:bodyPr>
            <a:normAutofit fontScale="90000"/>
          </a:bodyPr>
          <a:lstStyle/>
          <a:p>
            <a:pPr algn="ctr"/>
            <a:r>
              <a:rPr lang="en-US" dirty="0"/>
              <a:t>Questions</a:t>
            </a:r>
            <a:endParaRPr lang="en-GB" dirty="0"/>
          </a:p>
        </p:txBody>
      </p:sp>
      <p:sp>
        <p:nvSpPr>
          <p:cNvPr id="3" name="Content Placeholder 2"/>
          <p:cNvSpPr>
            <a:spLocks noGrp="1"/>
          </p:cNvSpPr>
          <p:nvPr>
            <p:ph idx="1"/>
          </p:nvPr>
        </p:nvSpPr>
        <p:spPr/>
        <p:txBody>
          <a:bodyPr/>
          <a:lstStyle/>
          <a:p>
            <a:r>
              <a:rPr lang="en-US" dirty="0"/>
              <a:t>Q.1   How can the Academia detect Balloon Professors who use their scholars as Ladders and credit without any contribution?</a:t>
            </a:r>
          </a:p>
          <a:p>
            <a:r>
              <a:rPr lang="en-US" dirty="0"/>
              <a:t>Q.2  Why should we declare COI in Publication?</a:t>
            </a:r>
          </a:p>
          <a:p>
            <a:r>
              <a:rPr lang="en-US" dirty="0"/>
              <a:t>Q.3   Is there any statutory body to regulate Scientific and Publication Misconduct in India? Why do we need it ?</a:t>
            </a:r>
          </a:p>
          <a:p>
            <a:r>
              <a:rPr lang="en-US" dirty="0"/>
              <a:t>Q.4  How do u think that the problem of Publication and Research Misconduct be solved?</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Ethical Issues/considerations in Research</a:t>
            </a: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US" dirty="0"/>
              <a:t>The major ethical issues in conducting research are</a:t>
            </a:r>
          </a:p>
          <a:p>
            <a:r>
              <a:rPr lang="en-US" dirty="0"/>
              <a:t>Informed consent. </a:t>
            </a:r>
          </a:p>
          <a:p>
            <a:r>
              <a:rPr lang="en-US" dirty="0"/>
              <a:t>Voluntary participation.</a:t>
            </a:r>
            <a:r>
              <a:rPr lang="hi-IN" dirty="0"/>
              <a:t> </a:t>
            </a:r>
            <a:endParaRPr lang="en-US" dirty="0"/>
          </a:p>
          <a:p>
            <a:r>
              <a:rPr lang="en-US" dirty="0"/>
              <a:t>Do no harm.</a:t>
            </a:r>
          </a:p>
          <a:p>
            <a:r>
              <a:rPr lang="en-US" dirty="0"/>
              <a:t>Confidentiality.</a:t>
            </a:r>
          </a:p>
          <a:p>
            <a:r>
              <a:rPr lang="en-US" dirty="0"/>
              <a:t>Anonymity.</a:t>
            </a:r>
          </a:p>
          <a:p>
            <a:r>
              <a:rPr lang="en-US" dirty="0"/>
              <a:t>Only assess relevant components.</a:t>
            </a:r>
          </a:p>
          <a:p>
            <a:r>
              <a:rPr lang="en-US" dirty="0"/>
              <a:t>Maintain Integrity of Research</a:t>
            </a:r>
          </a:p>
          <a:p>
            <a:pPr>
              <a:buNone/>
            </a:pPr>
            <a:r>
              <a:rPr lang="en-GB" sz="2400" b="1" u="sng" dirty="0"/>
              <a:t>Importance of Research  and Publication  Ethics</a:t>
            </a:r>
          </a:p>
          <a:p>
            <a:pPr lvl="0">
              <a:buNone/>
            </a:pPr>
            <a:r>
              <a:rPr lang="en-GB" sz="2400" dirty="0"/>
              <a:t> To treat all papers fairly and without bias during the review process.</a:t>
            </a:r>
          </a:p>
          <a:p>
            <a:pPr lvl="0">
              <a:buNone/>
            </a:pPr>
            <a:r>
              <a:rPr lang="en-GB" sz="2400" dirty="0"/>
              <a:t> To investigate any allegations made about articles, whether under peer review or already published, in line with industry standards.</a:t>
            </a:r>
          </a:p>
          <a:p>
            <a:pPr>
              <a:buNone/>
            </a:pPr>
            <a:r>
              <a:rPr lang="en-GB" sz="2400" dirty="0"/>
              <a:t>A sign of trust. </a:t>
            </a:r>
            <a:endParaRPr lang="en-GB" dirty="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r>
              <a:rPr lang="en-GB" b="1" dirty="0"/>
              <a:t>Publication misconduct</a:t>
            </a:r>
            <a:r>
              <a:rPr lang="en-GB" dirty="0"/>
              <a:t> includes plagiarism, fabrication, falsification, inappropriate authorship, duplicate submission/multiple submissions, overlapping </a:t>
            </a:r>
            <a:r>
              <a:rPr lang="en-GB" b="1" dirty="0"/>
              <a:t>publication</a:t>
            </a:r>
            <a:r>
              <a:rPr lang="en-GB" dirty="0"/>
              <a:t>, and salami </a:t>
            </a:r>
            <a:r>
              <a:rPr lang="en-GB" b="1" dirty="0"/>
              <a:t>publication</a:t>
            </a:r>
            <a:r>
              <a:rPr lang="en-GB" dirty="0"/>
              <a:t>. </a:t>
            </a:r>
          </a:p>
          <a:p>
            <a:r>
              <a:rPr lang="en-US" b="1" dirty="0"/>
              <a:t>Scientific misconduct</a:t>
            </a:r>
            <a:r>
              <a:rPr lang="en-US" dirty="0"/>
              <a:t>  or </a:t>
            </a:r>
            <a:r>
              <a:rPr lang="en-US" b="1" dirty="0"/>
              <a:t>Research  Misconduct </a:t>
            </a:r>
            <a:r>
              <a:rPr lang="en-US" dirty="0"/>
              <a:t>is the violation of the standard codes of scholarly conduct and ethical behavior  in the publication of professional scientific research.</a:t>
            </a:r>
          </a:p>
          <a:p>
            <a:pPr>
              <a:buNone/>
            </a:pPr>
            <a:r>
              <a:rPr lang="en-US" dirty="0"/>
              <a:t>	Research misconduct -The U.S. National Science Foundation defines three </a:t>
            </a:r>
            <a:r>
              <a:rPr lang="en-US" b="1" dirty="0"/>
              <a:t>types of research misconduct</a:t>
            </a:r>
            <a:r>
              <a:rPr lang="en-US" dirty="0"/>
              <a:t>: fabrication, falsification, and plagiarism.</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algn="ctr">
              <a:buNone/>
            </a:pPr>
            <a:r>
              <a:rPr lang="en-GB" dirty="0"/>
              <a:t>		</a:t>
            </a:r>
            <a:r>
              <a:rPr lang="en-GB" sz="3200" b="1" dirty="0"/>
              <a:t>Scientific Misconduct</a:t>
            </a:r>
            <a:r>
              <a:rPr lang="en-US" dirty="0"/>
              <a:t>	</a:t>
            </a:r>
          </a:p>
          <a:p>
            <a:pPr>
              <a:buNone/>
            </a:pPr>
            <a:r>
              <a:rPr lang="en-US" dirty="0">
                <a:solidFill>
                  <a:schemeClr val="tx2"/>
                </a:solidFill>
              </a:rPr>
              <a:t>	It is the violation of the standard codes of Scholarly</a:t>
            </a:r>
            <a:r>
              <a:rPr lang="en-US" dirty="0"/>
              <a:t>  </a:t>
            </a:r>
            <a:r>
              <a:rPr lang="en-US" dirty="0">
                <a:solidFill>
                  <a:schemeClr val="tx2"/>
                </a:solidFill>
              </a:rPr>
              <a:t>conduct and ethical behavior in the publication of professional scientific research.</a:t>
            </a:r>
          </a:p>
          <a:p>
            <a:pPr>
              <a:buNone/>
            </a:pPr>
            <a:r>
              <a:rPr lang="en-GB" sz="3800" b="1" u="sng" dirty="0"/>
              <a:t>	Reasons of Scientific misconduct</a:t>
            </a:r>
          </a:p>
          <a:p>
            <a:pPr>
              <a:buNone/>
            </a:pPr>
            <a:r>
              <a:rPr lang="en-GB" dirty="0"/>
              <a:t> 	According to </a:t>
            </a:r>
            <a:r>
              <a:rPr lang="en-GB" u="sng" dirty="0">
                <a:solidFill>
                  <a:schemeClr val="tx2"/>
                </a:solidFill>
              </a:rPr>
              <a:t>David Goodstein</a:t>
            </a:r>
            <a:r>
              <a:rPr lang="en-GB" dirty="0"/>
              <a:t> of </a:t>
            </a:r>
            <a:r>
              <a:rPr lang="en-GB" u="sng" dirty="0"/>
              <a:t>Caltech</a:t>
            </a:r>
            <a:r>
              <a:rPr lang="en-GB" dirty="0"/>
              <a:t>, there are motivators for scientists to commit misconduct, which are :-</a:t>
            </a:r>
          </a:p>
          <a:p>
            <a:pPr>
              <a:buNone/>
            </a:pPr>
            <a:r>
              <a:rPr lang="en-GB" b="1" dirty="0"/>
              <a:t>	Career pressure</a:t>
            </a:r>
            <a:endParaRPr lang="en-GB" dirty="0"/>
          </a:p>
          <a:p>
            <a:pPr>
              <a:buNone/>
            </a:pPr>
            <a:r>
              <a:rPr lang="en-GB" b="1" dirty="0"/>
              <a:t>	Ease of fabrication</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GB" dirty="0"/>
          </a:p>
        </p:txBody>
      </p:sp>
      <p:sp>
        <p:nvSpPr>
          <p:cNvPr id="3" name="Content Placeholder 2"/>
          <p:cNvSpPr>
            <a:spLocks noGrp="1"/>
          </p:cNvSpPr>
          <p:nvPr>
            <p:ph idx="1"/>
          </p:nvPr>
        </p:nvSpPr>
        <p:spPr>
          <a:xfrm>
            <a:off x="0" y="609600"/>
            <a:ext cx="9144000" cy="5516563"/>
          </a:xfrm>
        </p:spPr>
        <p:txBody>
          <a:bodyPr>
            <a:normAutofit fontScale="92500" lnSpcReduction="20000"/>
          </a:bodyPr>
          <a:lstStyle/>
          <a:p>
            <a:pPr>
              <a:buNone/>
            </a:pPr>
            <a:r>
              <a:rPr lang="en-GB" dirty="0"/>
              <a:t>	The U.S. </a:t>
            </a:r>
            <a:r>
              <a:rPr lang="en-GB" u="sng" dirty="0"/>
              <a:t>National Science </a:t>
            </a:r>
            <a:r>
              <a:rPr lang="en-GB" u="sng" dirty="0" err="1"/>
              <a:t>Foundation</a:t>
            </a:r>
            <a:r>
              <a:rPr lang="en-GB" dirty="0" err="1"/>
              <a:t>defines</a:t>
            </a:r>
            <a:r>
              <a:rPr lang="en-GB" dirty="0"/>
              <a:t> three types of research misconduct: FFP (</a:t>
            </a:r>
            <a:r>
              <a:rPr lang="en-GB" b="1" dirty="0"/>
              <a:t>The Unholy Trinity of Scientific Writing) </a:t>
            </a:r>
            <a:endParaRPr lang="en-GB" dirty="0"/>
          </a:p>
          <a:p>
            <a:pPr>
              <a:buNone/>
            </a:pPr>
            <a:r>
              <a:rPr lang="en-GB" dirty="0"/>
              <a:t>	</a:t>
            </a:r>
            <a:r>
              <a:rPr lang="en-GB" b="1" u="sng" dirty="0"/>
              <a:t>Fabrication</a:t>
            </a:r>
            <a:r>
              <a:rPr lang="en-GB" dirty="0"/>
              <a:t>- </a:t>
            </a:r>
            <a:r>
              <a:rPr lang="hi-IN" dirty="0"/>
              <a:t>छलरचना</a:t>
            </a:r>
            <a:r>
              <a:rPr lang="en-GB" dirty="0"/>
              <a:t>  Making up results and recording or reporting them. This is sometimes referred to as "</a:t>
            </a:r>
            <a:r>
              <a:rPr lang="en-GB" dirty="0" err="1"/>
              <a:t>drylabbing</a:t>
            </a:r>
            <a:endParaRPr lang="en-GB" dirty="0"/>
          </a:p>
          <a:p>
            <a:pPr lvl="0">
              <a:buNone/>
            </a:pPr>
            <a:r>
              <a:rPr lang="en-GB" dirty="0"/>
              <a:t>	 </a:t>
            </a:r>
            <a:r>
              <a:rPr lang="en-GB" b="1" u="sng" dirty="0"/>
              <a:t>Falsification</a:t>
            </a:r>
            <a:r>
              <a:rPr lang="en-GB" dirty="0"/>
              <a:t> -</a:t>
            </a:r>
            <a:r>
              <a:rPr lang="hi-IN" dirty="0"/>
              <a:t>फर्जीवाड़ा</a:t>
            </a:r>
            <a:r>
              <a:rPr lang="en-GB" dirty="0"/>
              <a:t> manipulating research materials, equipment, or processes or changing or omitting data or results such that the research is not accurately represented in the research record.</a:t>
            </a:r>
          </a:p>
          <a:p>
            <a:pPr>
              <a:buNone/>
            </a:pPr>
            <a:r>
              <a:rPr lang="en-GB" dirty="0"/>
              <a:t> 	</a:t>
            </a:r>
            <a:r>
              <a:rPr lang="en-GB" b="1" u="sng" dirty="0"/>
              <a:t>Plagiarism- </a:t>
            </a:r>
            <a:r>
              <a:rPr lang="hi-IN" dirty="0"/>
              <a:t>साहित्यिक चोरी</a:t>
            </a:r>
            <a:r>
              <a:rPr lang="en-GB" dirty="0"/>
              <a:t> the appropriation of another person's ideas, processes, results, or words without giving appropriate credit.</a:t>
            </a:r>
            <a:r>
              <a:rPr lang="en-US" dirty="0"/>
              <a:t> Plagiarism ranges from the unreferenced use of others’ published and unpublished ideas, including research grant applications to submission under “new” authorship of a complete paper, sometimes in a different language. It may occur at any stage of planning, research, writing, or publication: it applies to print and electronic versions.</a:t>
            </a:r>
          </a:p>
          <a:p>
            <a:endParaRPr lang="en-GB" dirty="0"/>
          </a:p>
        </p:txBody>
      </p:sp>
      <p:pic>
        <p:nvPicPr>
          <p:cNvPr id="31746" name="Picture 2" descr="Free plagiarism checker - eCampus News"/>
          <p:cNvPicPr>
            <a:picLocks noChangeAspect="1" noChangeArrowheads="1"/>
          </p:cNvPicPr>
          <p:nvPr/>
        </p:nvPicPr>
        <p:blipFill>
          <a:blip r:embed="rId2"/>
          <a:srcRect/>
          <a:stretch>
            <a:fillRect/>
          </a:stretch>
        </p:blipFill>
        <p:spPr bwMode="auto">
          <a:xfrm>
            <a:off x="6934200" y="5562600"/>
            <a:ext cx="2035629" cy="1295400"/>
          </a:xfrm>
          <a:prstGeom prst="rect">
            <a:avLst/>
          </a:prstGeom>
          <a:noFill/>
        </p:spPr>
      </p:pic>
      <p:pic>
        <p:nvPicPr>
          <p:cNvPr id="31748" name="Picture 4" descr="A Question for Ghanaians: Is Falsification of a Document a Crime?"/>
          <p:cNvPicPr>
            <a:picLocks noChangeAspect="1" noChangeArrowheads="1"/>
          </p:cNvPicPr>
          <p:nvPr/>
        </p:nvPicPr>
        <p:blipFill>
          <a:blip r:embed="rId3" cstate="print"/>
          <a:srcRect/>
          <a:stretch>
            <a:fillRect/>
          </a:stretch>
        </p:blipFill>
        <p:spPr bwMode="auto">
          <a:xfrm>
            <a:off x="609600" y="5900814"/>
            <a:ext cx="2007997" cy="957186"/>
          </a:xfrm>
          <a:prstGeom prst="rect">
            <a:avLst/>
          </a:prstGeom>
          <a:noFill/>
        </p:spPr>
      </p:pic>
      <p:pic>
        <p:nvPicPr>
          <p:cNvPr id="31750" name="Picture 6" descr="Misconduct | Data fabrication / data falsification | Farname Inc."/>
          <p:cNvPicPr>
            <a:picLocks noChangeAspect="1" noChangeArrowheads="1"/>
          </p:cNvPicPr>
          <p:nvPr/>
        </p:nvPicPr>
        <p:blipFill>
          <a:blip r:embed="rId4"/>
          <a:srcRect/>
          <a:stretch>
            <a:fillRect/>
          </a:stretch>
        </p:blipFill>
        <p:spPr bwMode="auto">
          <a:xfrm>
            <a:off x="3962400" y="5562600"/>
            <a:ext cx="2175067" cy="12954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1105</TotalTime>
  <Words>2002</Words>
  <Application>Microsoft Office PowerPoint</Application>
  <PresentationFormat>On-screen Show (4:3)</PresentationFormat>
  <Paragraphs>263</Paragraphs>
  <Slides>56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56</vt:i4>
      </vt:variant>
    </vt:vector>
  </HeadingPairs>
  <TitlesOfParts>
    <vt:vector size="66" baseType="lpstr">
      <vt:lpstr>Arial</vt:lpstr>
      <vt:lpstr>Calibiri body</vt:lpstr>
      <vt:lpstr>Calibri</vt:lpstr>
      <vt:lpstr>Constantia</vt:lpstr>
      <vt:lpstr>inherit</vt:lpstr>
      <vt:lpstr>Mangal</vt:lpstr>
      <vt:lpstr>Open Sans</vt:lpstr>
      <vt:lpstr>Times New Roman</vt:lpstr>
      <vt:lpstr>Wingdings 2</vt:lpstr>
      <vt:lpstr>Flow</vt:lpstr>
      <vt:lpstr>Publication Misconduct</vt:lpstr>
      <vt:lpstr>PowerPoint Presentation</vt:lpstr>
      <vt:lpstr>   Peer Review</vt:lpstr>
      <vt:lpstr>PowerPoint Presentation</vt:lpstr>
      <vt:lpstr>PowerPoint Presentation</vt:lpstr>
      <vt:lpstr>Ethical Issues/considerations in Research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Ethical guidelines for Journal Editors </vt:lpstr>
      <vt:lpstr>PowerPoint Presentation</vt:lpstr>
      <vt:lpstr>International Ethics for Editors</vt:lpstr>
      <vt:lpstr>PUBLIATION MISCONDUCT</vt:lpstr>
      <vt:lpstr>Types of Publication Misconduct</vt:lpstr>
      <vt:lpstr>PowerPoint Presentation</vt:lpstr>
      <vt:lpstr>Dealing with Misconduct</vt:lpstr>
      <vt:lpstr>Investigating misconduct</vt:lpstr>
      <vt:lpstr>Serious misconduct</vt:lpstr>
      <vt:lpstr>PowerPoint Presentation</vt:lpstr>
      <vt:lpstr>Less serious Misconduct</vt:lpstr>
      <vt:lpstr>Consequences for those who expose misconduct</vt:lpstr>
      <vt:lpstr>C.O.P.E (Committee on Publication Ethics )</vt:lpstr>
      <vt:lpstr>Conflict of Interest एक ऐसी स्थिति जिसमें अधिकारी का निर्णय उसकी व्यक्तिगत रूचि से प्रभावित हो</vt:lpstr>
      <vt:lpstr>PowerPoint Presentation</vt:lpstr>
      <vt:lpstr>Types of COI</vt:lpstr>
      <vt:lpstr>COIs by Agent</vt:lpstr>
      <vt:lpstr>PowerPoint Presentation</vt:lpstr>
      <vt:lpstr>PowerPoint Presentation</vt:lpstr>
      <vt:lpstr>PowerPoint Presentation</vt:lpstr>
      <vt:lpstr>   COIs of journal staff</vt:lpstr>
      <vt:lpstr>PowerPoint Presentation</vt:lpstr>
      <vt:lpstr>Complaints and Appeals </vt:lpstr>
      <vt:lpstr>Authorship dispute during the Review process Case text (Anonymised):  </vt:lpstr>
      <vt:lpstr>PowerPoint Presentation</vt:lpstr>
      <vt:lpstr>PowerPoint Presentation</vt:lpstr>
      <vt:lpstr>Examples of Scientific Fraud Image Manipulation in a Published Article</vt:lpstr>
      <vt:lpstr>PowerPoint Presentation</vt:lpstr>
      <vt:lpstr>PowerPoint Presentation</vt:lpstr>
      <vt:lpstr>Prof. B.S. Rajput controversy </vt:lpstr>
      <vt:lpstr>PowerPoint Presentation</vt:lpstr>
      <vt:lpstr>PowerPoint Presentation</vt:lpstr>
      <vt:lpstr>Take Away</vt:lpstr>
      <vt:lpstr>PowerPoint Presentation</vt:lpstr>
      <vt:lpstr>Acknowledgements and Courtsey</vt:lpstr>
      <vt:lpstr>PowerPoint Presentation</vt:lpstr>
      <vt:lpstr>PowerPoint Presentation</vt:lpstr>
      <vt:lpstr>Group    A </vt:lpstr>
      <vt:lpstr>Group B</vt:lpstr>
      <vt:lpstr>Group C</vt:lpstr>
      <vt:lpstr>Group D</vt:lpstr>
      <vt:lpstr>Questions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Publication Misconduct</dc:title>
  <dc:creator>Dr. Preeta</dc:creator>
  <cp:lastModifiedBy>user</cp:lastModifiedBy>
  <cp:revision>170</cp:revision>
  <dcterms:created xsi:type="dcterms:W3CDTF">2020-06-10T16:41:06Z</dcterms:created>
  <dcterms:modified xsi:type="dcterms:W3CDTF">2022-04-16T13:54:08Z</dcterms:modified>
</cp:coreProperties>
</file>