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8" r:id="rId3"/>
    <p:sldId id="296" r:id="rId4"/>
    <p:sldId id="297" r:id="rId5"/>
    <p:sldId id="262" r:id="rId6"/>
    <p:sldId id="288" r:id="rId7"/>
    <p:sldId id="289" r:id="rId8"/>
    <p:sldId id="290" r:id="rId9"/>
    <p:sldId id="263" r:id="rId10"/>
    <p:sldId id="295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57" r:id="rId25"/>
    <p:sldId id="258" r:id="rId26"/>
    <p:sldId id="259" r:id="rId27"/>
    <p:sldId id="261" r:id="rId28"/>
    <p:sldId id="260" r:id="rId29"/>
    <p:sldId id="277" r:id="rId30"/>
    <p:sldId id="278" r:id="rId31"/>
    <p:sldId id="279" r:id="rId32"/>
    <p:sldId id="280" r:id="rId33"/>
    <p:sldId id="281" r:id="rId34"/>
    <p:sldId id="282" r:id="rId35"/>
    <p:sldId id="283" r:id="rId36"/>
    <p:sldId id="284" r:id="rId37"/>
    <p:sldId id="285" r:id="rId38"/>
    <p:sldId id="286" r:id="rId39"/>
    <p:sldId id="287" r:id="rId40"/>
    <p:sldId id="291" r:id="rId41"/>
    <p:sldId id="292" r:id="rId42"/>
    <p:sldId id="293" r:id="rId43"/>
    <p:sldId id="294" r:id="rId44"/>
    <p:sldId id="299" r:id="rId45"/>
    <p:sldId id="300" r:id="rId46"/>
    <p:sldId id="301" r:id="rId47"/>
    <p:sldId id="302" r:id="rId4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78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F1B29-F4BB-4B6A-A290-0610E4964DFD}" type="datetimeFigureOut">
              <a:rPr lang="en-US" smtClean="0"/>
              <a:pPr/>
              <a:t>4/16/2022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09720-300C-4776-A238-BDCE61227F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F1B29-F4BB-4B6A-A290-0610E4964DFD}" type="datetimeFigureOut">
              <a:rPr lang="en-US" smtClean="0"/>
              <a:pPr/>
              <a:t>4/16/2022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09720-300C-4776-A238-BDCE61227F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F1B29-F4BB-4B6A-A290-0610E4964DFD}" type="datetimeFigureOut">
              <a:rPr lang="en-US" smtClean="0"/>
              <a:pPr/>
              <a:t>4/16/2022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09720-300C-4776-A238-BDCE61227F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F1B29-F4BB-4B6A-A290-0610E4964DFD}" type="datetimeFigureOut">
              <a:rPr lang="en-US" smtClean="0"/>
              <a:pPr/>
              <a:t>4/16/2022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09720-300C-4776-A238-BDCE61227F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F1B29-F4BB-4B6A-A290-0610E4964DFD}" type="datetimeFigureOut">
              <a:rPr lang="en-US" smtClean="0"/>
              <a:pPr/>
              <a:t>4/16/2022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09720-300C-4776-A238-BDCE61227F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F1B29-F4BB-4B6A-A290-0610E4964DFD}" type="datetimeFigureOut">
              <a:rPr lang="en-US" smtClean="0"/>
              <a:pPr/>
              <a:t>4/16/2022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09720-300C-4776-A238-BDCE61227F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F1B29-F4BB-4B6A-A290-0610E4964DFD}" type="datetimeFigureOut">
              <a:rPr lang="en-US" smtClean="0"/>
              <a:pPr/>
              <a:t>4/16/2022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09720-300C-4776-A238-BDCE61227F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F1B29-F4BB-4B6A-A290-0610E4964DFD}" type="datetimeFigureOut">
              <a:rPr lang="en-US" smtClean="0"/>
              <a:pPr/>
              <a:t>4/16/2022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09720-300C-4776-A238-BDCE61227F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F1B29-F4BB-4B6A-A290-0610E4964DFD}" type="datetimeFigureOut">
              <a:rPr lang="en-US" smtClean="0"/>
              <a:pPr/>
              <a:t>4/16/2022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09720-300C-4776-A238-BDCE61227F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F1B29-F4BB-4B6A-A290-0610E4964DFD}" type="datetimeFigureOut">
              <a:rPr lang="en-US" smtClean="0"/>
              <a:pPr/>
              <a:t>4/16/2022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09720-300C-4776-A238-BDCE61227F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F1B29-F4BB-4B6A-A290-0610E4964DFD}" type="datetimeFigureOut">
              <a:rPr lang="en-US" smtClean="0"/>
              <a:pPr/>
              <a:t>4/16/2022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09720-300C-4776-A238-BDCE61227F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3F1B29-F4BB-4B6A-A290-0610E4964DFD}" type="datetimeFigureOut">
              <a:rPr lang="en-US" smtClean="0"/>
              <a:pPr/>
              <a:t>4/16/2022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F09720-300C-4776-A238-BDCE61227F6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38201"/>
            <a:ext cx="7772400" cy="5105399"/>
          </a:xfrm>
        </p:spPr>
        <p:txBody>
          <a:bodyPr>
            <a:normAutofit/>
          </a:bodyPr>
          <a:lstStyle/>
          <a:p>
            <a:r>
              <a:rPr lang="en-US" sz="6000" b="1" dirty="0">
                <a:solidFill>
                  <a:srgbClr val="FF0000"/>
                </a:solidFill>
              </a:rPr>
              <a:t>PUBLICATION ETHICS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anmol\Desktop\rights-and-responsibilities-of-researchers-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304800"/>
            <a:ext cx="8229600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nmol\Desktop\PPT PH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383000" y="12725400"/>
            <a:ext cx="9296400" cy="1476376"/>
          </a:xfrm>
          <a:prstGeom prst="rect">
            <a:avLst/>
          </a:prstGeom>
          <a:noFill/>
        </p:spPr>
      </p:pic>
      <p:pic>
        <p:nvPicPr>
          <p:cNvPr id="1027" name="Picture 3" descr="C:\Users\anmol\Desktop\PPT PH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8600"/>
            <a:ext cx="9144000" cy="6629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WHAT IS GOOD JOURNAL?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000099"/>
                </a:solidFill>
              </a:rPr>
              <a:t>MUST BE AVAILABLE ONLINE</a:t>
            </a:r>
          </a:p>
          <a:p>
            <a:r>
              <a:rPr lang="en-US" b="1" dirty="0">
                <a:solidFill>
                  <a:srgbClr val="000099"/>
                </a:solidFill>
              </a:rPr>
              <a:t>SEARCHABLE, EASY TO LOCATE, SHARE</a:t>
            </a:r>
          </a:p>
          <a:p>
            <a:r>
              <a:rPr lang="en-US" b="1" dirty="0">
                <a:solidFill>
                  <a:srgbClr val="000099"/>
                </a:solidFill>
              </a:rPr>
              <a:t>MUST BE PEER REVIEWED ( REFEREED)</a:t>
            </a:r>
          </a:p>
          <a:p>
            <a:r>
              <a:rPr lang="en-US" b="1" dirty="0">
                <a:solidFill>
                  <a:srgbClr val="000099"/>
                </a:solidFill>
              </a:rPr>
              <a:t>MUST BE INDEXED WITH SOME WIDELY CONSULTED DATABASE LIKE UGC, WEB OF SCIENCE, SCOPUS ETC</a:t>
            </a:r>
          </a:p>
          <a:p>
            <a:r>
              <a:rPr lang="en-US" b="1" dirty="0">
                <a:solidFill>
                  <a:srgbClr val="000099"/>
                </a:solidFill>
              </a:rPr>
              <a:t>GOOGLE SCHOLAR IS NOT A INDEXING DATABASE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BETTER JOURNALS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50292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0099"/>
                </a:solidFill>
              </a:rPr>
              <a:t>HAS A GOOD IMPACT FACTOR</a:t>
            </a:r>
          </a:p>
          <a:p>
            <a:r>
              <a:rPr lang="en-US" b="1" dirty="0">
                <a:solidFill>
                  <a:srgbClr val="000099"/>
                </a:solidFill>
              </a:rPr>
              <a:t>NATIONAL/ INTERNATIONAL</a:t>
            </a:r>
          </a:p>
          <a:p>
            <a:r>
              <a:rPr lang="en-US" b="1" dirty="0">
                <a:solidFill>
                  <a:srgbClr val="000099"/>
                </a:solidFill>
              </a:rPr>
              <a:t>MUST BE OPEN ACCESS JOURNAL</a:t>
            </a:r>
          </a:p>
          <a:p>
            <a:r>
              <a:rPr lang="en-US" b="1" dirty="0">
                <a:solidFill>
                  <a:srgbClr val="000099"/>
                </a:solidFill>
              </a:rPr>
              <a:t>TAKES MINIUM TIME FOR EDITORIAL DECISION</a:t>
            </a:r>
          </a:p>
          <a:p>
            <a:r>
              <a:rPr lang="en-US" b="1" dirty="0">
                <a:solidFill>
                  <a:srgbClr val="000099"/>
                </a:solidFill>
              </a:rPr>
              <a:t>PROVIDES EASY ONLINE SUBMISSION PROCESS</a:t>
            </a:r>
          </a:p>
          <a:p>
            <a:r>
              <a:rPr lang="en-US" b="1" dirty="0">
                <a:solidFill>
                  <a:srgbClr val="000099"/>
                </a:solidFill>
              </a:rPr>
              <a:t>NO ARTICLE PROCESSING FEE, COLOR PRINTING CHARGES, REPRINT CHARGES, SUBMISSION FEE ETC.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BE CAREFUL ABOUT……….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4953000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000099"/>
                </a:solidFill>
              </a:rPr>
              <a:t>FAKE IMPACT FACTOR JOURNALS</a:t>
            </a:r>
          </a:p>
          <a:p>
            <a:r>
              <a:rPr lang="en-US" sz="4000" b="1" dirty="0">
                <a:solidFill>
                  <a:srgbClr val="000099"/>
                </a:solidFill>
              </a:rPr>
              <a:t>AUTHOR HAVE TO PAY FEES FOR RESEARCH PAPER PRINTING</a:t>
            </a:r>
          </a:p>
          <a:p>
            <a:r>
              <a:rPr lang="en-US" sz="4000" b="1" dirty="0">
                <a:solidFill>
                  <a:srgbClr val="000099"/>
                </a:solidFill>
              </a:rPr>
              <a:t>FAKE PEER REVIEW PROCESS</a:t>
            </a:r>
          </a:p>
          <a:p>
            <a:r>
              <a:rPr lang="en-US" sz="4000" b="1" dirty="0">
                <a:solidFill>
                  <a:srgbClr val="000099"/>
                </a:solidFill>
              </a:rPr>
              <a:t>DON’T BELIEVE ON “ CALL FOR PAPERS”</a:t>
            </a:r>
          </a:p>
          <a:p>
            <a:r>
              <a:rPr lang="en-US" sz="4000" b="1" dirty="0">
                <a:solidFill>
                  <a:srgbClr val="000099"/>
                </a:solidFill>
              </a:rPr>
              <a:t>CLAIMS AS INDEXED IN “ ELSEVIER”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BOGUS JOURNALS …….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rgbClr val="000099"/>
                </a:solidFill>
              </a:rPr>
              <a:t>GLOBAL IMPACT FACTOR</a:t>
            </a:r>
          </a:p>
          <a:p>
            <a:r>
              <a:rPr lang="en-US" sz="4000" b="1" dirty="0">
                <a:solidFill>
                  <a:srgbClr val="000099"/>
                </a:solidFill>
              </a:rPr>
              <a:t>UNIVERSAL IMPACT FACTOR</a:t>
            </a:r>
          </a:p>
          <a:p>
            <a:r>
              <a:rPr lang="en-US" sz="4000" b="1" dirty="0">
                <a:solidFill>
                  <a:srgbClr val="000099"/>
                </a:solidFill>
              </a:rPr>
              <a:t>INTERNATIONAL IMPACT FACTOR</a:t>
            </a:r>
          </a:p>
          <a:p>
            <a:r>
              <a:rPr lang="en-US" sz="4000" b="1" dirty="0">
                <a:solidFill>
                  <a:srgbClr val="000099"/>
                </a:solidFill>
              </a:rPr>
              <a:t>INTERNATIONAL SCINTIFIC INDEXING</a:t>
            </a:r>
          </a:p>
          <a:p>
            <a:r>
              <a:rPr lang="en-US" sz="4000" b="1" dirty="0">
                <a:solidFill>
                  <a:srgbClr val="000099"/>
                </a:solidFill>
              </a:rPr>
              <a:t>DIRECTORY OF JOURNAL QUALITY FACTOR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AT WHICH STAGE YOU CAN PUBLISH RESEARCH PAPER?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000099"/>
                </a:solidFill>
              </a:rPr>
              <a:t>YOU HAVE COMPLETED YOUR STUDY METHODICALLY, DATA ANALYSIS IS OVER AND  YOU HAVE ORIGINAL RESULTS WITH YOU.</a:t>
            </a:r>
          </a:p>
          <a:p>
            <a:r>
              <a:rPr lang="en-US" b="1" dirty="0">
                <a:solidFill>
                  <a:srgbClr val="000099"/>
                </a:solidFill>
              </a:rPr>
              <a:t>YOU HAVE MADE SOME OBSERVATIONS  THAT ADDS SIGNIFICANTLY TO THE EXISTING KNOWLEDGE</a:t>
            </a:r>
          </a:p>
          <a:p>
            <a:r>
              <a:rPr lang="en-US" b="1" dirty="0">
                <a:solidFill>
                  <a:srgbClr val="000099"/>
                </a:solidFill>
              </a:rPr>
              <a:t>YOU HAVE SOME UNIQUE AND DIFFERENT EXPLANATION TO SOME IMPORTANT TOPIC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IMPORTANT THINGS FOR WRITING MANUSCRIPT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8534400" cy="5105400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rgbClr val="000099"/>
                </a:solidFill>
              </a:rPr>
              <a:t>YOU HAVE TO FOLLOW ALL THE STANDARD GUIDELINES</a:t>
            </a:r>
          </a:p>
          <a:p>
            <a:r>
              <a:rPr lang="en-US" sz="4000" b="1" dirty="0">
                <a:solidFill>
                  <a:srgbClr val="000099"/>
                </a:solidFill>
              </a:rPr>
              <a:t>YOU HAVE ETHICAL CLEARENCE/ ALL THE ORIGINAL DATA / PHOTOGRAPHS/ SLIDES/ QUESTIONIRE  WITH YOU</a:t>
            </a:r>
          </a:p>
          <a:p>
            <a:r>
              <a:rPr lang="en-US" sz="4000" b="1" dirty="0">
                <a:solidFill>
                  <a:srgbClr val="000099"/>
                </a:solidFill>
              </a:rPr>
              <a:t>YOU HAVE EXECUTED STUDY AS PER PROTOCOLS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IMPORTANT THINGS FOR WRITING MANUSCRIPT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rgbClr val="000099"/>
                </a:solidFill>
              </a:rPr>
              <a:t>YOU HAVE LICENCE OR PERMISSION FOR REPRODUCING PICTURES AND FIGURES</a:t>
            </a:r>
          </a:p>
          <a:p>
            <a:r>
              <a:rPr lang="en-US" sz="4000" b="1" dirty="0">
                <a:solidFill>
                  <a:srgbClr val="000099"/>
                </a:solidFill>
              </a:rPr>
              <a:t>YOU HAVE NO CONFLICT OF INTEREST FOR PUBLISHING RESULTS</a:t>
            </a:r>
          </a:p>
          <a:p>
            <a:r>
              <a:rPr lang="en-US" sz="4000" b="1" dirty="0">
                <a:solidFill>
                  <a:srgbClr val="000099"/>
                </a:solidFill>
              </a:rPr>
              <a:t>YOU HAVE SELECTED THE JOURNAL IN WHICH YOU WANT TO PUBLISH YOUR PAPER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AUTHORSHIP NEEDS…….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610600" cy="5334000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000099"/>
                </a:solidFill>
              </a:rPr>
              <a:t>ORIGINALITY MEANS NO PLAGIARISM </a:t>
            </a:r>
          </a:p>
          <a:p>
            <a:r>
              <a:rPr lang="en-US" sz="3600" b="1" dirty="0">
                <a:solidFill>
                  <a:srgbClr val="000099"/>
                </a:solidFill>
              </a:rPr>
              <a:t>INTEGRITY, HONESTY, OBJECTIVITY</a:t>
            </a:r>
          </a:p>
          <a:p>
            <a:r>
              <a:rPr lang="en-US" sz="3600" b="1" dirty="0">
                <a:solidFill>
                  <a:srgbClr val="000099"/>
                </a:solidFill>
              </a:rPr>
              <a:t>TRANSPARENCY</a:t>
            </a:r>
          </a:p>
          <a:p>
            <a:r>
              <a:rPr lang="en-US" sz="3600" b="1" dirty="0">
                <a:solidFill>
                  <a:srgbClr val="000099"/>
                </a:solidFill>
              </a:rPr>
              <a:t>IPR </a:t>
            </a:r>
          </a:p>
          <a:p>
            <a:r>
              <a:rPr lang="en-US" sz="3600" b="1" dirty="0">
                <a:solidFill>
                  <a:srgbClr val="000099"/>
                </a:solidFill>
              </a:rPr>
              <a:t>DECLARING  NO CONFLICT OF INTEREST </a:t>
            </a:r>
          </a:p>
          <a:p>
            <a:r>
              <a:rPr lang="en-US" sz="3600" b="1" dirty="0">
                <a:solidFill>
                  <a:srgbClr val="000099"/>
                </a:solidFill>
              </a:rPr>
              <a:t>COPYRIGHT AGREEMENT</a:t>
            </a:r>
          </a:p>
          <a:p>
            <a:r>
              <a:rPr lang="en-US" sz="3600" b="1" dirty="0">
                <a:solidFill>
                  <a:srgbClr val="000099"/>
                </a:solidFill>
              </a:rPr>
              <a:t>RESPONSIBILITY FOR CORRECTIONS/ WITHDRAWING / RETRACING ETC.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C:\Users\anmol\Desktop\research-ethics-1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3400" y="228600"/>
            <a:ext cx="8229600" cy="6324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DUTIES OF DIFFERENT COAUTHORS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534400" cy="5638800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FIRST AUTHOR- </a:t>
            </a:r>
            <a:r>
              <a:rPr lang="en-US" sz="3600" b="1" dirty="0">
                <a:solidFill>
                  <a:srgbClr val="000099"/>
                </a:solidFill>
              </a:rPr>
              <a:t>THE ONE , WHO HAS CARRIED OUT ACTUAL WORK AND HAS WRITTEN THE MANUSCRIPT</a:t>
            </a:r>
          </a:p>
          <a:p>
            <a:r>
              <a:rPr lang="en-US" sz="3600" b="1" dirty="0">
                <a:solidFill>
                  <a:srgbClr val="FF0000"/>
                </a:solidFill>
              </a:rPr>
              <a:t>CORRESPONDING AUTHOR-  </a:t>
            </a:r>
            <a:r>
              <a:rPr lang="en-US" sz="3600" b="1" dirty="0">
                <a:solidFill>
                  <a:srgbClr val="000099"/>
                </a:solidFill>
              </a:rPr>
              <a:t>HE IS SENIOR MOST OR LAST AUTHOR , WHO ORIGINALLY CONCIVED THE STUDY, PLANNED IT AND APPROVED THE FINAL MANUSCRIPT TO BE PUBLISHED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DUTIES OF DIFFERENT COAUTHORS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458200" cy="5257800"/>
          </a:xfrm>
        </p:spPr>
        <p:txBody>
          <a:bodyPr>
            <a:normAutofit lnSpcReduction="10000"/>
          </a:bodyPr>
          <a:lstStyle/>
          <a:p>
            <a:r>
              <a:rPr lang="en-US" sz="4000" b="1" dirty="0">
                <a:solidFill>
                  <a:srgbClr val="000099"/>
                </a:solidFill>
              </a:rPr>
              <a:t>SECOND/ THIRD AUTHORS- WHO HELPED IN CARRYING OUT THE WORK AND ALSO IN MANUSCRIPT PREPARATION </a:t>
            </a:r>
          </a:p>
          <a:p>
            <a:r>
              <a:rPr lang="en-US" sz="4000" b="1" dirty="0">
                <a:solidFill>
                  <a:srgbClr val="000099"/>
                </a:solidFill>
              </a:rPr>
              <a:t>THOSE WHO CONTRIBUTED TO YOUR STUDY , BUT DID NOT HELP YOU IN WRITING THE MANUSCRIPT. YOU INCLUDE THEIR NAMES IN ACKNOWLEDGEMENT.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IF YOUR MANUSCRIPT IS REVISED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610600" cy="5105400"/>
          </a:xfrm>
        </p:spPr>
        <p:txBody>
          <a:bodyPr/>
          <a:lstStyle/>
          <a:p>
            <a:r>
              <a:rPr lang="en-US" b="1" dirty="0">
                <a:solidFill>
                  <a:srgbClr val="000099"/>
                </a:solidFill>
              </a:rPr>
              <a:t>EDITOR OF THE JOURNAL WILL COMMUNICATE YOU ABOUT REFEREES COMMENT</a:t>
            </a:r>
          </a:p>
          <a:p>
            <a:r>
              <a:rPr lang="en-US" b="1" dirty="0">
                <a:solidFill>
                  <a:srgbClr val="000099"/>
                </a:solidFill>
              </a:rPr>
              <a:t>READ CAREFULLY ALL THE COMMENTS</a:t>
            </a:r>
          </a:p>
          <a:p>
            <a:r>
              <a:rPr lang="en-US" b="1" dirty="0">
                <a:solidFill>
                  <a:srgbClr val="000099"/>
                </a:solidFill>
              </a:rPr>
              <a:t>DON’T BE IN A HURY TO RE SUBMIT THE PAPER</a:t>
            </a:r>
          </a:p>
          <a:p>
            <a:r>
              <a:rPr lang="en-US" b="1" dirty="0">
                <a:solidFill>
                  <a:srgbClr val="000099"/>
                </a:solidFill>
              </a:rPr>
              <a:t>REVISE MANUSCRIPT AS PER THE COMMENTS OF REVIEWER</a:t>
            </a:r>
          </a:p>
          <a:p>
            <a:r>
              <a:rPr lang="en-US" b="1" dirty="0">
                <a:solidFill>
                  <a:srgbClr val="000099"/>
                </a:solidFill>
              </a:rPr>
              <a:t>HIGHLIGHT THE CHANGES IN THE MANUSCRIPT WITH YELLOW COLOUR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VIOLATION OF RESEARCH PAPER PUBLICATION ETHICS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25963"/>
          </a:xfrm>
        </p:spPr>
        <p:txBody>
          <a:bodyPr/>
          <a:lstStyle/>
          <a:p>
            <a:r>
              <a:rPr lang="en-US" sz="4000" b="1" dirty="0">
                <a:solidFill>
                  <a:srgbClr val="000099"/>
                </a:solidFill>
              </a:rPr>
              <a:t>GERMAN RESEARCH FUNDING AGENCY 1998 CASE</a:t>
            </a:r>
          </a:p>
          <a:p>
            <a:r>
              <a:rPr lang="en-US" sz="4000" b="1" dirty="0">
                <a:solidFill>
                  <a:srgbClr val="000099"/>
                </a:solidFill>
              </a:rPr>
              <a:t>BRITISH JOURNAL CASE 1996</a:t>
            </a:r>
          </a:p>
          <a:p>
            <a:r>
              <a:rPr lang="en-US" sz="4000" b="1" dirty="0">
                <a:solidFill>
                  <a:srgbClr val="000099"/>
                </a:solidFill>
              </a:rPr>
              <a:t>US NATIONAL SCIENCE FOUNDATION  CASE</a:t>
            </a:r>
          </a:p>
          <a:p>
            <a:r>
              <a:rPr lang="en-US" sz="4000" b="1" dirty="0">
                <a:solidFill>
                  <a:srgbClr val="000099"/>
                </a:solidFill>
              </a:rPr>
              <a:t>GEOLOGY INDIA CASE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BEST PRACTICES FOR AUTHORSHIP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600" y="1295400"/>
            <a:ext cx="8686800" cy="5334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0099"/>
                </a:solidFill>
                <a:latin typeface="Arial Rounded MT Bold" pitchFamily="34" charset="0"/>
              </a:rPr>
              <a:t>DISCUSS THE ORDER OF AUTHORSHIP IN BEGINNING</a:t>
            </a:r>
          </a:p>
          <a:p>
            <a:r>
              <a:rPr lang="en-US" dirty="0">
                <a:solidFill>
                  <a:srgbClr val="000099"/>
                </a:solidFill>
                <a:latin typeface="Arial Rounded MT Bold" pitchFamily="34" charset="0"/>
              </a:rPr>
              <a:t>REVISIT DECISIONS OF AUTHORSHIP .IF RESPONSIBILITIES CHANGES.</a:t>
            </a:r>
          </a:p>
          <a:p>
            <a:r>
              <a:rPr lang="en-US" dirty="0">
                <a:solidFill>
                  <a:srgbClr val="000099"/>
                </a:solidFill>
                <a:latin typeface="Arial Rounded MT Bold" pitchFamily="34" charset="0"/>
              </a:rPr>
              <a:t>DISCLOSE IF ANY WRITING DONE BY PROFESSIONAL WRITERS.</a:t>
            </a:r>
          </a:p>
          <a:p>
            <a:r>
              <a:rPr lang="en-US" dirty="0">
                <a:solidFill>
                  <a:srgbClr val="000099"/>
                </a:solidFill>
                <a:latin typeface="Arial Rounded MT Bold" pitchFamily="34" charset="0"/>
              </a:rPr>
              <a:t>DOCUMENT EVERYTHING IN WRITING.</a:t>
            </a:r>
          </a:p>
          <a:p>
            <a:r>
              <a:rPr lang="en-US" dirty="0">
                <a:solidFill>
                  <a:srgbClr val="000099"/>
                </a:solidFill>
                <a:latin typeface="Arial Rounded MT Bold" pitchFamily="34" charset="0"/>
              </a:rPr>
              <a:t>ALL AUTHORS TAKE RESPONSIBILITY FOR CONTENT.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ITHNENTICATE POLICY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991600" cy="5105400"/>
          </a:xfrm>
        </p:spPr>
        <p:txBody>
          <a:bodyPr>
            <a:noAutofit/>
          </a:bodyPr>
          <a:lstStyle/>
          <a:p>
            <a:r>
              <a:rPr lang="en-US" sz="4400" b="1" dirty="0">
                <a:solidFill>
                  <a:srgbClr val="000099"/>
                </a:solidFill>
              </a:rPr>
              <a:t>15% SIMILARITY ALLOWED</a:t>
            </a:r>
          </a:p>
          <a:p>
            <a:r>
              <a:rPr lang="en-US" sz="4400" b="1" dirty="0">
                <a:solidFill>
                  <a:srgbClr val="000099"/>
                </a:solidFill>
              </a:rPr>
              <a:t>16-30% AUTHOR INVITED TO REVISE</a:t>
            </a:r>
          </a:p>
          <a:p>
            <a:r>
              <a:rPr lang="en-US" sz="4400" b="1" dirty="0">
                <a:solidFill>
                  <a:srgbClr val="000099"/>
                </a:solidFill>
              </a:rPr>
              <a:t>31-50% PAPER REJECTED</a:t>
            </a:r>
          </a:p>
          <a:p>
            <a:r>
              <a:rPr lang="en-US" sz="4400" b="1" dirty="0">
                <a:solidFill>
                  <a:srgbClr val="000099"/>
                </a:solidFill>
              </a:rPr>
              <a:t>OVER 50% - PAPER REJECTED AND AUTHOR ASKED FOR EXPLANATION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WHAT IS CONFLICT OF INTEREST?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8991600" cy="5334000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rgbClr val="000099"/>
                </a:solidFill>
              </a:rPr>
              <a:t>A SET OF CONDITIONS IN WHICH PROFESSIONAL JUDGEMENT CONCERNING  A PRIMARY  INTEREST</a:t>
            </a:r>
          </a:p>
          <a:p>
            <a:r>
              <a:rPr lang="en-US" b="1" dirty="0">
                <a:solidFill>
                  <a:srgbClr val="000099"/>
                </a:solidFill>
              </a:rPr>
              <a:t>( </a:t>
            </a:r>
            <a:r>
              <a:rPr lang="en-US" b="1" dirty="0">
                <a:solidFill>
                  <a:srgbClr val="C00000"/>
                </a:solidFill>
              </a:rPr>
              <a:t>SUCH AS THE VALIDITY OF RESEARCH STUDY</a:t>
            </a:r>
            <a:r>
              <a:rPr lang="en-US" b="1" dirty="0">
                <a:solidFill>
                  <a:srgbClr val="000099"/>
                </a:solidFill>
              </a:rPr>
              <a:t>) TENDS TO BE UNDULY INFLUENCED BY SECONDARY INTEREST ( </a:t>
            </a:r>
            <a:r>
              <a:rPr lang="en-US" b="1" dirty="0">
                <a:solidFill>
                  <a:srgbClr val="C00000"/>
                </a:solidFill>
              </a:rPr>
              <a:t>SUCH AS FINANCIAL GAIN</a:t>
            </a:r>
            <a:r>
              <a:rPr lang="en-US" b="1" dirty="0">
                <a:solidFill>
                  <a:srgbClr val="000099"/>
                </a:solidFill>
              </a:rPr>
              <a:t>)</a:t>
            </a:r>
          </a:p>
          <a:p>
            <a:r>
              <a:rPr lang="en-US" b="1" dirty="0">
                <a:solidFill>
                  <a:srgbClr val="000099"/>
                </a:solidFill>
              </a:rPr>
              <a:t>THEY MAY BE COMMERCIAL, PERSONAL, ACADEMIC, POLITICAL OR FINANCIAL.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MISCONDUCT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8915400" cy="53340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0099"/>
                </a:solidFill>
              </a:rPr>
              <a:t>FAILURE TO SUBMIT CONFLICT OF INTEREST</a:t>
            </a:r>
          </a:p>
          <a:p>
            <a:r>
              <a:rPr lang="en-US" b="1" dirty="0">
                <a:solidFill>
                  <a:srgbClr val="000099"/>
                </a:solidFill>
              </a:rPr>
              <a:t>MULTIPLE SUBMISSIONS</a:t>
            </a:r>
          </a:p>
          <a:p>
            <a:r>
              <a:rPr lang="en-US" b="1" dirty="0">
                <a:solidFill>
                  <a:srgbClr val="000099"/>
                </a:solidFill>
              </a:rPr>
              <a:t>DUPLICATE PUBLICATION</a:t>
            </a:r>
          </a:p>
          <a:p>
            <a:r>
              <a:rPr lang="en-US" b="1" dirty="0">
                <a:solidFill>
                  <a:srgbClr val="000099"/>
                </a:solidFill>
              </a:rPr>
              <a:t>BOGUS REVIEWERS </a:t>
            </a:r>
          </a:p>
          <a:p>
            <a:r>
              <a:rPr lang="en-US" b="1" dirty="0">
                <a:solidFill>
                  <a:srgbClr val="000099"/>
                </a:solidFill>
              </a:rPr>
              <a:t>GUEST AUTHORSHIP FOR EARLY PUBLICATION</a:t>
            </a:r>
          </a:p>
          <a:p>
            <a:r>
              <a:rPr lang="en-US" b="1" dirty="0">
                <a:solidFill>
                  <a:srgbClr val="000099"/>
                </a:solidFill>
              </a:rPr>
              <a:t>GHOST AUTHORSHIP</a:t>
            </a:r>
          </a:p>
          <a:p>
            <a:r>
              <a:rPr lang="en-US" b="1" dirty="0">
                <a:solidFill>
                  <a:srgbClr val="000099"/>
                </a:solidFill>
              </a:rPr>
              <a:t>ANONYMOUS AUTHORSHIP</a:t>
            </a:r>
          </a:p>
          <a:p>
            <a:r>
              <a:rPr lang="en-US" b="1" dirty="0">
                <a:solidFill>
                  <a:srgbClr val="000099"/>
                </a:solidFill>
              </a:rPr>
              <a:t>SURROGATE AUTHORSHIP</a:t>
            </a:r>
          </a:p>
          <a:p>
            <a:r>
              <a:rPr lang="en-US" b="1" dirty="0">
                <a:solidFill>
                  <a:srgbClr val="000099"/>
                </a:solidFill>
              </a:rPr>
              <a:t>GIFT AUTHORSHIP</a:t>
            </a:r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SALAMI SLICING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686800" cy="5257800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000099"/>
                </a:solidFill>
              </a:rPr>
              <a:t>PUBLISHING THE SAME DATA IN DIFFERENT FORMS</a:t>
            </a:r>
          </a:p>
          <a:p>
            <a:r>
              <a:rPr lang="en-US" sz="4000" b="1" dirty="0">
                <a:solidFill>
                  <a:srgbClr val="000099"/>
                </a:solidFill>
              </a:rPr>
              <a:t>EDITORS RESPONSIBILITIES</a:t>
            </a:r>
          </a:p>
          <a:p>
            <a:r>
              <a:rPr lang="en-US" sz="4000" b="1" dirty="0">
                <a:solidFill>
                  <a:srgbClr val="000099"/>
                </a:solidFill>
              </a:rPr>
              <a:t>JOURNAL OWNER RESPONSIBILITIES</a:t>
            </a:r>
          </a:p>
          <a:p>
            <a:r>
              <a:rPr lang="en-US" sz="4000" b="1" dirty="0">
                <a:solidFill>
                  <a:srgbClr val="000099"/>
                </a:solidFill>
              </a:rPr>
              <a:t>PUBLISHERS RESPONSIBILITIES</a:t>
            </a:r>
          </a:p>
          <a:p>
            <a:r>
              <a:rPr lang="en-US" sz="4000" b="1" dirty="0">
                <a:solidFill>
                  <a:srgbClr val="000099"/>
                </a:solidFill>
              </a:rPr>
              <a:t>REVIEWERS RESPONSIBILITIES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anmol\Desktop\ethics-of-scientific-publication-8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228600"/>
            <a:ext cx="8686800" cy="6629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anmol\Desktop\ethical-issues-in-research-8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3400" y="381000"/>
            <a:ext cx="8153400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anmol\Desktop\2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304800"/>
            <a:ext cx="8686800" cy="6324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C:\Users\anmol\Desktop\ethics-of-scientific-publication-15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304800"/>
            <a:ext cx="8305800" cy="6248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C:\Users\anmol\Desktop\et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304800"/>
            <a:ext cx="8305800" cy="6400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C:\Users\anmol\Desktop\KK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304800"/>
            <a:ext cx="8305800" cy="6553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C:\Users\anmol\Desktop\GG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228600"/>
            <a:ext cx="8382000" cy="6400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C:\Users\anmol\Desktop\TITLE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304800"/>
            <a:ext cx="8382000" cy="6400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C:\Users\anmol\Desktop\DD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304800"/>
            <a:ext cx="8229600" cy="6324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 descr="C:\Users\anmol\Desktop\AA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304800"/>
            <a:ext cx="8305800" cy="6248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 descr="C:\Users\anmol\Desktop\FFFF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304800"/>
            <a:ext cx="8229600" cy="6248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 descr="C:\Users\anmol\Desktop\WWW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304800"/>
            <a:ext cx="8229600" cy="6324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C:\Users\anmol\Desktop\ethical-issues-in-research-9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304800"/>
            <a:ext cx="8229600" cy="6172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C:\Users\anmol\Desktop\half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4800" y="228600"/>
            <a:ext cx="8381999" cy="6248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C:\Users\anmol\Desktop\plagiarism-n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1000" y="304800"/>
            <a:ext cx="8305799" cy="6324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C:\Users\anmol\Desktop\careful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3400" y="304800"/>
            <a:ext cx="8382000" cy="6248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7" name="Picture 3" descr="C:\Users\anmol\Desktop\interacting-with-media-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228600"/>
            <a:ext cx="8229600" cy="6248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C:\Users\anmol\Desktop\harm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304800"/>
            <a:ext cx="8305800" cy="6324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C:\Users\anmol\Desktop\ethics-in-research-ppt-by-jiya-41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304800"/>
            <a:ext cx="8382000" cy="6172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C:\Users\anmol\Desktop\ethics-in-research-ppt-by-jiya-56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304800"/>
            <a:ext cx="8229600" cy="6172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C:\Users\anmol\Desktop\ethics-in-research-ppt-by-jiya-57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4800" y="381000"/>
            <a:ext cx="8382000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WHY PUBLISH RESEARCH PAPER?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610600" cy="50292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0099"/>
                </a:solidFill>
              </a:rPr>
              <a:t>WITHOUT PUBLICATIONS RESEARCH WORK DOES NOT PROGRESS</a:t>
            </a:r>
          </a:p>
          <a:p>
            <a:r>
              <a:rPr lang="en-US" b="1" dirty="0">
                <a:solidFill>
                  <a:srgbClr val="000099"/>
                </a:solidFill>
              </a:rPr>
              <a:t>WITHOUT PUBLICATION YOU MAY NOT GET PROMOTION OR PLACEMENT.</a:t>
            </a:r>
          </a:p>
          <a:p>
            <a:r>
              <a:rPr lang="en-US" b="1" dirty="0">
                <a:solidFill>
                  <a:srgbClr val="000099"/>
                </a:solidFill>
              </a:rPr>
              <a:t>YOU MAY NOT GET YOUR PROJECT SANCTIONED , IF YOU HAVE NO PUBLICATIONS.</a:t>
            </a:r>
          </a:p>
          <a:p>
            <a:r>
              <a:rPr lang="en-US" b="1" dirty="0">
                <a:solidFill>
                  <a:srgbClr val="000099"/>
                </a:solidFill>
              </a:rPr>
              <a:t>PUBLICATIONS KEEP YOU AHEAD FROM YOUR COLLEAGUES.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C:\Users\anmol\Desktop\publis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228600"/>
            <a:ext cx="8229600" cy="57721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anmol\Desktop\author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3400" y="304800"/>
            <a:ext cx="8153400" cy="6248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anmol\Desktop\problems-with-undeserved-authorship-n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3400" y="304800"/>
            <a:ext cx="8153400" cy="58213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REASONS FOR DIFFICULTY IN WRITING RESEARCH PAPER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>
                <a:solidFill>
                  <a:srgbClr val="000099"/>
                </a:solidFill>
              </a:rPr>
              <a:t>LIMITED AWARENESS REGARDING THE IMPORTANCE OF RESEARCH PAPER</a:t>
            </a:r>
          </a:p>
          <a:p>
            <a:r>
              <a:rPr lang="en-US" b="1" dirty="0">
                <a:solidFill>
                  <a:srgbClr val="000099"/>
                </a:solidFill>
              </a:rPr>
              <a:t>NO TRAINING IS GIVEN TO SCHOLARS FOR SCIENTIFIC WRITING OF RESEARCH PAPER</a:t>
            </a:r>
          </a:p>
          <a:p>
            <a:r>
              <a:rPr lang="en-US" b="1" dirty="0">
                <a:solidFill>
                  <a:srgbClr val="000099"/>
                </a:solidFill>
              </a:rPr>
              <a:t>DIFFERENCES BETWEEN THE MAGAZINES , BOOKS, JOURNALS AND NEWSLETTERS ARE NOT KNOWN TO STUDENTS.</a:t>
            </a:r>
          </a:p>
          <a:p>
            <a:r>
              <a:rPr lang="en-US" b="1" dirty="0">
                <a:solidFill>
                  <a:srgbClr val="000099"/>
                </a:solidFill>
              </a:rPr>
              <a:t>NOT AWARE OF THE IMPORTANT GUIDELINES OF PARTICULAR JOURNAL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</TotalTime>
  <Words>725</Words>
  <Application>Microsoft Office PowerPoint</Application>
  <PresentationFormat>On-screen Show (4:3)</PresentationFormat>
  <Paragraphs>104</Paragraphs>
  <Slides>47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1" baseType="lpstr">
      <vt:lpstr>Arial</vt:lpstr>
      <vt:lpstr>Arial Rounded MT Bold</vt:lpstr>
      <vt:lpstr>Calibri</vt:lpstr>
      <vt:lpstr>Office Theme</vt:lpstr>
      <vt:lpstr>PUBLICATION ETHICS</vt:lpstr>
      <vt:lpstr>PowerPoint Presentation</vt:lpstr>
      <vt:lpstr>PowerPoint Presentation</vt:lpstr>
      <vt:lpstr>PowerPoint Presentation</vt:lpstr>
      <vt:lpstr>WHY PUBLISH RESEARCH PAPER?</vt:lpstr>
      <vt:lpstr>PowerPoint Presentation</vt:lpstr>
      <vt:lpstr>PowerPoint Presentation</vt:lpstr>
      <vt:lpstr>PowerPoint Presentation</vt:lpstr>
      <vt:lpstr>REASONS FOR DIFFICULTY IN WRITING RESEARCH PAPER</vt:lpstr>
      <vt:lpstr>PowerPoint Presentation</vt:lpstr>
      <vt:lpstr>PowerPoint Presentation</vt:lpstr>
      <vt:lpstr>WHAT IS GOOD JOURNAL? </vt:lpstr>
      <vt:lpstr>BETTER JOURNALS</vt:lpstr>
      <vt:lpstr>BE CAREFUL ABOUT……….</vt:lpstr>
      <vt:lpstr>BOGUS JOURNALS ……. </vt:lpstr>
      <vt:lpstr>AT WHICH STAGE YOU CAN PUBLISH RESEARCH PAPER?</vt:lpstr>
      <vt:lpstr>IMPORTANT THINGS FOR WRITING MANUSCRIPT</vt:lpstr>
      <vt:lpstr>IMPORTANT THINGS FOR WRITING MANUSCRIPT</vt:lpstr>
      <vt:lpstr>AUTHORSHIP NEEDS…….</vt:lpstr>
      <vt:lpstr>DUTIES OF DIFFERENT COAUTHORS</vt:lpstr>
      <vt:lpstr>DUTIES OF DIFFERENT COAUTHORS</vt:lpstr>
      <vt:lpstr>IF YOUR MANUSCRIPT IS REVISED</vt:lpstr>
      <vt:lpstr>VIOLATION OF RESEARCH PAPER PUBLICATION ETHICS</vt:lpstr>
      <vt:lpstr>BEST PRACTICES FOR AUTHORSHIP</vt:lpstr>
      <vt:lpstr>ITHNENTICATE POLICY</vt:lpstr>
      <vt:lpstr>WHAT IS CONFLICT OF INTEREST?</vt:lpstr>
      <vt:lpstr>MISCONDUCT</vt:lpstr>
      <vt:lpstr>SALAMI SLICING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anmol</dc:creator>
  <cp:lastModifiedBy>user</cp:lastModifiedBy>
  <cp:revision>62</cp:revision>
  <dcterms:created xsi:type="dcterms:W3CDTF">2020-06-22T04:27:26Z</dcterms:created>
  <dcterms:modified xsi:type="dcterms:W3CDTF">2022-04-16T14:18:08Z</dcterms:modified>
</cp:coreProperties>
</file>