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5" r:id="rId2"/>
    <p:sldMasterId id="2147483670" r:id="rId3"/>
    <p:sldMasterId id="2147483688" r:id="rId4"/>
  </p:sldMasterIdLst>
  <p:notesMasterIdLst>
    <p:notesMasterId r:id="rId23"/>
  </p:notesMasterIdLst>
  <p:handoutMasterIdLst>
    <p:handoutMasterId r:id="rId24"/>
  </p:handoutMasterIdLst>
  <p:sldIdLst>
    <p:sldId id="475" r:id="rId5"/>
    <p:sldId id="257" r:id="rId6"/>
    <p:sldId id="768" r:id="rId7"/>
    <p:sldId id="722" r:id="rId8"/>
    <p:sldId id="302" r:id="rId9"/>
    <p:sldId id="348" r:id="rId10"/>
    <p:sldId id="361" r:id="rId11"/>
    <p:sldId id="381" r:id="rId12"/>
    <p:sldId id="541" r:id="rId13"/>
    <p:sldId id="781" r:id="rId14"/>
    <p:sldId id="782" r:id="rId15"/>
    <p:sldId id="783" r:id="rId16"/>
    <p:sldId id="533" r:id="rId17"/>
    <p:sldId id="752" r:id="rId18"/>
    <p:sldId id="764" r:id="rId19"/>
    <p:sldId id="784" r:id="rId20"/>
    <p:sldId id="785" r:id="rId21"/>
    <p:sldId id="7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742D9D-BB7C-0B89-FEC8-4C2256740204}" name="Lindsey Danielle Naze" initials="LDN" userId="Lindsey Danielle Naze" providerId="None"/>
  <p188:author id="{2762F8E7-FEB6-11DF-8AB7-5281AE69CD09}" name="Lindsey Naze" initials="LN" userId="S::lnaze@832998schoolperceptions.onmicrosoft.com::ad5ca7f2-4763-471e-b80d-3a2853ac801a" providerId="AD"/>
  <p188:author id="{A52AACE8-888F-C5C9-EA02-537B64318D9B}" name="Tom Wade" initials="TW" userId="fb482908c153487e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5C9C"/>
    <a:srgbClr val="6396D8"/>
    <a:srgbClr val="202C60"/>
    <a:srgbClr val="AD9F33"/>
    <a:srgbClr val="EEE9C4"/>
    <a:srgbClr val="716721"/>
    <a:srgbClr val="57A36B"/>
    <a:srgbClr val="7D436E"/>
    <a:srgbClr val="436E7D"/>
    <a:srgbClr val="4D4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8FC3A9-AF7B-4665-932C-50E1D7A83EEE}" v="2" dt="2024-01-05T17:12:22.579"/>
  </p1510:revLst>
</p1510:revInfo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01" autoAdjust="0"/>
    <p:restoredTop sz="89467" autoAdjust="0"/>
  </p:normalViewPr>
  <p:slideViewPr>
    <p:cSldViewPr snapToGrid="0">
      <p:cViewPr varScale="1">
        <p:scale>
          <a:sx n="97" d="100"/>
          <a:sy n="97" d="100"/>
        </p:scale>
        <p:origin x="51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96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57985059559864"/>
          <c:y val="3.848515434930512E-2"/>
          <c:w val="0.81373503282616766"/>
          <c:h val="0.93414061920314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'Multiple Choice'!$B$2</c:f>
              <c:strCache>
                <c:ptCount val="1"/>
                <c:pt idx="0">
                  <c:v>Non-parents/Non-staff (n=309)</c:v>
                </c:pt>
              </c:strCache>
            </c:strRef>
          </c:tx>
          <c:spPr>
            <a:solidFill>
              <a:srgbClr val="AD9F33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'Multiple Choice'!$A$3:$A$8</c:f>
              <c:strCache>
                <c:ptCount val="6"/>
                <c:pt idx="0">
                  <c:v>18-24</c:v>
                </c:pt>
                <c:pt idx="1">
                  <c:v>25-34</c:v>
                </c:pt>
                <c:pt idx="2">
                  <c:v>35-44</c:v>
                </c:pt>
                <c:pt idx="3">
                  <c:v>45-54</c:v>
                </c:pt>
                <c:pt idx="4">
                  <c:v>55-64</c:v>
                </c:pt>
                <c:pt idx="5">
                  <c:v>65+</c:v>
                </c:pt>
              </c:strCache>
            </c:strRef>
          </c:cat>
          <c:val>
            <c:numRef>
              <c:f>'Multiple Choice'!$B$3:$B$8</c:f>
              <c:numCache>
                <c:formatCode>0%</c:formatCode>
                <c:ptCount val="6"/>
                <c:pt idx="0">
                  <c:v>6.0000000000000001E-3</c:v>
                </c:pt>
                <c:pt idx="1">
                  <c:v>8.3000000000000004E-2</c:v>
                </c:pt>
                <c:pt idx="2">
                  <c:v>0.25</c:v>
                </c:pt>
                <c:pt idx="3">
                  <c:v>0.17899999999999999</c:v>
                </c:pt>
                <c:pt idx="4">
                  <c:v>0.19900000000000001</c:v>
                </c:pt>
                <c:pt idx="5">
                  <c:v>0.28199999999999997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A7-4B38-BDAE-B4B52BF3F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61606880"/>
        <c:axId val="1061604800"/>
      </c:barChart>
      <c:catAx>
        <c:axId val="106160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1061604800"/>
        <c:crosses val="autoZero"/>
        <c:auto val="1"/>
        <c:lblAlgn val="ctr"/>
        <c:lblOffset val="100"/>
        <c:noMultiLvlLbl val="0"/>
      </c:catAx>
      <c:valAx>
        <c:axId val="106160480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06160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AD9F33"/>
            </a:solidFill>
          </c:spPr>
          <c:dPt>
            <c:idx val="0"/>
            <c:bubble3D val="0"/>
            <c:spPr>
              <a:solidFill>
                <a:srgbClr val="71672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72-4A6F-A863-FCDBE098331E}"/>
              </c:ext>
            </c:extLst>
          </c:dPt>
          <c:dPt>
            <c:idx val="1"/>
            <c:bubble3D val="0"/>
            <c:spPr>
              <a:solidFill>
                <a:srgbClr val="EEE9C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72-4A6F-A863-FCDBE098331E}"/>
              </c:ext>
            </c:extLst>
          </c:dPt>
          <c:dPt>
            <c:idx val="2"/>
            <c:bubble3D val="0"/>
            <c:spPr>
              <a:solidFill>
                <a:srgbClr val="AD9F3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F3F-412F-AD2D-25C441717731}"/>
              </c:ext>
            </c:extLst>
          </c:dPt>
          <c:dLbls>
            <c:dLbl>
              <c:idx val="0"/>
              <c:layout>
                <c:manualLayout>
                  <c:x val="0.20137161362873471"/>
                  <c:y val="8.515001824079816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72-4A6F-A863-FCDBE098331E}"/>
                </c:ext>
              </c:extLst>
            </c:dLbl>
            <c:dLbl>
              <c:idx val="1"/>
              <c:layout>
                <c:manualLayout>
                  <c:x val="0.12761920310686098"/>
                  <c:y val="0.2203882825055953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72-4A6F-A863-FCDBE098331E}"/>
                </c:ext>
              </c:extLst>
            </c:dLbl>
            <c:dLbl>
              <c:idx val="2"/>
              <c:layout>
                <c:manualLayout>
                  <c:x val="-0.1356762867043812"/>
                  <c:y val="-0.155273562674396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3F-412F-AD2D-25C441717731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'YesNo Pie'!$A$1:$C$1</c:f>
              <c:strCache>
                <c:ptCount val="3"/>
                <c:pt idx="0">
                  <c:v>Not sure</c:v>
                </c:pt>
                <c:pt idx="1">
                  <c:v>No</c:v>
                </c:pt>
                <c:pt idx="2">
                  <c:v>Yes</c:v>
                </c:pt>
              </c:strCache>
            </c:strRef>
          </c:cat>
          <c:val>
            <c:numRef>
              <c:f>'YesNo Pie'!$A$2:$C$2</c:f>
              <c:numCache>
                <c:formatCode>0%</c:formatCode>
                <c:ptCount val="3"/>
                <c:pt idx="0">
                  <c:v>1.2999999999999999E-2</c:v>
                </c:pt>
                <c:pt idx="1">
                  <c:v>0.1</c:v>
                </c:pt>
                <c:pt idx="2">
                  <c:v>0.88800000000000001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72-4A6F-A863-FCDBE0983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AD9F33"/>
            </a:solidFill>
          </c:spPr>
          <c:dPt>
            <c:idx val="0"/>
            <c:bubble3D val="0"/>
            <c:spPr>
              <a:solidFill>
                <a:srgbClr val="AD9F3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372-4A6F-A863-FCDBE098331E}"/>
              </c:ext>
            </c:extLst>
          </c:dPt>
          <c:dPt>
            <c:idx val="1"/>
            <c:bubble3D val="0"/>
            <c:spPr>
              <a:solidFill>
                <a:srgbClr val="EEE9C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372-4A6F-A863-FCDBE098331E}"/>
              </c:ext>
            </c:extLst>
          </c:dPt>
          <c:dLbls>
            <c:dLbl>
              <c:idx val="0"/>
              <c:layout>
                <c:manualLayout>
                  <c:x val="0.25824707904985789"/>
                  <c:y val="-8.312044456904703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130785808069523"/>
                      <c:h val="0.20860327179176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372-4A6F-A863-FCDBE098331E}"/>
                </c:ext>
              </c:extLst>
            </c:dLbl>
            <c:dLbl>
              <c:idx val="1"/>
              <c:layout>
                <c:manualLayout>
                  <c:x val="-0.2676280979984082"/>
                  <c:y val="4.74439021485144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92683913214494"/>
                      <c:h val="0.20860327179176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372-4A6F-A863-FCDBE098331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'YesNo Pie'!$A$1:$B$1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'YesNo Pie'!$A$2:$B$2</c:f>
              <c:numCache>
                <c:formatCode>0%</c:formatCode>
                <c:ptCount val="2"/>
                <c:pt idx="0">
                  <c:v>8.3000000000000004E-2</c:v>
                </c:pt>
                <c:pt idx="1">
                  <c:v>0.91700000000000004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72-4A6F-A863-FCDBE0983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1"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AD9F33"/>
            </a:solidFill>
          </c:spPr>
          <c:dPt>
            <c:idx val="0"/>
            <c:bubble3D val="0"/>
            <c:spPr>
              <a:solidFill>
                <a:srgbClr val="AD9F3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663-45B1-AFA3-B2EFB17BCA96}"/>
              </c:ext>
            </c:extLst>
          </c:dPt>
          <c:dPt>
            <c:idx val="1"/>
            <c:bubble3D val="0"/>
            <c:spPr>
              <a:solidFill>
                <a:srgbClr val="EEE9C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663-45B1-AFA3-B2EFB17BCA96}"/>
              </c:ext>
            </c:extLst>
          </c:dPt>
          <c:dLbls>
            <c:dLbl>
              <c:idx val="0"/>
              <c:layout>
                <c:manualLayout>
                  <c:x val="0.19375257377857472"/>
                  <c:y val="-0.157844541292367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427209386928252"/>
                      <c:h val="0.20860327179176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663-45B1-AFA3-B2EFB17BCA96}"/>
                </c:ext>
              </c:extLst>
            </c:dLbl>
            <c:dLbl>
              <c:idx val="1"/>
              <c:layout>
                <c:manualLayout>
                  <c:x val="-0.15974638009007994"/>
                  <c:y val="0.1257356531138878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66173486064201"/>
                      <c:h val="0.208603271791765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663-45B1-AFA3-B2EFB17BCA9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'YesNo Pie'!$A$1:$B$1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'YesNo Pie'!$A$2:$B$2</c:f>
              <c:numCache>
                <c:formatCode>0%</c:formatCode>
                <c:ptCount val="2"/>
                <c:pt idx="0">
                  <c:v>0.24399999999999999</c:v>
                </c:pt>
                <c:pt idx="1">
                  <c:v>0.75600000000000001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63-45B1-AFA3-B2EFB17BC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86494924411842"/>
          <c:y val="3.4850584574792523E-2"/>
          <c:w val="0.74245004119665714"/>
          <c:h val="0.937775118143834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'Multiple Choice'!$B$2</c:f>
              <c:strCache>
                <c:ptCount val="1"/>
                <c:pt idx="0">
                  <c:v>Parents</c:v>
                </c:pt>
              </c:strCache>
            </c:strRef>
          </c:tx>
          <c:spPr>
            <a:solidFill>
              <a:srgbClr val="6396D8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'Multiple Choice'!$A$3:$A$9</c:f>
              <c:strCache>
                <c:ptCount val="7"/>
                <c:pt idx="0">
                  <c:v>Other</c:v>
                </c:pt>
                <c:pt idx="1">
                  <c:v>Board meetings</c:v>
                </c:pt>
                <c:pt idx="2">
                  <c:v>Emails</c:v>
                </c:pt>
                <c:pt idx="3">
                  <c:v>Newsletters (online)</c:v>
                </c:pt>
                <c:pt idx="4">
                  <c:v>Facebook/social media</c:v>
                </c:pt>
                <c:pt idx="5">
                  <c:v>Website</c:v>
                </c:pt>
                <c:pt idx="6">
                  <c:v>Newsletters (mailed)</c:v>
                </c:pt>
              </c:strCache>
            </c:strRef>
          </c:cat>
          <c:val>
            <c:numRef>
              <c:f>'Multiple Choice'!$B$3:$B$9</c:f>
              <c:numCache>
                <c:formatCode>0%</c:formatCode>
                <c:ptCount val="7"/>
                <c:pt idx="0">
                  <c:v>0</c:v>
                </c:pt>
                <c:pt idx="1">
                  <c:v>0.182</c:v>
                </c:pt>
                <c:pt idx="2">
                  <c:v>0.54500000000000004</c:v>
                </c:pt>
                <c:pt idx="3">
                  <c:v>0.21199999999999999</c:v>
                </c:pt>
                <c:pt idx="4">
                  <c:v>0.48499999999999999</c:v>
                </c:pt>
                <c:pt idx="5">
                  <c:v>0.33300000000000002</c:v>
                </c:pt>
                <c:pt idx="6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1-4F05-80FE-CBBF57B45B12}"/>
            </c:ext>
          </c:extLst>
        </c:ser>
        <c:ser>
          <c:idx val="1"/>
          <c:order val="1"/>
          <c:tx>
            <c:strRef>
              <c:f>'Multiple Choice'!$C$2</c:f>
              <c:strCache>
                <c:ptCount val="1"/>
                <c:pt idx="0">
                  <c:v>Non-Parents/Non-Staff</c:v>
                </c:pt>
              </c:strCache>
            </c:strRef>
          </c:tx>
          <c:spPr>
            <a:solidFill>
              <a:srgbClr val="7A5C9C"/>
            </a:solidFill>
            <a:ln w="9525" cap="flat" cmpd="sng" algn="ctr">
              <a:noFill/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'Multiple Choice'!$A$3:$A$9</c:f>
              <c:strCache>
                <c:ptCount val="7"/>
                <c:pt idx="0">
                  <c:v>Other</c:v>
                </c:pt>
                <c:pt idx="1">
                  <c:v>Board meetings</c:v>
                </c:pt>
                <c:pt idx="2">
                  <c:v>Emails</c:v>
                </c:pt>
                <c:pt idx="3">
                  <c:v>Newsletters (online)</c:v>
                </c:pt>
                <c:pt idx="4">
                  <c:v>Facebook/social media</c:v>
                </c:pt>
                <c:pt idx="5">
                  <c:v>Website</c:v>
                </c:pt>
                <c:pt idx="6">
                  <c:v>Newsletters (mailed)</c:v>
                </c:pt>
              </c:strCache>
            </c:strRef>
          </c:cat>
          <c:val>
            <c:numRef>
              <c:f>'Multiple Choice'!$C$3:$C$9</c:f>
              <c:numCache>
                <c:formatCode>0%</c:formatCode>
                <c:ptCount val="7"/>
                <c:pt idx="0">
                  <c:v>5.8999999999999997E-2</c:v>
                </c:pt>
                <c:pt idx="1">
                  <c:v>0.17599999999999999</c:v>
                </c:pt>
                <c:pt idx="2">
                  <c:v>0.186</c:v>
                </c:pt>
                <c:pt idx="3">
                  <c:v>0.186</c:v>
                </c:pt>
                <c:pt idx="4">
                  <c:v>0.23499999999999999</c:v>
                </c:pt>
                <c:pt idx="5">
                  <c:v>0.373</c:v>
                </c:pt>
                <c:pt idx="6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E1-4F05-80FE-CBBF57B45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061606880"/>
        <c:axId val="1061604800"/>
      </c:barChart>
      <c:catAx>
        <c:axId val="106160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1061604800"/>
        <c:crosses val="autoZero"/>
        <c:auto val="1"/>
        <c:lblAlgn val="ctr"/>
        <c:lblOffset val="100"/>
        <c:noMultiLvlLbl val="0"/>
      </c:catAx>
      <c:valAx>
        <c:axId val="1061604800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061606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70686207176331972"/>
          <c:y val="0.79931290373764474"/>
          <c:w val="0.24717975265245143"/>
          <c:h val="0.117920733311179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'Referendum support all groups'!$C$2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rgbClr val="202C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'Referendum support all groups'!$B$3:$B$7</c:f>
              <c:strCache>
                <c:ptCount val="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No bond referendum</c:v>
                </c:pt>
                <c:pt idx="4">
                  <c:v>Not sure</c:v>
                </c:pt>
              </c:strCache>
            </c:strRef>
          </c:cat>
          <c:val>
            <c:numRef>
              <c:f>'Referendum support all groups'!$C$3:$C$7</c:f>
              <c:numCache>
                <c:formatCode>0%</c:formatCode>
                <c:ptCount val="5"/>
                <c:pt idx="0">
                  <c:v>0.75</c:v>
                </c:pt>
                <c:pt idx="1">
                  <c:v>0.25</c:v>
                </c:pt>
                <c:pt idx="2">
                  <c:v>0.25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32-41DF-ACDB-964DE83EF897}"/>
            </c:ext>
          </c:extLst>
        </c:ser>
        <c:ser>
          <c:idx val="1"/>
          <c:order val="1"/>
          <c:tx>
            <c:strRef>
              <c:f>'Referendum support all groups'!$D$2</c:f>
              <c:strCache>
                <c:ptCount val="1"/>
                <c:pt idx="0">
                  <c:v>Parents</c:v>
                </c:pt>
              </c:strCache>
            </c:strRef>
          </c:tx>
          <c:spPr>
            <a:solidFill>
              <a:srgbClr val="6396D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'Referendum support all groups'!$B$3:$B$7</c:f>
              <c:strCache>
                <c:ptCount val="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No bond referendum</c:v>
                </c:pt>
                <c:pt idx="4">
                  <c:v>Not sure</c:v>
                </c:pt>
              </c:strCache>
            </c:strRef>
          </c:cat>
          <c:val>
            <c:numRef>
              <c:f>'Referendum support all groups'!$D$3:$D$7</c:f>
              <c:numCache>
                <c:formatCode>0%</c:formatCode>
                <c:ptCount val="5"/>
                <c:pt idx="0">
                  <c:v>0.53300000000000003</c:v>
                </c:pt>
                <c:pt idx="1">
                  <c:v>0.2</c:v>
                </c:pt>
                <c:pt idx="2">
                  <c:v>0.26700000000000002</c:v>
                </c:pt>
                <c:pt idx="3">
                  <c:v>0.13300000000000001</c:v>
                </c:pt>
                <c:pt idx="4">
                  <c:v>0.13300000000000001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32-41DF-ACDB-964DE83EF897}"/>
            </c:ext>
          </c:extLst>
        </c:ser>
        <c:ser>
          <c:idx val="2"/>
          <c:order val="2"/>
          <c:tx>
            <c:strRef>
              <c:f>'Referendum support all groups'!$E$2</c:f>
              <c:strCache>
                <c:ptCount val="1"/>
                <c:pt idx="0">
                  <c:v>Non-Parents/Non-Staff</c:v>
                </c:pt>
              </c:strCache>
            </c:strRef>
          </c:tx>
          <c:spPr>
            <a:solidFill>
              <a:srgbClr val="7A5C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'Referendum support all groups'!$B$3:$B$7</c:f>
              <c:strCache>
                <c:ptCount val="5"/>
                <c:pt idx="0">
                  <c:v>Option 1</c:v>
                </c:pt>
                <c:pt idx="1">
                  <c:v>Option 2</c:v>
                </c:pt>
                <c:pt idx="2">
                  <c:v>Option 3</c:v>
                </c:pt>
                <c:pt idx="3">
                  <c:v>No bond referendum</c:v>
                </c:pt>
                <c:pt idx="4">
                  <c:v>Not sure</c:v>
                </c:pt>
              </c:strCache>
            </c:strRef>
          </c:cat>
          <c:val>
            <c:numRef>
              <c:f>'Referendum support all groups'!$E$3:$E$7</c:f>
              <c:numCache>
                <c:formatCode>0%</c:formatCode>
                <c:ptCount val="5"/>
                <c:pt idx="0">
                  <c:v>0.152</c:v>
                </c:pt>
                <c:pt idx="1">
                  <c:v>3.7999999999999999E-2</c:v>
                </c:pt>
                <c:pt idx="2">
                  <c:v>0.29499999999999998</c:v>
                </c:pt>
                <c:pt idx="3">
                  <c:v>0.495</c:v>
                </c:pt>
                <c:pt idx="4">
                  <c:v>8.5999999999999993E-2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32-41DF-ACDB-964DE83EF8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60767151"/>
        <c:axId val="960767567"/>
      </c:barChart>
      <c:catAx>
        <c:axId val="96076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960767567"/>
        <c:crosses val="autoZero"/>
        <c:auto val="1"/>
        <c:lblAlgn val="ctr"/>
        <c:lblOffset val="100"/>
        <c:noMultiLvlLbl val="0"/>
      </c:catAx>
      <c:valAx>
        <c:axId val="960767567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960767151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2523851706036744"/>
          <c:y val="3.0265411185296194E-2"/>
          <c:w val="0.40300787401574806"/>
          <c:h val="0.89973037461226435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Staff</c:v>
                </c:pt>
              </c:strCache>
            </c:strRef>
          </c:tx>
          <c:spPr>
            <a:solidFill>
              <a:srgbClr val="202C6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444444444444445E-2"/>
                  <c:y val="-0.131274211093066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&lt;</a:t>
                    </a:r>
                    <a:fld id="{08F7AFD9-A9E7-414C-9DFA-DEF17D0A421A}" type="VALUE">
                      <a:rPr lang="en-US" smtClean="0"/>
                      <a:pPr/>
                      <a:t>[VALUE]</a:t>
                    </a:fld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B02-403E-B56D-570D279DDD6F}"/>
                </c:ext>
              </c:extLst>
            </c:dLbl>
            <c:dLbl>
              <c:idx val="3"/>
              <c:layout>
                <c:manualLayout>
                  <c:x val="1.8121172353455819E-4"/>
                  <c:y val="-1.5110037373316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02-403E-B56D-570D279DD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Population Assumptions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02-403E-B56D-570D279DDD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Parents</c:v>
                </c:pt>
              </c:strCache>
            </c:strRef>
          </c:tx>
          <c:spPr>
            <a:solidFill>
              <a:srgbClr val="6396D8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7777777777777779E-3"/>
                  <c:y val="-0.13127421109306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B02-403E-B56D-570D279DDD6F}"/>
                </c:ext>
              </c:extLst>
            </c:dLbl>
            <c:dLbl>
              <c:idx val="2"/>
              <c:layout>
                <c:manualLayout>
                  <c:x val="0"/>
                  <c:y val="-1.5625003203945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B02-403E-B56D-570D279DD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Population Assumptions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B02-403E-B56D-570D279DDD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Non-Parents/Non-Staff</c:v>
                </c:pt>
              </c:strCache>
            </c:strRef>
          </c:tx>
          <c:spPr>
            <a:solidFill>
              <a:srgbClr val="7D436E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A5C9C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B02-403E-B56D-570D279DDD6F}"/>
              </c:ext>
            </c:extLst>
          </c:dPt>
          <c:dLbls>
            <c:dLbl>
              <c:idx val="0"/>
              <c:layout>
                <c:manualLayout>
                  <c:x val="-9.7222222222223247E-3"/>
                  <c:y val="-0.131274211093066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Source Sans Pro" panose="020B0503030403020204" pitchFamily="34" charset="0"/>
                      <a:ea typeface="Source Sans Pro" panose="020B0503030403020204" pitchFamily="34" charset="0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02-403E-B56D-570D279DDD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Population Assumptions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02-403E-B56D-570D279DDD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291071744"/>
        <c:axId val="291065864"/>
        <c:axId val="0"/>
      </c:bar3DChart>
      <c:catAx>
        <c:axId val="29107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91065864"/>
        <c:crosses val="autoZero"/>
        <c:auto val="1"/>
        <c:lblAlgn val="ctr"/>
        <c:lblOffset val="100"/>
        <c:noMultiLvlLbl val="0"/>
      </c:catAx>
      <c:valAx>
        <c:axId val="2910658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29107174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714610673665791"/>
          <c:y val="3.2022439309063171E-2"/>
          <c:w val="0.28285389326334209"/>
          <c:h val="0.90547836808529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325694892681172"/>
          <c:y val="2.5835282229653284E-2"/>
          <c:w val="0.720707514702976"/>
          <c:h val="0.91967982743436971"/>
        </c:manualLayout>
      </c:layout>
      <c:barChart>
        <c:barDir val="bar"/>
        <c:grouping val="clustered"/>
        <c:varyColors val="1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D-4CEC-BF06-4F9D802E2B39}"/>
              </c:ext>
            </c:extLst>
          </c:dPt>
          <c:dPt>
            <c:idx val="1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D-4CEC-BF06-4F9D802E2B39}"/>
              </c:ext>
            </c:extLst>
          </c:dPt>
          <c:dPt>
            <c:idx val="2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D-4CEC-BF06-4F9D802E2B39}"/>
              </c:ext>
            </c:extLst>
          </c:dPt>
          <c:dPt>
            <c:idx val="3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D-4CEC-BF06-4F9D802E2B39}"/>
              </c:ext>
            </c:extLst>
          </c:dPt>
          <c:dPt>
            <c:idx val="4"/>
            <c:invertIfNegative val="0"/>
            <c:bubble3D val="0"/>
            <c:spPr>
              <a:solidFill>
                <a:srgbClr val="FF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D-4CEC-BF06-4F9D802E2B39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D-4CEC-BF06-4F9D802E2B39}"/>
              </c:ext>
            </c:extLst>
          </c:dPt>
          <c:dPt>
            <c:idx val="6"/>
            <c:invertIfNegative val="0"/>
            <c:bubble3D val="0"/>
            <c:spPr>
              <a:solidFill>
                <a:srgbClr val="CCFF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D-4CEC-BF06-4F9D802E2B39}"/>
              </c:ext>
            </c:extLst>
          </c:dPt>
          <c:dPt>
            <c:idx val="7"/>
            <c:invertIfNegative val="0"/>
            <c:bubble3D val="0"/>
            <c:spPr>
              <a:solidFill>
                <a:srgbClr val="99FF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D-4CEC-BF06-4F9D802E2B39}"/>
              </c:ext>
            </c:extLst>
          </c:dPt>
          <c:dPt>
            <c:idx val="8"/>
            <c:invertIfNegative val="0"/>
            <c:bubble3D val="0"/>
            <c:spPr>
              <a:solidFill>
                <a:srgbClr val="3AF2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D-4CEC-BF06-4F9D802E2B39}"/>
              </c:ext>
            </c:extLst>
          </c:dPt>
          <c:dPt>
            <c:idx val="9"/>
            <c:invertIfNegative val="0"/>
            <c:bubble3D val="0"/>
            <c:spPr>
              <a:solidFill>
                <a:srgbClr val="33CC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D-4CEC-BF06-4F9D802E2B39}"/>
              </c:ext>
            </c:extLst>
          </c:dPt>
          <c:dPt>
            <c:idx val="10"/>
            <c:invertIfNegative val="0"/>
            <c:bubble3D val="0"/>
            <c:spPr>
              <a:solidFill>
                <a:srgbClr val="008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D-4CEC-BF06-4F9D802E2B3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ource Sans Pro" panose="020B0503030403020204" pitchFamily="34" charset="0"/>
                    <a:ea typeface="Source Sans Pro" panose="020B0503030403020204" pitchFamily="34" charset="0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'Overall Satisfaction'!$B$3:$B$13</c:f>
              <c:strCache>
                <c:ptCount val="11"/>
                <c:pt idx="0">
                  <c:v>(Extremely Unlikely) 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(Neutral) 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(Extremely Likely) 10</c:v>
                </c:pt>
              </c:strCache>
            </c:strRef>
          </c:cat>
          <c:val>
            <c:numRef>
              <c:f>'Overall Satisfaction'!$C$3:$C$13</c:f>
              <c:numCache>
                <c:formatCode>0%</c:formatCode>
                <c:ptCount val="11"/>
                <c:pt idx="0">
                  <c:v>9.2999999999999999E-2</c:v>
                </c:pt>
                <c:pt idx="1">
                  <c:v>3.3000000000000002E-2</c:v>
                </c:pt>
                <c:pt idx="2">
                  <c:v>4.5999999999999999E-2</c:v>
                </c:pt>
                <c:pt idx="3">
                  <c:v>3.3000000000000002E-2</c:v>
                </c:pt>
                <c:pt idx="4">
                  <c:v>0.02</c:v>
                </c:pt>
                <c:pt idx="5">
                  <c:v>0.26500000000000001</c:v>
                </c:pt>
                <c:pt idx="6">
                  <c:v>2.5999999999999999E-2</c:v>
                </c:pt>
                <c:pt idx="7">
                  <c:v>5.2999999999999999E-2</c:v>
                </c:pt>
                <c:pt idx="8">
                  <c:v>0.11899999999999999</c:v>
                </c:pt>
                <c:pt idx="9">
                  <c:v>9.2999999999999999E-2</c:v>
                </c:pt>
                <c:pt idx="10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E0D-4CEC-BF06-4F9D802E2B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2070943"/>
        <c:axId val="1512069695"/>
      </c:barChart>
      <c:catAx>
        <c:axId val="1512070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defRPr>
            </a:pPr>
            <a:endParaRPr lang="en-US"/>
          </a:p>
        </c:txPr>
        <c:crossAx val="1512069695"/>
        <c:crosses val="autoZero"/>
        <c:auto val="1"/>
        <c:lblAlgn val="ctr"/>
        <c:lblOffset val="100"/>
        <c:noMultiLvlLbl val="0"/>
      </c:catAx>
      <c:valAx>
        <c:axId val="1512069695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151207094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436568-D583-475F-B506-787C009E6C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930A89-0537-4B99-9BFE-73A485D398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291F3-A732-43C0-972B-D3AA548F375F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FC257-AFEF-43BA-95B9-36678A1CE7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5761E-7246-4427-AB50-DFD55A55FF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C04B9-C447-4FF2-AA8A-683F889AD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53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B1F43-D425-4E56-B987-3AD84958C6BC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AB5E6-DFAE-45E1-BC70-093080811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4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AB5E6-DFAE-45E1-BC70-0930808118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86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B5E6-DFAE-45E1-BC70-0930808118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38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65+: </a:t>
            </a:r>
          </a:p>
          <a:p>
            <a:r>
              <a:rPr lang="en-US" dirty="0"/>
              <a:t>55-64: </a:t>
            </a:r>
          </a:p>
          <a:p>
            <a:r>
              <a:rPr lang="en-US" dirty="0"/>
              <a:t>45-54: </a:t>
            </a:r>
          </a:p>
          <a:p>
            <a:r>
              <a:rPr lang="en-US" dirty="0"/>
              <a:t>35-44: </a:t>
            </a:r>
          </a:p>
          <a:p>
            <a:r>
              <a:rPr lang="en-US" dirty="0"/>
              <a:t>25-34:</a:t>
            </a:r>
          </a:p>
          <a:p>
            <a:r>
              <a:rPr lang="en-US" dirty="0"/>
              <a:t>18-24: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B5E6-DFAE-45E1-BC70-0930808118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66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B5E6-DFAE-45E1-BC70-0930808118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451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B5E6-DFAE-45E1-BC70-0930808118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69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B5E6-DFAE-45E1-BC70-0930808118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47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98D65-7B32-8CA7-31F3-ACFB6C647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B21B6B-CEF0-CB45-B87B-14CC0CC7D8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3A5424-BB90-842F-64DC-3FD96E912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6908C-0641-435A-49B9-40F164EB0B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B5E6-DFAE-45E1-BC70-0930808118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822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7D015-C166-B8A7-9167-2F124DA8E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8B2B96-1B5D-BE21-3A8C-D99B956A4A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405563-52B8-77E0-47B6-42EADA2B53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49A3A-5D35-5FDF-6AF5-8C5D023E10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AB5E6-DFAE-45E1-BC70-0930808118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956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F7330B0D-37A7-48B6-A509-396717FB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"/>
            <a:ext cx="12192000" cy="68572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0A175E-9F6D-47E8-AC12-AE7F03157D1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590417"/>
            <a:ext cx="4982547" cy="1266376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(District name) School District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F3960-37F7-4854-8ED8-661CAB929C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7200" y="1856793"/>
            <a:ext cx="4982547" cy="12663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Community Survey Results (Semester, Year)</a:t>
            </a:r>
          </a:p>
        </p:txBody>
      </p:sp>
    </p:spTree>
    <p:extLst>
      <p:ext uri="{BB962C8B-B14F-4D97-AF65-F5344CB8AC3E}">
        <p14:creationId xmlns:p14="http://schemas.microsoft.com/office/powerpoint/2010/main" val="353722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D37A-2E3A-4B4E-9AE9-0EB6E1D7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7A67-7266-4531-910B-02723017C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3CF91-781F-4956-9B78-4CCC29681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ED42E-382C-4B3D-B066-00AE8558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56-77F7-485F-AC16-3AD9E96D1B58}" type="datetime1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EC618-90A5-4806-B8B1-8704EBE2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5B4D7-54D6-4DEE-8BE5-1826271C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3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6380-458F-4FD0-B6EE-1A57D581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A26DE-2D6E-49A9-A429-2BD55BB1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592D6-106E-4A74-903C-F6D7C1F5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2FEE0-F3BF-4B8F-AECE-7EFA2F676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C1D59-CFDC-4BD3-ACB9-A7F972A60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5C33A-383D-497F-9CF0-A41A1FDA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E9A-5E61-48CD-B79A-8BD364B18291}" type="datetime1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6EE01-155F-4347-81C2-6ACFAC52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A5815-CB5B-4818-9503-936D6746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23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3B8-D9D8-4E28-8ACF-B60A5674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37AC-36B3-4E87-84AC-4196D6AC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200-1BE9-4E6B-A3A8-ECC156F40C58}" type="datetime1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B2054-98EF-4DD2-9F4F-F90B6300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13387-6CB5-4489-BC27-8B85C78F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70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3CF83-760D-4178-8D17-1D03162B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1799-EA0D-4E2F-94DC-89504F475BA1}" type="datetime1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DC411-9D63-467F-AC7F-70BAF082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C5C10-0287-4AD4-B9A7-A5419A76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97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834D-3295-41D3-8B10-A1BE7490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07AD-5111-4EB2-ABA7-7C4A6759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7072C-AA1B-48E7-883F-E585A6A5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2FF42-7FA0-415C-BC05-68ED7700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FD14-8C9E-4966-A5D9-ED552713EAB0}" type="datetime1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AC5D-8D08-4F70-A8A8-6964E416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DF0B2-0CBE-4BA9-A1D0-DDA3DA39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67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9DD3-49E5-4548-97EA-28D97C00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3558D-62A6-4A7C-BD07-4DADF23D6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FD8D5-A957-4E2D-9DF8-5C94D50EA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25AB1-3945-4513-B70F-01FD2C1A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734-09A6-42BC-90F4-704625CDA6CE}" type="datetime1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291E1-10B4-4986-8F68-8754F303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012A8-CF47-4D9E-B737-89D7F871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57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B394-4A6F-4C13-972B-A155ADD2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833E1-16B0-467E-B47D-52FDEC9F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A8ADB-C0AF-48F8-BD92-AEA8868B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5F9-C5A5-471B-A6FF-33ED4B5ADB7B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2784-5603-46BB-8D31-6E30E86F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DB016-1F44-4F5A-8532-9C5B57C5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75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1B441-B3B0-46DD-AA1D-31783AC2B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E7922-EAA2-4B38-A6F7-C35673626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93A7C-F90D-4575-8763-E6ED72F4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EF6F-B098-4792-B90D-85BD4A38DB47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36E8-9BD3-412A-8DB1-6803AE7F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836EC-FBF9-444F-BE8C-CBC76733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91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5" y="1634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05" y="1605280"/>
            <a:ext cx="9770131" cy="472249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BE94A-C3FB-40BE-981C-476D256DA414}"/>
              </a:ext>
            </a:extLst>
          </p:cNvPr>
          <p:cNvSpPr/>
          <p:nvPr userDrawn="1"/>
        </p:nvSpPr>
        <p:spPr>
          <a:xfrm>
            <a:off x="11130116" y="0"/>
            <a:ext cx="1061884" cy="6858000"/>
          </a:xfrm>
          <a:prstGeom prst="rect">
            <a:avLst/>
          </a:prstGeom>
          <a:solidFill>
            <a:srgbClr val="435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66BB0-3716-4146-B176-7A5A1D25EEF2}"/>
              </a:ext>
            </a:extLst>
          </p:cNvPr>
          <p:cNvSpPr/>
          <p:nvPr userDrawn="1"/>
        </p:nvSpPr>
        <p:spPr>
          <a:xfrm>
            <a:off x="10581476" y="477748"/>
            <a:ext cx="1097280" cy="10972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35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Schoolhouse with solid fill">
            <a:extLst>
              <a:ext uri="{FF2B5EF4-FFF2-40B4-BE49-F238E27FC236}">
                <a16:creationId xmlns:a16="http://schemas.microsoft.com/office/drawing/2014/main" id="{DBBE72E1-F23A-416C-86E8-58C98D2D9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916" y="5253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96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5" y="1634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05" y="1605280"/>
            <a:ext cx="9770131" cy="472249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BE94A-C3FB-40BE-981C-476D256DA414}"/>
              </a:ext>
            </a:extLst>
          </p:cNvPr>
          <p:cNvSpPr/>
          <p:nvPr userDrawn="1"/>
        </p:nvSpPr>
        <p:spPr>
          <a:xfrm>
            <a:off x="11130116" y="0"/>
            <a:ext cx="1061884" cy="6858000"/>
          </a:xfrm>
          <a:prstGeom prst="rect">
            <a:avLst/>
          </a:prstGeom>
          <a:solidFill>
            <a:srgbClr val="AD9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66BB0-3716-4146-B176-7A5A1D25EEF2}"/>
              </a:ext>
            </a:extLst>
          </p:cNvPr>
          <p:cNvSpPr/>
          <p:nvPr userDrawn="1"/>
        </p:nvSpPr>
        <p:spPr>
          <a:xfrm>
            <a:off x="10581476" y="496798"/>
            <a:ext cx="1097280" cy="10972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AD9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184E56F7-FFEC-42C9-8AAF-C27ABB9AA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916" y="5882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9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5" y="1634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05" y="1605280"/>
            <a:ext cx="9770131" cy="472249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BE94A-C3FB-40BE-981C-476D256DA414}"/>
              </a:ext>
            </a:extLst>
          </p:cNvPr>
          <p:cNvSpPr/>
          <p:nvPr userDrawn="1"/>
        </p:nvSpPr>
        <p:spPr>
          <a:xfrm>
            <a:off x="11130116" y="0"/>
            <a:ext cx="1061884" cy="6858000"/>
          </a:xfrm>
          <a:prstGeom prst="rect">
            <a:avLst/>
          </a:prstGeom>
          <a:solidFill>
            <a:srgbClr val="4351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66BB0-3716-4146-B176-7A5A1D25EEF2}"/>
              </a:ext>
            </a:extLst>
          </p:cNvPr>
          <p:cNvSpPr/>
          <p:nvPr userDrawn="1"/>
        </p:nvSpPr>
        <p:spPr>
          <a:xfrm>
            <a:off x="10581476" y="477748"/>
            <a:ext cx="1097280" cy="10972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351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Schoolhouse with solid fill">
            <a:extLst>
              <a:ext uri="{FF2B5EF4-FFF2-40B4-BE49-F238E27FC236}">
                <a16:creationId xmlns:a16="http://schemas.microsoft.com/office/drawing/2014/main" id="{DBBE72E1-F23A-416C-86E8-58C98D2D9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916" y="52537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52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7" y="-18288"/>
            <a:ext cx="12244254" cy="68945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6105" y="2501900"/>
            <a:ext cx="10710095" cy="4064001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05" y="1458823"/>
            <a:ext cx="10710095" cy="85162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153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EE6EC-BC75-B740-81BD-4D8523417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288"/>
            <a:ext cx="12244256" cy="68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0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EE6EC-BC75-B740-81BD-4D8523417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288"/>
            <a:ext cx="12244256" cy="68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35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EE6EC-BC75-B740-81BD-4D85234173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288"/>
            <a:ext cx="12244256" cy="689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05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F4807C-93B9-A395-3C4B-B8D3B11B1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12244257" cy="6894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16" y="430123"/>
            <a:ext cx="9770131" cy="1097281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616" y="1772486"/>
            <a:ext cx="9770131" cy="472249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27493603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8" y="-18288"/>
            <a:ext cx="12244256" cy="68945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07305" y="1770380"/>
            <a:ext cx="9770131" cy="472249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305" y="3285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31079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8" y="-18288"/>
            <a:ext cx="12244256" cy="6894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6105" y="2501900"/>
            <a:ext cx="10710095" cy="4064001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05" y="1458823"/>
            <a:ext cx="10710095" cy="85162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229581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F4807C-93B9-A395-3C4B-B8D3B11B1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288"/>
            <a:ext cx="12244256" cy="689457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A84CE46-FC4B-AF6B-A8C6-07066805A0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16" y="430123"/>
            <a:ext cx="9770131" cy="1097281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1BEBF6D-5C4F-4E58-3994-C01A77B1802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616" y="1772486"/>
            <a:ext cx="9770131" cy="472249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3740549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8" y="-18288"/>
            <a:ext cx="12244256" cy="6894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07305" y="1770380"/>
            <a:ext cx="9770131" cy="472249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305" y="3285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42154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7" y="-18288"/>
            <a:ext cx="12244254" cy="6894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6105" y="2501900"/>
            <a:ext cx="10710095" cy="4064001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05" y="1458823"/>
            <a:ext cx="10710095" cy="85162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27362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5" y="1634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05" y="1605280"/>
            <a:ext cx="9770131" cy="472249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BE94A-C3FB-40BE-981C-476D256DA414}"/>
              </a:ext>
            </a:extLst>
          </p:cNvPr>
          <p:cNvSpPr/>
          <p:nvPr userDrawn="1"/>
        </p:nvSpPr>
        <p:spPr>
          <a:xfrm>
            <a:off x="11130116" y="0"/>
            <a:ext cx="1061884" cy="6858000"/>
          </a:xfrm>
          <a:prstGeom prst="rect">
            <a:avLst/>
          </a:prstGeom>
          <a:solidFill>
            <a:srgbClr val="AD9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66BB0-3716-4146-B176-7A5A1D25EEF2}"/>
              </a:ext>
            </a:extLst>
          </p:cNvPr>
          <p:cNvSpPr/>
          <p:nvPr userDrawn="1"/>
        </p:nvSpPr>
        <p:spPr>
          <a:xfrm>
            <a:off x="10581476" y="496798"/>
            <a:ext cx="1097280" cy="10972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AD9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Document outline">
            <a:extLst>
              <a:ext uri="{FF2B5EF4-FFF2-40B4-BE49-F238E27FC236}">
                <a16:creationId xmlns:a16="http://schemas.microsoft.com/office/drawing/2014/main" id="{184E56F7-FFEC-42C9-8AAF-C27ABB9AA8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916" y="5882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46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5" y="1634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616" y="1505786"/>
            <a:ext cx="9770131" cy="472249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chemeClr val="tx1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9311823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E0AB4F-7FFA-50C6-D2BE-1E8442353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288"/>
            <a:ext cx="12244256" cy="6894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1DDEE2-0F69-1CA4-2FE6-761B9474F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16" y="430123"/>
            <a:ext cx="9770131" cy="1097281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D1D64A-A566-28E7-C2F4-8BC50DB9C8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616" y="1772486"/>
            <a:ext cx="9770131" cy="472249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2408899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7" y="-18288"/>
            <a:ext cx="12244254" cy="6894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07305" y="1770380"/>
            <a:ext cx="9770131" cy="472249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305" y="3285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6841255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7" y="-18288"/>
            <a:ext cx="12244254" cy="68945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6105" y="2501900"/>
            <a:ext cx="10710095" cy="4064001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05" y="1458823"/>
            <a:ext cx="10710095" cy="85162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051491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65116C-7E7A-8B91-6E69-4382BF294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8288"/>
            <a:ext cx="12244254" cy="6894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F626C2-4991-4D06-568A-E3E7F3356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16" y="430123"/>
            <a:ext cx="9770131" cy="1097281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CD611F-6EBF-933A-B1F8-3D8D43259F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616" y="1772486"/>
            <a:ext cx="9770131" cy="472249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2726260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7" y="-18288"/>
            <a:ext cx="12244254" cy="689457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07305" y="1770380"/>
            <a:ext cx="9770131" cy="472249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305" y="3285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036432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7" y="-18288"/>
            <a:ext cx="12244254" cy="68945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6105" y="2501900"/>
            <a:ext cx="10710095" cy="4064001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05" y="1458823"/>
            <a:ext cx="10710095" cy="85162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979279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6" y="-18288"/>
            <a:ext cx="12244252" cy="68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00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D8D4-DD51-4A96-8034-54D7BA7DF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A15CD-1B4D-4F9E-AD0E-8308FFB7F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792BC-0001-4244-906D-952C7038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70E3-1148-4820-A859-021E7FF2629A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9596-B59E-4614-8FC8-E1855B4F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5D1B-2C63-46F4-883C-35D343EC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41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B0B1-AF2E-4F44-BEDE-16758D1B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A7F0-A8E8-45BD-A3A1-E9EB13CA0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BB05-7AE5-4DA0-8EEF-EB22748E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8A80-446F-45CF-938E-D1D0AD5BD18B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B6150-B076-4172-B104-C9E1BADA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C63C-A9FD-4D14-8917-5ED18092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5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5" y="1634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05" y="1605280"/>
            <a:ext cx="9770131" cy="472249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BE94A-C3FB-40BE-981C-476D256DA414}"/>
              </a:ext>
            </a:extLst>
          </p:cNvPr>
          <p:cNvSpPr/>
          <p:nvPr userDrawn="1"/>
        </p:nvSpPr>
        <p:spPr>
          <a:xfrm>
            <a:off x="11130116" y="0"/>
            <a:ext cx="1061884" cy="6858000"/>
          </a:xfrm>
          <a:prstGeom prst="rect">
            <a:avLst/>
          </a:prstGeom>
          <a:solidFill>
            <a:srgbClr val="57A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66BB0-3716-4146-B176-7A5A1D25EEF2}"/>
              </a:ext>
            </a:extLst>
          </p:cNvPr>
          <p:cNvSpPr/>
          <p:nvPr userDrawn="1"/>
        </p:nvSpPr>
        <p:spPr>
          <a:xfrm>
            <a:off x="10581476" y="477748"/>
            <a:ext cx="1097280" cy="10972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7A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Upward trend with solid fill">
            <a:extLst>
              <a:ext uri="{FF2B5EF4-FFF2-40B4-BE49-F238E27FC236}">
                <a16:creationId xmlns:a16="http://schemas.microsoft.com/office/drawing/2014/main" id="{C3C418F1-6F93-4F66-9A47-20E2EA6DF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916" y="5691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1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ACE2-6D1B-48BF-B466-133CF7EF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80B97-1597-4C0E-913E-869349EF5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BB45-941B-44AD-ACDC-D2AAEFC2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7349-BC12-41DE-A44F-3D19C0F225C4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E409A-EA10-469C-A50D-2B85AB0B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609EE-5E0D-4236-B94A-1BA75104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348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4D37A-2E3A-4B4E-9AE9-0EB6E1D7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7A67-7266-4531-910B-02723017CD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E3CF91-781F-4956-9B78-4CCC29681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AED42E-382C-4B3D-B066-00AE8558A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ED56-77F7-485F-AC16-3AD9E96D1B58}" type="datetime1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EC618-90A5-4806-B8B1-8704EBE21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5B4D7-54D6-4DEE-8BE5-1826271C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737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06380-458F-4FD0-B6EE-1A57D5815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A26DE-2D6E-49A9-A429-2BD55BB18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592D6-106E-4A74-903C-F6D7C1F509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2FEE0-F3BF-4B8F-AECE-7EFA2F676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AC1D59-CFDC-4BD3-ACB9-A7F972A60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55C33A-383D-497F-9CF0-A41A1FDA6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F1E9A-5E61-48CD-B79A-8BD364B18291}" type="datetime1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D6EE01-155F-4347-81C2-6ACFAC52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A5815-CB5B-4818-9503-936D6746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900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3A3B8-D9D8-4E28-8ACF-B60A5674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37AC-36B3-4E87-84AC-4196D6AC4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94200-1BE9-4E6B-A3A8-ECC156F40C58}" type="datetime1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2B2054-98EF-4DD2-9F4F-F90B6300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913387-6CB5-4489-BC27-8B85C78F7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611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3CF83-760D-4178-8D17-1D03162B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1799-EA0D-4E2F-94DC-89504F475BA1}" type="datetime1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0DC411-9D63-467F-AC7F-70BAF0821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C5C10-0287-4AD4-B9A7-A5419A763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530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A834D-3295-41D3-8B10-A1BE74904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A07AD-5111-4EB2-ABA7-7C4A6759F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17072C-AA1B-48E7-883F-E585A6A5F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2FF42-7FA0-415C-BC05-68ED77009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3FD14-8C9E-4966-A5D9-ED552713EAB0}" type="datetime1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15AC5D-8D08-4F70-A8A8-6964E416E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DF0B2-0CBE-4BA9-A1D0-DDA3DA391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41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9DD3-49E5-4548-97EA-28D97C002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3558D-62A6-4A7C-BD07-4DADF23D6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FD8D5-A957-4E2D-9DF8-5C94D50EA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25AB1-3945-4513-B70F-01FD2C1A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48734-09A6-42BC-90F4-704625CDA6CE}" type="datetime1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291E1-10B4-4986-8F68-8754F303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012A8-CF47-4D9E-B737-89D7F8717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102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AB394-4A6F-4C13-972B-A155ADD2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B833E1-16B0-467E-B47D-52FDEC9FF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A8ADB-C0AF-48F8-BD92-AEA8868B0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F5F9-C5A5-471B-A6FF-33ED4B5ADB7B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82784-5603-46BB-8D31-6E30E86F0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DB016-1F44-4F5A-8532-9C5B57C5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307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51B441-B3B0-46DD-AA1D-31783AC2B9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EE7922-EAA2-4B38-A6F7-C356736262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93A7C-F90D-4575-8763-E6ED72F48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BEF6F-B098-4792-B90D-85BD4A38DB47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36E8-9BD3-412A-8DB1-6803AE7F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836EC-FBF9-444F-BE8C-CBC767332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685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8" y="-18288"/>
            <a:ext cx="12244256" cy="68945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07305" y="1770380"/>
            <a:ext cx="9770131" cy="472249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7305" y="3285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0685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5" y="1634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BE94A-C3FB-40BE-981C-476D256DA414}"/>
              </a:ext>
            </a:extLst>
          </p:cNvPr>
          <p:cNvSpPr/>
          <p:nvPr userDrawn="1"/>
        </p:nvSpPr>
        <p:spPr>
          <a:xfrm>
            <a:off x="11130116" y="0"/>
            <a:ext cx="1061884" cy="6858000"/>
          </a:xfrm>
          <a:prstGeom prst="rect">
            <a:avLst/>
          </a:prstGeom>
          <a:solidFill>
            <a:srgbClr val="57A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66BB0-3716-4146-B176-7A5A1D25EEF2}"/>
              </a:ext>
            </a:extLst>
          </p:cNvPr>
          <p:cNvSpPr/>
          <p:nvPr userDrawn="1"/>
        </p:nvSpPr>
        <p:spPr>
          <a:xfrm>
            <a:off x="10581476" y="468223"/>
            <a:ext cx="1097280" cy="10972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57A3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Upward trend with solid fill">
            <a:extLst>
              <a:ext uri="{FF2B5EF4-FFF2-40B4-BE49-F238E27FC236}">
                <a16:creationId xmlns:a16="http://schemas.microsoft.com/office/drawing/2014/main" id="{C3C418F1-6F93-4F66-9A47-20E2EA6DF3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916" y="559663"/>
            <a:ext cx="914400" cy="914400"/>
          </a:xfrm>
          <a:prstGeom prst="rect">
            <a:avLst/>
          </a:prstGeom>
        </p:spPr>
      </p:pic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EC7E1271-F5C1-47CF-A82E-C9380C6E2B7E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719138" y="1584325"/>
            <a:ext cx="9771062" cy="501015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969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3F4807C-93B9-A395-3C4B-B8D3B11B1D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88"/>
            <a:ext cx="12244257" cy="68945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16" y="430123"/>
            <a:ext cx="9770131" cy="1097281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616" y="1772486"/>
            <a:ext cx="9770131" cy="472249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41141687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ur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E0AB4F-7FFA-50C6-D2BE-1E8442353D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8288"/>
            <a:ext cx="12244256" cy="6894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51DDEE2-0F69-1CA4-2FE6-761B9474F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16" y="430123"/>
            <a:ext cx="9770131" cy="1097281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FD1D64A-A566-28E7-C2F4-8BC50DB9C82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616" y="1772486"/>
            <a:ext cx="9770131" cy="472249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25972104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65116C-7E7A-8B91-6E69-4382BF294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18288"/>
            <a:ext cx="12244254" cy="6894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4F626C2-4991-4D06-568A-E3E7F33564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616" y="430123"/>
            <a:ext cx="9770131" cy="1097281"/>
          </a:xfrm>
          <a:prstGeom prst="rect">
            <a:avLst/>
          </a:prstGeom>
        </p:spPr>
        <p:txBody>
          <a:bodyPr anchor="ctr"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ACD611F-6EBF-933A-B1F8-3D8D43259F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5616" y="1772486"/>
            <a:ext cx="9770131" cy="4722495"/>
          </a:xfrm>
          <a:prstGeom prst="rect">
            <a:avLst/>
          </a:prstGeom>
        </p:spPr>
        <p:txBody>
          <a:bodyPr/>
          <a:lstStyle>
            <a:lvl1pPr marL="457200" indent="-457200" algn="l">
              <a:buClr>
                <a:schemeClr val="tx1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</p:spTree>
    <p:extLst>
      <p:ext uri="{BB962C8B-B14F-4D97-AF65-F5344CB8AC3E}">
        <p14:creationId xmlns:p14="http://schemas.microsoft.com/office/powerpoint/2010/main" val="1087821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6" y="-18288"/>
            <a:ext cx="12244252" cy="68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098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E177B8-CFD2-B32B-EE4D-0514516154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8287" y="-18288"/>
            <a:ext cx="12244254" cy="68945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96105" y="2501900"/>
            <a:ext cx="10710095" cy="4064001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105" y="1458823"/>
            <a:ext cx="10710095" cy="85162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430890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44C79-110B-4C97-B6EF-910B6885E9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05" y="163423"/>
            <a:ext cx="9770131" cy="1097281"/>
          </a:xfrm>
          <a:prstGeom prst="rect">
            <a:avLst/>
          </a:prstGeom>
        </p:spPr>
        <p:txBody>
          <a:bodyPr anchor="ctr"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EDE8A-99FD-4F31-AC89-2CD44DB95E7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05" y="1605280"/>
            <a:ext cx="9770131" cy="4722495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800"/>
            </a:lvl1pPr>
          </a:lstStyle>
          <a:p>
            <a:pPr lvl="0"/>
            <a:r>
              <a:rPr lang="en-US" dirty="0"/>
              <a:t>Slide 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9BE94A-C3FB-40BE-981C-476D256DA414}"/>
              </a:ext>
            </a:extLst>
          </p:cNvPr>
          <p:cNvSpPr/>
          <p:nvPr userDrawn="1"/>
        </p:nvSpPr>
        <p:spPr>
          <a:xfrm>
            <a:off x="11130116" y="0"/>
            <a:ext cx="1061884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D66BB0-3716-4146-B176-7A5A1D25EEF2}"/>
              </a:ext>
            </a:extLst>
          </p:cNvPr>
          <p:cNvSpPr/>
          <p:nvPr userDrawn="1"/>
        </p:nvSpPr>
        <p:spPr>
          <a:xfrm>
            <a:off x="10581476" y="477748"/>
            <a:ext cx="1097280" cy="109728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Badge Question Mark with solid fill">
            <a:extLst>
              <a:ext uri="{FF2B5EF4-FFF2-40B4-BE49-F238E27FC236}">
                <a16:creationId xmlns:a16="http://schemas.microsoft.com/office/drawing/2014/main" id="{5CB94C05-1EC1-4255-AC08-3A4BC37ACD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72916" y="5691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16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5D8D4-DD51-4A96-8034-54D7BA7DF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4A15CD-1B4D-4F9E-AD0E-8308FFB7F3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792BC-0001-4244-906D-952C70380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470E3-1148-4820-A859-021E7FF2629A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69596-B59E-4614-8FC8-E1855B4F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75D1B-2C63-46F4-883C-35D343EC8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9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B0B1-AF2E-4F44-BEDE-16758D1B3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FA7F0-A8E8-45BD-A3A1-E9EB13CA0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79BB05-7AE5-4DA0-8EEF-EB22748EA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88A80-446F-45CF-938E-D1D0AD5BD18B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B6150-B076-4172-B104-C9E1BADA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C63C-A9FD-4D14-8917-5ED18092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3ACE2-6D1B-48BF-B466-133CF7EF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280B97-1597-4C0E-913E-869349EF5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4BB45-941B-44AD-ACDC-D2AAEFC2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37349-BC12-41DE-A44F-3D19C0F225C4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E409A-EA10-469C-A50D-2B85AB0BA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609EE-5E0D-4236-B94A-1BA75104C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7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63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51403-FD38-4418-8B57-2F36F5D0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3A5A-8C83-41B0-AB71-B94936E5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8CA4E-2D41-4052-B276-31C7B0AE0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ADF7-AFA7-48F9-A0C9-574134391684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DC73E-A0EC-45E5-B866-A83C01E86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6C642-FCD8-4FA7-B472-2D65549F8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6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051403-FD38-4418-8B57-2F36F5D0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B3A5A-8C83-41B0-AB71-B94936E50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8CA4E-2D41-4052-B276-31C7B0AE0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8ADF7-AFA7-48F9-A0C9-574134391684}" type="datetime1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DC73E-A0EC-45E5-B866-A83C01E86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6C642-FCD8-4FA7-B472-2D65549F8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0DF2-5542-4AAD-982A-161E5938B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5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0.png"/><Relationship Id="rId7" Type="http://schemas.openxmlformats.org/officeDocument/2006/relationships/image" Target="../media/image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32.svg"/><Relationship Id="rId4" Type="http://schemas.openxmlformats.org/officeDocument/2006/relationships/image" Target="../media/image31.sv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7D03D327-039C-50C1-33FC-5062F0EB8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12260" y="4334072"/>
            <a:ext cx="5427103" cy="9952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Community Survey Report</a:t>
            </a:r>
          </a:p>
          <a:p>
            <a:pPr algn="l"/>
            <a:r>
              <a:rPr lang="en-US" dirty="0">
                <a:latin typeface="Source Sans Pro"/>
                <a:ea typeface="Source Sans Pro"/>
              </a:rPr>
              <a:t>March 9, 2026</a:t>
            </a:r>
            <a:endParaRPr lang="en-US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A5F082-7003-AF36-8C16-654DAC5429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2"/>
          <a:stretch/>
        </p:blipFill>
        <p:spPr>
          <a:xfrm>
            <a:off x="28921" y="5329336"/>
            <a:ext cx="12163079" cy="15264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7BB619-6396-DEC1-69C8-31725CA46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b="83427"/>
          <a:stretch/>
        </p:blipFill>
        <p:spPr>
          <a:xfrm>
            <a:off x="0" y="0"/>
            <a:ext cx="12134158" cy="260865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0FF9D5B-DDE8-4F47-3786-AE5D4B454D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2390" y="1212148"/>
            <a:ext cx="4033800" cy="443370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57CDFD-A27D-1A7A-FC75-7ED1F28DE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8580" y="2285876"/>
            <a:ext cx="6237768" cy="1963472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Apple Creek School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ADBFB-3896-8D72-CFE8-EAA1A573F7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8" b="2048"/>
          <a:stretch/>
        </p:blipFill>
        <p:spPr>
          <a:xfrm>
            <a:off x="2187173" y="1905073"/>
            <a:ext cx="1712754" cy="140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19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91A87-F0C1-1C79-FBDE-1EC582CE9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F8BF-E044-1A66-5C15-814F25862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Potential Projects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02983-344D-7248-AB15-E42C5AF5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1"/>
            <a:ext cx="9770131" cy="272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0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D08778-CB4C-0715-71A6-C0D1BACA8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9A64D-E490-7F47-94BF-CC7DF2B32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Potential Projects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8C1E36-C47A-FE62-3427-288AE1D7D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2"/>
            <a:ext cx="9770131" cy="460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4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9540F-B8F3-00B0-5077-4209B18C46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0ECD-45E9-5433-033F-0069DF8A2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Funding Support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29F447-15F1-CC1E-0305-B17A18FB8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1"/>
            <a:ext cx="9770131" cy="416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86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174E-9EDB-136C-6D1F-2929019A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Which option(s) would you support through a bond referendum?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790C2F-AB24-17CA-F20C-AC3FD53854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64422"/>
              </p:ext>
            </p:extLst>
          </p:nvPr>
        </p:nvGraphicFramePr>
        <p:xfrm>
          <a:off x="198468" y="1260704"/>
          <a:ext cx="10368979" cy="5597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4957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91C3CA4-AB90-3620-341C-282E02DA2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Additional Analysis: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Bond referendum options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46512455-0C60-619B-7930-5CACC575F5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101419"/>
              </p:ext>
            </p:extLst>
          </p:nvPr>
        </p:nvGraphicFramePr>
        <p:xfrm>
          <a:off x="784111" y="1804791"/>
          <a:ext cx="9144000" cy="1644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0CD81-2855-7249-3CBF-495F6B8B9286}"/>
              </a:ext>
            </a:extLst>
          </p:cNvPr>
          <p:cNvSpPr txBox="1">
            <a:spLocks/>
          </p:cNvSpPr>
          <p:nvPr/>
        </p:nvSpPr>
        <p:spPr>
          <a:xfrm>
            <a:off x="523840" y="3845989"/>
            <a:ext cx="9695334" cy="2675391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Weighted support for </a:t>
            </a:r>
            <a:r>
              <a:rPr lang="en-US" sz="32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Definitely yes and Probably yes: </a:t>
            </a:r>
          </a:p>
          <a:p>
            <a:pPr marL="0" indent="0">
              <a:buNone/>
            </a:pP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Option 1: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0.30 (53%) + 0.70 (15%) = </a:t>
            </a:r>
            <a:r>
              <a:rPr lang="en-US" sz="32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26.4%</a:t>
            </a:r>
          </a:p>
          <a:p>
            <a:pPr marL="0" indent="0">
              <a:buNone/>
            </a:pP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Option 2: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0.30 (20%) + 0.70 (4%) = </a:t>
            </a:r>
            <a:r>
              <a:rPr lang="en-US" sz="32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8.8%</a:t>
            </a:r>
          </a:p>
          <a:p>
            <a:pPr marL="0" indent="0">
              <a:buNone/>
            </a:pPr>
            <a:r>
              <a:rPr lang="en-US" sz="32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Option 3: </a:t>
            </a:r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0.30 (27%) + 0.70 (30%) = </a:t>
            </a:r>
            <a:r>
              <a:rPr lang="en-US" sz="32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29.1%</a:t>
            </a:r>
          </a:p>
        </p:txBody>
      </p:sp>
    </p:spTree>
    <p:extLst>
      <p:ext uri="{BB962C8B-B14F-4D97-AF65-F5344CB8AC3E}">
        <p14:creationId xmlns:p14="http://schemas.microsoft.com/office/powerpoint/2010/main" val="2846689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9E61235-6258-F93E-53EA-EE600F47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is the District doing in each of the following areas? </a:t>
            </a:r>
            <a:r>
              <a:rPr lang="en-U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Great = 4, Good = 3, Fair = 2, Poor = 1</a:t>
            </a:r>
            <a:endParaRPr lang="en-US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F852C8-FA1E-8B9C-FFB2-A21294658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1672121"/>
              </p:ext>
            </p:extLst>
          </p:nvPr>
        </p:nvGraphicFramePr>
        <p:xfrm>
          <a:off x="690737" y="1451568"/>
          <a:ext cx="9828463" cy="51321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35692">
                  <a:extLst>
                    <a:ext uri="{9D8B030D-6E8A-4147-A177-3AD203B41FA5}">
                      <a16:colId xmlns:a16="http://schemas.microsoft.com/office/drawing/2014/main" val="3515442819"/>
                    </a:ext>
                  </a:extLst>
                </a:gridCol>
                <a:gridCol w="1964257">
                  <a:extLst>
                    <a:ext uri="{9D8B030D-6E8A-4147-A177-3AD203B41FA5}">
                      <a16:colId xmlns:a16="http://schemas.microsoft.com/office/drawing/2014/main" val="1428727624"/>
                    </a:ext>
                  </a:extLst>
                </a:gridCol>
                <a:gridCol w="1964257">
                  <a:extLst>
                    <a:ext uri="{9D8B030D-6E8A-4147-A177-3AD203B41FA5}">
                      <a16:colId xmlns:a16="http://schemas.microsoft.com/office/drawing/2014/main" val="1524249374"/>
                    </a:ext>
                  </a:extLst>
                </a:gridCol>
                <a:gridCol w="1964257">
                  <a:extLst>
                    <a:ext uri="{9D8B030D-6E8A-4147-A177-3AD203B41FA5}">
                      <a16:colId xmlns:a16="http://schemas.microsoft.com/office/drawing/2014/main" val="1204747872"/>
                    </a:ext>
                  </a:extLst>
                </a:gridCol>
              </a:tblGrid>
              <a:tr h="10264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Staff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Parents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Non-Parents/</a:t>
                      </a:r>
                    </a:p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Non-Staff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34783"/>
                  </a:ext>
                </a:extLst>
              </a:tr>
              <a:tr h="102642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Delivering a high-quality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3.67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3.07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8927822"/>
                  </a:ext>
                </a:extLst>
              </a:tr>
              <a:tr h="1026422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Keeping the public informed</a:t>
                      </a:r>
                      <a:endParaRPr lang="en-US" sz="20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2.88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2.11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927724"/>
                  </a:ext>
                </a:extLst>
              </a:tr>
              <a:tr h="1026422"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Managing funds appropriately</a:t>
                      </a:r>
                      <a:endParaRPr lang="en-US" sz="2000" dirty="0">
                        <a:solidFill>
                          <a:schemeClr val="tx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2.72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825448"/>
                  </a:ext>
                </a:extLst>
              </a:tr>
              <a:tr h="102642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Building pride in the community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2.47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62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747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F83DF5-135F-5844-C5C1-CC6DB6014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65E2A45-024A-9AD1-C7AF-38ACF5F5B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is the District doing in each of the following areas? </a:t>
            </a:r>
            <a:r>
              <a:rPr lang="en-US" sz="2000" i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Great = 4, Good = 3, Fair = 2, Poor = 1</a:t>
            </a:r>
            <a:endParaRPr lang="en-US" i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83FD50F-3281-9242-5C00-F9D48B96B4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979737"/>
              </p:ext>
            </p:extLst>
          </p:nvPr>
        </p:nvGraphicFramePr>
        <p:xfrm>
          <a:off x="690737" y="1451568"/>
          <a:ext cx="9628035" cy="513211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818411">
                  <a:extLst>
                    <a:ext uri="{9D8B030D-6E8A-4147-A177-3AD203B41FA5}">
                      <a16:colId xmlns:a16="http://schemas.microsoft.com/office/drawing/2014/main" val="3515442819"/>
                    </a:ext>
                  </a:extLst>
                </a:gridCol>
                <a:gridCol w="2404812">
                  <a:extLst>
                    <a:ext uri="{9D8B030D-6E8A-4147-A177-3AD203B41FA5}">
                      <a16:colId xmlns:a16="http://schemas.microsoft.com/office/drawing/2014/main" val="1428727624"/>
                    </a:ext>
                  </a:extLst>
                </a:gridCol>
                <a:gridCol w="2404812">
                  <a:extLst>
                    <a:ext uri="{9D8B030D-6E8A-4147-A177-3AD203B41FA5}">
                      <a16:colId xmlns:a16="http://schemas.microsoft.com/office/drawing/2014/main" val="1524249374"/>
                    </a:ext>
                  </a:extLst>
                </a:gridCol>
              </a:tblGrid>
              <a:tr h="102642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Item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Percent 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“Great” </a:t>
                      </a:r>
                      <a:r>
                        <a:rPr lang="en-US" sz="2000" i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or “</a:t>
                      </a:r>
                      <a:r>
                        <a:rPr lang="en-US" sz="2000" i="1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Good”</a:t>
                      </a:r>
                      <a:endParaRPr lang="en-US" sz="200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Average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634783"/>
                  </a:ext>
                </a:extLst>
              </a:tr>
              <a:tr h="102642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Delivering a high-quality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8927822"/>
                  </a:ext>
                </a:extLst>
              </a:tr>
              <a:tr h="102642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Keeping the public informed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49%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2.46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78927724"/>
                  </a:ext>
                </a:extLst>
              </a:tr>
              <a:tr h="102642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Managing funds appropriately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3.01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3825448"/>
                  </a:ext>
                </a:extLst>
              </a:tr>
              <a:tr h="1026422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Building pride in the community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2.79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0628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4483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4376D-9DD8-1BE3-60C0-CD2264AAC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AD7A3C5-E001-FFD0-B556-A9005CDBF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On a scale of 0 – 10, how likely would you be to recommend the District to a friend or family member?</a:t>
            </a:r>
            <a:endParaRPr lang="en-US" sz="32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6175D87-84DF-0EBF-37E4-80B9B38BE7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119227"/>
              </p:ext>
            </p:extLst>
          </p:nvPr>
        </p:nvGraphicFramePr>
        <p:xfrm>
          <a:off x="218306" y="1450665"/>
          <a:ext cx="10271730" cy="5407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10">
            <a:extLst>
              <a:ext uri="{FF2B5EF4-FFF2-40B4-BE49-F238E27FC236}">
                <a16:creationId xmlns:a16="http://schemas.microsoft.com/office/drawing/2014/main" id="{CAD27137-AA06-2D09-6DA4-5E4D61A4DC2F}"/>
              </a:ext>
            </a:extLst>
          </p:cNvPr>
          <p:cNvSpPr txBox="1"/>
          <p:nvPr/>
        </p:nvSpPr>
        <p:spPr>
          <a:xfrm>
            <a:off x="6810470" y="4562060"/>
            <a:ext cx="3238405" cy="585381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Apple Creek Score</a:t>
            </a: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: 6.13</a:t>
            </a:r>
          </a:p>
        </p:txBody>
      </p:sp>
    </p:spTree>
    <p:extLst>
      <p:ext uri="{BB962C8B-B14F-4D97-AF65-F5344CB8AC3E}">
        <p14:creationId xmlns:p14="http://schemas.microsoft.com/office/powerpoint/2010/main" val="1483921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ABEAFC-5501-18A1-AEF3-C9F617A1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929" y="883198"/>
            <a:ext cx="7633065" cy="509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4545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6F27278-DFD8-4200-A2A2-F0A639100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31C0105-D543-432A-9FF3-3F34B9230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77" y="-30053"/>
            <a:ext cx="12369553" cy="74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3CB656-950B-415C-B22A-0122FEDD4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707" y="496608"/>
            <a:ext cx="9484658" cy="8835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Contents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6E31665-19A0-4E95-B134-2ED00D249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287" y="1765626"/>
            <a:ext cx="2624177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28C04451-D4E5-4637-BE23-6DEB9B45A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65705" y="1599586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9">
            <a:extLst>
              <a:ext uri="{FF2B5EF4-FFF2-40B4-BE49-F238E27FC236}">
                <a16:creationId xmlns:a16="http://schemas.microsoft.com/office/drawing/2014/main" id="{F456B73C-536A-4A93-A98E-D64531295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4454" y="1765625"/>
            <a:ext cx="2624328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E099ED9-A734-430F-BD23-B635E6BC9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8946" y="1765625"/>
            <a:ext cx="2624328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5400" dist="12700" dir="3000000" algn="tl" rotWithShape="0">
              <a:prstClr val="black"/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 descr="Document with solid fill">
            <a:extLst>
              <a:ext uri="{FF2B5EF4-FFF2-40B4-BE49-F238E27FC236}">
                <a16:creationId xmlns:a16="http://schemas.microsoft.com/office/drawing/2014/main" id="{7474BC60-5331-4CF0-B4E4-238D38844F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19538" y="1936488"/>
            <a:ext cx="1779333" cy="1779333"/>
          </a:xfrm>
          <a:prstGeom prst="rect">
            <a:avLst/>
          </a:pr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8123F86D-9EA2-4948-8D9A-1FFD4DD4B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62385" y="1765626"/>
            <a:ext cx="2624328" cy="215027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201F16FD-5C30-46D8-A7DE-FA937A2F2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341704" y="2793223"/>
            <a:ext cx="1027015" cy="258262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68B6DE3-083B-4804-AEB4-7CD5897F29B4}"/>
              </a:ext>
            </a:extLst>
          </p:cNvPr>
          <p:cNvSpPr/>
          <p:nvPr/>
        </p:nvSpPr>
        <p:spPr>
          <a:xfrm>
            <a:off x="9881118" y="2341984"/>
            <a:ext cx="755780" cy="97846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7" name="Graphic 16" descr="Badge Question Mark with solid fill">
            <a:extLst>
              <a:ext uri="{FF2B5EF4-FFF2-40B4-BE49-F238E27FC236}">
                <a16:creationId xmlns:a16="http://schemas.microsoft.com/office/drawing/2014/main" id="{9F3D6F04-B4DD-48B2-AEFA-C84E02F90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4882" y="1940305"/>
            <a:ext cx="1779334" cy="1779334"/>
          </a:xfrm>
          <a:prstGeom prst="rect">
            <a:avLst/>
          </a:prstGeom>
        </p:spPr>
      </p:pic>
      <p:pic>
        <p:nvPicPr>
          <p:cNvPr id="15" name="Graphic 14" descr="Upward trend with solid fill">
            <a:extLst>
              <a:ext uri="{FF2B5EF4-FFF2-40B4-BE49-F238E27FC236}">
                <a16:creationId xmlns:a16="http://schemas.microsoft.com/office/drawing/2014/main" id="{C8B8EECD-5666-43F0-A012-1F35849B2C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11443" y="1940305"/>
            <a:ext cx="1779333" cy="177933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0F8759-2AA9-4741-A155-E8C5CF1BAA6A}"/>
              </a:ext>
            </a:extLst>
          </p:cNvPr>
          <p:cNvSpPr txBox="1"/>
          <p:nvPr/>
        </p:nvSpPr>
        <p:spPr>
          <a:xfrm>
            <a:off x="691501" y="4114897"/>
            <a:ext cx="253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Background Info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7228529-3170-41C4-9BC7-38B94255553A}"/>
              </a:ext>
            </a:extLst>
          </p:cNvPr>
          <p:cNvSpPr txBox="1"/>
          <p:nvPr/>
        </p:nvSpPr>
        <p:spPr>
          <a:xfrm>
            <a:off x="3429079" y="4114897"/>
            <a:ext cx="2537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Survey/Respondent Information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F91BA83-69B1-4E94-8390-9B233B1A2B00}"/>
              </a:ext>
            </a:extLst>
          </p:cNvPr>
          <p:cNvSpPr txBox="1"/>
          <p:nvPr/>
        </p:nvSpPr>
        <p:spPr>
          <a:xfrm>
            <a:off x="9035423" y="4114897"/>
            <a:ext cx="253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Wrap-up/Questions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4C979F3-7E7D-418D-ABA0-C0CB0B271423}"/>
              </a:ext>
            </a:extLst>
          </p:cNvPr>
          <p:cNvSpPr txBox="1"/>
          <p:nvPr/>
        </p:nvSpPr>
        <p:spPr>
          <a:xfrm>
            <a:off x="6226404" y="4114897"/>
            <a:ext cx="2537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</a:rPr>
              <a:t>Results &amp; Analysis</a:t>
            </a:r>
          </a:p>
        </p:txBody>
      </p:sp>
      <p:pic>
        <p:nvPicPr>
          <p:cNvPr id="9" name="Graphic 8" descr="Schoolhouse with solid fill">
            <a:extLst>
              <a:ext uri="{FF2B5EF4-FFF2-40B4-BE49-F238E27FC236}">
                <a16:creationId xmlns:a16="http://schemas.microsoft.com/office/drawing/2014/main" id="{4E7DA525-7290-4D12-AEEB-F4710199E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0887" y="1936487"/>
            <a:ext cx="1779333" cy="177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42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CC250A73-D852-4BBE-870A-1B7F8200F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7" t="3783" r="10978" b="10120"/>
          <a:stretch/>
        </p:blipFill>
        <p:spPr>
          <a:xfrm>
            <a:off x="756950" y="681317"/>
            <a:ext cx="2793429" cy="120127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CDE5-6346-4925-99ED-96ED847F3B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50" y="2159649"/>
            <a:ext cx="9770131" cy="3650326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Our mission is to help educational leaders </a:t>
            </a:r>
            <a:r>
              <a:rPr lang="en-US" sz="24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gather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24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organize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, and </a:t>
            </a:r>
            <a:r>
              <a:rPr lang="en-US" sz="2400" b="1" u="sng" dirty="0">
                <a:latin typeface="Source Sans Pro" panose="020B0503030403020204" pitchFamily="34" charset="0"/>
                <a:ea typeface="Source Sans Pro" panose="020B0503030403020204" pitchFamily="34" charset="0"/>
              </a:rPr>
              <a:t>use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data to make strategic decisions. </a:t>
            </a:r>
            <a:b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400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64008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Founded in 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2002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to provide independent research</a:t>
            </a:r>
          </a:p>
          <a:p>
            <a:pPr marL="64008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Conducted over 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3 million 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staff, parent, and student, and community surveys for school improvement</a:t>
            </a:r>
          </a:p>
          <a:p>
            <a:pPr marL="64008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Helped more than </a:t>
            </a:r>
            <a:r>
              <a:rPr lang="en-US" sz="24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1,4</a:t>
            </a:r>
            <a:r>
              <a:rPr lang="en-US" sz="2400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00</a:t>
            </a:r>
            <a:r>
              <a:rPr lang="en-US" sz="2400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school districts navigate the strategic planning and referendum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3011805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ED38BC-931F-D055-7A95-EC65A7114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371601"/>
            <a:ext cx="9770131" cy="4722495"/>
          </a:xfrm>
        </p:spPr>
        <p:txBody>
          <a:bodyPr/>
          <a:lstStyle/>
          <a:p>
            <a:r>
              <a:rPr lang="en-US" b="1" dirty="0">
                <a:solidFill>
                  <a:srgbClr val="D2C56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February 23rd, 2026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survey deadline</a:t>
            </a:r>
            <a:b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b="1" dirty="0">
                <a:solidFill>
                  <a:srgbClr val="D2C56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161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respondents</a:t>
            </a:r>
            <a:b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endParaRPr lang="en-US" sz="28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b="1" dirty="0">
                <a:solidFill>
                  <a:srgbClr val="D2C568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43.4%</a:t>
            </a:r>
            <a:r>
              <a:rPr lang="en-US" sz="28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response rate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6D65D4-47BF-E3C0-BEDE-43D7E34926AC}"/>
              </a:ext>
            </a:extLst>
          </p:cNvPr>
          <p:cNvSpPr txBox="1">
            <a:spLocks/>
          </p:cNvSpPr>
          <p:nvPr/>
        </p:nvSpPr>
        <p:spPr>
          <a:xfrm>
            <a:off x="548640" y="274320"/>
            <a:ext cx="9770131" cy="109728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Survey Information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90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153C2-6B19-4FDC-B4E1-FCF03BE95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What is your age?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928ECC1-A773-4DC3-B03F-4AB9EFA9E6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5583109"/>
              </p:ext>
            </p:extLst>
          </p:nvPr>
        </p:nvGraphicFramePr>
        <p:xfrm>
          <a:off x="451287" y="1260704"/>
          <a:ext cx="10307366" cy="532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7186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2AC4-01DA-427F-A065-A164AB53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Is your primary residence in the </a:t>
            </a:r>
            <a:br>
              <a:rPr lang="en-US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4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Apple Creek School District?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7FB802-8892-4357-8ACD-177998C54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882456"/>
              </p:ext>
            </p:extLst>
          </p:nvPr>
        </p:nvGraphicFramePr>
        <p:xfrm>
          <a:off x="1170624" y="1371601"/>
          <a:ext cx="8526162" cy="507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769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D2AC4-01DA-427F-A065-A164AB53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Respondent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00716-00CA-4C45-B067-9CF19016D213}"/>
              </a:ext>
            </a:extLst>
          </p:cNvPr>
          <p:cNvSpPr txBox="1"/>
          <p:nvPr/>
        </p:nvSpPr>
        <p:spPr>
          <a:xfrm>
            <a:off x="1218669" y="1538933"/>
            <a:ext cx="36444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Are you an employee of </a:t>
            </a:r>
            <a:b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Apple Creek School?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612A57-2B5C-4E51-8667-F63F69C1AB59}"/>
              </a:ext>
            </a:extLst>
          </p:cNvPr>
          <p:cNvSpPr txBox="1"/>
          <p:nvPr/>
        </p:nvSpPr>
        <p:spPr>
          <a:xfrm>
            <a:off x="5546193" y="1538933"/>
            <a:ext cx="38481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Do you have children attending Apple Creek School?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47FB802-8892-4357-8ACD-177998C54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548158"/>
              </p:ext>
            </p:extLst>
          </p:nvPr>
        </p:nvGraphicFramePr>
        <p:xfrm>
          <a:off x="333295" y="2185265"/>
          <a:ext cx="5415190" cy="355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E0282E8-C263-4482-95E9-C0BEF94EE7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2048235"/>
              </p:ext>
            </p:extLst>
          </p:nvPr>
        </p:nvGraphicFramePr>
        <p:xfrm>
          <a:off x="4730393" y="2284656"/>
          <a:ext cx="5415190" cy="355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6087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E94B97-BEF3-66AA-8026-9290435F9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How would you like to receive information from us?</a:t>
            </a:r>
            <a:endParaRPr lang="en-US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301B7A-FFD8-FF60-6911-A3D8D531C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06202"/>
              </p:ext>
            </p:extLst>
          </p:nvPr>
        </p:nvGraphicFramePr>
        <p:xfrm>
          <a:off x="548640" y="1371601"/>
          <a:ext cx="10500852" cy="5212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5886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A4892-8453-448E-8511-F915A5F70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274320"/>
            <a:ext cx="9770131" cy="1097281"/>
          </a:xfrm>
        </p:spPr>
        <p:txBody>
          <a:bodyPr/>
          <a:lstStyle/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Facility Challenges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6CB877-33C2-A875-28CD-52A60D121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1371601"/>
            <a:ext cx="9770131" cy="437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6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ey Measure Resul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3459</TotalTime>
  <Words>426</Words>
  <Application>Microsoft Office PowerPoint</Application>
  <PresentationFormat>Widescreen</PresentationFormat>
  <Paragraphs>96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Source Sans Pro</vt:lpstr>
      <vt:lpstr>Office Theme</vt:lpstr>
      <vt:lpstr>1_Office Theme</vt:lpstr>
      <vt:lpstr>Key Measure Results</vt:lpstr>
      <vt:lpstr>2_Office Theme</vt:lpstr>
      <vt:lpstr>Apple Creek School</vt:lpstr>
      <vt:lpstr>Contents</vt:lpstr>
      <vt:lpstr>PowerPoint Presentation</vt:lpstr>
      <vt:lpstr>PowerPoint Presentation</vt:lpstr>
      <vt:lpstr>What is your age?</vt:lpstr>
      <vt:lpstr>Is your primary residence in the  Apple Creek School District?</vt:lpstr>
      <vt:lpstr>Respondent Information</vt:lpstr>
      <vt:lpstr>How would you like to receive information from us?</vt:lpstr>
      <vt:lpstr>Facility Challenges</vt:lpstr>
      <vt:lpstr>Potential Projects</vt:lpstr>
      <vt:lpstr>Potential Projects</vt:lpstr>
      <vt:lpstr>Funding Support</vt:lpstr>
      <vt:lpstr>Which option(s) would you support through a bond referendum?</vt:lpstr>
      <vt:lpstr>Additional Analysis: Bond referendum options</vt:lpstr>
      <vt:lpstr>How is the District doing in each of the following areas? Great = 4, Good = 3, Fair = 2, Poor = 1</vt:lpstr>
      <vt:lpstr>How is the District doing in each of the following areas? Great = 4, Good = 3, Fair = 2, Poor = 1</vt:lpstr>
      <vt:lpstr>On a scale of 0 – 10, how likely would you be to recommend the District to a friend or family member?</vt:lpstr>
      <vt:lpstr>PowerPoint Presentation</vt:lpstr>
    </vt:vector>
  </TitlesOfParts>
  <Company>School Perceptions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Survey Template</dc:title>
  <dc:creator>Tom Wade</dc:creator>
  <cp:lastModifiedBy>Scott Girard</cp:lastModifiedBy>
  <cp:revision>220</cp:revision>
  <dcterms:created xsi:type="dcterms:W3CDTF">2021-12-29T19:45:43Z</dcterms:created>
  <dcterms:modified xsi:type="dcterms:W3CDTF">2026-03-09T12:19:04Z</dcterms:modified>
</cp:coreProperties>
</file>