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4" Type="http://schemas.openxmlformats.org/officeDocument/2006/relationships/slide" Target="slides/slide10.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 name="Google Shape;13;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Welcome and introduce the mission. Establish the challenging motto immediately. Explain that the Walk is an intensive experience for men seeking profound change. The full presentation title is The Martyrs’ Walk: Reclaiming Christian Masculinity.</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Content: user-provided presentation outline. Official program reference and logo: https://themartyrswalk.com/ . Image source: official website.</a:t>
            </a:r>
            <a:endParaRPr/>
          </a:p>
        </p:txBody>
      </p:sp>
      <p:sp>
        <p:nvSpPr>
          <p:cNvPr id="14" name="Google Shape;14;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 name="Google Shape;23;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purpose is to help men tap into their God-given potential and develop discipline for authentic leadership. In Brotherhood: lifelong bonds with action-oriented men who challenge and pray for one another. In Christ: a deeper relationship with the Creator, connecting suffering and prayer for sanctification. For Life: lead, protect, and provide for families and communities. Photo: official website, blob-53e0c27.png.</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Content: user-provided presentation outline. Official program reference and logo: https://themartyrswalk.com/ . Image source: official website.</a:t>
            </a:r>
            <a:endParaRPr/>
          </a:p>
        </p:txBody>
      </p:sp>
      <p:sp>
        <p:nvSpPr>
          <p:cNvPr id="24" name="Google Shape;24;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 name="Google Shape;39;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struggle is real. Men face difficult barriers in faith, family, and personal life. Discuss complacency, mediocrity, being tired of routine, lust, pornography, alcohol, pride, and isolation. Noise from work and technology can prevent emotional and spiritual presence at home. The Walk addresses these struggles through faith and accountable brotherhood. Photo: https://themartyrswalk.com/ (themartyrswalk-221.jpg).</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Content: user-provided presentation outline. Official program reference and logo: https://themartyrswalk.com/ . Image source: official website.</a:t>
            </a:r>
            <a:endParaRPr/>
          </a:p>
        </p:txBody>
      </p:sp>
      <p:sp>
        <p:nvSpPr>
          <p:cNvPr id="40" name="Google Shape;40;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 name="Google Shape;54;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Martyrs’ Walk is a three-day experience of virtual martyrdom, an in-person journey of mental, physical, and spiritual challenges. Military discipline includes extreme fitness and mental trials adapted to perceived limitations. Ignatian spiritual exercises focus on discernment, prayer, and confronting sin. The only competition is yourself. The journey confronts barriers placed by the world, the flesh, and the devil. Reference: https://themartyrswalk.com/the-walk . Photo: official website, St I.jpg.</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Content: user-provided presentation outline. Official program reference and logo: https://themartyrswalk.com/ . Image source: official website.</a:t>
            </a:r>
            <a:endParaRPr/>
          </a:p>
        </p:txBody>
      </p:sp>
      <p:sp>
        <p:nvSpPr>
          <p:cNvPr id="55" name="Google Shape;55;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 name="Google Shape;69;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Pillar 1, Discipline (Mind &amp; Body): a structured and ordered prayer life. Master appetites and vices through physical acts of mortification. Grace builds upon nature. Pillar 2, Brotherhood (Accountability &amp; Support): move beyond group chats and memes to real camaraderie, accountability, and men who literally have your back. Pillar 3, Spiritual Focus (The Weight of Sin): encounter death, judgment, and the weight of sin, opening the eyes to the role of a Christian man. The official website names its pillars Prayer, Brotherhood, and Discipline. This slide follows the requested thematic organization.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Content: user-provided presentation outline. Official program reference and logo: https://themartyrswalk.com/ . Image source: official website.</a:t>
            </a:r>
            <a:endParaRPr/>
          </a:p>
        </p:txBody>
      </p:sp>
      <p:sp>
        <p:nvSpPr>
          <p:cNvPr id="70" name="Google Shape;70;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 name="Google Shape;89;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Root the Walk in Luke 9:23. Read the verse on the slide. Deny thyself: turn suffering and physical pain into intentional prayer for others and personal sanctification. Surrender: physical and mental exhaustion reveals the need to rely on God instead of self-will or physical strength alone. The language of virtual martyrdom is a retreat metaphor for dying to sin and self. Photo: official website, themartyrswalk-25.jpg.</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Content: user-provided presentation outline. Official program reference and logo: https://themartyrswalk.com/ . Image source: official website.</a:t>
            </a:r>
            <a:endParaRPr/>
          </a:p>
        </p:txBody>
      </p:sp>
      <p:sp>
        <p:nvSpPr>
          <p:cNvPr id="90" name="Google Shape;90;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3" name="Google Shape;103;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Jason Murphy’s story: a difficult childhood marked by divorced parents and abuse led to addiction, depression, and suicidal thoughts. A friend helped him through this crisis and invited him back to church. He encountered reverence, tradition, and beauty, beginning a reversion to the Catholic faith. His discernment later included religious formation, marriage, family, and a real estate development career. He served in the Knights of Columbus and hosted The Obligation radio show. Though busy and professionally successful, he sensed God calling him to more purposeful work. After prayer and discernment, The Martyrs’ Walk began in February 2023. Reference: https://themartyrswalk.com/the-walk . Symbolic artwork, not a founder portrait: official website, blob-3cbaf39.png.</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Content: user-provided presentation outline. Official program reference and logo: https://themartyrswalk.com/ . Image source: official website.</a:t>
            </a:r>
            <a:endParaRPr/>
          </a:p>
        </p:txBody>
      </p:sp>
      <p:sp>
        <p:nvSpPr>
          <p:cNvPr id="104" name="Google Shape;104;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1" name="Google Shape;121;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following quotations are supplied by the user’s outline. Speaker identities and exact source recordings were not supplied, so do not attribute these quotations to specific participants. Found Brotherhood: “I knew that on the other side of it was a brotherhood that I so desperately seek.” Spiritual Awakening: “The Walk really opened up my eyes about my role as a Catholic man and what God wants us to do.” Relying on God: “You realize you have to surrender to God. He’s with you in your prayer... I found that I was relying on myself too much.” Conviction: stronger faith, including for non-Catholics in RCIA/OCIA. Official testimonial videos are available at https://themartyrswalk.com/ .</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Content: user-provided presentation outline. Official program reference and logo: https://themartyrswalk.com/ . Image source: official website.</a:t>
            </a:r>
            <a:endParaRPr/>
          </a:p>
        </p:txBody>
      </p:sp>
      <p:sp>
        <p:nvSpPr>
          <p:cNvPr id="122" name="Google Shape;122;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6" name="Google Shape;136;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retreat calls serious Christian men to stop making excuses and take a leap of faith. Explain white martyrdom as daily self-denial and acts of virtue, preparing the heart for greater sacrifice. The Church and family deserve faithful men with discipline, courage, and confidence. The strong call to responsibility is the message. Photo: official website, Crusaders-0b77dbb.jpg, historical spiritual warfare imagery.</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Content: user-provided presentation outline. Official program reference and logo: https://themartyrswalk.com/ . Image source: official website.</a:t>
            </a:r>
            <a:endParaRPr/>
          </a:p>
        </p:txBody>
      </p:sp>
      <p:sp>
        <p:nvSpPr>
          <p:cNvPr id="137" name="Google Shape;137;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9" name="Google Shape;149;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Repeat the motto: Die to Sin. Die to Self. Live For God. Invite men to visit TheMartyrsWalk.com for details and resources. Complete the online application or registration to begin the discernment process. Follow the official website for upcoming Walk dates. The outline describes the Walk as highly selective, but the official website emphasizes access for every serious Christian man, including scholarships, so the slide avoids an unsupported exclusivity claim. General email verified on the official Fund contact page: https://themartyrswalkfund.org/contact .</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Content: user-provided presentation outline. Official program reference and logo: https://themartyrswalk.com/ . Image source: official website.</a:t>
            </a:r>
            <a:endParaRPr/>
          </a:p>
        </p:txBody>
      </p:sp>
      <p:sp>
        <p:nvSpPr>
          <p:cNvPr id="150" name="Google Shape;150;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hyperlink" Target="https://themartyrswalk.com" TargetMode="External"/><Relationship Id="rId5" Type="http://schemas.openxmlformats.org/officeDocument/2006/relationships/image" Target="../media/image3.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112"/>
        </a:solidFill>
      </p:bgPr>
    </p:bg>
    <p:spTree>
      <p:nvGrpSpPr>
        <p:cNvPr id="15" name="Shape 15"/>
        <p:cNvGrpSpPr/>
        <p:nvPr/>
      </p:nvGrpSpPr>
      <p:grpSpPr>
        <a:xfrm>
          <a:off x="0" y="0"/>
          <a:ext cx="0" cy="0"/>
          <a:chOff x="0" y="0"/>
          <a:chExt cx="0" cy="0"/>
        </a:xfrm>
      </p:grpSpPr>
      <p:sp>
        <p:nvSpPr>
          <p:cNvPr id="16" name="Google Shape;16;p3"/>
          <p:cNvSpPr/>
          <p:nvPr/>
        </p:nvSpPr>
        <p:spPr>
          <a:xfrm>
            <a:off x="609600" y="6257925"/>
            <a:ext cx="762000" cy="2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C9A75D"/>
                </a:solidFill>
                <a:latin typeface="Verdana"/>
                <a:ea typeface="Verdana"/>
                <a:cs typeface="Verdana"/>
                <a:sym typeface="Verdana"/>
              </a:rPr>
              <a:t>01</a:t>
            </a:r>
            <a:endParaRPr/>
          </a:p>
        </p:txBody>
      </p:sp>
      <p:pic>
        <p:nvPicPr>
          <p:cNvPr id="17" name="Google Shape;17;p3"/>
          <p:cNvPicPr preferRelativeResize="0"/>
          <p:nvPr/>
        </p:nvPicPr>
        <p:blipFill rotWithShape="1">
          <a:blip r:embed="rId3">
            <a:alphaModFix/>
          </a:blip>
          <a:srcRect b="0" l="0" r="0" t="0"/>
          <a:stretch/>
        </p:blipFill>
        <p:spPr>
          <a:xfrm>
            <a:off x="10887075" y="5791489"/>
            <a:ext cx="866775" cy="866198"/>
          </a:xfrm>
          <a:prstGeom prst="rect">
            <a:avLst/>
          </a:prstGeom>
          <a:noFill/>
          <a:ln>
            <a:noFill/>
          </a:ln>
        </p:spPr>
      </p:pic>
      <p:sp>
        <p:nvSpPr>
          <p:cNvPr id="18" name="Google Shape;18;p3"/>
          <p:cNvSpPr/>
          <p:nvPr/>
        </p:nvSpPr>
        <p:spPr>
          <a:xfrm>
            <a:off x="609600" y="1399400"/>
            <a:ext cx="7239000" cy="2343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4500">
                <a:solidFill>
                  <a:srgbClr val="F4F2EC"/>
                </a:solidFill>
                <a:latin typeface="Verdana"/>
                <a:ea typeface="Verdana"/>
                <a:cs typeface="Verdana"/>
                <a:sym typeface="Verdana"/>
              </a:rPr>
              <a:t>Reclaiming Christian</a:t>
            </a:r>
            <a:endParaRPr/>
          </a:p>
          <a:p>
            <a:pPr indent="0" lvl="0" marL="0" marR="0" rtl="0" algn="l">
              <a:spcBef>
                <a:spcPts val="0"/>
              </a:spcBef>
              <a:spcAft>
                <a:spcPts val="0"/>
              </a:spcAft>
              <a:buNone/>
            </a:pPr>
            <a:r>
              <a:rPr b="1" lang="en-US" sz="4500">
                <a:solidFill>
                  <a:srgbClr val="F4F2EC"/>
                </a:solidFill>
                <a:latin typeface="Verdana"/>
                <a:ea typeface="Verdana"/>
                <a:cs typeface="Verdana"/>
                <a:sym typeface="Verdana"/>
              </a:rPr>
              <a:t>Masculinity</a:t>
            </a:r>
            <a:endParaRPr/>
          </a:p>
        </p:txBody>
      </p:sp>
      <p:sp>
        <p:nvSpPr>
          <p:cNvPr id="19" name="Google Shape;19;p3"/>
          <p:cNvSpPr/>
          <p:nvPr/>
        </p:nvSpPr>
        <p:spPr>
          <a:xfrm>
            <a:off x="628650" y="4181475"/>
            <a:ext cx="5715000" cy="15430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550">
                <a:solidFill>
                  <a:srgbClr val="C9A75D"/>
                </a:solidFill>
                <a:latin typeface="Verdana"/>
                <a:ea typeface="Verdana"/>
                <a:cs typeface="Verdana"/>
                <a:sym typeface="Verdana"/>
              </a:rPr>
              <a:t>Die to Sin.</a:t>
            </a:r>
            <a:endParaRPr/>
          </a:p>
          <a:p>
            <a:pPr indent="0" lvl="0" marL="0" marR="0" rtl="0" algn="l">
              <a:spcBef>
                <a:spcPts val="0"/>
              </a:spcBef>
              <a:spcAft>
                <a:spcPts val="0"/>
              </a:spcAft>
              <a:buNone/>
            </a:pPr>
            <a:r>
              <a:rPr b="1" lang="en-US" sz="2550">
                <a:solidFill>
                  <a:srgbClr val="C9A75D"/>
                </a:solidFill>
                <a:latin typeface="Verdana"/>
                <a:ea typeface="Verdana"/>
                <a:cs typeface="Verdana"/>
                <a:sym typeface="Verdana"/>
              </a:rPr>
              <a:t>Die to Self.</a:t>
            </a:r>
            <a:endParaRPr/>
          </a:p>
          <a:p>
            <a:pPr indent="0" lvl="0" marL="0" marR="0" rtl="0" algn="l">
              <a:spcBef>
                <a:spcPts val="0"/>
              </a:spcBef>
              <a:spcAft>
                <a:spcPts val="0"/>
              </a:spcAft>
              <a:buNone/>
            </a:pPr>
            <a:r>
              <a:rPr b="1" lang="en-US" sz="2550">
                <a:solidFill>
                  <a:srgbClr val="C9A75D"/>
                </a:solidFill>
                <a:latin typeface="Verdana"/>
                <a:ea typeface="Verdana"/>
                <a:cs typeface="Verdana"/>
                <a:sym typeface="Verdana"/>
              </a:rPr>
              <a:t>Live For God.</a:t>
            </a:r>
            <a:endParaRPr/>
          </a:p>
        </p:txBody>
      </p:sp>
      <p:pic>
        <p:nvPicPr>
          <p:cNvPr id="20" name="Google Shape;20;p3"/>
          <p:cNvPicPr preferRelativeResize="0"/>
          <p:nvPr/>
        </p:nvPicPr>
        <p:blipFill rotWithShape="1">
          <a:blip r:embed="rId3">
            <a:alphaModFix/>
          </a:blip>
          <a:srcRect b="0" l="0" r="0" t="0"/>
          <a:stretch/>
        </p:blipFill>
        <p:spPr>
          <a:xfrm>
            <a:off x="7622200" y="1079976"/>
            <a:ext cx="3712551" cy="37100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112"/>
        </a:solidFill>
      </p:bgPr>
    </p:bg>
    <p:spTree>
      <p:nvGrpSpPr>
        <p:cNvPr id="25" name="Shape 25"/>
        <p:cNvGrpSpPr/>
        <p:nvPr/>
      </p:nvGrpSpPr>
      <p:grpSpPr>
        <a:xfrm>
          <a:off x="0" y="0"/>
          <a:ext cx="0" cy="0"/>
          <a:chOff x="0" y="0"/>
          <a:chExt cx="0" cy="0"/>
        </a:xfrm>
      </p:grpSpPr>
      <p:sp>
        <p:nvSpPr>
          <p:cNvPr id="26" name="Google Shape;26;p4"/>
          <p:cNvSpPr/>
          <p:nvPr/>
        </p:nvSpPr>
        <p:spPr>
          <a:xfrm>
            <a:off x="609600" y="457200"/>
            <a:ext cx="10763400" cy="614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300">
                <a:solidFill>
                  <a:srgbClr val="F4F2EC"/>
                </a:solidFill>
                <a:latin typeface="Verdana"/>
                <a:ea typeface="Verdana"/>
                <a:cs typeface="Verdana"/>
                <a:sym typeface="Verdana"/>
              </a:rPr>
              <a:t>What is The Martyrs’ Walk?</a:t>
            </a:r>
            <a:endParaRPr/>
          </a:p>
        </p:txBody>
      </p:sp>
      <p:sp>
        <p:nvSpPr>
          <p:cNvPr id="27" name="Google Shape;27;p4"/>
          <p:cNvSpPr/>
          <p:nvPr/>
        </p:nvSpPr>
        <p:spPr>
          <a:xfrm>
            <a:off x="609600" y="6257925"/>
            <a:ext cx="762000" cy="2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C9A75D"/>
                </a:solidFill>
                <a:latin typeface="Verdana"/>
                <a:ea typeface="Verdana"/>
                <a:cs typeface="Verdana"/>
                <a:sym typeface="Verdana"/>
              </a:rPr>
              <a:t>0</a:t>
            </a:r>
            <a:r>
              <a:rPr lang="en-US" sz="1350">
                <a:solidFill>
                  <a:srgbClr val="C9A75D"/>
                </a:solidFill>
                <a:latin typeface="Verdana"/>
                <a:ea typeface="Verdana"/>
                <a:cs typeface="Verdana"/>
                <a:sym typeface="Verdana"/>
              </a:rPr>
              <a:t>2</a:t>
            </a:r>
            <a:endParaRPr/>
          </a:p>
        </p:txBody>
      </p:sp>
      <p:pic>
        <p:nvPicPr>
          <p:cNvPr id="28" name="Google Shape;28;p4"/>
          <p:cNvPicPr preferRelativeResize="0"/>
          <p:nvPr/>
        </p:nvPicPr>
        <p:blipFill rotWithShape="1">
          <a:blip r:embed="rId3">
            <a:alphaModFix/>
          </a:blip>
          <a:srcRect b="0" l="0" r="0" t="0"/>
          <a:stretch/>
        </p:blipFill>
        <p:spPr>
          <a:xfrm>
            <a:off x="10887075" y="5791489"/>
            <a:ext cx="866775" cy="866198"/>
          </a:xfrm>
          <a:prstGeom prst="rect">
            <a:avLst/>
          </a:prstGeom>
          <a:noFill/>
          <a:ln>
            <a:noFill/>
          </a:ln>
        </p:spPr>
      </p:pic>
      <p:pic>
        <p:nvPicPr>
          <p:cNvPr id="29" name="Google Shape;29;p4"/>
          <p:cNvPicPr preferRelativeResize="0"/>
          <p:nvPr/>
        </p:nvPicPr>
        <p:blipFill rotWithShape="1">
          <a:blip r:embed="rId4">
            <a:alphaModFix/>
          </a:blip>
          <a:srcRect b="32870" l="0" r="0" t="32870"/>
          <a:stretch/>
        </p:blipFill>
        <p:spPr>
          <a:xfrm>
            <a:off x="609600" y="1182150"/>
            <a:ext cx="10972800" cy="2114550"/>
          </a:xfrm>
          <a:prstGeom prst="rect">
            <a:avLst/>
          </a:prstGeom>
          <a:noFill/>
          <a:ln>
            <a:noFill/>
          </a:ln>
        </p:spPr>
      </p:pic>
      <p:sp>
        <p:nvSpPr>
          <p:cNvPr id="30" name="Google Shape;30;p4"/>
          <p:cNvSpPr/>
          <p:nvPr/>
        </p:nvSpPr>
        <p:spPr>
          <a:xfrm>
            <a:off x="628725" y="4285925"/>
            <a:ext cx="3333900" cy="47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250">
                <a:solidFill>
                  <a:srgbClr val="C9A75D"/>
                </a:solidFill>
                <a:latin typeface="Verdana"/>
                <a:ea typeface="Verdana"/>
                <a:cs typeface="Verdana"/>
                <a:sym typeface="Verdana"/>
              </a:rPr>
              <a:t>In Brotherhood</a:t>
            </a:r>
            <a:endParaRPr/>
          </a:p>
        </p:txBody>
      </p:sp>
      <p:sp>
        <p:nvSpPr>
          <p:cNvPr id="31" name="Google Shape;31;p4"/>
          <p:cNvSpPr/>
          <p:nvPr/>
        </p:nvSpPr>
        <p:spPr>
          <a:xfrm>
            <a:off x="628725" y="4895525"/>
            <a:ext cx="31908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Lifelong bonds with men who challenge you and pray for you.</a:t>
            </a:r>
            <a:endParaRPr/>
          </a:p>
        </p:txBody>
      </p:sp>
      <p:sp>
        <p:nvSpPr>
          <p:cNvPr id="32" name="Google Shape;32;p4"/>
          <p:cNvSpPr/>
          <p:nvPr/>
        </p:nvSpPr>
        <p:spPr>
          <a:xfrm>
            <a:off x="4324425" y="4285925"/>
            <a:ext cx="3333900" cy="47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250">
                <a:solidFill>
                  <a:srgbClr val="C9A75D"/>
                </a:solidFill>
                <a:latin typeface="Verdana"/>
                <a:ea typeface="Verdana"/>
                <a:cs typeface="Verdana"/>
                <a:sym typeface="Verdana"/>
              </a:rPr>
              <a:t>In Christ</a:t>
            </a:r>
            <a:endParaRPr/>
          </a:p>
        </p:txBody>
      </p:sp>
      <p:sp>
        <p:nvSpPr>
          <p:cNvPr id="33" name="Google Shape;33;p4"/>
          <p:cNvSpPr/>
          <p:nvPr/>
        </p:nvSpPr>
        <p:spPr>
          <a:xfrm>
            <a:off x="4324425" y="4895525"/>
            <a:ext cx="31908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Suffering and prayer deepen your relationship with God.</a:t>
            </a:r>
            <a:endParaRPr/>
          </a:p>
        </p:txBody>
      </p:sp>
      <p:sp>
        <p:nvSpPr>
          <p:cNvPr id="34" name="Google Shape;34;p4"/>
          <p:cNvSpPr/>
          <p:nvPr/>
        </p:nvSpPr>
        <p:spPr>
          <a:xfrm>
            <a:off x="8020125" y="4285925"/>
            <a:ext cx="3333900" cy="47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250">
                <a:solidFill>
                  <a:srgbClr val="C9A75D"/>
                </a:solidFill>
                <a:latin typeface="Verdana"/>
                <a:ea typeface="Verdana"/>
                <a:cs typeface="Verdana"/>
                <a:sym typeface="Verdana"/>
              </a:rPr>
              <a:t>For Life</a:t>
            </a:r>
            <a:endParaRPr/>
          </a:p>
        </p:txBody>
      </p:sp>
      <p:sp>
        <p:nvSpPr>
          <p:cNvPr id="35" name="Google Shape;35;p4"/>
          <p:cNvSpPr/>
          <p:nvPr/>
        </p:nvSpPr>
        <p:spPr>
          <a:xfrm>
            <a:off x="8020125" y="4895525"/>
            <a:ext cx="3190800" cy="10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Lead, protect, and provide for your family and community.</a:t>
            </a:r>
            <a:endParaRPr/>
          </a:p>
        </p:txBody>
      </p:sp>
      <p:sp>
        <p:nvSpPr>
          <p:cNvPr id="36" name="Google Shape;36;p4"/>
          <p:cNvSpPr txBox="1"/>
          <p:nvPr/>
        </p:nvSpPr>
        <p:spPr>
          <a:xfrm>
            <a:off x="615325" y="3404200"/>
            <a:ext cx="10763400" cy="7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900">
                <a:solidFill>
                  <a:schemeClr val="lt1"/>
                </a:solidFill>
              </a:rPr>
              <a:t>THE MARTYRS' WALK is an intensive bootcamp styled </a:t>
            </a:r>
            <a:r>
              <a:rPr lang="en-US" sz="1900">
                <a:solidFill>
                  <a:schemeClr val="lt1"/>
                </a:solidFill>
              </a:rPr>
              <a:t>retreat experience</a:t>
            </a:r>
            <a:r>
              <a:rPr lang="en-US" sz="1900">
                <a:solidFill>
                  <a:schemeClr val="lt1"/>
                </a:solidFill>
              </a:rPr>
              <a:t> for men that will include mental, physical, and spiritual exercises that will push you beyond your perceived abilities. </a:t>
            </a:r>
            <a:endParaRPr sz="19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112"/>
        </a:solidFill>
      </p:bgPr>
    </p:bg>
    <p:spTree>
      <p:nvGrpSpPr>
        <p:cNvPr id="41" name="Shape 41"/>
        <p:cNvGrpSpPr/>
        <p:nvPr/>
      </p:nvGrpSpPr>
      <p:grpSpPr>
        <a:xfrm>
          <a:off x="0" y="0"/>
          <a:ext cx="0" cy="0"/>
          <a:chOff x="0" y="0"/>
          <a:chExt cx="0" cy="0"/>
        </a:xfrm>
      </p:grpSpPr>
      <p:sp>
        <p:nvSpPr>
          <p:cNvPr id="42" name="Google Shape;42;p5"/>
          <p:cNvSpPr/>
          <p:nvPr/>
        </p:nvSpPr>
        <p:spPr>
          <a:xfrm>
            <a:off x="609600" y="457200"/>
            <a:ext cx="1076325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300">
                <a:solidFill>
                  <a:srgbClr val="F4F2EC"/>
                </a:solidFill>
                <a:latin typeface="Verdana"/>
                <a:ea typeface="Verdana"/>
                <a:cs typeface="Verdana"/>
                <a:sym typeface="Verdana"/>
              </a:rPr>
              <a:t>The Challenge: Why Men Need the Walk</a:t>
            </a:r>
            <a:endParaRPr/>
          </a:p>
        </p:txBody>
      </p:sp>
      <p:sp>
        <p:nvSpPr>
          <p:cNvPr id="43" name="Google Shape;43;p5"/>
          <p:cNvSpPr/>
          <p:nvPr/>
        </p:nvSpPr>
        <p:spPr>
          <a:xfrm>
            <a:off x="609600" y="6257925"/>
            <a:ext cx="762000" cy="2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C9A75D"/>
                </a:solidFill>
                <a:latin typeface="Verdana"/>
                <a:ea typeface="Verdana"/>
                <a:cs typeface="Verdana"/>
                <a:sym typeface="Verdana"/>
              </a:rPr>
              <a:t>0</a:t>
            </a:r>
            <a:r>
              <a:rPr lang="en-US" sz="1350">
                <a:solidFill>
                  <a:srgbClr val="C9A75D"/>
                </a:solidFill>
                <a:latin typeface="Verdana"/>
                <a:ea typeface="Verdana"/>
                <a:cs typeface="Verdana"/>
                <a:sym typeface="Verdana"/>
              </a:rPr>
              <a:t>3</a:t>
            </a:r>
            <a:endParaRPr/>
          </a:p>
        </p:txBody>
      </p:sp>
      <p:pic>
        <p:nvPicPr>
          <p:cNvPr id="44" name="Google Shape;44;p5"/>
          <p:cNvPicPr preferRelativeResize="0"/>
          <p:nvPr/>
        </p:nvPicPr>
        <p:blipFill rotWithShape="1">
          <a:blip r:embed="rId3">
            <a:alphaModFix/>
          </a:blip>
          <a:srcRect b="0" l="0" r="0" t="0"/>
          <a:stretch/>
        </p:blipFill>
        <p:spPr>
          <a:xfrm>
            <a:off x="10887075" y="5791489"/>
            <a:ext cx="866775" cy="866198"/>
          </a:xfrm>
          <a:prstGeom prst="rect">
            <a:avLst/>
          </a:prstGeom>
          <a:noFill/>
          <a:ln>
            <a:noFill/>
          </a:ln>
        </p:spPr>
      </p:pic>
      <p:pic>
        <p:nvPicPr>
          <p:cNvPr id="45" name="Google Shape;45;p5"/>
          <p:cNvPicPr preferRelativeResize="0"/>
          <p:nvPr/>
        </p:nvPicPr>
        <p:blipFill rotWithShape="1">
          <a:blip r:embed="rId4">
            <a:alphaModFix/>
          </a:blip>
          <a:srcRect b="0" l="19897" r="19897" t="0"/>
          <a:stretch/>
        </p:blipFill>
        <p:spPr>
          <a:xfrm>
            <a:off x="7667625" y="1790700"/>
            <a:ext cx="3914775" cy="3657600"/>
          </a:xfrm>
          <a:prstGeom prst="rect">
            <a:avLst/>
          </a:prstGeom>
          <a:noFill/>
          <a:ln>
            <a:noFill/>
          </a:ln>
        </p:spPr>
      </p:pic>
      <p:sp>
        <p:nvSpPr>
          <p:cNvPr id="46" name="Google Shape;46;p5"/>
          <p:cNvSpPr/>
          <p:nvPr/>
        </p:nvSpPr>
        <p:spPr>
          <a:xfrm>
            <a:off x="609600" y="1752600"/>
            <a:ext cx="666750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Complacency &amp; mediocrity</a:t>
            </a:r>
            <a:endParaRPr/>
          </a:p>
        </p:txBody>
      </p:sp>
      <p:sp>
        <p:nvSpPr>
          <p:cNvPr id="47" name="Google Shape;47;p5"/>
          <p:cNvSpPr/>
          <p:nvPr/>
        </p:nvSpPr>
        <p:spPr>
          <a:xfrm>
            <a:off x="609600" y="2171700"/>
            <a:ext cx="6667500" cy="8953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Settling for “good enough” in faith, family, and personal life.</a:t>
            </a:r>
            <a:endParaRPr/>
          </a:p>
        </p:txBody>
      </p:sp>
      <p:sp>
        <p:nvSpPr>
          <p:cNvPr id="48" name="Google Shape;48;p5"/>
          <p:cNvSpPr/>
          <p:nvPr/>
        </p:nvSpPr>
        <p:spPr>
          <a:xfrm>
            <a:off x="609600" y="3152775"/>
            <a:ext cx="666750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Vices &amp; isolation</a:t>
            </a:r>
            <a:endParaRPr/>
          </a:p>
        </p:txBody>
      </p:sp>
      <p:sp>
        <p:nvSpPr>
          <p:cNvPr id="49" name="Google Shape;49;p5"/>
          <p:cNvSpPr/>
          <p:nvPr/>
        </p:nvSpPr>
        <p:spPr>
          <a:xfrm>
            <a:off x="609600" y="3571875"/>
            <a:ext cx="6667500" cy="8953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Battles with lust, pornography, alcohol, and pride without accountable brothers.</a:t>
            </a:r>
            <a:endParaRPr/>
          </a:p>
        </p:txBody>
      </p:sp>
      <p:sp>
        <p:nvSpPr>
          <p:cNvPr id="50" name="Google Shape;50;p5"/>
          <p:cNvSpPr/>
          <p:nvPr/>
        </p:nvSpPr>
        <p:spPr>
          <a:xfrm>
            <a:off x="609600" y="4552950"/>
            <a:ext cx="666750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Lack of presence</a:t>
            </a:r>
            <a:endParaRPr/>
          </a:p>
        </p:txBody>
      </p:sp>
      <p:sp>
        <p:nvSpPr>
          <p:cNvPr id="51" name="Google Shape;51;p5"/>
          <p:cNvSpPr/>
          <p:nvPr/>
        </p:nvSpPr>
        <p:spPr>
          <a:xfrm>
            <a:off x="609600" y="4972050"/>
            <a:ext cx="6667500" cy="8953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Work and technology crowd out attention to God and family.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112"/>
        </a:solidFill>
      </p:bgPr>
    </p:bg>
    <p:spTree>
      <p:nvGrpSpPr>
        <p:cNvPr id="56" name="Shape 56"/>
        <p:cNvGrpSpPr/>
        <p:nvPr/>
      </p:nvGrpSpPr>
      <p:grpSpPr>
        <a:xfrm>
          <a:off x="0" y="0"/>
          <a:ext cx="0" cy="0"/>
          <a:chOff x="0" y="0"/>
          <a:chExt cx="0" cy="0"/>
        </a:xfrm>
      </p:grpSpPr>
      <p:sp>
        <p:nvSpPr>
          <p:cNvPr id="57" name="Google Shape;57;p6"/>
          <p:cNvSpPr/>
          <p:nvPr/>
        </p:nvSpPr>
        <p:spPr>
          <a:xfrm>
            <a:off x="609600" y="457200"/>
            <a:ext cx="1076325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300">
                <a:solidFill>
                  <a:srgbClr val="F4F2EC"/>
                </a:solidFill>
                <a:latin typeface="Verdana"/>
                <a:ea typeface="Verdana"/>
                <a:cs typeface="Verdana"/>
                <a:sym typeface="Verdana"/>
              </a:rPr>
              <a:t>The Formula: Ignatian Retreat</a:t>
            </a:r>
            <a:endParaRPr/>
          </a:p>
          <a:p>
            <a:pPr indent="0" lvl="0" marL="0" marR="0" rtl="0" algn="l">
              <a:spcBef>
                <a:spcPts val="0"/>
              </a:spcBef>
              <a:spcAft>
                <a:spcPts val="0"/>
              </a:spcAft>
              <a:buNone/>
            </a:pPr>
            <a:r>
              <a:rPr b="1" lang="en-US" sz="3300">
                <a:solidFill>
                  <a:srgbClr val="F4F2EC"/>
                </a:solidFill>
                <a:latin typeface="Verdana"/>
                <a:ea typeface="Verdana"/>
                <a:cs typeface="Verdana"/>
                <a:sym typeface="Verdana"/>
              </a:rPr>
              <a:t>Meets Military </a:t>
            </a:r>
            <a:r>
              <a:rPr b="1" lang="en-US" sz="3300">
                <a:solidFill>
                  <a:srgbClr val="F4F2EC"/>
                </a:solidFill>
                <a:latin typeface="Verdana"/>
                <a:ea typeface="Verdana"/>
                <a:cs typeface="Verdana"/>
                <a:sym typeface="Verdana"/>
              </a:rPr>
              <a:t>Boot Camp</a:t>
            </a:r>
            <a:endParaRPr/>
          </a:p>
        </p:txBody>
      </p:sp>
      <p:sp>
        <p:nvSpPr>
          <p:cNvPr id="58" name="Google Shape;58;p6"/>
          <p:cNvSpPr/>
          <p:nvPr/>
        </p:nvSpPr>
        <p:spPr>
          <a:xfrm>
            <a:off x="609600" y="6257925"/>
            <a:ext cx="762000" cy="2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C9A75D"/>
                </a:solidFill>
                <a:latin typeface="Verdana"/>
                <a:ea typeface="Verdana"/>
                <a:cs typeface="Verdana"/>
                <a:sym typeface="Verdana"/>
              </a:rPr>
              <a:t>0</a:t>
            </a:r>
            <a:r>
              <a:rPr lang="en-US" sz="1350">
                <a:solidFill>
                  <a:srgbClr val="C9A75D"/>
                </a:solidFill>
                <a:latin typeface="Verdana"/>
                <a:ea typeface="Verdana"/>
                <a:cs typeface="Verdana"/>
                <a:sym typeface="Verdana"/>
              </a:rPr>
              <a:t>4</a:t>
            </a:r>
            <a:endParaRPr/>
          </a:p>
        </p:txBody>
      </p:sp>
      <p:pic>
        <p:nvPicPr>
          <p:cNvPr id="59" name="Google Shape;59;p6"/>
          <p:cNvPicPr preferRelativeResize="0"/>
          <p:nvPr/>
        </p:nvPicPr>
        <p:blipFill rotWithShape="1">
          <a:blip r:embed="rId3">
            <a:alphaModFix/>
          </a:blip>
          <a:srcRect b="0" l="0" r="0" t="0"/>
          <a:stretch/>
        </p:blipFill>
        <p:spPr>
          <a:xfrm>
            <a:off x="10887075" y="5791489"/>
            <a:ext cx="866775" cy="866198"/>
          </a:xfrm>
          <a:prstGeom prst="rect">
            <a:avLst/>
          </a:prstGeom>
          <a:noFill/>
          <a:ln>
            <a:noFill/>
          </a:ln>
        </p:spPr>
      </p:pic>
      <p:pic>
        <p:nvPicPr>
          <p:cNvPr id="60" name="Google Shape;60;p6"/>
          <p:cNvPicPr preferRelativeResize="0"/>
          <p:nvPr/>
        </p:nvPicPr>
        <p:blipFill rotWithShape="1">
          <a:blip r:embed="rId4">
            <a:alphaModFix/>
          </a:blip>
          <a:srcRect b="0" l="1564" r="1564" t="0"/>
          <a:stretch/>
        </p:blipFill>
        <p:spPr>
          <a:xfrm>
            <a:off x="8715375" y="1933575"/>
            <a:ext cx="2714625" cy="3381375"/>
          </a:xfrm>
          <a:prstGeom prst="rect">
            <a:avLst/>
          </a:prstGeom>
          <a:noFill/>
          <a:ln>
            <a:noFill/>
          </a:ln>
        </p:spPr>
      </p:pic>
      <p:sp>
        <p:nvSpPr>
          <p:cNvPr id="61" name="Google Shape;61;p6"/>
          <p:cNvSpPr/>
          <p:nvPr/>
        </p:nvSpPr>
        <p:spPr>
          <a:xfrm>
            <a:off x="609600" y="1752600"/>
            <a:ext cx="78105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950">
                <a:solidFill>
                  <a:srgbClr val="C9A75D"/>
                </a:solidFill>
                <a:latin typeface="Verdana"/>
                <a:ea typeface="Verdana"/>
                <a:cs typeface="Verdana"/>
                <a:sym typeface="Verdana"/>
              </a:rPr>
              <a:t>DEATH - JUDGEMENT - HEAVEN - HELL</a:t>
            </a:r>
            <a:endParaRPr/>
          </a:p>
        </p:txBody>
      </p:sp>
      <p:sp>
        <p:nvSpPr>
          <p:cNvPr id="62" name="Google Shape;62;p6"/>
          <p:cNvSpPr/>
          <p:nvPr/>
        </p:nvSpPr>
        <p:spPr>
          <a:xfrm>
            <a:off x="609600" y="2495550"/>
            <a:ext cx="742950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Military discipline</a:t>
            </a:r>
            <a:endParaRPr/>
          </a:p>
        </p:txBody>
      </p:sp>
      <p:sp>
        <p:nvSpPr>
          <p:cNvPr id="63" name="Google Shape;63;p6"/>
          <p:cNvSpPr/>
          <p:nvPr/>
        </p:nvSpPr>
        <p:spPr>
          <a:xfrm>
            <a:off x="609600" y="2914650"/>
            <a:ext cx="7429500" cy="8953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Physical rigor and mental trials push you beyond perceived limits. The v</a:t>
            </a:r>
            <a:r>
              <a:rPr lang="en-US" sz="1950">
                <a:solidFill>
                  <a:srgbClr val="C4C4C4"/>
                </a:solidFill>
                <a:latin typeface="Verdana"/>
                <a:ea typeface="Verdana"/>
                <a:cs typeface="Verdana"/>
                <a:sym typeface="Verdana"/>
              </a:rPr>
              <a:t>ehicle to engage the body.</a:t>
            </a:r>
            <a:endParaRPr/>
          </a:p>
        </p:txBody>
      </p:sp>
      <p:sp>
        <p:nvSpPr>
          <p:cNvPr id="64" name="Google Shape;64;p6"/>
          <p:cNvSpPr/>
          <p:nvPr/>
        </p:nvSpPr>
        <p:spPr>
          <a:xfrm>
            <a:off x="609600" y="4105450"/>
            <a:ext cx="7429500" cy="36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Ignatian spirituality</a:t>
            </a:r>
            <a:endParaRPr/>
          </a:p>
        </p:txBody>
      </p:sp>
      <p:sp>
        <p:nvSpPr>
          <p:cNvPr id="65" name="Google Shape;65;p6"/>
          <p:cNvSpPr/>
          <p:nvPr/>
        </p:nvSpPr>
        <p:spPr>
          <a:xfrm>
            <a:off x="609600" y="4586288"/>
            <a:ext cx="7429500" cy="8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Prayer, discernment, and spiritual exercises confront sin. The vehicle to engage the soul.</a:t>
            </a:r>
            <a:endParaRPr/>
          </a:p>
        </p:txBody>
      </p:sp>
      <p:sp>
        <p:nvSpPr>
          <p:cNvPr id="66" name="Google Shape;66;p6"/>
          <p:cNvSpPr/>
          <p:nvPr/>
        </p:nvSpPr>
        <p:spPr>
          <a:xfrm>
            <a:off x="609600" y="5600700"/>
            <a:ext cx="9048750" cy="4000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250">
                <a:solidFill>
                  <a:srgbClr val="F4F2EC"/>
                </a:solidFill>
                <a:latin typeface="Verdana"/>
                <a:ea typeface="Verdana"/>
                <a:cs typeface="Verdana"/>
                <a:sym typeface="Verdana"/>
              </a:rPr>
              <a:t>The only competition is yourself.</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112"/>
        </a:solidFill>
      </p:bgPr>
    </p:bg>
    <p:spTree>
      <p:nvGrpSpPr>
        <p:cNvPr id="71" name="Shape 71"/>
        <p:cNvGrpSpPr/>
        <p:nvPr/>
      </p:nvGrpSpPr>
      <p:grpSpPr>
        <a:xfrm>
          <a:off x="0" y="0"/>
          <a:ext cx="0" cy="0"/>
          <a:chOff x="0" y="0"/>
          <a:chExt cx="0" cy="0"/>
        </a:xfrm>
      </p:grpSpPr>
      <p:sp>
        <p:nvSpPr>
          <p:cNvPr id="72" name="Google Shape;72;p7"/>
          <p:cNvSpPr/>
          <p:nvPr/>
        </p:nvSpPr>
        <p:spPr>
          <a:xfrm>
            <a:off x="609600" y="457200"/>
            <a:ext cx="10763400" cy="75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300">
                <a:solidFill>
                  <a:srgbClr val="F4F2EC"/>
                </a:solidFill>
                <a:latin typeface="Verdana"/>
                <a:ea typeface="Verdana"/>
                <a:cs typeface="Verdana"/>
                <a:sym typeface="Verdana"/>
              </a:rPr>
              <a:t>The Method: Prayer, Discipline, Brotherhood</a:t>
            </a:r>
            <a:endParaRPr/>
          </a:p>
          <a:p>
            <a:pPr indent="0" lvl="0" marL="0" marR="0" rtl="0" algn="l">
              <a:spcBef>
                <a:spcPts val="0"/>
              </a:spcBef>
              <a:spcAft>
                <a:spcPts val="0"/>
              </a:spcAft>
              <a:buNone/>
            </a:pPr>
            <a:r>
              <a:t/>
            </a:r>
            <a:endParaRPr/>
          </a:p>
        </p:txBody>
      </p:sp>
      <p:sp>
        <p:nvSpPr>
          <p:cNvPr id="73" name="Google Shape;73;p7"/>
          <p:cNvSpPr/>
          <p:nvPr/>
        </p:nvSpPr>
        <p:spPr>
          <a:xfrm>
            <a:off x="609600" y="6257925"/>
            <a:ext cx="762000" cy="2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C9A75D"/>
                </a:solidFill>
                <a:latin typeface="Verdana"/>
                <a:ea typeface="Verdana"/>
                <a:cs typeface="Verdana"/>
                <a:sym typeface="Verdana"/>
              </a:rPr>
              <a:t>05</a:t>
            </a:r>
            <a:endParaRPr/>
          </a:p>
        </p:txBody>
      </p:sp>
      <p:pic>
        <p:nvPicPr>
          <p:cNvPr id="74" name="Google Shape;74;p7"/>
          <p:cNvPicPr preferRelativeResize="0"/>
          <p:nvPr/>
        </p:nvPicPr>
        <p:blipFill rotWithShape="1">
          <a:blip r:embed="rId3">
            <a:alphaModFix/>
          </a:blip>
          <a:srcRect b="0" l="0" r="0" t="0"/>
          <a:stretch/>
        </p:blipFill>
        <p:spPr>
          <a:xfrm>
            <a:off x="10887075" y="5791489"/>
            <a:ext cx="866775" cy="866198"/>
          </a:xfrm>
          <a:prstGeom prst="rect">
            <a:avLst/>
          </a:prstGeom>
          <a:noFill/>
          <a:ln>
            <a:noFill/>
          </a:ln>
        </p:spPr>
      </p:pic>
      <p:sp>
        <p:nvSpPr>
          <p:cNvPr id="75" name="Google Shape;75;p7"/>
          <p:cNvSpPr/>
          <p:nvPr/>
        </p:nvSpPr>
        <p:spPr>
          <a:xfrm>
            <a:off x="609600" y="1419225"/>
            <a:ext cx="1524000" cy="8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400">
                <a:solidFill>
                  <a:srgbClr val="C9A75D"/>
                </a:solidFill>
                <a:latin typeface="Verdana"/>
                <a:ea typeface="Verdana"/>
                <a:cs typeface="Verdana"/>
                <a:sym typeface="Verdana"/>
              </a:rPr>
              <a:t>01</a:t>
            </a:r>
            <a:endParaRPr/>
          </a:p>
        </p:txBody>
      </p:sp>
      <p:sp>
        <p:nvSpPr>
          <p:cNvPr id="76" name="Google Shape;76;p7"/>
          <p:cNvSpPr/>
          <p:nvPr/>
        </p:nvSpPr>
        <p:spPr>
          <a:xfrm>
            <a:off x="609600" y="2285925"/>
            <a:ext cx="3429000" cy="4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400">
                <a:solidFill>
                  <a:srgbClr val="F4F2EC"/>
                </a:solidFill>
                <a:latin typeface="Verdana"/>
                <a:ea typeface="Verdana"/>
                <a:cs typeface="Verdana"/>
                <a:sym typeface="Verdana"/>
              </a:rPr>
              <a:t>Prayer</a:t>
            </a:r>
            <a:endParaRPr/>
          </a:p>
        </p:txBody>
      </p:sp>
      <p:sp>
        <p:nvSpPr>
          <p:cNvPr id="77" name="Google Shape;77;p7"/>
          <p:cNvSpPr/>
          <p:nvPr/>
        </p:nvSpPr>
        <p:spPr>
          <a:xfrm>
            <a:off x="619200" y="3029550"/>
            <a:ext cx="33339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800">
                <a:solidFill>
                  <a:srgbClr val="C9A75D"/>
                </a:solidFill>
                <a:latin typeface="Verdana"/>
                <a:ea typeface="Verdana"/>
                <a:cs typeface="Verdana"/>
                <a:sym typeface="Verdana"/>
              </a:rPr>
              <a:t>Life of the soul</a:t>
            </a:r>
            <a:endParaRPr/>
          </a:p>
        </p:txBody>
      </p:sp>
      <p:sp>
        <p:nvSpPr>
          <p:cNvPr id="78" name="Google Shape;78;p7"/>
          <p:cNvSpPr/>
          <p:nvPr/>
        </p:nvSpPr>
        <p:spPr>
          <a:xfrm>
            <a:off x="609600" y="3645600"/>
            <a:ext cx="3429000" cy="261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775">
                <a:solidFill>
                  <a:srgbClr val="C4C4C4"/>
                </a:solidFill>
                <a:latin typeface="Verdana"/>
                <a:ea typeface="Verdana"/>
                <a:cs typeface="Verdana"/>
                <a:sym typeface="Verdana"/>
              </a:rPr>
              <a:t>You will learn to create a structured prayer life by intentional, ordered, and personal prayer which is designed to help you draw closer to Christ to gain confidence as a son of God according to your state in life.</a:t>
            </a:r>
            <a:endParaRPr sz="1300"/>
          </a:p>
        </p:txBody>
      </p:sp>
      <p:sp>
        <p:nvSpPr>
          <p:cNvPr id="79" name="Google Shape;79;p7"/>
          <p:cNvSpPr/>
          <p:nvPr/>
        </p:nvSpPr>
        <p:spPr>
          <a:xfrm>
            <a:off x="4314825" y="1419225"/>
            <a:ext cx="1524000" cy="8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400">
                <a:solidFill>
                  <a:srgbClr val="C9A75D"/>
                </a:solidFill>
                <a:latin typeface="Verdana"/>
                <a:ea typeface="Verdana"/>
                <a:cs typeface="Verdana"/>
                <a:sym typeface="Verdana"/>
              </a:rPr>
              <a:t>02</a:t>
            </a:r>
            <a:endParaRPr/>
          </a:p>
        </p:txBody>
      </p:sp>
      <p:sp>
        <p:nvSpPr>
          <p:cNvPr id="80" name="Google Shape;80;p7"/>
          <p:cNvSpPr/>
          <p:nvPr/>
        </p:nvSpPr>
        <p:spPr>
          <a:xfrm>
            <a:off x="4314825" y="2285925"/>
            <a:ext cx="3429000" cy="4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400">
                <a:solidFill>
                  <a:srgbClr val="F4F2EC"/>
                </a:solidFill>
                <a:latin typeface="Verdana"/>
                <a:ea typeface="Verdana"/>
                <a:cs typeface="Verdana"/>
                <a:sym typeface="Verdana"/>
              </a:rPr>
              <a:t>Discipline	</a:t>
            </a:r>
            <a:endParaRPr/>
          </a:p>
        </p:txBody>
      </p:sp>
      <p:sp>
        <p:nvSpPr>
          <p:cNvPr id="81" name="Google Shape;81;p7"/>
          <p:cNvSpPr/>
          <p:nvPr/>
        </p:nvSpPr>
        <p:spPr>
          <a:xfrm>
            <a:off x="4324425" y="3029550"/>
            <a:ext cx="33339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800">
                <a:solidFill>
                  <a:srgbClr val="C9A75D"/>
                </a:solidFill>
                <a:latin typeface="Verdana"/>
                <a:ea typeface="Verdana"/>
                <a:cs typeface="Verdana"/>
                <a:sym typeface="Verdana"/>
              </a:rPr>
              <a:t>Mind &amp; Body</a:t>
            </a:r>
            <a:endParaRPr/>
          </a:p>
        </p:txBody>
      </p:sp>
      <p:sp>
        <p:nvSpPr>
          <p:cNvPr id="82" name="Google Shape;82;p7"/>
          <p:cNvSpPr/>
          <p:nvPr/>
        </p:nvSpPr>
        <p:spPr>
          <a:xfrm>
            <a:off x="4314825" y="3645600"/>
            <a:ext cx="3267000" cy="2319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875">
                <a:solidFill>
                  <a:srgbClr val="C4C4C4"/>
                </a:solidFill>
                <a:latin typeface="Verdana"/>
                <a:ea typeface="Verdana"/>
                <a:cs typeface="Verdana"/>
                <a:sym typeface="Verdana"/>
              </a:rPr>
              <a:t>The maxim grace builds upon nature is fostered by an environment of discipline which will help you master your appetites, vices, and complacency through physical training and acts of mortification. </a:t>
            </a:r>
            <a:endParaRPr sz="1875">
              <a:solidFill>
                <a:srgbClr val="C4C4C4"/>
              </a:solidFill>
              <a:latin typeface="Verdana"/>
              <a:ea typeface="Verdana"/>
              <a:cs typeface="Verdana"/>
              <a:sym typeface="Verdana"/>
            </a:endParaRPr>
          </a:p>
          <a:p>
            <a:pPr indent="0" lvl="0" marL="0" marR="0" rtl="0" algn="l">
              <a:spcBef>
                <a:spcPts val="0"/>
              </a:spcBef>
              <a:spcAft>
                <a:spcPts val="0"/>
              </a:spcAft>
              <a:buNone/>
            </a:pPr>
            <a:r>
              <a:t/>
            </a:r>
            <a:endParaRPr sz="1875">
              <a:solidFill>
                <a:srgbClr val="C4C4C4"/>
              </a:solidFill>
              <a:latin typeface="Verdana"/>
              <a:ea typeface="Verdana"/>
              <a:cs typeface="Verdana"/>
              <a:sym typeface="Verdana"/>
            </a:endParaRPr>
          </a:p>
          <a:p>
            <a:pPr indent="0" lvl="0" marL="0" marR="0" rtl="0" algn="l">
              <a:spcBef>
                <a:spcPts val="0"/>
              </a:spcBef>
              <a:spcAft>
                <a:spcPts val="0"/>
              </a:spcAft>
              <a:buNone/>
            </a:pPr>
            <a:r>
              <a:t/>
            </a:r>
            <a:endParaRPr sz="1875">
              <a:solidFill>
                <a:srgbClr val="C4C4C4"/>
              </a:solidFill>
              <a:latin typeface="Verdana"/>
              <a:ea typeface="Verdana"/>
              <a:cs typeface="Verdana"/>
              <a:sym typeface="Verdana"/>
            </a:endParaRPr>
          </a:p>
        </p:txBody>
      </p:sp>
      <p:sp>
        <p:nvSpPr>
          <p:cNvPr id="83" name="Google Shape;83;p7"/>
          <p:cNvSpPr/>
          <p:nvPr/>
        </p:nvSpPr>
        <p:spPr>
          <a:xfrm>
            <a:off x="8020050" y="1419225"/>
            <a:ext cx="1524000" cy="8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400">
                <a:solidFill>
                  <a:srgbClr val="C9A75D"/>
                </a:solidFill>
                <a:latin typeface="Verdana"/>
                <a:ea typeface="Verdana"/>
                <a:cs typeface="Verdana"/>
                <a:sym typeface="Verdana"/>
              </a:rPr>
              <a:t>03</a:t>
            </a:r>
            <a:endParaRPr/>
          </a:p>
        </p:txBody>
      </p:sp>
      <p:sp>
        <p:nvSpPr>
          <p:cNvPr id="84" name="Google Shape;84;p7"/>
          <p:cNvSpPr/>
          <p:nvPr/>
        </p:nvSpPr>
        <p:spPr>
          <a:xfrm>
            <a:off x="8020050" y="2285925"/>
            <a:ext cx="3429000" cy="495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400">
                <a:solidFill>
                  <a:srgbClr val="F4F2EC"/>
                </a:solidFill>
                <a:latin typeface="Verdana"/>
                <a:ea typeface="Verdana"/>
                <a:cs typeface="Verdana"/>
                <a:sym typeface="Verdana"/>
              </a:rPr>
              <a:t>Brotherhood</a:t>
            </a:r>
            <a:endParaRPr/>
          </a:p>
        </p:txBody>
      </p:sp>
      <p:sp>
        <p:nvSpPr>
          <p:cNvPr id="85" name="Google Shape;85;p7"/>
          <p:cNvSpPr/>
          <p:nvPr/>
        </p:nvSpPr>
        <p:spPr>
          <a:xfrm>
            <a:off x="8029650" y="3029550"/>
            <a:ext cx="333390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800">
                <a:solidFill>
                  <a:srgbClr val="C9A75D"/>
                </a:solidFill>
                <a:latin typeface="Verdana"/>
                <a:ea typeface="Verdana"/>
                <a:cs typeface="Verdana"/>
                <a:sym typeface="Verdana"/>
              </a:rPr>
              <a:t>Accountability</a:t>
            </a:r>
            <a:r>
              <a:rPr lang="en-US" sz="1800">
                <a:solidFill>
                  <a:srgbClr val="C9A75D"/>
                </a:solidFill>
                <a:latin typeface="Verdana"/>
                <a:ea typeface="Verdana"/>
                <a:cs typeface="Verdana"/>
                <a:sym typeface="Verdana"/>
              </a:rPr>
              <a:t> &amp; Support</a:t>
            </a:r>
            <a:endParaRPr/>
          </a:p>
        </p:txBody>
      </p:sp>
      <p:sp>
        <p:nvSpPr>
          <p:cNvPr id="86" name="Google Shape;86;p7"/>
          <p:cNvSpPr/>
          <p:nvPr/>
        </p:nvSpPr>
        <p:spPr>
          <a:xfrm>
            <a:off x="8020050" y="3645600"/>
            <a:ext cx="3267000" cy="261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875">
                <a:solidFill>
                  <a:srgbClr val="C4C4C4"/>
                </a:solidFill>
                <a:latin typeface="Verdana"/>
                <a:ea typeface="Verdana"/>
                <a:cs typeface="Verdana"/>
                <a:sym typeface="Verdana"/>
              </a:rPr>
              <a:t>Leave this retreat with a stronger bond alongside like-minded men who will support and pray for you. Giving you virtuous friendships that will hold you accountable on your journey to sainthood.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112"/>
        </a:solidFill>
      </p:bgPr>
    </p:bg>
    <p:spTree>
      <p:nvGrpSpPr>
        <p:cNvPr id="91" name="Shape 91"/>
        <p:cNvGrpSpPr/>
        <p:nvPr/>
      </p:nvGrpSpPr>
      <p:grpSpPr>
        <a:xfrm>
          <a:off x="0" y="0"/>
          <a:ext cx="0" cy="0"/>
          <a:chOff x="0" y="0"/>
          <a:chExt cx="0" cy="0"/>
        </a:xfrm>
      </p:grpSpPr>
      <p:sp>
        <p:nvSpPr>
          <p:cNvPr id="92" name="Google Shape;92;p8"/>
          <p:cNvSpPr/>
          <p:nvPr/>
        </p:nvSpPr>
        <p:spPr>
          <a:xfrm>
            <a:off x="609600" y="457200"/>
            <a:ext cx="1076325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300">
                <a:solidFill>
                  <a:srgbClr val="F4F2EC"/>
                </a:solidFill>
                <a:latin typeface="Verdana"/>
                <a:ea typeface="Verdana"/>
                <a:cs typeface="Verdana"/>
                <a:sym typeface="Verdana"/>
              </a:rPr>
              <a:t>Carry Your Cross Daily and Follow Me</a:t>
            </a:r>
            <a:endParaRPr/>
          </a:p>
        </p:txBody>
      </p:sp>
      <p:sp>
        <p:nvSpPr>
          <p:cNvPr id="93" name="Google Shape;93;p8"/>
          <p:cNvSpPr/>
          <p:nvPr/>
        </p:nvSpPr>
        <p:spPr>
          <a:xfrm>
            <a:off x="609600" y="6257925"/>
            <a:ext cx="762000" cy="2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C9A75D"/>
                </a:solidFill>
                <a:latin typeface="Verdana"/>
                <a:ea typeface="Verdana"/>
                <a:cs typeface="Verdana"/>
                <a:sym typeface="Verdana"/>
              </a:rPr>
              <a:t>06</a:t>
            </a:r>
            <a:endParaRPr/>
          </a:p>
        </p:txBody>
      </p:sp>
      <p:pic>
        <p:nvPicPr>
          <p:cNvPr id="94" name="Google Shape;94;p8"/>
          <p:cNvPicPr preferRelativeResize="0"/>
          <p:nvPr/>
        </p:nvPicPr>
        <p:blipFill rotWithShape="1">
          <a:blip r:embed="rId3">
            <a:alphaModFix/>
          </a:blip>
          <a:srcRect b="0" l="0" r="0" t="0"/>
          <a:stretch/>
        </p:blipFill>
        <p:spPr>
          <a:xfrm>
            <a:off x="10887075" y="5791489"/>
            <a:ext cx="866775" cy="866198"/>
          </a:xfrm>
          <a:prstGeom prst="rect">
            <a:avLst/>
          </a:prstGeom>
          <a:noFill/>
          <a:ln>
            <a:noFill/>
          </a:ln>
        </p:spPr>
      </p:pic>
      <p:pic>
        <p:nvPicPr>
          <p:cNvPr id="95" name="Google Shape;95;p8"/>
          <p:cNvPicPr preferRelativeResize="0"/>
          <p:nvPr/>
        </p:nvPicPr>
        <p:blipFill rotWithShape="1">
          <a:blip r:embed="rId4">
            <a:alphaModFix/>
          </a:blip>
          <a:srcRect b="0" l="21807" r="21807" t="0"/>
          <a:stretch/>
        </p:blipFill>
        <p:spPr>
          <a:xfrm>
            <a:off x="7658100" y="1628775"/>
            <a:ext cx="3924300" cy="3914775"/>
          </a:xfrm>
          <a:prstGeom prst="rect">
            <a:avLst/>
          </a:prstGeom>
          <a:noFill/>
          <a:ln>
            <a:noFill/>
          </a:ln>
        </p:spPr>
      </p:pic>
      <p:sp>
        <p:nvSpPr>
          <p:cNvPr id="96" name="Google Shape;96;p8"/>
          <p:cNvSpPr/>
          <p:nvPr/>
        </p:nvSpPr>
        <p:spPr>
          <a:xfrm>
            <a:off x="609600" y="1781175"/>
            <a:ext cx="6705600" cy="15335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400">
                <a:solidFill>
                  <a:srgbClr val="F4F2EC"/>
                </a:solidFill>
                <a:latin typeface="Verdana"/>
                <a:ea typeface="Verdana"/>
                <a:cs typeface="Verdana"/>
                <a:sym typeface="Verdana"/>
              </a:rPr>
              <a:t>“If any man will come after Me,</a:t>
            </a:r>
            <a:endParaRPr/>
          </a:p>
          <a:p>
            <a:pPr indent="0" lvl="0" marL="0" marR="0" rtl="0" algn="l">
              <a:spcBef>
                <a:spcPts val="0"/>
              </a:spcBef>
              <a:spcAft>
                <a:spcPts val="0"/>
              </a:spcAft>
              <a:buNone/>
            </a:pPr>
            <a:r>
              <a:rPr b="1" lang="en-US" sz="2400">
                <a:solidFill>
                  <a:srgbClr val="F4F2EC"/>
                </a:solidFill>
                <a:latin typeface="Verdana"/>
                <a:ea typeface="Verdana"/>
                <a:cs typeface="Verdana"/>
                <a:sym typeface="Verdana"/>
              </a:rPr>
              <a:t>let him deny himself, and take up</a:t>
            </a:r>
            <a:endParaRPr/>
          </a:p>
          <a:p>
            <a:pPr indent="0" lvl="0" marL="0" marR="0" rtl="0" algn="l">
              <a:spcBef>
                <a:spcPts val="0"/>
              </a:spcBef>
              <a:spcAft>
                <a:spcPts val="0"/>
              </a:spcAft>
              <a:buNone/>
            </a:pPr>
            <a:r>
              <a:rPr b="1" lang="en-US" sz="2400">
                <a:solidFill>
                  <a:srgbClr val="F4F2EC"/>
                </a:solidFill>
                <a:latin typeface="Verdana"/>
                <a:ea typeface="Verdana"/>
                <a:cs typeface="Verdana"/>
                <a:sym typeface="Verdana"/>
              </a:rPr>
              <a:t>his cross daily, and follow Me.”</a:t>
            </a:r>
            <a:endParaRPr/>
          </a:p>
        </p:txBody>
      </p:sp>
      <p:sp>
        <p:nvSpPr>
          <p:cNvPr id="97" name="Google Shape;97;p8"/>
          <p:cNvSpPr/>
          <p:nvPr/>
        </p:nvSpPr>
        <p:spPr>
          <a:xfrm>
            <a:off x="609600" y="3467100"/>
            <a:ext cx="6572250" cy="3714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800">
                <a:solidFill>
                  <a:srgbClr val="C9A75D"/>
                </a:solidFill>
                <a:latin typeface="Verdana"/>
                <a:ea typeface="Verdana"/>
                <a:cs typeface="Verdana"/>
                <a:sym typeface="Verdana"/>
              </a:rPr>
              <a:t>Luke 9:23</a:t>
            </a:r>
            <a:endParaRPr/>
          </a:p>
        </p:txBody>
      </p:sp>
      <p:sp>
        <p:nvSpPr>
          <p:cNvPr id="98" name="Google Shape;98;p8"/>
          <p:cNvSpPr/>
          <p:nvPr/>
        </p:nvSpPr>
        <p:spPr>
          <a:xfrm>
            <a:off x="609600" y="4067175"/>
            <a:ext cx="65722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Deny thyself</a:t>
            </a:r>
            <a:endParaRPr/>
          </a:p>
        </p:txBody>
      </p:sp>
      <p:sp>
        <p:nvSpPr>
          <p:cNvPr id="99" name="Google Shape;99;p8"/>
          <p:cNvSpPr/>
          <p:nvPr/>
        </p:nvSpPr>
        <p:spPr>
          <a:xfrm>
            <a:off x="609600" y="4486275"/>
            <a:ext cx="6572250" cy="8953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Offer suffering as prayer for others and for your own growth.</a:t>
            </a:r>
            <a:endParaRPr/>
          </a:p>
        </p:txBody>
      </p:sp>
      <p:sp>
        <p:nvSpPr>
          <p:cNvPr id="100" name="Google Shape;100;p8"/>
          <p:cNvSpPr/>
          <p:nvPr/>
        </p:nvSpPr>
        <p:spPr>
          <a:xfrm>
            <a:off x="609600" y="5600700"/>
            <a:ext cx="9810750" cy="4000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100">
                <a:solidFill>
                  <a:srgbClr val="C9A75D"/>
                </a:solidFill>
                <a:latin typeface="Verdana"/>
                <a:ea typeface="Verdana"/>
                <a:cs typeface="Verdana"/>
                <a:sym typeface="Verdana"/>
              </a:rPr>
              <a:t>Surrender to God beyond your own strength.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112"/>
        </a:solidFill>
      </p:bgPr>
    </p:bg>
    <p:spTree>
      <p:nvGrpSpPr>
        <p:cNvPr id="105" name="Shape 105"/>
        <p:cNvGrpSpPr/>
        <p:nvPr/>
      </p:nvGrpSpPr>
      <p:grpSpPr>
        <a:xfrm>
          <a:off x="0" y="0"/>
          <a:ext cx="0" cy="0"/>
          <a:chOff x="0" y="0"/>
          <a:chExt cx="0" cy="0"/>
        </a:xfrm>
      </p:grpSpPr>
      <p:sp>
        <p:nvSpPr>
          <p:cNvPr id="106" name="Google Shape;106;p9"/>
          <p:cNvSpPr/>
          <p:nvPr/>
        </p:nvSpPr>
        <p:spPr>
          <a:xfrm>
            <a:off x="609600" y="457200"/>
            <a:ext cx="1076325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300">
                <a:solidFill>
                  <a:srgbClr val="F4F2EC"/>
                </a:solidFill>
                <a:latin typeface="Verdana"/>
                <a:ea typeface="Verdana"/>
                <a:cs typeface="Verdana"/>
                <a:sym typeface="Verdana"/>
              </a:rPr>
              <a:t>The Origin: From Brokenness to Purpose</a:t>
            </a:r>
            <a:endParaRPr/>
          </a:p>
        </p:txBody>
      </p:sp>
      <p:sp>
        <p:nvSpPr>
          <p:cNvPr id="107" name="Google Shape;107;p9"/>
          <p:cNvSpPr/>
          <p:nvPr/>
        </p:nvSpPr>
        <p:spPr>
          <a:xfrm>
            <a:off x="609600" y="6257925"/>
            <a:ext cx="762000" cy="2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C9A75D"/>
                </a:solidFill>
                <a:latin typeface="Verdana"/>
                <a:ea typeface="Verdana"/>
                <a:cs typeface="Verdana"/>
                <a:sym typeface="Verdana"/>
              </a:rPr>
              <a:t>07</a:t>
            </a:r>
            <a:endParaRPr/>
          </a:p>
        </p:txBody>
      </p:sp>
      <p:pic>
        <p:nvPicPr>
          <p:cNvPr id="108" name="Google Shape;108;p9"/>
          <p:cNvPicPr preferRelativeResize="0"/>
          <p:nvPr/>
        </p:nvPicPr>
        <p:blipFill rotWithShape="1">
          <a:blip r:embed="rId3">
            <a:alphaModFix/>
          </a:blip>
          <a:srcRect b="0" l="0" r="0" t="0"/>
          <a:stretch/>
        </p:blipFill>
        <p:spPr>
          <a:xfrm>
            <a:off x="10887075" y="5791489"/>
            <a:ext cx="866775" cy="866198"/>
          </a:xfrm>
          <a:prstGeom prst="rect">
            <a:avLst/>
          </a:prstGeom>
          <a:noFill/>
          <a:ln>
            <a:noFill/>
          </a:ln>
        </p:spPr>
      </p:pic>
      <p:pic>
        <p:nvPicPr>
          <p:cNvPr id="109" name="Google Shape;109;p9"/>
          <p:cNvPicPr preferRelativeResize="0"/>
          <p:nvPr/>
        </p:nvPicPr>
        <p:blipFill rotWithShape="1">
          <a:blip r:embed="rId4">
            <a:alphaModFix/>
          </a:blip>
          <a:srcRect b="0" l="0" r="0" t="0"/>
          <a:stretch/>
        </p:blipFill>
        <p:spPr>
          <a:xfrm>
            <a:off x="8448675" y="1989470"/>
            <a:ext cx="2819400" cy="3345784"/>
          </a:xfrm>
          <a:prstGeom prst="rect">
            <a:avLst/>
          </a:prstGeom>
          <a:noFill/>
          <a:ln>
            <a:noFill/>
          </a:ln>
        </p:spPr>
      </p:pic>
      <p:sp>
        <p:nvSpPr>
          <p:cNvPr id="110" name="Google Shape;110;p9"/>
          <p:cNvSpPr/>
          <p:nvPr/>
        </p:nvSpPr>
        <p:spPr>
          <a:xfrm>
            <a:off x="623888" y="1228600"/>
            <a:ext cx="7620000" cy="43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JASON MURPHY, FOUNDER</a:t>
            </a:r>
            <a:endParaRPr/>
          </a:p>
        </p:txBody>
      </p:sp>
      <p:sp>
        <p:nvSpPr>
          <p:cNvPr id="111" name="Google Shape;111;p9"/>
          <p:cNvSpPr/>
          <p:nvPr/>
        </p:nvSpPr>
        <p:spPr>
          <a:xfrm>
            <a:off x="609600" y="1752800"/>
            <a:ext cx="7048500" cy="36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Brokenness</a:t>
            </a:r>
            <a:endParaRPr/>
          </a:p>
        </p:txBody>
      </p:sp>
      <p:sp>
        <p:nvSpPr>
          <p:cNvPr id="112" name="Google Shape;112;p9"/>
          <p:cNvSpPr/>
          <p:nvPr/>
        </p:nvSpPr>
        <p:spPr>
          <a:xfrm>
            <a:off x="609600" y="2171900"/>
            <a:ext cx="7048500" cy="8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800">
                <a:solidFill>
                  <a:srgbClr val="C4C4C4"/>
                </a:solidFill>
                <a:latin typeface="Verdana"/>
                <a:ea typeface="Verdana"/>
                <a:cs typeface="Verdana"/>
                <a:sym typeface="Verdana"/>
              </a:rPr>
              <a:t>Childhood hardship, abuse, addiction, and suicidal thoughts. Lead to isolation and </a:t>
            </a:r>
            <a:r>
              <a:rPr lang="en-US" sz="1800">
                <a:solidFill>
                  <a:srgbClr val="C4C4C4"/>
                </a:solidFill>
                <a:latin typeface="Verdana"/>
                <a:ea typeface="Verdana"/>
                <a:cs typeface="Verdana"/>
                <a:sym typeface="Verdana"/>
              </a:rPr>
              <a:t>brokenness</a:t>
            </a:r>
            <a:r>
              <a:rPr lang="en-US" sz="1800">
                <a:solidFill>
                  <a:srgbClr val="C4C4C4"/>
                </a:solidFill>
                <a:latin typeface="Verdana"/>
                <a:ea typeface="Verdana"/>
                <a:cs typeface="Verdana"/>
                <a:sym typeface="Verdana"/>
              </a:rPr>
              <a:t>.</a:t>
            </a:r>
            <a:endParaRPr sz="1800"/>
          </a:p>
        </p:txBody>
      </p:sp>
      <p:sp>
        <p:nvSpPr>
          <p:cNvPr id="113" name="Google Shape;113;p9"/>
          <p:cNvSpPr/>
          <p:nvPr/>
        </p:nvSpPr>
        <p:spPr>
          <a:xfrm>
            <a:off x="609600" y="2819125"/>
            <a:ext cx="7048500" cy="36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Conversion</a:t>
            </a:r>
            <a:endParaRPr/>
          </a:p>
        </p:txBody>
      </p:sp>
      <p:sp>
        <p:nvSpPr>
          <p:cNvPr id="114" name="Google Shape;114;p9"/>
          <p:cNvSpPr/>
          <p:nvPr/>
        </p:nvSpPr>
        <p:spPr>
          <a:xfrm>
            <a:off x="609600" y="3214600"/>
            <a:ext cx="7048500" cy="8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800">
                <a:solidFill>
                  <a:srgbClr val="C4C4C4"/>
                </a:solidFill>
                <a:latin typeface="Verdana"/>
                <a:ea typeface="Verdana"/>
                <a:cs typeface="Verdana"/>
                <a:sym typeface="Verdana"/>
              </a:rPr>
              <a:t>A return to Catholic faith through reverence, tradition, and beauty.  Introduced to Ignatian Retreat.</a:t>
            </a:r>
            <a:endParaRPr sz="1800"/>
          </a:p>
        </p:txBody>
      </p:sp>
      <p:sp>
        <p:nvSpPr>
          <p:cNvPr id="115" name="Google Shape;115;p9"/>
          <p:cNvSpPr/>
          <p:nvPr/>
        </p:nvSpPr>
        <p:spPr>
          <a:xfrm>
            <a:off x="609588" y="5657800"/>
            <a:ext cx="7648500" cy="5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175">
                <a:solidFill>
                  <a:srgbClr val="C9A75D"/>
                </a:solidFill>
                <a:latin typeface="Verdana"/>
                <a:ea typeface="Verdana"/>
                <a:cs typeface="Verdana"/>
                <a:sym typeface="Verdana"/>
              </a:rPr>
              <a:t>February 2023: The Martyrs’ Walk begins</a:t>
            </a:r>
            <a:endParaRPr>
              <a:solidFill>
                <a:srgbClr val="C9A75D"/>
              </a:solidFill>
            </a:endParaRPr>
          </a:p>
        </p:txBody>
      </p:sp>
      <p:sp>
        <p:nvSpPr>
          <p:cNvPr id="116" name="Google Shape;116;p9"/>
          <p:cNvSpPr txBox="1"/>
          <p:nvPr/>
        </p:nvSpPr>
        <p:spPr>
          <a:xfrm>
            <a:off x="530200" y="3885450"/>
            <a:ext cx="6669600" cy="51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rgbClr val="C9A75D"/>
                </a:solidFill>
                <a:latin typeface="Verdana"/>
                <a:ea typeface="Verdana"/>
                <a:cs typeface="Verdana"/>
                <a:sym typeface="Verdana"/>
              </a:rPr>
              <a:t>Discipleship</a:t>
            </a:r>
            <a:endParaRPr b="1" sz="2000">
              <a:solidFill>
                <a:srgbClr val="C9A75D"/>
              </a:solidFill>
              <a:latin typeface="Verdana"/>
              <a:ea typeface="Verdana"/>
              <a:cs typeface="Verdana"/>
              <a:sym typeface="Verdana"/>
            </a:endParaRPr>
          </a:p>
        </p:txBody>
      </p:sp>
      <p:sp>
        <p:nvSpPr>
          <p:cNvPr id="117" name="Google Shape;117;p9"/>
          <p:cNvSpPr txBox="1"/>
          <p:nvPr/>
        </p:nvSpPr>
        <p:spPr>
          <a:xfrm>
            <a:off x="480575" y="4333447"/>
            <a:ext cx="7463400" cy="7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US" sz="1800">
                <a:solidFill>
                  <a:srgbClr val="C4C4C4"/>
                </a:solidFill>
                <a:latin typeface="Verdana"/>
                <a:ea typeface="Verdana"/>
                <a:cs typeface="Verdana"/>
                <a:sym typeface="Verdana"/>
              </a:rPr>
              <a:t>As Faith increased became active in service, leadership, and men’s ministries.  K of C &amp; Catholic Men’s Conference. </a:t>
            </a:r>
            <a:endParaRPr sz="1800">
              <a:solidFill>
                <a:schemeClr val="dk1"/>
              </a:solidFill>
            </a:endParaRPr>
          </a:p>
          <a:p>
            <a:pPr indent="0" lvl="0" marL="0" rtl="0" algn="l">
              <a:spcBef>
                <a:spcPts val="0"/>
              </a:spcBef>
              <a:spcAft>
                <a:spcPts val="0"/>
              </a:spcAft>
              <a:buNone/>
            </a:pPr>
            <a:r>
              <a:t/>
            </a:r>
            <a:endParaRPr/>
          </a:p>
        </p:txBody>
      </p:sp>
      <p:sp>
        <p:nvSpPr>
          <p:cNvPr id="118" name="Google Shape;118;p9"/>
          <p:cNvSpPr txBox="1"/>
          <p:nvPr/>
        </p:nvSpPr>
        <p:spPr>
          <a:xfrm>
            <a:off x="530200" y="5105663"/>
            <a:ext cx="3384300" cy="36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000">
                <a:solidFill>
                  <a:srgbClr val="C9A75D"/>
                </a:solidFill>
                <a:latin typeface="Verdana"/>
                <a:ea typeface="Verdana"/>
                <a:cs typeface="Verdana"/>
                <a:sym typeface="Verdana"/>
              </a:rPr>
              <a:t>PURPOSE</a:t>
            </a:r>
            <a:endParaRPr b="1" sz="2000">
              <a:solidFill>
                <a:srgbClr val="C9A75D"/>
              </a:solidFill>
              <a:latin typeface="Verdana"/>
              <a:ea typeface="Verdana"/>
              <a:cs typeface="Verdana"/>
              <a:sym typeface="Verdan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112"/>
        </a:solidFill>
      </p:bgPr>
    </p:bg>
    <p:spTree>
      <p:nvGrpSpPr>
        <p:cNvPr id="123" name="Shape 123"/>
        <p:cNvGrpSpPr/>
        <p:nvPr/>
      </p:nvGrpSpPr>
      <p:grpSpPr>
        <a:xfrm>
          <a:off x="0" y="0"/>
          <a:ext cx="0" cy="0"/>
          <a:chOff x="0" y="0"/>
          <a:chExt cx="0" cy="0"/>
        </a:xfrm>
      </p:grpSpPr>
      <p:sp>
        <p:nvSpPr>
          <p:cNvPr id="124" name="Google Shape;124;p10"/>
          <p:cNvSpPr/>
          <p:nvPr/>
        </p:nvSpPr>
        <p:spPr>
          <a:xfrm>
            <a:off x="609600" y="457200"/>
            <a:ext cx="1076325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300">
                <a:solidFill>
                  <a:srgbClr val="F4F2EC"/>
                </a:solidFill>
                <a:latin typeface="Verdana"/>
                <a:ea typeface="Verdana"/>
                <a:cs typeface="Verdana"/>
                <a:sym typeface="Verdana"/>
              </a:rPr>
              <a:t>The Proof: What Men Gain from the Walk</a:t>
            </a:r>
            <a:endParaRPr/>
          </a:p>
        </p:txBody>
      </p:sp>
      <p:sp>
        <p:nvSpPr>
          <p:cNvPr id="125" name="Google Shape;125;p10"/>
          <p:cNvSpPr/>
          <p:nvPr/>
        </p:nvSpPr>
        <p:spPr>
          <a:xfrm>
            <a:off x="609600" y="6257925"/>
            <a:ext cx="762000" cy="2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C9A75D"/>
                </a:solidFill>
                <a:latin typeface="Verdana"/>
                <a:ea typeface="Verdana"/>
                <a:cs typeface="Verdana"/>
                <a:sym typeface="Verdana"/>
              </a:rPr>
              <a:t>08</a:t>
            </a:r>
            <a:endParaRPr/>
          </a:p>
        </p:txBody>
      </p:sp>
      <p:pic>
        <p:nvPicPr>
          <p:cNvPr id="126" name="Google Shape;126;p10"/>
          <p:cNvPicPr preferRelativeResize="0"/>
          <p:nvPr/>
        </p:nvPicPr>
        <p:blipFill rotWithShape="1">
          <a:blip r:embed="rId3">
            <a:alphaModFix/>
          </a:blip>
          <a:srcRect b="0" l="0" r="0" t="0"/>
          <a:stretch/>
        </p:blipFill>
        <p:spPr>
          <a:xfrm>
            <a:off x="10887075" y="5791489"/>
            <a:ext cx="866775" cy="866198"/>
          </a:xfrm>
          <a:prstGeom prst="rect">
            <a:avLst/>
          </a:prstGeom>
          <a:noFill/>
          <a:ln>
            <a:noFill/>
          </a:ln>
        </p:spPr>
      </p:pic>
      <p:sp>
        <p:nvSpPr>
          <p:cNvPr id="127" name="Google Shape;127;p10"/>
          <p:cNvSpPr/>
          <p:nvPr/>
        </p:nvSpPr>
        <p:spPr>
          <a:xfrm>
            <a:off x="657225" y="1495275"/>
            <a:ext cx="10668000" cy="36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Found brotherhood</a:t>
            </a:r>
            <a:endParaRPr/>
          </a:p>
        </p:txBody>
      </p:sp>
      <p:sp>
        <p:nvSpPr>
          <p:cNvPr id="128" name="Google Shape;128;p10"/>
          <p:cNvSpPr/>
          <p:nvPr/>
        </p:nvSpPr>
        <p:spPr>
          <a:xfrm>
            <a:off x="657225" y="1914375"/>
            <a:ext cx="10668000" cy="8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“I knew that on the other side of it was a brotherhood that I so desperately seek.”</a:t>
            </a:r>
            <a:endParaRPr/>
          </a:p>
        </p:txBody>
      </p:sp>
      <p:sp>
        <p:nvSpPr>
          <p:cNvPr id="129" name="Google Shape;129;p10"/>
          <p:cNvSpPr/>
          <p:nvPr/>
        </p:nvSpPr>
        <p:spPr>
          <a:xfrm>
            <a:off x="657225" y="2761650"/>
            <a:ext cx="10668000" cy="36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Spiritual awakening</a:t>
            </a:r>
            <a:endParaRPr/>
          </a:p>
        </p:txBody>
      </p:sp>
      <p:sp>
        <p:nvSpPr>
          <p:cNvPr id="130" name="Google Shape;130;p10"/>
          <p:cNvSpPr/>
          <p:nvPr/>
        </p:nvSpPr>
        <p:spPr>
          <a:xfrm>
            <a:off x="657225" y="3210000"/>
            <a:ext cx="10668000" cy="8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“The Walk really opened up my eyes about my role as a Catholic man and what God wants us to do.”</a:t>
            </a:r>
            <a:endParaRPr/>
          </a:p>
        </p:txBody>
      </p:sp>
      <p:sp>
        <p:nvSpPr>
          <p:cNvPr id="131" name="Google Shape;131;p10"/>
          <p:cNvSpPr/>
          <p:nvPr/>
        </p:nvSpPr>
        <p:spPr>
          <a:xfrm>
            <a:off x="657225" y="4276575"/>
            <a:ext cx="10668000" cy="36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025">
                <a:solidFill>
                  <a:srgbClr val="C9A75D"/>
                </a:solidFill>
                <a:latin typeface="Verdana"/>
                <a:ea typeface="Verdana"/>
                <a:cs typeface="Verdana"/>
                <a:sym typeface="Verdana"/>
              </a:rPr>
              <a:t>Relying on God</a:t>
            </a:r>
            <a:endParaRPr/>
          </a:p>
        </p:txBody>
      </p:sp>
      <p:sp>
        <p:nvSpPr>
          <p:cNvPr id="132" name="Google Shape;132;p10"/>
          <p:cNvSpPr/>
          <p:nvPr/>
        </p:nvSpPr>
        <p:spPr>
          <a:xfrm>
            <a:off x="657225" y="4695675"/>
            <a:ext cx="10668000" cy="8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C4C4C4"/>
                </a:solidFill>
                <a:latin typeface="Verdana"/>
                <a:ea typeface="Verdana"/>
                <a:cs typeface="Verdana"/>
                <a:sym typeface="Verdana"/>
              </a:rPr>
              <a:t>“I found that I was relying on myself too much.”</a:t>
            </a:r>
            <a:endParaRPr/>
          </a:p>
        </p:txBody>
      </p:sp>
      <p:sp>
        <p:nvSpPr>
          <p:cNvPr id="133" name="Google Shape;133;p10"/>
          <p:cNvSpPr/>
          <p:nvPr/>
        </p:nvSpPr>
        <p:spPr>
          <a:xfrm>
            <a:off x="657225" y="5591175"/>
            <a:ext cx="98109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800">
                <a:solidFill>
                  <a:srgbClr val="C9A75D"/>
                </a:solidFill>
                <a:latin typeface="Verdana"/>
                <a:ea typeface="Verdana"/>
                <a:cs typeface="Verdana"/>
                <a:sym typeface="Verdana"/>
              </a:rPr>
              <a:t>Deeper faith, conviction, and conversion.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112"/>
        </a:solidFill>
      </p:bgPr>
    </p:bg>
    <p:spTree>
      <p:nvGrpSpPr>
        <p:cNvPr id="138" name="Shape 138"/>
        <p:cNvGrpSpPr/>
        <p:nvPr/>
      </p:nvGrpSpPr>
      <p:grpSpPr>
        <a:xfrm>
          <a:off x="0" y="0"/>
          <a:ext cx="0" cy="0"/>
          <a:chOff x="0" y="0"/>
          <a:chExt cx="0" cy="0"/>
        </a:xfrm>
      </p:grpSpPr>
      <p:sp>
        <p:nvSpPr>
          <p:cNvPr id="139" name="Google Shape;139;p11"/>
          <p:cNvSpPr/>
          <p:nvPr/>
        </p:nvSpPr>
        <p:spPr>
          <a:xfrm>
            <a:off x="609600" y="457200"/>
            <a:ext cx="1076325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300">
                <a:solidFill>
                  <a:srgbClr val="F4F2EC"/>
                </a:solidFill>
                <a:latin typeface="Verdana"/>
                <a:ea typeface="Verdana"/>
                <a:cs typeface="Verdana"/>
                <a:sym typeface="Verdana"/>
              </a:rPr>
              <a:t>Be Ready: The Courage the Church Demands</a:t>
            </a:r>
            <a:endParaRPr/>
          </a:p>
        </p:txBody>
      </p:sp>
      <p:sp>
        <p:nvSpPr>
          <p:cNvPr id="140" name="Google Shape;140;p11"/>
          <p:cNvSpPr/>
          <p:nvPr/>
        </p:nvSpPr>
        <p:spPr>
          <a:xfrm>
            <a:off x="609600" y="6257925"/>
            <a:ext cx="762000" cy="2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C9A75D"/>
                </a:solidFill>
                <a:latin typeface="Verdana"/>
                <a:ea typeface="Verdana"/>
                <a:cs typeface="Verdana"/>
                <a:sym typeface="Verdana"/>
              </a:rPr>
              <a:t>09</a:t>
            </a:r>
            <a:endParaRPr/>
          </a:p>
        </p:txBody>
      </p:sp>
      <p:pic>
        <p:nvPicPr>
          <p:cNvPr id="141" name="Google Shape;141;p11"/>
          <p:cNvPicPr preferRelativeResize="0"/>
          <p:nvPr/>
        </p:nvPicPr>
        <p:blipFill rotWithShape="1">
          <a:blip r:embed="rId3">
            <a:alphaModFix/>
          </a:blip>
          <a:srcRect b="0" l="0" r="0" t="0"/>
          <a:stretch/>
        </p:blipFill>
        <p:spPr>
          <a:xfrm>
            <a:off x="10887075" y="5791489"/>
            <a:ext cx="866775" cy="866198"/>
          </a:xfrm>
          <a:prstGeom prst="rect">
            <a:avLst/>
          </a:prstGeom>
          <a:noFill/>
          <a:ln>
            <a:noFill/>
          </a:ln>
        </p:spPr>
      </p:pic>
      <p:pic>
        <p:nvPicPr>
          <p:cNvPr id="142" name="Google Shape;142;p11"/>
          <p:cNvPicPr preferRelativeResize="0"/>
          <p:nvPr/>
        </p:nvPicPr>
        <p:blipFill rotWithShape="1">
          <a:blip r:embed="rId4">
            <a:alphaModFix/>
          </a:blip>
          <a:srcRect b="0" l="5423" r="5423" t="0"/>
          <a:stretch/>
        </p:blipFill>
        <p:spPr>
          <a:xfrm>
            <a:off x="7581900" y="1724025"/>
            <a:ext cx="4000500" cy="3219450"/>
          </a:xfrm>
          <a:prstGeom prst="rect">
            <a:avLst/>
          </a:prstGeom>
          <a:noFill/>
          <a:ln>
            <a:noFill/>
          </a:ln>
        </p:spPr>
      </p:pic>
      <p:sp>
        <p:nvSpPr>
          <p:cNvPr id="143" name="Google Shape;143;p11"/>
          <p:cNvSpPr/>
          <p:nvPr/>
        </p:nvSpPr>
        <p:spPr>
          <a:xfrm>
            <a:off x="609600" y="1857375"/>
            <a:ext cx="6715125" cy="6572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225">
                <a:solidFill>
                  <a:srgbClr val="C9A75D"/>
                </a:solidFill>
                <a:latin typeface="Verdana"/>
                <a:ea typeface="Verdana"/>
                <a:cs typeface="Verdana"/>
                <a:sym typeface="Verdana"/>
              </a:rPr>
              <a:t>No more excuses.</a:t>
            </a:r>
            <a:endParaRPr/>
          </a:p>
        </p:txBody>
      </p:sp>
      <p:sp>
        <p:nvSpPr>
          <p:cNvPr id="144" name="Google Shape;144;p11"/>
          <p:cNvSpPr/>
          <p:nvPr/>
        </p:nvSpPr>
        <p:spPr>
          <a:xfrm>
            <a:off x="609600" y="2762250"/>
            <a:ext cx="6657975"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F4F2EC"/>
                </a:solidFill>
                <a:latin typeface="Verdana"/>
                <a:ea typeface="Verdana"/>
                <a:cs typeface="Verdana"/>
                <a:sym typeface="Verdana"/>
              </a:rPr>
              <a:t>Prepare for the daily “white martyrdoms”:</a:t>
            </a:r>
            <a:endParaRPr/>
          </a:p>
          <a:p>
            <a:pPr indent="0" lvl="0" marL="0" marR="0" rtl="0" algn="l">
              <a:spcBef>
                <a:spcPts val="0"/>
              </a:spcBef>
              <a:spcAft>
                <a:spcPts val="0"/>
              </a:spcAft>
              <a:buNone/>
            </a:pPr>
            <a:r>
              <a:rPr b="0" lang="en-US" sz="2175">
                <a:solidFill>
                  <a:srgbClr val="F4F2EC"/>
                </a:solidFill>
                <a:latin typeface="Verdana"/>
                <a:ea typeface="Verdana"/>
                <a:cs typeface="Verdana"/>
                <a:sym typeface="Verdana"/>
              </a:rPr>
              <a:t>small acts of virtue and dying to self.</a:t>
            </a:r>
            <a:endParaRPr/>
          </a:p>
        </p:txBody>
      </p:sp>
      <p:sp>
        <p:nvSpPr>
          <p:cNvPr id="145" name="Google Shape;145;p11"/>
          <p:cNvSpPr/>
          <p:nvPr/>
        </p:nvSpPr>
        <p:spPr>
          <a:xfrm>
            <a:off x="600075" y="4038600"/>
            <a:ext cx="6677100" cy="90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C4C4C4"/>
                </a:solidFill>
                <a:latin typeface="Verdana"/>
                <a:ea typeface="Verdana"/>
                <a:cs typeface="Verdana"/>
                <a:sym typeface="Verdana"/>
              </a:rPr>
              <a:t>The world needs God-fearing men</a:t>
            </a:r>
            <a:endParaRPr/>
          </a:p>
          <a:p>
            <a:pPr indent="0" lvl="0" marL="0" marR="0" rtl="0" algn="l">
              <a:spcBef>
                <a:spcPts val="0"/>
              </a:spcBef>
              <a:spcAft>
                <a:spcPts val="0"/>
              </a:spcAft>
              <a:buNone/>
            </a:pPr>
            <a:r>
              <a:rPr b="0" lang="en-US" sz="2175">
                <a:solidFill>
                  <a:srgbClr val="C4C4C4"/>
                </a:solidFill>
                <a:latin typeface="Verdana"/>
                <a:ea typeface="Verdana"/>
                <a:cs typeface="Verdana"/>
                <a:sym typeface="Verdana"/>
              </a:rPr>
              <a:t>with discipline and confidence.</a:t>
            </a:r>
            <a:endParaRPr/>
          </a:p>
        </p:txBody>
      </p:sp>
      <p:sp>
        <p:nvSpPr>
          <p:cNvPr id="146" name="Google Shape;146;p11"/>
          <p:cNvSpPr/>
          <p:nvPr/>
        </p:nvSpPr>
        <p:spPr>
          <a:xfrm>
            <a:off x="600075" y="5260950"/>
            <a:ext cx="9525000" cy="762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2625">
                <a:solidFill>
                  <a:srgbClr val="C9A75D"/>
                </a:solidFill>
                <a:latin typeface="Verdana"/>
                <a:ea typeface="Verdana"/>
                <a:cs typeface="Verdana"/>
                <a:sym typeface="Verdana"/>
              </a:rPr>
              <a:t>YOUR CHURCH, THE WORLD, </a:t>
            </a:r>
            <a:endParaRPr b="1" sz="2625">
              <a:solidFill>
                <a:srgbClr val="C9A75D"/>
              </a:solidFill>
              <a:latin typeface="Verdana"/>
              <a:ea typeface="Verdana"/>
              <a:cs typeface="Verdana"/>
              <a:sym typeface="Verdana"/>
            </a:endParaRPr>
          </a:p>
          <a:p>
            <a:pPr indent="0" lvl="0" marL="0" marR="0" rtl="0" algn="l">
              <a:spcBef>
                <a:spcPts val="0"/>
              </a:spcBef>
              <a:spcAft>
                <a:spcPts val="0"/>
              </a:spcAft>
              <a:buNone/>
            </a:pPr>
            <a:r>
              <a:rPr b="1" lang="en-US" sz="2625">
                <a:solidFill>
                  <a:srgbClr val="C9A75D"/>
                </a:solidFill>
                <a:latin typeface="Verdana"/>
                <a:ea typeface="Verdana"/>
                <a:cs typeface="Verdana"/>
                <a:sym typeface="Verdana"/>
              </a:rPr>
              <a:t>&amp; YOUR FAMILY DESERVE IT.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112"/>
        </a:solidFill>
      </p:bgPr>
    </p:bg>
    <p:spTree>
      <p:nvGrpSpPr>
        <p:cNvPr id="151" name="Shape 151"/>
        <p:cNvGrpSpPr/>
        <p:nvPr/>
      </p:nvGrpSpPr>
      <p:grpSpPr>
        <a:xfrm>
          <a:off x="0" y="0"/>
          <a:ext cx="0" cy="0"/>
          <a:chOff x="0" y="0"/>
          <a:chExt cx="0" cy="0"/>
        </a:xfrm>
      </p:grpSpPr>
      <p:sp>
        <p:nvSpPr>
          <p:cNvPr id="152" name="Google Shape;152;p12"/>
          <p:cNvSpPr/>
          <p:nvPr/>
        </p:nvSpPr>
        <p:spPr>
          <a:xfrm>
            <a:off x="609600" y="457200"/>
            <a:ext cx="10763250" cy="106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3300">
                <a:solidFill>
                  <a:srgbClr val="F4F2EC"/>
                </a:solidFill>
                <a:latin typeface="Verdana"/>
                <a:ea typeface="Verdana"/>
                <a:cs typeface="Verdana"/>
                <a:sym typeface="Verdana"/>
              </a:rPr>
              <a:t>Will you be ready?</a:t>
            </a:r>
            <a:endParaRPr/>
          </a:p>
        </p:txBody>
      </p:sp>
      <p:sp>
        <p:nvSpPr>
          <p:cNvPr id="153" name="Google Shape;153;p12"/>
          <p:cNvSpPr/>
          <p:nvPr/>
        </p:nvSpPr>
        <p:spPr>
          <a:xfrm>
            <a:off x="609600" y="6257925"/>
            <a:ext cx="762000" cy="26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C9A75D"/>
                </a:solidFill>
                <a:latin typeface="Verdana"/>
                <a:ea typeface="Verdana"/>
                <a:cs typeface="Verdana"/>
                <a:sym typeface="Verdana"/>
              </a:rPr>
              <a:t>10</a:t>
            </a:r>
            <a:endParaRPr/>
          </a:p>
        </p:txBody>
      </p:sp>
      <p:pic>
        <p:nvPicPr>
          <p:cNvPr id="154" name="Google Shape;154;p12"/>
          <p:cNvPicPr preferRelativeResize="0"/>
          <p:nvPr/>
        </p:nvPicPr>
        <p:blipFill rotWithShape="1">
          <a:blip r:embed="rId3">
            <a:alphaModFix/>
          </a:blip>
          <a:srcRect b="0" l="0" r="0" t="0"/>
          <a:stretch/>
        </p:blipFill>
        <p:spPr>
          <a:xfrm>
            <a:off x="10887075" y="5791489"/>
            <a:ext cx="866775" cy="866198"/>
          </a:xfrm>
          <a:prstGeom prst="rect">
            <a:avLst/>
          </a:prstGeom>
          <a:noFill/>
          <a:ln>
            <a:noFill/>
          </a:ln>
        </p:spPr>
      </p:pic>
      <p:pic>
        <p:nvPicPr>
          <p:cNvPr id="155" name="Google Shape;155;p12"/>
          <p:cNvPicPr preferRelativeResize="0"/>
          <p:nvPr/>
        </p:nvPicPr>
        <p:blipFill rotWithShape="1">
          <a:blip r:embed="rId3">
            <a:alphaModFix/>
          </a:blip>
          <a:srcRect b="0" l="0" r="0" t="0"/>
          <a:stretch/>
        </p:blipFill>
        <p:spPr>
          <a:xfrm>
            <a:off x="4795838" y="1098696"/>
            <a:ext cx="2390774" cy="2389181"/>
          </a:xfrm>
          <a:prstGeom prst="rect">
            <a:avLst/>
          </a:prstGeom>
          <a:noFill/>
          <a:ln>
            <a:noFill/>
          </a:ln>
        </p:spPr>
      </p:pic>
      <p:sp>
        <p:nvSpPr>
          <p:cNvPr id="156" name="Google Shape;156;p12"/>
          <p:cNvSpPr/>
          <p:nvPr/>
        </p:nvSpPr>
        <p:spPr>
          <a:xfrm>
            <a:off x="569900" y="3487875"/>
            <a:ext cx="10972800" cy="47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250">
                <a:solidFill>
                  <a:srgbClr val="C9A75D"/>
                </a:solidFill>
                <a:latin typeface="Verdana"/>
                <a:ea typeface="Verdana"/>
                <a:cs typeface="Verdana"/>
                <a:sym typeface="Verdana"/>
              </a:rPr>
              <a:t>Die to Sin. Die to Self. Live For God.</a:t>
            </a:r>
            <a:endParaRPr sz="1100"/>
          </a:p>
        </p:txBody>
      </p:sp>
      <p:sp>
        <p:nvSpPr>
          <p:cNvPr id="157" name="Google Shape;157;p12"/>
          <p:cNvSpPr/>
          <p:nvPr/>
        </p:nvSpPr>
        <p:spPr>
          <a:xfrm>
            <a:off x="504825" y="4142925"/>
            <a:ext cx="10972800" cy="533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2925" u="sng">
                <a:solidFill>
                  <a:srgbClr val="F4F2EC"/>
                </a:solidFill>
                <a:latin typeface="Verdana"/>
                <a:ea typeface="Verdana"/>
                <a:cs typeface="Verdana"/>
                <a:sym typeface="Verdana"/>
                <a:hlinkClick r:id="rId4">
                  <a:extLst>
                    <a:ext uri="{A12FA001-AC4F-418D-AE19-62706E023703}">
                      <ahyp:hlinkClr val="tx"/>
                    </a:ext>
                  </a:extLst>
                </a:hlinkClick>
              </a:rPr>
              <a:t>TheMartyrsWalk.com</a:t>
            </a:r>
            <a:endParaRPr>
              <a:solidFill>
                <a:srgbClr val="F4F2EC"/>
              </a:solidFill>
            </a:endParaRPr>
          </a:p>
        </p:txBody>
      </p:sp>
      <p:sp>
        <p:nvSpPr>
          <p:cNvPr id="158" name="Google Shape;158;p12"/>
          <p:cNvSpPr/>
          <p:nvPr/>
        </p:nvSpPr>
        <p:spPr>
          <a:xfrm>
            <a:off x="609600" y="5534025"/>
            <a:ext cx="10191750" cy="3905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lang="en-US" sz="1875">
                <a:solidFill>
                  <a:srgbClr val="C4C4C4"/>
                </a:solidFill>
                <a:latin typeface="Verdana"/>
                <a:ea typeface="Verdana"/>
                <a:cs typeface="Verdana"/>
                <a:sym typeface="Verdana"/>
              </a:rPr>
              <a:t>Apply online. Begin discernment. Follow upcoming dates.</a:t>
            </a:r>
            <a:endParaRPr/>
          </a:p>
        </p:txBody>
      </p:sp>
      <p:sp>
        <p:nvSpPr>
          <p:cNvPr id="159" name="Google Shape;159;p12"/>
          <p:cNvSpPr/>
          <p:nvPr/>
        </p:nvSpPr>
        <p:spPr>
          <a:xfrm>
            <a:off x="609600" y="6105525"/>
            <a:ext cx="9858375" cy="342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0" lang="en-US" sz="1725">
                <a:solidFill>
                  <a:srgbClr val="C9A75D"/>
                </a:solidFill>
                <a:latin typeface="Verdana"/>
                <a:ea typeface="Verdana"/>
                <a:cs typeface="Verdana"/>
                <a:sym typeface="Verdana"/>
              </a:rPr>
              <a:t>info@themartyrswalk.com</a:t>
            </a:r>
            <a:endParaRPr/>
          </a:p>
        </p:txBody>
      </p:sp>
      <p:pic>
        <p:nvPicPr>
          <p:cNvPr descr="a row of social media icons including facebook twitter and instagram (Provided by Tenor)" id="160" name="Google Shape;160;p12"/>
          <p:cNvPicPr preferRelativeResize="0"/>
          <p:nvPr/>
        </p:nvPicPr>
        <p:blipFill rotWithShape="1">
          <a:blip r:embed="rId5">
            <a:alphaModFix/>
          </a:blip>
          <a:srcRect b="0" l="12042" r="0" t="0"/>
          <a:stretch/>
        </p:blipFill>
        <p:spPr>
          <a:xfrm>
            <a:off x="4828550" y="3425950"/>
            <a:ext cx="2534900" cy="1927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