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91" r:id="rId4"/>
    <p:sldId id="294" r:id="rId5"/>
    <p:sldId id="268" r:id="rId6"/>
    <p:sldId id="269" r:id="rId7"/>
    <p:sldId id="267" r:id="rId8"/>
    <p:sldId id="270" r:id="rId9"/>
    <p:sldId id="293" r:id="rId10"/>
    <p:sldId id="257" r:id="rId11"/>
    <p:sldId id="266" r:id="rId12"/>
    <p:sldId id="265" r:id="rId13"/>
    <p:sldId id="262" r:id="rId14"/>
    <p:sldId id="295" r:id="rId15"/>
    <p:sldId id="296"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3" d="100"/>
          <a:sy n="83" d="100"/>
        </p:scale>
        <p:origin x="-18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A473F-37D2-4795-BC5C-94CF7024B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6A1EB5C6-464D-4356-9C48-655BAE694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133D48A7-53B5-4441-88DE-470EE57E4A30}"/>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5" name="Footer Placeholder 4">
            <a:extLst>
              <a:ext uri="{FF2B5EF4-FFF2-40B4-BE49-F238E27FC236}">
                <a16:creationId xmlns:a16="http://schemas.microsoft.com/office/drawing/2014/main" xmlns="" id="{C462DABB-503C-43EE-A20A-DB393A20E3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31552297-9292-439C-9856-4BAB5D3C641E}"/>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134084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B864C-0BB0-4889-BBDF-2D176F19AB5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B44B0CAA-2512-4053-84E4-871461D2B4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530FEC3-2736-49A0-8314-AE569C77F2DC}"/>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5" name="Footer Placeholder 4">
            <a:extLst>
              <a:ext uri="{FF2B5EF4-FFF2-40B4-BE49-F238E27FC236}">
                <a16:creationId xmlns:a16="http://schemas.microsoft.com/office/drawing/2014/main" xmlns="" id="{989710C1-3927-4F94-8B6F-0544F97E43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7D14DD17-30BF-4E0F-B939-AB4942C6D243}"/>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346213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49462D-C70C-4D65-9A77-604BCD87FA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961450C6-0058-4825-AB4D-3C2070D988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EF7E22D-0800-42F4-B42B-E859E42EB6F4}"/>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5" name="Footer Placeholder 4">
            <a:extLst>
              <a:ext uri="{FF2B5EF4-FFF2-40B4-BE49-F238E27FC236}">
                <a16:creationId xmlns:a16="http://schemas.microsoft.com/office/drawing/2014/main" xmlns="" id="{28D3D7D7-AF79-470B-BEC2-23393948FE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5A51378D-8ABB-47B0-B254-7AC23DC2A543}"/>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286552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58BEE-E1AD-40E9-819F-937E4E08D41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629977FA-B9B1-4105-ACBB-C071454DCE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3A180985-845B-4FE1-A8CF-EE562AC94F95}"/>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5" name="Footer Placeholder 4">
            <a:extLst>
              <a:ext uri="{FF2B5EF4-FFF2-40B4-BE49-F238E27FC236}">
                <a16:creationId xmlns:a16="http://schemas.microsoft.com/office/drawing/2014/main" xmlns="" id="{916E9AE9-8442-4C6A-BAF8-17B8BAE379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F67FFD05-1ACC-42F4-88AA-D1B9AE464B46}"/>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285738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41EA3-EBDC-49D9-8484-156BA9CFF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C1051FE5-0F78-4666-95C9-2FA8DD25A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F07ADBA-7277-46DC-877B-9E1BA691050E}"/>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5" name="Footer Placeholder 4">
            <a:extLst>
              <a:ext uri="{FF2B5EF4-FFF2-40B4-BE49-F238E27FC236}">
                <a16:creationId xmlns:a16="http://schemas.microsoft.com/office/drawing/2014/main" xmlns="" id="{7CEA164C-0D60-4696-99EE-AFC0640ACBA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385B99C8-D84E-4CF7-9822-4618196AD6E6}"/>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392509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DD2BB-3978-4D1B-A577-A88B377018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BF8215B3-9150-4985-900F-F518D8BACD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E7289C39-7730-498B-B0EF-D9E7B9BB76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0EC68E59-8CAD-489C-85CF-FB4487577A3A}"/>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6" name="Footer Placeholder 5">
            <a:extLst>
              <a:ext uri="{FF2B5EF4-FFF2-40B4-BE49-F238E27FC236}">
                <a16:creationId xmlns:a16="http://schemas.microsoft.com/office/drawing/2014/main" xmlns="" id="{4B234DA4-B4BA-401E-8F7D-CE0BD1239DB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F71D37C3-4E3C-475D-8DD1-D679E7191888}"/>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119923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17B17-53A4-430D-AABD-CE4FAA2F99F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2D06C907-E77A-4C87-9D0C-CFEE196A0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2AB9C2E-EEAE-4148-B198-1BA4BD958A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273DFF33-4E33-4DBA-9FEF-24480A1FB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32C79AE-1CE8-4FA2-A94E-9E2360B4C3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F179502C-6546-4894-AB13-8D9D4FBC5C72}"/>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8" name="Footer Placeholder 7">
            <a:extLst>
              <a:ext uri="{FF2B5EF4-FFF2-40B4-BE49-F238E27FC236}">
                <a16:creationId xmlns:a16="http://schemas.microsoft.com/office/drawing/2014/main" xmlns="" id="{4F8DCB23-95B7-4FEB-83BD-2F16A1CA0D6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994B4EDF-4CD9-42F0-8427-F448255E2DAF}"/>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98016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B31FB-08B1-4087-BC11-BEAA4D9F07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A447A415-F788-4C5B-9C7F-8E166B3988C1}"/>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4" name="Footer Placeholder 3">
            <a:extLst>
              <a:ext uri="{FF2B5EF4-FFF2-40B4-BE49-F238E27FC236}">
                <a16:creationId xmlns:a16="http://schemas.microsoft.com/office/drawing/2014/main" xmlns="" id="{D5F787E0-96CB-49B5-918C-4C145475746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388E6527-AB69-4106-A2CD-BBA24D4D14B8}"/>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114119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B8E27D4-262F-436A-A468-BDB47BD40B8B}"/>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3" name="Footer Placeholder 2">
            <a:extLst>
              <a:ext uri="{FF2B5EF4-FFF2-40B4-BE49-F238E27FC236}">
                <a16:creationId xmlns:a16="http://schemas.microsoft.com/office/drawing/2014/main" xmlns="" id="{EF2CCE57-D514-44D7-A47B-43DBB7B4C44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F86F3F6C-9E21-44E7-99DC-394F78B59172}"/>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87581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D1383-24FE-4376-B071-0A3D8DBB2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7968F186-4CF4-48FE-B03B-A31BD8634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02A49247-9AB8-4899-98B1-A2F320CC9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AE455F-46F1-4F87-9ADA-8950F218E954}"/>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6" name="Footer Placeholder 5">
            <a:extLst>
              <a:ext uri="{FF2B5EF4-FFF2-40B4-BE49-F238E27FC236}">
                <a16:creationId xmlns:a16="http://schemas.microsoft.com/office/drawing/2014/main" xmlns="" id="{6E513C7A-67FF-428F-8BC2-0E4141231E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ABF0CA32-AC13-4458-928A-D8FF929841E3}"/>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135010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1A685-EB5A-4CEA-A3CF-3C98D41C9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47E96F6D-FC62-4AD3-A242-20FE1E2FB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A3337374-CB81-4B40-A940-3E7276A16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7C63384-1713-49C1-B91B-E7E50921F2F9}"/>
              </a:ext>
            </a:extLst>
          </p:cNvPr>
          <p:cNvSpPr>
            <a:spLocks noGrp="1"/>
          </p:cNvSpPr>
          <p:nvPr>
            <p:ph type="dt" sz="half" idx="10"/>
          </p:nvPr>
        </p:nvSpPr>
        <p:spPr/>
        <p:txBody>
          <a:bodyPr/>
          <a:lstStyle/>
          <a:p>
            <a:fld id="{7E5DBDCC-6550-4C5A-847F-332F4581AE64}" type="datetimeFigureOut">
              <a:rPr lang="en-CA" smtClean="0"/>
              <a:t>11/02/2021</a:t>
            </a:fld>
            <a:endParaRPr lang="en-CA"/>
          </a:p>
        </p:txBody>
      </p:sp>
      <p:sp>
        <p:nvSpPr>
          <p:cNvPr id="6" name="Footer Placeholder 5">
            <a:extLst>
              <a:ext uri="{FF2B5EF4-FFF2-40B4-BE49-F238E27FC236}">
                <a16:creationId xmlns:a16="http://schemas.microsoft.com/office/drawing/2014/main" xmlns="" id="{CB1E3B00-B224-4127-ACED-4E7F0F005F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0648AFDE-7334-41E7-9D5D-60F57C623D9B}"/>
              </a:ext>
            </a:extLst>
          </p:cNvPr>
          <p:cNvSpPr>
            <a:spLocks noGrp="1"/>
          </p:cNvSpPr>
          <p:nvPr>
            <p:ph type="sldNum" sz="quarter" idx="12"/>
          </p:nvPr>
        </p:nvSpPr>
        <p:spPr/>
        <p:txBody>
          <a:bodyPr/>
          <a:lstStyle/>
          <a:p>
            <a:fld id="{83A2CBC4-7AB1-4B82-87AC-B6B644DB04DA}" type="slidenum">
              <a:rPr lang="en-CA" smtClean="0"/>
              <a:t>‹#›</a:t>
            </a:fld>
            <a:endParaRPr lang="en-CA"/>
          </a:p>
        </p:txBody>
      </p:sp>
    </p:spTree>
    <p:extLst>
      <p:ext uri="{BB962C8B-B14F-4D97-AF65-F5344CB8AC3E}">
        <p14:creationId xmlns:p14="http://schemas.microsoft.com/office/powerpoint/2010/main" val="336981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819583-F423-408C-9727-1F76E1F37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52E3548B-B553-4B67-BACA-9E6A6F2E0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EC81E95D-BC9B-42F7-9D8F-3D1695573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DBDCC-6550-4C5A-847F-332F4581AE64}" type="datetimeFigureOut">
              <a:rPr lang="en-CA" smtClean="0"/>
              <a:t>11/02/2021</a:t>
            </a:fld>
            <a:endParaRPr lang="en-CA"/>
          </a:p>
        </p:txBody>
      </p:sp>
      <p:sp>
        <p:nvSpPr>
          <p:cNvPr id="5" name="Footer Placeholder 4">
            <a:extLst>
              <a:ext uri="{FF2B5EF4-FFF2-40B4-BE49-F238E27FC236}">
                <a16:creationId xmlns:a16="http://schemas.microsoft.com/office/drawing/2014/main" xmlns="" id="{77AE5831-E389-408F-8A75-FB74844F9A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A94CB088-459F-4A0B-B9FB-6D5D19162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2CBC4-7AB1-4B82-87AC-B6B644DB04DA}" type="slidenum">
              <a:rPr lang="en-CA" smtClean="0"/>
              <a:t>‹#›</a:t>
            </a:fld>
            <a:endParaRPr lang="en-CA"/>
          </a:p>
        </p:txBody>
      </p:sp>
    </p:spTree>
    <p:extLst>
      <p:ext uri="{BB962C8B-B14F-4D97-AF65-F5344CB8AC3E}">
        <p14:creationId xmlns:p14="http://schemas.microsoft.com/office/powerpoint/2010/main" val="426789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9076-4BC2-4C97-B28A-9D3F2D631C17}"/>
              </a:ext>
            </a:extLst>
          </p:cNvPr>
          <p:cNvSpPr>
            <a:spLocks noGrp="1"/>
          </p:cNvSpPr>
          <p:nvPr>
            <p:ph type="ctrTitle"/>
          </p:nvPr>
        </p:nvSpPr>
        <p:spPr/>
        <p:txBody>
          <a:bodyPr/>
          <a:lstStyle/>
          <a:p>
            <a:r>
              <a:rPr lang="en-CA" dirty="0"/>
              <a:t>Saul, Paul and Acts</a:t>
            </a:r>
          </a:p>
        </p:txBody>
      </p:sp>
      <p:sp>
        <p:nvSpPr>
          <p:cNvPr id="3" name="Subtitle 2">
            <a:extLst>
              <a:ext uri="{FF2B5EF4-FFF2-40B4-BE49-F238E27FC236}">
                <a16:creationId xmlns:a16="http://schemas.microsoft.com/office/drawing/2014/main" xmlns="" id="{08D98BDD-F604-401E-BC3A-5CAC5312FDB8}"/>
              </a:ext>
            </a:extLst>
          </p:cNvPr>
          <p:cNvSpPr>
            <a:spLocks noGrp="1"/>
          </p:cNvSpPr>
          <p:nvPr>
            <p:ph type="subTitle" idx="1"/>
          </p:nvPr>
        </p:nvSpPr>
        <p:spPr/>
        <p:txBody>
          <a:bodyPr/>
          <a:lstStyle/>
          <a:p>
            <a:r>
              <a:rPr lang="en-CA" dirty="0"/>
              <a:t>Exploring who, where and when in ACTS</a:t>
            </a:r>
          </a:p>
        </p:txBody>
      </p:sp>
    </p:spTree>
    <p:extLst>
      <p:ext uri="{BB962C8B-B14F-4D97-AF65-F5344CB8AC3E}">
        <p14:creationId xmlns:p14="http://schemas.microsoft.com/office/powerpoint/2010/main" val="143283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41DEC9-C4F3-49C6-B0F5-A18D34AE15BE}"/>
              </a:ext>
            </a:extLst>
          </p:cNvPr>
          <p:cNvPicPr>
            <a:picLocks noChangeAspect="1"/>
          </p:cNvPicPr>
          <p:nvPr/>
        </p:nvPicPr>
        <p:blipFill>
          <a:blip r:embed="rId2"/>
          <a:stretch>
            <a:fillRect/>
          </a:stretch>
        </p:blipFill>
        <p:spPr>
          <a:xfrm>
            <a:off x="125670" y="245901"/>
            <a:ext cx="3990975" cy="6534150"/>
          </a:xfrm>
          <a:prstGeom prst="rect">
            <a:avLst/>
          </a:prstGeom>
        </p:spPr>
      </p:pic>
      <p:pic>
        <p:nvPicPr>
          <p:cNvPr id="3" name="Picture 2">
            <a:extLst>
              <a:ext uri="{FF2B5EF4-FFF2-40B4-BE49-F238E27FC236}">
                <a16:creationId xmlns:a16="http://schemas.microsoft.com/office/drawing/2014/main" xmlns="" id="{EFB98296-95F1-46C0-9743-7FB93456FB77}"/>
              </a:ext>
            </a:extLst>
          </p:cNvPr>
          <p:cNvPicPr>
            <a:picLocks noChangeAspect="1"/>
          </p:cNvPicPr>
          <p:nvPr/>
        </p:nvPicPr>
        <p:blipFill>
          <a:blip r:embed="rId3"/>
          <a:stretch>
            <a:fillRect/>
          </a:stretch>
        </p:blipFill>
        <p:spPr>
          <a:xfrm>
            <a:off x="4256508" y="336292"/>
            <a:ext cx="4705350" cy="4991100"/>
          </a:xfrm>
          <a:prstGeom prst="rect">
            <a:avLst/>
          </a:prstGeom>
        </p:spPr>
      </p:pic>
      <p:sp>
        <p:nvSpPr>
          <p:cNvPr id="4" name="TextBox 3">
            <a:extLst>
              <a:ext uri="{FF2B5EF4-FFF2-40B4-BE49-F238E27FC236}">
                <a16:creationId xmlns:a16="http://schemas.microsoft.com/office/drawing/2014/main" xmlns="" id="{E4991483-E573-4A9C-8E4C-9ED4F7DCD9A2}"/>
              </a:ext>
            </a:extLst>
          </p:cNvPr>
          <p:cNvSpPr txBox="1"/>
          <p:nvPr/>
        </p:nvSpPr>
        <p:spPr>
          <a:xfrm>
            <a:off x="9101721" y="2274838"/>
            <a:ext cx="1513270" cy="369332"/>
          </a:xfrm>
          <a:prstGeom prst="rect">
            <a:avLst/>
          </a:prstGeom>
          <a:noFill/>
          <a:ln>
            <a:solidFill>
              <a:srgbClr val="C00000"/>
            </a:solidFill>
          </a:ln>
        </p:spPr>
        <p:txBody>
          <a:bodyPr wrap="square" rtlCol="0">
            <a:spAutoFit/>
          </a:bodyPr>
          <a:lstStyle/>
          <a:p>
            <a:r>
              <a:rPr lang="en-US" u="sng" dirty="0"/>
              <a:t>Luke 3:1-3</a:t>
            </a:r>
            <a:endParaRPr lang="en-CA" dirty="0"/>
          </a:p>
        </p:txBody>
      </p:sp>
      <p:sp>
        <p:nvSpPr>
          <p:cNvPr id="5" name="TextBox 4">
            <a:extLst>
              <a:ext uri="{FF2B5EF4-FFF2-40B4-BE49-F238E27FC236}">
                <a16:creationId xmlns:a16="http://schemas.microsoft.com/office/drawing/2014/main" xmlns="" id="{DA089231-2D83-4C67-9F8D-A1FAC14BC7C0}"/>
              </a:ext>
            </a:extLst>
          </p:cNvPr>
          <p:cNvSpPr txBox="1"/>
          <p:nvPr/>
        </p:nvSpPr>
        <p:spPr>
          <a:xfrm>
            <a:off x="8961858" y="1400681"/>
            <a:ext cx="3104472" cy="2585323"/>
          </a:xfrm>
          <a:prstGeom prst="rect">
            <a:avLst/>
          </a:prstGeom>
          <a:solidFill>
            <a:schemeClr val="bg1">
              <a:lumMod val="95000"/>
            </a:schemeClr>
          </a:solidFill>
          <a:ln w="28575">
            <a:solidFill>
              <a:srgbClr val="C00000"/>
            </a:solidFill>
          </a:ln>
        </p:spPr>
        <p:txBody>
          <a:bodyPr wrap="square">
            <a:spAutoFit/>
          </a:bodyPr>
          <a:lstStyle/>
          <a:p>
            <a:r>
              <a:rPr lang="en-US" dirty="0"/>
              <a:t>Luke 3:1 Now in the fifteenth year of the reign of Tiberius Caesar, Pontius Pilate being governor of Judaea, and Herod being tetrarch of Galilee, and his brother Philip tetrarch of Ituraea and of the region of </a:t>
            </a:r>
            <a:r>
              <a:rPr lang="en-US" dirty="0" err="1"/>
              <a:t>Trachonitis</a:t>
            </a:r>
            <a:r>
              <a:rPr lang="en-US" dirty="0"/>
              <a:t>, and </a:t>
            </a:r>
            <a:r>
              <a:rPr lang="en-US" dirty="0" err="1"/>
              <a:t>Lysanias</a:t>
            </a:r>
            <a:r>
              <a:rPr lang="en-US" dirty="0"/>
              <a:t> the tetrarch of Abilene,</a:t>
            </a:r>
          </a:p>
        </p:txBody>
      </p:sp>
    </p:spTree>
    <p:extLst>
      <p:ext uri="{BB962C8B-B14F-4D97-AF65-F5344CB8AC3E}">
        <p14:creationId xmlns:p14="http://schemas.microsoft.com/office/powerpoint/2010/main" val="38467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41DEC9-C4F3-49C6-B0F5-A18D34AE15BE}"/>
              </a:ext>
            </a:extLst>
          </p:cNvPr>
          <p:cNvPicPr>
            <a:picLocks noChangeAspect="1"/>
          </p:cNvPicPr>
          <p:nvPr/>
        </p:nvPicPr>
        <p:blipFill>
          <a:blip r:embed="rId2"/>
          <a:stretch>
            <a:fillRect/>
          </a:stretch>
        </p:blipFill>
        <p:spPr>
          <a:xfrm>
            <a:off x="125670" y="245901"/>
            <a:ext cx="3990975" cy="6534150"/>
          </a:xfrm>
          <a:prstGeom prst="rect">
            <a:avLst/>
          </a:prstGeom>
        </p:spPr>
      </p:pic>
      <p:pic>
        <p:nvPicPr>
          <p:cNvPr id="3" name="Picture 2">
            <a:extLst>
              <a:ext uri="{FF2B5EF4-FFF2-40B4-BE49-F238E27FC236}">
                <a16:creationId xmlns:a16="http://schemas.microsoft.com/office/drawing/2014/main" xmlns="" id="{EFB98296-95F1-46C0-9743-7FB93456FB77}"/>
              </a:ext>
            </a:extLst>
          </p:cNvPr>
          <p:cNvPicPr>
            <a:picLocks noChangeAspect="1"/>
          </p:cNvPicPr>
          <p:nvPr/>
        </p:nvPicPr>
        <p:blipFill>
          <a:blip r:embed="rId3"/>
          <a:stretch>
            <a:fillRect/>
          </a:stretch>
        </p:blipFill>
        <p:spPr>
          <a:xfrm>
            <a:off x="4256508" y="336292"/>
            <a:ext cx="4705350" cy="4991100"/>
          </a:xfrm>
          <a:prstGeom prst="rect">
            <a:avLst/>
          </a:prstGeom>
        </p:spPr>
      </p:pic>
      <p:sp>
        <p:nvSpPr>
          <p:cNvPr id="4" name="TextBox 3">
            <a:extLst>
              <a:ext uri="{FF2B5EF4-FFF2-40B4-BE49-F238E27FC236}">
                <a16:creationId xmlns:a16="http://schemas.microsoft.com/office/drawing/2014/main" xmlns="" id="{5057EAB2-1DF5-4BEE-BD22-AC413CB4FDE2}"/>
              </a:ext>
            </a:extLst>
          </p:cNvPr>
          <p:cNvSpPr txBox="1"/>
          <p:nvPr/>
        </p:nvSpPr>
        <p:spPr>
          <a:xfrm>
            <a:off x="9194486" y="1771255"/>
            <a:ext cx="2703396" cy="2308324"/>
          </a:xfrm>
          <a:prstGeom prst="rect">
            <a:avLst/>
          </a:prstGeom>
          <a:noFill/>
          <a:ln>
            <a:solidFill>
              <a:srgbClr val="C00000"/>
            </a:solidFill>
          </a:ln>
        </p:spPr>
        <p:txBody>
          <a:bodyPr wrap="square" rtlCol="0">
            <a:spAutoFit/>
          </a:bodyPr>
          <a:lstStyle/>
          <a:p>
            <a:r>
              <a:rPr lang="en-US" u="sng" dirty="0"/>
              <a:t>ROMAN Emperors</a:t>
            </a:r>
          </a:p>
          <a:p>
            <a:r>
              <a:rPr lang="en-US" dirty="0"/>
              <a:t>Augustus	31 BC to 14 AD</a:t>
            </a:r>
          </a:p>
          <a:p>
            <a:r>
              <a:rPr lang="en-US" dirty="0"/>
              <a:t>Tiberius	14 AD to 37 AD</a:t>
            </a:r>
          </a:p>
          <a:p>
            <a:r>
              <a:rPr lang="en-US" dirty="0"/>
              <a:t>Caligula	37-41</a:t>
            </a:r>
          </a:p>
          <a:p>
            <a:r>
              <a:rPr lang="en-US" dirty="0"/>
              <a:t>Claudius	41-54</a:t>
            </a:r>
          </a:p>
          <a:p>
            <a:r>
              <a:rPr lang="en-US" dirty="0"/>
              <a:t>Nero	54-68</a:t>
            </a:r>
          </a:p>
          <a:p>
            <a:r>
              <a:rPr lang="en-US" dirty="0"/>
              <a:t>Vespasian 68-79</a:t>
            </a:r>
          </a:p>
          <a:p>
            <a:r>
              <a:rPr lang="en-US" dirty="0"/>
              <a:t>Titus	79-81</a:t>
            </a:r>
            <a:endParaRPr lang="en-CA" dirty="0"/>
          </a:p>
        </p:txBody>
      </p:sp>
    </p:spTree>
    <p:extLst>
      <p:ext uri="{BB962C8B-B14F-4D97-AF65-F5344CB8AC3E}">
        <p14:creationId xmlns:p14="http://schemas.microsoft.com/office/powerpoint/2010/main" val="305005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B98296-95F1-46C0-9743-7FB93456FB77}"/>
              </a:ext>
            </a:extLst>
          </p:cNvPr>
          <p:cNvPicPr>
            <a:picLocks noChangeAspect="1"/>
          </p:cNvPicPr>
          <p:nvPr/>
        </p:nvPicPr>
        <p:blipFill>
          <a:blip r:embed="rId2"/>
          <a:stretch>
            <a:fillRect/>
          </a:stretch>
        </p:blipFill>
        <p:spPr>
          <a:xfrm>
            <a:off x="226895" y="826622"/>
            <a:ext cx="4705350" cy="4991100"/>
          </a:xfrm>
          <a:prstGeom prst="rect">
            <a:avLst/>
          </a:prstGeom>
        </p:spPr>
      </p:pic>
      <p:sp>
        <p:nvSpPr>
          <p:cNvPr id="4" name="TextBox 3">
            <a:extLst>
              <a:ext uri="{FF2B5EF4-FFF2-40B4-BE49-F238E27FC236}">
                <a16:creationId xmlns:a16="http://schemas.microsoft.com/office/drawing/2014/main" xmlns="" id="{5057EAB2-1DF5-4BEE-BD22-AC413CB4FDE2}"/>
              </a:ext>
            </a:extLst>
          </p:cNvPr>
          <p:cNvSpPr txBox="1"/>
          <p:nvPr/>
        </p:nvSpPr>
        <p:spPr>
          <a:xfrm>
            <a:off x="4916579" y="2168010"/>
            <a:ext cx="2531142" cy="2308324"/>
          </a:xfrm>
          <a:prstGeom prst="rect">
            <a:avLst/>
          </a:prstGeom>
          <a:noFill/>
          <a:ln>
            <a:solidFill>
              <a:srgbClr val="C00000"/>
            </a:solidFill>
          </a:ln>
        </p:spPr>
        <p:txBody>
          <a:bodyPr wrap="square" rtlCol="0">
            <a:spAutoFit/>
          </a:bodyPr>
          <a:lstStyle/>
          <a:p>
            <a:r>
              <a:rPr lang="en-US" u="sng" dirty="0"/>
              <a:t>ROMAN Emperors</a:t>
            </a:r>
          </a:p>
          <a:p>
            <a:r>
              <a:rPr lang="en-US" dirty="0"/>
              <a:t>Augustus	31 BC to 14 AD</a:t>
            </a:r>
          </a:p>
          <a:p>
            <a:r>
              <a:rPr lang="en-US" dirty="0"/>
              <a:t>Tiberius	14 AD to 37 AD</a:t>
            </a:r>
          </a:p>
          <a:p>
            <a:r>
              <a:rPr lang="en-US" dirty="0"/>
              <a:t>Caligula	37-41</a:t>
            </a:r>
          </a:p>
          <a:p>
            <a:r>
              <a:rPr lang="en-US" dirty="0"/>
              <a:t>Claudius	41-54</a:t>
            </a:r>
          </a:p>
          <a:p>
            <a:r>
              <a:rPr lang="en-US" dirty="0"/>
              <a:t>Nero	54-68</a:t>
            </a:r>
          </a:p>
          <a:p>
            <a:r>
              <a:rPr lang="en-US" dirty="0"/>
              <a:t>Vespasian 68-79</a:t>
            </a:r>
          </a:p>
          <a:p>
            <a:r>
              <a:rPr lang="en-US" dirty="0"/>
              <a:t>Titus	79-81</a:t>
            </a:r>
            <a:endParaRPr lang="en-CA" dirty="0"/>
          </a:p>
        </p:txBody>
      </p:sp>
      <p:sp>
        <p:nvSpPr>
          <p:cNvPr id="5" name="TextBox 4">
            <a:extLst>
              <a:ext uri="{FF2B5EF4-FFF2-40B4-BE49-F238E27FC236}">
                <a16:creationId xmlns:a16="http://schemas.microsoft.com/office/drawing/2014/main" xmlns="" id="{DE41B23F-F600-48D6-913B-5EA687CA48DD}"/>
              </a:ext>
            </a:extLst>
          </p:cNvPr>
          <p:cNvSpPr txBox="1"/>
          <p:nvPr/>
        </p:nvSpPr>
        <p:spPr>
          <a:xfrm>
            <a:off x="7564559" y="707486"/>
            <a:ext cx="4400546" cy="4524315"/>
          </a:xfrm>
          <a:prstGeom prst="rect">
            <a:avLst/>
          </a:prstGeom>
          <a:noFill/>
          <a:ln>
            <a:solidFill>
              <a:srgbClr val="C00000"/>
            </a:solidFill>
          </a:ln>
        </p:spPr>
        <p:txBody>
          <a:bodyPr wrap="square" rtlCol="0">
            <a:spAutoFit/>
          </a:bodyPr>
          <a:lstStyle/>
          <a:p>
            <a:r>
              <a:rPr lang="en-US" u="sng" dirty="0"/>
              <a:t>Approximate Dates (mine)</a:t>
            </a:r>
          </a:p>
          <a:p>
            <a:r>
              <a:rPr lang="en-US" dirty="0"/>
              <a:t>Jesus born (3 years off) (4 BC ? ) 1 AD</a:t>
            </a:r>
          </a:p>
          <a:p>
            <a:r>
              <a:rPr lang="en-US" dirty="0"/>
              <a:t>Jesus’ ministry     		  31-33 AD </a:t>
            </a:r>
          </a:p>
          <a:p>
            <a:r>
              <a:rPr lang="en-US" dirty="0"/>
              <a:t>Stoning of Stephen   	  34 AD</a:t>
            </a:r>
          </a:p>
          <a:p>
            <a:r>
              <a:rPr lang="en-US" dirty="0"/>
              <a:t>Conversion of Saul    	  34 AD</a:t>
            </a:r>
          </a:p>
          <a:p>
            <a:r>
              <a:rPr lang="en-US" dirty="0"/>
              <a:t>Saul in Damascus/Arabia	  35-37 AD</a:t>
            </a:r>
          </a:p>
          <a:p>
            <a:r>
              <a:rPr lang="en-US" dirty="0"/>
              <a:t>Saul to Jerusalem     	  38 AD</a:t>
            </a:r>
          </a:p>
          <a:p>
            <a:r>
              <a:rPr lang="en-US" dirty="0"/>
              <a:t>Saul to Tarsus            	  38 AD</a:t>
            </a:r>
          </a:p>
          <a:p>
            <a:r>
              <a:rPr lang="en-US" dirty="0"/>
              <a:t>Saul fetched to Antioch</a:t>
            </a:r>
          </a:p>
          <a:p>
            <a:r>
              <a:rPr lang="en-US" dirty="0"/>
              <a:t>	 by Barnabas 	    41 AD</a:t>
            </a:r>
          </a:p>
          <a:p>
            <a:r>
              <a:rPr lang="en-US" dirty="0"/>
              <a:t>S&amp; B to Jerusalem (Acts 12)        43/44 AD</a:t>
            </a:r>
          </a:p>
          <a:p>
            <a:r>
              <a:rPr lang="en-US" dirty="0"/>
              <a:t>1</a:t>
            </a:r>
            <a:r>
              <a:rPr lang="en-US" baseline="30000" dirty="0"/>
              <a:t>st</a:t>
            </a:r>
            <a:r>
              <a:rPr lang="en-US" dirty="0"/>
              <a:t> Journey (Acts 13:3-14:26)      44AD</a:t>
            </a:r>
          </a:p>
          <a:p>
            <a:r>
              <a:rPr lang="en-US" dirty="0"/>
              <a:t>Paul to Jerusalem Council 	     52 AD</a:t>
            </a:r>
          </a:p>
          <a:p>
            <a:r>
              <a:rPr lang="en-US" dirty="0"/>
              <a:t>2</a:t>
            </a:r>
            <a:r>
              <a:rPr lang="en-US" baseline="30000" dirty="0"/>
              <a:t>nd</a:t>
            </a:r>
            <a:r>
              <a:rPr lang="en-US" dirty="0"/>
              <a:t> Journey (Acts 15:40-18:22)    53-54 AD</a:t>
            </a:r>
          </a:p>
          <a:p>
            <a:r>
              <a:rPr lang="en-US" dirty="0"/>
              <a:t>3</a:t>
            </a:r>
            <a:r>
              <a:rPr lang="en-US" baseline="30000" dirty="0"/>
              <a:t>rd</a:t>
            </a:r>
            <a:r>
              <a:rPr lang="en-US" dirty="0"/>
              <a:t> Journey (Acts 18:23-21:17)     55-60 AD</a:t>
            </a:r>
          </a:p>
          <a:p>
            <a:r>
              <a:rPr lang="en-US" dirty="0"/>
              <a:t>Paul to Rome (Acts 23:23-28:16)  60-63 AD</a:t>
            </a:r>
            <a:endParaRPr lang="en-CA" dirty="0"/>
          </a:p>
        </p:txBody>
      </p:sp>
      <p:sp>
        <p:nvSpPr>
          <p:cNvPr id="6" name="TextBox 5">
            <a:extLst>
              <a:ext uri="{FF2B5EF4-FFF2-40B4-BE49-F238E27FC236}">
                <a16:creationId xmlns:a16="http://schemas.microsoft.com/office/drawing/2014/main" xmlns="" id="{DE98A879-3FED-4B59-9904-EA9FECCD4A8B}"/>
              </a:ext>
            </a:extLst>
          </p:cNvPr>
          <p:cNvSpPr txBox="1"/>
          <p:nvPr/>
        </p:nvSpPr>
        <p:spPr>
          <a:xfrm>
            <a:off x="2928730" y="5827348"/>
            <a:ext cx="8481392" cy="369332"/>
          </a:xfrm>
          <a:prstGeom prst="rect">
            <a:avLst/>
          </a:prstGeom>
          <a:noFill/>
        </p:spPr>
        <p:txBody>
          <a:bodyPr wrap="square">
            <a:spAutoFit/>
          </a:bodyPr>
          <a:lstStyle/>
          <a:p>
            <a:r>
              <a:rPr lang="en-US" sz="1800" dirty="0"/>
              <a:t>Luke 3:1 Now in the fifteenth year of the reign of Tiberius Caesar, …..   is 29AD </a:t>
            </a:r>
            <a:endParaRPr lang="en-US" dirty="0"/>
          </a:p>
        </p:txBody>
      </p:sp>
    </p:spTree>
    <p:extLst>
      <p:ext uri="{BB962C8B-B14F-4D97-AF65-F5344CB8AC3E}">
        <p14:creationId xmlns:p14="http://schemas.microsoft.com/office/powerpoint/2010/main" val="227828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E05458-10D8-45C4-8B8C-2CA6405B121D}"/>
              </a:ext>
            </a:extLst>
          </p:cNvPr>
          <p:cNvSpPr txBox="1"/>
          <p:nvPr/>
        </p:nvSpPr>
        <p:spPr>
          <a:xfrm>
            <a:off x="720512" y="2274838"/>
            <a:ext cx="10750975" cy="3416320"/>
          </a:xfrm>
          <a:prstGeom prst="rect">
            <a:avLst/>
          </a:prstGeom>
          <a:solidFill>
            <a:schemeClr val="bg1">
              <a:lumMod val="95000"/>
            </a:schemeClr>
          </a:solidFill>
          <a:ln w="28575">
            <a:solidFill>
              <a:srgbClr val="C00000"/>
            </a:solidFill>
          </a:ln>
        </p:spPr>
        <p:txBody>
          <a:bodyPr wrap="square">
            <a:spAutoFit/>
          </a:bodyPr>
          <a:lstStyle/>
          <a:p>
            <a:r>
              <a:rPr lang="en-US" sz="2400" dirty="0"/>
              <a:t>Luke 3:1-3</a:t>
            </a:r>
          </a:p>
          <a:p>
            <a:r>
              <a:rPr lang="en-US" sz="2400" dirty="0"/>
              <a:t>1 Now in the fifteenth year of the reign of Tiberius Caesar, Pontius Pilate being governor of Judaea, and Herod being tetrarch of Galilee, and his brother Philip tetrarch of Ituraea and of the region of </a:t>
            </a:r>
            <a:r>
              <a:rPr lang="en-US" sz="2400" dirty="0" err="1"/>
              <a:t>Trachonitis</a:t>
            </a:r>
            <a:r>
              <a:rPr lang="en-US" sz="2400" dirty="0"/>
              <a:t>, and </a:t>
            </a:r>
            <a:r>
              <a:rPr lang="en-US" sz="2400" dirty="0" err="1"/>
              <a:t>Lysanias</a:t>
            </a:r>
            <a:r>
              <a:rPr lang="en-US" sz="2400" dirty="0"/>
              <a:t> the tetrarch of Abilene, </a:t>
            </a:r>
          </a:p>
          <a:p>
            <a:r>
              <a:rPr lang="en-US" sz="2400" dirty="0"/>
              <a:t>2 Annas and Caiaphas being the high priests, the word of God came unto John the son of Zacharias in the wilderness. </a:t>
            </a:r>
          </a:p>
          <a:p>
            <a:r>
              <a:rPr lang="en-US" sz="2400" dirty="0"/>
              <a:t>3 And he came into all the country about Jordan, preaching the baptism of repentance for the remission of sins; </a:t>
            </a:r>
          </a:p>
        </p:txBody>
      </p:sp>
      <p:sp>
        <p:nvSpPr>
          <p:cNvPr id="3" name="Title 1">
            <a:extLst>
              <a:ext uri="{FF2B5EF4-FFF2-40B4-BE49-F238E27FC236}">
                <a16:creationId xmlns:a16="http://schemas.microsoft.com/office/drawing/2014/main" xmlns="" id="{3286DCA6-5717-44B6-9D29-23BEB07BC93C}"/>
              </a:ext>
            </a:extLst>
          </p:cNvPr>
          <p:cNvSpPr txBox="1">
            <a:spLocks/>
          </p:cNvSpPr>
          <p:nvPr/>
        </p:nvSpPr>
        <p:spPr>
          <a:xfrm>
            <a:off x="159026" y="365125"/>
            <a:ext cx="117414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John the Baptist placed into history and geography</a:t>
            </a:r>
            <a:endParaRPr lang="en-US" dirty="0"/>
          </a:p>
        </p:txBody>
      </p:sp>
    </p:spTree>
    <p:extLst>
      <p:ext uri="{BB962C8B-B14F-4D97-AF65-F5344CB8AC3E}">
        <p14:creationId xmlns:p14="http://schemas.microsoft.com/office/powerpoint/2010/main" val="238310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E05458-10D8-45C4-8B8C-2CA6405B121D}"/>
              </a:ext>
            </a:extLst>
          </p:cNvPr>
          <p:cNvSpPr txBox="1"/>
          <p:nvPr/>
        </p:nvSpPr>
        <p:spPr>
          <a:xfrm>
            <a:off x="654251" y="1898013"/>
            <a:ext cx="10750975" cy="3785652"/>
          </a:xfrm>
          <a:prstGeom prst="rect">
            <a:avLst/>
          </a:prstGeom>
          <a:solidFill>
            <a:schemeClr val="bg1">
              <a:lumMod val="95000"/>
            </a:schemeClr>
          </a:solidFill>
          <a:ln w="28575">
            <a:solidFill>
              <a:srgbClr val="C00000"/>
            </a:solidFill>
          </a:ln>
        </p:spPr>
        <p:txBody>
          <a:bodyPr wrap="square">
            <a:spAutoFit/>
          </a:bodyPr>
          <a:lstStyle/>
          <a:p>
            <a:pPr algn="l"/>
            <a:r>
              <a:rPr lang="en-US" sz="2400" dirty="0"/>
              <a:t>Acts 2:1-7  </a:t>
            </a:r>
            <a:r>
              <a:rPr lang="en-US" sz="2000" b="1" baseline="30000" dirty="0">
                <a:solidFill>
                  <a:srgbClr val="000000"/>
                </a:solidFill>
                <a:latin typeface="system-ui"/>
              </a:rPr>
              <a:t>1</a:t>
            </a:r>
            <a:r>
              <a:rPr lang="en-US" sz="2400" dirty="0"/>
              <a:t> </a:t>
            </a:r>
            <a:r>
              <a:rPr lang="en-US" sz="2400" b="0" i="0" dirty="0">
                <a:solidFill>
                  <a:srgbClr val="000000"/>
                </a:solidFill>
                <a:effectLst/>
                <a:latin typeface="system-ui"/>
              </a:rPr>
              <a:t>And when the </a:t>
            </a:r>
            <a:r>
              <a:rPr lang="en-US" sz="2400" b="0" i="0" dirty="0">
                <a:solidFill>
                  <a:srgbClr val="000000"/>
                </a:solidFill>
                <a:effectLst/>
                <a:highlight>
                  <a:srgbClr val="FFFF00"/>
                </a:highlight>
                <a:latin typeface="system-ui"/>
              </a:rPr>
              <a:t>day of Pentecost was fully come</a:t>
            </a:r>
            <a:r>
              <a:rPr lang="en-US" sz="2400" b="0" i="0" dirty="0">
                <a:solidFill>
                  <a:srgbClr val="000000"/>
                </a:solidFill>
                <a:effectLst/>
                <a:latin typeface="system-ui"/>
              </a:rPr>
              <a:t>, they were all with one accord in one place.  </a:t>
            </a:r>
            <a:r>
              <a:rPr lang="en-US" sz="2400" b="1" i="0" baseline="30000" dirty="0">
                <a:solidFill>
                  <a:srgbClr val="000000"/>
                </a:solidFill>
                <a:effectLst/>
                <a:latin typeface="system-ui"/>
              </a:rPr>
              <a:t>2 </a:t>
            </a:r>
            <a:r>
              <a:rPr lang="en-US" sz="2400" b="0" i="0" dirty="0">
                <a:solidFill>
                  <a:srgbClr val="000000"/>
                </a:solidFill>
                <a:effectLst/>
                <a:latin typeface="system-ui"/>
              </a:rPr>
              <a:t>And suddenly there came a sound from heaven as of a rushing mighty wind, and it filled all the house where they were sitting.</a:t>
            </a:r>
          </a:p>
          <a:p>
            <a:pPr algn="l"/>
            <a:r>
              <a:rPr lang="en-US" sz="2400" b="1" i="0" baseline="30000" dirty="0">
                <a:solidFill>
                  <a:srgbClr val="000000"/>
                </a:solidFill>
                <a:effectLst/>
                <a:latin typeface="system-ui"/>
              </a:rPr>
              <a:t>3 </a:t>
            </a:r>
            <a:r>
              <a:rPr lang="en-US" sz="2400" b="0" i="0" dirty="0">
                <a:solidFill>
                  <a:srgbClr val="000000"/>
                </a:solidFill>
                <a:effectLst/>
                <a:latin typeface="system-ui"/>
              </a:rPr>
              <a:t>And there appeared unto them cloven tongues like as of fire, and it sat upon each of them.</a:t>
            </a:r>
            <a:r>
              <a:rPr lang="en-US" sz="2400" b="1" i="0" baseline="30000" dirty="0">
                <a:solidFill>
                  <a:srgbClr val="000000"/>
                </a:solidFill>
                <a:effectLst/>
                <a:latin typeface="system-ui"/>
              </a:rPr>
              <a:t>4 </a:t>
            </a:r>
            <a:r>
              <a:rPr lang="en-US" sz="2400" b="0" i="0" dirty="0">
                <a:solidFill>
                  <a:srgbClr val="000000"/>
                </a:solidFill>
                <a:effectLst/>
                <a:latin typeface="system-ui"/>
              </a:rPr>
              <a:t>And they were all filled with the Holy Ghost, and began to speak with other tongues, as the Spirit gave them utterance. </a:t>
            </a:r>
            <a:r>
              <a:rPr lang="en-US" sz="2400" b="1" i="0" baseline="30000" dirty="0">
                <a:solidFill>
                  <a:srgbClr val="000000"/>
                </a:solidFill>
                <a:effectLst/>
                <a:latin typeface="system-ui"/>
              </a:rPr>
              <a:t>5 </a:t>
            </a:r>
            <a:r>
              <a:rPr lang="en-US" sz="2400" b="0" i="0" dirty="0">
                <a:solidFill>
                  <a:srgbClr val="000000"/>
                </a:solidFill>
                <a:effectLst/>
                <a:latin typeface="system-ui"/>
              </a:rPr>
              <a:t>And there were dwelling at Jerusalem Jews, devout men, out of every nation under heaven.</a:t>
            </a:r>
            <a:r>
              <a:rPr lang="en-US" sz="2400" b="1" i="0" baseline="30000" dirty="0">
                <a:solidFill>
                  <a:srgbClr val="000000"/>
                </a:solidFill>
                <a:effectLst/>
                <a:latin typeface="system-ui"/>
              </a:rPr>
              <a:t> 6 </a:t>
            </a:r>
            <a:r>
              <a:rPr lang="en-US" sz="2400" b="0" i="0" dirty="0">
                <a:solidFill>
                  <a:srgbClr val="000000"/>
                </a:solidFill>
                <a:effectLst/>
                <a:latin typeface="system-ui"/>
              </a:rPr>
              <a:t>Now when this was noised abroad, the multitude came together, and were confounded, because that every man heard them speak in his own language.</a:t>
            </a:r>
            <a:r>
              <a:rPr lang="en-US" sz="2400" b="1" i="0" baseline="30000" dirty="0">
                <a:solidFill>
                  <a:srgbClr val="000000"/>
                </a:solidFill>
                <a:effectLst/>
                <a:latin typeface="system-ui"/>
              </a:rPr>
              <a:t>7 </a:t>
            </a:r>
            <a:r>
              <a:rPr lang="en-US" sz="2400" b="0" i="0" dirty="0">
                <a:solidFill>
                  <a:srgbClr val="000000"/>
                </a:solidFill>
                <a:effectLst/>
                <a:latin typeface="system-ui"/>
              </a:rPr>
              <a:t>And they were all amazed and </a:t>
            </a:r>
            <a:r>
              <a:rPr lang="en-US" sz="2400" b="0" i="0" dirty="0" err="1">
                <a:solidFill>
                  <a:srgbClr val="000000"/>
                </a:solidFill>
                <a:effectLst/>
                <a:latin typeface="system-ui"/>
              </a:rPr>
              <a:t>marvelled</a:t>
            </a:r>
            <a:r>
              <a:rPr lang="en-US" sz="2400" b="0" i="0" dirty="0">
                <a:solidFill>
                  <a:srgbClr val="000000"/>
                </a:solidFill>
                <a:effectLst/>
                <a:latin typeface="system-ui"/>
              </a:rPr>
              <a:t>, saying one to another, Behold, are not all these which speak </a:t>
            </a:r>
            <a:r>
              <a:rPr lang="en-US" sz="2400" b="0" i="0" dirty="0" err="1">
                <a:solidFill>
                  <a:srgbClr val="000000"/>
                </a:solidFill>
                <a:effectLst/>
                <a:latin typeface="system-ui"/>
              </a:rPr>
              <a:t>Galilaeans</a:t>
            </a:r>
            <a:r>
              <a:rPr lang="en-US" sz="2400" b="0" i="0" dirty="0">
                <a:solidFill>
                  <a:srgbClr val="000000"/>
                </a:solidFill>
                <a:effectLst/>
                <a:latin typeface="system-ui"/>
              </a:rPr>
              <a:t>?</a:t>
            </a:r>
          </a:p>
        </p:txBody>
      </p:sp>
      <p:sp>
        <p:nvSpPr>
          <p:cNvPr id="3" name="Title 1">
            <a:extLst>
              <a:ext uri="{FF2B5EF4-FFF2-40B4-BE49-F238E27FC236}">
                <a16:creationId xmlns:a16="http://schemas.microsoft.com/office/drawing/2014/main" xmlns="" id="{3286DCA6-5717-44B6-9D29-23BEB07BC93C}"/>
              </a:ext>
            </a:extLst>
          </p:cNvPr>
          <p:cNvSpPr txBox="1">
            <a:spLocks/>
          </p:cNvSpPr>
          <p:nvPr/>
        </p:nvSpPr>
        <p:spPr>
          <a:xfrm>
            <a:off x="159026" y="365125"/>
            <a:ext cx="117414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Acts 2: Jews going to Jerusalem at Pentecost</a:t>
            </a:r>
            <a:br>
              <a:rPr lang="en-CA" dirty="0"/>
            </a:br>
            <a:r>
              <a:rPr lang="en-CA" dirty="0"/>
              <a:t>The Age of Pentecost</a:t>
            </a:r>
            <a:endParaRPr lang="en-US" dirty="0"/>
          </a:p>
        </p:txBody>
      </p:sp>
    </p:spTree>
    <p:extLst>
      <p:ext uri="{BB962C8B-B14F-4D97-AF65-F5344CB8AC3E}">
        <p14:creationId xmlns:p14="http://schemas.microsoft.com/office/powerpoint/2010/main" val="110866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E05458-10D8-45C4-8B8C-2CA6405B121D}"/>
              </a:ext>
            </a:extLst>
          </p:cNvPr>
          <p:cNvSpPr txBox="1"/>
          <p:nvPr/>
        </p:nvSpPr>
        <p:spPr>
          <a:xfrm>
            <a:off x="654251" y="1951022"/>
            <a:ext cx="10750975" cy="3785652"/>
          </a:xfrm>
          <a:prstGeom prst="rect">
            <a:avLst/>
          </a:prstGeom>
          <a:solidFill>
            <a:schemeClr val="bg1">
              <a:lumMod val="95000"/>
            </a:schemeClr>
          </a:solidFill>
          <a:ln w="28575">
            <a:solidFill>
              <a:srgbClr val="C00000"/>
            </a:solidFill>
          </a:ln>
        </p:spPr>
        <p:txBody>
          <a:bodyPr wrap="square">
            <a:spAutoFit/>
          </a:bodyPr>
          <a:lstStyle/>
          <a:p>
            <a:pPr algn="l"/>
            <a:r>
              <a:rPr lang="en-US" sz="2400" dirty="0"/>
              <a:t>Acts 2: 8-12 </a:t>
            </a:r>
          </a:p>
          <a:p>
            <a:pPr algn="l"/>
            <a:r>
              <a:rPr lang="en-US" sz="2400" b="1" i="0" baseline="30000" dirty="0">
                <a:solidFill>
                  <a:srgbClr val="000000"/>
                </a:solidFill>
                <a:effectLst/>
                <a:latin typeface="system-ui"/>
              </a:rPr>
              <a:t>8 </a:t>
            </a:r>
            <a:r>
              <a:rPr lang="en-US" sz="2400" b="0" i="0" dirty="0">
                <a:solidFill>
                  <a:srgbClr val="000000"/>
                </a:solidFill>
                <a:effectLst/>
                <a:latin typeface="system-ui"/>
              </a:rPr>
              <a:t>And how hear we every man in our own tongue, wherein we were born?</a:t>
            </a:r>
          </a:p>
          <a:p>
            <a:pPr algn="l"/>
            <a:r>
              <a:rPr lang="en-US" sz="2400" b="1" i="0" baseline="30000" dirty="0">
                <a:solidFill>
                  <a:srgbClr val="000000"/>
                </a:solidFill>
                <a:effectLst/>
                <a:latin typeface="system-ui"/>
              </a:rPr>
              <a:t>9 </a:t>
            </a:r>
            <a:r>
              <a:rPr lang="en-US" sz="2400" b="0" i="0" dirty="0">
                <a:solidFill>
                  <a:srgbClr val="000000"/>
                </a:solidFill>
                <a:effectLst/>
                <a:latin typeface="system-ui"/>
              </a:rPr>
              <a:t>Parthians, and Medes, and Elamites, and the dwellers in Mesopotamia, and in Judaea, and Cappadocia, in Pontus, and Asia,</a:t>
            </a:r>
          </a:p>
          <a:p>
            <a:pPr algn="l"/>
            <a:r>
              <a:rPr lang="en-US" sz="2400" b="1" i="0" baseline="30000" dirty="0">
                <a:solidFill>
                  <a:srgbClr val="000000"/>
                </a:solidFill>
                <a:effectLst/>
                <a:latin typeface="system-ui"/>
              </a:rPr>
              <a:t>10 </a:t>
            </a:r>
            <a:r>
              <a:rPr lang="en-US" sz="2400" b="0" i="0" dirty="0">
                <a:solidFill>
                  <a:srgbClr val="000000"/>
                </a:solidFill>
                <a:effectLst/>
                <a:latin typeface="system-ui"/>
              </a:rPr>
              <a:t>Phrygia, and Pamphylia, in Egypt, and in the parts of Libya about Cyrene, and strangers of Rome, Jews and proselytes,</a:t>
            </a:r>
          </a:p>
          <a:p>
            <a:pPr algn="l"/>
            <a:r>
              <a:rPr lang="en-US" sz="2400" b="1" i="0" baseline="30000" dirty="0">
                <a:solidFill>
                  <a:srgbClr val="000000"/>
                </a:solidFill>
                <a:effectLst/>
                <a:latin typeface="system-ui"/>
              </a:rPr>
              <a:t>11 </a:t>
            </a:r>
            <a:r>
              <a:rPr lang="en-US" sz="2400" b="0" i="0" dirty="0" err="1">
                <a:solidFill>
                  <a:srgbClr val="000000"/>
                </a:solidFill>
                <a:effectLst/>
                <a:latin typeface="system-ui"/>
              </a:rPr>
              <a:t>Cretes</a:t>
            </a:r>
            <a:r>
              <a:rPr lang="en-US" sz="2400" b="0" i="0" dirty="0">
                <a:solidFill>
                  <a:srgbClr val="000000"/>
                </a:solidFill>
                <a:effectLst/>
                <a:latin typeface="system-ui"/>
              </a:rPr>
              <a:t> and Arabians, we do hear them speak in our tongues the wonderful works of God.</a:t>
            </a:r>
          </a:p>
          <a:p>
            <a:pPr algn="l"/>
            <a:r>
              <a:rPr lang="en-US" sz="2400" b="1" i="0" baseline="30000" dirty="0">
                <a:solidFill>
                  <a:srgbClr val="000000"/>
                </a:solidFill>
                <a:effectLst/>
                <a:latin typeface="system-ui"/>
              </a:rPr>
              <a:t>12 </a:t>
            </a:r>
            <a:r>
              <a:rPr lang="en-US" sz="2400" b="0" i="0" dirty="0">
                <a:solidFill>
                  <a:srgbClr val="000000"/>
                </a:solidFill>
                <a:effectLst/>
                <a:latin typeface="system-ui"/>
              </a:rPr>
              <a:t>And they were all amazed, and were in doubt, saying one to another, What </a:t>
            </a:r>
            <a:r>
              <a:rPr lang="en-US" sz="2400" b="0" i="0" dirty="0" err="1">
                <a:solidFill>
                  <a:srgbClr val="000000"/>
                </a:solidFill>
                <a:effectLst/>
                <a:latin typeface="system-ui"/>
              </a:rPr>
              <a:t>meaneth</a:t>
            </a:r>
            <a:r>
              <a:rPr lang="en-US" sz="2400" b="0" i="0" dirty="0">
                <a:solidFill>
                  <a:srgbClr val="000000"/>
                </a:solidFill>
                <a:effectLst/>
                <a:latin typeface="system-ui"/>
              </a:rPr>
              <a:t> this</a:t>
            </a:r>
          </a:p>
        </p:txBody>
      </p:sp>
      <p:sp>
        <p:nvSpPr>
          <p:cNvPr id="3" name="Title 1">
            <a:extLst>
              <a:ext uri="{FF2B5EF4-FFF2-40B4-BE49-F238E27FC236}">
                <a16:creationId xmlns:a16="http://schemas.microsoft.com/office/drawing/2014/main" xmlns="" id="{3286DCA6-5717-44B6-9D29-23BEB07BC93C}"/>
              </a:ext>
            </a:extLst>
          </p:cNvPr>
          <p:cNvSpPr txBox="1">
            <a:spLocks/>
          </p:cNvSpPr>
          <p:nvPr/>
        </p:nvSpPr>
        <p:spPr>
          <a:xfrm>
            <a:off x="159026" y="365125"/>
            <a:ext cx="117414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Acts 2: Jews going to Jerusalem at Pentecost</a:t>
            </a:r>
            <a:endParaRPr lang="en-US" dirty="0"/>
          </a:p>
        </p:txBody>
      </p:sp>
    </p:spTree>
    <p:extLst>
      <p:ext uri="{BB962C8B-B14F-4D97-AF65-F5344CB8AC3E}">
        <p14:creationId xmlns:p14="http://schemas.microsoft.com/office/powerpoint/2010/main" val="301351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12B9B20-AAA8-4F7A-85D6-A3A2CC050352}"/>
              </a:ext>
            </a:extLst>
          </p:cNvPr>
          <p:cNvSpPr txBox="1"/>
          <p:nvPr/>
        </p:nvSpPr>
        <p:spPr>
          <a:xfrm>
            <a:off x="2650435" y="0"/>
            <a:ext cx="2637183" cy="369332"/>
          </a:xfrm>
          <a:prstGeom prst="rect">
            <a:avLst/>
          </a:prstGeom>
          <a:noFill/>
        </p:spPr>
        <p:txBody>
          <a:bodyPr wrap="square" rtlCol="0">
            <a:spAutoFit/>
          </a:bodyPr>
          <a:lstStyle/>
          <a:p>
            <a:r>
              <a:rPr lang="en-CA" dirty="0"/>
              <a:t>A  Map of Mediterranean</a:t>
            </a:r>
          </a:p>
        </p:txBody>
      </p:sp>
      <p:pic>
        <p:nvPicPr>
          <p:cNvPr id="9" name="Picture 8">
            <a:extLst>
              <a:ext uri="{FF2B5EF4-FFF2-40B4-BE49-F238E27FC236}">
                <a16:creationId xmlns:a16="http://schemas.microsoft.com/office/drawing/2014/main" xmlns="" id="{92D58668-48A7-4C6A-A2D0-B5F855DEC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8" y="330439"/>
            <a:ext cx="12085982" cy="6527561"/>
          </a:xfrm>
          <a:prstGeom prst="rect">
            <a:avLst/>
          </a:prstGeom>
        </p:spPr>
      </p:pic>
    </p:spTree>
    <p:extLst>
      <p:ext uri="{BB962C8B-B14F-4D97-AF65-F5344CB8AC3E}">
        <p14:creationId xmlns:p14="http://schemas.microsoft.com/office/powerpoint/2010/main" val="326020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p:txBody>
          <a:bodyPr/>
          <a:lstStyle/>
          <a:p>
            <a:r>
              <a:rPr lang="en-CA" dirty="0"/>
              <a:t>Saul, Paul and Acts</a:t>
            </a:r>
            <a:endParaRPr lang="en-US" dirty="0"/>
          </a:p>
        </p:txBody>
      </p:sp>
      <p:sp>
        <p:nvSpPr>
          <p:cNvPr id="3" name="TextBox 2">
            <a:extLst>
              <a:ext uri="{FF2B5EF4-FFF2-40B4-BE49-F238E27FC236}">
                <a16:creationId xmlns:a16="http://schemas.microsoft.com/office/drawing/2014/main" xmlns="" id="{BA03A8CB-4BC4-4A50-A752-A31117BAAF57}"/>
              </a:ext>
            </a:extLst>
          </p:cNvPr>
          <p:cNvSpPr txBox="1"/>
          <p:nvPr/>
        </p:nvSpPr>
        <p:spPr>
          <a:xfrm>
            <a:off x="1447708" y="1444488"/>
            <a:ext cx="9493176" cy="4524315"/>
          </a:xfrm>
          <a:prstGeom prst="rect">
            <a:avLst/>
          </a:prstGeom>
          <a:noFill/>
        </p:spPr>
        <p:txBody>
          <a:bodyPr wrap="none" rtlCol="0">
            <a:spAutoFit/>
          </a:bodyPr>
          <a:lstStyle/>
          <a:p>
            <a:pPr marL="342900" indent="-342900">
              <a:buFont typeface="Wingdings" panose="05000000000000000000" pitchFamily="2" charset="2"/>
              <a:buChar char="Ø"/>
            </a:pPr>
            <a:r>
              <a:rPr lang="en-US" sz="2400" dirty="0"/>
              <a:t>Place events in History  </a:t>
            </a:r>
          </a:p>
          <a:p>
            <a:pPr marL="800100" lvl="1" indent="-342900">
              <a:buFont typeface="Wingdings" panose="05000000000000000000" pitchFamily="2" charset="2"/>
              <a:buChar char="Ø"/>
            </a:pPr>
            <a:r>
              <a:rPr lang="en-US" sz="2400" dirty="0"/>
              <a:t>Fulfilled prophecy becomes human history</a:t>
            </a:r>
            <a:br>
              <a:rPr lang="en-US" sz="2400" dirty="0"/>
            </a:br>
            <a:endParaRPr lang="en-US" sz="2400" dirty="0"/>
          </a:p>
          <a:p>
            <a:pPr marL="342900" indent="-342900">
              <a:buFont typeface="Wingdings" panose="05000000000000000000" pitchFamily="2" charset="2"/>
              <a:buChar char="Ø"/>
            </a:pPr>
            <a:r>
              <a:rPr lang="en-US" sz="2400" dirty="0"/>
              <a:t>Be familiar with the Geography 	</a:t>
            </a:r>
          </a:p>
          <a:p>
            <a:pPr marL="800100" lvl="1" indent="-342900">
              <a:buFont typeface="Wingdings" panose="05000000000000000000" pitchFamily="2" charset="2"/>
              <a:buChar char="Ø"/>
            </a:pPr>
            <a:r>
              <a:rPr lang="en-US" sz="2400" dirty="0"/>
              <a:t>Events take place on the earth at specific points in time</a:t>
            </a:r>
            <a:br>
              <a:rPr lang="en-US" sz="2400" dirty="0"/>
            </a:br>
            <a:endParaRPr lang="en-US" sz="2400" dirty="0"/>
          </a:p>
          <a:p>
            <a:pPr marL="342900" indent="-342900">
              <a:buFont typeface="Wingdings" panose="05000000000000000000" pitchFamily="2" charset="2"/>
              <a:buChar char="Ø"/>
            </a:pPr>
            <a:r>
              <a:rPr lang="en-US" sz="2400" dirty="0"/>
              <a:t>Explore the human element mainly in the book of Acts as events unfold </a:t>
            </a:r>
          </a:p>
          <a:p>
            <a:pPr marL="800100" lvl="1" indent="-342900">
              <a:buFont typeface="Wingdings" panose="05000000000000000000" pitchFamily="2" charset="2"/>
              <a:buChar char="Ø"/>
            </a:pPr>
            <a:r>
              <a:rPr lang="en-US" sz="2400" dirty="0"/>
              <a:t>Relate them to when Paul’s epistles were written</a:t>
            </a:r>
          </a:p>
          <a:p>
            <a:pPr marL="800100" lvl="1" indent="-342900">
              <a:buFont typeface="Wingdings" panose="05000000000000000000" pitchFamily="2" charset="2"/>
              <a:buChar char="Ø"/>
            </a:pPr>
            <a:r>
              <a:rPr lang="en-US" sz="2400" dirty="0"/>
              <a:t>Relate to: with whom Paul travelled, interacted and make it personal</a:t>
            </a:r>
          </a:p>
          <a:p>
            <a:endParaRPr lang="en-US" sz="2400" dirty="0"/>
          </a:p>
          <a:p>
            <a:r>
              <a:rPr lang="en-US" sz="2400" dirty="0"/>
              <a:t>Doing all this as we study Paul’s ministry in Acts (chapters 9-28)</a:t>
            </a:r>
          </a:p>
          <a:p>
            <a:pPr marL="800100" lvl="1" indent="-342900">
              <a:buFont typeface="Wingdings" panose="05000000000000000000" pitchFamily="2" charset="2"/>
              <a:buChar char="Ø"/>
            </a:pPr>
            <a:r>
              <a:rPr lang="en-US" sz="2400" dirty="0"/>
              <a:t>Forming and asking questions</a:t>
            </a:r>
          </a:p>
        </p:txBody>
      </p:sp>
    </p:spTree>
    <p:extLst>
      <p:ext uri="{BB962C8B-B14F-4D97-AF65-F5344CB8AC3E}">
        <p14:creationId xmlns:p14="http://schemas.microsoft.com/office/powerpoint/2010/main" val="317111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down)">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p:txBody>
          <a:bodyPr/>
          <a:lstStyle/>
          <a:p>
            <a:r>
              <a:rPr lang="en-CA" dirty="0"/>
              <a:t>Saul, Paul and Acts</a:t>
            </a:r>
            <a:endParaRPr lang="en-US" dirty="0"/>
          </a:p>
        </p:txBody>
      </p:sp>
      <p:sp>
        <p:nvSpPr>
          <p:cNvPr id="5" name="TextBox 4">
            <a:extLst>
              <a:ext uri="{FF2B5EF4-FFF2-40B4-BE49-F238E27FC236}">
                <a16:creationId xmlns:a16="http://schemas.microsoft.com/office/drawing/2014/main" xmlns="" id="{C56B0160-723E-43C2-B731-0EAB564D8192}"/>
              </a:ext>
            </a:extLst>
          </p:cNvPr>
          <p:cNvSpPr txBox="1"/>
          <p:nvPr/>
        </p:nvSpPr>
        <p:spPr>
          <a:xfrm>
            <a:off x="695739" y="2641531"/>
            <a:ext cx="11092069" cy="830997"/>
          </a:xfrm>
          <a:prstGeom prst="rect">
            <a:avLst/>
          </a:prstGeom>
          <a:solidFill>
            <a:schemeClr val="bg1">
              <a:lumMod val="95000"/>
            </a:schemeClr>
          </a:solidFill>
          <a:ln w="28575">
            <a:solidFill>
              <a:srgbClr val="C00000"/>
            </a:solidFill>
          </a:ln>
        </p:spPr>
        <p:txBody>
          <a:bodyPr wrap="square">
            <a:spAutoFit/>
          </a:bodyPr>
          <a:lstStyle/>
          <a:p>
            <a:r>
              <a:rPr lang="en-US" sz="2400" dirty="0"/>
              <a:t>2Tim 2:2 And the things that thou hast heard of me among many witnesses, the same commit thou to faithful men, who shall be able to teach others also.</a:t>
            </a:r>
          </a:p>
        </p:txBody>
      </p:sp>
    </p:spTree>
    <p:extLst>
      <p:ext uri="{BB962C8B-B14F-4D97-AF65-F5344CB8AC3E}">
        <p14:creationId xmlns:p14="http://schemas.microsoft.com/office/powerpoint/2010/main" val="379149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p:txBody>
          <a:bodyPr/>
          <a:lstStyle/>
          <a:p>
            <a:r>
              <a:rPr lang="en-CA" dirty="0"/>
              <a:t>Saul, Paul and Acts</a:t>
            </a:r>
            <a:endParaRPr lang="en-US" dirty="0"/>
          </a:p>
        </p:txBody>
      </p:sp>
      <p:sp>
        <p:nvSpPr>
          <p:cNvPr id="3" name="TextBox 2">
            <a:extLst>
              <a:ext uri="{FF2B5EF4-FFF2-40B4-BE49-F238E27FC236}">
                <a16:creationId xmlns:a16="http://schemas.microsoft.com/office/drawing/2014/main" xmlns="" id="{BA03A8CB-4BC4-4A50-A752-A31117BAAF57}"/>
              </a:ext>
            </a:extLst>
          </p:cNvPr>
          <p:cNvSpPr txBox="1"/>
          <p:nvPr/>
        </p:nvSpPr>
        <p:spPr>
          <a:xfrm>
            <a:off x="1046835" y="3016251"/>
            <a:ext cx="9912796"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2 Tim 2:2 …. On Paul’s heart :  pass it on</a:t>
            </a:r>
          </a:p>
          <a:p>
            <a:pPr marL="342900" indent="-342900">
              <a:buFont typeface="Wingdings" panose="05000000000000000000" pitchFamily="2" charset="2"/>
              <a:buChar char="Ø"/>
            </a:pPr>
            <a:r>
              <a:rPr lang="en-US" sz="2400" dirty="0"/>
              <a:t>It is all about Paul’s message, his gospel of grace but much, much more: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Specifically, what Timothy had heard of Paul among many witnesses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So when reading Acts and Paul’s epistles: let’s see what Paul said and wrote among many witnesses</a:t>
            </a:r>
          </a:p>
        </p:txBody>
      </p:sp>
      <p:sp>
        <p:nvSpPr>
          <p:cNvPr id="5" name="TextBox 4">
            <a:extLst>
              <a:ext uri="{FF2B5EF4-FFF2-40B4-BE49-F238E27FC236}">
                <a16:creationId xmlns:a16="http://schemas.microsoft.com/office/drawing/2014/main" xmlns="" id="{C56B0160-723E-43C2-B731-0EAB564D8192}"/>
              </a:ext>
            </a:extLst>
          </p:cNvPr>
          <p:cNvSpPr txBox="1"/>
          <p:nvPr/>
        </p:nvSpPr>
        <p:spPr>
          <a:xfrm>
            <a:off x="549965" y="1690688"/>
            <a:ext cx="11092069" cy="830997"/>
          </a:xfrm>
          <a:prstGeom prst="rect">
            <a:avLst/>
          </a:prstGeom>
          <a:solidFill>
            <a:schemeClr val="bg1">
              <a:lumMod val="95000"/>
            </a:schemeClr>
          </a:solidFill>
          <a:ln w="28575">
            <a:solidFill>
              <a:srgbClr val="C00000"/>
            </a:solidFill>
          </a:ln>
        </p:spPr>
        <p:txBody>
          <a:bodyPr wrap="square">
            <a:spAutoFit/>
          </a:bodyPr>
          <a:lstStyle/>
          <a:p>
            <a:r>
              <a:rPr lang="en-US" sz="2400" dirty="0"/>
              <a:t>2 Tim 2:2 And the things that thou hast heard of me among many witnesses, the same commit thou to faithful men, who shall be able to teach others also.</a:t>
            </a:r>
          </a:p>
        </p:txBody>
      </p:sp>
    </p:spTree>
    <p:extLst>
      <p:ext uri="{BB962C8B-B14F-4D97-AF65-F5344CB8AC3E}">
        <p14:creationId xmlns:p14="http://schemas.microsoft.com/office/powerpoint/2010/main" val="14764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a:xfrm>
            <a:off x="838200" y="365126"/>
            <a:ext cx="10515600" cy="748058"/>
          </a:xfrm>
        </p:spPr>
        <p:txBody>
          <a:bodyPr/>
          <a:lstStyle/>
          <a:p>
            <a:r>
              <a:rPr lang="en-CA" dirty="0"/>
              <a:t>Saul, Paul and Acts</a:t>
            </a:r>
            <a:endParaRPr lang="en-US" dirty="0"/>
          </a:p>
        </p:txBody>
      </p:sp>
      <p:sp>
        <p:nvSpPr>
          <p:cNvPr id="3" name="TextBox 2">
            <a:extLst>
              <a:ext uri="{FF2B5EF4-FFF2-40B4-BE49-F238E27FC236}">
                <a16:creationId xmlns:a16="http://schemas.microsoft.com/office/drawing/2014/main" xmlns="" id="{BA03A8CB-4BC4-4A50-A752-A31117BAAF57}"/>
              </a:ext>
            </a:extLst>
          </p:cNvPr>
          <p:cNvSpPr txBox="1"/>
          <p:nvPr/>
        </p:nvSpPr>
        <p:spPr>
          <a:xfrm>
            <a:off x="1010432" y="1113184"/>
            <a:ext cx="10956282" cy="5016758"/>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t>ACTS- Book of Transitions</a:t>
            </a:r>
            <a:endParaRPr lang="en-US" sz="2400" dirty="0"/>
          </a:p>
          <a:p>
            <a:pPr marL="800100" lvl="1" indent="-342900">
              <a:buFont typeface="Wingdings" panose="05000000000000000000" pitchFamily="2" charset="2"/>
              <a:buChar char="Ø"/>
            </a:pPr>
            <a:r>
              <a:rPr lang="en-US" sz="2400" dirty="0"/>
              <a:t>2</a:t>
            </a:r>
            <a:r>
              <a:rPr lang="en-US" sz="2400" baseline="30000" dirty="0"/>
              <a:t>nd</a:t>
            </a:r>
            <a:r>
              <a:rPr lang="en-US" sz="2400" dirty="0"/>
              <a:t> Book of Luke / The Acts of the Apostles / Acts of the Holy Ghost</a:t>
            </a:r>
          </a:p>
          <a:p>
            <a:pPr marL="1257300" lvl="2" indent="-342900">
              <a:buFont typeface="Wingdings" panose="05000000000000000000" pitchFamily="2" charset="2"/>
              <a:buChar char="Ø"/>
            </a:pPr>
            <a:r>
              <a:rPr lang="en-US" sz="2400" dirty="0"/>
              <a:t>Continuity with 1 Luke </a:t>
            </a:r>
          </a:p>
          <a:p>
            <a:pPr marL="1257300" lvl="2" indent="-342900">
              <a:buFont typeface="Wingdings" panose="05000000000000000000" pitchFamily="2" charset="2"/>
              <a:buChar char="Ø"/>
            </a:pPr>
            <a:r>
              <a:rPr lang="en-US" sz="2400" dirty="0"/>
              <a:t>Personal and real (use of “certain”, “no small”)</a:t>
            </a:r>
          </a:p>
          <a:p>
            <a:pPr marL="1257300" lvl="2" indent="-342900">
              <a:buFont typeface="Wingdings" panose="05000000000000000000" pitchFamily="2" charset="2"/>
              <a:buChar char="Ø"/>
            </a:pPr>
            <a:r>
              <a:rPr lang="en-US" sz="2400" dirty="0"/>
              <a:t>The kingdom question “at this time”  (Acts 1:6) is answered</a:t>
            </a:r>
          </a:p>
          <a:p>
            <a:pPr marL="800100" lvl="1" indent="-342900">
              <a:buFont typeface="Wingdings" panose="05000000000000000000" pitchFamily="2" charset="2"/>
              <a:buChar char="Ø"/>
            </a:pPr>
            <a:r>
              <a:rPr lang="en-US" sz="2400" dirty="0"/>
              <a:t>Fall of Israel</a:t>
            </a:r>
          </a:p>
          <a:p>
            <a:pPr marL="1257300" lvl="2" indent="-342900">
              <a:buFont typeface="Wingdings" panose="05000000000000000000" pitchFamily="2" charset="2"/>
              <a:buChar char="Ø"/>
            </a:pPr>
            <a:r>
              <a:rPr lang="en-US" sz="2400" dirty="0"/>
              <a:t>Kingdom offered to the government of Israel and their answer</a:t>
            </a:r>
          </a:p>
          <a:p>
            <a:pPr marL="1257300" lvl="2" indent="-342900">
              <a:buFont typeface="Wingdings" panose="05000000000000000000" pitchFamily="2" charset="2"/>
              <a:buChar char="Ø"/>
            </a:pPr>
            <a:r>
              <a:rPr lang="en-US" sz="2400" dirty="0"/>
              <a:t>Jerusalem to Antioch</a:t>
            </a:r>
          </a:p>
          <a:p>
            <a:pPr marL="1257300" lvl="2" indent="-342900">
              <a:buFont typeface="Wingdings" panose="05000000000000000000" pitchFamily="2" charset="2"/>
              <a:buChar char="Ø"/>
            </a:pPr>
            <a:r>
              <a:rPr lang="en-US" sz="2400" dirty="0"/>
              <a:t>Jesus to Peter to Paul	</a:t>
            </a:r>
          </a:p>
          <a:p>
            <a:pPr marL="800100" lvl="1" indent="-342900">
              <a:buFont typeface="Wingdings" panose="05000000000000000000" pitchFamily="2" charset="2"/>
              <a:buChar char="Ø"/>
            </a:pPr>
            <a:r>
              <a:rPr lang="en-US" sz="2400" dirty="0"/>
              <a:t>Prophecy to Mystery</a:t>
            </a:r>
          </a:p>
          <a:p>
            <a:pPr marL="800100" lvl="1" indent="-342900">
              <a:buFont typeface="Wingdings" panose="05000000000000000000" pitchFamily="2" charset="2"/>
              <a:buChar char="Ø"/>
            </a:pPr>
            <a:r>
              <a:rPr lang="en-US" sz="2400" dirty="0"/>
              <a:t>Transition from one dispensation to another</a:t>
            </a:r>
          </a:p>
          <a:p>
            <a:pPr marL="800100" lvl="1" indent="-342900">
              <a:buFont typeface="Wingdings" panose="05000000000000000000" pitchFamily="2" charset="2"/>
              <a:buChar char="Ø"/>
            </a:pPr>
            <a:r>
              <a:rPr lang="en-US" sz="2400" dirty="0"/>
              <a:t>Much to glean in Acts but no clear doctrines of grace or of the kingdom, except maybe in the sermons but they are not focused like the Book of Romans is</a:t>
            </a:r>
          </a:p>
        </p:txBody>
      </p:sp>
    </p:spTree>
    <p:extLst>
      <p:ext uri="{BB962C8B-B14F-4D97-AF65-F5344CB8AC3E}">
        <p14:creationId xmlns:p14="http://schemas.microsoft.com/office/powerpoint/2010/main" val="359100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699080F-B8DC-488D-BF4F-793F982E55EB}"/>
              </a:ext>
            </a:extLst>
          </p:cNvPr>
          <p:cNvPicPr>
            <a:picLocks noChangeAspect="1"/>
          </p:cNvPicPr>
          <p:nvPr/>
        </p:nvPicPr>
        <p:blipFill>
          <a:blip r:embed="rId2"/>
          <a:stretch>
            <a:fillRect/>
          </a:stretch>
        </p:blipFill>
        <p:spPr>
          <a:xfrm>
            <a:off x="1084788" y="72888"/>
            <a:ext cx="10431349" cy="6679096"/>
          </a:xfrm>
          <a:prstGeom prst="rect">
            <a:avLst/>
          </a:prstGeom>
        </p:spPr>
      </p:pic>
    </p:spTree>
    <p:extLst>
      <p:ext uri="{BB962C8B-B14F-4D97-AF65-F5344CB8AC3E}">
        <p14:creationId xmlns:p14="http://schemas.microsoft.com/office/powerpoint/2010/main" val="321815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p:txBody>
          <a:bodyPr/>
          <a:lstStyle/>
          <a:p>
            <a:r>
              <a:rPr lang="en-CA" dirty="0"/>
              <a:t>Saul, Paul and Acts</a:t>
            </a:r>
            <a:endParaRPr lang="en-US" dirty="0"/>
          </a:p>
        </p:txBody>
      </p:sp>
      <p:sp>
        <p:nvSpPr>
          <p:cNvPr id="3" name="TextBox 2">
            <a:extLst>
              <a:ext uri="{FF2B5EF4-FFF2-40B4-BE49-F238E27FC236}">
                <a16:creationId xmlns:a16="http://schemas.microsoft.com/office/drawing/2014/main" xmlns="" id="{BA03A8CB-4BC4-4A50-A752-A31117BAAF57}"/>
              </a:ext>
            </a:extLst>
          </p:cNvPr>
          <p:cNvSpPr txBox="1"/>
          <p:nvPr/>
        </p:nvSpPr>
        <p:spPr>
          <a:xfrm>
            <a:off x="1908313" y="1974575"/>
            <a:ext cx="4679230" cy="2677656"/>
          </a:xfrm>
          <a:prstGeom prst="rect">
            <a:avLst/>
          </a:prstGeom>
          <a:noFill/>
        </p:spPr>
        <p:txBody>
          <a:bodyPr wrap="none" rtlCol="0">
            <a:spAutoFit/>
          </a:bodyPr>
          <a:lstStyle/>
          <a:p>
            <a:pPr marL="342900" indent="-342900">
              <a:buFont typeface="Wingdings" panose="05000000000000000000" pitchFamily="2" charset="2"/>
              <a:buChar char="Ø"/>
            </a:pPr>
            <a:r>
              <a:rPr lang="en-US" sz="2400" dirty="0"/>
              <a:t>Rulers of The Land</a:t>
            </a:r>
            <a:br>
              <a:rPr lang="en-US" sz="2400" dirty="0"/>
            </a:br>
            <a:endParaRPr lang="en-US" sz="2400" dirty="0"/>
          </a:p>
          <a:p>
            <a:pPr marL="342900" indent="-342900">
              <a:buFont typeface="Wingdings" panose="05000000000000000000" pitchFamily="2" charset="2"/>
              <a:buChar char="Ø"/>
            </a:pPr>
            <a:r>
              <a:rPr lang="en-US" sz="2400" dirty="0"/>
              <a:t>Transitions in the New Testament</a:t>
            </a:r>
            <a:br>
              <a:rPr lang="en-US" sz="2400" dirty="0"/>
            </a:br>
            <a:endParaRPr lang="en-US" sz="2400" dirty="0"/>
          </a:p>
          <a:p>
            <a:pPr marL="342900" indent="-342900">
              <a:buFont typeface="Wingdings" panose="05000000000000000000" pitchFamily="2" charset="2"/>
              <a:buChar char="Ø"/>
            </a:pPr>
            <a:r>
              <a:rPr lang="en-US" sz="2400" dirty="0"/>
              <a:t>Saul – Paul</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Acts 9+ </a:t>
            </a:r>
          </a:p>
        </p:txBody>
      </p:sp>
    </p:spTree>
    <p:extLst>
      <p:ext uri="{BB962C8B-B14F-4D97-AF65-F5344CB8AC3E}">
        <p14:creationId xmlns:p14="http://schemas.microsoft.com/office/powerpoint/2010/main" val="421272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p:txBody>
          <a:bodyPr/>
          <a:lstStyle/>
          <a:p>
            <a:r>
              <a:rPr lang="en-CA" dirty="0"/>
              <a:t>Saul, Paul and Acts</a:t>
            </a:r>
            <a:endParaRPr lang="en-US" dirty="0"/>
          </a:p>
        </p:txBody>
      </p:sp>
      <p:sp>
        <p:nvSpPr>
          <p:cNvPr id="3" name="TextBox 2">
            <a:extLst>
              <a:ext uri="{FF2B5EF4-FFF2-40B4-BE49-F238E27FC236}">
                <a16:creationId xmlns:a16="http://schemas.microsoft.com/office/drawing/2014/main" xmlns="" id="{BA03A8CB-4BC4-4A50-A752-A31117BAAF57}"/>
              </a:ext>
            </a:extLst>
          </p:cNvPr>
          <p:cNvSpPr txBox="1"/>
          <p:nvPr/>
        </p:nvSpPr>
        <p:spPr>
          <a:xfrm>
            <a:off x="1908313" y="1974575"/>
            <a:ext cx="4679230" cy="2677656"/>
          </a:xfrm>
          <a:prstGeom prst="rect">
            <a:avLst/>
          </a:prstGeom>
          <a:noFill/>
        </p:spPr>
        <p:txBody>
          <a:bodyPr wrap="none" rtlCol="0">
            <a:spAutoFit/>
          </a:bodyPr>
          <a:lstStyle/>
          <a:p>
            <a:pPr marL="342900" indent="-342900">
              <a:buFont typeface="Wingdings" panose="05000000000000000000" pitchFamily="2" charset="2"/>
              <a:buChar char="Ø"/>
            </a:pPr>
            <a:r>
              <a:rPr lang="en-US" sz="2400" dirty="0"/>
              <a:t>Rulers of The Land</a:t>
            </a:r>
            <a:br>
              <a:rPr lang="en-US" sz="2400" dirty="0"/>
            </a:br>
            <a:endParaRPr lang="en-US" sz="2400" dirty="0"/>
          </a:p>
          <a:p>
            <a:pPr marL="342900" indent="-342900">
              <a:buFont typeface="Wingdings" panose="05000000000000000000" pitchFamily="2" charset="2"/>
              <a:buChar char="Ø"/>
            </a:pPr>
            <a:r>
              <a:rPr lang="en-US" sz="2400" dirty="0">
                <a:solidFill>
                  <a:schemeClr val="bg1">
                    <a:lumMod val="75000"/>
                  </a:schemeClr>
                </a:solidFill>
              </a:rPr>
              <a:t>Transitions in the New Testament</a:t>
            </a:r>
            <a:br>
              <a:rPr lang="en-US" sz="2400" dirty="0">
                <a:solidFill>
                  <a:schemeClr val="bg1">
                    <a:lumMod val="75000"/>
                  </a:schemeClr>
                </a:solidFill>
              </a:rPr>
            </a:br>
            <a:endParaRPr lang="en-US" sz="2400" dirty="0">
              <a:solidFill>
                <a:schemeClr val="bg1">
                  <a:lumMod val="75000"/>
                </a:schemeClr>
              </a:solidFill>
            </a:endParaRPr>
          </a:p>
          <a:p>
            <a:pPr marL="342900" indent="-342900">
              <a:buFont typeface="Wingdings" panose="05000000000000000000" pitchFamily="2" charset="2"/>
              <a:buChar char="Ø"/>
            </a:pPr>
            <a:r>
              <a:rPr lang="en-US" sz="2400" dirty="0">
                <a:solidFill>
                  <a:schemeClr val="bg1">
                    <a:lumMod val="75000"/>
                  </a:schemeClr>
                </a:solidFill>
              </a:rPr>
              <a:t>Saul – Paul</a:t>
            </a:r>
          </a:p>
          <a:p>
            <a:pPr marL="342900" indent="-342900">
              <a:buFont typeface="Wingdings" panose="05000000000000000000" pitchFamily="2" charset="2"/>
              <a:buChar char="Ø"/>
            </a:pPr>
            <a:endParaRPr lang="en-US" sz="2400" dirty="0">
              <a:solidFill>
                <a:schemeClr val="bg1">
                  <a:lumMod val="75000"/>
                </a:schemeClr>
              </a:solidFill>
            </a:endParaRPr>
          </a:p>
          <a:p>
            <a:pPr marL="342900" indent="-342900">
              <a:buFont typeface="Wingdings" panose="05000000000000000000" pitchFamily="2" charset="2"/>
              <a:buChar char="Ø"/>
            </a:pPr>
            <a:r>
              <a:rPr lang="en-US" sz="2400" dirty="0">
                <a:solidFill>
                  <a:schemeClr val="bg1">
                    <a:lumMod val="75000"/>
                  </a:schemeClr>
                </a:solidFill>
              </a:rPr>
              <a:t>Acts 9+ </a:t>
            </a:r>
          </a:p>
        </p:txBody>
      </p:sp>
    </p:spTree>
    <p:extLst>
      <p:ext uri="{BB962C8B-B14F-4D97-AF65-F5344CB8AC3E}">
        <p14:creationId xmlns:p14="http://schemas.microsoft.com/office/powerpoint/2010/main" val="126051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15045-833E-4F9D-8646-77A7345D1DF8}"/>
              </a:ext>
            </a:extLst>
          </p:cNvPr>
          <p:cNvSpPr>
            <a:spLocks noGrp="1"/>
          </p:cNvSpPr>
          <p:nvPr>
            <p:ph type="title"/>
          </p:nvPr>
        </p:nvSpPr>
        <p:spPr/>
        <p:txBody>
          <a:bodyPr/>
          <a:lstStyle/>
          <a:p>
            <a:r>
              <a:rPr lang="en-CA" dirty="0"/>
              <a:t>Rulers in the Land</a:t>
            </a:r>
            <a:endParaRPr lang="en-US" dirty="0"/>
          </a:p>
        </p:txBody>
      </p:sp>
      <p:sp>
        <p:nvSpPr>
          <p:cNvPr id="5" name="TextBox 4">
            <a:extLst>
              <a:ext uri="{FF2B5EF4-FFF2-40B4-BE49-F238E27FC236}">
                <a16:creationId xmlns:a16="http://schemas.microsoft.com/office/drawing/2014/main" xmlns="" id="{C56B0160-723E-43C2-B731-0EAB564D8192}"/>
              </a:ext>
            </a:extLst>
          </p:cNvPr>
          <p:cNvSpPr txBox="1"/>
          <p:nvPr/>
        </p:nvSpPr>
        <p:spPr>
          <a:xfrm>
            <a:off x="1550506" y="1995834"/>
            <a:ext cx="9803294" cy="1569660"/>
          </a:xfrm>
          <a:prstGeom prst="rect">
            <a:avLst/>
          </a:prstGeom>
          <a:solidFill>
            <a:schemeClr val="bg1">
              <a:lumMod val="95000"/>
            </a:schemeClr>
          </a:solidFill>
          <a:ln w="28575">
            <a:solidFill>
              <a:srgbClr val="C00000"/>
            </a:solidFill>
          </a:ln>
        </p:spPr>
        <p:txBody>
          <a:bodyPr wrap="square">
            <a:spAutoFit/>
          </a:bodyPr>
          <a:lstStyle/>
          <a:p>
            <a:r>
              <a:rPr lang="en-US" sz="2400" dirty="0"/>
              <a:t>[Luke 3:1 Now in the fifteenth year of the reign of Tiberius Caesar, Pontius Pilate being governor of Judaea, and Herod being tetrarch of Galilee, and his brother Philip tetrarch of Ituraea and of the region of </a:t>
            </a:r>
            <a:r>
              <a:rPr lang="en-US" sz="2400" dirty="0" err="1"/>
              <a:t>Trachonitis</a:t>
            </a:r>
            <a:r>
              <a:rPr lang="en-US" sz="2400" dirty="0"/>
              <a:t>, and </a:t>
            </a:r>
            <a:r>
              <a:rPr lang="en-US" sz="2400" dirty="0" err="1"/>
              <a:t>Lysanias</a:t>
            </a:r>
            <a:r>
              <a:rPr lang="en-US" sz="2400" dirty="0"/>
              <a:t> the tetrarch of Abilene,</a:t>
            </a:r>
          </a:p>
        </p:txBody>
      </p:sp>
    </p:spTree>
    <p:extLst>
      <p:ext uri="{BB962C8B-B14F-4D97-AF65-F5344CB8AC3E}">
        <p14:creationId xmlns:p14="http://schemas.microsoft.com/office/powerpoint/2010/main" val="3102679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559</Words>
  <Application>Microsoft Office PowerPoint</Application>
  <PresentationFormat>Custom</PresentationFormat>
  <Paragraphs>101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Saul, Paul and Acts</vt:lpstr>
      <vt:lpstr>Saul, Paul and Acts</vt:lpstr>
      <vt:lpstr>Saul, Paul and Acts</vt:lpstr>
      <vt:lpstr>Saul, Paul and Acts</vt:lpstr>
      <vt:lpstr>Saul, Paul and Acts</vt:lpstr>
      <vt:lpstr>PowerPoint Presentation</vt:lpstr>
      <vt:lpstr>Saul, Paul and Acts</vt:lpstr>
      <vt:lpstr>Saul, Paul and Acts</vt:lpstr>
      <vt:lpstr>Rulers in the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Bonardelli, Philip</dc:creator>
  <cp:lastModifiedBy>VJD</cp:lastModifiedBy>
  <cp:revision>61</cp:revision>
  <dcterms:created xsi:type="dcterms:W3CDTF">2021-01-21T02:06:05Z</dcterms:created>
  <dcterms:modified xsi:type="dcterms:W3CDTF">2021-02-11T20:29:29Z</dcterms:modified>
</cp:coreProperties>
</file>